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notesMasterIdLst>
    <p:notesMasterId r:id="rId21"/>
  </p:notesMasterIdLst>
  <p:handoutMasterIdLst>
    <p:handoutMasterId r:id="rId22"/>
  </p:handoutMasterIdLst>
  <p:sldIdLst>
    <p:sldId id="256" r:id="rId3"/>
    <p:sldId id="656" r:id="rId4"/>
    <p:sldId id="657" r:id="rId5"/>
    <p:sldId id="646" r:id="rId6"/>
    <p:sldId id="672" r:id="rId7"/>
    <p:sldId id="645" r:id="rId8"/>
    <p:sldId id="648" r:id="rId9"/>
    <p:sldId id="695" r:id="rId10"/>
    <p:sldId id="696" r:id="rId11"/>
    <p:sldId id="697" r:id="rId12"/>
    <p:sldId id="698" r:id="rId13"/>
    <p:sldId id="699" r:id="rId14"/>
    <p:sldId id="700" r:id="rId15"/>
    <p:sldId id="701" r:id="rId16"/>
    <p:sldId id="682" r:id="rId17"/>
    <p:sldId id="692" r:id="rId18"/>
    <p:sldId id="694" r:id="rId19"/>
    <p:sldId id="702" r:id="rId20"/>
  </p:sldIdLst>
  <p:sldSz cx="9144000" cy="5143500" type="screen16x9"/>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p15:clr>
            <a:srgbClr val="A4A3A4"/>
          </p15:clr>
        </p15:guide>
        <p15:guide id="2" pos="2880">
          <p15:clr>
            <a:srgbClr val="A4A3A4"/>
          </p15:clr>
        </p15:guide>
        <p15:guide id="3" orient="horz" pos="758">
          <p15:clr>
            <a:srgbClr val="A4A3A4"/>
          </p15:clr>
        </p15:guide>
        <p15:guide id="4" orient="horz" pos="463">
          <p15:clr>
            <a:srgbClr val="A4A3A4"/>
          </p15:clr>
        </p15:guide>
        <p15:guide id="5" orient="horz" pos="376">
          <p15:clr>
            <a:srgbClr val="A4A3A4"/>
          </p15:clr>
        </p15:guide>
        <p15:guide id="6" orient="horz" pos="940">
          <p15:clr>
            <a:srgbClr val="A4A3A4"/>
          </p15:clr>
        </p15:guide>
        <p15:guide id="7" pos="4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a Johnson" initials="JJ" lastIdx="1" clrIdx="0"/>
  <p:cmAuthor id="2" name="Alexandra Kaun" initials="A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A2"/>
    <a:srgbClr val="006A7D"/>
    <a:srgbClr val="C2DCE4"/>
    <a:srgbClr val="8BE1FF"/>
    <a:srgbClr val="ED1B24"/>
    <a:srgbClr val="71C043"/>
    <a:srgbClr val="99BA2C"/>
    <a:srgbClr val="C91F20"/>
    <a:srgbClr val="349737"/>
    <a:srgbClr val="E27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p:restoredTop sz="73480" autoAdjust="0"/>
  </p:normalViewPr>
  <p:slideViewPr>
    <p:cSldViewPr snapToGrid="0">
      <p:cViewPr varScale="1">
        <p:scale>
          <a:sx n="65" d="100"/>
          <a:sy n="65" d="100"/>
        </p:scale>
        <p:origin x="1360" y="44"/>
      </p:cViewPr>
      <p:guideLst>
        <p:guide orient="horz" pos="1643"/>
        <p:guide pos="2880"/>
        <p:guide orient="horz" pos="758"/>
        <p:guide orient="horz" pos="463"/>
        <p:guide orient="horz" pos="376"/>
        <p:guide orient="horz" pos="940"/>
        <p:guide pos="4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A083711-8BA9-4EAA-A95F-F328F336DD0C}" type="doc">
      <dgm:prSet loTypeId="urn:microsoft.com/office/officeart/2005/8/layout/hChevron3" loCatId="process" qsTypeId="urn:microsoft.com/office/officeart/2005/8/quickstyle/simple1#8" qsCatId="simple" csTypeId="urn:microsoft.com/office/officeart/2005/8/colors/accent1_2#6" csCatId="accent1" phldr="1"/>
      <dgm:spPr/>
      <dgm:t>
        <a:bodyPr rtlCol="0"/>
        <a:lstStyle/>
        <a:p>
          <a:pPr rtl="0"/>
          <a:endParaRPr lang="en-GB"/>
        </a:p>
      </dgm:t>
    </dgm:pt>
    <dgm:pt modelId="{6454246C-30BC-4CD1-ACCC-26111A406C49}">
      <dgm:prSet phldrT="[Text]"/>
      <dgm:spPr>
        <a:solidFill>
          <a:srgbClr val="0078A2"/>
        </a:solidFill>
      </dgm:spPr>
      <dgm:t>
        <a:bodyPr rtlCol="0"/>
        <a:lstStyle/>
        <a:p>
          <a:pPr rtl="0"/>
          <a:r>
            <a:rPr lang="en-US"/>
            <a:t>Interroger la personne</a:t>
          </a:r>
        </a:p>
      </dgm:t>
    </dgm:pt>
    <dgm:pt modelId="{537CDD11-1485-45E3-8BAD-D769A159E2F1}" type="parTrans" cxnId="{232B5821-0D05-4760-A61C-516EB6B93D9A}">
      <dgm:prSet/>
      <dgm:spPr/>
      <dgm:t>
        <a:bodyPr rtlCol="0"/>
        <a:lstStyle/>
        <a:p>
          <a:pPr rtl="0"/>
          <a:endParaRPr lang="en-GB"/>
        </a:p>
      </dgm:t>
    </dgm:pt>
    <dgm:pt modelId="{9AA611D3-8D6C-4AF0-B9EF-180F7ADEE3A3}" type="sibTrans" cxnId="{232B5821-0D05-4760-A61C-516EB6B93D9A}">
      <dgm:prSet/>
      <dgm:spPr/>
      <dgm:t>
        <a:bodyPr rtlCol="0"/>
        <a:lstStyle/>
        <a:p>
          <a:pPr rtl="0"/>
          <a:endParaRPr lang="en-GB"/>
        </a:p>
      </dgm:t>
    </dgm:pt>
    <dgm:pt modelId="{C8D795CD-4DB4-4587-A4D4-BDC756773DB5}">
      <dgm:prSet phldrT="[Text]"/>
      <dgm:spPr>
        <a:solidFill>
          <a:srgbClr val="0078A2">
            <a:alpha val="90000"/>
          </a:srgbClr>
        </a:solidFill>
      </dgm:spPr>
      <dgm:t>
        <a:bodyPr rtlCol="0"/>
        <a:lstStyle/>
        <a:p>
          <a:pPr rtl="0"/>
          <a:r>
            <a:rPr lang="en-US"/>
            <a:t>Étudier les options et les ressources</a:t>
          </a:r>
        </a:p>
      </dgm:t>
    </dgm:pt>
    <dgm:pt modelId="{B83E6F61-A82B-472A-9D3E-7E2EAC254B10}" type="parTrans" cxnId="{1BDB0940-FF71-4C5E-B4CC-0B68BAF52456}">
      <dgm:prSet/>
      <dgm:spPr/>
      <dgm:t>
        <a:bodyPr rtlCol="0"/>
        <a:lstStyle/>
        <a:p>
          <a:pPr rtl="0"/>
          <a:endParaRPr lang="en-GB"/>
        </a:p>
      </dgm:t>
    </dgm:pt>
    <dgm:pt modelId="{E43ADDC5-DADB-46C0-AAE6-0DBC3E05DB7D}" type="sibTrans" cxnId="{1BDB0940-FF71-4C5E-B4CC-0B68BAF52456}">
      <dgm:prSet/>
      <dgm:spPr/>
      <dgm:t>
        <a:bodyPr rtlCol="0"/>
        <a:lstStyle/>
        <a:p>
          <a:pPr rtl="0"/>
          <a:endParaRPr lang="en-GB"/>
        </a:p>
      </dgm:t>
    </dgm:pt>
    <dgm:pt modelId="{DEBDC158-7F0B-41A4-BCC6-2CF32E90E8A5}">
      <dgm:prSet phldrT="[Text]"/>
      <dgm:spPr>
        <a:solidFill>
          <a:srgbClr val="0078A2">
            <a:alpha val="80000"/>
          </a:srgbClr>
        </a:solidFill>
      </dgm:spPr>
      <dgm:t>
        <a:bodyPr rtlCol="0"/>
        <a:lstStyle/>
        <a:p>
          <a:pPr rtl="0"/>
          <a:r>
            <a:rPr lang="en-US"/>
            <a:t>Proposer une solution</a:t>
          </a:r>
        </a:p>
      </dgm:t>
    </dgm:pt>
    <dgm:pt modelId="{7B865559-D183-40C7-8FA0-DB6C5A55EB8A}" type="parTrans" cxnId="{383027AF-FFFB-4602-9B3F-F5587482E09B}">
      <dgm:prSet/>
      <dgm:spPr/>
      <dgm:t>
        <a:bodyPr rtlCol="0"/>
        <a:lstStyle/>
        <a:p>
          <a:pPr rtl="0"/>
          <a:endParaRPr lang="en-GB"/>
        </a:p>
      </dgm:t>
    </dgm:pt>
    <dgm:pt modelId="{4D4E0DB1-B97A-4C3A-B06B-BD1F8101FAF8}" type="sibTrans" cxnId="{383027AF-FFFB-4602-9B3F-F5587482E09B}">
      <dgm:prSet/>
      <dgm:spPr/>
      <dgm:t>
        <a:bodyPr rtlCol="0"/>
        <a:lstStyle/>
        <a:p>
          <a:pPr rtl="0"/>
          <a:endParaRPr lang="en-GB"/>
        </a:p>
      </dgm:t>
    </dgm:pt>
    <dgm:pt modelId="{FCEDDD43-E1CE-47CA-9E82-8881D7F5C3B5}">
      <dgm:prSet/>
      <dgm:spPr>
        <a:solidFill>
          <a:srgbClr val="0078A2">
            <a:alpha val="70000"/>
          </a:srgbClr>
        </a:solidFill>
      </dgm:spPr>
      <dgm:t>
        <a:bodyPr rtlCol="0"/>
        <a:lstStyle/>
        <a:p>
          <a:pPr rtl="0"/>
          <a:r>
            <a:rPr lang="en-US"/>
            <a:t>Confirmer la solution avec la personne</a:t>
          </a:r>
        </a:p>
      </dgm:t>
    </dgm:pt>
    <dgm:pt modelId="{2725BE34-5948-4FD7-9343-545EB0BBDF89}" type="parTrans" cxnId="{9F81EF57-EB94-4BC7-9C73-8F622FEB28A3}">
      <dgm:prSet/>
      <dgm:spPr/>
      <dgm:t>
        <a:bodyPr rtlCol="0"/>
        <a:lstStyle/>
        <a:p>
          <a:pPr rtl="0"/>
          <a:endParaRPr lang="en-GB"/>
        </a:p>
      </dgm:t>
    </dgm:pt>
    <dgm:pt modelId="{08867FDF-69F2-48B7-A37D-B10F172CEB4B}" type="sibTrans" cxnId="{9F81EF57-EB94-4BC7-9C73-8F622FEB28A3}">
      <dgm:prSet/>
      <dgm:spPr/>
      <dgm:t>
        <a:bodyPr rtlCol="0"/>
        <a:lstStyle/>
        <a:p>
          <a:pPr rtl="0"/>
          <a:endParaRPr lang="en-GB"/>
        </a:p>
      </dgm:t>
    </dgm:pt>
    <dgm:pt modelId="{FDCD0E4D-44BB-4C11-9C93-AC3FD9E3F344}" type="pres">
      <dgm:prSet presAssocID="{BA083711-8BA9-4EAA-A95F-F328F336DD0C}" presName="Name0" presStyleCnt="0">
        <dgm:presLayoutVars>
          <dgm:dir/>
          <dgm:resizeHandles val="exact"/>
        </dgm:presLayoutVars>
      </dgm:prSet>
      <dgm:spPr/>
    </dgm:pt>
    <dgm:pt modelId="{61A5BF91-A550-4847-899F-DCCCAA5A944A}" type="pres">
      <dgm:prSet presAssocID="{6454246C-30BC-4CD1-ACCC-26111A406C49}" presName="parTxOnly" presStyleLbl="node1" presStyleIdx="0" presStyleCnt="4">
        <dgm:presLayoutVars>
          <dgm:bulletEnabled val="1"/>
        </dgm:presLayoutVars>
      </dgm:prSet>
      <dgm:spPr/>
    </dgm:pt>
    <dgm:pt modelId="{BEB7808D-BECE-4CD4-BF97-AC3F9963922C}" type="pres">
      <dgm:prSet presAssocID="{9AA611D3-8D6C-4AF0-B9EF-180F7ADEE3A3}" presName="parSpace" presStyleCnt="0"/>
      <dgm:spPr/>
    </dgm:pt>
    <dgm:pt modelId="{F96FADDE-D366-4898-995A-A651A57CEB5F}" type="pres">
      <dgm:prSet presAssocID="{C8D795CD-4DB4-4587-A4D4-BDC756773DB5}" presName="parTxOnly" presStyleLbl="node1" presStyleIdx="1" presStyleCnt="4">
        <dgm:presLayoutVars>
          <dgm:bulletEnabled val="1"/>
        </dgm:presLayoutVars>
      </dgm:prSet>
      <dgm:spPr/>
    </dgm:pt>
    <dgm:pt modelId="{229FC094-BC27-4A64-8EAD-9C6F6953F810}" type="pres">
      <dgm:prSet presAssocID="{E43ADDC5-DADB-46C0-AAE6-0DBC3E05DB7D}" presName="parSpace" presStyleCnt="0"/>
      <dgm:spPr/>
    </dgm:pt>
    <dgm:pt modelId="{E03DC60A-2917-4A15-BD10-6F000D6D5837}" type="pres">
      <dgm:prSet presAssocID="{DEBDC158-7F0B-41A4-BCC6-2CF32E90E8A5}" presName="parTxOnly" presStyleLbl="node1" presStyleIdx="2" presStyleCnt="4">
        <dgm:presLayoutVars>
          <dgm:bulletEnabled val="1"/>
        </dgm:presLayoutVars>
      </dgm:prSet>
      <dgm:spPr/>
    </dgm:pt>
    <dgm:pt modelId="{44EA67C4-0AD9-406B-A832-2B517BE9AA0D}" type="pres">
      <dgm:prSet presAssocID="{4D4E0DB1-B97A-4C3A-B06B-BD1F8101FAF8}" presName="parSpace" presStyleCnt="0"/>
      <dgm:spPr/>
    </dgm:pt>
    <dgm:pt modelId="{3A7F0BF9-65F2-4BFA-A7FB-54BB34E83474}" type="pres">
      <dgm:prSet presAssocID="{FCEDDD43-E1CE-47CA-9E82-8881D7F5C3B5}" presName="parTxOnly" presStyleLbl="node1" presStyleIdx="3" presStyleCnt="4">
        <dgm:presLayoutVars>
          <dgm:bulletEnabled val="1"/>
        </dgm:presLayoutVars>
      </dgm:prSet>
      <dgm:spPr/>
    </dgm:pt>
  </dgm:ptLst>
  <dgm:cxnLst>
    <dgm:cxn modelId="{232B5821-0D05-4760-A61C-516EB6B93D9A}" srcId="{BA083711-8BA9-4EAA-A95F-F328F336DD0C}" destId="{6454246C-30BC-4CD1-ACCC-26111A406C49}" srcOrd="0" destOrd="0" parTransId="{537CDD11-1485-45E3-8BAD-D769A159E2F1}" sibTransId="{9AA611D3-8D6C-4AF0-B9EF-180F7ADEE3A3}"/>
    <dgm:cxn modelId="{8224B926-8F5B-4547-9441-FF5A0FB61304}" type="presOf" srcId="{C8D795CD-4DB4-4587-A4D4-BDC756773DB5}" destId="{F96FADDE-D366-4898-995A-A651A57CEB5F}" srcOrd="0" destOrd="0" presId="urn:microsoft.com/office/officeart/2005/8/layout/hChevron3"/>
    <dgm:cxn modelId="{1BDB0940-FF71-4C5E-B4CC-0B68BAF52456}" srcId="{BA083711-8BA9-4EAA-A95F-F328F336DD0C}" destId="{C8D795CD-4DB4-4587-A4D4-BDC756773DB5}" srcOrd="1" destOrd="0" parTransId="{B83E6F61-A82B-472A-9D3E-7E2EAC254B10}" sibTransId="{E43ADDC5-DADB-46C0-AAE6-0DBC3E05DB7D}"/>
    <dgm:cxn modelId="{9F81EF57-EB94-4BC7-9C73-8F622FEB28A3}" srcId="{BA083711-8BA9-4EAA-A95F-F328F336DD0C}" destId="{FCEDDD43-E1CE-47CA-9E82-8881D7F5C3B5}" srcOrd="3" destOrd="0" parTransId="{2725BE34-5948-4FD7-9343-545EB0BBDF89}" sibTransId="{08867FDF-69F2-48B7-A37D-B10F172CEB4B}"/>
    <dgm:cxn modelId="{ED7E798E-7B3E-4D77-8B4B-CC16CBED67D1}" type="presOf" srcId="{DEBDC158-7F0B-41A4-BCC6-2CF32E90E8A5}" destId="{E03DC60A-2917-4A15-BD10-6F000D6D5837}" srcOrd="0" destOrd="0" presId="urn:microsoft.com/office/officeart/2005/8/layout/hChevron3"/>
    <dgm:cxn modelId="{CD0FEE8E-260E-4C09-9EB6-F17265870087}" type="presOf" srcId="{FCEDDD43-E1CE-47CA-9E82-8881D7F5C3B5}" destId="{3A7F0BF9-65F2-4BFA-A7FB-54BB34E83474}" srcOrd="0" destOrd="0" presId="urn:microsoft.com/office/officeart/2005/8/layout/hChevron3"/>
    <dgm:cxn modelId="{76875B9F-C34E-48DA-884B-3C9CA48C0C96}" type="presOf" srcId="{6454246C-30BC-4CD1-ACCC-26111A406C49}" destId="{61A5BF91-A550-4847-899F-DCCCAA5A944A}" srcOrd="0" destOrd="0" presId="urn:microsoft.com/office/officeart/2005/8/layout/hChevron3"/>
    <dgm:cxn modelId="{383027AF-FFFB-4602-9B3F-F5587482E09B}" srcId="{BA083711-8BA9-4EAA-A95F-F328F336DD0C}" destId="{DEBDC158-7F0B-41A4-BCC6-2CF32E90E8A5}" srcOrd="2" destOrd="0" parTransId="{7B865559-D183-40C7-8FA0-DB6C5A55EB8A}" sibTransId="{4D4E0DB1-B97A-4C3A-B06B-BD1F8101FAF8}"/>
    <dgm:cxn modelId="{598EFCE0-BE28-481A-9591-5FAC13BAB1AE}" type="presOf" srcId="{BA083711-8BA9-4EAA-A95F-F328F336DD0C}" destId="{FDCD0E4D-44BB-4C11-9C93-AC3FD9E3F344}" srcOrd="0" destOrd="0" presId="urn:microsoft.com/office/officeart/2005/8/layout/hChevron3"/>
    <dgm:cxn modelId="{FA5DE450-255D-4671-98A1-A73F1DFBD6B0}" type="presParOf" srcId="{FDCD0E4D-44BB-4C11-9C93-AC3FD9E3F344}" destId="{61A5BF91-A550-4847-899F-DCCCAA5A944A}" srcOrd="0" destOrd="0" presId="urn:microsoft.com/office/officeart/2005/8/layout/hChevron3"/>
    <dgm:cxn modelId="{037AB80F-1F95-434B-9399-F3E5014604CA}" type="presParOf" srcId="{FDCD0E4D-44BB-4C11-9C93-AC3FD9E3F344}" destId="{BEB7808D-BECE-4CD4-BF97-AC3F9963922C}" srcOrd="1" destOrd="0" presId="urn:microsoft.com/office/officeart/2005/8/layout/hChevron3"/>
    <dgm:cxn modelId="{991E052D-EC45-4821-92EA-C95B4FFC06E1}" type="presParOf" srcId="{FDCD0E4D-44BB-4C11-9C93-AC3FD9E3F344}" destId="{F96FADDE-D366-4898-995A-A651A57CEB5F}" srcOrd="2" destOrd="0" presId="urn:microsoft.com/office/officeart/2005/8/layout/hChevron3"/>
    <dgm:cxn modelId="{742D25BC-2BB4-422A-A4CF-E02F92F3399F}" type="presParOf" srcId="{FDCD0E4D-44BB-4C11-9C93-AC3FD9E3F344}" destId="{229FC094-BC27-4A64-8EAD-9C6F6953F810}" srcOrd="3" destOrd="0" presId="urn:microsoft.com/office/officeart/2005/8/layout/hChevron3"/>
    <dgm:cxn modelId="{BA9547E7-2B17-4530-98B4-06FF722D1EE7}" type="presParOf" srcId="{FDCD0E4D-44BB-4C11-9C93-AC3FD9E3F344}" destId="{E03DC60A-2917-4A15-BD10-6F000D6D5837}" srcOrd="4" destOrd="0" presId="urn:microsoft.com/office/officeart/2005/8/layout/hChevron3"/>
    <dgm:cxn modelId="{0ECE10C9-91C7-43A1-8E2A-B276CA8814D3}" type="presParOf" srcId="{FDCD0E4D-44BB-4C11-9C93-AC3FD9E3F344}" destId="{44EA67C4-0AD9-406B-A832-2B517BE9AA0D}" srcOrd="5" destOrd="0" presId="urn:microsoft.com/office/officeart/2005/8/layout/hChevron3"/>
    <dgm:cxn modelId="{6BBAD6F1-196C-485E-B265-91CE88CB7BF9}" type="presParOf" srcId="{FDCD0E4D-44BB-4C11-9C93-AC3FD9E3F344}" destId="{3A7F0BF9-65F2-4BFA-A7FB-54BB34E83474}" srcOrd="6"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5BF91-A550-4847-899F-DCCCAA5A944A}">
      <dsp:nvSpPr>
        <dsp:cNvPr id="0" name=""/>
        <dsp:cNvSpPr/>
      </dsp:nvSpPr>
      <dsp:spPr bwMode="white">
        <a:xfrm>
          <a:off x="1544" y="1446928"/>
          <a:ext cx="1549177" cy="619670"/>
        </a:xfrm>
        <a:prstGeom prst="homePlate">
          <a:avLst/>
        </a:prstGeom>
        <a:solidFill>
          <a:srgbClr val="0078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rtlCol="0" anchor="ctr" anchorCtr="0">
          <a:noAutofit/>
        </a:bodyPr>
        <a:lstStyle/>
        <a:p>
          <a:pPr marL="0" lvl="0" indent="0" algn="ctr" defTabSz="488950" rtl="0">
            <a:lnSpc>
              <a:spcPct val="90000"/>
            </a:lnSpc>
            <a:spcBef>
              <a:spcPct val="0"/>
            </a:spcBef>
            <a:spcAft>
              <a:spcPct val="35000"/>
            </a:spcAft>
            <a:buNone/>
          </a:pPr>
          <a:r>
            <a:rPr lang="en-US" sz="1100" kern="1200"/>
            <a:t>Interroger la personne</a:t>
          </a:r>
        </a:p>
      </dsp:txBody>
      <dsp:txXfrm>
        <a:off x="1544" y="1446928"/>
        <a:ext cx="1394260" cy="619670"/>
      </dsp:txXfrm>
    </dsp:sp>
    <dsp:sp modelId="{F96FADDE-D366-4898-995A-A651A57CEB5F}">
      <dsp:nvSpPr>
        <dsp:cNvPr id="0" name=""/>
        <dsp:cNvSpPr/>
      </dsp:nvSpPr>
      <dsp:spPr bwMode="white">
        <a:xfrm>
          <a:off x="1240885" y="1446928"/>
          <a:ext cx="1549177" cy="619670"/>
        </a:xfrm>
        <a:prstGeom prst="chevron">
          <a:avLst/>
        </a:prstGeom>
        <a:solidFill>
          <a:srgbClr val="0078A2">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rtlCol="0" anchor="ctr" anchorCtr="0">
          <a:noAutofit/>
        </a:bodyPr>
        <a:lstStyle/>
        <a:p>
          <a:pPr marL="0" lvl="0" indent="0" algn="ctr" defTabSz="488950" rtl="0">
            <a:lnSpc>
              <a:spcPct val="90000"/>
            </a:lnSpc>
            <a:spcBef>
              <a:spcPct val="0"/>
            </a:spcBef>
            <a:spcAft>
              <a:spcPct val="35000"/>
            </a:spcAft>
            <a:buNone/>
          </a:pPr>
          <a:r>
            <a:rPr lang="en-US" sz="1100" kern="1200"/>
            <a:t>Étudier les options et les ressources</a:t>
          </a:r>
        </a:p>
      </dsp:txBody>
      <dsp:txXfrm>
        <a:off x="1550720" y="1446928"/>
        <a:ext cx="929507" cy="619670"/>
      </dsp:txXfrm>
    </dsp:sp>
    <dsp:sp modelId="{E03DC60A-2917-4A15-BD10-6F000D6D5837}">
      <dsp:nvSpPr>
        <dsp:cNvPr id="0" name=""/>
        <dsp:cNvSpPr/>
      </dsp:nvSpPr>
      <dsp:spPr bwMode="white">
        <a:xfrm>
          <a:off x="2480227" y="1446928"/>
          <a:ext cx="1549177" cy="619670"/>
        </a:xfrm>
        <a:prstGeom prst="chevron">
          <a:avLst/>
        </a:prstGeom>
        <a:solidFill>
          <a:srgbClr val="0078A2">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rtlCol="0" anchor="ctr" anchorCtr="0">
          <a:noAutofit/>
        </a:bodyPr>
        <a:lstStyle/>
        <a:p>
          <a:pPr marL="0" lvl="0" indent="0" algn="ctr" defTabSz="488950" rtl="0">
            <a:lnSpc>
              <a:spcPct val="90000"/>
            </a:lnSpc>
            <a:spcBef>
              <a:spcPct val="0"/>
            </a:spcBef>
            <a:spcAft>
              <a:spcPct val="35000"/>
            </a:spcAft>
            <a:buNone/>
          </a:pPr>
          <a:r>
            <a:rPr lang="en-US" sz="1100" kern="1200"/>
            <a:t>Proposer une solution</a:t>
          </a:r>
        </a:p>
      </dsp:txBody>
      <dsp:txXfrm>
        <a:off x="2790062" y="1446928"/>
        <a:ext cx="929507" cy="619670"/>
      </dsp:txXfrm>
    </dsp:sp>
    <dsp:sp modelId="{3A7F0BF9-65F2-4BFA-A7FB-54BB34E83474}">
      <dsp:nvSpPr>
        <dsp:cNvPr id="0" name=""/>
        <dsp:cNvSpPr/>
      </dsp:nvSpPr>
      <dsp:spPr bwMode="white">
        <a:xfrm>
          <a:off x="3719569" y="1446928"/>
          <a:ext cx="1549177" cy="619670"/>
        </a:xfrm>
        <a:prstGeom prst="chevron">
          <a:avLst/>
        </a:prstGeom>
        <a:solidFill>
          <a:srgbClr val="0078A2">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rtlCol="0" anchor="ctr" anchorCtr="0">
          <a:noAutofit/>
        </a:bodyPr>
        <a:lstStyle/>
        <a:p>
          <a:pPr marL="0" lvl="0" indent="0" algn="ctr" defTabSz="488950" rtl="0">
            <a:lnSpc>
              <a:spcPct val="90000"/>
            </a:lnSpc>
            <a:spcBef>
              <a:spcPct val="0"/>
            </a:spcBef>
            <a:spcAft>
              <a:spcPct val="35000"/>
            </a:spcAft>
            <a:buNone/>
          </a:pPr>
          <a:r>
            <a:rPr lang="en-US" sz="1100" kern="1200"/>
            <a:t>Confirmer la solution avec la personne</a:t>
          </a:r>
        </a:p>
      </dsp:txBody>
      <dsp:txXfrm>
        <a:off x="4029404" y="1446928"/>
        <a:ext cx="929507" cy="61967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9/30/2022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5EA2CE2-379E-4F52-B0CA-7A6461774CB2}" type="datetimeFigureOut">
              <a:rPr lang="en-GB" smtClean="0"/>
              <a:t>30/09/2022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3A72D5E-6E12-4B2A-9DB1-134A1847ED8D}"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hcr.org/60ec2cd64/working-persons-disabilities-forced-displacement-facilitators-guid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dinstitute.org/principl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rtl="0"/>
            <a:r>
              <a:rPr lang="en-US"/>
              <a:t>- Accueillez les participants à cette troisième activité.</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Accessibilité. Présentez le contenu du tableau. Ce tableau illustre la complémentarité entre les mesures d’accessibilité et les aménagements raisonnables ainsi que les différences entre ces deux solutions, qui peuvent parfois se superposer.</a:t>
            </a:r>
          </a:p>
          <a:p>
            <a:pPr marL="171450" indent="-171450" rtl="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Les solutions d’accessibilité peuvent être mises en œuvre de manière progressive, mais elles nécessitent des efforts de planification et des ressources. À court terme, il convient donc de proposer des aménagements raisonnables afin d’éviter toute discrimination. Cette démarche nécessite également une certaine planification et une budgétisation flexible. En outre, une définition des priorités sera probablement nécessaire.</a:t>
            </a:r>
          </a:p>
          <a:p>
            <a:pPr marL="171450" indent="-171450" rtl="0">
              <a:buFont typeface="Arial" panose="020B0604020202020204" pitchFamily="34" charset="0"/>
              <a:buChar char="•"/>
            </a:pPr>
            <a:r>
              <a:rPr lang="en-US"/>
              <a:t>Les solutions d’accessibilité profitent à de larges pans de la population, tandis que les aménagements raisonnables visent à résoudre des problèmes individuels.</a:t>
            </a:r>
          </a:p>
          <a:p>
            <a:pPr marL="171450" indent="-171450" rtl="0">
              <a:buFont typeface="Arial" panose="020B0604020202020204" pitchFamily="34" charset="0"/>
              <a:buChar char="•"/>
            </a:pPr>
            <a:r>
              <a:rPr lang="en-US"/>
              <a:t>Les solutions d’accessibilité doivent être planifiées et mises en œuvre de manière systématique, et appliquées à l’ensemble des infrastructures, des services et des informations, car les personnes handicapées auront toujours besoin d’y avoir accès. Des aménagements sont réalisés dès lors qu’une personne signale un problème d’accessibilité, même si l’endroit en question a été rendu accessible : c’est un moyen de prendre en compte la diversité des expériences des personnes handicapées et de garantir l’égalité d’accès.</a:t>
            </a:r>
          </a:p>
          <a:p>
            <a:pPr marL="171450" indent="-171450" rtl="0">
              <a:buFont typeface="Arial" panose="020B0604020202020204" pitchFamily="34" charset="0"/>
              <a:buChar char="•"/>
            </a:pPr>
            <a:r>
              <a:rPr lang="en-US"/>
              <a:t>Les solutions d’accessibilité reposent sur les principes de la conception universelle ainsi que sur des normes nationales et internationales, tandis que les aménagements raisonnables sont proposés en concertation avec la personne concernée et doivent être abordables et adaptés au projet. </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kern="1200">
                <a:solidFill>
                  <a:schemeClr val="tx1"/>
                </a:solidFill>
                <a:effectLst/>
                <a:latin typeface="+mn-lt"/>
                <a:ea typeface="+mn-ea"/>
                <a:cs typeface="+mn-cs"/>
              </a:rPr>
              <a:t>Ce rapide exercice peut être utilisé pour s’assurer que les participants ont compris la différence entre les solutions ou ajustements à court terme et les solutions à long terme permettant aux personnes concernées d’accéder aux espaces et aux informations de manière autonome.</a:t>
            </a:r>
            <a:endParaRPr lang="en-GB" dirty="0"/>
          </a:p>
          <a:p>
            <a:pPr marL="171450" indent="-171450" rtl="0">
              <a:buFont typeface="Arial" panose="020B0604020202020204" pitchFamily="34" charset="0"/>
              <a:buChar char="•"/>
            </a:pPr>
            <a:r>
              <a:rPr lang="en-US"/>
              <a:t>Demandez aux participants de décrire brièvement l’illustration : un homme explique à une femme présentant une déficience visuelle le contenu d’un panneau d’information affiché dans la rue.</a:t>
            </a:r>
            <a:endParaRPr lang="en-GB" dirty="0">
              <a:cs typeface="Calibri" panose="020F0502020204030204"/>
            </a:endParaRPr>
          </a:p>
          <a:p>
            <a:pPr marL="171450" indent="-171450" rtl="0">
              <a:buFont typeface="Arial" panose="020B0604020202020204" pitchFamily="34" charset="0"/>
              <a:buChar char="•"/>
            </a:pPr>
            <a:r>
              <a:rPr lang="en-US"/>
              <a:t>Demandez aux participants de nommer la stratégie utilisée dans cette situation précise. </a:t>
            </a:r>
          </a:p>
          <a:p>
            <a:pPr marL="171450" indent="-171450" rtl="0">
              <a:buFont typeface="Arial" panose="020B0604020202020204" pitchFamily="34" charset="0"/>
              <a:buChar char="•"/>
            </a:pPr>
            <a:r>
              <a:rPr lang="en-US"/>
              <a:t>Il est possible que plusieurs participants répondent qu’il s’agit d’une solution d’accessibilité de</a:t>
            </a:r>
            <a:r>
              <a:rPr lang="fr-FR" altLang="en-US"/>
              <a:t>s </a:t>
            </a:r>
            <a:r>
              <a:rPr lang="en-US"/>
              <a:t>information</a:t>
            </a:r>
            <a:r>
              <a:rPr lang="fr-FR" altLang="en-US"/>
              <a:t>s</a:t>
            </a:r>
            <a:r>
              <a:rPr lang="en-US"/>
              <a:t>, mais il s’agit plus exactement d’un « aménagement raisonnable », car cette femme (ou toute autre personne présentant une déficience visuelle) ne pourrait pas avoir accès à ces informations si l’homme n’était pas là pour les lui communiquer.</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342900" lvl="0" indent="-342900" rtl="0">
              <a:lnSpc>
                <a:spcPct val="107000"/>
              </a:lnSpc>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Arial" panose="020B0604020202020204" pitchFamily="34" charset="0"/>
              </a:rPr>
              <a:t>Expliquez que dans cet exercice, nous allons nous intéresser à différents cas et mettre en application les mesures d’inclusion et de protection des personnes handicapées en utilisant les données collectées grâce aux processus prévus à cet effet. </a:t>
            </a:r>
          </a:p>
          <a:p>
            <a:pPr marL="342900" lvl="0" indent="-342900" rtl="0">
              <a:lnSpc>
                <a:spcPct val="107000"/>
              </a:lnSpc>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Arial" panose="020B0604020202020204" pitchFamily="34" charset="0"/>
              </a:rPr>
              <a:t>Distribuez le document 7 et demandez aux participants de choisir une étude de cas.  </a:t>
            </a: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rtl="0">
              <a:lnSpc>
                <a:spcPct val="107000"/>
              </a:lnSpc>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Arial" panose="020B0604020202020204" pitchFamily="34" charset="0"/>
              </a:rPr>
              <a:t>Les études de cas peuvent être assignées aux différents groupes, ou sélectionnées par les participants en fonction de leurs centres d’intérêt une fois que vous leur aurez présenté les différents cas. </a:t>
            </a:r>
          </a:p>
          <a:p>
            <a:pPr marL="342900" lvl="0" indent="-342900" rtl="0">
              <a:lnSpc>
                <a:spcPct val="107000"/>
              </a:lnSpc>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Arial" panose="020B0604020202020204" pitchFamily="34" charset="0"/>
              </a:rPr>
              <a:t>Demandez aux participants d’étudier les points suivants, qu’ils retrouveront dans le document : </a:t>
            </a:r>
          </a:p>
          <a:p>
            <a:pPr marL="742950" lvl="1" indent="-285750" rtl="0">
              <a:lnSpc>
                <a:spcPct val="107000"/>
              </a:lnSpc>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Arial" panose="020B0604020202020204" pitchFamily="34" charset="0"/>
              </a:rPr>
              <a:t>Comment pourrions-nous rendre ces informations accessibles pour cette personne ?  </a:t>
            </a:r>
          </a:p>
          <a:p>
            <a:pPr marL="742950" lvl="1" indent="-285750" rtl="0">
              <a:lnSpc>
                <a:spcPct val="107000"/>
              </a:lnSpc>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Arial" panose="020B0604020202020204" pitchFamily="34" charset="0"/>
              </a:rPr>
              <a:t>Quels types de stratégies seraient les plus faciles à appliquer pour lui garantir un meilleur accès aux services d’aide et de protection ? </a:t>
            </a:r>
          </a:p>
          <a:p>
            <a:pPr marL="742950" lvl="1" indent="-285750" rtl="0">
              <a:lnSpc>
                <a:spcPct val="107000"/>
              </a:lnSpc>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Arial" panose="020B0604020202020204" pitchFamily="34" charset="0"/>
              </a:rPr>
              <a:t>Tenez compte du fait que certaines mesures exigent davantage de temps et de ressources (mesures à moyen terme). </a:t>
            </a:r>
          </a:p>
          <a:p>
            <a:pPr marL="742950" lvl="1" indent="-285750" rtl="0">
              <a:lnSpc>
                <a:spcPct val="107000"/>
              </a:lnSpc>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Arial" panose="020B0604020202020204" pitchFamily="34" charset="0"/>
              </a:rPr>
              <a:t>D’autres mesures peuvent nécessiter moins de ressources ou une simple adaptation des ressources existantes (mesures à court terme). </a:t>
            </a:r>
          </a:p>
          <a:p>
            <a:pPr marL="742950" lvl="1" indent="-285750" rtl="0">
              <a:lnSpc>
                <a:spcPct val="107000"/>
              </a:lnSpc>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Arial" panose="020B0604020202020204" pitchFamily="34" charset="0"/>
              </a:rPr>
              <a:t>Les participants peuvent proposer les mesures indiquées dans le document et/ou s’inspirer de leur expérience personnelle. </a:t>
            </a:r>
          </a:p>
          <a:p>
            <a:pPr marL="742950" lvl="1" indent="-285750" rtl="0">
              <a:lnSpc>
                <a:spcPct val="107000"/>
              </a:lnSpc>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Arial" panose="020B0604020202020204" pitchFamily="34" charset="0"/>
              </a:rPr>
              <a:t>Pour finir, invitez les participants à présenter brièvement leurs choix en répondant notamment à la question suivante : Quels seraient les effets escomptés sur la protection des personnes handicapées ?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defRPr/>
            </a:pPr>
            <a:r>
              <a:rPr lang="en-US" sz="1100">
                <a:effectLst/>
                <a:latin typeface="Calibri" panose="020F0502020204030204" pitchFamily="34" charset="0"/>
                <a:ea typeface="Calibri" panose="020F0502020204030204" pitchFamily="34" charset="0"/>
                <a:cs typeface="Arial" panose="020B0604020202020204" pitchFamily="34" charset="0"/>
              </a:rPr>
              <a:t>Précisez que les groupes disposeront de 20 minutes pour discuter de l’étude de cas</a:t>
            </a:r>
            <a:r>
              <a:rPr lang="en-US" sz="1800">
                <a:effectLst/>
                <a:latin typeface="Calibri" panose="020F0502020204030204" pitchFamily="34" charset="0"/>
                <a:ea typeface="Calibri" panose="020F0502020204030204" pitchFamily="34" charset="0"/>
                <a:cs typeface="Arial" panose="020B0604020202020204" pitchFamily="34" charset="0"/>
              </a:rPr>
              <a:t> et d’environ 5 minutes pour restituer leur travail à l’ensemble des participants</a:t>
            </a:r>
            <a:r>
              <a:rPr lang="en-US" sz="1100">
                <a:effectLst/>
                <a:latin typeface="Calibri" panose="020F0502020204030204" pitchFamily="34" charset="0"/>
                <a:ea typeface="Calibri" panose="020F0502020204030204" pitchFamily="34" charset="0"/>
                <a:cs typeface="Arial" panose="020B0604020202020204" pitchFamily="34" charset="0"/>
              </a:rPr>
              <a:t>.</a:t>
            </a:r>
          </a:p>
          <a:p>
            <a:pPr marL="342900" lvl="0" indent="-342900" rtl="0">
              <a:lnSpc>
                <a:spcPct val="107000"/>
              </a:lnSpc>
              <a:spcAft>
                <a:spcPts val="8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Arial" panose="020B0604020202020204" pitchFamily="34" charset="0"/>
              </a:rPr>
              <a:t>Donnez-leur un exemple (diapositive suivante). </a:t>
            </a:r>
          </a:p>
          <a:p>
            <a:pPr marL="0" indent="0" rtl="0">
              <a:buFontTx/>
              <a:buNone/>
            </a:pPr>
            <a:endParaRPr lang="en-GB" dirty="0"/>
          </a:p>
          <a:p>
            <a:pPr marL="0" indent="0" rtl="0">
              <a:buFontTx/>
              <a:buNone/>
            </a:pP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Indiquez que nous allons étudier un court exemple.</a:t>
            </a:r>
          </a:p>
          <a:p>
            <a:pPr marL="171450" indent="-171450" rtl="0">
              <a:buFont typeface="Arial" panose="020B0604020202020204" pitchFamily="34" charset="0"/>
              <a:buChar char="•"/>
            </a:pPr>
            <a:r>
              <a:rPr lang="en-US"/>
              <a:t>Accessibilité. Décrivez l’image qui s’affiche à l’écran : un employé du HCR travaille à un bureau d’enregistrement. Maryam, une femme présentant une déficience auditive, se rend au bureau où elle souhaite s’enregistrer.</a:t>
            </a:r>
          </a:p>
          <a:p>
            <a:pPr marL="171450" indent="-171450" rtl="0">
              <a:buFont typeface="Arial" panose="020B0604020202020204" pitchFamily="34" charset="0"/>
              <a:buChar char="•"/>
            </a:pPr>
            <a:r>
              <a:rPr lang="en-US" sz="1200" kern="1200">
                <a:solidFill>
                  <a:schemeClr val="tx1"/>
                </a:solidFill>
                <a:effectLst/>
                <a:latin typeface="+mn-lt"/>
                <a:ea typeface="+mn-ea"/>
                <a:cs typeface="+mn-cs"/>
              </a:rPr>
              <a:t>Maryam communique en langue des signes. L’agent responsable de la réinstallation semble particulièrement surpris de voir Maryam le saluer en langue des signes.</a:t>
            </a:r>
          </a:p>
          <a:p>
            <a:pPr marL="171450" indent="-171450" rtl="0">
              <a:buFont typeface="Arial" panose="020B0604020202020204" pitchFamily="34" charset="0"/>
              <a:buChar char="•"/>
            </a:pPr>
            <a:r>
              <a:rPr lang="en-US" sz="1200" kern="1200">
                <a:solidFill>
                  <a:schemeClr val="tx1"/>
                </a:solidFill>
                <a:effectLst/>
                <a:latin typeface="+mn-lt"/>
                <a:ea typeface="+mn-ea"/>
                <a:cs typeface="+mn-cs"/>
              </a:rPr>
              <a:t>Communiquez aux participants les deux stratégies possibles, et demandez-leur de déterminer laquelle serait la plus appropriée. </a:t>
            </a:r>
          </a:p>
          <a:p>
            <a:pPr marL="171450" indent="-171450" rtl="0">
              <a:buFont typeface="Arial" panose="020B0604020202020204" pitchFamily="34" charset="0"/>
              <a:buChar char="•"/>
            </a:pPr>
            <a:r>
              <a:rPr lang="en-US" sz="1200" kern="1200">
                <a:solidFill>
                  <a:schemeClr val="tx1"/>
                </a:solidFill>
                <a:effectLst/>
                <a:latin typeface="+mn-lt"/>
                <a:ea typeface="+mn-ea"/>
                <a:cs typeface="+mn-cs"/>
              </a:rPr>
              <a:t>Les stratégies peuvent être diffusées à l’aide d’un questionnaire Microsoft Forms ou d’un sondage, ou lues à voix haute.</a:t>
            </a:r>
          </a:p>
          <a:p>
            <a:pPr lvl="2" rtl="0"/>
            <a:endParaRPr lang="en-GB" sz="1200" kern="1200" dirty="0">
              <a:solidFill>
                <a:schemeClr val="tx1"/>
              </a:solidFill>
              <a:effectLst/>
              <a:latin typeface="+mn-lt"/>
              <a:ea typeface="+mn-ea"/>
              <a:cs typeface="+mn-cs"/>
            </a:endParaRPr>
          </a:p>
          <a:p>
            <a:pPr lvl="0" rtl="0"/>
            <a:r>
              <a:rPr lang="en-US" sz="1200" b="1" kern="1200">
                <a:solidFill>
                  <a:schemeClr val="tx1"/>
                </a:solidFill>
                <a:effectLst/>
                <a:latin typeface="+mn-lt"/>
                <a:ea typeface="+mn-ea"/>
                <a:cs typeface="+mn-cs"/>
              </a:rPr>
              <a:t>Laquelle des deux stratégies suivantes adopteriez-vous si vous étiez à la place de cet agent d’enregistrement ?</a:t>
            </a:r>
            <a:r>
              <a:rPr lang="en-US" sz="1200" kern="120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a:buChar char="•"/>
              <a:defRPr/>
            </a:pPr>
            <a:r>
              <a:rPr lang="en-US" sz="1200" b="1" kern="1200">
                <a:solidFill>
                  <a:schemeClr val="tx1"/>
                </a:solidFill>
                <a:effectLst/>
                <a:latin typeface="+mn-lt"/>
                <a:ea typeface="+mn-ea"/>
                <a:cs typeface="+mn-cs"/>
              </a:rPr>
              <a:t>Stratégie 1</a:t>
            </a:r>
            <a:r>
              <a:rPr lang="en-US" sz="1200" kern="1200">
                <a:solidFill>
                  <a:schemeClr val="tx1"/>
                </a:solidFill>
                <a:effectLst/>
                <a:latin typeface="+mn-lt"/>
                <a:ea typeface="+mn-ea"/>
                <a:cs typeface="+mn-cs"/>
              </a:rPr>
              <a:t> : L’agent chargé de la réinstallation peut trouver un autre moyen de communiquer avec Maryam (par écrit, à l’aide d’un tableau de communication, en lui demandant d’essayer de lire sur les lèvres, etc.), recueillir les informations essentielles à l’enregistrement de Maryam et prévoir un autre entretien avec le personnel des services de protection, en précisant qu’un interprète en langue des signes assistera au prochain entretien. </a:t>
            </a:r>
            <a:r>
              <a:rPr lang="en-US" sz="1200" b="1" kern="1200">
                <a:solidFill>
                  <a:schemeClr val="tx1"/>
                </a:solidFill>
                <a:effectLst/>
                <a:latin typeface="+mn-lt"/>
                <a:ea typeface="+mn-ea"/>
                <a:cs typeface="+mn-cs"/>
              </a:rPr>
              <a:t>Commentaires </a:t>
            </a:r>
            <a:r>
              <a:rPr lang="en-US" sz="1200" b="0" kern="1200">
                <a:solidFill>
                  <a:schemeClr val="tx1"/>
                </a:solidFill>
                <a:effectLst/>
                <a:latin typeface="+mn-lt"/>
                <a:ea typeface="+mn-ea"/>
                <a:cs typeface="+mn-cs"/>
              </a:rPr>
              <a:t>: </a:t>
            </a:r>
            <a:r>
              <a:rPr lang="en-US" sz="1200" kern="1200">
                <a:solidFill>
                  <a:schemeClr val="tx1"/>
                </a:solidFill>
                <a:effectLst/>
                <a:latin typeface="+mn-lt"/>
                <a:ea typeface="+mn-ea"/>
                <a:cs typeface="+mn-cs"/>
              </a:rPr>
              <a:t>Cette stratégie semble excellente. L’agent d’enregistrement doit cependant programmer un nouvel entretien en présence d’un interprète en langue des signes formé aux questions liées au déplacement, puis communiquer ces informations à Maryam. Si le HCR n’a pas déjà identifié des interprètes correspondant à ce profil, cette mesure risque de demander un certain temps.</a:t>
            </a:r>
            <a:endParaRPr lang="en-GB"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a:buChar char="•"/>
              <a:defRPr/>
            </a:pPr>
            <a:r>
              <a:rPr lang="en-US" sz="1200" b="1" kern="1200">
                <a:solidFill>
                  <a:schemeClr val="tx1"/>
                </a:solidFill>
                <a:effectLst/>
                <a:latin typeface="+mn-lt"/>
                <a:ea typeface="+mn-ea"/>
                <a:cs typeface="+mn-cs"/>
              </a:rPr>
              <a:t>Stratégie 2 :</a:t>
            </a:r>
            <a:r>
              <a:rPr lang="en-US" sz="1200" kern="1200">
                <a:solidFill>
                  <a:schemeClr val="tx1"/>
                </a:solidFill>
                <a:effectLst/>
                <a:latin typeface="+mn-lt"/>
                <a:ea typeface="+mn-ea"/>
                <a:cs typeface="+mn-cs"/>
              </a:rPr>
              <a:t> L’agent d’enregistrement peut donner à Maryam des informations sur les organisations partenaires proposant des services aux personnes handicapées, notamment des services de réadaptation et des équipements d’assistance. </a:t>
            </a:r>
            <a:r>
              <a:rPr lang="en-US" sz="1200" b="1" kern="1200">
                <a:solidFill>
                  <a:schemeClr val="tx1"/>
                </a:solidFill>
                <a:effectLst/>
                <a:latin typeface="+mn-lt"/>
                <a:ea typeface="+mn-ea"/>
                <a:cs typeface="+mn-cs"/>
              </a:rPr>
              <a:t>Commentaires </a:t>
            </a:r>
            <a:r>
              <a:rPr lang="en-US" sz="1200" b="0" kern="1200">
                <a:solidFill>
                  <a:schemeClr val="tx1"/>
                </a:solidFill>
                <a:effectLst/>
                <a:latin typeface="+mn-lt"/>
                <a:ea typeface="+mn-ea"/>
                <a:cs typeface="+mn-cs"/>
              </a:rPr>
              <a:t>:</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L’accès à des services spécifiquement conçus pour les personnes handicapées peut effectivement intéresser Maryam, mais à ce stade, elle souhaite plutôt obtenir des informations et accéder aux processus d’enregistrement. En l’orientant vers des services qui n’ont pas de lien direct avec sa demande, vous risquez d’accréditer l’hypothèse selon laquelle les personnes handicapées n’ont pas les mêmes besoins ni les mêmes droits que les personnes sans handicap.</a:t>
            </a:r>
          </a:p>
          <a:p>
            <a:pPr lvl="2" rtl="0"/>
            <a:endParaRPr lang="en-GB" sz="1200" kern="1200" dirty="0">
              <a:solidFill>
                <a:schemeClr val="tx1"/>
              </a:solidFill>
              <a:effectLst/>
              <a:latin typeface="+mn-lt"/>
              <a:ea typeface="+mn-ea"/>
              <a:cs typeface="+mn-cs"/>
            </a:endParaRPr>
          </a:p>
          <a:p>
            <a:pPr lvl="2" rtl="0"/>
            <a:endParaRPr lang="en-GB" sz="1200" kern="1200" dirty="0">
              <a:solidFill>
                <a:schemeClr val="tx1"/>
              </a:solidFill>
              <a:effectLst/>
              <a:latin typeface="+mn-lt"/>
              <a:ea typeface="+mn-ea"/>
              <a:cs typeface="+mn-cs"/>
            </a:endParaRP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Demandez aux participants d’indiquer quelles stratégies ils ont recensées pour chaque cas.</a:t>
            </a:r>
          </a:p>
          <a:p>
            <a:pPr marL="171450" indent="-171450" rtl="0">
              <a:buFont typeface="Arial" panose="020B0604020202020204" pitchFamily="34" charset="0"/>
              <a:buChar char="•"/>
            </a:pPr>
            <a:r>
              <a:rPr lang="en-US"/>
              <a:t>Vous trouverez le corrigé de chaque cas dans le guide d’animation.</a:t>
            </a:r>
          </a:p>
          <a:p>
            <a:pPr marL="171450" indent="-171450" rtl="0">
              <a:buFont typeface="Arial" panose="020B0604020202020204" pitchFamily="34" charset="0"/>
              <a:buChar char="•"/>
            </a:pPr>
            <a:r>
              <a:rPr lang="en-US"/>
              <a:t>Vos commentaires doivent porter sur l’identification et l’atténuation des obstacles ainsi que le renforcement de la protection des personnes handicapées.</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Rappelez que les données pouvant être recueillies au sujet des personnes handicapées sont très diverses : données relatives aux obstacles, au statut de handicap, ou encore à l’accès aux services d’aide et de protection.</a:t>
            </a:r>
          </a:p>
          <a:p>
            <a:pPr marL="171450" indent="-171450" rtl="0">
              <a:buFont typeface="Arial" panose="020B0604020202020204" pitchFamily="34" charset="0"/>
              <a:buChar char="•"/>
            </a:pPr>
            <a:r>
              <a:rPr lang="en-US"/>
              <a:t>La collecte de ces données et le suivi de l’accessibilité peuvent jouer un rôle essentiel pour garantir la visibilité des personnes handicapées et attirer l’attention sur d’autres obstacles.</a:t>
            </a:r>
          </a:p>
          <a:p>
            <a:pPr marL="171450" indent="-171450" rtl="0">
              <a:buFont typeface="Arial" panose="020B0604020202020204" pitchFamily="34" charset="0"/>
              <a:buChar char="•"/>
            </a:pPr>
            <a:r>
              <a:rPr lang="en-US"/>
              <a:t>Le HCR publie régulièrement des rapports pouvant mettre en lumière la situation des personnes handicapées. Il est donc très important qu’il dispose de données actualisées sur lesquelles s’appuyer pour préparer ces rapports.</a:t>
            </a:r>
          </a:p>
          <a:p>
            <a:pPr marL="171450" indent="-171450" rtl="0">
              <a:buFont typeface="Arial" panose="020B0604020202020204" pitchFamily="34" charset="0"/>
              <a:buChar char="•"/>
            </a:pPr>
            <a:r>
              <a:rPr lang="en-US"/>
              <a:t>Les outils proGres v4 et COMPASS permettent de partager les données collectées, en renseignant les indicateurs prévus ou le « marqueur » relatif au handicap dans COMPASS.</a:t>
            </a:r>
          </a:p>
          <a:p>
            <a:pPr marL="171450" indent="-171450" rtl="0">
              <a:buFont typeface="Arial" panose="020B0604020202020204" pitchFamily="34" charset="0"/>
              <a:buChar char="•"/>
            </a:pPr>
            <a:r>
              <a:rPr lang="en-US"/>
              <a:t>Cette diapositive présente les bonnes pratiques adoptées dans différentes régions ainsi que le </a:t>
            </a:r>
            <a:r>
              <a:rPr lang="en-GB" i="1"/>
              <a:t>Rapport global </a:t>
            </a:r>
            <a:r>
              <a:rPr lang="en-GB"/>
              <a:t>du HCR, qui comprend une partie consacrée aux progrès réalisés par l’organisation en matière d’intégration des personnes handicapées.</a:t>
            </a:r>
          </a:p>
          <a:p>
            <a:pPr marL="171450" indent="-171450" rtl="0">
              <a:buFont typeface="Arial" panose="020B0604020202020204" pitchFamily="34" charset="0"/>
              <a:buChar char="•"/>
            </a:pPr>
            <a:r>
              <a:rPr lang="en-US" b="1"/>
              <a:t>Demandez</a:t>
            </a:r>
            <a:r>
              <a:rPr lang="en-GB" b="1"/>
              <a:t> </a:t>
            </a:r>
            <a:r>
              <a:rPr lang="en-GB"/>
              <a:t>aux participants de citer des rapports sur lesquels ils ont travaillé et faisant référence aux personnes handicapées.</a:t>
            </a:r>
          </a:p>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rtl="0"/>
            <a:r>
              <a:rPr lang="en-US" sz="1200">
                <a:effectLst/>
                <a:latin typeface="Calibri" panose="020F0502020204030204" pitchFamily="34" charset="0"/>
                <a:ea typeface="Calibri" panose="020F0502020204030204" pitchFamily="34" charset="0"/>
                <a:cs typeface="Arial" panose="020B0604020202020204" pitchFamily="34" charset="0"/>
              </a:rPr>
              <a:t>Voir l’annexe « Évaluation du </a:t>
            </a:r>
            <a:r>
              <a:rPr lang="fr-FR" altLang="en-US" sz="1200">
                <a:effectLst/>
                <a:latin typeface="Calibri" panose="020F0502020204030204" pitchFamily="34" charset="0"/>
                <a:ea typeface="Calibri" panose="020F0502020204030204" pitchFamily="34" charset="0"/>
                <a:cs typeface="Arial" panose="020B0604020202020204" pitchFamily="34" charset="0"/>
              </a:rPr>
              <a:t>module </a:t>
            </a:r>
            <a:r>
              <a:rPr lang="en-US" sz="1200">
                <a:effectLst/>
                <a:latin typeface="Calibri" panose="020F0502020204030204" pitchFamily="34" charset="0"/>
                <a:ea typeface="Calibri" panose="020F0502020204030204" pitchFamily="34" charset="0"/>
                <a:cs typeface="Arial" panose="020B0604020202020204" pitchFamily="34" charset="0"/>
              </a:rPr>
              <a:t>»</a:t>
            </a: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Partagez les ressources suivantes, consacrées aux données relatives aux personnes handicapées (colonne de gauche) et à l’intégration des personnes handicapées (colonne de droite).</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b="1"/>
              <a:t>Accessibilité.</a:t>
            </a:r>
            <a:r>
              <a:rPr lang="en-US"/>
              <a:t> Décrivez l’image qui s’affiche à l’écran : des symboles représentant les différentes caractéristiques d’accessibilité destinées à faciliter l’accès des personnes présentant des déficiences auditives ou visuelles, des difficultés cognitives, ou des handicaps physiques ou d’une autre nature.</a:t>
            </a:r>
          </a:p>
          <a:p>
            <a:pPr marL="171450" lvl="0" indent="-171450" rtl="0">
              <a:buFont typeface="Arial" panose="020B0604020202020204" pitchFamily="34" charset="0"/>
              <a:buChar char="•"/>
            </a:pPr>
            <a:r>
              <a:rPr lang="en-US" sz="1200" kern="1200">
                <a:solidFill>
                  <a:schemeClr val="tx1"/>
                </a:solidFill>
                <a:effectLst/>
                <a:latin typeface="+mn-lt"/>
                <a:ea typeface="+mn-ea"/>
                <a:cs typeface="+mn-cs"/>
              </a:rPr>
              <a:t>Demandez aux participants quelles règles de base ils souhaitent mettre en place pendant l’atelier afin d’instaurer un environnement d’apprentissage favorable à tous. Notez les propositions sur un tableau de conférence et lisez-les à voix haute. </a:t>
            </a:r>
          </a:p>
          <a:p>
            <a:pPr marL="171450" lvl="0" indent="-171450" rtl="0">
              <a:buFont typeface="Arial" panose="020B0604020202020204" pitchFamily="34" charset="0"/>
              <a:buChar char="•"/>
            </a:pPr>
            <a:r>
              <a:rPr lang="en-US" sz="1200" kern="1200">
                <a:solidFill>
                  <a:schemeClr val="tx1"/>
                </a:solidFill>
                <a:effectLst/>
                <a:latin typeface="+mn-lt"/>
                <a:ea typeface="+mn-ea"/>
                <a:cs typeface="+mn-cs"/>
              </a:rPr>
              <a:t>Si le sujet n’est pas déjà traité, proposez également un protocole d’accessibilité minimal permettant de mettre tous les participants sur un pied d’égalité. On pourra notamment fixer les règles suivantes :</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Indiquez systématiquement votre nom avant de prendre la parole. Cela permettra à tous les participants de le mémoriser et d’apprendre à reconnaître votre voix.</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Parlez lentement et distinctement, en évitant le jargon et les acronymes. Cela laissera le temps aux interprètes de proposer une traduction claire, que ce soit en langue des signes ou dans une autre langue.</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Lors des ateliers en présentiel, veuillez ranger vos sacs de manière à libérer les allées et à faciliter la circulation entre les tables. </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Lors des ateliers virtuels, pensez à activer le sous-titrage (si cette fonctionnalité est disponible) et vérifiez que les mots clés sont correctement orthographiés pour éviter que les messages clés soient mal communiqués ou mal interprétés.</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Proposez systématiquement une brève description des images qui apparaissent à l’écran ou des affiches que vous utilisez, afin que chacun puisse y avoir accès et comprendre ce que vous souhaitez montrer.</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Nous nous arrêterons régulièrement pour de courtes pauses (dites « pauses sensorielles ») ou des interruptions plus longues. Merci de respecter ces temps de repos.</a:t>
            </a:r>
          </a:p>
          <a:p>
            <a:pPr marL="171450" lvl="0" indent="-171450" rtl="0">
              <a:buFont typeface="Arial" panose="020B0604020202020204" pitchFamily="34" charset="0"/>
              <a:buChar char="•"/>
            </a:pPr>
            <a:r>
              <a:rPr lang="en-US" sz="1200" kern="1200">
                <a:solidFill>
                  <a:schemeClr val="tx1"/>
                </a:solidFill>
                <a:effectLst/>
                <a:latin typeface="+mn-lt"/>
                <a:ea typeface="+mn-ea"/>
                <a:cs typeface="+mn-cs"/>
              </a:rPr>
              <a:t>Ces règles de base seront rappelées si nécessaire. Chaque participant pourra disposer d’un carton jaune au format carré (format reconnaissable au toucher) à utiliser pour demander à l’intervenant de ralentir, et d’un carton rouge de forme triangulaire pour lui demander de faire une pause en raison d’un problème d’accessibilité (si l’interprète doit s’interrompre ou que le participant a manqué une information, par exemple). Lors des ateliers à distance, d’autres codes pourront être utilisés (émoticônes, coches vertes ou croix rouges).</a:t>
            </a:r>
          </a:p>
          <a:p>
            <a:pPr marL="171450" lvl="0" indent="-171450" rtl="0">
              <a:buFont typeface="Arial" panose="020B0604020202020204" pitchFamily="34" charset="0"/>
              <a:buChar char="•"/>
            </a:pPr>
            <a:r>
              <a:rPr lang="en-US" sz="1200" kern="1200">
                <a:solidFill>
                  <a:schemeClr val="tx1"/>
                </a:solidFill>
                <a:effectLst/>
                <a:latin typeface="+mn-lt"/>
                <a:ea typeface="+mn-ea"/>
                <a:cs typeface="+mn-cs"/>
              </a:rPr>
              <a:t>Demandez aux participants de proposer d’autres règles de base et conseils favorisant l’accessibilité afin que chacun puisse participer au même titre que les autres. Inscrivez ces propositions sur une grande feuille que vous accrocherez au mur, à la vue de tous, afin de pouvoir vous y référer si nécessaire. Si l’activité est réalisée dans le cadre d’un atelier virtuel, utilisez un panneau d’affichage virtuel.</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t>- Présentez les grands objectifs de ce module de formation : </a:t>
            </a:r>
            <a:r>
              <a:rPr lang="en-US" sz="1200">
                <a:effectLst/>
                <a:latin typeface="Calibri" panose="020F0502020204030204" pitchFamily="34" charset="0"/>
                <a:ea typeface="Calibri" panose="020F0502020204030204" pitchFamily="34" charset="0"/>
                <a:cs typeface="Arial" panose="020B0604020202020204" pitchFamily="34" charset="0"/>
              </a:rPr>
              <a:t>Ce module est une introduction aux fondamentaux de l’utilisation des données au service de l’intégration des personnes handicapées. Il explique comment améliorer l’accessibilité des processus de collecte de données, comment fournir un appui supplémentaire en cas de besoin, et quelles actions mettre en place pour favoriser l’intégration des personnes handicapées.</a:t>
            </a: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i="0" kern="1200">
                <a:solidFill>
                  <a:schemeClr val="tx1"/>
                </a:solidFill>
                <a:effectLst/>
                <a:latin typeface="+mn-lt"/>
                <a:ea typeface="+mn-ea"/>
                <a:cs typeface="+mn-cs"/>
              </a:rPr>
              <a:t>Conseils à l’intention des animateurs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b="0"/>
              <a:t>Indiquez que nous allons revoir certaines des stratégies permettant d’améliorer l’accessibilité et de procéder à des ajustements en nous appuyant sur les supports utilisés dans le </a:t>
            </a:r>
            <a:r>
              <a:rPr lang="en-US">
                <a:hlinkClick r:id="rId3"/>
              </a:rPr>
              <a:t>Guide d’animation du HCR </a:t>
            </a:r>
            <a:r>
              <a:rPr lang="en-GB" i="1">
                <a:hlinkClick r:id="rId3"/>
              </a:rPr>
              <a:t>Travailler avec les personnes handicapées dans les situations de déplacement forcé.</a:t>
            </a:r>
            <a:endParaRPr lang="en-GB" b="1" dirty="0"/>
          </a:p>
          <a:p>
            <a:pPr marL="171450" indent="-171450" rtl="0">
              <a:buFont typeface="Arial" panose="020B0604020202020204" pitchFamily="34" charset="0"/>
              <a:buChar char="•"/>
            </a:pPr>
            <a:r>
              <a:rPr lang="en-US" b="1"/>
              <a:t>Demandez </a:t>
            </a:r>
            <a:r>
              <a:rPr lang="en-US" b="0"/>
              <a:t>aux participants quelles mesures ils connaissent pour renforcer l’accessibilité de</a:t>
            </a:r>
            <a:r>
              <a:rPr lang="fr-FR" altLang="en-US" b="0"/>
              <a:t>s </a:t>
            </a:r>
            <a:r>
              <a:rPr lang="en-US" b="0"/>
              <a:t>information</a:t>
            </a:r>
            <a:r>
              <a:rPr lang="fr-FR" altLang="en-US" b="0"/>
              <a:t>s</a:t>
            </a:r>
            <a:r>
              <a:rPr lang="en-US" b="0"/>
              <a:t> et de</a:t>
            </a:r>
            <a:r>
              <a:rPr lang="fr-FR" altLang="en-US" b="0"/>
              <a:t>s</a:t>
            </a:r>
            <a:r>
              <a:rPr lang="en-US" b="0"/>
              <a:t> communication</a:t>
            </a:r>
            <a:r>
              <a:rPr lang="fr-FR" altLang="en-US" b="0"/>
              <a:t>s</a:t>
            </a:r>
            <a:r>
              <a:rPr lang="en-US" b="0"/>
              <a:t> : Comment pouvons-nous améliorer l’accessibilité de</a:t>
            </a:r>
            <a:r>
              <a:rPr lang="fr-FR" altLang="en-US" b="0"/>
              <a:t>s </a:t>
            </a:r>
            <a:r>
              <a:rPr lang="en-US" b="0"/>
              <a:t>information</a:t>
            </a:r>
            <a:r>
              <a:rPr lang="fr-FR" altLang="en-US" b="0"/>
              <a:t>s</a:t>
            </a:r>
            <a:r>
              <a:rPr lang="en-US" b="0"/>
              <a:t> et de</a:t>
            </a:r>
            <a:r>
              <a:rPr lang="fr-FR" altLang="en-US" b="0"/>
              <a:t>s</a:t>
            </a:r>
            <a:r>
              <a:rPr lang="en-US" b="0"/>
              <a:t> communication</a:t>
            </a:r>
            <a:r>
              <a:rPr lang="fr-FR" altLang="en-US" b="0"/>
              <a:t>s</a:t>
            </a:r>
            <a:r>
              <a:rPr lang="en-US" b="0"/>
              <a:t> ?</a:t>
            </a:r>
          </a:p>
          <a:p>
            <a:pPr marL="171450" indent="-171450" rtl="0">
              <a:buFont typeface="Arial" panose="020B0604020202020204" pitchFamily="34" charset="0"/>
              <a:buChar char="•"/>
            </a:pPr>
            <a:r>
              <a:rPr lang="en-US" b="1"/>
              <a:t>Accessibilité.</a:t>
            </a:r>
            <a:r>
              <a:rPr lang="en-US"/>
              <a:t> Décrivez les images qui s’affichent à l’écran : de haut en bas et de gauche à droite, des icônes représentent les déficiences auditives et visuelles, puis l’interprétation en langue des signes, le sous-titrage (classique ou pour personnes sourdes et malentendantes), le format audio et le braille. La diapositive affiche également trois zones de texte contenant les expressions « accessibilité de</a:t>
            </a:r>
            <a:r>
              <a:rPr lang="fr-FR" altLang="en-US"/>
              <a:t>s </a:t>
            </a:r>
            <a:r>
              <a:rPr lang="en-US"/>
              <a:t>information</a:t>
            </a:r>
            <a:r>
              <a:rPr lang="fr-FR" altLang="en-US"/>
              <a:t>s</a:t>
            </a:r>
            <a:r>
              <a:rPr lang="en-US"/>
              <a:t> », « accessibilité de</a:t>
            </a:r>
            <a:r>
              <a:rPr lang="fr-FR" altLang="en-US"/>
              <a:t>s</a:t>
            </a:r>
            <a:r>
              <a:rPr lang="en-US"/>
              <a:t> communication</a:t>
            </a:r>
            <a:r>
              <a:rPr lang="fr-FR" altLang="en-US"/>
              <a:t>s</a:t>
            </a:r>
            <a:r>
              <a:rPr lang="en-US"/>
              <a:t> » et « conception universelle ». </a:t>
            </a:r>
            <a:r>
              <a:rPr lang="en-US">
                <a:hlinkClick r:id="rId4"/>
              </a:rPr>
              <a:t>RL Mace Universal Design Institute (udinstitute.org), Principes de la conception universelle</a:t>
            </a:r>
            <a:endParaRPr lang="en-GB" dirty="0"/>
          </a:p>
          <a:p>
            <a:pPr marL="171450" indent="-171450" rtl="0">
              <a:buFont typeface="Arial" panose="020B0604020202020204" pitchFamily="34" charset="0"/>
              <a:buChar char="•"/>
            </a:pPr>
            <a:r>
              <a:rPr lang="en-US"/>
              <a:t>L’accessibilité ne se résume pas aux rampes, aux mains courantes et autres aménagements destinés à faciliter l’accès aux espaces physiques. Le concept d’accessibilité concerne également les modes de communication et les modalités de diffusion de l’information, et suppose le respect des principes de la conception universelle, dont l’objectif est de proposer des équipements et des services susceptibles d’être utilisés par le plus grand nombre, sans nécessiter de conception spéciale.</a:t>
            </a:r>
          </a:p>
          <a:p>
            <a:pPr marL="171450" indent="-171450" rtl="0">
              <a:buFont typeface="Arial" panose="020B0604020202020204" pitchFamily="34" charset="0"/>
              <a:buChar char="•"/>
            </a:pPr>
            <a:r>
              <a:rPr lang="en-US"/>
              <a:t>Par exemple, l’image montre que diffuser une vidéo avec des sous-titres (classiques ou pour personnes sourdes et malentendantes) et une bande-son favorise l’accessibilité, car le contenu sera accessible à un plus grand nombre de personnes. Ainsi, les personnes dont la langue maternelle n’est pas celle de la vidéo pourront s’aider des sous-titres, et les personnes présentant des déficiences visuelles auront accès aux informations grâce au format audio.</a:t>
            </a:r>
          </a:p>
          <a:p>
            <a:pPr marL="171450" indent="-171450" rtl="0">
              <a:buFont typeface="Arial" panose="020B0604020202020204" pitchFamily="34" charset="0"/>
              <a:buChar char="•"/>
            </a:pPr>
            <a:r>
              <a:rPr lang="en-US"/>
              <a:t>Il existe par ailleurs d’autres moyens de rendre un message encore plus accessible, en utilisant par exemple des langues et des formats spécifiquement destinés aux personnes handicapées, comme la langue des signes ou le braille.</a:t>
            </a:r>
          </a:p>
          <a:p>
            <a:pPr marL="171450" indent="-171450" rtl="0">
              <a:buFont typeface="Arial" panose="020B0604020202020204" pitchFamily="34" charset="0"/>
              <a:buChar char="•"/>
            </a:pPr>
            <a:r>
              <a:rPr lang="en-US"/>
              <a:t>Lorsque ces fonctionnalités sont prévues et fournies à l’avance, sans qu’une personne handicapée ait eu à en faire la demande, on considère qu’il s’agit effectivement de solutions favorisant l’accessibilité. Lorsqu’elles sont fournies à la suite d’une demande ou en cas d’inaccessibilité, on parle d’ajustements ou d’« aménagements raisonnables », car il s’agit de solutions temporaires proposées au cas par cas. </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Conseils à l’intention des animateurs. Décrivez les images : un exemple de texte facile à lire :</a:t>
            </a:r>
          </a:p>
          <a:p>
            <a:pPr marL="628650" lvl="1" indent="-171450" rtl="0">
              <a:buFont typeface="Arial" panose="020B0604020202020204" pitchFamily="34" charset="0"/>
              <a:buChar char="•"/>
            </a:pPr>
            <a:r>
              <a:rPr lang="en-US"/>
              <a:t>Pour être facile à lire, un texte doit être clair et simple à comprendre. </a:t>
            </a:r>
          </a:p>
          <a:p>
            <a:pPr marL="628650" lvl="1" indent="-171450" rtl="0">
              <a:buFont typeface="Arial" panose="020B0604020202020204" pitchFamily="34" charset="0"/>
              <a:buChar char="•"/>
            </a:pPr>
            <a:r>
              <a:rPr lang="en-US"/>
              <a:t>Il doit utiliser du vocabulaire courant et être accompagné d’illustrations. La première image représente la touche d’un clavier sur laquelle est écrit le mot « Easy » (« facile »).</a:t>
            </a:r>
          </a:p>
          <a:p>
            <a:pPr marL="628650" lvl="1" indent="-171450" rtl="0">
              <a:buFont typeface="Arial" panose="020B0604020202020204" pitchFamily="34" charset="0"/>
              <a:buChar char="•"/>
            </a:pPr>
            <a:r>
              <a:rPr lang="en-US"/>
              <a:t>Voici un exemple de texte facile à lire ! La deuxième image représente une personne en train de lire un rapport rédigé de manière à en faciliter la lecture.</a:t>
            </a:r>
          </a:p>
          <a:p>
            <a:pPr marL="171450" indent="-171450" rtl="0">
              <a:buFont typeface="Arial" panose="020B0604020202020204" pitchFamily="34" charset="0"/>
              <a:buChar char="•"/>
            </a:pPr>
            <a:r>
              <a:rPr lang="en-US"/>
              <a:t>D’autres formats existent : certains textes utilisent par exemple un vocabulaire simple et des illustrations.</a:t>
            </a:r>
          </a:p>
          <a:p>
            <a:pPr marL="171450" indent="-171450" rtl="0">
              <a:buFont typeface="Arial" panose="020B0604020202020204" pitchFamily="34" charset="0"/>
              <a:buChar char="•"/>
            </a:pPr>
            <a:r>
              <a:rPr lang="en-US"/>
              <a:t>Ces solutions sont également plus accessibles pour les personnes qui ont un faible niveau d’alphabétisation, celles qui présentent un handicap intellectuel et celles qui s’expriment dans une langue minoritaire.</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Conseils à l’intention des animateurs. Décrivez ce qui s’affiche à l’écran : un tableau de communication comportant des illustrations et des mots clés destinés à favoriser la transmission des informations et la communication.</a:t>
            </a:r>
          </a:p>
          <a:p>
            <a:pPr marL="171450" indent="-171450" rtl="0">
              <a:buFont typeface="Arial" panose="020B0604020202020204" pitchFamily="34" charset="0"/>
              <a:buChar char="•"/>
            </a:pPr>
            <a:r>
              <a:rPr lang="en-US"/>
              <a:t>Les tableaux de communication, composés d’illustrations et de mots clés, sont une autre solution possible.</a:t>
            </a:r>
          </a:p>
          <a:p>
            <a:pPr marL="171450" indent="-171450" rtl="0">
              <a:buFont typeface="Arial" panose="020B0604020202020204" pitchFamily="34" charset="0"/>
              <a:buChar char="•"/>
            </a:pPr>
            <a:r>
              <a:rPr lang="en-US"/>
              <a:t>Ces solutions sont également plus accessibles pour les personnes qui ont un faible niveau d’alphabétisation, celles qui présentent un handicap intellectuel et celles qui s’expriment dans une langue minoritaire.</a:t>
            </a:r>
          </a:p>
          <a:p>
            <a:pPr marL="171450" indent="-171450" rtl="0">
              <a:buFont typeface="Arial" panose="020B0604020202020204" pitchFamily="34" charset="0"/>
              <a:buChar char="•"/>
            </a:pPr>
            <a:r>
              <a:rPr lang="en-US"/>
              <a:t>Source pour le tableau de communication : UNICEF, </a:t>
            </a:r>
            <a:r>
              <a:rPr lang="en-GB" i="1"/>
              <a:t>Inclure les enfants handicapés dans l’action humanitaire – Protection de l’enfance</a:t>
            </a:r>
            <a:r>
              <a:rPr lang="en-GB"/>
              <a:t>, 2017. Disponible à l’adresse suivante : https://sites.unicef.org/disability/emergencies/downloads/UNICEF_Child_Protection_French.pdf </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marR="0" lvl="0" indent="-171450" algn="l" defTabSz="914400" rtl="0">
              <a:lnSpc>
                <a:spcPct val="100000"/>
              </a:lnSpc>
              <a:spcBef>
                <a:spcPts val="0"/>
              </a:spcBef>
              <a:spcAft>
                <a:spcPts val="0"/>
              </a:spcAft>
              <a:buClrTx/>
              <a:buSzTx/>
              <a:buFont typeface="Arial" panose="020B0604020202020204"/>
              <a:buChar char="•"/>
              <a:defRPr/>
            </a:pPr>
            <a:r>
              <a:rPr lang="en-US" sz="1200" b="0" i="0" kern="1200">
                <a:solidFill>
                  <a:schemeClr val="tx1"/>
                </a:solidFill>
                <a:effectLst/>
                <a:latin typeface="+mn-lt"/>
                <a:ea typeface="+mn-ea"/>
                <a:cs typeface="+mn-cs"/>
              </a:rPr>
              <a:t>Décrivez les images : à gauche, l’entrée d’un bâtiment utilisé dans le cadre d’un programme pour les jeunes est rendue accessible grâce à l’installation de rampes et de mains courantes. À droite, des toilettes accessibles.</a:t>
            </a:r>
            <a:endParaRPr lang="en-US"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b="0" i="0" kern="1200">
                <a:solidFill>
                  <a:schemeClr val="tx1"/>
                </a:solidFill>
                <a:effectLst/>
                <a:latin typeface="+mn-lt"/>
                <a:ea typeface="+mn-ea"/>
                <a:cs typeface="+mn-cs"/>
              </a:rPr>
              <a:t>Tout comme l’accessibilité de</a:t>
            </a:r>
            <a:r>
              <a:rPr lang="fr-FR" altLang="en-US" sz="1200" b="0" i="0" kern="1200">
                <a:solidFill>
                  <a:schemeClr val="tx1"/>
                </a:solidFill>
                <a:effectLst/>
                <a:latin typeface="+mn-lt"/>
                <a:ea typeface="+mn-ea"/>
                <a:cs typeface="+mn-cs"/>
              </a:rPr>
              <a:t>s</a:t>
            </a:r>
            <a:r>
              <a:rPr lang="en-US" sz="1200" b="0" i="0" kern="1200">
                <a:solidFill>
                  <a:schemeClr val="tx1"/>
                </a:solidFill>
                <a:effectLst/>
                <a:latin typeface="+mn-lt"/>
                <a:ea typeface="+mn-ea"/>
                <a:cs typeface="+mn-cs"/>
              </a:rPr>
              <a:t> communication</a:t>
            </a:r>
            <a:r>
              <a:rPr lang="fr-FR" altLang="en-US" sz="1200" b="0" i="0" kern="1200">
                <a:solidFill>
                  <a:schemeClr val="tx1"/>
                </a:solidFill>
                <a:effectLst/>
                <a:latin typeface="+mn-lt"/>
                <a:ea typeface="+mn-ea"/>
                <a:cs typeface="+mn-cs"/>
              </a:rPr>
              <a:t>s</a:t>
            </a:r>
            <a:r>
              <a:rPr lang="en-US" sz="1200" b="0" i="0" kern="1200">
                <a:solidFill>
                  <a:schemeClr val="tx1"/>
                </a:solidFill>
                <a:effectLst/>
                <a:latin typeface="+mn-lt"/>
                <a:ea typeface="+mn-ea"/>
                <a:cs typeface="+mn-cs"/>
              </a:rPr>
              <a:t> et d</a:t>
            </a:r>
            <a:r>
              <a:rPr lang="fr-FR" altLang="en-US" sz="1200" b="0" i="0" kern="1200">
                <a:solidFill>
                  <a:schemeClr val="tx1"/>
                </a:solidFill>
                <a:effectLst/>
                <a:latin typeface="+mn-lt"/>
                <a:ea typeface="+mn-ea"/>
                <a:cs typeface="+mn-cs"/>
              </a:rPr>
              <a:t>es </a:t>
            </a:r>
            <a:r>
              <a:rPr lang="en-US" sz="1200" b="0" i="0" kern="1200">
                <a:solidFill>
                  <a:schemeClr val="tx1"/>
                </a:solidFill>
                <a:effectLst/>
                <a:latin typeface="+mn-lt"/>
                <a:ea typeface="+mn-ea"/>
                <a:cs typeface="+mn-cs"/>
              </a:rPr>
              <a:t>information</a:t>
            </a:r>
            <a:r>
              <a:rPr lang="fr-FR" altLang="en-US" sz="1200" b="0" i="0" kern="1200">
                <a:solidFill>
                  <a:schemeClr val="tx1"/>
                </a:solidFill>
                <a:effectLst/>
                <a:latin typeface="+mn-lt"/>
                <a:ea typeface="+mn-ea"/>
                <a:cs typeface="+mn-cs"/>
              </a:rPr>
              <a:t>s</a:t>
            </a:r>
            <a:r>
              <a:rPr lang="en-US" sz="1200" b="0" i="0" kern="1200">
                <a:solidFill>
                  <a:schemeClr val="tx1"/>
                </a:solidFill>
                <a:effectLst/>
                <a:latin typeface="+mn-lt"/>
                <a:ea typeface="+mn-ea"/>
                <a:cs typeface="+mn-cs"/>
              </a:rPr>
              <a:t>, l’accessibilité de l’environnement physique est une condition essentielle à la participation des personnes handicapées. Si les bâtiments et les infrastructures ne leur sont pas accessibles, les personnes handicapées ne pourront pas s’y rendre ni en profiter pleinement. Il en va de même pour les routes et les moyens de transport.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b="0" i="0" kern="1200">
                <a:solidFill>
                  <a:schemeClr val="tx1"/>
                </a:solidFill>
                <a:effectLst/>
                <a:latin typeface="+mn-lt"/>
                <a:ea typeface="+mn-ea"/>
                <a:cs typeface="+mn-cs"/>
              </a:rPr>
              <a:t>Ce problème peut se présenter sur les sites d’enregistrement et dans le cadre des services communautaires.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b="0" i="0" kern="1200">
                <a:solidFill>
                  <a:schemeClr val="tx1"/>
                </a:solidFill>
                <a:effectLst/>
                <a:latin typeface="+mn-lt"/>
                <a:ea typeface="+mn-ea"/>
                <a:cs typeface="+mn-cs"/>
              </a:rPr>
              <a:t>Comme nous l’avons vu au sujet de l’information et de la communication, l’accessibilité de l’environnement doit respecter les principes de la conception universelle. Cette démarche est bénéfique pour tout le monde : un bâtiment accessible est en effet plus sûr, car il présente moins de risques et peut être évacué plus facilement en cas d’urgence, grâce à des issues clairement indiquées, des portes plus larges et dépourvues d’obstacles,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b="0" i="0" kern="1200">
                <a:solidFill>
                  <a:schemeClr val="tx1"/>
                </a:solidFill>
                <a:effectLst/>
                <a:latin typeface="+mn-lt"/>
                <a:ea typeface="+mn-ea"/>
                <a:cs typeface="+mn-cs"/>
              </a:rPr>
              <a:t>Des normes d’accessibilité sont élaborées et disponibles aux échelles nationale et internationale, et très souvent, les associations de personnes handicapées connaissent les normes en vigueur dans leur pays.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b="0" i="0" kern="1200">
                <a:solidFill>
                  <a:schemeClr val="tx1"/>
                </a:solidFill>
                <a:effectLst/>
                <a:latin typeface="+mn-lt"/>
                <a:ea typeface="+mn-ea"/>
                <a:cs typeface="+mn-cs"/>
              </a:rPr>
              <a:t>La construction de nouvelles infrastructures accessibles n’entraîne pas de surcoût trop important : seulement 1 % du coût total, selon les estimations. La modernisation d’infrastructures existantes est en revanche plus coûteuse.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b="0" i="0" kern="1200">
                <a:solidFill>
                  <a:schemeClr val="tx1"/>
                </a:solidFill>
                <a:effectLst/>
                <a:latin typeface="+mn-lt"/>
                <a:ea typeface="+mn-ea"/>
                <a:cs typeface="+mn-cs"/>
              </a:rPr>
              <a:t>Par ailleurs, l’installation de dispositifs d’accessibilité peut prendre un certain temps. C’est pourquoi la Convention relative aux droits des personnes handicapées propose une autre solution, applicable en cas d’inaccessibilité : les « aménagements raisonnables ».</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a:t>Accessibilité : décrivez les images qui s’affichent à l’écran. Un symbole rouge signale une situation d’inaccessibilité : par exemple, une femme en situation de handicap physique ayant besoin de se rendre dans un service de santé ne peut pas le faire si les transports publics ne lui sont pas accessibles. Dans ce cas, un processus de concertation est mis en place avec la personne concernée afin d’évaluer ses possibilités et ses ressources, de lui proposer une solution et de s’assurer que cette solution répond à ses besoins.</a:t>
            </a:r>
          </a:p>
          <a:p>
            <a:pPr marL="171450" indent="-171450" rtl="0">
              <a:buFont typeface="Arial" panose="020B0604020202020204" pitchFamily="34" charset="0"/>
              <a:buChar char="•"/>
            </a:pPr>
            <a:r>
              <a:rPr lang="en-US"/>
              <a:t>Lorsque les personnes handicapées se heurtent à des obstacles qui les empêchent de participer ou d’accéder à des services et à des situations au même titre que les autres, un processus dit d’« aménagement raisonnable », défini par la Convention des Nations Unies relative aux droits des personnes handicapées, doit être mis en place.</a:t>
            </a:r>
          </a:p>
          <a:p>
            <a:pPr marL="171450" indent="-171450" rtl="0">
              <a:buFont typeface="Arial" panose="020B0604020202020204" pitchFamily="34" charset="0"/>
              <a:buChar char="•"/>
            </a:pPr>
            <a:r>
              <a:rPr lang="en-US"/>
              <a:t>Ce processus consiste à instaurer un dialogue avec la personne concernée afin d’identifier les conditions nécessaires à sa participation et à proposer une solution adaptée à ses besoins et aux ressources disponibles (notamment en termes de temps, de compétences, de services, de financement, etc.). Si aucune solution ne peut être trouvée, il convient d’expliquer pourquoi.</a:t>
            </a:r>
          </a:p>
          <a:p>
            <a:pPr marL="171450" indent="-171450" rtl="0">
              <a:buFont typeface="Arial" panose="020B0604020202020204" pitchFamily="34" charset="0"/>
              <a:buChar char="•"/>
            </a:pPr>
            <a:r>
              <a:rPr lang="en-US"/>
              <a:t>L’image montre la mise en place d’aménagements raisonnables : par exemple, une femme handicapée se trouve dans l’incapacité d’accéder au service de santé sexuelle et reproductive dont elle a besoin, car les transports publics reliant sa communauté et l’hôpital ne lui sont pas accessibles. Après discussion avec les prestataires de services, une indemnité de transport lui est accordée afin qu’elle puisse accéder aux services dont elle a besoin. Pour favoriser l’accessibilité, on peut également envisager des services mobiles.</a:t>
            </a:r>
          </a:p>
          <a:p>
            <a:pPr marL="171450" indent="-171450" rtl="0">
              <a:buFont typeface="Arial" panose="020B0604020202020204" pitchFamily="34" charset="0"/>
              <a:buChar char="•"/>
            </a:pPr>
            <a:r>
              <a:rPr lang="en-US"/>
              <a:t>Ces solutions favorisent un accès immédiat, mais peuvent s’avérer moins durables à long terme.</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79" y="270039"/>
            <a:ext cx="8810063" cy="2277042"/>
          </a:xfrm>
        </p:spPr>
        <p:txBody>
          <a:bodyPr tIns="0" bIns="0" rtlCol="0" anchor="b" anchorCtr="0">
            <a:noAutofit/>
          </a:bodyPr>
          <a:lstStyle>
            <a:lvl1pPr algn="ctr">
              <a:defRPr sz="4400" b="1">
                <a:solidFill>
                  <a:schemeClr val="tx2"/>
                </a:solidFill>
              </a:defRPr>
            </a:lvl1pPr>
          </a:lstStyle>
          <a:p>
            <a:pPr rtl="0"/>
            <a:r>
              <a:rPr lang="en-US"/>
              <a:t>Click to edit Master title style</a:t>
            </a:r>
          </a:p>
        </p:txBody>
      </p:sp>
      <p:sp>
        <p:nvSpPr>
          <p:cNvPr id="3" name="Subtitle 2"/>
          <p:cNvSpPr>
            <a:spLocks noGrp="1"/>
          </p:cNvSpPr>
          <p:nvPr>
            <p:ph type="subTitle" idx="1"/>
          </p:nvPr>
        </p:nvSpPr>
        <p:spPr>
          <a:xfrm>
            <a:off x="182479" y="2659180"/>
            <a:ext cx="8810063" cy="1445895"/>
          </a:xfrm>
        </p:spPr>
        <p:txBody>
          <a:bodyPr tIns="0" bIns="0" rtlCol="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
        <p:nvSpPr>
          <p:cNvPr id="4" name="Date Placeholder 3"/>
          <p:cNvSpPr>
            <a:spLocks noGrp="1"/>
          </p:cNvSpPr>
          <p:nvPr>
            <p:ph type="dt" sz="half" idx="10"/>
          </p:nvPr>
        </p:nvSpPr>
        <p:spPr/>
        <p:txBody>
          <a:bodyPr rtlCol="0"/>
          <a:lstStyle/>
          <a:p>
            <a:pPr rtl="0"/>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stretch>
            <a:fillRect/>
          </a:stretch>
        </p:blipFill>
        <p:spPr>
          <a:xfrm>
            <a:off x="0" y="4510087"/>
            <a:ext cx="9144000" cy="6334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89" y="204787"/>
            <a:ext cx="3180413" cy="871538"/>
          </a:xfrm>
        </p:spPr>
        <p:txBody>
          <a:bodyPr rtlCol="0" anchor="b"/>
          <a:lstStyle>
            <a:lvl1pPr algn="l">
              <a:defRPr sz="2000" b="1"/>
            </a:lvl1pPr>
          </a:lstStyle>
          <a:p>
            <a:pPr rtl="0"/>
            <a:r>
              <a:rPr lang="en-US"/>
              <a:t>Click to edit Master title style</a:t>
            </a:r>
          </a:p>
        </p:txBody>
      </p:sp>
      <p:sp>
        <p:nvSpPr>
          <p:cNvPr id="3" name="Content Placeholder 2"/>
          <p:cNvSpPr>
            <a:spLocks noGrp="1"/>
          </p:cNvSpPr>
          <p:nvPr>
            <p:ph idx="1"/>
          </p:nvPr>
        </p:nvSpPr>
        <p:spPr>
          <a:xfrm>
            <a:off x="3575050" y="204788"/>
            <a:ext cx="5373698" cy="41669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Text Placeholder 3"/>
          <p:cNvSpPr>
            <a:spLocks noGrp="1"/>
          </p:cNvSpPr>
          <p:nvPr>
            <p:ph type="body" sz="half" idx="2"/>
          </p:nvPr>
        </p:nvSpPr>
        <p:spPr>
          <a:xfrm>
            <a:off x="206389" y="1299600"/>
            <a:ext cx="3180413" cy="3072101"/>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eaLnBrk="1" latinLnBrk="0" hangingPunct="1"/>
            <a:fld id="{2C6B1FF6-39B9-40F5-8B67-33C6354A3D4F}" type="slidenum">
              <a:rPr kumimoji="0" lang="en-US" smtClean="0"/>
              <a:t>‹#›</a:t>
            </a:fld>
            <a:endParaRPr kumimoji="0" lang="en-US">
              <a:solidFill>
                <a:schemeClr val="accent3">
                  <a:shade val="75000"/>
                </a:scheme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451037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p>
        </p:txBody>
      </p:sp>
      <p:sp>
        <p:nvSpPr>
          <p:cNvPr id="5" name="Date Placeholder 4"/>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2066355A-084C-D24E-9AD2-7E4FC41EA627}" type="slidenum">
              <a:rPr lang="en-US" smtClean="0"/>
              <a:t>‹#›</a:t>
            </a:fld>
            <a:endParaRPr lang="en-US"/>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rtlCol="0" anchor="b" anchorCtr="0"/>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870" y="205979"/>
            <a:ext cx="2057400" cy="4173021"/>
          </a:xfrm>
        </p:spPr>
        <p:txBody>
          <a:bodyPr vert="eaVert" rtlCol="0"/>
          <a:lstStyle/>
          <a:p>
            <a:pPr rtl="0"/>
            <a:r>
              <a:rPr lang="en-US"/>
              <a:t>Click to edit Master title style</a:t>
            </a:r>
          </a:p>
        </p:txBody>
      </p:sp>
      <p:sp>
        <p:nvSpPr>
          <p:cNvPr id="3" name="Vertical Text Placeholder 2"/>
          <p:cNvSpPr>
            <a:spLocks noGrp="1"/>
          </p:cNvSpPr>
          <p:nvPr>
            <p:ph type="body" orient="vert" idx="1"/>
          </p:nvPr>
        </p:nvSpPr>
        <p:spPr>
          <a:xfrm>
            <a:off x="209034" y="205979"/>
            <a:ext cx="6523436" cy="4173021"/>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652272" y="-171450"/>
            <a:ext cx="414528" cy="5562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p:cNvSpPr/>
          <p:nvPr userDrawn="1"/>
        </p:nvSpPr>
        <p:spPr>
          <a:xfrm>
            <a:off x="859536" y="4781550"/>
            <a:ext cx="8297164" cy="381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Placeholder 2"/>
          <p:cNvSpPr>
            <a:spLocks noGrp="1"/>
          </p:cNvSpPr>
          <p:nvPr>
            <p:ph type="sldNum" sz="quarter" idx="10"/>
          </p:nvPr>
        </p:nvSpPr>
        <p:spPr>
          <a:xfrm>
            <a:off x="8686800" y="4869656"/>
            <a:ext cx="457200" cy="273844"/>
          </a:xfrm>
        </p:spPr>
        <p:txBody>
          <a:bodyPr rtlCol="0"/>
          <a:lstStyle>
            <a:lvl1pPr>
              <a:defRPr b="1">
                <a:solidFill>
                  <a:sysClr val="windowText" lastClr="000000"/>
                </a:solidFill>
                <a:latin typeface="+mn-lt"/>
              </a:defRPr>
            </a:lvl1pPr>
          </a:lstStyle>
          <a:p>
            <a:pPr rtl="0"/>
            <a:fld id="{1917241B-73C6-436C-A26C-FD9EFF2F4364}" type="slidenum">
              <a:rPr lang="en-GB" smtClean="0"/>
              <a:t>‹#›</a:t>
            </a:fld>
            <a:endParaRPr lang="en-GB"/>
          </a:p>
        </p:txBody>
      </p:sp>
      <p:sp>
        <p:nvSpPr>
          <p:cNvPr id="7" name="TextBox 6"/>
          <p:cNvSpPr txBox="1"/>
          <p:nvPr userDrawn="1"/>
        </p:nvSpPr>
        <p:spPr>
          <a:xfrm rot="16200000">
            <a:off x="-1246286" y="1551087"/>
            <a:ext cx="3409950" cy="307777"/>
          </a:xfrm>
          <a:prstGeom prst="rect">
            <a:avLst/>
          </a:prstGeom>
          <a:noFill/>
        </p:spPr>
        <p:txBody>
          <a:bodyPr wrap="square" rtlCol="0">
            <a:spAutoFit/>
          </a:bodyPr>
          <a:lstStyle>
            <a:defPPr>
              <a:defRPr lang="en-PH"/>
            </a:defPPr>
            <a:lvl1pPr lvl="0" algn="ctr">
              <a:defRPr sz="1100" b="1">
                <a:solidFill>
                  <a:schemeClr val="bg1">
                    <a:lumMod val="50000"/>
                  </a:schemeClr>
                </a:solidFill>
              </a:defRPr>
            </a:lvl1pPr>
          </a:lstStyle>
          <a:p>
            <a:pPr lvl="0" rtl="0"/>
            <a:r>
              <a:rPr lang="en-US" sz="1400"/>
              <a:t>General Introduction</a:t>
            </a:r>
            <a:endParaRPr lang="en-GB" sz="1400"/>
          </a:p>
        </p:txBody>
      </p:sp>
      <p:sp>
        <p:nvSpPr>
          <p:cNvPr id="5" name="TextBox 4"/>
          <p:cNvSpPr txBox="1"/>
          <p:nvPr userDrawn="1"/>
        </p:nvSpPr>
        <p:spPr>
          <a:xfrm>
            <a:off x="1066800" y="4857749"/>
            <a:ext cx="8089900" cy="285752"/>
          </a:xfrm>
          <a:prstGeom prst="rect">
            <a:avLst/>
          </a:prstGeom>
        </p:spPr>
        <p:txBody>
          <a:bodyPr vert="horz" lIns="91440" tIns="45720" rIns="91440" bIns="45720" rtlCol="0" anchor="ctr"/>
          <a:lstStyle>
            <a:defPPr>
              <a:defRPr lang="en-PH"/>
            </a:defPPr>
            <a:lvl1pPr algn="r">
              <a:defRPr sz="1200" b="1">
                <a:solidFill>
                  <a:schemeClr val="tx1">
                    <a:tint val="75000"/>
                  </a:schemeClr>
                </a:solidFill>
                <a:latin typeface="+mn-lt"/>
              </a:defRPr>
            </a:lvl1pPr>
          </a:lstStyle>
          <a:p>
            <a:pPr lvl="0" algn="ctr" rtl="0"/>
            <a:r>
              <a:rPr lang="en-US">
                <a:solidFill>
                  <a:sysClr val="windowText" lastClr="000000"/>
                </a:solidFill>
              </a:rPr>
              <a:t>General Introduction</a:t>
            </a:r>
          </a:p>
        </p:txBody>
      </p:sp>
      <p:sp>
        <p:nvSpPr>
          <p:cNvPr id="9" name="Rectangle 8"/>
          <p:cNvSpPr/>
          <p:nvPr userDrawn="1"/>
        </p:nvSpPr>
        <p:spPr>
          <a:xfrm>
            <a:off x="652272" y="-171450"/>
            <a:ext cx="131064" cy="5562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p:cNvSpPr/>
          <p:nvPr userDrawn="1"/>
        </p:nvSpPr>
        <p:spPr>
          <a:xfrm>
            <a:off x="1066800" y="4781550"/>
            <a:ext cx="8089900" cy="762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itle 1"/>
          <p:cNvSpPr>
            <a:spLocks noGrp="1"/>
          </p:cNvSpPr>
          <p:nvPr>
            <p:ph type="title"/>
          </p:nvPr>
        </p:nvSpPr>
        <p:spPr>
          <a:xfrm>
            <a:off x="1066800" y="133350"/>
            <a:ext cx="8077200" cy="646331"/>
          </a:xfrm>
          <a:prstGeom prst="rect">
            <a:avLst/>
          </a:prstGeom>
        </p:spPr>
        <p:txBody>
          <a:bodyPr rtlCol="0"/>
          <a:lstStyle/>
          <a:p>
            <a:pPr rtl="0"/>
            <a:r>
              <a:rPr lang="en-US"/>
              <a:t>Click to edit Master title style</a:t>
            </a:r>
            <a:endParaRPr lang="en-GB"/>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rt 1">
    <p:spTree>
      <p:nvGrpSpPr>
        <p:cNvPr id="1" name=""/>
        <p:cNvGrpSpPr/>
        <p:nvPr/>
      </p:nvGrpSpPr>
      <p:grpSpPr>
        <a:xfrm>
          <a:off x="0" y="0"/>
          <a:ext cx="0" cy="0"/>
          <a:chOff x="0" y="0"/>
          <a:chExt cx="0" cy="0"/>
        </a:xfrm>
      </p:grpSpPr>
      <p:sp>
        <p:nvSpPr>
          <p:cNvPr id="4" name="Rectangle 3"/>
          <p:cNvSpPr/>
          <p:nvPr userDrawn="1"/>
        </p:nvSpPr>
        <p:spPr>
          <a:xfrm>
            <a:off x="652272" y="-171450"/>
            <a:ext cx="414528" cy="556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p:cNvSpPr/>
          <p:nvPr userDrawn="1"/>
        </p:nvSpPr>
        <p:spPr>
          <a:xfrm>
            <a:off x="859536" y="4781550"/>
            <a:ext cx="8297164" cy="381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Placeholder 2"/>
          <p:cNvSpPr>
            <a:spLocks noGrp="1"/>
          </p:cNvSpPr>
          <p:nvPr>
            <p:ph type="sldNum" sz="quarter" idx="10"/>
          </p:nvPr>
        </p:nvSpPr>
        <p:spPr>
          <a:xfrm>
            <a:off x="8686800" y="4869656"/>
            <a:ext cx="457200" cy="273844"/>
          </a:xfrm>
        </p:spPr>
        <p:txBody>
          <a:bodyPr rtlCol="0"/>
          <a:lstStyle>
            <a:lvl1pPr>
              <a:defRPr b="1">
                <a:solidFill>
                  <a:sysClr val="windowText" lastClr="000000"/>
                </a:solidFill>
                <a:latin typeface="+mn-lt"/>
              </a:defRPr>
            </a:lvl1pPr>
          </a:lstStyle>
          <a:p>
            <a:pPr rtl="0"/>
            <a:fld id="{1917241B-73C6-436C-A26C-FD9EFF2F4364}" type="slidenum">
              <a:rPr lang="en-GB" smtClean="0"/>
              <a:t>‹#›</a:t>
            </a:fld>
            <a:endParaRPr lang="en-GB"/>
          </a:p>
        </p:txBody>
      </p:sp>
      <p:sp>
        <p:nvSpPr>
          <p:cNvPr id="5" name="TextBox 4"/>
          <p:cNvSpPr txBox="1"/>
          <p:nvPr userDrawn="1"/>
        </p:nvSpPr>
        <p:spPr>
          <a:xfrm>
            <a:off x="1066800" y="4857749"/>
            <a:ext cx="8077200" cy="285752"/>
          </a:xfrm>
          <a:prstGeom prst="rect">
            <a:avLst/>
          </a:prstGeom>
        </p:spPr>
        <p:txBody>
          <a:bodyPr vert="horz" lIns="91440" tIns="45720" rIns="91440" bIns="45720" rtlCol="0" anchor="ctr"/>
          <a:lstStyle>
            <a:defPPr>
              <a:defRPr lang="en-PH"/>
            </a:defPPr>
            <a:lvl1pPr algn="r">
              <a:defRPr sz="1200" b="1">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a:solidFill>
                  <a:sysClr val="windowText" lastClr="000000"/>
                </a:solidFill>
              </a:rPr>
              <a:t>Inclusion in Humanitarian Assistance</a:t>
            </a:r>
          </a:p>
        </p:txBody>
      </p:sp>
      <p:sp>
        <p:nvSpPr>
          <p:cNvPr id="9" name="Rectangle 8"/>
          <p:cNvSpPr/>
          <p:nvPr userDrawn="1"/>
        </p:nvSpPr>
        <p:spPr>
          <a:xfrm>
            <a:off x="652272" y="-171450"/>
            <a:ext cx="131064" cy="5562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p:cNvSpPr/>
          <p:nvPr userDrawn="1"/>
        </p:nvSpPr>
        <p:spPr>
          <a:xfrm>
            <a:off x="1066800" y="4781550"/>
            <a:ext cx="8089900" cy="762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p:cNvSpPr txBox="1"/>
          <p:nvPr userDrawn="1"/>
        </p:nvSpPr>
        <p:spPr>
          <a:xfrm rot="16200000">
            <a:off x="-1017686" y="1322488"/>
            <a:ext cx="2952751" cy="307777"/>
          </a:xfrm>
          <a:prstGeom prst="rect">
            <a:avLst/>
          </a:prstGeom>
          <a:noFill/>
        </p:spPr>
        <p:txBody>
          <a:bodyPr wrap="square" rtlCol="0">
            <a:spAutoFit/>
          </a:bodyPr>
          <a:lstStyle>
            <a:defPPr>
              <a:defRPr lang="en-PH"/>
            </a:defPPr>
            <a:lvl1pPr lvl="0" algn="ctr">
              <a:defRPr sz="1100" b="1">
                <a:solidFill>
                  <a:schemeClr val="bg1">
                    <a:lumMod val="50000"/>
                  </a:schemeClr>
                </a:solidFill>
              </a:defRPr>
            </a:lvl1pPr>
          </a:lstStyle>
          <a:p>
            <a:pPr lvl="0" rtl="0"/>
            <a:r>
              <a:rPr lang="en-US" sz="1400"/>
              <a:t>Inclusion in Humanitarian Assistance</a:t>
            </a:r>
            <a:endParaRPr lang="en-GB" sz="1400"/>
          </a:p>
        </p:txBody>
      </p:sp>
      <p:sp>
        <p:nvSpPr>
          <p:cNvPr id="12" name="Title 1"/>
          <p:cNvSpPr>
            <a:spLocks noGrp="1"/>
          </p:cNvSpPr>
          <p:nvPr>
            <p:ph type="title"/>
          </p:nvPr>
        </p:nvSpPr>
        <p:spPr>
          <a:xfrm>
            <a:off x="1066800" y="133350"/>
            <a:ext cx="8077200" cy="646331"/>
          </a:xfrm>
          <a:prstGeom prst="rect">
            <a:avLst/>
          </a:prstGeom>
        </p:spPr>
        <p:txBody>
          <a:bodyPr rtlCol="0"/>
          <a:lstStyle/>
          <a:p>
            <a:pPr rtl="0"/>
            <a:r>
              <a:rPr lang="en-US"/>
              <a:t>Click to edit Master title style</a:t>
            </a:r>
            <a:endParaRPr lang="en-GB"/>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80" y="270039"/>
            <a:ext cx="8810063" cy="2277042"/>
          </a:xfrm>
        </p:spPr>
        <p:txBody>
          <a:bodyPr tIns="0" bIns="0" rtlCol="0" anchor="b" anchorCtr="0">
            <a:noAutofit/>
          </a:bodyPr>
          <a:lstStyle>
            <a:lvl1pPr algn="ctr">
              <a:defRPr sz="4400" b="1">
                <a:solidFill>
                  <a:schemeClr val="tx2"/>
                </a:solidFill>
              </a:defRPr>
            </a:lvl1pPr>
          </a:lstStyle>
          <a:p>
            <a:pPr rtl="0"/>
            <a:r>
              <a:rPr lang="en-US"/>
              <a:t>Click to edit Master title style</a:t>
            </a:r>
          </a:p>
        </p:txBody>
      </p:sp>
      <p:sp>
        <p:nvSpPr>
          <p:cNvPr id="3" name="Subtitle 2"/>
          <p:cNvSpPr>
            <a:spLocks noGrp="1"/>
          </p:cNvSpPr>
          <p:nvPr>
            <p:ph type="subTitle" idx="1"/>
          </p:nvPr>
        </p:nvSpPr>
        <p:spPr>
          <a:xfrm>
            <a:off x="182480" y="2659181"/>
            <a:ext cx="8810063" cy="1445895"/>
          </a:xfrm>
        </p:spPr>
        <p:txBody>
          <a:bodyPr tIns="0" bIns="0" rtlCol="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AF88E988-FB04-AB4E-BE5A-59F242AF7F7A}" type="slidenum">
              <a:rPr lang="en-US" smtClean="0">
                <a:solidFill>
                  <a:prstClr val="white">
                    <a:lumMod val="50000"/>
                  </a:prstClr>
                </a:solidFill>
              </a:rPr>
              <a:t>‹#›</a:t>
            </a:fld>
            <a:endParaRPr lang="en-US">
              <a:solidFill>
                <a:prstClr val="white">
                  <a:lumMod val="50000"/>
                </a:prstClr>
              </a:solidFill>
            </a:endParaRPr>
          </a:p>
        </p:txBody>
      </p:sp>
      <p:pic>
        <p:nvPicPr>
          <p:cNvPr id="9" name="Picture 8" descr="bluestripe.png"/>
          <p:cNvPicPr>
            <a:picLocks noChangeAspect="1"/>
          </p:cNvPicPr>
          <p:nvPr userDrawn="1"/>
        </p:nvPicPr>
        <p:blipFill>
          <a:blip r:embed="rId3"/>
          <a:stretch>
            <a:fillRect/>
          </a:stretch>
        </p:blipFill>
        <p:spPr>
          <a:xfrm>
            <a:off x="0" y="4510088"/>
            <a:ext cx="9144000" cy="63341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80" y="270039"/>
            <a:ext cx="8810063" cy="2277042"/>
          </a:xfrm>
        </p:spPr>
        <p:txBody>
          <a:bodyPr tIns="0" bIns="0" rtlCol="0" anchor="b" anchorCtr="0">
            <a:noAutofit/>
          </a:bodyPr>
          <a:lstStyle>
            <a:lvl1pPr algn="ctr">
              <a:defRPr sz="4400" b="1">
                <a:solidFill>
                  <a:schemeClr val="bg2"/>
                </a:solidFill>
              </a:defRPr>
            </a:lvl1pPr>
          </a:lstStyle>
          <a:p>
            <a:pPr rtl="0"/>
            <a:r>
              <a:rPr lang="en-US"/>
              <a:t>Click to edit Master title style</a:t>
            </a:r>
          </a:p>
        </p:txBody>
      </p:sp>
      <p:sp>
        <p:nvSpPr>
          <p:cNvPr id="3" name="Subtitle 2"/>
          <p:cNvSpPr>
            <a:spLocks noGrp="1"/>
          </p:cNvSpPr>
          <p:nvPr>
            <p:ph type="subTitle" idx="1"/>
          </p:nvPr>
        </p:nvSpPr>
        <p:spPr>
          <a:xfrm>
            <a:off x="182480" y="2659181"/>
            <a:ext cx="8810063" cy="1445895"/>
          </a:xfrm>
        </p:spPr>
        <p:txBody>
          <a:bodyPr tIns="0" bIns="0" rtlCol="0">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AF88E988-FB04-AB4E-BE5A-59F242AF7F7A}" type="slidenum">
              <a:rPr lang="en-US" smtClean="0">
                <a:solidFill>
                  <a:prstClr val="white">
                    <a:lumMod val="50000"/>
                  </a:prstClr>
                </a:solidFill>
              </a:rPr>
              <a:t>‹#›</a:t>
            </a:fld>
            <a:endParaRPr lang="en-US">
              <a:solidFill>
                <a:prstClr val="white">
                  <a:lumMod val="50000"/>
                </a:prstClr>
              </a:solidFill>
            </a:endParaRPr>
          </a:p>
        </p:txBody>
      </p:sp>
      <p:pic>
        <p:nvPicPr>
          <p:cNvPr id="9" name="Picture 8" descr="bluestripe.png"/>
          <p:cNvPicPr>
            <a:picLocks noChangeAspect="1"/>
          </p:cNvPicPr>
          <p:nvPr userDrawn="1"/>
        </p:nvPicPr>
        <p:blipFill>
          <a:blip r:embed="rId2"/>
          <a:stretch>
            <a:fillRect/>
          </a:stretch>
        </p:blipFill>
        <p:spPr>
          <a:xfrm>
            <a:off x="0" y="4510088"/>
            <a:ext cx="9144000" cy="63341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9144000" cy="4510087"/>
          </a:xfrm>
          <a:solidFill>
            <a:schemeClr val="bg1">
              <a:lumMod val="50000"/>
            </a:schemeClr>
          </a:solidFill>
        </p:spPr>
        <p:txBody>
          <a:bodyPr rtlCol="0">
            <a:normAutofit/>
          </a:bodyPr>
          <a:lstStyle>
            <a:lvl1pPr marL="0" indent="0" algn="ctr">
              <a:buFontTx/>
              <a:buNone/>
              <a:defRPr sz="2000" baseline="0">
                <a:solidFill>
                  <a:schemeClr val="tx2"/>
                </a:solidFill>
              </a:defRPr>
            </a:lvl1pPr>
          </a:lstStyle>
          <a:p>
            <a:pPr rtl="0"/>
            <a:r>
              <a:rPr lang="en-US"/>
              <a:t>Drag background image here</a:t>
            </a:r>
          </a:p>
        </p:txBody>
      </p:sp>
      <p:sp>
        <p:nvSpPr>
          <p:cNvPr id="2" name="Title 1"/>
          <p:cNvSpPr>
            <a:spLocks noGrp="1"/>
          </p:cNvSpPr>
          <p:nvPr>
            <p:ph type="ctrTitle"/>
          </p:nvPr>
        </p:nvSpPr>
        <p:spPr>
          <a:xfrm>
            <a:off x="182480" y="488987"/>
            <a:ext cx="8810063" cy="2058093"/>
          </a:xfrm>
        </p:spPr>
        <p:txBody>
          <a:bodyPr tIns="0" bIns="0" rtlCol="0" anchor="b" anchorCtr="0">
            <a:noAutofit/>
          </a:bodyPr>
          <a:lstStyle>
            <a:lvl1pPr algn="ctr">
              <a:defRPr sz="4400" b="1">
                <a:solidFill>
                  <a:schemeClr val="tx2"/>
                </a:solidFill>
              </a:defRPr>
            </a:lvl1pPr>
          </a:lstStyle>
          <a:p>
            <a:pPr rtl="0"/>
            <a:r>
              <a:rPr lang="en-US"/>
              <a:t>Click to edit Master title style</a:t>
            </a:r>
          </a:p>
        </p:txBody>
      </p:sp>
      <p:sp>
        <p:nvSpPr>
          <p:cNvPr id="3" name="Subtitle 2"/>
          <p:cNvSpPr>
            <a:spLocks noGrp="1"/>
          </p:cNvSpPr>
          <p:nvPr>
            <p:ph type="subTitle" idx="1"/>
          </p:nvPr>
        </p:nvSpPr>
        <p:spPr>
          <a:xfrm>
            <a:off x="182480" y="2659181"/>
            <a:ext cx="8810063" cy="1445895"/>
          </a:xfrm>
        </p:spPr>
        <p:txBody>
          <a:bodyPr tIns="0" bIns="0" rtlCol="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9035" y="2130363"/>
            <a:ext cx="8695919" cy="1021556"/>
          </a:xfrm>
        </p:spPr>
        <p:txBody>
          <a:bodyPr rtlCol="0" anchor="t"/>
          <a:lstStyle>
            <a:lvl1pPr algn="l">
              <a:defRPr sz="4000" b="1" cap="all"/>
            </a:lvl1pPr>
          </a:lstStyle>
          <a:p>
            <a:pPr rtl="0"/>
            <a:r>
              <a:rPr lang="en-US"/>
              <a:t>Click to edit Master title style</a:t>
            </a:r>
          </a:p>
        </p:txBody>
      </p:sp>
      <p:sp>
        <p:nvSpPr>
          <p:cNvPr id="3" name="Text Placeholder 2"/>
          <p:cNvSpPr>
            <a:spLocks noGrp="1"/>
          </p:cNvSpPr>
          <p:nvPr>
            <p:ph type="body" idx="1"/>
          </p:nvPr>
        </p:nvSpPr>
        <p:spPr>
          <a:xfrm>
            <a:off x="209035" y="924940"/>
            <a:ext cx="8695919" cy="1125140"/>
          </a:xfrm>
        </p:spPr>
        <p:txBody>
          <a:bodyPr lIns="0" tIns="0" rIns="0" bIns="0" rtlCol="0" anchor="b">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91AF2B4D-6B12-4EDF-87BB-2B55CECB6611}"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sz="half" idx="1"/>
          </p:nvPr>
        </p:nvSpPr>
        <p:spPr>
          <a:xfrm>
            <a:off x="209034" y="1299601"/>
            <a:ext cx="4286766" cy="3087195"/>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Content Placeholder 3"/>
          <p:cNvSpPr>
            <a:spLocks noGrp="1"/>
          </p:cNvSpPr>
          <p:nvPr>
            <p:ph sz="half" idx="2"/>
          </p:nvPr>
        </p:nvSpPr>
        <p:spPr>
          <a:xfrm>
            <a:off x="4648200" y="1299601"/>
            <a:ext cx="4315146" cy="3087195"/>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Date Placeholder 4"/>
          <p:cNvSpPr>
            <a:spLocks noGrp="1"/>
          </p:cNvSpPr>
          <p:nvPr>
            <p:ph type="dt" sz="half" idx="10"/>
          </p:nvPr>
        </p:nvSpPr>
        <p:spPr/>
        <p:txBody>
          <a:bodyPr rtlCol="0"/>
          <a:lstStyle/>
          <a:p>
            <a:pPr rtl="0"/>
            <a:endParaRPr lang="en-US">
              <a:solidFill>
                <a:prstClr val="white">
                  <a:lumMod val="50000"/>
                </a:prstClr>
              </a:solidFill>
            </a:endParaRPr>
          </a:p>
        </p:txBody>
      </p:sp>
      <p:sp>
        <p:nvSpPr>
          <p:cNvPr id="6" name="Footer Placeholder 5"/>
          <p:cNvSpPr>
            <a:spLocks noGrp="1"/>
          </p:cNvSpPr>
          <p:nvPr>
            <p:ph type="ftr" sz="quarter" idx="11"/>
          </p:nvPr>
        </p:nvSpPr>
        <p:spPr/>
        <p:txBody>
          <a:bodyPr rtlCol="0"/>
          <a:lstStyle/>
          <a:p>
            <a:pPr rtl="0"/>
            <a:endParaRPr lang="en-US">
              <a:solidFill>
                <a:prstClr val="white">
                  <a:lumMod val="50000"/>
                </a:prstClr>
              </a:solidFill>
            </a:endParaRPr>
          </a:p>
        </p:txBody>
      </p:sp>
      <p:sp>
        <p:nvSpPr>
          <p:cNvPr id="7" name="Slide Number Placeholder 6"/>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9" y="7299"/>
            <a:ext cx="4545541" cy="4503738"/>
          </a:xfrm>
          <a:solidFill>
            <a:schemeClr val="bg1">
              <a:lumMod val="85000"/>
            </a:schemeClr>
          </a:solidFill>
        </p:spPr>
        <p:txBody>
          <a:bodyPr rtlCol="0" anchor="ctr" anchorCtr="0">
            <a:normAutofit/>
          </a:bodyPr>
          <a:lstStyle>
            <a:lvl1pPr marL="0" indent="0" algn="ctr">
              <a:buFontTx/>
              <a:buNone/>
              <a:defRPr sz="2000"/>
            </a:lvl1pPr>
          </a:lstStyle>
          <a:p>
            <a:pPr rtl="0"/>
            <a:r>
              <a:rPr lang="en-US"/>
              <a:t>Click icon to add Image</a:t>
            </a:r>
          </a:p>
        </p:txBody>
      </p:sp>
      <p:sp>
        <p:nvSpPr>
          <p:cNvPr id="2" name="Title 1"/>
          <p:cNvSpPr>
            <a:spLocks noGrp="1"/>
          </p:cNvSpPr>
          <p:nvPr>
            <p:ph type="title"/>
          </p:nvPr>
        </p:nvSpPr>
        <p:spPr>
          <a:xfrm>
            <a:off x="209034" y="204349"/>
            <a:ext cx="4221550" cy="968351"/>
          </a:xfrm>
        </p:spPr>
        <p:txBody>
          <a:bodyPr rtlCol="0"/>
          <a:lstStyle>
            <a:lvl1pPr>
              <a:defRPr/>
            </a:lvl1pPr>
          </a:lstStyle>
          <a:p>
            <a:pPr rtl="0"/>
            <a:r>
              <a:rPr lang="en-US"/>
              <a:t>Click to edit Master title style</a:t>
            </a:r>
          </a:p>
        </p:txBody>
      </p:sp>
      <p:sp>
        <p:nvSpPr>
          <p:cNvPr id="4" name="Content Placeholder 3"/>
          <p:cNvSpPr>
            <a:spLocks noGrp="1"/>
          </p:cNvSpPr>
          <p:nvPr>
            <p:ph sz="half" idx="2"/>
          </p:nvPr>
        </p:nvSpPr>
        <p:spPr>
          <a:xfrm>
            <a:off x="209034" y="1299601"/>
            <a:ext cx="4221550" cy="302880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endParaRPr lang="en-US">
              <a:solidFill>
                <a:prstClr val="white">
                  <a:lumMod val="50000"/>
                </a:prstClr>
              </a:solidFill>
            </a:endParaRPr>
          </a:p>
        </p:txBody>
      </p:sp>
      <p:sp>
        <p:nvSpPr>
          <p:cNvPr id="8" name="Footer Placeholder 7"/>
          <p:cNvSpPr>
            <a:spLocks noGrp="1"/>
          </p:cNvSpPr>
          <p:nvPr>
            <p:ph type="ftr" sz="quarter" idx="11"/>
          </p:nvPr>
        </p:nvSpPr>
        <p:spPr/>
        <p:txBody>
          <a:bodyPr rtlCol="0"/>
          <a:lstStyle/>
          <a:p>
            <a:pPr rtl="0"/>
            <a:endParaRPr lang="en-US">
              <a:solidFill>
                <a:prstClr val="white">
                  <a:lumMod val="50000"/>
                </a:prstClr>
              </a:solidFill>
            </a:endParaRPr>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7299"/>
            <a:ext cx="9143999" cy="4503738"/>
          </a:xfrm>
          <a:solidFill>
            <a:schemeClr val="accent2"/>
          </a:solidFill>
        </p:spPr>
        <p:txBody>
          <a:bodyPr rtlCol="0" anchor="ctr" anchorCtr="0">
            <a:normAutofit/>
          </a:bodyPr>
          <a:lstStyle>
            <a:lvl1pPr marL="0" indent="0" algn="r">
              <a:buFontTx/>
              <a:buNone/>
              <a:defRPr sz="2000" baseline="0">
                <a:solidFill>
                  <a:schemeClr val="bg1"/>
                </a:solidFill>
              </a:defRPr>
            </a:lvl1pPr>
          </a:lstStyle>
          <a:p>
            <a:pPr rtl="0"/>
            <a:r>
              <a:rPr lang="en-US"/>
              <a:t>Drag picture to placeholder </a:t>
            </a:r>
            <a:br>
              <a:rPr lang="en-US"/>
            </a:br>
            <a:r>
              <a:rPr lang="en-US"/>
              <a:t>or click icon to add</a:t>
            </a:r>
          </a:p>
        </p:txBody>
      </p:sp>
      <p:sp>
        <p:nvSpPr>
          <p:cNvPr id="2" name="Title 1"/>
          <p:cNvSpPr>
            <a:spLocks noGrp="1"/>
          </p:cNvSpPr>
          <p:nvPr>
            <p:ph type="title"/>
          </p:nvPr>
        </p:nvSpPr>
        <p:spPr>
          <a:xfrm>
            <a:off x="209033" y="204349"/>
            <a:ext cx="5206929" cy="968351"/>
          </a:xfrm>
        </p:spPr>
        <p:txBody>
          <a:bodyPr rtlCol="0"/>
          <a:lstStyle>
            <a:lvl1pPr>
              <a:defRPr>
                <a:solidFill>
                  <a:schemeClr val="tx2"/>
                </a:solidFill>
              </a:defRPr>
            </a:lvl1pPr>
          </a:lstStyle>
          <a:p>
            <a:pPr rtl="0"/>
            <a:r>
              <a:rPr lang="en-US"/>
              <a:t>Click to edit Master title style</a:t>
            </a:r>
          </a:p>
        </p:txBody>
      </p:sp>
      <p:sp>
        <p:nvSpPr>
          <p:cNvPr id="4" name="Content Placeholder 3"/>
          <p:cNvSpPr>
            <a:spLocks noGrp="1"/>
          </p:cNvSpPr>
          <p:nvPr>
            <p:ph sz="half" idx="2"/>
          </p:nvPr>
        </p:nvSpPr>
        <p:spPr>
          <a:xfrm>
            <a:off x="209034" y="1299601"/>
            <a:ext cx="4112058" cy="3028808"/>
          </a:xfrm>
        </p:spPr>
        <p:txBody>
          <a:bodyPr rtlCol="0"/>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endParaRPr lang="en-US">
              <a:solidFill>
                <a:prstClr val="white">
                  <a:lumMod val="50000"/>
                </a:prstClr>
              </a:solidFill>
            </a:endParaRPr>
          </a:p>
        </p:txBody>
      </p:sp>
      <p:sp>
        <p:nvSpPr>
          <p:cNvPr id="8" name="Footer Placeholder 7"/>
          <p:cNvSpPr>
            <a:spLocks noGrp="1"/>
          </p:cNvSpPr>
          <p:nvPr>
            <p:ph type="ftr" sz="quarter" idx="11"/>
          </p:nvPr>
        </p:nvSpPr>
        <p:spPr/>
        <p:txBody>
          <a:bodyPr rtlCol="0"/>
          <a:lstStyle/>
          <a:p>
            <a:pPr rtl="0"/>
            <a:endParaRPr lang="en-US">
              <a:solidFill>
                <a:prstClr val="white">
                  <a:lumMod val="50000"/>
                </a:prstClr>
              </a:solidFill>
            </a:endParaRPr>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7299"/>
            <a:ext cx="9143999" cy="4503738"/>
          </a:xfrm>
          <a:solidFill>
            <a:schemeClr val="bg1">
              <a:lumMod val="85000"/>
            </a:schemeClr>
          </a:solidFill>
        </p:spPr>
        <p:txBody>
          <a:bodyPr rtlCol="0" anchor="ctr" anchorCtr="0">
            <a:normAutofit/>
          </a:bodyPr>
          <a:lstStyle>
            <a:lvl1pPr marL="0" indent="0" algn="r">
              <a:buFontTx/>
              <a:buNone/>
              <a:defRPr sz="2000" baseline="0"/>
            </a:lvl1pPr>
          </a:lstStyle>
          <a:p>
            <a:pPr rtl="0"/>
            <a:r>
              <a:rPr lang="en-US"/>
              <a:t>Drag picture to placeholder </a:t>
            </a:r>
            <a:br>
              <a:rPr lang="en-US"/>
            </a:br>
            <a:r>
              <a:rPr lang="en-US"/>
              <a:t>or click icon to add</a:t>
            </a:r>
          </a:p>
        </p:txBody>
      </p:sp>
      <p:sp>
        <p:nvSpPr>
          <p:cNvPr id="10" name="Rectangle 9"/>
          <p:cNvSpPr/>
          <p:nvPr userDrawn="1"/>
        </p:nvSpPr>
        <p:spPr>
          <a:xfrm>
            <a:off x="1"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endParaRPr lang="en-US" sz="1800">
              <a:solidFill>
                <a:prstClr val="white"/>
              </a:solidFill>
            </a:endParaRPr>
          </a:p>
        </p:txBody>
      </p:sp>
      <p:sp>
        <p:nvSpPr>
          <p:cNvPr id="2" name="Title 1"/>
          <p:cNvSpPr>
            <a:spLocks noGrp="1"/>
          </p:cNvSpPr>
          <p:nvPr>
            <p:ph type="title"/>
          </p:nvPr>
        </p:nvSpPr>
        <p:spPr>
          <a:xfrm>
            <a:off x="209033" y="204349"/>
            <a:ext cx="5206929" cy="968351"/>
          </a:xfrm>
        </p:spPr>
        <p:txBody>
          <a:bodyPr rtlCol="0"/>
          <a:lstStyle>
            <a:lvl1pPr>
              <a:defRPr/>
            </a:lvl1pPr>
          </a:lstStyle>
          <a:p>
            <a:pPr rtl="0"/>
            <a:r>
              <a:rPr lang="en-US"/>
              <a:t>Click to edit Master title style</a:t>
            </a:r>
          </a:p>
        </p:txBody>
      </p:sp>
      <p:sp>
        <p:nvSpPr>
          <p:cNvPr id="4" name="Content Placeholder 3"/>
          <p:cNvSpPr>
            <a:spLocks noGrp="1"/>
          </p:cNvSpPr>
          <p:nvPr>
            <p:ph sz="half" idx="2"/>
          </p:nvPr>
        </p:nvSpPr>
        <p:spPr>
          <a:xfrm>
            <a:off x="209035" y="1299601"/>
            <a:ext cx="4155853" cy="302880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endParaRPr lang="en-US">
              <a:solidFill>
                <a:prstClr val="white">
                  <a:lumMod val="50000"/>
                </a:prstClr>
              </a:solidFill>
            </a:endParaRPr>
          </a:p>
        </p:txBody>
      </p:sp>
      <p:sp>
        <p:nvSpPr>
          <p:cNvPr id="8" name="Footer Placeholder 7"/>
          <p:cNvSpPr>
            <a:spLocks noGrp="1"/>
          </p:cNvSpPr>
          <p:nvPr>
            <p:ph type="ftr" sz="quarter" idx="11"/>
          </p:nvPr>
        </p:nvSpPr>
        <p:spPr/>
        <p:txBody>
          <a:bodyPr rtlCol="0"/>
          <a:lstStyle/>
          <a:p>
            <a:pPr rtl="0"/>
            <a:endParaRPr lang="en-US">
              <a:solidFill>
                <a:prstClr val="white">
                  <a:lumMod val="50000"/>
                </a:prstClr>
              </a:solidFill>
            </a:endParaRPr>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Date Placeholder 2"/>
          <p:cNvSpPr>
            <a:spLocks noGrp="1"/>
          </p:cNvSpPr>
          <p:nvPr>
            <p:ph type="dt" sz="half" idx="10"/>
          </p:nvPr>
        </p:nvSpPr>
        <p:spPr/>
        <p:txBody>
          <a:bodyPr rtlCol="0"/>
          <a:lstStyle/>
          <a:p>
            <a:pPr rtl="0"/>
            <a:endParaRPr lang="en-US">
              <a:solidFill>
                <a:prstClr val="white">
                  <a:lumMod val="50000"/>
                </a:prstClr>
              </a:solidFill>
            </a:endParaRPr>
          </a:p>
        </p:txBody>
      </p:sp>
      <p:sp>
        <p:nvSpPr>
          <p:cNvPr id="4" name="Footer Placeholder 3"/>
          <p:cNvSpPr>
            <a:spLocks noGrp="1"/>
          </p:cNvSpPr>
          <p:nvPr>
            <p:ph type="ftr" sz="quarter" idx="11"/>
          </p:nvPr>
        </p:nvSpPr>
        <p:spPr/>
        <p:txBody>
          <a:bodyPr rtlCol="0"/>
          <a:lstStyle/>
          <a:p>
            <a:pPr rtl="0"/>
            <a:endParaRPr lang="en-US">
              <a:solidFill>
                <a:prstClr val="white">
                  <a:lumMod val="50000"/>
                </a:prstClr>
              </a:solidFill>
            </a:endParaRPr>
          </a:p>
        </p:txBody>
      </p:sp>
      <p:sp>
        <p:nvSpPr>
          <p:cNvPr id="5" name="Slide Number Placeholder 4"/>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endParaRPr lang="en-US">
              <a:solidFill>
                <a:prstClr val="white">
                  <a:lumMod val="50000"/>
                </a:prstClr>
              </a:solidFill>
            </a:endParaRPr>
          </a:p>
        </p:txBody>
      </p:sp>
      <p:sp>
        <p:nvSpPr>
          <p:cNvPr id="3" name="Footer Placeholder 2"/>
          <p:cNvSpPr>
            <a:spLocks noGrp="1"/>
          </p:cNvSpPr>
          <p:nvPr>
            <p:ph type="ftr" sz="quarter" idx="11"/>
          </p:nvPr>
        </p:nvSpPr>
        <p:spPr/>
        <p:txBody>
          <a:bodyPr rtlCol="0"/>
          <a:lstStyle/>
          <a:p>
            <a:pPr rtl="0"/>
            <a:endParaRPr lang="en-US">
              <a:solidFill>
                <a:prstClr val="white">
                  <a:lumMod val="50000"/>
                </a:prstClr>
              </a:solidFill>
            </a:endParaRPr>
          </a:p>
        </p:txBody>
      </p:sp>
      <p:sp>
        <p:nvSpPr>
          <p:cNvPr id="4" name="Slide Number Placeholder 3"/>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90" y="204787"/>
            <a:ext cx="3180413" cy="871538"/>
          </a:xfrm>
        </p:spPr>
        <p:txBody>
          <a:bodyPr rtlCol="0" anchor="b"/>
          <a:lstStyle>
            <a:lvl1pPr algn="l">
              <a:defRPr sz="2000" b="1"/>
            </a:lvl1pPr>
          </a:lstStyle>
          <a:p>
            <a:pPr rtl="0"/>
            <a:r>
              <a:rPr lang="en-US"/>
              <a:t>Click to edit Master title style</a:t>
            </a:r>
          </a:p>
        </p:txBody>
      </p:sp>
      <p:sp>
        <p:nvSpPr>
          <p:cNvPr id="3" name="Content Placeholder 2"/>
          <p:cNvSpPr>
            <a:spLocks noGrp="1"/>
          </p:cNvSpPr>
          <p:nvPr>
            <p:ph idx="1"/>
          </p:nvPr>
        </p:nvSpPr>
        <p:spPr>
          <a:xfrm>
            <a:off x="3575050" y="204788"/>
            <a:ext cx="5373698" cy="41669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Text Placeholder 3"/>
          <p:cNvSpPr>
            <a:spLocks noGrp="1"/>
          </p:cNvSpPr>
          <p:nvPr>
            <p:ph type="body" sz="half" idx="2"/>
          </p:nvPr>
        </p:nvSpPr>
        <p:spPr>
          <a:xfrm>
            <a:off x="206390" y="1299601"/>
            <a:ext cx="3180413" cy="3072101"/>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p>
            <a:pPr rtl="0"/>
            <a:endParaRPr lang="en-US">
              <a:solidFill>
                <a:prstClr val="white">
                  <a:lumMod val="50000"/>
                </a:prstClr>
              </a:solidFill>
            </a:endParaRPr>
          </a:p>
        </p:txBody>
      </p:sp>
      <p:sp>
        <p:nvSpPr>
          <p:cNvPr id="6" name="Footer Placeholder 5"/>
          <p:cNvSpPr>
            <a:spLocks noGrp="1"/>
          </p:cNvSpPr>
          <p:nvPr>
            <p:ph type="ftr" sz="quarter" idx="11"/>
          </p:nvPr>
        </p:nvSpPr>
        <p:spPr/>
        <p:txBody>
          <a:bodyPr rtlCol="0"/>
          <a:lstStyle/>
          <a:p>
            <a:pPr rtl="0"/>
            <a:endParaRPr lang="en-US">
              <a:solidFill>
                <a:prstClr val="white">
                  <a:lumMod val="50000"/>
                </a:prstClr>
              </a:solidFill>
            </a:endParaRPr>
          </a:p>
        </p:txBody>
      </p:sp>
      <p:sp>
        <p:nvSpPr>
          <p:cNvPr id="7" name="Slide Number Placeholder 6"/>
          <p:cNvSpPr>
            <a:spLocks noGrp="1"/>
          </p:cNvSpPr>
          <p:nvPr>
            <p:ph type="sldNum" sz="quarter" idx="12"/>
          </p:nvPr>
        </p:nvSpPr>
        <p:spPr/>
        <p:txBody>
          <a:bodyPr rtlCol="0"/>
          <a:lstStyle/>
          <a:p>
            <a:pPr rtl="0"/>
            <a:fld id="{2C6B1FF6-39B9-40F5-8B67-33C6354A3D4F}" type="slidenum">
              <a:rPr lang="en-US" smtClean="0">
                <a:solidFill>
                  <a:prstClr val="white">
                    <a:lumMod val="50000"/>
                  </a:prstClr>
                </a:solidFill>
              </a:rPr>
              <a:t>‹#›</a:t>
            </a:fld>
            <a:endParaRPr lang="en-US">
              <a:solidFill>
                <a:srgbClr val="FAEB00">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4510087"/>
          </a:xfrm>
          <a:solidFill>
            <a:schemeClr val="bg1">
              <a:lumMod val="50000"/>
            </a:schemeClr>
          </a:solidFill>
        </p:spPr>
        <p:txBody>
          <a:bodyPr rtlCol="0">
            <a:normAutofit/>
          </a:bodyPr>
          <a:lstStyle>
            <a:lvl1pPr marL="0" indent="0" algn="ctr">
              <a:buFontTx/>
              <a:buNone/>
              <a:defRPr sz="2000" baseline="0">
                <a:solidFill>
                  <a:schemeClr val="tx2"/>
                </a:solidFill>
              </a:defRPr>
            </a:lvl1pPr>
          </a:lstStyle>
          <a:p>
            <a:pPr rtl="0"/>
            <a:r>
              <a:rPr lang="en-US"/>
              <a:t>Drag background image here</a:t>
            </a:r>
          </a:p>
        </p:txBody>
      </p:sp>
      <p:sp>
        <p:nvSpPr>
          <p:cNvPr id="2" name="Title 1"/>
          <p:cNvSpPr>
            <a:spLocks noGrp="1"/>
          </p:cNvSpPr>
          <p:nvPr>
            <p:ph type="ctrTitle"/>
          </p:nvPr>
        </p:nvSpPr>
        <p:spPr>
          <a:xfrm>
            <a:off x="182479" y="488987"/>
            <a:ext cx="8810063" cy="2058093"/>
          </a:xfrm>
        </p:spPr>
        <p:txBody>
          <a:bodyPr tIns="0" bIns="0" rtlCol="0" anchor="b" anchorCtr="0">
            <a:noAutofit/>
          </a:bodyPr>
          <a:lstStyle>
            <a:lvl1pPr algn="ctr">
              <a:defRPr sz="4400" b="1">
                <a:solidFill>
                  <a:schemeClr val="tx2"/>
                </a:solidFill>
              </a:defRPr>
            </a:lvl1pPr>
          </a:lstStyle>
          <a:p>
            <a:pPr rtl="0"/>
            <a:r>
              <a:rPr lang="en-US"/>
              <a:t>Click to edit Master title style</a:t>
            </a:r>
          </a:p>
        </p:txBody>
      </p:sp>
      <p:sp>
        <p:nvSpPr>
          <p:cNvPr id="3" name="Subtitle 2"/>
          <p:cNvSpPr>
            <a:spLocks noGrp="1"/>
          </p:cNvSpPr>
          <p:nvPr>
            <p:ph type="subTitle" idx="1"/>
          </p:nvPr>
        </p:nvSpPr>
        <p:spPr>
          <a:xfrm>
            <a:off x="182479" y="2659180"/>
            <a:ext cx="8810063" cy="1445895"/>
          </a:xfrm>
        </p:spPr>
        <p:txBody>
          <a:bodyPr tIns="0" bIns="0" rtlCol="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9144000" cy="451037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p>
        </p:txBody>
      </p:sp>
      <p:sp>
        <p:nvSpPr>
          <p:cNvPr id="5" name="Date Placeholder 4"/>
          <p:cNvSpPr>
            <a:spLocks noGrp="1"/>
          </p:cNvSpPr>
          <p:nvPr>
            <p:ph type="dt" sz="half" idx="10"/>
          </p:nvPr>
        </p:nvSpPr>
        <p:spPr/>
        <p:txBody>
          <a:bodyPr rtlCol="0"/>
          <a:lstStyle/>
          <a:p>
            <a:pPr rtl="0"/>
            <a:endParaRPr lang="en-US">
              <a:solidFill>
                <a:prstClr val="white">
                  <a:lumMod val="50000"/>
                </a:prstClr>
              </a:solidFill>
            </a:endParaRPr>
          </a:p>
        </p:txBody>
      </p:sp>
      <p:sp>
        <p:nvSpPr>
          <p:cNvPr id="6" name="Footer Placeholder 5"/>
          <p:cNvSpPr>
            <a:spLocks noGrp="1"/>
          </p:cNvSpPr>
          <p:nvPr>
            <p:ph type="ftr" sz="quarter" idx="11"/>
          </p:nvPr>
        </p:nvSpPr>
        <p:spPr/>
        <p:txBody>
          <a:bodyPr rtlCol="0"/>
          <a:lstStyle/>
          <a:p>
            <a:pPr rtl="0"/>
            <a:endParaRPr lang="en-US">
              <a:solidFill>
                <a:prstClr val="white">
                  <a:lumMod val="50000"/>
                </a:prstClr>
              </a:solidFill>
            </a:endParaRPr>
          </a:p>
        </p:txBody>
      </p:sp>
      <p:sp>
        <p:nvSpPr>
          <p:cNvPr id="7" name="Slide Number Placeholder 6"/>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rtlCol="0" anchor="b" anchorCtr="0"/>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870" y="205979"/>
            <a:ext cx="2057400" cy="4173021"/>
          </a:xfrm>
        </p:spPr>
        <p:txBody>
          <a:bodyPr vert="eaVert" rtlCol="0"/>
          <a:lstStyle/>
          <a:p>
            <a:pPr rtl="0"/>
            <a:r>
              <a:rPr lang="en-US"/>
              <a:t>Click to edit Master title style</a:t>
            </a:r>
          </a:p>
        </p:txBody>
      </p:sp>
      <p:sp>
        <p:nvSpPr>
          <p:cNvPr id="3" name="Vertical Text Placeholder 2"/>
          <p:cNvSpPr>
            <a:spLocks noGrp="1"/>
          </p:cNvSpPr>
          <p:nvPr>
            <p:ph type="body" orient="vert" idx="1"/>
          </p:nvPr>
        </p:nvSpPr>
        <p:spPr>
          <a:xfrm>
            <a:off x="209035" y="205979"/>
            <a:ext cx="6523436" cy="4173021"/>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9034" y="2130362"/>
            <a:ext cx="8695919" cy="1021556"/>
          </a:xfrm>
        </p:spPr>
        <p:txBody>
          <a:bodyPr rtlCol="0" anchor="t"/>
          <a:lstStyle>
            <a:lvl1pPr algn="l">
              <a:defRPr sz="4000" b="1" cap="all"/>
            </a:lvl1pPr>
          </a:lstStyle>
          <a:p>
            <a:pPr rtl="0"/>
            <a:r>
              <a:rPr lang="en-US"/>
              <a:t>Click to edit Master title style</a:t>
            </a:r>
          </a:p>
        </p:txBody>
      </p:sp>
      <p:sp>
        <p:nvSpPr>
          <p:cNvPr id="3" name="Text Placeholder 2"/>
          <p:cNvSpPr>
            <a:spLocks noGrp="1"/>
          </p:cNvSpPr>
          <p:nvPr>
            <p:ph type="body" idx="1"/>
          </p:nvPr>
        </p:nvSpPr>
        <p:spPr>
          <a:xfrm>
            <a:off x="209034" y="924940"/>
            <a:ext cx="8695919" cy="1125140"/>
          </a:xfrm>
        </p:spPr>
        <p:txBody>
          <a:bodyPr lIns="0" tIns="0" rIns="0" bIns="0" rtlCol="0" anchor="b">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p>
            <a:pPr rtl="0"/>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91AF2B4D-6B12-4EDF-87BB-2B55CECB66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sz="half" idx="1"/>
          </p:nvPr>
        </p:nvSpPr>
        <p:spPr>
          <a:xfrm>
            <a:off x="209034" y="1299600"/>
            <a:ext cx="4286766" cy="3087195"/>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Content Placeholder 3"/>
          <p:cNvSpPr>
            <a:spLocks noGrp="1"/>
          </p:cNvSpPr>
          <p:nvPr>
            <p:ph sz="half" idx="2"/>
          </p:nvPr>
        </p:nvSpPr>
        <p:spPr>
          <a:xfrm>
            <a:off x="4648200" y="1299600"/>
            <a:ext cx="4315146" cy="3087195"/>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Date Placeholder 4"/>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8" y="7299"/>
            <a:ext cx="4545541" cy="4503738"/>
          </a:xfrm>
          <a:solidFill>
            <a:schemeClr val="bg1">
              <a:lumMod val="85000"/>
            </a:schemeClr>
          </a:solidFill>
        </p:spPr>
        <p:txBody>
          <a:bodyPr rtlCol="0" anchor="ctr" anchorCtr="0">
            <a:normAutofit/>
          </a:bodyPr>
          <a:lstStyle>
            <a:lvl1pPr marL="0" indent="0" algn="ctr">
              <a:buFontTx/>
              <a:buNone/>
              <a:defRPr sz="2000"/>
            </a:lvl1pPr>
          </a:lstStyle>
          <a:p>
            <a:pPr rtl="0"/>
            <a:r>
              <a:rPr lang="en-US"/>
              <a:t>Click icon to add Image</a:t>
            </a:r>
          </a:p>
        </p:txBody>
      </p:sp>
      <p:sp>
        <p:nvSpPr>
          <p:cNvPr id="2" name="Title 1"/>
          <p:cNvSpPr>
            <a:spLocks noGrp="1"/>
          </p:cNvSpPr>
          <p:nvPr>
            <p:ph type="title"/>
          </p:nvPr>
        </p:nvSpPr>
        <p:spPr>
          <a:xfrm>
            <a:off x="209034" y="204348"/>
            <a:ext cx="4221550" cy="968351"/>
          </a:xfrm>
        </p:spPr>
        <p:txBody>
          <a:bodyPr rtlCol="0"/>
          <a:lstStyle>
            <a:lvl1pPr>
              <a:defRPr/>
            </a:lvl1pPr>
          </a:lstStyle>
          <a:p>
            <a:pPr rtl="0"/>
            <a:r>
              <a:rPr lang="en-US"/>
              <a:t>Click to edit Master title style</a:t>
            </a:r>
          </a:p>
        </p:txBody>
      </p:sp>
      <p:sp>
        <p:nvSpPr>
          <p:cNvPr id="4" name="Content Placeholder 3"/>
          <p:cNvSpPr>
            <a:spLocks noGrp="1"/>
          </p:cNvSpPr>
          <p:nvPr>
            <p:ph sz="half" idx="2"/>
          </p:nvPr>
        </p:nvSpPr>
        <p:spPr>
          <a:xfrm>
            <a:off x="209034" y="1299600"/>
            <a:ext cx="4221550" cy="302880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accent2"/>
          </a:solidFill>
        </p:spPr>
        <p:txBody>
          <a:bodyPr rtlCol="0" anchor="ctr" anchorCtr="0">
            <a:normAutofit/>
          </a:bodyPr>
          <a:lstStyle>
            <a:lvl1pPr marL="0" indent="0" algn="r">
              <a:buFontTx/>
              <a:buNone/>
              <a:defRPr sz="2000" baseline="0">
                <a:solidFill>
                  <a:schemeClr val="bg1"/>
                </a:solidFill>
              </a:defRPr>
            </a:lvl1pPr>
          </a:lstStyle>
          <a:p>
            <a:pPr rtl="0"/>
            <a:r>
              <a:rPr lang="en-US"/>
              <a:t>Drag picture to placeholder </a:t>
            </a:r>
            <a:br>
              <a:rPr lang="en-US"/>
            </a:br>
            <a:r>
              <a:rPr lang="en-US"/>
              <a:t>or click icon to add</a:t>
            </a:r>
          </a:p>
        </p:txBody>
      </p:sp>
      <p:sp>
        <p:nvSpPr>
          <p:cNvPr id="2" name="Title 1"/>
          <p:cNvSpPr>
            <a:spLocks noGrp="1"/>
          </p:cNvSpPr>
          <p:nvPr>
            <p:ph type="title"/>
          </p:nvPr>
        </p:nvSpPr>
        <p:spPr>
          <a:xfrm>
            <a:off x="209033" y="204348"/>
            <a:ext cx="5206929" cy="968351"/>
          </a:xfrm>
        </p:spPr>
        <p:txBody>
          <a:bodyPr rtlCol="0"/>
          <a:lstStyle>
            <a:lvl1pPr>
              <a:defRPr>
                <a:solidFill>
                  <a:schemeClr val="tx2"/>
                </a:solidFill>
              </a:defRPr>
            </a:lvl1pPr>
          </a:lstStyle>
          <a:p>
            <a:pPr rtl="0"/>
            <a:r>
              <a:rPr lang="en-US"/>
              <a:t>Click to edit Master title style</a:t>
            </a:r>
          </a:p>
        </p:txBody>
      </p:sp>
      <p:sp>
        <p:nvSpPr>
          <p:cNvPr id="4" name="Content Placeholder 3"/>
          <p:cNvSpPr>
            <a:spLocks noGrp="1"/>
          </p:cNvSpPr>
          <p:nvPr>
            <p:ph sz="half" idx="2"/>
          </p:nvPr>
        </p:nvSpPr>
        <p:spPr>
          <a:xfrm>
            <a:off x="209034" y="1299600"/>
            <a:ext cx="4112058" cy="3028808"/>
          </a:xfrm>
        </p:spPr>
        <p:txBody>
          <a:bodyPr rtlCol="0"/>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bg1">
              <a:lumMod val="85000"/>
            </a:schemeClr>
          </a:solidFill>
        </p:spPr>
        <p:txBody>
          <a:bodyPr rtlCol="0" anchor="ctr" anchorCtr="0">
            <a:normAutofit/>
          </a:bodyPr>
          <a:lstStyle>
            <a:lvl1pPr marL="0" indent="0" algn="r">
              <a:buFontTx/>
              <a:buNone/>
              <a:defRPr sz="2000" baseline="0"/>
            </a:lvl1pPr>
          </a:lstStyle>
          <a:p>
            <a:pPr rtl="0"/>
            <a:r>
              <a:rPr lang="en-US"/>
              <a:t>Drag picture to placeholder </a:t>
            </a:r>
            <a:br>
              <a:rPr lang="en-US"/>
            </a:br>
            <a:r>
              <a:rPr lang="en-US"/>
              <a:t>or click icon to add</a:t>
            </a:r>
          </a:p>
        </p:txBody>
      </p:sp>
      <p:sp>
        <p:nvSpPr>
          <p:cNvPr id="10" name="Rectangle 9"/>
          <p:cNvSpPr/>
          <p:nvPr userDrawn="1"/>
        </p:nvSpPr>
        <p:spPr>
          <a:xfrm>
            <a:off x="0"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 name="Title 1"/>
          <p:cNvSpPr>
            <a:spLocks noGrp="1"/>
          </p:cNvSpPr>
          <p:nvPr>
            <p:ph type="title"/>
          </p:nvPr>
        </p:nvSpPr>
        <p:spPr>
          <a:xfrm>
            <a:off x="209033" y="204348"/>
            <a:ext cx="5206929" cy="968351"/>
          </a:xfrm>
        </p:spPr>
        <p:txBody>
          <a:bodyPr rtlCol="0"/>
          <a:lstStyle>
            <a:lvl1pPr>
              <a:defRPr/>
            </a:lvl1pPr>
          </a:lstStyle>
          <a:p>
            <a:pPr rtl="0"/>
            <a:r>
              <a:rPr lang="en-US"/>
              <a:t>Click to edit Master title style</a:t>
            </a:r>
          </a:p>
        </p:txBody>
      </p:sp>
      <p:sp>
        <p:nvSpPr>
          <p:cNvPr id="4" name="Content Placeholder 3"/>
          <p:cNvSpPr>
            <a:spLocks noGrp="1"/>
          </p:cNvSpPr>
          <p:nvPr>
            <p:ph sz="half" idx="2"/>
          </p:nvPr>
        </p:nvSpPr>
        <p:spPr>
          <a:xfrm>
            <a:off x="209034" y="1299600"/>
            <a:ext cx="4155853" cy="302880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Date Placeholder 2"/>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8"/>
            <a:ext cx="8754312" cy="968351"/>
          </a:xfrm>
          <a:prstGeom prst="rect">
            <a:avLst/>
          </a:prstGeom>
        </p:spPr>
        <p:txBody>
          <a:bodyPr vert="horz" lIns="0" tIns="0" rIns="0" bIns="0" rtlCol="0" anchor="b" anchorCtr="0">
            <a:normAutofit/>
          </a:bodyPr>
          <a:lstStyle/>
          <a:p>
            <a:pPr rtl="0"/>
            <a:r>
              <a:rPr lang="en-US"/>
              <a:t>Click to edit Master title style</a:t>
            </a:r>
          </a:p>
        </p:txBody>
      </p:sp>
      <p:sp>
        <p:nvSpPr>
          <p:cNvPr id="3" name="Text Placeholder 2"/>
          <p:cNvSpPr>
            <a:spLocks noGrp="1"/>
          </p:cNvSpPr>
          <p:nvPr>
            <p:ph type="body" idx="1"/>
          </p:nvPr>
        </p:nvSpPr>
        <p:spPr>
          <a:xfrm>
            <a:off x="209034" y="1299104"/>
            <a:ext cx="8754312" cy="3021510"/>
          </a:xfrm>
          <a:prstGeom prst="rect">
            <a:avLst/>
          </a:prstGeom>
        </p:spPr>
        <p:txBody>
          <a:bodyPr vert="horz" lIns="91440" tIns="45720" rIns="91440" bIns="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pPr rtl="0"/>
            <a:fld id="{68C2560D-EC28-3B41-86E8-18F1CE0113B4}" type="datetimeFigureOut">
              <a:rPr lang="en-US" smtClean="0"/>
              <a:t>9/30/2022</a:t>
            </a:fld>
            <a:endParaRPr lang="en-US"/>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pPr rtl="0"/>
            <a:endParaRPr lang="en-US"/>
          </a:p>
        </p:txBody>
      </p:sp>
      <p:sp>
        <p:nvSpPr>
          <p:cNvPr id="6" name="Slide Number Placeholder 5"/>
          <p:cNvSpPr>
            <a:spLocks noGrp="1"/>
          </p:cNvSpPr>
          <p:nvPr>
            <p:ph type="sldNum" sz="quarter" idx="4"/>
          </p:nvPr>
        </p:nvSpPr>
        <p:spPr>
          <a:xfrm>
            <a:off x="861304"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pPr rtl="0"/>
            <a:fld id="{2066355A-084C-D24E-9AD2-7E4FC41EA6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9"/>
            <a:ext cx="8754312" cy="968351"/>
          </a:xfrm>
          <a:prstGeom prst="rect">
            <a:avLst/>
          </a:prstGeom>
        </p:spPr>
        <p:txBody>
          <a:bodyPr vert="horz" lIns="0" tIns="0" rIns="0" bIns="0" rtlCol="0" anchor="b" anchorCtr="0">
            <a:normAutofit/>
          </a:bodyPr>
          <a:lstStyle/>
          <a:p>
            <a:pPr rtl="0"/>
            <a:r>
              <a:rPr lang="en-US"/>
              <a:t>Click to edit Master title style</a:t>
            </a:r>
          </a:p>
        </p:txBody>
      </p:sp>
      <p:sp>
        <p:nvSpPr>
          <p:cNvPr id="3" name="Text Placeholder 2"/>
          <p:cNvSpPr>
            <a:spLocks noGrp="1"/>
          </p:cNvSpPr>
          <p:nvPr>
            <p:ph type="body" idx="1"/>
          </p:nvPr>
        </p:nvSpPr>
        <p:spPr>
          <a:xfrm>
            <a:off x="209034" y="1299104"/>
            <a:ext cx="8754312" cy="3021510"/>
          </a:xfrm>
          <a:prstGeom prst="rect">
            <a:avLst/>
          </a:prstGeom>
        </p:spPr>
        <p:txBody>
          <a:bodyPr vert="horz" lIns="91440" tIns="45720" rIns="91440" bIns="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pPr defTabSz="457200" rtl="0"/>
            <a:endParaRPr lang="en-US">
              <a:solidFill>
                <a:prstClr val="white">
                  <a:lumMod val="50000"/>
                </a:prstClr>
              </a:solidFill>
            </a:endParaRPr>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pPr defTabSz="457200" rtl="0"/>
            <a:endParaRPr lang="en-US">
              <a:solidFill>
                <a:prstClr val="white">
                  <a:lumMod val="50000"/>
                </a:prstClr>
              </a:solidFill>
            </a:endParaRPr>
          </a:p>
        </p:txBody>
      </p:sp>
      <p:sp>
        <p:nvSpPr>
          <p:cNvPr id="6" name="Slide Number Placeholder 5"/>
          <p:cNvSpPr>
            <a:spLocks noGrp="1"/>
          </p:cNvSpPr>
          <p:nvPr>
            <p:ph type="sldNum" sz="quarter" idx="4"/>
          </p:nvPr>
        </p:nvSpPr>
        <p:spPr>
          <a:xfrm>
            <a:off x="861305"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pPr defTabSz="457200"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ftr="0" dt="0"/>
  <p:txStyles>
    <p:title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2.sv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unhcr.org/flagship-reports/globalreport/"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hyperlink" Target="https://data2.unhcr.org/en/documents/details/74147" TargetMode="External"/><Relationship Id="rId5" Type="http://schemas.openxmlformats.org/officeDocument/2006/relationships/hyperlink" Target="https://disabilitiesonthemove.org/" TargetMode="Externa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hyperlink" Target="https://interagencystandingcommittee.org/iasc-task-team-inclusion-persons-disabilities-humanitarian-action/documents/iasc-guidelines" TargetMode="External"/><Relationship Id="rId3" Type="http://schemas.openxmlformats.org/officeDocument/2006/relationships/image" Target="../media/image5.jpeg"/><Relationship Id="rId7" Type="http://schemas.openxmlformats.org/officeDocument/2006/relationships/hyperlink" Target="https://humanity-inclusion.org.uk/en/disability-data-in-humanitarian-action"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hyperlink" Target="https://unhcr365.sharepoint.com/:w:/r/sites/primes-support/_layouts/15/Doc.aspx?sourcedoc=%7BE3EA378B-AB17-4392-8456-2CC339CBBBD3%7D&amp;file=UNHCR%20disability%20identification%20guidance_FINAL.docx&amp;action=default&amp;mobileredirect=true&amp;cid=7c2382cd-e9be-4f86-9707-3bc3e867516a" TargetMode="External"/><Relationship Id="rId11" Type="http://schemas.openxmlformats.org/officeDocument/2006/relationships/hyperlink" Target="https://reliefweb.int/report/world/guidance-strengthening-disability-inclusion-humanitarian-response-plans" TargetMode="External"/><Relationship Id="rId5" Type="http://schemas.openxmlformats.org/officeDocument/2006/relationships/hyperlink" Target="https://www.washingtongroup-disability.com/" TargetMode="External"/><Relationship Id="rId10" Type="http://schemas.openxmlformats.org/officeDocument/2006/relationships/hyperlink" Target="https://www.unhcr.org/60ec2cd64/working-persons-disabilities-forced-displacement-facilitators-guide" TargetMode="External"/><Relationship Id="rId4" Type="http://schemas.openxmlformats.org/officeDocument/2006/relationships/image" Target="../media/image6.jpeg"/><Relationship Id="rId9" Type="http://schemas.openxmlformats.org/officeDocument/2006/relationships/hyperlink" Target="https://www.refworld.org/docid/5ce271164.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5.jpe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21.tiff"/><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9.jpeg"/><Relationship Id="rId3" Type="http://schemas.openxmlformats.org/officeDocument/2006/relationships/image" Target="../media/image5.jpeg"/><Relationship Id="rId7" Type="http://schemas.openxmlformats.org/officeDocument/2006/relationships/diagramLayout" Target="../diagrams/layout1.xml"/><Relationship Id="rId12"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Data" Target="../diagrams/data1.xml"/><Relationship Id="rId11" Type="http://schemas.openxmlformats.org/officeDocument/2006/relationships/image" Target="../media/image27.jpeg"/><Relationship Id="rId5" Type="http://schemas.openxmlformats.org/officeDocument/2006/relationships/image" Target="../media/image26.jpeg"/><Relationship Id="rId10" Type="http://schemas.microsoft.com/office/2007/relationships/diagramDrawing" Target="../diagrams/drawing1.xml"/><Relationship Id="rId4" Type="http://schemas.openxmlformats.org/officeDocument/2006/relationships/image" Target="../media/image25.jpe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968" y="1004711"/>
            <a:ext cx="8810063" cy="2277042"/>
          </a:xfrm>
        </p:spPr>
        <p:txBody>
          <a:bodyPr rtlCol="0"/>
          <a:lstStyle/>
          <a:p>
            <a:pPr rtl="0">
              <a:lnSpc>
                <a:spcPct val="110000"/>
              </a:lnSpc>
            </a:pPr>
            <a:r>
              <a:rPr lang="en-US" sz="6000"/>
              <a:t>Activité 3 </a:t>
            </a:r>
            <a:br>
              <a:rPr lang="en-GB" dirty="0"/>
            </a:br>
            <a:r>
              <a:rPr lang="en-US" sz="3100" b="0"/>
              <a:t>ANALYSER ET UTILISER LES DONNÉES AU SERVICE DE L’INTÉGRATION DES PERSONNES HANDICAPÉES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graphicFrame>
        <p:nvGraphicFramePr>
          <p:cNvPr id="2" name="Content Placeholder 11"/>
          <p:cNvGraphicFramePr>
            <a:graphicFrameLocks noGrp="1"/>
          </p:cNvGraphicFramePr>
          <p:nvPr>
            <p:ph idx="1"/>
          </p:nvPr>
        </p:nvGraphicFramePr>
        <p:xfrm>
          <a:off x="736600" y="532908"/>
          <a:ext cx="7696200" cy="3863479"/>
        </p:xfrm>
        <a:graphic>
          <a:graphicData uri="http://schemas.openxmlformats.org/drawingml/2006/table">
            <a:tbl>
              <a:tblPr firstRow="1" firstCol="1" bandRow="1"/>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21956">
                <a:tc gridSpan="2">
                  <a:txBody>
                    <a:bodyPr/>
                    <a:lstStyle/>
                    <a:p>
                      <a:pPr algn="ctr" rtl="0">
                        <a:spcAft>
                          <a:spcPts val="0"/>
                        </a:spcAft>
                      </a:pPr>
                      <a:r>
                        <a:rPr lang="en-US" sz="1400" b="1">
                          <a:solidFill>
                            <a:srgbClr val="FFFFFF"/>
                          </a:solidFill>
                          <a:effectLst/>
                          <a:latin typeface="+mn-lt"/>
                          <a:ea typeface="Calibri" panose="020F0502020204030204" pitchFamily="34" charset="0"/>
                        </a:rPr>
                        <a:t>Faire le lien entre accessibilité et ajustements individuels</a:t>
                      </a:r>
                      <a:endParaRPr lang="en-GB" sz="1400" dirty="0">
                        <a:solidFill>
                          <a:srgbClr val="FFFFFF"/>
                        </a:solidFill>
                        <a:effectLst/>
                        <a:latin typeface="+mn-lt"/>
                        <a:ea typeface="Calibri" panose="020F0502020204030204" pitchFamily="34" charset="0"/>
                      </a:endParaRP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8A2"/>
                    </a:solidFill>
                  </a:tcPr>
                </a:tc>
                <a:tc hMerge="1">
                  <a:txBody>
                    <a:bodyPr/>
                    <a:lstStyle/>
                    <a:p>
                      <a:endParaRPr lang="en-US"/>
                    </a:p>
                  </a:txBody>
                  <a:tcPr/>
                </a:tc>
                <a:extLst>
                  <a:ext uri="{0D108BD9-81ED-4DB2-BD59-A6C34878D82A}">
                    <a16:rowId xmlns:a16="http://schemas.microsoft.com/office/drawing/2014/main" val="10000"/>
                  </a:ext>
                </a:extLst>
              </a:tr>
              <a:tr h="321956">
                <a:tc>
                  <a:txBody>
                    <a:bodyPr/>
                    <a:lstStyle/>
                    <a:p>
                      <a:pPr algn="ctr" rtl="0">
                        <a:spcAft>
                          <a:spcPts val="0"/>
                        </a:spcAft>
                      </a:pPr>
                      <a:r>
                        <a:rPr lang="en-US" sz="1400" b="1">
                          <a:solidFill>
                            <a:srgbClr val="000000"/>
                          </a:solidFill>
                          <a:effectLst/>
                          <a:latin typeface="+mn-lt"/>
                          <a:ea typeface="Calibri" panose="020F0502020204030204" pitchFamily="34" charset="0"/>
                        </a:rPr>
                        <a:t>Accessibilité</a:t>
                      </a:r>
                      <a:endParaRPr lang="en-GB" sz="1400" dirty="0">
                        <a:effectLst/>
                        <a:latin typeface="+mn-lt"/>
                        <a:ea typeface="Calibri" panose="020F0502020204030204" pitchFamily="34" charset="0"/>
                      </a:endParaRP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CE4"/>
                    </a:solidFill>
                  </a:tcPr>
                </a:tc>
                <a:tc>
                  <a:txBody>
                    <a:bodyPr/>
                    <a:lstStyle/>
                    <a:p>
                      <a:pPr algn="ctr" rtl="0">
                        <a:spcAft>
                          <a:spcPts val="0"/>
                        </a:spcAft>
                      </a:pPr>
                      <a:r>
                        <a:rPr lang="en-US" sz="1400" b="1">
                          <a:solidFill>
                            <a:srgbClr val="000000"/>
                          </a:solidFill>
                          <a:effectLst/>
                          <a:latin typeface="+mn-lt"/>
                          <a:ea typeface="Calibri" panose="020F0502020204030204" pitchFamily="34" charset="0"/>
                        </a:rPr>
                        <a:t>Aménagement raisonnable</a:t>
                      </a:r>
                      <a:endParaRPr lang="en-GB" sz="1400" dirty="0">
                        <a:effectLst/>
                        <a:latin typeface="+mn-lt"/>
                        <a:ea typeface="Calibri" panose="020F0502020204030204" pitchFamily="34" charset="0"/>
                      </a:endParaRP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CE4"/>
                    </a:solidFill>
                  </a:tcPr>
                </a:tc>
                <a:extLst>
                  <a:ext uri="{0D108BD9-81ED-4DB2-BD59-A6C34878D82A}">
                    <a16:rowId xmlns:a16="http://schemas.microsoft.com/office/drawing/2014/main" val="10001"/>
                  </a:ext>
                </a:extLst>
              </a:tr>
              <a:tr h="643913">
                <a:tc>
                  <a:txBody>
                    <a:bodyPr/>
                    <a:lstStyle/>
                    <a:p>
                      <a:pPr algn="ctr" rtl="0">
                        <a:spcAft>
                          <a:spcPts val="0"/>
                        </a:spcAft>
                      </a:pPr>
                      <a:r>
                        <a:rPr lang="en-US" sz="1400">
                          <a:effectLst/>
                          <a:latin typeface="+mn-lt"/>
                          <a:ea typeface="Calibri" panose="020F0502020204030204" pitchFamily="34" charset="0"/>
                        </a:rPr>
                        <a:t>Peut être mise en œuvre de manière progressive</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400">
                          <a:effectLst/>
                          <a:latin typeface="+mn-lt"/>
                          <a:ea typeface="Calibri" panose="020F0502020204030204" pitchFamily="34" charset="0"/>
                        </a:rPr>
                        <a:t>Doit être mis en œuvre de manière immédiate pour éviter toute forme de discrimination</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956">
                <a:tc>
                  <a:txBody>
                    <a:bodyPr/>
                    <a:lstStyle/>
                    <a:p>
                      <a:pPr algn="ctr" rtl="0">
                        <a:spcAft>
                          <a:spcPts val="0"/>
                        </a:spcAft>
                      </a:pPr>
                      <a:r>
                        <a:rPr lang="en-US" sz="1400">
                          <a:effectLst/>
                          <a:latin typeface="+mn-lt"/>
                          <a:ea typeface="Calibri" panose="020F0502020204030204" pitchFamily="34" charset="0"/>
                        </a:rPr>
                        <a:t>Offre une solution globale</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400">
                          <a:effectLst/>
                          <a:latin typeface="+mn-lt"/>
                          <a:ea typeface="Calibri" panose="020F0502020204030204" pitchFamily="34" charset="0"/>
                        </a:rPr>
                        <a:t>Offre une solution individuelle</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65872">
                <a:tc>
                  <a:txBody>
                    <a:bodyPr/>
                    <a:lstStyle/>
                    <a:p>
                      <a:pPr algn="ctr" rtl="0">
                        <a:spcAft>
                          <a:spcPts val="0"/>
                        </a:spcAft>
                      </a:pPr>
                      <a:r>
                        <a:rPr lang="en-US" sz="1400">
                          <a:effectLst/>
                          <a:latin typeface="+mn-lt"/>
                          <a:ea typeface="Calibri" panose="020F0502020204030204" pitchFamily="34" charset="0"/>
                        </a:rPr>
                        <a:t>S’applique indépendamment du besoin des personnes handicapées d’accéder aux infrastructures, aux services ou aux informations</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400">
                          <a:effectLst/>
                          <a:latin typeface="+mn-lt"/>
                          <a:ea typeface="Calibri" panose="020F0502020204030204" pitchFamily="34" charset="0"/>
                        </a:rPr>
                        <a:t>S’applique dès lors qu’une personne doit accéder à un endroit ou à un service non accessible</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3913">
                <a:tc>
                  <a:txBody>
                    <a:bodyPr/>
                    <a:lstStyle/>
                    <a:p>
                      <a:pPr algn="ctr" rtl="0">
                        <a:spcAft>
                          <a:spcPts val="0"/>
                        </a:spcAft>
                      </a:pPr>
                      <a:r>
                        <a:rPr lang="en-US" sz="1400">
                          <a:effectLst/>
                          <a:latin typeface="+mn-lt"/>
                          <a:ea typeface="Calibri" panose="020F0502020204030204" pitchFamily="34" charset="0"/>
                        </a:rPr>
                        <a:t>S’inspire des principes de la conception universelle</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400">
                          <a:effectLst/>
                          <a:latin typeface="+mn-lt"/>
                          <a:ea typeface="Calibri" panose="020F0502020204030204" pitchFamily="34" charset="0"/>
                        </a:rPr>
                        <a:t>Est conçu sur mesure pour la personne concernée et avec elle</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3913">
                <a:tc>
                  <a:txBody>
                    <a:bodyPr/>
                    <a:lstStyle/>
                    <a:p>
                      <a:pPr algn="ctr" rtl="0">
                        <a:spcAft>
                          <a:spcPts val="0"/>
                        </a:spcAft>
                      </a:pPr>
                      <a:r>
                        <a:rPr lang="en-US" sz="1400">
                          <a:effectLst/>
                          <a:latin typeface="+mn-lt"/>
                          <a:ea typeface="Calibri" panose="020F0502020204030204" pitchFamily="34" charset="0"/>
                        </a:rPr>
                        <a:t>Est régie par des normes d’accessibilité (établies à l’échelle nationale ou issues d’autres pays)</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400">
                          <a:effectLst/>
                          <a:latin typeface="+mn-lt"/>
                          <a:ea typeface="Calibri" panose="020F0502020204030204" pitchFamily="34" charset="0"/>
                        </a:rPr>
                        <a:t>Est soumis à un critère de proportionnalité : l’aménagement est-il pertinent, possible ou abordable dans le cadre du projet ?</a:t>
                      </a:r>
                    </a:p>
                  </a:txBody>
                  <a:tcPr marL="62169" marR="621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print"/>
          <a:srcRect/>
          <a:stretch>
            <a:fillRect/>
          </a:stretch>
        </p:blipFill>
        <p:spPr>
          <a:xfrm>
            <a:off x="0" y="355600"/>
            <a:ext cx="9144000" cy="774192"/>
          </a:xfrm>
          <a:prstGeom prst="rect">
            <a:avLst/>
          </a:prstGeom>
        </p:spPr>
      </p:pic>
      <p:pic>
        <p:nvPicPr>
          <p:cNvPr id="4" name="Content Placeholder 3" descr="A man is telling information from the street announcement to a woman with visual impairment "/>
          <p:cNvPicPr/>
          <p:nvPr/>
        </p:nvPicPr>
        <p:blipFill>
          <a:blip r:embed="rId5"/>
          <a:stretch>
            <a:fillRect/>
          </a:stretch>
        </p:blipFill>
        <p:spPr>
          <a:xfrm>
            <a:off x="736600" y="1402393"/>
            <a:ext cx="4526553" cy="3022601"/>
          </a:xfrm>
          <a:prstGeom prst="rect">
            <a:avLst/>
          </a:prstGeom>
        </p:spPr>
      </p:pic>
      <p:sp>
        <p:nvSpPr>
          <p:cNvPr id="5" name="Rounded Rectangle 24"/>
          <p:cNvSpPr/>
          <p:nvPr/>
        </p:nvSpPr>
        <p:spPr>
          <a:xfrm>
            <a:off x="5428196" y="1751104"/>
            <a:ext cx="1737360" cy="599466"/>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1400" b="1" dirty="0" err="1">
                <a:solidFill>
                  <a:srgbClr val="FFFFFF"/>
                </a:solidFill>
              </a:rPr>
              <a:t>Accessibilité</a:t>
            </a:r>
            <a:r>
              <a:rPr lang="en-US" sz="1400" b="1" dirty="0">
                <a:solidFill>
                  <a:srgbClr val="FFFFFF"/>
                </a:solidFill>
              </a:rPr>
              <a:t> de</a:t>
            </a:r>
            <a:r>
              <a:rPr lang="fr-FR" altLang="en-US" sz="1400" b="1" dirty="0">
                <a:solidFill>
                  <a:srgbClr val="FFFFFF"/>
                </a:solidFill>
              </a:rPr>
              <a:t>s </a:t>
            </a:r>
            <a:r>
              <a:rPr lang="en-US" sz="1400" b="1" dirty="0">
                <a:solidFill>
                  <a:srgbClr val="FFFFFF"/>
                </a:solidFill>
              </a:rPr>
              <a:t>information</a:t>
            </a:r>
            <a:r>
              <a:rPr lang="fr-FR" altLang="en-US" sz="1400" b="1" dirty="0">
                <a:solidFill>
                  <a:srgbClr val="FFFFFF"/>
                </a:solidFill>
              </a:rPr>
              <a:t>s</a:t>
            </a:r>
          </a:p>
        </p:txBody>
      </p:sp>
      <p:sp>
        <p:nvSpPr>
          <p:cNvPr id="6" name="Rounded Rectangle 24"/>
          <p:cNvSpPr/>
          <p:nvPr/>
        </p:nvSpPr>
        <p:spPr>
          <a:xfrm>
            <a:off x="5428196" y="2493198"/>
            <a:ext cx="1737360" cy="599466"/>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1400" b="1" dirty="0" err="1">
                <a:solidFill>
                  <a:srgbClr val="FFFFFF"/>
                </a:solidFill>
              </a:rPr>
              <a:t>Accessibilité</a:t>
            </a:r>
            <a:r>
              <a:rPr lang="en-US" sz="1400" b="1" dirty="0">
                <a:solidFill>
                  <a:srgbClr val="FFFFFF"/>
                </a:solidFill>
              </a:rPr>
              <a:t> de</a:t>
            </a:r>
            <a:r>
              <a:rPr lang="fr-FR" altLang="en-US" sz="1400" b="1" dirty="0">
                <a:solidFill>
                  <a:srgbClr val="FFFFFF"/>
                </a:solidFill>
              </a:rPr>
              <a:t>s </a:t>
            </a:r>
            <a:r>
              <a:rPr lang="en-US" sz="1400" b="1" dirty="0">
                <a:solidFill>
                  <a:srgbClr val="FFFFFF"/>
                </a:solidFill>
              </a:rPr>
              <a:t>communication</a:t>
            </a:r>
            <a:r>
              <a:rPr lang="fr-FR" altLang="en-US" sz="1400" b="1" dirty="0">
                <a:solidFill>
                  <a:srgbClr val="FFFFFF"/>
                </a:solidFill>
              </a:rPr>
              <a:t>s</a:t>
            </a:r>
          </a:p>
        </p:txBody>
      </p:sp>
      <p:sp>
        <p:nvSpPr>
          <p:cNvPr id="7" name="Rounded Rectangle 24"/>
          <p:cNvSpPr/>
          <p:nvPr/>
        </p:nvSpPr>
        <p:spPr>
          <a:xfrm>
            <a:off x="5421251" y="3250130"/>
            <a:ext cx="1737360" cy="874397"/>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1400" b="1" dirty="0" err="1">
                <a:solidFill>
                  <a:srgbClr val="FFFFFF"/>
                </a:solidFill>
              </a:rPr>
              <a:t>Soutien</a:t>
            </a:r>
            <a:r>
              <a:rPr lang="en-US" sz="1400" b="1" dirty="0">
                <a:solidFill>
                  <a:srgbClr val="FFFFFF"/>
                </a:solidFill>
              </a:rPr>
              <a:t> </a:t>
            </a:r>
            <a:r>
              <a:rPr lang="en-US" sz="1400" b="1" dirty="0" err="1">
                <a:solidFill>
                  <a:srgbClr val="FFFFFF"/>
                </a:solidFill>
              </a:rPr>
              <a:t>ciblé</a:t>
            </a:r>
            <a:r>
              <a:rPr lang="en-US" sz="1400" b="1" dirty="0">
                <a:solidFill>
                  <a:srgbClr val="FFFFFF"/>
                </a:solidFill>
              </a:rPr>
              <a:t>/</a:t>
            </a:r>
            <a:r>
              <a:rPr lang="en-US" sz="1400" b="1" dirty="0" err="1">
                <a:solidFill>
                  <a:srgbClr val="FFFFFF"/>
                </a:solidFill>
              </a:rPr>
              <a:t>ajustements</a:t>
            </a:r>
            <a:r>
              <a:rPr lang="en-US" sz="1400" b="1" dirty="0">
                <a:solidFill>
                  <a:srgbClr val="FFFFFF"/>
                </a:solidFill>
              </a:rPr>
              <a:t> </a:t>
            </a:r>
            <a:r>
              <a:rPr lang="en-US" sz="1400" b="1" dirty="0" err="1">
                <a:solidFill>
                  <a:srgbClr val="FFFFFF"/>
                </a:solidFill>
              </a:rPr>
              <a:t>individuels</a:t>
            </a:r>
            <a:endParaRPr lang="en-US" sz="1400" b="1" dirty="0">
              <a:solidFill>
                <a:srgbClr val="FFFFFF"/>
              </a:solidFill>
            </a:endParaRPr>
          </a:p>
        </p:txBody>
      </p:sp>
      <p:pic>
        <p:nvPicPr>
          <p:cNvPr id="8" name="Graphic 7" descr="Question mark"/>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5509" y="1989220"/>
            <a:ext cx="1619609" cy="1619609"/>
          </a:xfrm>
          <a:prstGeom prst="rect">
            <a:avLst/>
          </a:prstGeom>
        </p:spPr>
      </p:pic>
      <p:sp>
        <p:nvSpPr>
          <p:cNvPr id="12" name="Rectangle 11"/>
          <p:cNvSpPr/>
          <p:nvPr/>
        </p:nvSpPr>
        <p:spPr>
          <a:xfrm>
            <a:off x="0" y="350581"/>
            <a:ext cx="1713600" cy="774000"/>
          </a:xfrm>
          <a:prstGeom prst="rect">
            <a:avLst/>
          </a:prstGeom>
          <a:solidFill>
            <a:srgbClr val="006A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srgbClr val="00B0F0"/>
              </a:solidFill>
            </a:endParaRPr>
          </a:p>
        </p:txBody>
      </p:sp>
      <p:sp>
        <p:nvSpPr>
          <p:cNvPr id="9" name="Title 1"/>
          <p:cNvSpPr>
            <a:spLocks noGrp="1"/>
          </p:cNvSpPr>
          <p:nvPr>
            <p:ph type="title"/>
          </p:nvPr>
        </p:nvSpPr>
        <p:spPr>
          <a:xfrm>
            <a:off x="736600" y="190821"/>
            <a:ext cx="8226749" cy="760850"/>
          </a:xfrm>
        </p:spPr>
        <p:txBody>
          <a:bodyPr rtlCol="0">
            <a:normAutofit/>
          </a:bodyPr>
          <a:lstStyle/>
          <a:p>
            <a:pPr rtl="0"/>
            <a:r>
              <a:rPr lang="en-US" sz="3000">
                <a:solidFill>
                  <a:schemeClr val="bg1"/>
                </a:solidFill>
              </a:rPr>
              <a:t>Exercice :  quelle est la stratégie utilisée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srcRect/>
          <a:stretch>
            <a:fillRect/>
          </a:stretch>
        </p:blipFill>
        <p:spPr>
          <a:xfrm>
            <a:off x="0" y="355600"/>
            <a:ext cx="9144000" cy="1050160"/>
          </a:xfrm>
          <a:prstGeom prst="rect">
            <a:avLst/>
          </a:prstGeom>
        </p:spPr>
      </p:pic>
      <p:sp>
        <p:nvSpPr>
          <p:cNvPr id="3" name="Content Placeholder 2"/>
          <p:cNvSpPr>
            <a:spLocks noGrp="1"/>
          </p:cNvSpPr>
          <p:nvPr>
            <p:ph idx="1"/>
          </p:nvPr>
        </p:nvSpPr>
        <p:spPr>
          <a:xfrm>
            <a:off x="638944" y="1606798"/>
            <a:ext cx="7297693" cy="2913321"/>
          </a:xfrm>
        </p:spPr>
        <p:txBody>
          <a:bodyPr vert="horz" lIns="91440" tIns="45720" rIns="91440" bIns="0" rtlCol="0" anchor="t">
            <a:normAutofit fontScale="92500" lnSpcReduction="20000"/>
          </a:bodyPr>
          <a:lstStyle/>
          <a:p>
            <a:pPr rtl="0">
              <a:buClr>
                <a:srgbClr val="0078A2"/>
              </a:buClr>
              <a:buFont typeface="Arial" panose="020B0604020202020204" pitchFamily="34" charset="0"/>
              <a:buChar char="•"/>
            </a:pPr>
            <a:r>
              <a:rPr lang="en-US" sz="2400" dirty="0" err="1"/>
              <a:t>Lisez</a:t>
            </a:r>
            <a:r>
              <a:rPr lang="en-US" sz="2400" dirty="0"/>
              <a:t> </a:t>
            </a:r>
            <a:r>
              <a:rPr lang="en-US" sz="2400" dirty="0" err="1"/>
              <a:t>l’étude</a:t>
            </a:r>
            <a:r>
              <a:rPr lang="en-US" sz="2400" dirty="0"/>
              <a:t> de </a:t>
            </a:r>
            <a:r>
              <a:rPr lang="en-US" sz="2400" dirty="0" err="1"/>
              <a:t>cas</a:t>
            </a:r>
            <a:r>
              <a:rPr lang="en-US" sz="2400" dirty="0"/>
              <a:t> </a:t>
            </a:r>
            <a:r>
              <a:rPr lang="en-US" sz="2400" dirty="0" err="1"/>
              <a:t>d’une</a:t>
            </a:r>
            <a:r>
              <a:rPr lang="en-US" sz="2400" dirty="0"/>
              <a:t> </a:t>
            </a:r>
            <a:r>
              <a:rPr lang="en-US" sz="2400" dirty="0" err="1"/>
              <a:t>personne</a:t>
            </a:r>
            <a:r>
              <a:rPr lang="en-US" sz="2400" dirty="0"/>
              <a:t> </a:t>
            </a:r>
            <a:r>
              <a:rPr lang="en-US" sz="2400" dirty="0" err="1"/>
              <a:t>en</a:t>
            </a:r>
            <a:r>
              <a:rPr lang="en-US" sz="2400" dirty="0"/>
              <a:t> situation de handicap </a:t>
            </a:r>
          </a:p>
          <a:p>
            <a:pPr rtl="0">
              <a:buClr>
                <a:srgbClr val="0078A2"/>
              </a:buClr>
              <a:buFont typeface="Arial" panose="020B0604020202020204" pitchFamily="34" charset="0"/>
              <a:buChar char="•"/>
            </a:pPr>
            <a:r>
              <a:rPr lang="en-US" sz="2400" dirty="0" err="1"/>
              <a:t>Analysez</a:t>
            </a:r>
            <a:r>
              <a:rPr lang="en-US" sz="2400" dirty="0"/>
              <a:t> les </a:t>
            </a:r>
            <a:r>
              <a:rPr lang="en-US" sz="2400" dirty="0" err="1"/>
              <a:t>besoins</a:t>
            </a:r>
            <a:r>
              <a:rPr lang="en-US" sz="2400" dirty="0"/>
              <a:t> </a:t>
            </a:r>
            <a:r>
              <a:rPr lang="en-US" sz="2400" dirty="0" err="1"/>
              <a:t>en</a:t>
            </a:r>
            <a:r>
              <a:rPr lang="en-US" sz="2400" dirty="0"/>
              <a:t> matière </a:t>
            </a:r>
            <a:r>
              <a:rPr lang="en-US" sz="2400" dirty="0" err="1"/>
              <a:t>d’accessibilité</a:t>
            </a:r>
            <a:r>
              <a:rPr lang="en-US" sz="2400" dirty="0"/>
              <a:t> et de </a:t>
            </a:r>
            <a:r>
              <a:rPr lang="en-US" sz="2400" dirty="0" err="1"/>
              <a:t>soutien</a:t>
            </a:r>
            <a:r>
              <a:rPr lang="en-US" sz="2400" dirty="0"/>
              <a:t> </a:t>
            </a:r>
          </a:p>
          <a:p>
            <a:pPr rtl="0">
              <a:buClr>
                <a:srgbClr val="0078A2"/>
              </a:buClr>
              <a:buFont typeface="Arial" panose="020B0604020202020204" pitchFamily="34" charset="0"/>
              <a:buChar char="•"/>
            </a:pPr>
            <a:r>
              <a:rPr lang="en-US" sz="2400" dirty="0" err="1"/>
              <a:t>Sélectionnez</a:t>
            </a:r>
            <a:r>
              <a:rPr lang="en-US" sz="2400" dirty="0"/>
              <a:t> et </a:t>
            </a:r>
            <a:r>
              <a:rPr lang="en-US" sz="2400" dirty="0" err="1"/>
              <a:t>appliquez</a:t>
            </a:r>
            <a:r>
              <a:rPr lang="en-US" sz="2400" dirty="0"/>
              <a:t> des </a:t>
            </a:r>
            <a:r>
              <a:rPr lang="en-US" sz="2400" dirty="0" err="1"/>
              <a:t>mesures</a:t>
            </a:r>
            <a:r>
              <a:rPr lang="en-US" sz="2400" dirty="0"/>
              <a:t> </a:t>
            </a:r>
            <a:r>
              <a:rPr lang="en-US" sz="2400" dirty="0" err="1"/>
              <a:t>favorisant</a:t>
            </a:r>
            <a:r>
              <a:rPr lang="en-US" sz="2400" dirty="0"/>
              <a:t> </a:t>
            </a:r>
            <a:r>
              <a:rPr lang="en-US" sz="2400" dirty="0" err="1"/>
              <a:t>l’intégration</a:t>
            </a:r>
            <a:r>
              <a:rPr lang="en-US" sz="2400" dirty="0"/>
              <a:t> des </a:t>
            </a:r>
            <a:r>
              <a:rPr lang="en-US" sz="2400" dirty="0" err="1"/>
              <a:t>personnes</a:t>
            </a:r>
            <a:r>
              <a:rPr lang="en-US" sz="2400" dirty="0"/>
              <a:t> </a:t>
            </a:r>
            <a:r>
              <a:rPr lang="en-US" sz="2400" dirty="0" err="1"/>
              <a:t>handicapées</a:t>
            </a:r>
            <a:r>
              <a:rPr lang="en-US" sz="2400" dirty="0"/>
              <a:t> </a:t>
            </a:r>
          </a:p>
          <a:p>
            <a:pPr marL="0" indent="0" rtl="0">
              <a:buClr>
                <a:srgbClr val="00B0F0"/>
              </a:buClr>
              <a:buNone/>
            </a:pPr>
            <a:endParaRPr lang="en-US" sz="2400" dirty="0">
              <a:cs typeface="Arial" panose="020B0604020202020204"/>
            </a:endParaRPr>
          </a:p>
          <a:p>
            <a:pPr marL="0" indent="0" rtl="0">
              <a:buClr>
                <a:srgbClr val="00B0F0"/>
              </a:buClr>
              <a:buNone/>
            </a:pPr>
            <a:r>
              <a:rPr lang="en-US" sz="2400" dirty="0" err="1">
                <a:cs typeface="Arial" panose="020B0604020202020204"/>
              </a:rPr>
              <a:t>Quels</a:t>
            </a:r>
            <a:r>
              <a:rPr lang="en-US" sz="2400" dirty="0">
                <a:cs typeface="Arial" panose="020B0604020202020204"/>
              </a:rPr>
              <a:t> </a:t>
            </a:r>
            <a:r>
              <a:rPr lang="en-US" sz="2400" dirty="0" err="1">
                <a:cs typeface="Arial" panose="020B0604020202020204"/>
              </a:rPr>
              <a:t>seraient</a:t>
            </a:r>
            <a:r>
              <a:rPr lang="en-US" sz="2400" dirty="0">
                <a:cs typeface="Arial" panose="020B0604020202020204"/>
              </a:rPr>
              <a:t> les </a:t>
            </a:r>
            <a:r>
              <a:rPr lang="en-US" sz="2400" dirty="0" err="1">
                <a:cs typeface="Arial" panose="020B0604020202020204"/>
              </a:rPr>
              <a:t>effets</a:t>
            </a:r>
            <a:r>
              <a:rPr lang="en-US" sz="2400" dirty="0">
                <a:cs typeface="Arial" panose="020B0604020202020204"/>
              </a:rPr>
              <a:t> </a:t>
            </a:r>
            <a:r>
              <a:rPr lang="en-US" sz="2400" dirty="0" err="1">
                <a:cs typeface="Arial" panose="020B0604020202020204"/>
              </a:rPr>
              <a:t>escomptés</a:t>
            </a:r>
            <a:r>
              <a:rPr lang="en-US" sz="2400" dirty="0">
                <a:cs typeface="Arial" panose="020B0604020202020204"/>
              </a:rPr>
              <a:t> sur la protection de la </a:t>
            </a:r>
            <a:r>
              <a:rPr lang="en-US" sz="2400" dirty="0" err="1">
                <a:cs typeface="Arial" panose="020B0604020202020204"/>
              </a:rPr>
              <a:t>personne</a:t>
            </a:r>
            <a:r>
              <a:rPr lang="en-US" sz="2400" dirty="0">
                <a:cs typeface="Arial" panose="020B0604020202020204"/>
              </a:rPr>
              <a:t> </a:t>
            </a:r>
            <a:r>
              <a:rPr lang="en-US" sz="2400" dirty="0" err="1">
                <a:cs typeface="Arial" panose="020B0604020202020204"/>
              </a:rPr>
              <a:t>concernée</a:t>
            </a:r>
            <a:r>
              <a:rPr lang="en-US" sz="2400" dirty="0">
                <a:cs typeface="Arial" panose="020B0604020202020204"/>
              </a:rPr>
              <a:t> ?</a:t>
            </a:r>
            <a:endParaRPr lang="en-GB" sz="2400" dirty="0">
              <a:cs typeface="Arial" panose="020B0604020202020204"/>
            </a:endParaRPr>
          </a:p>
        </p:txBody>
      </p:sp>
      <p:sp>
        <p:nvSpPr>
          <p:cNvPr id="4" name="Title 1"/>
          <p:cNvSpPr>
            <a:spLocks noGrp="1"/>
          </p:cNvSpPr>
          <p:nvPr>
            <p:ph type="title"/>
          </p:nvPr>
        </p:nvSpPr>
        <p:spPr>
          <a:xfrm>
            <a:off x="736600" y="299425"/>
            <a:ext cx="8226746" cy="968351"/>
          </a:xfrm>
        </p:spPr>
        <p:txBody>
          <a:bodyPr rtlCol="0">
            <a:normAutofit/>
          </a:bodyPr>
          <a:lstStyle/>
          <a:p>
            <a:pPr rtl="0"/>
            <a:r>
              <a:rPr lang="en-US" sz="3000" dirty="0" err="1">
                <a:solidFill>
                  <a:schemeClr val="bg1"/>
                </a:solidFill>
              </a:rPr>
              <a:t>Traduire</a:t>
            </a:r>
            <a:r>
              <a:rPr lang="en-US" sz="3000" dirty="0">
                <a:solidFill>
                  <a:schemeClr val="bg1"/>
                </a:solidFill>
              </a:rPr>
              <a:t> les </a:t>
            </a:r>
            <a:r>
              <a:rPr lang="en-US" sz="3000" dirty="0" err="1">
                <a:solidFill>
                  <a:schemeClr val="bg1"/>
                </a:solidFill>
              </a:rPr>
              <a:t>stratégies</a:t>
            </a:r>
            <a:r>
              <a:rPr lang="en-US" sz="3000" dirty="0">
                <a:solidFill>
                  <a:schemeClr val="bg1"/>
                </a:solidFill>
              </a:rPr>
              <a:t> </a:t>
            </a:r>
            <a:r>
              <a:rPr lang="en-US" sz="3000" dirty="0" err="1">
                <a:solidFill>
                  <a:schemeClr val="bg1"/>
                </a:solidFill>
              </a:rPr>
              <a:t>en</a:t>
            </a:r>
            <a:r>
              <a:rPr lang="en-US" sz="3000" dirty="0">
                <a:solidFill>
                  <a:schemeClr val="bg1"/>
                </a:solidFill>
              </a:rPr>
              <a:t> actions – </a:t>
            </a:r>
            <a:r>
              <a:rPr lang="en-US" sz="3000" dirty="0" err="1">
                <a:solidFill>
                  <a:schemeClr val="bg1"/>
                </a:solidFill>
              </a:rPr>
              <a:t>Données</a:t>
            </a:r>
            <a:r>
              <a:rPr lang="en-US" sz="3000" dirty="0">
                <a:solidFill>
                  <a:schemeClr val="bg1"/>
                </a:solidFill>
              </a:rPr>
              <a:t> </a:t>
            </a:r>
            <a:r>
              <a:rPr lang="en-US" sz="3000" dirty="0" err="1">
                <a:solidFill>
                  <a:schemeClr val="bg1"/>
                </a:solidFill>
              </a:rPr>
              <a:t>individuelles</a:t>
            </a:r>
            <a:endParaRPr lang="en-US" sz="3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descr="Photo caption: A staff is working on Resettlement Programme. A woman is carrying a baby, queueing at the counter. A man and a woman are queueing behind her. Maryam, a woman with a hearing disability, is accessing the office where she has a resettlement interview"/>
          <p:cNvPicPr>
            <a:picLocks noChangeAspect="1"/>
          </p:cNvPicPr>
          <p:nvPr/>
        </p:nvPicPr>
        <p:blipFill>
          <a:blip r:embed="rId4" cstate="print"/>
          <a:stretch>
            <a:fillRect/>
          </a:stretch>
        </p:blipFill>
        <p:spPr>
          <a:xfrm>
            <a:off x="1642109" y="390526"/>
            <a:ext cx="6872821" cy="4041774"/>
          </a:xfrm>
          <a:prstGeom prst="rect">
            <a:avLst/>
          </a:prstGeom>
        </p:spPr>
      </p:pic>
      <p:sp>
        <p:nvSpPr>
          <p:cNvPr id="10" name="Title 1"/>
          <p:cNvSpPr>
            <a:spLocks noGrp="1"/>
          </p:cNvSpPr>
          <p:nvPr>
            <p:ph type="title"/>
          </p:nvPr>
        </p:nvSpPr>
        <p:spPr>
          <a:xfrm>
            <a:off x="209036" y="-268725"/>
            <a:ext cx="8754313" cy="968351"/>
          </a:xfrm>
        </p:spPr>
        <p:txBody>
          <a:bodyPr rtlCol="0">
            <a:normAutofit/>
          </a:bodyPr>
          <a:lstStyle/>
          <a:p>
            <a:pPr algn="ctr" rtl="0"/>
            <a:r>
              <a:rPr lang="en-US" sz="3000" dirty="0" err="1">
                <a:solidFill>
                  <a:srgbClr val="0078A2"/>
                </a:solidFill>
              </a:rPr>
              <a:t>Exemple</a:t>
            </a:r>
            <a:r>
              <a:rPr lang="en-US" sz="3000" dirty="0">
                <a:solidFill>
                  <a:srgbClr val="0078A2"/>
                </a:solidFill>
              </a:rPr>
              <a:t> : Maryam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srcRect/>
          <a:stretch>
            <a:fillRect/>
          </a:stretch>
        </p:blipFill>
        <p:spPr>
          <a:xfrm>
            <a:off x="0" y="355600"/>
            <a:ext cx="9144000" cy="774192"/>
          </a:xfrm>
          <a:prstGeom prst="rect">
            <a:avLst/>
          </a:prstGeom>
        </p:spPr>
      </p:pic>
      <p:sp>
        <p:nvSpPr>
          <p:cNvPr id="3" name="Content Placeholder 2"/>
          <p:cNvSpPr>
            <a:spLocks noGrp="1"/>
          </p:cNvSpPr>
          <p:nvPr>
            <p:ph idx="1"/>
          </p:nvPr>
        </p:nvSpPr>
        <p:spPr>
          <a:xfrm>
            <a:off x="638944" y="1405760"/>
            <a:ext cx="6241249" cy="2500415"/>
          </a:xfrm>
        </p:spPr>
        <p:txBody>
          <a:bodyPr vert="horz" lIns="91440" tIns="45720" rIns="91440" bIns="0" rtlCol="0" anchor="t">
            <a:normAutofit/>
          </a:bodyPr>
          <a:lstStyle/>
          <a:p>
            <a:pPr rtl="0">
              <a:buClr>
                <a:srgbClr val="0078A2"/>
              </a:buClr>
              <a:buFont typeface="Arial" panose="020B0604020202020204" pitchFamily="34" charset="0"/>
              <a:buChar char="•"/>
            </a:pPr>
            <a:r>
              <a:rPr lang="en-US" sz="2500" dirty="0"/>
              <a:t>Comment </a:t>
            </a:r>
            <a:r>
              <a:rPr lang="en-US" sz="2500" dirty="0" err="1"/>
              <a:t>pourrions</a:t>
            </a:r>
            <a:r>
              <a:rPr lang="en-US" sz="2500" dirty="0"/>
              <a:t>-nous </a:t>
            </a:r>
            <a:r>
              <a:rPr lang="en-US" sz="2500" dirty="0" err="1"/>
              <a:t>rendre</a:t>
            </a:r>
            <a:r>
              <a:rPr lang="en-US" sz="2500" dirty="0"/>
              <a:t> les </a:t>
            </a:r>
            <a:r>
              <a:rPr lang="en-US" sz="2500" dirty="0" err="1"/>
              <a:t>informations</a:t>
            </a:r>
            <a:r>
              <a:rPr lang="en-US" sz="2500" dirty="0"/>
              <a:t> </a:t>
            </a:r>
            <a:r>
              <a:rPr lang="en-US" sz="2500" dirty="0" err="1"/>
              <a:t>accessibles</a:t>
            </a:r>
            <a:r>
              <a:rPr lang="en-US" sz="2500" dirty="0"/>
              <a:t> ? </a:t>
            </a:r>
          </a:p>
          <a:p>
            <a:pPr rtl="0">
              <a:buClr>
                <a:srgbClr val="0078A2"/>
              </a:buClr>
              <a:buFont typeface="Arial" panose="020B0604020202020204" pitchFamily="34" charset="0"/>
              <a:buChar char="•"/>
            </a:pPr>
            <a:r>
              <a:rPr lang="en-US" sz="2500" dirty="0" err="1"/>
              <a:t>Quels</a:t>
            </a:r>
            <a:r>
              <a:rPr lang="en-US" sz="2500" dirty="0"/>
              <a:t> types de </a:t>
            </a:r>
            <a:r>
              <a:rPr lang="en-US" sz="2500" dirty="0" err="1"/>
              <a:t>stratégies</a:t>
            </a:r>
            <a:r>
              <a:rPr lang="en-US" sz="2500" dirty="0"/>
              <a:t> </a:t>
            </a:r>
            <a:r>
              <a:rPr lang="en-US" sz="2500" dirty="0" err="1"/>
              <a:t>seraient</a:t>
            </a:r>
            <a:r>
              <a:rPr lang="en-US" sz="2500" dirty="0"/>
              <a:t> les plus </a:t>
            </a:r>
            <a:r>
              <a:rPr lang="en-US" sz="2500" dirty="0" err="1"/>
              <a:t>facilement</a:t>
            </a:r>
            <a:r>
              <a:rPr lang="en-US" sz="2500" dirty="0"/>
              <a:t> </a:t>
            </a:r>
            <a:r>
              <a:rPr lang="en-US" sz="2500" dirty="0" err="1"/>
              <a:t>applicables</a:t>
            </a:r>
            <a:r>
              <a:rPr lang="en-US" sz="2500" dirty="0"/>
              <a:t> ?</a:t>
            </a:r>
          </a:p>
          <a:p>
            <a:pPr rtl="0">
              <a:buClr>
                <a:srgbClr val="0078A2"/>
              </a:buClr>
              <a:buFont typeface="Arial" panose="020B0604020202020204" pitchFamily="34" charset="0"/>
              <a:buChar char="•"/>
            </a:pPr>
            <a:r>
              <a:rPr lang="en-US" sz="2500" dirty="0" err="1"/>
              <a:t>Quels</a:t>
            </a:r>
            <a:r>
              <a:rPr lang="en-US" sz="2500" dirty="0"/>
              <a:t> </a:t>
            </a:r>
            <a:r>
              <a:rPr lang="en-US" sz="2500" dirty="0" err="1"/>
              <a:t>seraient</a:t>
            </a:r>
            <a:r>
              <a:rPr lang="en-US" sz="2500" dirty="0"/>
              <a:t> les </a:t>
            </a:r>
            <a:r>
              <a:rPr lang="en-US" sz="2500" dirty="0" err="1"/>
              <a:t>effets</a:t>
            </a:r>
            <a:r>
              <a:rPr lang="en-US" sz="2500" dirty="0"/>
              <a:t> </a:t>
            </a:r>
            <a:r>
              <a:rPr lang="en-US" sz="2500" dirty="0" err="1"/>
              <a:t>escomptés</a:t>
            </a:r>
            <a:r>
              <a:rPr lang="en-US" sz="2500" dirty="0"/>
              <a:t> sur la protection dans </a:t>
            </a:r>
            <a:r>
              <a:rPr lang="en-US" sz="2500" dirty="0" err="1"/>
              <a:t>ce</a:t>
            </a:r>
            <a:r>
              <a:rPr lang="en-US" sz="2500" dirty="0"/>
              <a:t> </a:t>
            </a:r>
            <a:r>
              <a:rPr lang="en-US" sz="2500" dirty="0" err="1"/>
              <a:t>cas</a:t>
            </a:r>
            <a:r>
              <a:rPr lang="en-US" sz="2500" dirty="0"/>
              <a:t> précis ?</a:t>
            </a:r>
            <a:endParaRPr lang="en-GB" sz="2500" dirty="0">
              <a:cs typeface="Arial" panose="020B0604020202020204"/>
            </a:endParaRPr>
          </a:p>
        </p:txBody>
      </p:sp>
      <p:sp>
        <p:nvSpPr>
          <p:cNvPr id="4"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Mise en commun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1080392"/>
          </a:xfrm>
          <a:prstGeom prst="rect">
            <a:avLst/>
          </a:prstGeom>
        </p:spPr>
      </p:pic>
      <p:sp>
        <p:nvSpPr>
          <p:cNvPr id="36" name="Content Placeholder 2"/>
          <p:cNvSpPr>
            <a:spLocks noGrp="1"/>
          </p:cNvSpPr>
          <p:nvPr>
            <p:ph idx="1"/>
          </p:nvPr>
        </p:nvSpPr>
        <p:spPr>
          <a:xfrm>
            <a:off x="638945" y="1558004"/>
            <a:ext cx="3933055" cy="2855522"/>
          </a:xfrm>
        </p:spPr>
        <p:txBody>
          <a:bodyPr vert="horz" lIns="91440" tIns="45720" rIns="91440" bIns="0" rtlCol="0" anchor="t">
            <a:normAutofit/>
          </a:bodyPr>
          <a:lstStyle/>
          <a:p>
            <a:pPr rtl="0">
              <a:buClr>
                <a:srgbClr val="0078A2"/>
              </a:buClr>
              <a:buFont typeface="Arial" panose="020B0604020202020204" pitchFamily="34" charset="0"/>
              <a:buChar char="•"/>
            </a:pPr>
            <a:r>
              <a:rPr lang="en-US" sz="2000" dirty="0" err="1"/>
              <a:t>Surveiller</a:t>
            </a:r>
            <a:r>
              <a:rPr lang="en-US" sz="2000" dirty="0"/>
              <a:t> </a:t>
            </a:r>
            <a:r>
              <a:rPr lang="en-US" sz="2000" dirty="0" err="1"/>
              <a:t>l’accessibilité</a:t>
            </a:r>
            <a:endParaRPr lang="en-US" sz="2000" dirty="0"/>
          </a:p>
          <a:p>
            <a:pPr rtl="0">
              <a:buClr>
                <a:srgbClr val="0078A2"/>
              </a:buClr>
              <a:buFont typeface="Arial" panose="020B0604020202020204" pitchFamily="34" charset="0"/>
              <a:buChar char="•"/>
            </a:pPr>
            <a:r>
              <a:rPr lang="en-US" sz="2000" dirty="0" err="1"/>
              <a:t>Étayer</a:t>
            </a:r>
            <a:r>
              <a:rPr lang="en-US" sz="2000" dirty="0"/>
              <a:t> les </a:t>
            </a:r>
            <a:r>
              <a:rPr lang="en-US" sz="2000" dirty="0" err="1"/>
              <a:t>indicateurs</a:t>
            </a:r>
            <a:endParaRPr lang="en-US" sz="2000" dirty="0"/>
          </a:p>
          <a:p>
            <a:pPr rtl="0">
              <a:buClr>
                <a:srgbClr val="0078A2"/>
              </a:buClr>
              <a:buFont typeface="Arial" panose="020B0604020202020204" pitchFamily="34" charset="0"/>
              <a:buChar char="•"/>
            </a:pPr>
            <a:r>
              <a:rPr lang="en-US" sz="2000" dirty="0"/>
              <a:t>« </a:t>
            </a:r>
            <a:r>
              <a:rPr lang="en-US" sz="2000" dirty="0" err="1"/>
              <a:t>Marqueur</a:t>
            </a:r>
            <a:r>
              <a:rPr lang="en-US" sz="2000" dirty="0"/>
              <a:t> » </a:t>
            </a:r>
            <a:r>
              <a:rPr lang="en-US" sz="2000" dirty="0" err="1"/>
              <a:t>relatif</a:t>
            </a:r>
            <a:r>
              <a:rPr lang="en-US" sz="2000" dirty="0"/>
              <a:t> au handicap dans COMPASS</a:t>
            </a:r>
          </a:p>
          <a:p>
            <a:pPr rtl="0">
              <a:buClr>
                <a:srgbClr val="0078A2"/>
              </a:buClr>
              <a:buFont typeface="Arial" panose="020B0604020202020204" pitchFamily="34" charset="0"/>
              <a:buChar char="•"/>
            </a:pPr>
            <a:r>
              <a:rPr lang="en-US" sz="2000" dirty="0"/>
              <a:t>Rapports </a:t>
            </a:r>
            <a:r>
              <a:rPr lang="en-US" sz="2000" dirty="0" err="1"/>
              <a:t>publiés</a:t>
            </a:r>
            <a:endParaRPr lang="en-GB" sz="2000" dirty="0">
              <a:cs typeface="Arial" panose="020B0604020202020204"/>
            </a:endParaRPr>
          </a:p>
        </p:txBody>
      </p:sp>
      <p:sp>
        <p:nvSpPr>
          <p:cNvPr id="38" name="Title 1"/>
          <p:cNvSpPr>
            <a:spLocks noGrp="1"/>
          </p:cNvSpPr>
          <p:nvPr>
            <p:ph type="title"/>
          </p:nvPr>
        </p:nvSpPr>
        <p:spPr>
          <a:xfrm>
            <a:off x="736600" y="314541"/>
            <a:ext cx="8226746" cy="968351"/>
          </a:xfrm>
        </p:spPr>
        <p:txBody>
          <a:bodyPr rtlCol="0">
            <a:normAutofit/>
          </a:bodyPr>
          <a:lstStyle/>
          <a:p>
            <a:pPr rtl="0"/>
            <a:r>
              <a:rPr lang="en-US" sz="3000" dirty="0" err="1">
                <a:solidFill>
                  <a:schemeClr val="bg1"/>
                </a:solidFill>
              </a:rPr>
              <a:t>Surveiller</a:t>
            </a:r>
            <a:r>
              <a:rPr lang="en-US" sz="3000" dirty="0">
                <a:solidFill>
                  <a:schemeClr val="bg1"/>
                </a:solidFill>
              </a:rPr>
              <a:t> </a:t>
            </a:r>
            <a:r>
              <a:rPr lang="en-US" sz="3000" dirty="0" err="1">
                <a:solidFill>
                  <a:schemeClr val="bg1"/>
                </a:solidFill>
              </a:rPr>
              <a:t>l’intégration</a:t>
            </a:r>
            <a:r>
              <a:rPr lang="en-US" sz="3000" dirty="0">
                <a:solidFill>
                  <a:schemeClr val="bg1"/>
                </a:solidFill>
              </a:rPr>
              <a:t> des </a:t>
            </a:r>
            <a:r>
              <a:rPr lang="en-US" sz="3000" dirty="0" err="1">
                <a:solidFill>
                  <a:schemeClr val="bg1"/>
                </a:solidFill>
              </a:rPr>
              <a:t>personnes</a:t>
            </a:r>
            <a:r>
              <a:rPr lang="en-US" sz="3000" dirty="0">
                <a:solidFill>
                  <a:schemeClr val="bg1"/>
                </a:solidFill>
              </a:rPr>
              <a:t> </a:t>
            </a:r>
            <a:r>
              <a:rPr lang="en-US" sz="3000" dirty="0" err="1">
                <a:solidFill>
                  <a:schemeClr val="bg1"/>
                </a:solidFill>
              </a:rPr>
              <a:t>handicapées</a:t>
            </a:r>
            <a:endParaRPr lang="en-US" sz="3000" dirty="0">
              <a:solidFill>
                <a:schemeClr val="bg1"/>
              </a:solidFill>
            </a:endParaRPr>
          </a:p>
        </p:txBody>
      </p:sp>
      <p:sp>
        <p:nvSpPr>
          <p:cNvPr id="5" name="Content Placeholder 2"/>
          <p:cNvSpPr txBox="1"/>
          <p:nvPr/>
        </p:nvSpPr>
        <p:spPr>
          <a:xfrm>
            <a:off x="4357991" y="1541332"/>
            <a:ext cx="4332051" cy="2855522"/>
          </a:xfrm>
          <a:prstGeom prst="rect">
            <a:avLst/>
          </a:prstGeom>
        </p:spPr>
        <p:txBody>
          <a:bodyPr vert="horz" lIns="91440" tIns="45720" rIns="91440" bIns="0" rtlCol="0" anchor="t">
            <a:no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78A2"/>
              </a:buClr>
              <a:buFont typeface="Arial" panose="020B0604020202020204" pitchFamily="34" charset="0"/>
              <a:buChar char="•"/>
            </a:pPr>
            <a:r>
              <a:rPr lang="en-US" sz="1600" dirty="0">
                <a:hlinkClick r:id="rId5"/>
              </a:rPr>
              <a:t>Discapacidad y Movilidad Humana</a:t>
            </a:r>
            <a:endParaRPr lang="en-US" sz="1600" dirty="0"/>
          </a:p>
          <a:p>
            <a:pPr rtl="0">
              <a:buClr>
                <a:srgbClr val="0078A2"/>
              </a:buClr>
              <a:buFont typeface="Arial" panose="020B0604020202020204" pitchFamily="34" charset="0"/>
              <a:buChar char="•"/>
            </a:pPr>
            <a:r>
              <a:rPr lang="en-US" sz="1600" dirty="0">
                <a:hlinkClick r:id="rId6"/>
              </a:rPr>
              <a:t>The power of inclusion – Mapping the Protection Responses for Persons with Disabilities Among Refugees in MENA (Le pouvoir de l’inclusion – Cartographie des interventions de protection des personnes handicapées parmi les réfugiés de la région MENA)</a:t>
            </a:r>
            <a:endParaRPr lang="en-US" sz="1600" dirty="0"/>
          </a:p>
          <a:p>
            <a:pPr rtl="0">
              <a:buClr>
                <a:srgbClr val="0078A2"/>
              </a:buClr>
              <a:buFont typeface="Arial" panose="020B0604020202020204" pitchFamily="34" charset="0"/>
              <a:buChar char="•"/>
            </a:pPr>
            <a:r>
              <a:rPr lang="en-US" sz="1600" dirty="0">
                <a:hlinkClick r:id="rId7"/>
              </a:rPr>
              <a:t>Rapport global 2020 du HCR – Rapports phares du HCR</a:t>
            </a:r>
            <a:r>
              <a:rPr lang="en-US" sz="16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4" y="1405760"/>
            <a:ext cx="7195065" cy="2965202"/>
          </a:xfrm>
        </p:spPr>
        <p:txBody>
          <a:bodyPr vert="horz" lIns="91440" tIns="45720" rIns="91440" bIns="0" rtlCol="0" anchor="t">
            <a:noAutofit/>
          </a:bodyPr>
          <a:lstStyle/>
          <a:p>
            <a:pPr rtl="0">
              <a:buClr>
                <a:srgbClr val="0078A2"/>
              </a:buClr>
              <a:buFont typeface="Arial" panose="020B0604020202020204" pitchFamily="34" charset="0"/>
              <a:buChar char="•"/>
            </a:pPr>
            <a:r>
              <a:rPr lang="en-US" sz="2500" dirty="0"/>
              <a:t>Les interventions </a:t>
            </a:r>
            <a:r>
              <a:rPr lang="en-US" sz="2500" dirty="0" err="1"/>
              <a:t>doivent</a:t>
            </a:r>
            <a:r>
              <a:rPr lang="en-US" sz="2500" dirty="0"/>
              <a:t> porter sur </a:t>
            </a:r>
            <a:r>
              <a:rPr lang="en-US" sz="2500" dirty="0" err="1"/>
              <a:t>l’atténuation</a:t>
            </a:r>
            <a:r>
              <a:rPr lang="en-US" sz="2500" dirty="0"/>
              <a:t> des obstacles</a:t>
            </a:r>
          </a:p>
          <a:p>
            <a:pPr rtl="0">
              <a:buClr>
                <a:srgbClr val="0078A2"/>
              </a:buClr>
              <a:buFont typeface="Arial" panose="020B0604020202020204" pitchFamily="34" charset="0"/>
              <a:buChar char="•"/>
            </a:pPr>
            <a:r>
              <a:rPr lang="en-US" sz="2500" dirty="0"/>
              <a:t>Les </a:t>
            </a:r>
            <a:r>
              <a:rPr lang="en-US" sz="2500" dirty="0" err="1"/>
              <a:t>personnes</a:t>
            </a:r>
            <a:r>
              <a:rPr lang="en-US" sz="2500" dirty="0"/>
              <a:t> </a:t>
            </a:r>
            <a:r>
              <a:rPr lang="en-US" sz="2500" dirty="0" err="1"/>
              <a:t>handicapées</a:t>
            </a:r>
            <a:r>
              <a:rPr lang="en-US" sz="2500" dirty="0"/>
              <a:t> </a:t>
            </a:r>
            <a:r>
              <a:rPr lang="en-US" sz="2500" dirty="0" err="1"/>
              <a:t>n’ont</a:t>
            </a:r>
            <a:r>
              <a:rPr lang="en-US" sz="2500" dirty="0"/>
              <a:t> pas </a:t>
            </a:r>
            <a:r>
              <a:rPr lang="en-US" sz="2500" dirty="0" err="1"/>
              <a:t>toutes</a:t>
            </a:r>
            <a:r>
              <a:rPr lang="en-US" sz="2500" dirty="0"/>
              <a:t> les </a:t>
            </a:r>
            <a:r>
              <a:rPr lang="en-US" sz="2500" dirty="0" err="1"/>
              <a:t>mêmes</a:t>
            </a:r>
            <a:r>
              <a:rPr lang="en-US" sz="2500" dirty="0"/>
              <a:t> </a:t>
            </a:r>
            <a:r>
              <a:rPr lang="en-US" sz="2500" dirty="0" err="1"/>
              <a:t>besoins</a:t>
            </a:r>
            <a:endParaRPr lang="en-US" sz="2500" dirty="0"/>
          </a:p>
          <a:p>
            <a:pPr rtl="0">
              <a:buClr>
                <a:srgbClr val="0078A2"/>
              </a:buClr>
              <a:buFont typeface="Arial" panose="020B0604020202020204" pitchFamily="34" charset="0"/>
              <a:buChar char="•"/>
            </a:pPr>
            <a:r>
              <a:rPr lang="en-US" sz="2500" dirty="0" err="1"/>
              <a:t>Certaines</a:t>
            </a:r>
            <a:r>
              <a:rPr lang="en-US" sz="2500" dirty="0"/>
              <a:t> </a:t>
            </a:r>
            <a:r>
              <a:rPr lang="en-US" sz="2500" dirty="0" err="1"/>
              <a:t>mesures</a:t>
            </a:r>
            <a:r>
              <a:rPr lang="en-US" sz="2500" dirty="0"/>
              <a:t> </a:t>
            </a:r>
            <a:r>
              <a:rPr lang="en-US" sz="2500" dirty="0" err="1"/>
              <a:t>peuvent</a:t>
            </a:r>
            <a:r>
              <a:rPr lang="en-US" sz="2500" dirty="0"/>
              <a:t> </a:t>
            </a:r>
            <a:r>
              <a:rPr lang="en-US" sz="2500" dirty="0" err="1"/>
              <a:t>être</a:t>
            </a:r>
            <a:r>
              <a:rPr lang="en-US" sz="2500" dirty="0"/>
              <a:t> mises </a:t>
            </a:r>
            <a:r>
              <a:rPr lang="en-US" sz="2500" dirty="0" err="1"/>
              <a:t>en</a:t>
            </a:r>
            <a:r>
              <a:rPr lang="en-US" sz="2500" dirty="0"/>
              <a:t> place </a:t>
            </a:r>
            <a:r>
              <a:rPr lang="en-US" sz="2500" dirty="0" err="1"/>
              <a:t>même</a:t>
            </a:r>
            <a:r>
              <a:rPr lang="en-US" sz="2500" dirty="0"/>
              <a:t> </a:t>
            </a:r>
            <a:r>
              <a:rPr lang="en-US" sz="2500" dirty="0" err="1"/>
              <a:t>en</a:t>
            </a:r>
            <a:r>
              <a:rPr lang="en-US" sz="2500" dirty="0"/>
              <a:t> </a:t>
            </a:r>
            <a:r>
              <a:rPr lang="en-US" sz="2500" dirty="0" err="1"/>
              <a:t>l’absence</a:t>
            </a:r>
            <a:r>
              <a:rPr lang="en-US" sz="2500" dirty="0"/>
              <a:t> de </a:t>
            </a:r>
            <a:r>
              <a:rPr lang="en-US" sz="2500" dirty="0" err="1"/>
              <a:t>données</a:t>
            </a:r>
            <a:endParaRPr lang="en-GB" sz="25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Messages clés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Évaluation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5" y="1441272"/>
            <a:ext cx="3933055" cy="2855522"/>
          </a:xfrm>
        </p:spPr>
        <p:txBody>
          <a:bodyPr vert="horz" lIns="91440" tIns="45720" rIns="91440" bIns="0" rtlCol="0" anchor="t">
            <a:normAutofit/>
          </a:bodyPr>
          <a:lstStyle/>
          <a:p>
            <a:pPr rtl="0">
              <a:buClr>
                <a:srgbClr val="0078A2"/>
              </a:buClr>
              <a:buFont typeface="Arial" panose="020B0604020202020204" pitchFamily="34" charset="0"/>
              <a:buChar char="•"/>
            </a:pPr>
            <a:r>
              <a:rPr lang="en-US" sz="1200" dirty="0">
                <a:hlinkClick r:id="rId5"/>
              </a:rPr>
              <a:t>Groupe de Washington sur les statistiques du handicap – Accueil</a:t>
            </a:r>
            <a:endParaRPr lang="en-US" sz="1200" dirty="0"/>
          </a:p>
          <a:p>
            <a:pPr rtl="0">
              <a:buClr>
                <a:srgbClr val="0078A2"/>
              </a:buClr>
              <a:buFont typeface="Arial" panose="020B0604020202020204" pitchFamily="34" charset="0"/>
              <a:buChar char="•"/>
            </a:pPr>
            <a:r>
              <a:rPr lang="en-US" sz="1200" dirty="0">
                <a:hlinkClick r:id="rId6"/>
              </a:rPr>
              <a:t>HCR, Note d’orientation :</a:t>
            </a:r>
            <a:r>
              <a:rPr lang="en-US" sz="1200" dirty="0"/>
              <a:t> Identification des </a:t>
            </a:r>
            <a:r>
              <a:rPr lang="en-US" sz="1200" dirty="0" err="1"/>
              <a:t>personnes</a:t>
            </a:r>
            <a:r>
              <a:rPr lang="en-US" sz="1200" dirty="0"/>
              <a:t> </a:t>
            </a:r>
            <a:r>
              <a:rPr lang="en-US" sz="1200" dirty="0" err="1"/>
              <a:t>handicapées</a:t>
            </a:r>
            <a:r>
              <a:rPr lang="en-US" sz="1200" dirty="0"/>
              <a:t> </a:t>
            </a:r>
            <a:r>
              <a:rPr lang="en-US" sz="1200" dirty="0" err="1"/>
              <a:t>lors</a:t>
            </a:r>
            <a:r>
              <a:rPr lang="en-US" sz="1200" dirty="0"/>
              <a:t> de </a:t>
            </a:r>
            <a:r>
              <a:rPr lang="en-US" sz="1200" dirty="0" err="1"/>
              <a:t>l’enregistrement</a:t>
            </a:r>
            <a:r>
              <a:rPr lang="en-US" sz="1200" dirty="0"/>
              <a:t> et pendant les </a:t>
            </a:r>
            <a:r>
              <a:rPr lang="en-US" sz="1200" dirty="0" err="1"/>
              <a:t>autres</a:t>
            </a:r>
            <a:r>
              <a:rPr lang="en-US" sz="1200" dirty="0"/>
              <a:t> </a:t>
            </a:r>
            <a:r>
              <a:rPr lang="en-US" sz="1200" dirty="0" err="1"/>
              <a:t>processus</a:t>
            </a:r>
            <a:r>
              <a:rPr lang="en-US" sz="1200" dirty="0"/>
              <a:t> de </a:t>
            </a:r>
            <a:r>
              <a:rPr lang="en-US" sz="1200" dirty="0" err="1"/>
              <a:t>collecte</a:t>
            </a:r>
            <a:r>
              <a:rPr lang="en-US" sz="1200" dirty="0"/>
              <a:t> de </a:t>
            </a:r>
            <a:r>
              <a:rPr lang="en-US" sz="1200" dirty="0" err="1"/>
              <a:t>données</a:t>
            </a:r>
            <a:endParaRPr lang="en-US" sz="1200" dirty="0"/>
          </a:p>
          <a:p>
            <a:pPr rtl="0">
              <a:buClr>
                <a:srgbClr val="0078A2"/>
              </a:buClr>
              <a:buFont typeface="Arial" panose="020B0604020202020204" pitchFamily="34" charset="0"/>
              <a:buChar char="•"/>
            </a:pPr>
            <a:r>
              <a:rPr lang="en-US" sz="1200" dirty="0">
                <a:hlinkClick r:id="rId7"/>
              </a:rPr>
              <a:t>Humanité &amp; Inclusion, Disability Statistics in Humanitarian Action </a:t>
            </a:r>
            <a:r>
              <a:rPr lang="en-US" sz="1200" dirty="0"/>
              <a:t> (formation </a:t>
            </a:r>
            <a:r>
              <a:rPr lang="en-US" sz="1200" dirty="0" err="1"/>
              <a:t>en</a:t>
            </a:r>
            <a:r>
              <a:rPr lang="en-US" sz="1200" dirty="0"/>
              <a:t> </a:t>
            </a:r>
            <a:r>
              <a:rPr lang="en-US" sz="1200" dirty="0" err="1"/>
              <a:t>ligne</a:t>
            </a:r>
            <a:r>
              <a:rPr lang="en-US" sz="1200" dirty="0"/>
              <a:t>)</a:t>
            </a:r>
          </a:p>
          <a:p>
            <a:pPr rtl="0">
              <a:buClr>
                <a:srgbClr val="0078A2"/>
              </a:buClr>
              <a:buFont typeface="Arial" panose="020B0604020202020204" pitchFamily="34" charset="0"/>
              <a:buChar char="•"/>
            </a:pPr>
            <a:r>
              <a:rPr lang="en-US" sz="1200" dirty="0" err="1"/>
              <a:t>Outil</a:t>
            </a:r>
            <a:r>
              <a:rPr lang="en-US" sz="1200" dirty="0"/>
              <a:t> </a:t>
            </a:r>
            <a:r>
              <a:rPr lang="en-US" sz="1200" dirty="0" err="1"/>
              <a:t>d’examen</a:t>
            </a:r>
            <a:r>
              <a:rPr lang="en-US" sz="1200" dirty="0"/>
              <a:t> de </a:t>
            </a:r>
            <a:r>
              <a:rPr lang="en-US" sz="1200" dirty="0" err="1"/>
              <a:t>l’admissibilité</a:t>
            </a:r>
            <a:r>
              <a:rPr lang="en-US" sz="1200" dirty="0"/>
              <a:t> </a:t>
            </a:r>
            <a:r>
              <a:rPr lang="en-US" sz="1200" dirty="0" err="1"/>
              <a:t>à</a:t>
            </a:r>
            <a:r>
              <a:rPr lang="en-US" sz="1200" dirty="0"/>
              <a:t> la </a:t>
            </a:r>
            <a:r>
              <a:rPr lang="en-US" sz="1200" dirty="0" err="1"/>
              <a:t>réinstallation</a:t>
            </a:r>
            <a:r>
              <a:rPr lang="en-US" sz="1200" dirty="0"/>
              <a:t> – </a:t>
            </a:r>
            <a:r>
              <a:rPr lang="en-US" sz="1200" dirty="0" err="1"/>
              <a:t>Personnes</a:t>
            </a:r>
            <a:r>
              <a:rPr lang="en-US" sz="1200" dirty="0"/>
              <a:t> </a:t>
            </a:r>
            <a:r>
              <a:rPr lang="en-US" sz="1200" dirty="0" err="1"/>
              <a:t>réfugiées</a:t>
            </a:r>
            <a:r>
              <a:rPr lang="en-US" sz="1200" dirty="0"/>
              <a:t> </a:t>
            </a:r>
            <a:r>
              <a:rPr lang="en-US" sz="1200" dirty="0" err="1"/>
              <a:t>handicapées</a:t>
            </a:r>
            <a:endParaRPr lang="en-US" sz="1200" dirty="0"/>
          </a:p>
          <a:p>
            <a:pPr rtl="0">
              <a:buClr>
                <a:srgbClr val="0078A2"/>
              </a:buClr>
              <a:buFont typeface="Arial" panose="020B0604020202020204" pitchFamily="34" charset="0"/>
              <a:buChar char="•"/>
            </a:pPr>
            <a:r>
              <a:rPr lang="en-US" sz="1200" dirty="0" err="1"/>
              <a:t>Appui</a:t>
            </a:r>
            <a:r>
              <a:rPr lang="en-US" sz="1200" dirty="0"/>
              <a:t> </a:t>
            </a:r>
            <a:r>
              <a:rPr lang="en-US" sz="1200" dirty="0" err="1"/>
              <a:t>à</a:t>
            </a:r>
            <a:r>
              <a:rPr lang="en-US" sz="1200" dirty="0"/>
              <a:t> la participation des </a:t>
            </a:r>
            <a:r>
              <a:rPr lang="en-US" sz="1200" dirty="0" err="1"/>
              <a:t>personnes</a:t>
            </a:r>
            <a:r>
              <a:rPr lang="en-US" sz="1200" dirty="0"/>
              <a:t> </a:t>
            </a:r>
            <a:r>
              <a:rPr lang="en-US" sz="1200" dirty="0" err="1"/>
              <a:t>handicapées</a:t>
            </a:r>
            <a:r>
              <a:rPr lang="en-US" sz="1200" dirty="0"/>
              <a:t> </a:t>
            </a:r>
            <a:r>
              <a:rPr lang="en-US" sz="1200" dirty="0" err="1"/>
              <a:t>à</a:t>
            </a:r>
            <a:r>
              <a:rPr lang="en-US" sz="1200" dirty="0"/>
              <a:t> </a:t>
            </a:r>
            <a:r>
              <a:rPr lang="en-US" sz="1200" dirty="0" err="1"/>
              <a:t>chaque</a:t>
            </a:r>
            <a:r>
              <a:rPr lang="en-US" sz="1200" dirty="0"/>
              <a:t> cycle des </a:t>
            </a:r>
            <a:r>
              <a:rPr lang="en-US" sz="1200" dirty="0" err="1"/>
              <a:t>évaluations</a:t>
            </a:r>
            <a:r>
              <a:rPr lang="en-US" sz="1200" dirty="0"/>
              <a:t> </a:t>
            </a:r>
            <a:r>
              <a:rPr lang="en-US" sz="1200" dirty="0" err="1"/>
              <a:t>participatives</a:t>
            </a:r>
            <a:endParaRPr lang="en-US" sz="1200" dirty="0"/>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Ressources</a:t>
            </a:r>
          </a:p>
        </p:txBody>
      </p:sp>
      <p:sp>
        <p:nvSpPr>
          <p:cNvPr id="5" name="Content Placeholder 2"/>
          <p:cNvSpPr txBox="1"/>
          <p:nvPr/>
        </p:nvSpPr>
        <p:spPr>
          <a:xfrm>
            <a:off x="4572000" y="1438632"/>
            <a:ext cx="3933055" cy="2855522"/>
          </a:xfrm>
          <a:prstGeom prst="rect">
            <a:avLst/>
          </a:prstGeom>
        </p:spPr>
        <p:txBody>
          <a:bodyPr vert="horz" lIns="91440" tIns="45720" rIns="91440" bIns="0" rtlCol="0" anchor="t">
            <a:normAutofit fontScale="97500"/>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buClr>
                <a:srgbClr val="0078A2"/>
              </a:buClr>
              <a:buFont typeface="Arial" panose="020B0604020202020204" pitchFamily="34" charset="0"/>
              <a:buChar char="•"/>
            </a:pPr>
            <a:r>
              <a:rPr lang="en-US" sz="1200" dirty="0">
                <a:hlinkClick r:id="rId8"/>
              </a:rPr>
              <a:t>Comité permanent interorganisations, </a:t>
            </a:r>
            <a:r>
              <a:rPr lang="en-GB" sz="1200" i="1" dirty="0">
                <a:hlinkClick r:id="rId8"/>
              </a:rPr>
              <a:t>Directives </a:t>
            </a:r>
            <a:r>
              <a:rPr lang="fr-FR" altLang="en-GB" sz="1200" i="1" dirty="0">
                <a:hlinkClick r:id="rId8"/>
              </a:rPr>
              <a:t>sur </a:t>
            </a:r>
            <a:r>
              <a:rPr lang="en-GB" sz="1200" i="1" dirty="0">
                <a:hlinkClick r:id="rId8"/>
              </a:rPr>
              <a:t>l’intégration des personnes handicapées dans l’action humanitaire</a:t>
            </a:r>
            <a:r>
              <a:rPr lang="en-GB" sz="1200" dirty="0">
                <a:hlinkClick r:id="rId8"/>
              </a:rPr>
              <a:t>, 2019</a:t>
            </a:r>
            <a:endParaRPr lang="en-US" sz="1200" dirty="0"/>
          </a:p>
          <a:p>
            <a:pPr rtl="0">
              <a:buClr>
                <a:srgbClr val="0078A2"/>
              </a:buClr>
              <a:buFont typeface="Arial" panose="020B0604020202020204" pitchFamily="34" charset="0"/>
              <a:buChar char="•"/>
            </a:pPr>
            <a:r>
              <a:rPr lang="en-US" sz="1200" dirty="0">
                <a:hlinkClick r:id="rId9"/>
              </a:rPr>
              <a:t>Refworld, Note d’orientation : </a:t>
            </a:r>
            <a:r>
              <a:rPr lang="en-GB" sz="1200" i="1" dirty="0">
                <a:hlinkClick r:id="rId9"/>
              </a:rPr>
              <a:t>Travailler avec les personnes handicapées dans les situations de déplacement forcé </a:t>
            </a:r>
            <a:r>
              <a:rPr lang="en-GB" sz="1200" dirty="0"/>
              <a:t>(EN-AR-FR-ES)</a:t>
            </a:r>
          </a:p>
          <a:p>
            <a:pPr rtl="0">
              <a:buClr>
                <a:srgbClr val="0078A2"/>
              </a:buClr>
              <a:buFont typeface="Arial" panose="020B0604020202020204" pitchFamily="34" charset="0"/>
              <a:buChar char="•"/>
            </a:pPr>
            <a:r>
              <a:rPr lang="en-US" sz="1200" dirty="0">
                <a:hlinkClick r:id="rId10"/>
              </a:rPr>
              <a:t>HCR, Guide d’animation : </a:t>
            </a:r>
            <a:r>
              <a:rPr lang="en-GB" sz="1200" i="1" dirty="0">
                <a:hlinkClick r:id="rId10"/>
              </a:rPr>
              <a:t>Travailler avec les personnes handicapées dans les situations de déplacement forcé</a:t>
            </a:r>
            <a:endParaRPr lang="en-US" sz="1200" dirty="0"/>
          </a:p>
          <a:p>
            <a:pPr rtl="0">
              <a:buClr>
                <a:srgbClr val="0078A2"/>
              </a:buClr>
              <a:buFont typeface="Arial" panose="020B0604020202020204" pitchFamily="34" charset="0"/>
              <a:buChar char="•"/>
            </a:pPr>
            <a:r>
              <a:rPr lang="en-US" sz="1200" dirty="0">
                <a:hlinkClick r:id="rId11"/>
              </a:rPr>
              <a:t>ReliefWeb, Guidance on strengthening disability inclusion in Humanitarian Response Plans – World (Orientations pour un renforcement de l’intégration des personnes handicapées dans les plans d’intervention humanitaire – Monde)</a:t>
            </a:r>
            <a:endParaRPr lang="en-US" sz="1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rcRect/>
          <a:stretch>
            <a:fillRect/>
          </a:stretch>
        </p:blipFill>
        <p:spPr>
          <a:xfrm>
            <a:off x="0" y="355600"/>
            <a:ext cx="9144000" cy="774192"/>
          </a:xfrm>
          <a:prstGeom prst="rect">
            <a:avLst/>
          </a:prstGeom>
        </p:spPr>
      </p:pic>
      <p:sp>
        <p:nvSpPr>
          <p:cNvPr id="2"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Règles de base et accessibilité</a:t>
            </a:r>
            <a:endParaRPr lang="en-GB" sz="3000" dirty="0">
              <a:solidFill>
                <a:schemeClr val="bg1"/>
              </a:solidFill>
            </a:endParaRPr>
          </a:p>
        </p:txBody>
      </p:sp>
      <p:sp>
        <p:nvSpPr>
          <p:cNvPr id="3" name="Content Placeholder 2"/>
          <p:cNvSpPr>
            <a:spLocks noGrp="1"/>
          </p:cNvSpPr>
          <p:nvPr>
            <p:ph idx="1"/>
          </p:nvPr>
        </p:nvSpPr>
        <p:spPr>
          <a:xfrm>
            <a:off x="4477110" y="1405760"/>
            <a:ext cx="4016899" cy="3021510"/>
          </a:xfrm>
        </p:spPr>
        <p:txBody>
          <a:bodyPr vert="horz" lIns="91440" tIns="45720" rIns="91440" bIns="0" rtlCol="0" anchor="t">
            <a:normAutofit/>
          </a:bodyPr>
          <a:lstStyle/>
          <a:p>
            <a:pPr rtl="0">
              <a:buClr>
                <a:srgbClr val="0078A2"/>
              </a:buClr>
            </a:pPr>
            <a:r>
              <a:rPr lang="en-US" sz="2400"/>
              <a:t>Indiquez votre nom avant de prendre la parole</a:t>
            </a:r>
          </a:p>
          <a:p>
            <a:pPr rtl="0">
              <a:buClr>
                <a:srgbClr val="0078A2"/>
              </a:buClr>
            </a:pPr>
            <a:r>
              <a:rPr lang="en-US" sz="2400"/>
              <a:t>Laissez du temps aux interprètes</a:t>
            </a:r>
          </a:p>
          <a:p>
            <a:pPr rtl="0">
              <a:buClr>
                <a:srgbClr val="0078A2"/>
              </a:buClr>
            </a:pPr>
            <a:r>
              <a:rPr lang="en-US" sz="2400"/>
              <a:t>Utilisez le sous-titrage, le cas échéant</a:t>
            </a:r>
          </a:p>
          <a:p>
            <a:pPr rtl="0">
              <a:buClr>
                <a:srgbClr val="0078A2"/>
              </a:buClr>
            </a:pPr>
            <a:r>
              <a:rPr lang="en-US" sz="2400"/>
              <a:t>Décrivez les images</a:t>
            </a:r>
            <a:endParaRPr lang="en-GB" sz="2400" dirty="0">
              <a:cs typeface="Arial" panose="020B0604020202020204"/>
            </a:endParaRPr>
          </a:p>
        </p:txBody>
      </p:sp>
      <p:pic>
        <p:nvPicPr>
          <p:cNvPr id="6" name="Content Placeholder 4" descr="Photo caption: Logos of different types of accessibility features for hearing, visual, cognitive, physical and other disabilities"/>
          <p:cNvPicPr>
            <a:picLocks noChangeAspect="1"/>
          </p:cNvPicPr>
          <p:nvPr/>
        </p:nvPicPr>
        <p:blipFill>
          <a:blip r:embed="rId5" cstate="print"/>
          <a:stretch>
            <a:fillRect/>
          </a:stretch>
        </p:blipFill>
        <p:spPr>
          <a:xfrm>
            <a:off x="661798" y="1439853"/>
            <a:ext cx="3778392" cy="233315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rcRect/>
          <a:stretch>
            <a:fillRect/>
          </a:stretch>
        </p:blipFill>
        <p:spPr>
          <a:xfrm>
            <a:off x="0" y="355600"/>
            <a:ext cx="9144000" cy="774192"/>
          </a:xfrm>
          <a:prstGeom prst="rect">
            <a:avLst/>
          </a:prstGeom>
        </p:spPr>
      </p:pic>
      <p:sp>
        <p:nvSpPr>
          <p:cNvPr id="2"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Programme du jour</a:t>
            </a:r>
            <a:endParaRPr lang="en-GB" sz="3000" dirty="0">
              <a:solidFill>
                <a:schemeClr val="bg1"/>
              </a:solidFill>
            </a:endParaRPr>
          </a:p>
        </p:txBody>
      </p:sp>
      <p:sp>
        <p:nvSpPr>
          <p:cNvPr id="3" name="Content Placeholder 2"/>
          <p:cNvSpPr>
            <a:spLocks noGrp="1"/>
          </p:cNvSpPr>
          <p:nvPr>
            <p:ph idx="1"/>
          </p:nvPr>
        </p:nvSpPr>
        <p:spPr>
          <a:xfrm>
            <a:off x="638945" y="1405760"/>
            <a:ext cx="7091302" cy="3021510"/>
          </a:xfrm>
        </p:spPr>
        <p:txBody>
          <a:bodyPr vert="horz" lIns="91440" tIns="45720" rIns="91440" bIns="0" rtlCol="0" anchor="t">
            <a:normAutofit lnSpcReduction="10000"/>
          </a:bodyPr>
          <a:lstStyle/>
          <a:p>
            <a:pPr rtl="0">
              <a:buClr>
                <a:srgbClr val="0078A2"/>
              </a:buClr>
            </a:pPr>
            <a:r>
              <a:rPr lang="en-US" sz="2500" dirty="0"/>
              <a:t>Comment </a:t>
            </a:r>
            <a:r>
              <a:rPr lang="en-US" sz="2500" dirty="0" err="1"/>
              <a:t>améliorer</a:t>
            </a:r>
            <a:r>
              <a:rPr lang="en-US" sz="2500" dirty="0"/>
              <a:t> </a:t>
            </a:r>
            <a:r>
              <a:rPr lang="en-US" sz="2500" dirty="0" err="1"/>
              <a:t>l’accessibilité</a:t>
            </a:r>
            <a:r>
              <a:rPr lang="en-US" sz="2500" dirty="0"/>
              <a:t> des </a:t>
            </a:r>
            <a:r>
              <a:rPr lang="en-US" sz="2500" dirty="0" err="1"/>
              <a:t>processus</a:t>
            </a:r>
            <a:r>
              <a:rPr lang="en-US" sz="2500" dirty="0"/>
              <a:t> de </a:t>
            </a:r>
            <a:r>
              <a:rPr lang="en-US" sz="2500" dirty="0" err="1"/>
              <a:t>collecte</a:t>
            </a:r>
            <a:r>
              <a:rPr lang="en-US" sz="2500" dirty="0"/>
              <a:t> de </a:t>
            </a:r>
            <a:r>
              <a:rPr lang="en-US" sz="2500" dirty="0" err="1"/>
              <a:t>données</a:t>
            </a:r>
            <a:r>
              <a:rPr lang="en-US" sz="2500" dirty="0"/>
              <a:t> ?</a:t>
            </a:r>
          </a:p>
          <a:p>
            <a:pPr rtl="0">
              <a:buClr>
                <a:srgbClr val="0078A2"/>
              </a:buClr>
            </a:pPr>
            <a:r>
              <a:rPr lang="en-US" sz="2500" dirty="0"/>
              <a:t>Comment </a:t>
            </a:r>
            <a:r>
              <a:rPr lang="en-US" sz="2500" dirty="0" err="1"/>
              <a:t>fournir</a:t>
            </a:r>
            <a:r>
              <a:rPr lang="en-US" sz="2500" dirty="0"/>
              <a:t> un </a:t>
            </a:r>
            <a:r>
              <a:rPr lang="en-US" sz="2500" dirty="0" err="1"/>
              <a:t>appui</a:t>
            </a:r>
            <a:r>
              <a:rPr lang="en-US" sz="2500" dirty="0"/>
              <a:t> </a:t>
            </a:r>
            <a:r>
              <a:rPr lang="en-US" sz="2500" dirty="0" err="1"/>
              <a:t>supplémentaire</a:t>
            </a:r>
            <a:r>
              <a:rPr lang="en-US" sz="2500" dirty="0"/>
              <a:t> pour assurer un </a:t>
            </a:r>
            <a:r>
              <a:rPr lang="en-US" sz="2500" dirty="0" err="1"/>
              <a:t>accès</a:t>
            </a:r>
            <a:r>
              <a:rPr lang="en-US" sz="2500" dirty="0"/>
              <a:t> </a:t>
            </a:r>
            <a:r>
              <a:rPr lang="en-US" sz="2500" dirty="0" err="1"/>
              <a:t>équitable</a:t>
            </a:r>
            <a:r>
              <a:rPr lang="en-US" sz="2500" dirty="0"/>
              <a:t> aux </a:t>
            </a:r>
            <a:r>
              <a:rPr lang="en-US" sz="2500" dirty="0" err="1"/>
              <a:t>processus</a:t>
            </a:r>
            <a:r>
              <a:rPr lang="en-US" sz="2500" dirty="0"/>
              <a:t> de </a:t>
            </a:r>
            <a:r>
              <a:rPr lang="en-US" sz="2500" dirty="0" err="1"/>
              <a:t>collecte</a:t>
            </a:r>
            <a:r>
              <a:rPr lang="en-US" sz="2500" dirty="0"/>
              <a:t> de </a:t>
            </a:r>
            <a:r>
              <a:rPr lang="en-US" sz="2500" dirty="0" err="1"/>
              <a:t>données</a:t>
            </a:r>
            <a:r>
              <a:rPr lang="en-US" sz="2500" dirty="0"/>
              <a:t> ?</a:t>
            </a:r>
          </a:p>
          <a:p>
            <a:pPr rtl="0">
              <a:buClr>
                <a:srgbClr val="0078A2"/>
              </a:buClr>
            </a:pPr>
            <a:r>
              <a:rPr lang="en-US" sz="2500" dirty="0" err="1"/>
              <a:t>Quelles</a:t>
            </a:r>
            <a:r>
              <a:rPr lang="en-US" sz="2500" dirty="0"/>
              <a:t> </a:t>
            </a:r>
            <a:r>
              <a:rPr lang="en-US" sz="2500" dirty="0" err="1"/>
              <a:t>mesures</a:t>
            </a:r>
            <a:r>
              <a:rPr lang="en-US" sz="2500" dirty="0"/>
              <a:t> </a:t>
            </a:r>
            <a:r>
              <a:rPr lang="en-US" sz="2500" dirty="0" err="1"/>
              <a:t>peut</a:t>
            </a:r>
            <a:r>
              <a:rPr lang="en-US" sz="2500" dirty="0"/>
              <a:t>-on </a:t>
            </a:r>
            <a:r>
              <a:rPr lang="en-US" sz="2500" dirty="0" err="1"/>
              <a:t>mettre</a:t>
            </a:r>
            <a:r>
              <a:rPr lang="en-US" sz="2500" dirty="0"/>
              <a:t> </a:t>
            </a:r>
            <a:r>
              <a:rPr lang="en-US" sz="2500" dirty="0" err="1"/>
              <a:t>en</a:t>
            </a:r>
            <a:r>
              <a:rPr lang="en-US" sz="2500" dirty="0"/>
              <a:t> place pour </a:t>
            </a:r>
            <a:r>
              <a:rPr lang="en-US" sz="2500" dirty="0" err="1"/>
              <a:t>favoriser</a:t>
            </a:r>
            <a:r>
              <a:rPr lang="en-US" sz="2500" dirty="0"/>
              <a:t> </a:t>
            </a:r>
            <a:r>
              <a:rPr lang="en-US" sz="2500" dirty="0" err="1"/>
              <a:t>l’intégration</a:t>
            </a:r>
            <a:r>
              <a:rPr lang="en-US" sz="2500" dirty="0"/>
              <a:t> des </a:t>
            </a:r>
            <a:r>
              <a:rPr lang="en-US" sz="2500" dirty="0" err="1"/>
              <a:t>personnes</a:t>
            </a:r>
            <a:r>
              <a:rPr lang="en-US" sz="2500" dirty="0"/>
              <a:t> </a:t>
            </a:r>
            <a:r>
              <a:rPr lang="en-US" sz="2500" dirty="0" err="1"/>
              <a:t>handicapées</a:t>
            </a:r>
            <a:r>
              <a:rPr lang="en-US" sz="25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8A2"/>
        </a:solidFill>
        <a:effectLst/>
      </p:bgPr>
    </p:bg>
    <p:spTree>
      <p:nvGrpSpPr>
        <p:cNvPr id="1" name=""/>
        <p:cNvGrpSpPr/>
        <p:nvPr/>
      </p:nvGrpSpPr>
      <p:grpSpPr>
        <a:xfrm>
          <a:off x="0" y="0"/>
          <a:ext cx="0" cy="0"/>
          <a:chOff x="0" y="0"/>
          <a:chExt cx="0" cy="0"/>
        </a:xfrm>
      </p:grpSpPr>
      <p:sp>
        <p:nvSpPr>
          <p:cNvPr id="4" name="Rectangle 3"/>
          <p:cNvSpPr/>
          <p:nvPr/>
        </p:nvSpPr>
        <p:spPr>
          <a:xfrm>
            <a:off x="674949" y="995356"/>
            <a:ext cx="7794101" cy="1576394"/>
          </a:xfrm>
          <a:prstGeom prst="rect">
            <a:avLst/>
          </a:prstGeom>
        </p:spPr>
        <p:txBody>
          <a:bodyPr wrap="square" rtlCol="0">
            <a:spAutoFit/>
          </a:bodyPr>
          <a:lstStyle/>
          <a:p>
            <a:pPr algn="ctr" rtl="0">
              <a:lnSpc>
                <a:spcPct val="110000"/>
              </a:lnSpc>
            </a:pPr>
            <a:r>
              <a:rPr lang="en-US" sz="3000" dirty="0">
                <a:solidFill>
                  <a:srgbClr val="FFFFFF"/>
                </a:solidFill>
              </a:rPr>
              <a:t>APPLIQUER DES STRATÉGIES FAVORISANT L’INTÉGRATION DES PERSONNES HANDICAPÉES GRÂCE AUX DONNÉES COLLECTÉES </a:t>
            </a:r>
          </a:p>
        </p:txBody>
      </p:sp>
      <p:sp>
        <p:nvSpPr>
          <p:cNvPr id="6" name="Subtitle 2"/>
          <p:cNvSpPr txBox="1"/>
          <p:nvPr/>
        </p:nvSpPr>
        <p:spPr>
          <a:xfrm>
            <a:off x="182479" y="3130017"/>
            <a:ext cx="8810063" cy="1445895"/>
          </a:xfrm>
          <a:prstGeom prst="rect">
            <a:avLst/>
          </a:prstGeom>
        </p:spPr>
        <p:txBody>
          <a:bodyPr vert="horz" lIns="91440" tIns="45720" rIns="91440" bIns="0" rtlCol="0">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rtl="0">
              <a:buNone/>
            </a:pPr>
            <a:r>
              <a:rPr lang="en-US" sz="2400" b="1">
                <a:solidFill>
                  <a:schemeClr val="accent1">
                    <a:lumMod val="20000"/>
                    <a:lumOff val="80000"/>
                  </a:schemeClr>
                </a:solidFill>
              </a:rPr>
              <a:t>Partie 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37" name="Rounded Rectangle 24"/>
          <p:cNvSpPr/>
          <p:nvPr/>
        </p:nvSpPr>
        <p:spPr>
          <a:xfrm>
            <a:off x="0" y="585788"/>
            <a:ext cx="9144000" cy="457200"/>
          </a:xfrm>
          <a:prstGeom prst="rect">
            <a:avLst/>
          </a:prstGeom>
          <a:solidFill>
            <a:schemeClr val="bg1">
              <a:lumMod val="85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endParaRPr lang="en-US" sz="1400" b="1" dirty="0">
              <a:solidFill>
                <a:srgbClr val="FFFFFF"/>
              </a:solidFill>
            </a:endParaRPr>
          </a:p>
        </p:txBody>
      </p:sp>
      <p:sp>
        <p:nvSpPr>
          <p:cNvPr id="39" name="Rounded Rectangle 24"/>
          <p:cNvSpPr/>
          <p:nvPr/>
        </p:nvSpPr>
        <p:spPr>
          <a:xfrm>
            <a:off x="1272874" y="585788"/>
            <a:ext cx="2261233"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1400" b="1" dirty="0" err="1">
                <a:solidFill>
                  <a:srgbClr val="FFFFFF"/>
                </a:solidFill>
              </a:rPr>
              <a:t>Accessibilité</a:t>
            </a:r>
            <a:r>
              <a:rPr lang="en-US" sz="1400" b="1" dirty="0">
                <a:solidFill>
                  <a:srgbClr val="FFFFFF"/>
                </a:solidFill>
              </a:rPr>
              <a:t> de</a:t>
            </a:r>
            <a:r>
              <a:rPr lang="fr-FR" altLang="en-US" sz="1400" b="1" dirty="0">
                <a:solidFill>
                  <a:srgbClr val="FFFFFF"/>
                </a:solidFill>
              </a:rPr>
              <a:t>s </a:t>
            </a:r>
            <a:r>
              <a:rPr lang="en-US" sz="1400" b="1" dirty="0">
                <a:solidFill>
                  <a:srgbClr val="FFFFFF"/>
                </a:solidFill>
              </a:rPr>
              <a:t>information</a:t>
            </a:r>
            <a:r>
              <a:rPr lang="fr-FR" altLang="en-US" sz="1400" b="1" dirty="0">
                <a:solidFill>
                  <a:srgbClr val="FFFFFF"/>
                </a:solidFill>
              </a:rPr>
              <a:t>s</a:t>
            </a:r>
          </a:p>
        </p:txBody>
      </p:sp>
      <p:sp>
        <p:nvSpPr>
          <p:cNvPr id="41" name="Rounded Rectangle 24"/>
          <p:cNvSpPr/>
          <p:nvPr/>
        </p:nvSpPr>
        <p:spPr>
          <a:xfrm>
            <a:off x="5649727" y="585788"/>
            <a:ext cx="2395233"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1400" b="1" dirty="0" err="1">
                <a:solidFill>
                  <a:srgbClr val="FFFFFF"/>
                </a:solidFill>
              </a:rPr>
              <a:t>Accessibilité</a:t>
            </a:r>
            <a:r>
              <a:rPr lang="en-US" sz="1400" b="1" dirty="0">
                <a:solidFill>
                  <a:srgbClr val="FFFFFF"/>
                </a:solidFill>
              </a:rPr>
              <a:t> de</a:t>
            </a:r>
            <a:r>
              <a:rPr lang="fr-FR" altLang="en-US" sz="1400" b="1" dirty="0">
                <a:solidFill>
                  <a:srgbClr val="FFFFFF"/>
                </a:solidFill>
              </a:rPr>
              <a:t>s</a:t>
            </a:r>
            <a:r>
              <a:rPr lang="en-US" sz="1400" b="1" dirty="0">
                <a:solidFill>
                  <a:srgbClr val="FFFFFF"/>
                </a:solidFill>
              </a:rPr>
              <a:t> communication</a:t>
            </a:r>
            <a:r>
              <a:rPr lang="fr-FR" altLang="en-US" sz="1400" b="1" dirty="0">
                <a:solidFill>
                  <a:srgbClr val="FFFFFF"/>
                </a:solidFill>
              </a:rPr>
              <a:t>s</a:t>
            </a:r>
          </a:p>
        </p:txBody>
      </p:sp>
      <p:pic>
        <p:nvPicPr>
          <p:cNvPr id="43" name="Graphic 42" descr="Braill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9174" y="2495686"/>
            <a:ext cx="914400" cy="914400"/>
          </a:xfrm>
          <a:prstGeom prst="rect">
            <a:avLst/>
          </a:prstGeom>
        </p:spPr>
      </p:pic>
      <p:pic>
        <p:nvPicPr>
          <p:cNvPr id="44" name="Graphic 43" descr="Blind"/>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94013" y="1575798"/>
            <a:ext cx="914400" cy="914400"/>
          </a:xfrm>
          <a:prstGeom prst="rect">
            <a:avLst/>
          </a:prstGeom>
        </p:spPr>
      </p:pic>
      <p:pic>
        <p:nvPicPr>
          <p:cNvPr id="45" name="Graphic 44" descr="Sign Languag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2874" y="2510894"/>
            <a:ext cx="914400" cy="914400"/>
          </a:xfrm>
          <a:prstGeom prst="rect">
            <a:avLst/>
          </a:prstGeom>
        </p:spPr>
      </p:pic>
      <p:pic>
        <p:nvPicPr>
          <p:cNvPr id="46" name="Graphic 45" descr="Subtitles RTL"/>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65367" y="2567520"/>
            <a:ext cx="914400" cy="914400"/>
          </a:xfrm>
          <a:prstGeom prst="rect">
            <a:avLst/>
          </a:prstGeom>
        </p:spPr>
      </p:pic>
      <p:pic>
        <p:nvPicPr>
          <p:cNvPr id="47" name="Graphic 46" descr="Speaker Phone"/>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92527" y="2495686"/>
            <a:ext cx="914400" cy="914400"/>
          </a:xfrm>
          <a:prstGeom prst="rect">
            <a:avLst/>
          </a:prstGeom>
        </p:spPr>
      </p:pic>
      <p:pic>
        <p:nvPicPr>
          <p:cNvPr id="48" name="Graphic 47" descr="Deaf"/>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263667" y="1577630"/>
            <a:ext cx="914400" cy="914400"/>
          </a:xfrm>
          <a:prstGeom prst="rect">
            <a:avLst/>
          </a:prstGeom>
        </p:spPr>
      </p:pic>
      <p:sp>
        <p:nvSpPr>
          <p:cNvPr id="49" name="Rounded Rectangle 24"/>
          <p:cNvSpPr/>
          <p:nvPr/>
        </p:nvSpPr>
        <p:spPr>
          <a:xfrm>
            <a:off x="3343489" y="3834336"/>
            <a:ext cx="2586743"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1400" b="1">
                <a:solidFill>
                  <a:srgbClr val="FFFFFF"/>
                </a:solidFill>
              </a:rPr>
              <a:t>Conception universelle</a:t>
            </a:r>
          </a:p>
        </p:txBody>
      </p:sp>
      <p:cxnSp>
        <p:nvCxnSpPr>
          <p:cNvPr id="50" name="Straight Connector 49"/>
          <p:cNvCxnSpPr/>
          <p:nvPr/>
        </p:nvCxnSpPr>
        <p:spPr>
          <a:xfrm>
            <a:off x="4635500" y="585788"/>
            <a:ext cx="0" cy="3084512"/>
          </a:xfrm>
          <a:prstGeom prst="line">
            <a:avLst/>
          </a:prstGeom>
          <a:ln>
            <a:solidFill>
              <a:srgbClr val="0078A2"/>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11" name="Rounded Rectangle 24"/>
          <p:cNvSpPr/>
          <p:nvPr/>
        </p:nvSpPr>
        <p:spPr>
          <a:xfrm>
            <a:off x="0" y="585788"/>
            <a:ext cx="9144000" cy="457200"/>
          </a:xfrm>
          <a:prstGeom prst="rect">
            <a:avLst/>
          </a:prstGeom>
          <a:solidFill>
            <a:schemeClr val="bg1">
              <a:lumMod val="85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endParaRPr lang="en-US" sz="1400" b="1" dirty="0">
              <a:solidFill>
                <a:srgbClr val="FFFFFF"/>
              </a:solidFill>
            </a:endParaRPr>
          </a:p>
        </p:txBody>
      </p:sp>
      <p:sp>
        <p:nvSpPr>
          <p:cNvPr id="12" name="Content Placeholder 2"/>
          <p:cNvSpPr>
            <a:spLocks noGrp="1"/>
          </p:cNvSpPr>
          <p:nvPr>
            <p:ph idx="1"/>
          </p:nvPr>
        </p:nvSpPr>
        <p:spPr>
          <a:xfrm>
            <a:off x="2654300" y="1525588"/>
            <a:ext cx="5778500" cy="3163533"/>
          </a:xfrm>
        </p:spPr>
        <p:txBody>
          <a:bodyPr vert="horz" lIns="91440" tIns="45720" rIns="91440" bIns="0" rtlCol="0" anchor="t">
            <a:normAutofit/>
          </a:bodyPr>
          <a:lstStyle/>
          <a:p>
            <a:pPr marL="0" indent="0" rtl="0">
              <a:buNone/>
            </a:pPr>
            <a:r>
              <a:rPr lang="en-US" sz="2000" b="1" dirty="0"/>
              <a:t>Pour </a:t>
            </a:r>
            <a:r>
              <a:rPr lang="en-US" sz="2000" b="1" dirty="0" err="1"/>
              <a:t>être</a:t>
            </a:r>
            <a:r>
              <a:rPr lang="en-US" sz="2000" b="1" dirty="0"/>
              <a:t> facile </a:t>
            </a:r>
            <a:r>
              <a:rPr lang="en-US" sz="2000" b="1" dirty="0" err="1"/>
              <a:t>à</a:t>
            </a:r>
            <a:r>
              <a:rPr lang="en-US" sz="2000" b="1" dirty="0"/>
              <a:t> lire, un </a:t>
            </a:r>
            <a:r>
              <a:rPr lang="en-US" sz="2000" b="1" dirty="0" err="1"/>
              <a:t>texte</a:t>
            </a:r>
            <a:r>
              <a:rPr lang="en-US" sz="2000" b="1" dirty="0"/>
              <a:t> doit </a:t>
            </a:r>
            <a:r>
              <a:rPr lang="en-US" sz="2000" b="1" dirty="0" err="1"/>
              <a:t>être</a:t>
            </a:r>
            <a:r>
              <a:rPr lang="en-US" sz="2000" b="1" dirty="0"/>
              <a:t> </a:t>
            </a:r>
            <a:r>
              <a:rPr lang="en-US" sz="2000" b="1" dirty="0" err="1"/>
              <a:t>clair</a:t>
            </a:r>
            <a:r>
              <a:rPr lang="en-US" sz="2000" b="1" dirty="0"/>
              <a:t> et simple </a:t>
            </a:r>
            <a:r>
              <a:rPr lang="en-US" sz="2000" b="1" dirty="0" err="1"/>
              <a:t>à</a:t>
            </a:r>
            <a:r>
              <a:rPr lang="en-US" sz="2000" b="1" dirty="0"/>
              <a:t> </a:t>
            </a:r>
            <a:r>
              <a:rPr lang="en-US" sz="2000" b="1" dirty="0" err="1"/>
              <a:t>comprendre</a:t>
            </a:r>
            <a:r>
              <a:rPr lang="en-US" sz="2000" b="1" dirty="0"/>
              <a:t>. </a:t>
            </a:r>
          </a:p>
          <a:p>
            <a:pPr marL="0" indent="0" rtl="0">
              <a:buNone/>
            </a:pPr>
            <a:endParaRPr lang="en-GB" sz="2000" dirty="0"/>
          </a:p>
          <a:p>
            <a:pPr marL="0" indent="0" rtl="0">
              <a:buNone/>
            </a:pPr>
            <a:r>
              <a:rPr lang="en-US" sz="2000" b="1" dirty="0"/>
              <a:t>Il doit </a:t>
            </a:r>
            <a:r>
              <a:rPr lang="en-US" sz="2000" b="1" dirty="0" err="1"/>
              <a:t>utiliser</a:t>
            </a:r>
            <a:r>
              <a:rPr lang="en-US" sz="2000" b="1" dirty="0"/>
              <a:t> du </a:t>
            </a:r>
            <a:r>
              <a:rPr lang="en-US" sz="2000" b="1" dirty="0" err="1"/>
              <a:t>vocabulaire</a:t>
            </a:r>
            <a:r>
              <a:rPr lang="en-US" sz="2000" b="1" dirty="0"/>
              <a:t> courant et </a:t>
            </a:r>
            <a:r>
              <a:rPr lang="en-US" sz="2000" b="1" dirty="0" err="1"/>
              <a:t>être</a:t>
            </a:r>
            <a:r>
              <a:rPr lang="en-US" sz="2000" b="1" dirty="0"/>
              <a:t> </a:t>
            </a:r>
            <a:r>
              <a:rPr lang="en-US" sz="2000" b="1" dirty="0" err="1"/>
              <a:t>accompagné</a:t>
            </a:r>
            <a:r>
              <a:rPr lang="en-US" sz="2000" b="1" dirty="0"/>
              <a:t> </a:t>
            </a:r>
            <a:r>
              <a:rPr lang="en-US" sz="2000" b="1" dirty="0" err="1"/>
              <a:t>d’illustrations</a:t>
            </a:r>
            <a:r>
              <a:rPr lang="en-US" sz="2000" b="1" dirty="0"/>
              <a:t>. </a:t>
            </a:r>
            <a:endParaRPr lang="en-GB" sz="2000" b="1" dirty="0">
              <a:cs typeface="Arial" panose="020B0604020202020204"/>
            </a:endParaRPr>
          </a:p>
          <a:p>
            <a:pPr marL="0" indent="0" rtl="0">
              <a:buNone/>
            </a:pPr>
            <a:endParaRPr lang="en-GB" sz="2000" b="1" dirty="0"/>
          </a:p>
          <a:p>
            <a:pPr marL="0" indent="0" rtl="0">
              <a:buNone/>
            </a:pPr>
            <a:r>
              <a:rPr lang="en-US" sz="2000" b="1" dirty="0" err="1"/>
              <a:t>Voici</a:t>
            </a:r>
            <a:r>
              <a:rPr lang="en-US" sz="2000" b="1" dirty="0"/>
              <a:t> un </a:t>
            </a:r>
            <a:r>
              <a:rPr lang="en-US" sz="2000" b="1" dirty="0" err="1"/>
              <a:t>exemple</a:t>
            </a:r>
            <a:r>
              <a:rPr lang="en-US" sz="2000" b="1" dirty="0"/>
              <a:t> de </a:t>
            </a:r>
            <a:r>
              <a:rPr lang="en-US" sz="2000" b="1" dirty="0" err="1"/>
              <a:t>texte</a:t>
            </a:r>
            <a:r>
              <a:rPr lang="en-US" sz="2000" b="1" dirty="0"/>
              <a:t> facile </a:t>
            </a:r>
            <a:r>
              <a:rPr lang="en-US" sz="2000" b="1" dirty="0" err="1"/>
              <a:t>à</a:t>
            </a:r>
            <a:r>
              <a:rPr lang="en-US" sz="2000" b="1" dirty="0"/>
              <a:t> lire !</a:t>
            </a:r>
            <a:endParaRPr lang="en-GB" sz="2000" dirty="0"/>
          </a:p>
          <a:p>
            <a:pPr marL="342900" indent="-342900" rtl="0"/>
            <a:endParaRPr lang="en-GB" dirty="0">
              <a:cs typeface="Arial" panose="020B0604020202020204"/>
            </a:endParaRPr>
          </a:p>
        </p:txBody>
      </p:sp>
      <p:pic>
        <p:nvPicPr>
          <p:cNvPr id="13" name="Picture 12" descr="A key in a keyboard for the word &quot;Easy&quot;"/>
          <p:cNvPicPr/>
          <p:nvPr/>
        </p:nvPicPr>
        <p:blipFill>
          <a:blip r:embed="rId4" cstate="print"/>
          <a:stretch>
            <a:fillRect/>
          </a:stretch>
        </p:blipFill>
        <p:spPr>
          <a:xfrm>
            <a:off x="762872" y="1327178"/>
            <a:ext cx="1647959" cy="1132499"/>
          </a:xfrm>
          <a:prstGeom prst="rect">
            <a:avLst/>
          </a:prstGeom>
        </p:spPr>
      </p:pic>
      <p:pic>
        <p:nvPicPr>
          <p:cNvPr id="14" name="Picture 13" descr="A person reading a report written in easy read"/>
          <p:cNvPicPr/>
          <p:nvPr/>
        </p:nvPicPr>
        <p:blipFill>
          <a:blip r:embed="rId5" cstate="screen"/>
          <a:stretch>
            <a:fillRect/>
          </a:stretch>
        </p:blipFill>
        <p:spPr>
          <a:xfrm>
            <a:off x="842155" y="2609712"/>
            <a:ext cx="1489393" cy="1366227"/>
          </a:xfrm>
          <a:prstGeom prst="rect">
            <a:avLst/>
          </a:prstGeom>
        </p:spPr>
      </p:pic>
      <p:sp>
        <p:nvSpPr>
          <p:cNvPr id="15" name="Rounded Rectangle 24"/>
          <p:cNvSpPr/>
          <p:nvPr/>
        </p:nvSpPr>
        <p:spPr>
          <a:xfrm>
            <a:off x="736599" y="585788"/>
            <a:ext cx="2116847"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1400" b="1">
                <a:solidFill>
                  <a:srgbClr val="FFFFFF"/>
                </a:solidFill>
              </a:rPr>
              <a:t>Accessibilité de</a:t>
            </a:r>
            <a:r>
              <a:rPr lang="fr-FR" altLang="en-US" sz="1400" b="1">
                <a:solidFill>
                  <a:srgbClr val="FFFFFF"/>
                </a:solidFill>
              </a:rPr>
              <a:t>s </a:t>
            </a:r>
            <a:r>
              <a:rPr lang="en-US" sz="1400" b="1">
                <a:solidFill>
                  <a:srgbClr val="FFFFFF"/>
                </a:solidFill>
              </a:rPr>
              <a:t>information</a:t>
            </a:r>
            <a:r>
              <a:rPr lang="fr-FR" altLang="en-US" sz="1400" b="1">
                <a:solidFill>
                  <a:srgbClr val="FFFFFF"/>
                </a:solidFill>
              </a:rPr>
              <a: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12" name="Rounded Rectangle 24"/>
          <p:cNvSpPr/>
          <p:nvPr/>
        </p:nvSpPr>
        <p:spPr>
          <a:xfrm>
            <a:off x="0" y="585788"/>
            <a:ext cx="9144000" cy="457200"/>
          </a:xfrm>
          <a:prstGeom prst="rect">
            <a:avLst/>
          </a:prstGeom>
          <a:solidFill>
            <a:schemeClr val="bg1">
              <a:lumMod val="85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endParaRPr lang="en-US" sz="1400" b="1" dirty="0">
              <a:solidFill>
                <a:srgbClr val="FFFFFF"/>
              </a:solidFill>
            </a:endParaRPr>
          </a:p>
        </p:txBody>
      </p:sp>
      <p:pic>
        <p:nvPicPr>
          <p:cNvPr id="13" name="Picture 2" descr="Photo caption: a communication board including illustrations and key words to facilitate information and communication, respectively"/>
          <p:cNvPicPr>
            <a:picLocks noChangeAspect="1"/>
          </p:cNvPicPr>
          <p:nvPr/>
        </p:nvPicPr>
        <p:blipFill>
          <a:blip r:embed="rId4" cstate="print"/>
          <a:stretch>
            <a:fillRect/>
          </a:stretch>
        </p:blipFill>
        <p:spPr>
          <a:xfrm>
            <a:off x="2577374" y="1333474"/>
            <a:ext cx="4082242" cy="3077659"/>
          </a:xfrm>
          <a:prstGeom prst="rect">
            <a:avLst/>
          </a:prstGeom>
        </p:spPr>
      </p:pic>
      <p:sp>
        <p:nvSpPr>
          <p:cNvPr id="14" name="Rectangle 13"/>
          <p:cNvSpPr/>
          <p:nvPr/>
        </p:nvSpPr>
        <p:spPr>
          <a:xfrm>
            <a:off x="495300" y="4151717"/>
            <a:ext cx="2144250" cy="246221"/>
          </a:xfrm>
          <a:prstGeom prst="rect">
            <a:avLst/>
          </a:prstGeom>
        </p:spPr>
        <p:txBody>
          <a:bodyPr wrap="square" rtlCol="0">
            <a:spAutoFit/>
          </a:bodyPr>
          <a:lstStyle/>
          <a:p>
            <a:pPr algn="r" rtl="0"/>
            <a:r>
              <a:rPr lang="en-US" sz="1000"/>
              <a:t>Source : UNICEF</a:t>
            </a:r>
          </a:p>
        </p:txBody>
      </p:sp>
      <p:sp>
        <p:nvSpPr>
          <p:cNvPr id="15" name="Rounded Rectangle 24"/>
          <p:cNvSpPr/>
          <p:nvPr/>
        </p:nvSpPr>
        <p:spPr>
          <a:xfrm>
            <a:off x="736600" y="585788"/>
            <a:ext cx="2051996"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1400" b="1" dirty="0" err="1">
                <a:solidFill>
                  <a:srgbClr val="FFFFFF"/>
                </a:solidFill>
              </a:rPr>
              <a:t>Accessibilité</a:t>
            </a:r>
            <a:r>
              <a:rPr lang="en-US" sz="1400" b="1" dirty="0">
                <a:solidFill>
                  <a:srgbClr val="FFFFFF"/>
                </a:solidFill>
              </a:rPr>
              <a:t> de</a:t>
            </a:r>
            <a:r>
              <a:rPr lang="fr-FR" altLang="en-US" sz="1400" b="1" dirty="0">
                <a:solidFill>
                  <a:srgbClr val="FFFFFF"/>
                </a:solidFill>
              </a:rPr>
              <a:t>s</a:t>
            </a:r>
            <a:r>
              <a:rPr lang="en-US" sz="1400" b="1" dirty="0">
                <a:solidFill>
                  <a:srgbClr val="FFFFFF"/>
                </a:solidFill>
              </a:rPr>
              <a:t> communication</a:t>
            </a:r>
            <a:r>
              <a:rPr lang="fr-FR" altLang="en-US" sz="1400" b="1" dirty="0">
                <a:solidFill>
                  <a:srgbClr val="FFFFFF"/>
                </a:solidFill>
              </a:rPr>
              <a:t>s</a:t>
            </a:r>
          </a:p>
        </p:txBody>
      </p:sp>
      <p:sp>
        <p:nvSpPr>
          <p:cNvPr id="16" name="Rectangle 15"/>
          <p:cNvSpPr/>
          <p:nvPr/>
        </p:nvSpPr>
        <p:spPr>
          <a:xfrm>
            <a:off x="2747055" y="1095248"/>
            <a:ext cx="3742879" cy="307777"/>
          </a:xfrm>
          <a:prstGeom prst="rect">
            <a:avLst/>
          </a:prstGeom>
        </p:spPr>
        <p:txBody>
          <a:bodyPr wrap="square" rtlCol="0">
            <a:spAutoFit/>
          </a:bodyPr>
          <a:lstStyle/>
          <a:p>
            <a:pPr algn="ctr" rtl="0"/>
            <a:r>
              <a:rPr lang="en-US" sz="1400" b="1" dirty="0"/>
              <a:t>Figure 6 – Tableau de communication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 name="Rounded Rectangle 24"/>
          <p:cNvSpPr/>
          <p:nvPr/>
        </p:nvSpPr>
        <p:spPr>
          <a:xfrm>
            <a:off x="0" y="585788"/>
            <a:ext cx="9144000" cy="457200"/>
          </a:xfrm>
          <a:prstGeom prst="rect">
            <a:avLst/>
          </a:prstGeom>
          <a:solidFill>
            <a:schemeClr val="bg1">
              <a:lumMod val="85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endParaRPr lang="en-US" sz="1400" b="1" dirty="0">
              <a:solidFill>
                <a:srgbClr val="FFFFFF"/>
              </a:solidFill>
            </a:endParaRPr>
          </a:p>
        </p:txBody>
      </p:sp>
      <p:pic>
        <p:nvPicPr>
          <p:cNvPr id="3" name="Picture 2" descr="There are ramps and rails at Youth Programme's building. "/>
          <p:cNvPicPr/>
          <p:nvPr/>
        </p:nvPicPr>
        <p:blipFill>
          <a:blip r:embed="rId4"/>
          <a:stretch>
            <a:fillRect/>
          </a:stretch>
        </p:blipFill>
        <p:spPr>
          <a:xfrm>
            <a:off x="893646" y="1442856"/>
            <a:ext cx="4113531" cy="2905125"/>
          </a:xfrm>
          <a:prstGeom prst="rect">
            <a:avLst/>
          </a:prstGeom>
        </p:spPr>
      </p:pic>
      <p:sp>
        <p:nvSpPr>
          <p:cNvPr id="4" name="Rounded Rectangle 24"/>
          <p:cNvSpPr/>
          <p:nvPr/>
        </p:nvSpPr>
        <p:spPr>
          <a:xfrm>
            <a:off x="736599" y="585788"/>
            <a:ext cx="2460557"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1400" b="1">
                <a:solidFill>
                  <a:srgbClr val="FFFFFF"/>
                </a:solidFill>
              </a:rPr>
              <a:t>Accessibilité physique</a:t>
            </a:r>
          </a:p>
        </p:txBody>
      </p:sp>
      <p:pic>
        <p:nvPicPr>
          <p:cNvPr id="5" name="Picture 3" descr="An illustration of an accessible toilet"/>
          <p:cNvPicPr>
            <a:picLocks noChangeAspect="1" noChangeArrowheads="1"/>
          </p:cNvPicPr>
          <p:nvPr/>
        </p:nvPicPr>
        <p:blipFill>
          <a:blip r:embed="rId5" cstate="print"/>
          <a:stretch>
            <a:fillRect/>
          </a:stretch>
        </p:blipFill>
        <p:spPr bwMode="auto">
          <a:xfrm>
            <a:off x="5230461" y="1927727"/>
            <a:ext cx="3368059" cy="18608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1" name="Picture 10" descr="Green square (adjustment). Maryam and the UNHCR are seating in an interview room with a sign language interpreter, who is a woman dressing in a similar style than Maryam."/>
          <p:cNvPicPr>
            <a:picLocks noChangeAspect="1"/>
          </p:cNvPicPr>
          <p:nvPr/>
        </p:nvPicPr>
        <p:blipFill>
          <a:blip r:embed="rId4" cstate="print"/>
          <a:srcRect/>
          <a:stretch>
            <a:fillRect/>
          </a:stretch>
        </p:blipFill>
        <p:spPr>
          <a:xfrm>
            <a:off x="6996863" y="1180072"/>
            <a:ext cx="1667741" cy="1941934"/>
          </a:xfrm>
          <a:prstGeom prst="rect">
            <a:avLst/>
          </a:prstGeom>
        </p:spPr>
      </p:pic>
      <p:pic>
        <p:nvPicPr>
          <p:cNvPr id="10" name="Picture 9" descr="Inaccessible situation: A staff is working on Resettlement Programme. Maryam, a woman with a hearing disability, is accessing the office where she has a resettlement interview."/>
          <p:cNvPicPr>
            <a:picLocks noChangeAspect="1"/>
          </p:cNvPicPr>
          <p:nvPr/>
        </p:nvPicPr>
        <p:blipFill>
          <a:blip r:embed="rId5" cstate="print"/>
          <a:stretch>
            <a:fillRect/>
          </a:stretch>
        </p:blipFill>
        <p:spPr>
          <a:xfrm>
            <a:off x="218028" y="1546834"/>
            <a:ext cx="1737361" cy="1533445"/>
          </a:xfrm>
          <a:prstGeom prst="rect">
            <a:avLst/>
          </a:prstGeom>
        </p:spPr>
      </p:pic>
      <p:sp>
        <p:nvSpPr>
          <p:cNvPr id="2" name="Rounded Rectangle 24"/>
          <p:cNvSpPr/>
          <p:nvPr/>
        </p:nvSpPr>
        <p:spPr>
          <a:xfrm>
            <a:off x="0" y="585788"/>
            <a:ext cx="9144000" cy="457200"/>
          </a:xfrm>
          <a:prstGeom prst="rect">
            <a:avLst/>
          </a:prstGeom>
          <a:solidFill>
            <a:schemeClr val="bg1">
              <a:lumMod val="85000"/>
              <a:alpha val="46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endParaRPr lang="en-US" sz="1400" b="1" dirty="0">
              <a:solidFill>
                <a:srgbClr val="FFFFFF"/>
              </a:solidFill>
            </a:endParaRPr>
          </a:p>
        </p:txBody>
      </p:sp>
      <p:sp>
        <p:nvSpPr>
          <p:cNvPr id="3" name="Rounded Rectangle 24"/>
          <p:cNvSpPr/>
          <p:nvPr/>
        </p:nvSpPr>
        <p:spPr>
          <a:xfrm>
            <a:off x="736599" y="585788"/>
            <a:ext cx="4055891" cy="457200"/>
          </a:xfrm>
          <a:prstGeom prst="rect">
            <a:avLst/>
          </a:prstGeom>
          <a:solidFill>
            <a:srgbClr val="0078A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1400" b="1" dirty="0" err="1">
                <a:solidFill>
                  <a:srgbClr val="FFFFFF"/>
                </a:solidFill>
              </a:rPr>
              <a:t>Soutien</a:t>
            </a:r>
            <a:r>
              <a:rPr lang="en-US" sz="1400" b="1" dirty="0">
                <a:solidFill>
                  <a:srgbClr val="FFFFFF"/>
                </a:solidFill>
              </a:rPr>
              <a:t> </a:t>
            </a:r>
            <a:r>
              <a:rPr lang="en-US" sz="1400" b="1" dirty="0" err="1">
                <a:solidFill>
                  <a:srgbClr val="FFFFFF"/>
                </a:solidFill>
              </a:rPr>
              <a:t>ciblé</a:t>
            </a:r>
            <a:r>
              <a:rPr lang="en-US" sz="1400" b="1" dirty="0">
                <a:solidFill>
                  <a:srgbClr val="FFFFFF"/>
                </a:solidFill>
              </a:rPr>
              <a:t>/</a:t>
            </a:r>
            <a:r>
              <a:rPr lang="en-US" sz="1400" b="1" dirty="0" err="1">
                <a:solidFill>
                  <a:srgbClr val="FFFFFF"/>
                </a:solidFill>
              </a:rPr>
              <a:t>ajustements</a:t>
            </a:r>
            <a:r>
              <a:rPr lang="en-US" sz="1400" b="1" dirty="0">
                <a:solidFill>
                  <a:srgbClr val="FFFFFF"/>
                </a:solidFill>
              </a:rPr>
              <a:t> </a:t>
            </a:r>
            <a:r>
              <a:rPr lang="en-US" sz="1400" b="1" dirty="0" err="1">
                <a:solidFill>
                  <a:srgbClr val="FFFFFF"/>
                </a:solidFill>
              </a:rPr>
              <a:t>individuels</a:t>
            </a:r>
            <a:endParaRPr lang="en-US" sz="1400" b="1" dirty="0">
              <a:solidFill>
                <a:srgbClr val="FFFFFF"/>
              </a:solidFill>
            </a:endParaRPr>
          </a:p>
        </p:txBody>
      </p:sp>
      <p:graphicFrame>
        <p:nvGraphicFramePr>
          <p:cNvPr id="4" name="Diagram 3"/>
          <p:cNvGraphicFramePr/>
          <p:nvPr/>
        </p:nvGraphicFramePr>
        <p:xfrm>
          <a:off x="1976694" y="1674962"/>
          <a:ext cx="5270291" cy="35135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quot;Not Allowed&quot; Symbol 4"/>
          <p:cNvSpPr/>
          <p:nvPr/>
        </p:nvSpPr>
        <p:spPr>
          <a:xfrm>
            <a:off x="855520" y="2922034"/>
            <a:ext cx="1060993" cy="1019385"/>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GB" sz="900">
              <a:solidFill>
                <a:schemeClr val="tx1"/>
              </a:solidFill>
            </a:endParaRPr>
          </a:p>
        </p:txBody>
      </p:sp>
      <p:sp>
        <p:nvSpPr>
          <p:cNvPr id="6" name="Rounded Rectangle 24"/>
          <p:cNvSpPr/>
          <p:nvPr/>
        </p:nvSpPr>
        <p:spPr>
          <a:xfrm>
            <a:off x="635000" y="4039081"/>
            <a:ext cx="1502033" cy="395272"/>
          </a:xfrm>
          <a:prstGeom prst="roundRect">
            <a:avLst/>
          </a:prstGeom>
          <a:solidFill>
            <a:srgbClr val="FF00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1000" b="1">
                <a:solidFill>
                  <a:srgbClr val="FFFFFF"/>
                </a:solidFill>
              </a:rPr>
              <a:t>Accès impossible</a:t>
            </a:r>
          </a:p>
        </p:txBody>
      </p:sp>
      <p:sp>
        <p:nvSpPr>
          <p:cNvPr id="7" name="Rounded Rectangle 24"/>
          <p:cNvSpPr/>
          <p:nvPr/>
        </p:nvSpPr>
        <p:spPr>
          <a:xfrm>
            <a:off x="7294359" y="2928676"/>
            <a:ext cx="1151141" cy="1019673"/>
          </a:xfrm>
          <a:prstGeom prst="round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rtl="0"/>
            <a:r>
              <a:rPr lang="en-US" sz="1000" b="1">
                <a:solidFill>
                  <a:sysClr val="windowText" lastClr="000000"/>
                </a:solidFill>
              </a:rPr>
              <a:t>Services mobiles/indemnités de transport, etc.</a:t>
            </a:r>
          </a:p>
        </p:txBody>
      </p:sp>
      <p:pic>
        <p:nvPicPr>
          <p:cNvPr id="9" name="Picture 8" descr="Ask the person: Maryam and the officer are using a piece of paper to communicate, writing questions and answers (written in Arabic, right to left), and the officer is smiling like he has understood what Maryam is asking for"/>
          <p:cNvPicPr>
            <a:picLocks noChangeAspect="1"/>
          </p:cNvPicPr>
          <p:nvPr/>
        </p:nvPicPr>
        <p:blipFill>
          <a:blip r:embed="rId11" cstate="print"/>
          <a:srcRect/>
          <a:stretch>
            <a:fillRect/>
          </a:stretch>
        </p:blipFill>
        <p:spPr>
          <a:xfrm>
            <a:off x="2137033" y="1518082"/>
            <a:ext cx="919385" cy="1533883"/>
          </a:xfrm>
          <a:prstGeom prst="rect">
            <a:avLst/>
          </a:prstGeom>
        </p:spPr>
      </p:pic>
      <p:pic>
        <p:nvPicPr>
          <p:cNvPr id="13" name="Picture 12" descr="Evaluate options and resources: The UNHCR officer is discussing with his manager (female, Arabic) and we see a dialogue with “sign language” of a sign language interpreter ."/>
          <p:cNvPicPr>
            <a:picLocks noChangeAspect="1"/>
          </p:cNvPicPr>
          <p:nvPr/>
        </p:nvPicPr>
        <p:blipFill>
          <a:blip r:embed="rId12" cstate="print"/>
          <a:srcRect/>
          <a:stretch>
            <a:fillRect/>
          </a:stretch>
        </p:blipFill>
        <p:spPr>
          <a:xfrm>
            <a:off x="3288301" y="1540235"/>
            <a:ext cx="1136444" cy="1489577"/>
          </a:xfrm>
          <a:prstGeom prst="rect">
            <a:avLst/>
          </a:prstGeom>
        </p:spPr>
      </p:pic>
      <p:pic>
        <p:nvPicPr>
          <p:cNvPr id="15" name="Picture 14" descr="Offer a solution / Verify with the person. The UNHCR officer is seating down with Maryam, using again paper and pen to exchange, as the officer wants to be sure of the type of sign language used by Maryam, the preferred gender, and the date interpretation would be required for her interview. Maryam smiles like agreeing."/>
          <p:cNvPicPr>
            <a:picLocks noChangeAspect="1"/>
          </p:cNvPicPr>
          <p:nvPr/>
        </p:nvPicPr>
        <p:blipFill>
          <a:blip r:embed="rId13" cstate="print"/>
          <a:srcRect/>
          <a:stretch>
            <a:fillRect/>
          </a:stretch>
        </p:blipFill>
        <p:spPr>
          <a:xfrm>
            <a:off x="4954535" y="1396518"/>
            <a:ext cx="1385923" cy="1659945"/>
          </a:xfrm>
          <a:prstGeom prst="rect">
            <a:avLst/>
          </a:prstGeom>
        </p:spPr>
      </p:pic>
      <p:cxnSp>
        <p:nvCxnSpPr>
          <p:cNvPr id="18" name="Straight Connector 17"/>
          <p:cNvCxnSpPr/>
          <p:nvPr/>
        </p:nvCxnSpPr>
        <p:spPr>
          <a:xfrm flipV="1">
            <a:off x="3227635" y="1458054"/>
            <a:ext cx="0" cy="165394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1983214" y="1458054"/>
            <a:ext cx="0" cy="165394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475550" y="1458054"/>
            <a:ext cx="0" cy="165394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935431" y="1458054"/>
            <a:ext cx="0" cy="165394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F251983_UNHCR_Brand_Book_Template_2016_V1">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E8A064A0CE34DAD7DAD3792D68BE5" ma:contentTypeVersion="17" ma:contentTypeDescription="Create a new document." ma:contentTypeScope="" ma:versionID="25fd66066a8367b142de4df3665bb995">
  <xsd:schema xmlns:xsd="http://www.w3.org/2001/XMLSchema" xmlns:xs="http://www.w3.org/2001/XMLSchema" xmlns:p="http://schemas.microsoft.com/office/2006/metadata/properties" xmlns:ns2="e2e28f0a-1429-4847-bacf-d71185b1f9be" xmlns:ns3="f3c5914b-f836-4f8a-87ca-6de4087dd009" targetNamespace="http://schemas.microsoft.com/office/2006/metadata/properties" ma:root="true" ma:fieldsID="d5fd1bdddca48729c67c0792844320cd" ns2:_="" ns3:_="">
    <xsd:import namespace="e2e28f0a-1429-4847-bacf-d71185b1f9be"/>
    <xsd:import namespace="f3c5914b-f836-4f8a-87ca-6de4087dd0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28f0a-1429-4847-bacf-d71185b1f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c5914b-f836-4f8a-87ca-6de4087dd00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b206a59-faf5-46ea-97da-0c54fe2d1a7e}" ma:internalName="TaxCatchAll" ma:showField="CatchAllData" ma:web="f3c5914b-f836-4f8a-87ca-6de4087dd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c5914b-f836-4f8a-87ca-6de4087dd009" xsi:nil="true"/>
    <_Flow_SignoffStatus xmlns="e2e28f0a-1429-4847-bacf-d71185b1f9be" xsi:nil="true"/>
    <lcf76f155ced4ddcb4097134ff3c332f xmlns="e2e28f0a-1429-4847-bacf-d71185b1f9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04E6D0-A206-4F5B-B737-2433F2379FCA}"/>
</file>

<file path=customXml/itemProps2.xml><?xml version="1.0" encoding="utf-8"?>
<ds:datastoreItem xmlns:ds="http://schemas.openxmlformats.org/officeDocument/2006/customXml" ds:itemID="{417440E3-7EC3-4EE4-8D69-B833884577B7}"/>
</file>

<file path=customXml/itemProps3.xml><?xml version="1.0" encoding="utf-8"?>
<ds:datastoreItem xmlns:ds="http://schemas.openxmlformats.org/officeDocument/2006/customXml" ds:itemID="{94214E8A-9547-481E-848F-04D8737EC0A5}"/>
</file>

<file path=docProps/app.xml><?xml version="1.0" encoding="utf-8"?>
<Properties xmlns="http://schemas.openxmlformats.org/officeDocument/2006/extended-properties" xmlns:vt="http://schemas.openxmlformats.org/officeDocument/2006/docPropsVTypes">
  <TotalTime>10</TotalTime>
  <Words>3950</Words>
  <Application>Microsoft Office PowerPoint</Application>
  <PresentationFormat>On-screen Show (16:9)</PresentationFormat>
  <Paragraphs>202</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Courier New</vt:lpstr>
      <vt:lpstr>Symbol</vt:lpstr>
      <vt:lpstr>UNHCR2016</vt:lpstr>
      <vt:lpstr>RF251983_UNHCR_Brand_Book_Template_2016_V1</vt:lpstr>
      <vt:lpstr>Activité 3  ANALYSER ET UTILISER LES DONNÉES AU SERVICE DE L’INTÉGRATION DES PERSONNES HANDICAPÉES</vt:lpstr>
      <vt:lpstr>Règles de base et accessibilité</vt:lpstr>
      <vt:lpstr>Programme du jour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Exercice :  quelle est la stratégie utilisée ?</vt:lpstr>
      <vt:lpstr>Traduire les stratégies en actions – Données individuelles</vt:lpstr>
      <vt:lpstr>Exemple : Maryam</vt:lpstr>
      <vt:lpstr>Mise en commun</vt:lpstr>
      <vt:lpstr>Surveiller l’intégration des personnes handicapées</vt:lpstr>
      <vt:lpstr>Messages clés</vt:lpstr>
      <vt:lpstr>Évaluation</vt:lpstr>
      <vt:lpstr>Ressources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UNHCR_Disability Data_Session 3</dc:title>
  <dc:creator>Ricardo Pla cordero</dc:creator>
  <cp:lastModifiedBy>Ricardo Pla Cordero</cp:lastModifiedBy>
  <cp:revision>334</cp:revision>
  <dcterms:created xsi:type="dcterms:W3CDTF">2020-10-29T16:28:00Z</dcterms:created>
  <dcterms:modified xsi:type="dcterms:W3CDTF">2022-09-30T13:13:09Z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0x0101001B3E8A064A0CE34DAD7DAD3792D68BE5</vt:lpwstr>
  </property>
  <property fmtid="{D5CDD505-2E9C-101B-9397-08002B2CF9AE}" pid="3" name="ICV">
    <vt:lpwstr>5F757705C9354934BE3BAA0AD389B67F</vt:lpwstr>
  </property>
  <property fmtid="{D5CDD505-2E9C-101B-9397-08002B2CF9AE}" pid="4" name="KSOProductBuildVer">
    <vt:lpwstr>2057-11.2.0.11254</vt:lpwstr>
  </property>
</Properties>
</file>