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Masters/notesMaster1.xml" ContentType="application/vnd.openxmlformats-officedocument.presentationml.notesMaster+xml"/>
  <Override PartName="/ppt/comments/comment2.xml" ContentType="application/vnd.openxmlformats-officedocument.presentationml.comments+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comments/comment1.xml" ContentType="application/vnd.openxmlformats-officedocument.presentationml.comment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notesMasterIdLst>
    <p:notesMasterId r:id="rId40"/>
  </p:notesMasterIdLst>
  <p:handoutMasterIdLst>
    <p:handoutMasterId r:id="rId41"/>
  </p:handoutMasterIdLst>
  <p:sldIdLst>
    <p:sldId id="256" r:id="rId3"/>
    <p:sldId id="656" r:id="rId4"/>
    <p:sldId id="657" r:id="rId5"/>
    <p:sldId id="646" r:id="rId6"/>
    <p:sldId id="672" r:id="rId7"/>
    <p:sldId id="645" r:id="rId8"/>
    <p:sldId id="648" r:id="rId9"/>
    <p:sldId id="649" r:id="rId10"/>
    <p:sldId id="665" r:id="rId11"/>
    <p:sldId id="652" r:id="rId12"/>
    <p:sldId id="650" r:id="rId13"/>
    <p:sldId id="658" r:id="rId14"/>
    <p:sldId id="659" r:id="rId15"/>
    <p:sldId id="667" r:id="rId16"/>
    <p:sldId id="660" r:id="rId17"/>
    <p:sldId id="661" r:id="rId18"/>
    <p:sldId id="662" r:id="rId19"/>
    <p:sldId id="663" r:id="rId20"/>
    <p:sldId id="664" r:id="rId21"/>
    <p:sldId id="688" r:id="rId22"/>
    <p:sldId id="675" r:id="rId23"/>
    <p:sldId id="676" r:id="rId24"/>
    <p:sldId id="689" r:id="rId25"/>
    <p:sldId id="647" r:id="rId26"/>
    <p:sldId id="684" r:id="rId27"/>
    <p:sldId id="685" r:id="rId28"/>
    <p:sldId id="686" r:id="rId29"/>
    <p:sldId id="690" r:id="rId30"/>
    <p:sldId id="679" r:id="rId31"/>
    <p:sldId id="687" r:id="rId32"/>
    <p:sldId id="680" r:id="rId33"/>
    <p:sldId id="691" r:id="rId34"/>
    <p:sldId id="681" r:id="rId35"/>
    <p:sldId id="693" r:id="rId36"/>
    <p:sldId id="692" r:id="rId37"/>
    <p:sldId id="694" r:id="rId38"/>
    <p:sldId id="682" r:id="rId39"/>
  </p:sldIdLst>
  <p:sldSz cx="9144000" cy="5143500" type="screen16x9"/>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p15:clr>
            <a:srgbClr val="A4A3A4"/>
          </p15:clr>
        </p15:guide>
        <p15:guide id="2" pos="2880">
          <p15:clr>
            <a:srgbClr val="A4A3A4"/>
          </p15:clr>
        </p15:guide>
        <p15:guide id="3" orient="horz" pos="758">
          <p15:clr>
            <a:srgbClr val="A4A3A4"/>
          </p15:clr>
        </p15:guide>
        <p15:guide id="4" orient="horz" pos="463">
          <p15:clr>
            <a:srgbClr val="A4A3A4"/>
          </p15:clr>
        </p15:guide>
        <p15:guide id="5" orient="horz" pos="376">
          <p15:clr>
            <a:srgbClr val="A4A3A4"/>
          </p15:clr>
        </p15:guide>
        <p15:guide id="6" orient="horz" pos="956">
          <p15:clr>
            <a:srgbClr val="A4A3A4"/>
          </p15:clr>
        </p15:guide>
        <p15:guide id="7" pos="4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a Johnson" initials="JJ" lastIdx="1" clrIdx="0"/>
  <p:cmAuthor id="2" name="Alexandra Kaun" initials="AK" lastIdx="1" clrIdx="1"/>
  <p:cmAuthor id="3" name="alexa"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A5"/>
    <a:srgbClr val="71C043"/>
    <a:srgbClr val="ED1B24"/>
    <a:srgbClr val="99BA2C"/>
    <a:srgbClr val="C91F20"/>
    <a:srgbClr val="349737"/>
    <a:srgbClr val="E2703C"/>
    <a:srgbClr val="006755"/>
    <a:srgbClr val="004D3F"/>
    <a:srgbClr val="009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4"/>
    <p:restoredTop sz="73480" autoAdjust="0"/>
  </p:normalViewPr>
  <p:slideViewPr>
    <p:cSldViewPr snapToGrid="0">
      <p:cViewPr>
        <p:scale>
          <a:sx n="65" d="100"/>
          <a:sy n="65" d="100"/>
        </p:scale>
        <p:origin x="936" y="44"/>
      </p:cViewPr>
      <p:guideLst>
        <p:guide orient="horz" pos="1665"/>
        <p:guide pos="2880"/>
        <p:guide orient="horz" pos="758"/>
        <p:guide orient="horz" pos="463"/>
        <p:guide orient="horz" pos="376"/>
        <p:guide orient="horz" pos="956"/>
        <p:guide pos="4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8-15T10:31:00.991" idx="2">
    <p:pos x="5656" y="11"/>
    <p:text>attn client: there seems to be a typo in the source in the slide notes, in the sentence that says "In  Webinar  trainings, the questions can be distributed using a digital copy of the Handout, displayed in the screen/PPT, or using virtual forms (e.g. Team Polls or menti.com) where participants can vote if they agree or not, and share written inputs in the chat of speaking." (chat of speaking)</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22-08-15T10:29:40.629" idx="1">
    <p:pos x="5656" y="11"/>
    <p:text/>
  </p:cm>
</p:cmLst>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7CBE149-D038-42B1-9AD7-384CBF18214D}" type="doc">
      <dgm:prSet loTypeId="urn:microsoft.com/office/officeart/2005/8/layout/process2" loCatId="process" qsTypeId="urn:microsoft.com/office/officeart/2005/8/quickstyle/simple1#7" qsCatId="simple" csTypeId="urn:microsoft.com/office/officeart/2005/8/colors/accent1_2#5" csCatId="accent1" phldr="1"/>
      <dgm:spPr/>
    </dgm:pt>
    <dgm:pt modelId="{BA83C8A2-0D44-467E-90D7-F899E56B0D95}">
      <dgm:prSet phldrT="[Text]"/>
      <dgm:spPr/>
      <dgm:t>
        <a:bodyPr rtlCol="0"/>
        <a:lstStyle/>
        <a:p>
          <a:pPr rtl="0"/>
          <a:r>
            <a:rPr lang="en-US"/>
            <a:t>Premier repérage des </a:t>
          </a:r>
          <a:r>
            <a:rPr lang="en-US" b="1" i="1"/>
            <a:t>déficiences</a:t>
          </a:r>
          <a:r>
            <a:rPr lang="en-GB" b="1" i="1"/>
            <a:t> </a:t>
          </a:r>
          <a:r>
            <a:rPr lang="en-GB"/>
            <a:t>à l’aide d’indices visuels</a:t>
          </a:r>
        </a:p>
      </dgm:t>
    </dgm:pt>
    <dgm:pt modelId="{6B413140-6CA2-41B8-841D-EF4FC53538C1}" type="parTrans" cxnId="{6FE7312D-2171-4E45-B29A-24A0E9C09AE0}">
      <dgm:prSet/>
      <dgm:spPr/>
      <dgm:t>
        <a:bodyPr rtlCol="0"/>
        <a:lstStyle/>
        <a:p>
          <a:pPr rtl="0"/>
          <a:endParaRPr lang="en-GB"/>
        </a:p>
      </dgm:t>
    </dgm:pt>
    <dgm:pt modelId="{1460A626-7255-4882-9001-095590792E7E}" type="sibTrans" cxnId="{6FE7312D-2171-4E45-B29A-24A0E9C09AE0}">
      <dgm:prSet/>
      <dgm:spPr/>
      <dgm:t>
        <a:bodyPr rtlCol="0"/>
        <a:lstStyle/>
        <a:p>
          <a:pPr rtl="0"/>
          <a:endParaRPr lang="en-GB"/>
        </a:p>
      </dgm:t>
    </dgm:pt>
    <dgm:pt modelId="{8C6202A4-77E7-4796-841B-A6766D237D2D}">
      <dgm:prSet phldrT="[Text]"/>
      <dgm:spPr/>
      <dgm:t>
        <a:bodyPr rtlCol="0"/>
        <a:lstStyle/>
        <a:p>
          <a:pPr rtl="0"/>
          <a:r>
            <a:rPr lang="en-US"/>
            <a:t>Attribution d’un code sur la base de suppositions</a:t>
          </a:r>
        </a:p>
      </dgm:t>
    </dgm:pt>
    <dgm:pt modelId="{5AAFA3F1-89F0-42F7-A4C9-C812F2F53C5E}" type="parTrans" cxnId="{5509CA97-5365-4B3A-9CB3-6FE611E1AD42}">
      <dgm:prSet/>
      <dgm:spPr/>
      <dgm:t>
        <a:bodyPr rtlCol="0"/>
        <a:lstStyle/>
        <a:p>
          <a:pPr rtl="0"/>
          <a:endParaRPr lang="en-GB"/>
        </a:p>
      </dgm:t>
    </dgm:pt>
    <dgm:pt modelId="{E5D9C4A1-F890-4085-BFEE-2815939829E8}" type="sibTrans" cxnId="{5509CA97-5365-4B3A-9CB3-6FE611E1AD42}">
      <dgm:prSet/>
      <dgm:spPr/>
      <dgm:t>
        <a:bodyPr rtlCol="0"/>
        <a:lstStyle/>
        <a:p>
          <a:pPr rtl="0"/>
          <a:endParaRPr lang="en-GB"/>
        </a:p>
      </dgm:t>
    </dgm:pt>
    <dgm:pt modelId="{D31C451B-4455-481C-8C5E-299DE06DC2E8}" type="pres">
      <dgm:prSet presAssocID="{C7CBE149-D038-42B1-9AD7-384CBF18214D}" presName="linearFlow" presStyleCnt="0">
        <dgm:presLayoutVars>
          <dgm:resizeHandles val="exact"/>
        </dgm:presLayoutVars>
      </dgm:prSet>
      <dgm:spPr/>
    </dgm:pt>
    <dgm:pt modelId="{CE0BB50A-246E-4481-80F0-8340BB5B7D4D}" type="pres">
      <dgm:prSet presAssocID="{BA83C8A2-0D44-467E-90D7-F899E56B0D95}" presName="node" presStyleLbl="node1" presStyleIdx="0" presStyleCnt="2">
        <dgm:presLayoutVars>
          <dgm:bulletEnabled val="1"/>
        </dgm:presLayoutVars>
      </dgm:prSet>
      <dgm:spPr/>
    </dgm:pt>
    <dgm:pt modelId="{90FD25FD-5DE0-4D4F-87A8-C51FEF80E925}" type="pres">
      <dgm:prSet presAssocID="{1460A626-7255-4882-9001-095590792E7E}" presName="sibTrans" presStyleLbl="sibTrans2D1" presStyleIdx="0" presStyleCnt="1"/>
      <dgm:spPr/>
    </dgm:pt>
    <dgm:pt modelId="{346B94E8-1FD0-40B2-B9A8-5AC928E3B76A}" type="pres">
      <dgm:prSet presAssocID="{1460A626-7255-4882-9001-095590792E7E}" presName="connectorText" presStyleLbl="sibTrans2D1" presStyleIdx="0" presStyleCnt="1"/>
      <dgm:spPr/>
    </dgm:pt>
    <dgm:pt modelId="{0542AF94-13B9-414F-B099-B8BADDAE1289}" type="pres">
      <dgm:prSet presAssocID="{8C6202A4-77E7-4796-841B-A6766D237D2D}" presName="node" presStyleLbl="node1" presStyleIdx="1" presStyleCnt="2">
        <dgm:presLayoutVars>
          <dgm:bulletEnabled val="1"/>
        </dgm:presLayoutVars>
      </dgm:prSet>
      <dgm:spPr/>
    </dgm:pt>
  </dgm:ptLst>
  <dgm:cxnLst>
    <dgm:cxn modelId="{4456980C-06B5-4AA1-BF02-F746B4011757}" type="presOf" srcId="{C7CBE149-D038-42B1-9AD7-384CBF18214D}" destId="{D31C451B-4455-481C-8C5E-299DE06DC2E8}" srcOrd="0" destOrd="0" presId="urn:microsoft.com/office/officeart/2005/8/layout/process2"/>
    <dgm:cxn modelId="{6FE7312D-2171-4E45-B29A-24A0E9C09AE0}" srcId="{C7CBE149-D038-42B1-9AD7-384CBF18214D}" destId="{BA83C8A2-0D44-467E-90D7-F899E56B0D95}" srcOrd="0" destOrd="0" parTransId="{6B413140-6CA2-41B8-841D-EF4FC53538C1}" sibTransId="{1460A626-7255-4882-9001-095590792E7E}"/>
    <dgm:cxn modelId="{24BF5B7E-C103-4F6F-AD55-53EBE438218C}" type="presOf" srcId="{1460A626-7255-4882-9001-095590792E7E}" destId="{346B94E8-1FD0-40B2-B9A8-5AC928E3B76A}" srcOrd="1" destOrd="0" presId="urn:microsoft.com/office/officeart/2005/8/layout/process2"/>
    <dgm:cxn modelId="{74787E93-CA10-46C3-BD32-A32D89AED8B3}" type="presOf" srcId="{BA83C8A2-0D44-467E-90D7-F899E56B0D95}" destId="{CE0BB50A-246E-4481-80F0-8340BB5B7D4D}" srcOrd="0" destOrd="0" presId="urn:microsoft.com/office/officeart/2005/8/layout/process2"/>
    <dgm:cxn modelId="{5509CA97-5365-4B3A-9CB3-6FE611E1AD42}" srcId="{C7CBE149-D038-42B1-9AD7-384CBF18214D}" destId="{8C6202A4-77E7-4796-841B-A6766D237D2D}" srcOrd="1" destOrd="0" parTransId="{5AAFA3F1-89F0-42F7-A4C9-C812F2F53C5E}" sibTransId="{E5D9C4A1-F890-4085-BFEE-2815939829E8}"/>
    <dgm:cxn modelId="{C40A9CC5-5DD8-4371-BB05-E765CA1F8FF4}" type="presOf" srcId="{8C6202A4-77E7-4796-841B-A6766D237D2D}" destId="{0542AF94-13B9-414F-B099-B8BADDAE1289}" srcOrd="0" destOrd="0" presId="urn:microsoft.com/office/officeart/2005/8/layout/process2"/>
    <dgm:cxn modelId="{237C05D2-F7E6-4489-A461-D768E39F1438}" type="presOf" srcId="{1460A626-7255-4882-9001-095590792E7E}" destId="{90FD25FD-5DE0-4D4F-87A8-C51FEF80E925}" srcOrd="0" destOrd="0" presId="urn:microsoft.com/office/officeart/2005/8/layout/process2"/>
    <dgm:cxn modelId="{2B66F728-A976-48FC-B63F-6F12933A11A1}" type="presParOf" srcId="{D31C451B-4455-481C-8C5E-299DE06DC2E8}" destId="{CE0BB50A-246E-4481-80F0-8340BB5B7D4D}" srcOrd="0" destOrd="0" presId="urn:microsoft.com/office/officeart/2005/8/layout/process2"/>
    <dgm:cxn modelId="{2D0D3F01-EEA1-4378-8970-F8C2B930E3FD}" type="presParOf" srcId="{D31C451B-4455-481C-8C5E-299DE06DC2E8}" destId="{90FD25FD-5DE0-4D4F-87A8-C51FEF80E925}" srcOrd="1" destOrd="0" presId="urn:microsoft.com/office/officeart/2005/8/layout/process2"/>
    <dgm:cxn modelId="{A3C02554-C56E-4ABB-A931-7DCB77FA0E1C}" type="presParOf" srcId="{90FD25FD-5DE0-4D4F-87A8-C51FEF80E925}" destId="{346B94E8-1FD0-40B2-B9A8-5AC928E3B76A}" srcOrd="0" destOrd="0" presId="urn:microsoft.com/office/officeart/2005/8/layout/process2"/>
    <dgm:cxn modelId="{57F6E20F-E152-4DA9-BE03-48C0BC9C847E}" type="presParOf" srcId="{D31C451B-4455-481C-8C5E-299DE06DC2E8}" destId="{0542AF94-13B9-414F-B099-B8BADDAE1289}"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D2EC5-6577-4526-B9D7-3D5B8900E8B0}" type="doc">
      <dgm:prSet loTypeId="urn:microsoft.com/office/officeart/2009/layout/CircleArrowProcess#1" loCatId="process" qsTypeId="urn:microsoft.com/office/officeart/2005/8/quickstyle/3d7#1" qsCatId="3D" csTypeId="urn:microsoft.com/office/officeart/2005/8/colors/colorful5#3" csCatId="colorful" phldr="1"/>
      <dgm:spPr/>
      <dgm:t>
        <a:bodyPr rtlCol="0"/>
        <a:lstStyle/>
        <a:p>
          <a:pPr rtl="0"/>
          <a:endParaRPr lang="en-GB"/>
        </a:p>
      </dgm:t>
    </dgm:pt>
    <dgm:pt modelId="{85211574-9E9E-4C58-B755-262125EBC28E}">
      <dgm:prSet phldrT="[Text]" custT="1"/>
      <dgm:spPr/>
      <dgm:t>
        <a:bodyPr rtlCol="0"/>
        <a:lstStyle/>
        <a:p>
          <a:pPr rtl="0"/>
          <a:r>
            <a:rPr lang="en-US" sz="1400"/>
            <a:t>Poser des questions</a:t>
          </a:r>
        </a:p>
      </dgm:t>
    </dgm:pt>
    <dgm:pt modelId="{3A9E837D-749E-49D0-B0F2-338CD36441F0}" type="parTrans" cxnId="{C93EABEC-E4BC-43A8-96CD-3FBE4D970F60}">
      <dgm:prSet/>
      <dgm:spPr/>
      <dgm:t>
        <a:bodyPr rtlCol="0"/>
        <a:lstStyle/>
        <a:p>
          <a:pPr rtl="0"/>
          <a:endParaRPr lang="en-GB" sz="3600"/>
        </a:p>
      </dgm:t>
    </dgm:pt>
    <dgm:pt modelId="{0A8523A8-6FFC-4A20-A2CC-5A3FFF2ED9DB}" type="sibTrans" cxnId="{C93EABEC-E4BC-43A8-96CD-3FBE4D970F60}">
      <dgm:prSet/>
      <dgm:spPr/>
      <dgm:t>
        <a:bodyPr rtlCol="0"/>
        <a:lstStyle/>
        <a:p>
          <a:pPr rtl="0"/>
          <a:endParaRPr lang="en-GB" sz="3600"/>
        </a:p>
      </dgm:t>
    </dgm:pt>
    <dgm:pt modelId="{1C5F4BCB-B665-49D0-9612-A4975D5207B2}">
      <dgm:prSet phldrT="[Text]" custT="1"/>
      <dgm:spPr/>
      <dgm:t>
        <a:bodyPr rtlCol="0"/>
        <a:lstStyle/>
        <a:p>
          <a:pPr rtl="0"/>
          <a:r>
            <a:rPr lang="en-US" sz="1400"/>
            <a:t>Recueillir les réponses</a:t>
          </a:r>
        </a:p>
      </dgm:t>
    </dgm:pt>
    <dgm:pt modelId="{49D84313-AE36-4D3E-B8DB-961C359EEB2C}" type="parTrans" cxnId="{130BCB94-D0E1-418C-9173-9B2DD360B5B1}">
      <dgm:prSet/>
      <dgm:spPr/>
      <dgm:t>
        <a:bodyPr rtlCol="0"/>
        <a:lstStyle/>
        <a:p>
          <a:pPr rtl="0"/>
          <a:endParaRPr lang="en-GB" sz="3600"/>
        </a:p>
      </dgm:t>
    </dgm:pt>
    <dgm:pt modelId="{A1681248-26A7-42D2-A4EF-D5241D0CD887}" type="sibTrans" cxnId="{130BCB94-D0E1-418C-9173-9B2DD360B5B1}">
      <dgm:prSet/>
      <dgm:spPr/>
      <dgm:t>
        <a:bodyPr rtlCol="0"/>
        <a:lstStyle/>
        <a:p>
          <a:pPr rtl="0"/>
          <a:endParaRPr lang="en-GB" sz="3600"/>
        </a:p>
      </dgm:t>
    </dgm:pt>
    <dgm:pt modelId="{3E43645E-79C2-4076-8B1E-E3F8780789A3}">
      <dgm:prSet phldrT="[Text]" custT="1"/>
      <dgm:spPr/>
      <dgm:t>
        <a:bodyPr rtlCol="0"/>
        <a:lstStyle/>
        <a:p>
          <a:pPr rtl="0"/>
          <a:r>
            <a:rPr lang="en-US" sz="1400"/>
            <a:t>Attribuer des codes</a:t>
          </a:r>
        </a:p>
      </dgm:t>
    </dgm:pt>
    <dgm:pt modelId="{066B3F5D-D10B-4BB4-9660-A5F313FB8602}" type="parTrans" cxnId="{E847A0F5-B79B-4C32-9516-0F2EB03AAD7A}">
      <dgm:prSet/>
      <dgm:spPr/>
      <dgm:t>
        <a:bodyPr rtlCol="0"/>
        <a:lstStyle/>
        <a:p>
          <a:pPr rtl="0"/>
          <a:endParaRPr lang="en-GB" sz="3600"/>
        </a:p>
      </dgm:t>
    </dgm:pt>
    <dgm:pt modelId="{2AFE86E4-13F8-4BA5-ACAD-72E0876AF930}" type="sibTrans" cxnId="{E847A0F5-B79B-4C32-9516-0F2EB03AAD7A}">
      <dgm:prSet/>
      <dgm:spPr/>
      <dgm:t>
        <a:bodyPr rtlCol="0"/>
        <a:lstStyle/>
        <a:p>
          <a:pPr rtl="0"/>
          <a:endParaRPr lang="en-GB" sz="3600"/>
        </a:p>
      </dgm:t>
    </dgm:pt>
    <dgm:pt modelId="{C7874C1A-6A78-46A1-AF98-404DDA1027CB}" type="pres">
      <dgm:prSet presAssocID="{680D2EC5-6577-4526-B9D7-3D5B8900E8B0}" presName="Name0" presStyleCnt="0">
        <dgm:presLayoutVars>
          <dgm:chMax val="7"/>
          <dgm:chPref val="7"/>
          <dgm:dir/>
          <dgm:animLvl val="lvl"/>
        </dgm:presLayoutVars>
      </dgm:prSet>
      <dgm:spPr/>
    </dgm:pt>
    <dgm:pt modelId="{00B7AD4B-0B18-49F6-91B6-BA48E4EC62AE}" type="pres">
      <dgm:prSet presAssocID="{85211574-9E9E-4C58-B755-262125EBC28E}" presName="Accent1" presStyleCnt="0"/>
      <dgm:spPr/>
    </dgm:pt>
    <dgm:pt modelId="{96C77A45-683B-4D7C-9F11-57A762DA682B}" type="pres">
      <dgm:prSet presAssocID="{85211574-9E9E-4C58-B755-262125EBC28E}" presName="Accent" presStyleLbl="node1" presStyleIdx="0" presStyleCnt="3" custLinFactNeighborX="703" custLinFactNeighborY="-702"/>
      <dgm:spPr/>
    </dgm:pt>
    <dgm:pt modelId="{12A7D829-6191-403B-AB1C-3E80253220FA}" type="pres">
      <dgm:prSet presAssocID="{85211574-9E9E-4C58-B755-262125EBC28E}" presName="Parent1" presStyleLbl="revTx" presStyleIdx="0" presStyleCnt="3">
        <dgm:presLayoutVars>
          <dgm:chMax val="1"/>
          <dgm:chPref val="1"/>
          <dgm:bulletEnabled val="1"/>
        </dgm:presLayoutVars>
      </dgm:prSet>
      <dgm:spPr/>
    </dgm:pt>
    <dgm:pt modelId="{A60DBC27-D477-4339-A4B5-593F55C26E35}" type="pres">
      <dgm:prSet presAssocID="{1C5F4BCB-B665-49D0-9612-A4975D5207B2}" presName="Accent2" presStyleCnt="0"/>
      <dgm:spPr/>
    </dgm:pt>
    <dgm:pt modelId="{FC2D29A2-BB8B-400C-B004-42C6B2F1CB9D}" type="pres">
      <dgm:prSet presAssocID="{1C5F4BCB-B665-49D0-9612-A4975D5207B2}" presName="Accent" presStyleLbl="node1" presStyleIdx="1" presStyleCnt="3"/>
      <dgm:spPr/>
    </dgm:pt>
    <dgm:pt modelId="{BA84EF7F-DC22-430B-9456-1E813A39FE39}" type="pres">
      <dgm:prSet presAssocID="{1C5F4BCB-B665-49D0-9612-A4975D5207B2}" presName="Parent2" presStyleLbl="revTx" presStyleIdx="1" presStyleCnt="3">
        <dgm:presLayoutVars>
          <dgm:chMax val="1"/>
          <dgm:chPref val="1"/>
          <dgm:bulletEnabled val="1"/>
        </dgm:presLayoutVars>
      </dgm:prSet>
      <dgm:spPr/>
    </dgm:pt>
    <dgm:pt modelId="{791559DC-BF2D-4E0B-BEB4-6136DDDADE74}" type="pres">
      <dgm:prSet presAssocID="{3E43645E-79C2-4076-8B1E-E3F8780789A3}" presName="Accent3" presStyleCnt="0"/>
      <dgm:spPr/>
    </dgm:pt>
    <dgm:pt modelId="{75E1ABEC-6B9D-488C-B724-3AF6279838FC}" type="pres">
      <dgm:prSet presAssocID="{3E43645E-79C2-4076-8B1E-E3F8780789A3}" presName="Accent" presStyleLbl="node1" presStyleIdx="2" presStyleCnt="3"/>
      <dgm:spPr/>
    </dgm:pt>
    <dgm:pt modelId="{68992D43-4C87-41DD-9B55-1BE0B5E9E646}" type="pres">
      <dgm:prSet presAssocID="{3E43645E-79C2-4076-8B1E-E3F8780789A3}" presName="Parent3" presStyleLbl="revTx" presStyleIdx="2" presStyleCnt="3">
        <dgm:presLayoutVars>
          <dgm:chMax val="1"/>
          <dgm:chPref val="1"/>
          <dgm:bulletEnabled val="1"/>
        </dgm:presLayoutVars>
      </dgm:prSet>
      <dgm:spPr/>
    </dgm:pt>
  </dgm:ptLst>
  <dgm:cxnLst>
    <dgm:cxn modelId="{6DC0BE3C-26C2-41FE-BB42-356C4178C687}" type="presOf" srcId="{680D2EC5-6577-4526-B9D7-3D5B8900E8B0}" destId="{C7874C1A-6A78-46A1-AF98-404DDA1027CB}" srcOrd="0" destOrd="0" presId="urn:microsoft.com/office/officeart/2009/layout/CircleArrowProcess#1"/>
    <dgm:cxn modelId="{130BCB94-D0E1-418C-9173-9B2DD360B5B1}" srcId="{680D2EC5-6577-4526-B9D7-3D5B8900E8B0}" destId="{1C5F4BCB-B665-49D0-9612-A4975D5207B2}" srcOrd="1" destOrd="0" parTransId="{49D84313-AE36-4D3E-B8DB-961C359EEB2C}" sibTransId="{A1681248-26A7-42D2-A4EF-D5241D0CD887}"/>
    <dgm:cxn modelId="{66D357A1-87D6-44E4-9DF3-E32EB0D16078}" type="presOf" srcId="{3E43645E-79C2-4076-8B1E-E3F8780789A3}" destId="{68992D43-4C87-41DD-9B55-1BE0B5E9E646}" srcOrd="0" destOrd="0" presId="urn:microsoft.com/office/officeart/2009/layout/CircleArrowProcess#1"/>
    <dgm:cxn modelId="{FBC26CB4-2D57-4CFE-938E-AF8DF9618971}" type="presOf" srcId="{85211574-9E9E-4C58-B755-262125EBC28E}" destId="{12A7D829-6191-403B-AB1C-3E80253220FA}" srcOrd="0" destOrd="0" presId="urn:microsoft.com/office/officeart/2009/layout/CircleArrowProcess#1"/>
    <dgm:cxn modelId="{B8CC0FC4-D361-4619-B7BA-1EAEEF14430C}" type="presOf" srcId="{1C5F4BCB-B665-49D0-9612-A4975D5207B2}" destId="{BA84EF7F-DC22-430B-9456-1E813A39FE39}" srcOrd="0" destOrd="0" presId="urn:microsoft.com/office/officeart/2009/layout/CircleArrowProcess#1"/>
    <dgm:cxn modelId="{C93EABEC-E4BC-43A8-96CD-3FBE4D970F60}" srcId="{680D2EC5-6577-4526-B9D7-3D5B8900E8B0}" destId="{85211574-9E9E-4C58-B755-262125EBC28E}" srcOrd="0" destOrd="0" parTransId="{3A9E837D-749E-49D0-B0F2-338CD36441F0}" sibTransId="{0A8523A8-6FFC-4A20-A2CC-5A3FFF2ED9DB}"/>
    <dgm:cxn modelId="{E847A0F5-B79B-4C32-9516-0F2EB03AAD7A}" srcId="{680D2EC5-6577-4526-B9D7-3D5B8900E8B0}" destId="{3E43645E-79C2-4076-8B1E-E3F8780789A3}" srcOrd="2" destOrd="0" parTransId="{066B3F5D-D10B-4BB4-9660-A5F313FB8602}" sibTransId="{2AFE86E4-13F8-4BA5-ACAD-72E0876AF930}"/>
    <dgm:cxn modelId="{D04D5A87-ABE0-4009-8E0B-46254B4B04FB}" type="presParOf" srcId="{C7874C1A-6A78-46A1-AF98-404DDA1027CB}" destId="{00B7AD4B-0B18-49F6-91B6-BA48E4EC62AE}" srcOrd="0" destOrd="0" presId="urn:microsoft.com/office/officeart/2009/layout/CircleArrowProcess#1"/>
    <dgm:cxn modelId="{6B917101-6459-4B2F-944C-151C4FFC84A9}" type="presParOf" srcId="{00B7AD4B-0B18-49F6-91B6-BA48E4EC62AE}" destId="{96C77A45-683B-4D7C-9F11-57A762DA682B}" srcOrd="0" destOrd="0" presId="urn:microsoft.com/office/officeart/2009/layout/CircleArrowProcess#1"/>
    <dgm:cxn modelId="{5AD7F42D-C99D-4195-BCF9-F068D4B4F16D}" type="presParOf" srcId="{C7874C1A-6A78-46A1-AF98-404DDA1027CB}" destId="{12A7D829-6191-403B-AB1C-3E80253220FA}" srcOrd="1" destOrd="0" presId="urn:microsoft.com/office/officeart/2009/layout/CircleArrowProcess#1"/>
    <dgm:cxn modelId="{8780800C-8B78-4ADD-A0D5-EB57FBC84F1C}" type="presParOf" srcId="{C7874C1A-6A78-46A1-AF98-404DDA1027CB}" destId="{A60DBC27-D477-4339-A4B5-593F55C26E35}" srcOrd="2" destOrd="0" presId="urn:microsoft.com/office/officeart/2009/layout/CircleArrowProcess#1"/>
    <dgm:cxn modelId="{9F0F2423-CAA9-4C37-BD52-4C47476EF9DF}" type="presParOf" srcId="{A60DBC27-D477-4339-A4B5-593F55C26E35}" destId="{FC2D29A2-BB8B-400C-B004-42C6B2F1CB9D}" srcOrd="0" destOrd="0" presId="urn:microsoft.com/office/officeart/2009/layout/CircleArrowProcess#1"/>
    <dgm:cxn modelId="{F0128A2D-CD22-45FA-A678-9B7725D1D855}" type="presParOf" srcId="{C7874C1A-6A78-46A1-AF98-404DDA1027CB}" destId="{BA84EF7F-DC22-430B-9456-1E813A39FE39}" srcOrd="3" destOrd="0" presId="urn:microsoft.com/office/officeart/2009/layout/CircleArrowProcess#1"/>
    <dgm:cxn modelId="{C155F82D-E6F3-47B1-A6DF-2005D777661B}" type="presParOf" srcId="{C7874C1A-6A78-46A1-AF98-404DDA1027CB}" destId="{791559DC-BF2D-4E0B-BEB4-6136DDDADE74}" srcOrd="4" destOrd="0" presId="urn:microsoft.com/office/officeart/2009/layout/CircleArrowProcess#1"/>
    <dgm:cxn modelId="{43CD1BC4-F269-4B05-8EA5-888886D45D7E}" type="presParOf" srcId="{791559DC-BF2D-4E0B-BEB4-6136DDDADE74}" destId="{75E1ABEC-6B9D-488C-B724-3AF6279838FC}" srcOrd="0" destOrd="0" presId="urn:microsoft.com/office/officeart/2009/layout/CircleArrowProcess#1"/>
    <dgm:cxn modelId="{AAE3655A-D681-49AB-B2D3-2A30C53F650B}" type="presParOf" srcId="{C7874C1A-6A78-46A1-AF98-404DDA1027CB}" destId="{68992D43-4C87-41DD-9B55-1BE0B5E9E646}" srcOrd="5" destOrd="0" presId="urn:microsoft.com/office/officeart/2009/layout/CircleArrow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BB50A-246E-4481-80F0-8340BB5B7D4D}">
      <dsp:nvSpPr>
        <dsp:cNvPr id="0" name=""/>
        <dsp:cNvSpPr/>
      </dsp:nvSpPr>
      <dsp:spPr>
        <a:xfrm>
          <a:off x="382855" y="300"/>
          <a:ext cx="2448708" cy="9844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800100" rtl="0">
            <a:lnSpc>
              <a:spcPct val="90000"/>
            </a:lnSpc>
            <a:spcBef>
              <a:spcPct val="0"/>
            </a:spcBef>
            <a:spcAft>
              <a:spcPct val="35000"/>
            </a:spcAft>
            <a:buNone/>
          </a:pPr>
          <a:r>
            <a:rPr lang="en-US" sz="1800" kern="1200"/>
            <a:t>Premier repérage des </a:t>
          </a:r>
          <a:r>
            <a:rPr lang="en-US" sz="1800" b="1" i="1" kern="1200"/>
            <a:t>déficiences</a:t>
          </a:r>
          <a:r>
            <a:rPr lang="en-GB" sz="1800" b="1" i="1" kern="1200"/>
            <a:t> </a:t>
          </a:r>
          <a:r>
            <a:rPr lang="en-GB" sz="1800" kern="1200"/>
            <a:t>à l’aide d’indices visuels</a:t>
          </a:r>
        </a:p>
      </dsp:txBody>
      <dsp:txXfrm>
        <a:off x="411687" y="29132"/>
        <a:ext cx="2391044" cy="926741"/>
      </dsp:txXfrm>
    </dsp:sp>
    <dsp:sp modelId="{90FD25FD-5DE0-4D4F-87A8-C51FEF80E925}">
      <dsp:nvSpPr>
        <dsp:cNvPr id="0" name=""/>
        <dsp:cNvSpPr/>
      </dsp:nvSpPr>
      <dsp:spPr>
        <a:xfrm rot="5400000">
          <a:off x="1422633" y="1009316"/>
          <a:ext cx="369152" cy="442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endParaRPr lang="en-GB" sz="1400" kern="1200"/>
        </a:p>
      </dsp:txBody>
      <dsp:txXfrm rot="-5400000">
        <a:off x="1474314" y="1046231"/>
        <a:ext cx="265790" cy="258406"/>
      </dsp:txXfrm>
    </dsp:sp>
    <dsp:sp modelId="{0542AF94-13B9-414F-B099-B8BADDAE1289}">
      <dsp:nvSpPr>
        <dsp:cNvPr id="0" name=""/>
        <dsp:cNvSpPr/>
      </dsp:nvSpPr>
      <dsp:spPr>
        <a:xfrm>
          <a:off x="382855" y="1476908"/>
          <a:ext cx="2448708" cy="9844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800100" rtl="0">
            <a:lnSpc>
              <a:spcPct val="90000"/>
            </a:lnSpc>
            <a:spcBef>
              <a:spcPct val="0"/>
            </a:spcBef>
            <a:spcAft>
              <a:spcPct val="35000"/>
            </a:spcAft>
            <a:buNone/>
          </a:pPr>
          <a:r>
            <a:rPr lang="en-US" sz="1800" kern="1200"/>
            <a:t>Attribution d’un code sur la base de suppositions</a:t>
          </a:r>
        </a:p>
      </dsp:txBody>
      <dsp:txXfrm>
        <a:off x="411687" y="1505740"/>
        <a:ext cx="2391044" cy="926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77A45-683B-4D7C-9F11-57A762DA682B}">
      <dsp:nvSpPr>
        <dsp:cNvPr id="0" name=""/>
        <dsp:cNvSpPr/>
      </dsp:nvSpPr>
      <dsp:spPr>
        <a:xfrm>
          <a:off x="1236175" y="-11762"/>
          <a:ext cx="1675315" cy="1675569"/>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2A7D829-6191-403B-AB1C-3E80253220FA}">
      <dsp:nvSpPr>
        <dsp:cNvPr id="0" name=""/>
        <dsp:cNvSpPr/>
      </dsp:nvSpPr>
      <dsp:spPr bwMode="white">
        <a:xfrm>
          <a:off x="1594697" y="604931"/>
          <a:ext cx="930940" cy="465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rtlCol="0" anchor="ctr" anchorCtr="0">
          <a:noAutofit/>
        </a:bodyPr>
        <a:lstStyle/>
        <a:p>
          <a:pPr marL="0" lvl="0" indent="0" algn="ctr" defTabSz="622300" rtl="0">
            <a:lnSpc>
              <a:spcPct val="90000"/>
            </a:lnSpc>
            <a:spcBef>
              <a:spcPct val="0"/>
            </a:spcBef>
            <a:spcAft>
              <a:spcPct val="35000"/>
            </a:spcAft>
            <a:buNone/>
          </a:pPr>
          <a:r>
            <a:rPr lang="en-US" sz="1400" kern="1200"/>
            <a:t>Poser des questions</a:t>
          </a:r>
        </a:p>
      </dsp:txBody>
      <dsp:txXfrm>
        <a:off x="1594697" y="604931"/>
        <a:ext cx="930940" cy="465358"/>
      </dsp:txXfrm>
    </dsp:sp>
    <dsp:sp modelId="{FC2D29A2-BB8B-400C-B004-42C6B2F1CB9D}">
      <dsp:nvSpPr>
        <dsp:cNvPr id="0" name=""/>
        <dsp:cNvSpPr/>
      </dsp:nvSpPr>
      <dsp:spPr>
        <a:xfrm>
          <a:off x="759085" y="962739"/>
          <a:ext cx="1675315" cy="1675569"/>
        </a:xfrm>
        <a:prstGeom prst="leftCircularArrow">
          <a:avLst>
            <a:gd name="adj1" fmla="val 10980"/>
            <a:gd name="adj2" fmla="val 1142322"/>
            <a:gd name="adj3" fmla="val 6300000"/>
            <a:gd name="adj4" fmla="val 18900000"/>
            <a:gd name="adj5" fmla="val 12500"/>
          </a:avLst>
        </a:prstGeom>
        <a:solidFill>
          <a:schemeClr val="accent5">
            <a:hueOff val="5433185"/>
            <a:satOff val="-3822"/>
            <a:lumOff val="1215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A84EF7F-DC22-430B-9456-1E813A39FE39}">
      <dsp:nvSpPr>
        <dsp:cNvPr id="0" name=""/>
        <dsp:cNvSpPr/>
      </dsp:nvSpPr>
      <dsp:spPr bwMode="white">
        <a:xfrm>
          <a:off x="1131272" y="1573239"/>
          <a:ext cx="930940" cy="465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rtlCol="0" anchor="ctr" anchorCtr="0">
          <a:noAutofit/>
        </a:bodyPr>
        <a:lstStyle/>
        <a:p>
          <a:pPr marL="0" lvl="0" indent="0" algn="ctr" defTabSz="622300" rtl="0">
            <a:lnSpc>
              <a:spcPct val="90000"/>
            </a:lnSpc>
            <a:spcBef>
              <a:spcPct val="0"/>
            </a:spcBef>
            <a:spcAft>
              <a:spcPct val="35000"/>
            </a:spcAft>
            <a:buNone/>
          </a:pPr>
          <a:r>
            <a:rPr lang="en-US" sz="1400" kern="1200"/>
            <a:t>Recueillir les réponses</a:t>
          </a:r>
        </a:p>
      </dsp:txBody>
      <dsp:txXfrm>
        <a:off x="1131272" y="1573239"/>
        <a:ext cx="930940" cy="465358"/>
      </dsp:txXfrm>
    </dsp:sp>
    <dsp:sp modelId="{75E1ABEC-6B9D-488C-B724-3AF6279838FC}">
      <dsp:nvSpPr>
        <dsp:cNvPr id="0" name=""/>
        <dsp:cNvSpPr/>
      </dsp:nvSpPr>
      <dsp:spPr>
        <a:xfrm>
          <a:off x="1343636" y="2040686"/>
          <a:ext cx="1439355" cy="1439932"/>
        </a:xfrm>
        <a:prstGeom prst="blockArc">
          <a:avLst>
            <a:gd name="adj1" fmla="val 13500000"/>
            <a:gd name="adj2" fmla="val 10800000"/>
            <a:gd name="adj3" fmla="val 12740"/>
          </a:avLst>
        </a:prstGeom>
        <a:solidFill>
          <a:schemeClr val="accent5">
            <a:hueOff val="10866370"/>
            <a:satOff val="-7644"/>
            <a:lumOff val="2431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8992D43-4C87-41DD-9B55-1BE0B5E9E646}">
      <dsp:nvSpPr>
        <dsp:cNvPr id="0" name=""/>
        <dsp:cNvSpPr/>
      </dsp:nvSpPr>
      <dsp:spPr bwMode="white">
        <a:xfrm>
          <a:off x="1596899" y="2542940"/>
          <a:ext cx="930940" cy="465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rtlCol="0" anchor="ctr" anchorCtr="0">
          <a:noAutofit/>
        </a:bodyPr>
        <a:lstStyle/>
        <a:p>
          <a:pPr marL="0" lvl="0" indent="0" algn="ctr" defTabSz="622300" rtl="0">
            <a:lnSpc>
              <a:spcPct val="90000"/>
            </a:lnSpc>
            <a:spcBef>
              <a:spcPct val="0"/>
            </a:spcBef>
            <a:spcAft>
              <a:spcPct val="35000"/>
            </a:spcAft>
            <a:buNone/>
          </a:pPr>
          <a:r>
            <a:rPr lang="en-US" sz="1400" kern="1200"/>
            <a:t>Attribuer des codes</a:t>
          </a:r>
        </a:p>
      </dsp:txBody>
      <dsp:txXfrm>
        <a:off x="1596899" y="2542940"/>
        <a:ext cx="930940" cy="4653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1">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7#1">
  <dgm:title val=""/>
  <dgm:desc val=""/>
  <dgm:catLst>
    <dgm:cat type="3D" pri="11700"/>
  </dgm:catLst>
  <dgm:scene3d>
    <a:camera prst="perspectiveLeft" zoom="91000"/>
    <a:lightRig rig="threePt" dir="t">
      <a:rot lat="0" lon="0" rev="20640000"/>
    </a:lightRig>
  </dgm:scene3d>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9/30/2022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5EA2CE2-379E-4F52-B0CA-7A6461774CB2}" type="datetimeFigureOut">
              <a:rPr lang="en-GB" smtClean="0"/>
              <a:t>30/09/2022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3A72D5E-6E12-4B2A-9DB1-134A1847ED8D}"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umanity-inclusion.org.uk/en/disability-data-in-humanitarian-ac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ho.int/publications-detail-redirect/WHO-MHP-HPS-ATM-2021.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unhcr.org/registration-guidance/chapter3/registration-tool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nhcr365-my.sharepoint.com/personal/placorde_unhcr_org/Documents/Documents/Training/2021%20Disability%20data/1-Drafts/According%20to%20the%20Guidance%20on%20Registration%20and%20Identity%20Management%20(chapters%203.4"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unhcr.org/registration-guidance/chapter3/define-the-data-set/" TargetMode="External"/><Relationship Id="rId4" Type="http://schemas.openxmlformats.org/officeDocument/2006/relationships/hyperlink" Target="https://www.unhcr.org/registration-guidance/chapter5/receptio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washingtongroup-disability.com/resources/translations-of-wg-question-set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mailto:WG_Secretariat@cdc.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igeonholelive.co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Présentez les informations qui figurent sur la diapositive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Lorsque l’on utilise des questions telles que « Avez-vous un handicap ? » ou des listes de déficiences, on obtient une prévalence très faible, généralement inférieure à 2 %, alors que le taux de prévalence mondial est estimé à 15 % de la population. </a:t>
            </a:r>
          </a:p>
          <a:p>
            <a:pPr marL="628650" lvl="1" indent="-171450" rtl="0">
              <a:buFont typeface="Arial" panose="020B0604020202020204" pitchFamily="34" charset="0"/>
              <a:buChar char="•"/>
            </a:pPr>
            <a:r>
              <a:rPr lang="en-US"/>
              <a:t>Accessibilité : la diapositive comporte un tableau présentant la prévalence du handicap calculée dans les pays qui utilisent la question « Avez-vous un handicap ? » (0,5 % au Nigéria, par exemple) ou s’appuient sur des listes de problèmes médicaux (1,8 % en Colombie, par exemple). Sous ce tableau figure une image représentant les 15 % de la population mondiale présentant un handicap.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Expliquez que l’utilisation de méthodes non fiables ne permet pas d’identifier l’ensemble des personnes handicapées, ce qui peut avoir des conséquences importantes sur la planification des interventions et la programmation.</a:t>
            </a:r>
          </a:p>
          <a:p>
            <a:pPr marL="171450" indent="-171450" rtl="0">
              <a:buFont typeface="Arial" panose="020B0604020202020204" pitchFamily="34" charset="0"/>
              <a:buChar char="•"/>
            </a:pPr>
            <a:r>
              <a:rPr lang="en-US" b="1"/>
              <a:t>Demandez </a:t>
            </a:r>
            <a:r>
              <a:rPr lang="en-US"/>
              <a:t>aux participants un exemple de conséquence que pourrait engendrer cette sous-estimation du nombre de personnes handicapées, souvent à l’origine de problèmes d’exclusion. </a:t>
            </a:r>
          </a:p>
          <a:p>
            <a:pPr marL="628650" lvl="1" indent="-171450" rtl="0">
              <a:buFont typeface="Arial" panose="020B0604020202020204" pitchFamily="34" charset="0"/>
              <a:buChar char="•"/>
            </a:pPr>
            <a:r>
              <a:rPr lang="en-US"/>
              <a:t>Par exemple, si la prévalence du handicap est sous-estimée, les ressources consacrées à l’intégration des personnes handicapées dans les programmes risquent d’être insuffisantes. Au niveau individuel, cela peut se traduire par un manque d’accès aux mesures de soutien destinées à atténuer les obstacles.</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Indiquez que nous allons maintenant étudier plus en détail certains des enjeux de la collecte de données relatives aux personnes handicapées. </a:t>
            </a:r>
          </a:p>
          <a:p>
            <a:pPr marL="171450" indent="-171450" rtl="0">
              <a:buFont typeface="Arial" panose="020B0604020202020204" pitchFamily="34" charset="0"/>
              <a:buChar char="•"/>
            </a:pPr>
            <a:r>
              <a:rPr lang="en-US"/>
              <a:t>Invitez les participants à lire les deux paragraphes affichés, et </a:t>
            </a:r>
            <a:r>
              <a:rPr lang="en-US" b="1"/>
              <a:t>demandez</a:t>
            </a:r>
            <a:r>
              <a:rPr lang="en-US"/>
              <a:t>-leur s’ils en avaient déjà connaissance. </a:t>
            </a:r>
            <a:r>
              <a:rPr lang="en-US" b="1"/>
              <a:t>De quel document sont-ils extraits ? Que définissent-ils ?</a:t>
            </a:r>
          </a:p>
          <a:p>
            <a:pPr marL="171450" indent="-171450" rtl="0">
              <a:buFont typeface="Arial" panose="020B0604020202020204" pitchFamily="34" charset="0"/>
              <a:buChar char="•"/>
            </a:pPr>
            <a:r>
              <a:rPr lang="en-US"/>
              <a:t>Utilisez les animations de la diapositive pour afficher les traités internationaux dont sont extraites ces définitions.</a:t>
            </a:r>
          </a:p>
          <a:p>
            <a:pPr marL="171450" indent="-171450" rtl="0">
              <a:buFont typeface="Arial" panose="020B0604020202020204" pitchFamily="34" charset="0"/>
              <a:buChar char="•"/>
            </a:pPr>
            <a:r>
              <a:rPr lang="en-US"/>
              <a:t>Précisez qu’il s’agit de la définition du terme « réfugié » retenue par la Convention de 1951 relative au statut des réfugiés, et de la « non-définition » ou du concept de handicap figurant dans la Convention des Nations Unies relative aux droits des personnes handicapées.</a:t>
            </a:r>
          </a:p>
          <a:p>
            <a:pPr marL="171450" indent="-171450" rtl="0">
              <a:buFont typeface="Arial" panose="020B0604020202020204" pitchFamily="34" charset="0"/>
              <a:buChar char="•"/>
            </a:pPr>
            <a:r>
              <a:rPr lang="en-US"/>
              <a:t>La définition du terme « réfugié » est multidimensionnelle et comporte plusieurs éléments qui visent à garantir que les protections prévues dans la Convention s’appliquent aux différentes catégories de personnes contraintes de fuir leur pays. Pour plus d’informations à ce sujet, consultez le programme d’apprentissage relatif à la protection sur la plateforme Learn &amp; Connect.</a:t>
            </a:r>
          </a:p>
          <a:p>
            <a:pPr marL="171450" indent="-171450" rtl="0">
              <a:buFont typeface="Arial" panose="020B0604020202020204" pitchFamily="34" charset="0"/>
              <a:buChar char="•"/>
            </a:pPr>
            <a:r>
              <a:rPr lang="en-US"/>
              <a:t>Expliquez qu’à l’instar du statut de réfugié, le concept de handicap est également défini dans un traité international, à savoir la Convention des Nations Unies relative aux droits des personnes handicapées (CDPH). Ce concept volontairement flexible, souvent qualifié de « non-définition », car il ne figure pas dans la partie « Définitions » de la Convention, tient compte du fait le handicap est lui aussi un « concept évolutif » </a:t>
            </a:r>
            <a:r>
              <a:rPr lang="en-US" b="1" i="1"/>
              <a:t>résultant</a:t>
            </a:r>
            <a:r>
              <a:rPr lang="en-US"/>
              <a:t> de l’interaction de différents facteurs, l’objectif étant qu’un large éventail de personnes confrontées à des problèmes d’inclusion en raison de l’interaction entre leurs déficiences et les obstacles présents dans leur environnement puissent bénéficier des protections prévues par la Convention. Ce concept </a:t>
            </a:r>
            <a:r>
              <a:rPr lang="en-US" b="1" i="1"/>
              <a:t>inclut</a:t>
            </a:r>
            <a:r>
              <a:rPr lang="en-US" b="0" i="0"/>
              <a:t> toutes les personnes présentant des déficiences durables, mais sans dresser une liste exhaustive des personnes qui relèvent ou </a:t>
            </a:r>
            <a:r>
              <a:rPr lang="en-US" b="1" i="1"/>
              <a:t>ne relèvent pas</a:t>
            </a:r>
            <a:r>
              <a:rPr lang="en-US"/>
              <a:t> du statut de personne handicapée.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Indiquez que l’article 31 de la CDPH impose explicitement aux États membres de procéder à la collecte et à la ventilation de données relatives aux personnes handicapées, comme nous l’avons déjà vu dans l’activité 1.</a:t>
            </a:r>
          </a:p>
          <a:p>
            <a:pPr marL="171450" indent="-171450" rtl="0">
              <a:buFont typeface="Arial" panose="020B0604020202020204" pitchFamily="34" charset="0"/>
              <a:buChar char="•"/>
            </a:pPr>
            <a:r>
              <a:rPr lang="en-US"/>
              <a:t>Précisez également que si ces définitions permettent à un large éventail de personnes à risque de bénéficier des dispositions prévues par ces Conventions, elles rendent également la collecte de données plus </a:t>
            </a:r>
            <a:r>
              <a:rPr lang="en-US" b="1"/>
              <a:t>complexe</a:t>
            </a:r>
            <a:r>
              <a:rPr lang="en-US"/>
              <a:t>.</a:t>
            </a:r>
          </a:p>
          <a:p>
            <a:pPr marL="171450" indent="-171450" rtl="0">
              <a:buFont typeface="Arial" panose="020B0604020202020204" pitchFamily="34" charset="0"/>
              <a:buChar char="•"/>
            </a:pPr>
            <a:r>
              <a:rPr lang="en-US"/>
              <a:t>Nous verrons pourquoi dans la diapositive suivante.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Expliquez les difficultés rencontrées par la communauté internationale pour assurer la collecte de données sur les personnes handicapées, démarche obligatoire en vertu de la CDPH et indispensable à la ventilation des différents objectifs de développement durable.</a:t>
            </a:r>
          </a:p>
          <a:p>
            <a:pPr marL="171450" indent="-171450" rtl="0">
              <a:buFont typeface="Arial" panose="020B0604020202020204" pitchFamily="34" charset="0"/>
              <a:buChar char="•"/>
            </a:pPr>
            <a:r>
              <a:rPr lang="en-US"/>
              <a:t>L’enjeu consiste à la fois à cerner la réalité complexe que constitue le handicap en un nombre limité de questions, à obtenir des données comparables à l’échelle mondiale, et à utiliser des questions faciles à comprendre et à traduire dans des cultures et des langues différentes.</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Accessibilité. Décrivez l’image qui s’affiche à l’écran : le logo du Groupe de Washington sur les statistiques du handicap, représentant un globe terrestre en arrière-plan de l’obélisque du Washington Monument.</a:t>
            </a:r>
          </a:p>
          <a:p>
            <a:pPr marL="171450" indent="-171450" rtl="0">
              <a:buFont typeface="Arial" panose="020B0604020202020204" pitchFamily="34" charset="0"/>
              <a:buChar char="•"/>
            </a:pPr>
            <a:r>
              <a:rPr lang="en-US"/>
              <a:t>Présentez succinctement le Groupe de Washington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Pour répondre à cet enjeu, la Commission de statistique des Nations Unies a créé un groupe de travail spécialement consacré à ce sujet : le Groupe de Washington, qui doit son nom à la ville dans laquelle il s’est réuni pour la première fois.</a:t>
            </a:r>
          </a:p>
          <a:p>
            <a:pPr marL="628650" lvl="1" indent="-171450" rtl="0">
              <a:buFont typeface="Arial" panose="020B0604020202020204" pitchFamily="34" charset="0"/>
              <a:buChar char="•"/>
            </a:pPr>
            <a:r>
              <a:rPr lang="en-US"/>
              <a:t>Le Groupe de Washington a été créé à Washington à titre de « groupe d’étude » : ces groupes sont établis dans des villes qui possèdent les ressources et la volonté nécessaires pour répondre à un problème donné.</a:t>
            </a:r>
          </a:p>
          <a:p>
            <a:pPr marL="628650" lvl="1" indent="-171450" rtl="0">
              <a:buFont typeface="Arial" panose="020B0604020202020204" pitchFamily="34" charset="0"/>
              <a:buChar char="•"/>
            </a:pPr>
            <a:r>
              <a:rPr lang="en-US"/>
              <a:t>Le secrétariat se trouve toujours à Washington, mais le Groupe compte des membres dans le monde entier.</a:t>
            </a:r>
          </a:p>
          <a:p>
            <a:pPr marL="628650" lvl="1" indent="-171450" rtl="0">
              <a:buFont typeface="Arial" panose="020B0604020202020204" pitchFamily="34" charset="0"/>
              <a:buChar char="•"/>
            </a:pPr>
            <a:r>
              <a:rPr lang="en-US"/>
              <a:t>Le Groupe de Washington a été chargé d’élaborer des outils reconnus à l’échelle internationale pour mesurer le handicap et en rendre compte dans les systèmes statistiques nationaux.</a:t>
            </a:r>
          </a:p>
          <a:p>
            <a:pPr marL="171450" lvl="0" indent="-171450" rtl="0">
              <a:buFont typeface="Arial" panose="020B0604020202020204" pitchFamily="34" charset="0"/>
              <a:buChar char="•"/>
            </a:pPr>
            <a:r>
              <a:rPr lang="en-US"/>
              <a:t>Indiquez que nous allons examiner de quelle façon ce travail a été réalisé, et quels ont été les résultats obtenus.</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Précisez que le Groupe de Washington est parti d’un modèle appelé Classification internationale du fonctionnement, du handicap et de la santé, utilisé pour représenter le handicap avant que la CDPH ne soit rédigée.</a:t>
            </a:r>
          </a:p>
          <a:p>
            <a:pPr marL="171450" indent="-171450" rtl="0">
              <a:buFont typeface="Arial" panose="020B0604020202020204" pitchFamily="34" charset="0"/>
              <a:buChar char="•"/>
            </a:pPr>
            <a:r>
              <a:rPr lang="en-US"/>
              <a:t>Comme la CDPH, ce modèle présente le handicap </a:t>
            </a:r>
            <a:r>
              <a:rPr lang="en-US" b="1"/>
              <a:t>comme le résultat</a:t>
            </a:r>
            <a:r>
              <a:rPr lang="en-US"/>
              <a:t> de l’interaction entre des personnes présentant des déficiences et les obstacles présents dans leur environnement. </a:t>
            </a:r>
          </a:p>
          <a:p>
            <a:pPr marL="171450" indent="-171450" rtl="0">
              <a:buFont typeface="Arial" panose="020B0604020202020204" pitchFamily="34" charset="0"/>
              <a:buChar char="•"/>
            </a:pPr>
            <a:r>
              <a:rPr lang="en-US"/>
              <a:t>Ce modèle est schématisé à l’écran. </a:t>
            </a:r>
          </a:p>
          <a:p>
            <a:pPr marL="628650" lvl="1" indent="-171450" rtl="0">
              <a:buFont typeface="Arial" panose="020B0604020202020204" pitchFamily="34" charset="0"/>
              <a:buChar char="•"/>
            </a:pPr>
            <a:r>
              <a:rPr lang="en-US"/>
              <a:t>Accessibilité. Décrivez brièvement la diapositive : le handicap résulte de l’interaction entre des facteurs individuels et environnementaux entraînant une restriction de la participation. Certains facteurs prennent la forme d’une déficience des fonctions ou des structures corporelles susceptible de limiter les activités et la participation dans un environnement inadapté.</a:t>
            </a:r>
          </a:p>
          <a:p>
            <a:pPr marL="171450" indent="-171450" rtl="0">
              <a:buFont typeface="Arial" panose="020B0604020202020204" pitchFamily="34" charset="0"/>
              <a:buChar char="•"/>
            </a:pPr>
            <a:r>
              <a:rPr lang="en-US"/>
              <a:t>[UTILISEZ LES ANIMATIONS DE LA DIAPOSITIVE pour faire apparaître les croix rouges et les coches vertes] Comme nous l’avons déjà vu, l’expérience montre que les questions axées sur les déficiences et les listes de pathologies entraînent généralement une sous-estimation de la prévalence du handicap. Expliquez que c’est la raison pour laquelle ces facteurs sont marqués d’une croix rouge sur la diapositive.</a:t>
            </a:r>
          </a:p>
          <a:p>
            <a:pPr marL="171450" indent="-171450" rtl="0">
              <a:buFont typeface="Arial" panose="020B0604020202020204" pitchFamily="34" charset="0"/>
              <a:buChar char="•"/>
            </a:pPr>
            <a:r>
              <a:rPr lang="en-US"/>
              <a:t>Précisez qu’en étudiant tous ces facteurs potentiels, le Groupe de Washington a constaté qu’il serait plus simple de formuler des questions sur les </a:t>
            </a:r>
            <a:r>
              <a:rPr lang="en-US" b="1"/>
              <a:t>difficultés à réaliser certaines activités</a:t>
            </a:r>
            <a:r>
              <a:rPr lang="en-US"/>
              <a:t>. Il a donc commencé à rédiger des questions destinées à rendre compte des difficultés posées par certaines </a:t>
            </a:r>
            <a:r>
              <a:rPr lang="en-US" b="1"/>
              <a:t>activités élémentaires </a:t>
            </a:r>
            <a:r>
              <a:rPr lang="en-GB" b="1"/>
              <a:t>universelles</a:t>
            </a:r>
            <a:r>
              <a:rPr lang="en-US"/>
              <a:t> susceptibles de limiter la participation. </a:t>
            </a:r>
          </a:p>
          <a:p>
            <a:pPr marL="171450" indent="-171450" rtl="0">
              <a:buFont typeface="Arial" panose="020B0604020202020204" pitchFamily="34" charset="0"/>
              <a:buChar char="•"/>
            </a:pPr>
            <a:r>
              <a:rPr lang="en-US"/>
              <a:t>Indiquez que c’est la raison pour laquelle l’élément « Activités » est marqué d’une coche verte sur le schéma.</a:t>
            </a:r>
          </a:p>
          <a:p>
            <a:pPr marL="171450" indent="-171450" rtl="0">
              <a:buFont typeface="Arial" panose="020B0604020202020204" pitchFamily="34" charset="0"/>
              <a:buChar char="•"/>
            </a:pPr>
            <a:r>
              <a:rPr lang="en-US"/>
              <a:t>Le Groupe de Washington a commencé à rédiger des questions portant sur ces activités universelles avant de les tester à l’échelle mondiale. C’est ainsi qu’il est parvenu à concevoir la « brève série de questions » présentée dans la diapositive suivante.</a:t>
            </a:r>
          </a:p>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Expliquez que ce travail a abouti à </a:t>
            </a:r>
            <a:r>
              <a:rPr lang="en-US" b="1"/>
              <a:t>une série de six questions</a:t>
            </a:r>
            <a:r>
              <a:rPr lang="en-GB" b="1"/>
              <a:t> </a:t>
            </a:r>
            <a:r>
              <a:rPr lang="en-GB"/>
              <a:t>destinées à rendre compte de l’hétérogénéité des personnes en situation de handicap. </a:t>
            </a:r>
          </a:p>
          <a:p>
            <a:pPr marL="171450" indent="-171450" rtl="0">
              <a:buFont typeface="Arial" panose="020B0604020202020204" pitchFamily="34" charset="0"/>
              <a:buChar char="•"/>
            </a:pPr>
            <a:r>
              <a:rPr lang="en-US"/>
              <a:t>C’est ce qu’on appelle la </a:t>
            </a:r>
            <a:r>
              <a:rPr lang="en-US" b="1"/>
              <a:t>«</a:t>
            </a:r>
            <a:r>
              <a:rPr lang="en-US"/>
              <a:t> </a:t>
            </a:r>
            <a:r>
              <a:rPr lang="en-GB" b="1"/>
              <a:t>brève série de questions du Groupe de Washington »</a:t>
            </a:r>
            <a:r>
              <a:rPr lang="en-US"/>
              <a:t>.</a:t>
            </a:r>
          </a:p>
          <a:p>
            <a:pPr marL="171450" indent="-171450" rtl="0">
              <a:buFont typeface="Arial" panose="020B0604020202020204" pitchFamily="34" charset="0"/>
              <a:buChar char="•"/>
            </a:pPr>
            <a:r>
              <a:rPr lang="en-US"/>
              <a:t>Précisez que ces questions ne portent ni sur des </a:t>
            </a:r>
            <a:r>
              <a:rPr lang="en-US" b="1"/>
              <a:t>déficiences </a:t>
            </a:r>
            <a:r>
              <a:rPr lang="en-US"/>
              <a:t>ni sur des </a:t>
            </a:r>
            <a:r>
              <a:rPr lang="en-US" b="1"/>
              <a:t>problèmes médicaux </a:t>
            </a:r>
            <a:r>
              <a:rPr lang="en-US"/>
              <a:t>(même si les deux premières pourraient laisser penser le contraire). Elles concernent des </a:t>
            </a:r>
            <a:r>
              <a:rPr lang="en-GB" b="1"/>
              <a:t>activités universelles simples </a:t>
            </a:r>
            <a:r>
              <a:rPr lang="en-GB"/>
              <a:t>qui, en cas de difficultés, peuvent limiter la participation des personnes concernées</a:t>
            </a:r>
            <a:r>
              <a:rPr lang="en-US"/>
              <a:t>.</a:t>
            </a:r>
          </a:p>
          <a:p>
            <a:pPr marL="171450" indent="-171450" rtl="0">
              <a:buFont typeface="Arial" panose="020B0604020202020204" pitchFamily="34" charset="0"/>
              <a:buChar char="•"/>
            </a:pPr>
            <a:r>
              <a:rPr lang="en-US"/>
              <a:t>À chaque question correspond une réponse sous forme d’</a:t>
            </a:r>
            <a:r>
              <a:rPr lang="en-US" b="1"/>
              <a:t>échelle</a:t>
            </a:r>
            <a:r>
              <a:rPr lang="en-US"/>
              <a:t>. Comme nous l’avons déjà indiqué, proposer des réponses sous forme d’échelle incite davantage les personnes interrogées à signaler une difficulté. Ces réponses graduées permettent également de tenir compte des différents degrés de handicap.  Le handicap s’inscrivant dans un continuum, il est nécessaire de déterminer un</a:t>
            </a:r>
            <a:r>
              <a:rPr lang="en-US" b="1"/>
              <a:t> palier </a:t>
            </a:r>
            <a:r>
              <a:rPr lang="en-US"/>
              <a:t>à partir duquel identifier les personnes handicapées.  Différents </a:t>
            </a:r>
            <a:r>
              <a:rPr lang="en-US" b="1"/>
              <a:t>paliers</a:t>
            </a:r>
            <a:r>
              <a:rPr lang="en-GB" b="1"/>
              <a:t> </a:t>
            </a:r>
            <a:r>
              <a:rPr lang="en-GB"/>
              <a:t>peuvent ainsi être définis selon les objectifs de la collecte de données. </a:t>
            </a:r>
          </a:p>
          <a:p>
            <a:pPr marL="171450" indent="-171450" rtl="0">
              <a:buFont typeface="Arial" panose="020B0604020202020204" pitchFamily="34" charset="0"/>
              <a:buChar char="•"/>
            </a:pPr>
            <a:r>
              <a:t>Dans l’optique d’établir des rapports et de produire des données comparables à l’échelle internationale, le Groupe de Washington recommande d’utiliser le </a:t>
            </a:r>
            <a:r>
              <a:rPr lang="en-US" sz="1200" b="1"/>
              <a:t>seuil</a:t>
            </a:r>
            <a:r>
              <a:t> suivant pour distinguer les personnes avec et sans handicap :  </a:t>
            </a:r>
          </a:p>
          <a:p>
            <a:pPr marL="628650" lvl="1" indent="-171450" rtl="0">
              <a:buFont typeface="Arial" panose="020B0604020202020204" pitchFamily="34" charset="0"/>
              <a:buChar char="•"/>
            </a:pPr>
            <a:r>
              <a:rPr lang="en-US" sz="1200"/>
              <a:t>Sont considérées comme </a:t>
            </a:r>
            <a:r>
              <a:rPr lang="en-US" sz="1200" i="1">
                <a:solidFill>
                  <a:srgbClr val="C00000"/>
                </a:solidFill>
              </a:rPr>
              <a:t>handicapées</a:t>
            </a:r>
            <a:r>
              <a:rPr lang="en-US" sz="1200"/>
              <a:t> les personnes qui répondent </a:t>
            </a:r>
            <a:r>
              <a:rPr lang="en-US" sz="1200" b="1" i="1">
                <a:solidFill>
                  <a:srgbClr val="C00000"/>
                </a:solidFill>
              </a:rPr>
              <a:t>Oui, beaucoup</a:t>
            </a:r>
            <a:r>
              <a:rPr lang="en-US" sz="1200"/>
              <a:t> ou </a:t>
            </a:r>
            <a:r>
              <a:rPr lang="en-US" sz="1200" b="1" i="1">
                <a:solidFill>
                  <a:srgbClr val="C00000"/>
                </a:solidFill>
              </a:rPr>
              <a:t>Je n’y parviens pas du tout</a:t>
            </a:r>
            <a:r>
              <a:rPr lang="en-US" sz="1200" b="1" i="1"/>
              <a:t> </a:t>
            </a:r>
            <a:r>
              <a:rPr lang="en-US" sz="1200"/>
              <a:t>à </a:t>
            </a:r>
            <a:r>
              <a:rPr lang="en-US" sz="1200" b="1" i="1">
                <a:solidFill>
                  <a:srgbClr val="C00000"/>
                </a:solidFill>
              </a:rPr>
              <a:t>au moins une des six questions</a:t>
            </a:r>
            <a:r>
              <a:rPr lang="en-US" sz="1200"/>
              <a:t>. </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Tx/>
              <a:buNone/>
            </a:pPr>
            <a:r>
              <a:rPr lang="en-US" b="1"/>
              <a:t>Remarques à l’intention des animateurs :</a:t>
            </a:r>
          </a:p>
          <a:p>
            <a:pPr marL="171450" indent="-171450" rtl="0">
              <a:buFontTx/>
              <a:buChar char="-"/>
            </a:pPr>
            <a:r>
              <a:rPr lang="en-US"/>
              <a:t>Accessibilité. Décrivez l’image qui s’affiche à l’écran : une infographie reprenant les six questions de la brève série de questions. Source : </a:t>
            </a:r>
            <a:r>
              <a:rPr lang="en-US">
                <a:hlinkClick r:id="rId3"/>
              </a:rPr>
              <a:t>Humanité &amp; Inclusion UK (humanity-inclusion.org.uk), Disability Statistics in Humanitarian Action.</a:t>
            </a:r>
            <a:endParaRPr lang="en-GB" dirty="0"/>
          </a:p>
          <a:p>
            <a:pPr marL="171450" indent="-171450" rtl="0">
              <a:buFontTx/>
              <a:buChar char="-"/>
            </a:pPr>
            <a:r>
              <a:rPr lang="en-US"/>
              <a:t>Demandez aux participants de mettre en pratique les questions du Groupe de Washington en y </a:t>
            </a:r>
            <a:r>
              <a:rPr lang="en-US" b="1" i="1"/>
              <a:t>répondant</a:t>
            </a:r>
            <a:r>
              <a:rPr lang="en-GB" b="1"/>
              <a:t> </a:t>
            </a:r>
            <a:r>
              <a:rPr lang="en-GB"/>
              <a:t>eux-mêmes dans le cadre d’une courte enquête.</a:t>
            </a:r>
          </a:p>
          <a:p>
            <a:pPr marL="171450" indent="-171450" rtl="0">
              <a:buFontTx/>
              <a:buChar char="-"/>
            </a:pPr>
            <a:r>
              <a:rPr lang="en-US"/>
              <a:t>L’enquête est disponible dans le document 4.</a:t>
            </a:r>
            <a:endParaRPr lang="en-GB" dirty="0">
              <a:cs typeface="Calibri" panose="020F0502020204030204"/>
            </a:endParaRPr>
          </a:p>
          <a:p>
            <a:pPr marL="171450" indent="-171450" rtl="0">
              <a:buFontTx/>
              <a:buChar char="-"/>
            </a:pPr>
            <a:r>
              <a:rPr lang="en-US"/>
              <a:t>Toutes les réponses doivent être anonymes afin de garantir la confidentialité des données.</a:t>
            </a:r>
          </a:p>
          <a:p>
            <a:pPr marL="628650" lvl="1" indent="-171450" rtl="0">
              <a:buFontTx/>
              <a:buChar char="-"/>
            </a:pPr>
            <a:r>
              <a:rPr lang="en-US"/>
              <a:t>Dans le cadre d’une formation</a:t>
            </a:r>
            <a:r>
              <a:rPr lang="en-US" b="1"/>
              <a:t> </a:t>
            </a:r>
            <a:r>
              <a:rPr lang="en-GB" b="1"/>
              <a:t>en présentiel</a:t>
            </a:r>
            <a:r>
              <a:rPr lang="en-US"/>
              <a:t>, ces questions peuvent être imprimées et distribuées sur papier à l’aide du document 4 [INDIQUER LE TITRE]. Les réponses seront ensuite analysées en petits groupes.</a:t>
            </a:r>
          </a:p>
          <a:p>
            <a:pPr marL="628650" lvl="1" indent="-171450" rtl="0">
              <a:buFontTx/>
              <a:buChar char="-"/>
            </a:pPr>
            <a:r>
              <a:rPr lang="en-US"/>
              <a:t>Dans le cadre d’une formation </a:t>
            </a:r>
            <a:r>
              <a:rPr lang="en-US" b="1"/>
              <a:t>à distance</a:t>
            </a:r>
            <a:r>
              <a:rPr lang="en-US"/>
              <a:t>, les questions peuvent être partagées sur menti.com ou à l’aide de Microsoft Teams Forms. </a:t>
            </a:r>
          </a:p>
          <a:p>
            <a:pPr marL="171450" indent="-171450" rtl="0">
              <a:buFontTx/>
              <a:buChar char="-"/>
            </a:pPr>
            <a:r>
              <a:rPr lang="en-US"/>
              <a:t>Laissez aux participants suffisamment de temps pour répondre, et lisez les questions affichées à l’écran afin de garantir l’accessibilité.</a:t>
            </a:r>
          </a:p>
          <a:p>
            <a:pPr marL="171450" indent="-171450" rtl="0">
              <a:buFontTx/>
              <a:buChar char="-"/>
            </a:pPr>
            <a:r>
              <a:rPr lang="en-US"/>
              <a:t>Une fois les réponses données, vous pouvez directement les afficher à l’écran ou demander aux participants d’</a:t>
            </a:r>
            <a:r>
              <a:rPr lang="en-US" b="1"/>
              <a:t>analyser</a:t>
            </a:r>
            <a:r>
              <a:rPr lang="en-GB" b="1"/>
              <a:t> </a:t>
            </a:r>
            <a:r>
              <a:rPr lang="en-GB"/>
              <a:t>les réponses à la question « Est-ce la première fois que vous répondez à ces questions ? » en ventilant les résultats par handicap.</a:t>
            </a:r>
          </a:p>
          <a:p>
            <a:pPr marL="628650" lvl="1" indent="-171450" rtl="0">
              <a:buFontTx/>
              <a:buChar char="-"/>
            </a:pPr>
            <a:r>
              <a:rPr lang="en-US"/>
              <a:t>Précisez que pour analyser les données, on peut commencer par sélectionner les personnes ayant répondu « Oui, beaucoup » ou « Je n’y parviens pas du tout » à au moins une des questions (statut de handicap = oui), puis répartir ces personnes en deux groupes selon qu’elles ont répondu « Oui » ou « Non » à la question « Est-ce la première fois que vous répondez à ces questions ? ».</a:t>
            </a:r>
          </a:p>
          <a:p>
            <a:pPr marL="171450" indent="-171450" rtl="0">
              <a:buFontTx/>
              <a:buChar char="-"/>
            </a:pPr>
            <a:r>
              <a:rPr lang="en-US"/>
              <a:t>Expliquez que ce simple questionnaire peut donner des informations sur les éléments suivants :</a:t>
            </a:r>
          </a:p>
          <a:p>
            <a:pPr marL="628650" lvl="1" indent="-171450" rtl="0">
              <a:buFontTx/>
              <a:buChar char="-"/>
            </a:pPr>
            <a:r>
              <a:rPr lang="en-US"/>
              <a:t>Prévalence du handicap parmi les participants</a:t>
            </a:r>
          </a:p>
          <a:p>
            <a:pPr marL="628650" lvl="1" indent="-171450" rtl="0">
              <a:buFontTx/>
              <a:buChar char="-"/>
            </a:pPr>
            <a:r>
              <a:rPr lang="en-US"/>
              <a:t>Proportion de participants ayant déjà répondu à ces questions</a:t>
            </a:r>
          </a:p>
          <a:p>
            <a:pPr marL="171450" lvl="0" indent="-171450" rtl="0">
              <a:buFontTx/>
              <a:buChar char="-"/>
            </a:pPr>
            <a:r>
              <a:rPr lang="en-US"/>
              <a:t>Traitez toutes les réponses avec </a:t>
            </a:r>
            <a:r>
              <a:rPr lang="en-US" b="1"/>
              <a:t>respect</a:t>
            </a:r>
            <a:r>
              <a:rPr lang="en-US"/>
              <a:t>. </a:t>
            </a:r>
          </a:p>
          <a:p>
            <a:pPr marL="628650" lvl="1" indent="-171450" rtl="0">
              <a:buFontTx/>
              <a:buChar char="-"/>
            </a:pPr>
            <a:r>
              <a:rPr lang="en-US"/>
              <a:t>Il est possible que certains participants aient donné des réponses inexactes afin de contester la crédibilité des Questions du Groupe de Washington. </a:t>
            </a:r>
          </a:p>
          <a:p>
            <a:pPr marL="628650" lvl="1" indent="-171450" rtl="0">
              <a:buFontTx/>
              <a:buChar char="-"/>
            </a:pPr>
            <a:r>
              <a:rPr lang="en-US"/>
              <a:t>Dans ce cas, vous pouvez répondre que les questions sont effectivement fondées sur l’</a:t>
            </a:r>
            <a:r>
              <a:rPr lang="en-US" b="1"/>
              <a:t>auto-identification</a:t>
            </a:r>
            <a:r>
              <a:rPr lang="en-US"/>
              <a:t>, comme beaucoup d’autres questions à caractère démographique, et que les erreurs d’inclusion et les réponses délibérément incorrectes sont possibles. </a:t>
            </a:r>
          </a:p>
          <a:p>
            <a:pPr marL="628650" lvl="1" indent="-171450" rtl="0">
              <a:buFontTx/>
              <a:buChar char="-"/>
            </a:pPr>
            <a:r>
              <a:rPr lang="en-US"/>
              <a:t>Toutefois, si ces questions sont utilisées pour évaluer les besoins d’appui supplémentaire ou à des fins similaires, la crédibilité et la pertinence de ces informations peuvent être essentielles pour déterminer la fiabilité des réponses fournies.</a:t>
            </a:r>
          </a:p>
          <a:p>
            <a:pPr marL="171450" indent="-171450" rtl="0">
              <a:buFontTx/>
              <a:buChar char="-"/>
            </a:pPr>
            <a:r>
              <a:rPr lang="en-US"/>
              <a:t>Précisez que ces questions seront plus fréquemment utilisées dans de nombreux outils démographiques à l’avenir, et que les personnes s’habitueront à y répondre sans que cela leur demande trop d’attention ou de réflexion, comme pour les autres questions couramment posées dans le cadre des enquêtes démographiques.</a:t>
            </a:r>
          </a:p>
          <a:p>
            <a:pPr marL="0" indent="0" rtl="0">
              <a:buFontTx/>
              <a:buNone/>
            </a:pP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Indiquez que cette diapositive illustre l’une des manières possibles d’utiliser ces questions. Les enquêtes comme celle à laquelle ont répondu les participants permettent d’obtenir les données suivantes :</a:t>
            </a:r>
          </a:p>
          <a:p>
            <a:pPr marL="628650" lvl="1" indent="-171450" rtl="0">
              <a:buFont typeface="Arial" panose="020B0604020202020204" pitchFamily="34" charset="0"/>
              <a:buChar char="•"/>
            </a:pPr>
            <a:r>
              <a:rPr lang="en-US"/>
              <a:t>Prévalence du handicap dans un contexte donné. Par exemple, dans l’échantillon présenté à l’écran, 16 % des personnes interrogées présentent un handicap.</a:t>
            </a:r>
          </a:p>
          <a:p>
            <a:pPr marL="628650" lvl="1" indent="-171450" rtl="0">
              <a:buFont typeface="Arial" panose="020B0604020202020204" pitchFamily="34" charset="0"/>
              <a:buChar char="•"/>
            </a:pPr>
            <a:r>
              <a:rPr lang="en-US"/>
              <a:t>Parmi elles, seulement un tiers occupe un emploi, comme le montre la colonne de droite sur le graphique, alors que c’est le cas de près de 90 % des personnes sans handicap.</a:t>
            </a:r>
          </a:p>
          <a:p>
            <a:pPr marL="171450" indent="-171450" rtl="0">
              <a:buFont typeface="Arial" panose="020B0604020202020204" pitchFamily="34" charset="0"/>
              <a:buChar char="•"/>
            </a:pPr>
            <a:r>
              <a:rPr lang="en-US"/>
              <a:t>Signalez qu’il est toujours recommandé de ventiler les données sur le handicap par âge et par sexe. </a:t>
            </a:r>
            <a:r>
              <a:rPr lang="en-US" b="1"/>
              <a:t>La ventilation par sexe, par âge et par handicap </a:t>
            </a:r>
            <a:r>
              <a:rPr lang="en-US"/>
              <a:t>correspond en effet aux exigences minimales prévues par les Standards </a:t>
            </a:r>
            <a:r>
              <a:rPr lang="en-GB" b="1"/>
              <a:t>Sphère </a:t>
            </a:r>
            <a:r>
              <a:rPr lang="en-GB"/>
              <a:t>et d’autres recommandations internationales.</a:t>
            </a:r>
          </a:p>
          <a:p>
            <a:pPr marL="171450" indent="-171450" rtl="0">
              <a:buFont typeface="Arial" panose="020B0604020202020204" pitchFamily="34" charset="0"/>
              <a:buChar char="•"/>
            </a:pPr>
            <a:r>
              <a:rPr lang="en-US"/>
              <a:t>Ces questions peuvent aussi avoir d’autres utilisations, que nous étudierons dans les diapositives suivantes.</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 </a:t>
            </a:r>
          </a:p>
          <a:p>
            <a:pPr marL="171450" indent="-171450" rtl="0">
              <a:buFont typeface="Arial" panose="020B0604020202020204" pitchFamily="34" charset="0"/>
              <a:buChar char="•"/>
            </a:pPr>
            <a:r>
              <a:rPr lang="en-US"/>
              <a:t>Expliquez que les questions du Groupe de Washington, comme n’importe quel autre outil destiné à recueillir des données, ont été conçues pour répondre à un objectif précis, détaillé à gauche de l’écran. </a:t>
            </a:r>
          </a:p>
          <a:p>
            <a:pPr marL="628650" lvl="1" indent="-171450" rtl="0">
              <a:buFont typeface="Arial" panose="020B0604020202020204" pitchFamily="34" charset="0"/>
              <a:buChar char="•"/>
            </a:pPr>
            <a:r>
              <a:rPr lang="en-US"/>
              <a:t>Accessibilité. Décrivez ce qui s’affiche à l’écran : à gauche, une infographie sur la brève série de questions ; à droite, des cartes d’invalidité délivrées par différents pays (l’Inde et l’Équateur) ou régions (l’Union européenne). Lisez le texte expliquant l’objectif des questions afin qu’il soit accessible à tous les participants.</a:t>
            </a:r>
          </a:p>
          <a:p>
            <a:pPr marL="171450" indent="-171450" rtl="0">
              <a:buFont typeface="Arial" panose="020B0604020202020204" pitchFamily="34" charset="0"/>
              <a:buChar char="•"/>
            </a:pPr>
            <a:r>
              <a:rPr lang="en-US"/>
              <a:t>Il est important de souligner qu’à l’origine, ces questions ont été créées à des fins statistiques et pour appuyer l’élaboration des politiques.</a:t>
            </a:r>
          </a:p>
          <a:p>
            <a:pPr marL="171450" indent="-171450" rtl="0">
              <a:buFont typeface="Arial" panose="020B0604020202020204" pitchFamily="34" charset="0"/>
              <a:buChar char="•"/>
            </a:pPr>
            <a:r>
              <a:rPr lang="en-US"/>
              <a:t>Elles peuvent toutefois être utilisées pour </a:t>
            </a:r>
            <a:r>
              <a:rPr lang="en-US" b="1"/>
              <a:t>signaler les personnes à risque</a:t>
            </a:r>
            <a:r>
              <a:rPr lang="en-US"/>
              <a:t> et </a:t>
            </a:r>
            <a:r>
              <a:rPr lang="en-US" b="1"/>
              <a:t>surveiller</a:t>
            </a:r>
            <a:r>
              <a:rPr lang="en-US"/>
              <a:t> leur </a:t>
            </a:r>
            <a:r>
              <a:rPr lang="en-US" b="1"/>
              <a:t>protection</a:t>
            </a:r>
            <a:r>
              <a:rPr lang="en-US"/>
              <a:t> ainsi que leur </a:t>
            </a:r>
            <a:r>
              <a:rPr lang="en-US" b="1"/>
              <a:t>accès</a:t>
            </a:r>
            <a:r>
              <a:rPr lang="en-US"/>
              <a:t> aux dispositifs d’aide.</a:t>
            </a:r>
          </a:p>
          <a:p>
            <a:pPr marL="171450" indent="-171450" rtl="0">
              <a:buFont typeface="Arial" panose="020B0604020202020204" pitchFamily="34" charset="0"/>
              <a:buChar char="•"/>
            </a:pPr>
            <a:r>
              <a:rPr lang="en-US"/>
              <a:t>En revanche, ces questions n’ont </a:t>
            </a:r>
            <a:r>
              <a:rPr lang="en-US" b="1"/>
              <a:t>pas vocation</a:t>
            </a:r>
            <a:r>
              <a:rPr lang="en-US"/>
              <a:t> </a:t>
            </a:r>
            <a:r>
              <a:rPr lang="en-US" b="0"/>
              <a:t>à être utilisées pour déterminer </a:t>
            </a:r>
            <a:r>
              <a:rPr lang="en-US" b="1"/>
              <a:t>l’admissibilité</a:t>
            </a:r>
            <a:r>
              <a:rPr lang="en-US"/>
              <a:t> à certains services.</a:t>
            </a:r>
          </a:p>
          <a:p>
            <a:pPr marL="171450" indent="-171450" rtl="0">
              <a:buFont typeface="Arial" panose="020B0604020202020204" pitchFamily="34" charset="0"/>
              <a:buChar char="•"/>
            </a:pPr>
            <a:r>
              <a:rPr lang="en-US"/>
              <a:t>Comme nous l’avons vu dans l’activité 1 (ou à titre d’information, si l’activité 1 n’a pas été réalisée), certains États membres ont mis en place des </a:t>
            </a:r>
            <a:r>
              <a:rPr lang="en-US" b="1"/>
              <a:t>procédures d’évaluation</a:t>
            </a:r>
            <a:r>
              <a:rPr lang="en-US"/>
              <a:t> et de </a:t>
            </a:r>
            <a:r>
              <a:rPr lang="en-US" b="1"/>
              <a:t>détermination du handicap</a:t>
            </a:r>
            <a:r>
              <a:rPr lang="en-US"/>
              <a:t>. Ces procédures détaillées, bien plus complexes, ne sont pas encore clairement définies dans tous les pays. </a:t>
            </a:r>
          </a:p>
          <a:p>
            <a:pPr marL="171450" indent="-171450" rtl="0">
              <a:buFont typeface="Arial" panose="020B0604020202020204" pitchFamily="34" charset="0"/>
              <a:buChar char="•"/>
            </a:pPr>
            <a:r>
              <a:rPr lang="en-US"/>
              <a:t>Les questions du Groupe de Washington n’ont pas été créées dans ce but. En effet, leur objectif n’est pas d’évaluer un niveau de performance sur certaines activités, mais plutôt de collecter des réponses sur le degré d’aisance avec lequel les personnes interrogées estiment réaliser ces activités.</a:t>
            </a:r>
          </a:p>
          <a:p>
            <a:pPr marL="171450" indent="-171450" rtl="0">
              <a:buFont typeface="Arial" panose="020B0604020202020204" pitchFamily="34" charset="0"/>
              <a:buChar char="•"/>
            </a:pPr>
            <a:r>
              <a:rPr lang="en-US"/>
              <a:t>Précisez que les procédures d’évaluation et de détermination du handicap font souvent intervenir les services nationaux de protection sociale et de santé, et qu’elles doivent respecter la législation nationale en vigueur. Dans certains pays, les personnes handicapées reçoivent une « carte d’invalidité » semblable à celles présentées à l’écran, délivrées respectivement en Inde, dans l’Union européenne et en Équateur. </a:t>
            </a:r>
          </a:p>
          <a:p>
            <a:pPr marL="171450" indent="-171450" rtl="0">
              <a:buFont typeface="Arial" panose="020B0604020202020204" pitchFamily="34" charset="0"/>
              <a:buChar char="•"/>
            </a:pPr>
            <a:r>
              <a:rPr lang="en-US"/>
              <a:t>Ces cartes donnent droit à certains avantages en matière de transport ou à des programmes d’aide.</a:t>
            </a:r>
          </a:p>
          <a:p>
            <a:pPr marL="171450" indent="-171450" rtl="0">
              <a:buFont typeface="Arial" panose="020B0604020202020204" pitchFamily="34" charset="0"/>
              <a:buChar char="•"/>
            </a:pPr>
            <a:r>
              <a:rPr lang="en-US"/>
              <a:t>Dans certains pays, ces procédures sont accessibles aux personnes réfugiées. Dans d’autres, elles sont parfois compliquées par des obstacles administratifs (exigence d’une preuve de citoyenneté, par exemple) ou exclusivement réservées aux personnes ressortissantes.</a:t>
            </a:r>
          </a:p>
          <a:p>
            <a:pPr marL="171450" indent="-171450" rtl="0">
              <a:buFont typeface="Arial" panose="020B0604020202020204" pitchFamily="34" charset="0"/>
              <a:buChar char="•"/>
            </a:pPr>
            <a:r>
              <a:rPr lang="en-US"/>
              <a:t>Signalez qu’il n’est pas recommandé de réaliser ces évaluations en utilisant d’autres méthodes que celles instaurées dans le pays.</a:t>
            </a:r>
          </a:p>
          <a:p>
            <a:pPr marL="171450" indent="-171450" rtl="0">
              <a:buFont typeface="Arial" panose="020B0604020202020204" pitchFamily="34" charset="0"/>
              <a:buChar char="•"/>
            </a:pPr>
            <a:r>
              <a:rPr lang="en-US"/>
              <a:t>D’autres types d’évaluations peuvent être utiles pour déterminer l’accès à certaines interventions sanitaires (services de réadaptation, équipements d’assistance, prothèses, etc.). Il s’agit alors d’évaluations du handicap qui ne donnent pas lieu à la délivrance d’un justificatif officiel.</a:t>
            </a:r>
          </a:p>
          <a:p>
            <a:pPr marL="171450" indent="-171450" rtl="0">
              <a:buFont typeface="Arial" panose="020B0604020202020204" pitchFamily="34" charset="0"/>
              <a:buChar char="•"/>
            </a:pPr>
            <a:r>
              <a:rPr lang="en-US"/>
              <a:t>Il existe cependant une exception lorsque les équipes opérationnelles souhaitent cibler les personnes handicapées pour leur permettre d’accéder à des interventions spécifiques telles qu’une aide en espèces et que les questions du Groupe de Washington constituent la seule méthode disponible. </a:t>
            </a:r>
          </a:p>
          <a:p>
            <a:pPr marL="171450" indent="-171450" rtl="0">
              <a:buFont typeface="Arial" panose="020B0604020202020204" pitchFamily="34" charset="0"/>
              <a:buChar char="•"/>
            </a:pPr>
            <a:r>
              <a:rPr lang="en-US"/>
              <a:t>Cette « zone grise » est représentée par les pointillés verts et rouges reliant les questions du Groupe de Washington à cet objectif : les questions peuvent servir à surveiller l’accessibilité et évaluer la situation socio-économique, mais leur utilisation pour déterminer l’admissibilité à certaines prestations comporte un certain nombre de risques.</a:t>
            </a:r>
          </a:p>
          <a:p>
            <a:pPr marL="171450" indent="-171450" rtl="0">
              <a:buFont typeface="Arial" panose="020B0604020202020204" pitchFamily="34" charset="0"/>
              <a:buChar char="•"/>
            </a:pPr>
            <a:r>
              <a:rPr lang="en-US"/>
              <a:t>Il est alors vivement recommandé de ne pas faire du handicap le seul critère d’admissibilité des interventions prévues, afin d’éviter une approche trop caritative du handicap. L’identification des personnes handicapées doit servir uniquement à signaler les personnes à risque, à garantir l’égalité d’accès et à évaluer les effets potentiels des facteurs socio-économiques (accès aux activités génératrices de revenus, etc.).</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Pour dresser un rapide </a:t>
            </a:r>
            <a:r>
              <a:rPr lang="en-US" b="1"/>
              <a:t>bilan</a:t>
            </a:r>
            <a:r>
              <a:rPr lang="en-US"/>
              <a:t>, expliquez que cette diapositive (ainsi que le document 5, qui sera éventuellement distribué) présente plusieurs affirmations relatives aux utilisations que permet ou ne permet pas la brève série de questions du Groupe de Washington.</a:t>
            </a:r>
          </a:p>
          <a:p>
            <a:pPr marL="171450" indent="-171450" rtl="0">
              <a:buFont typeface="Arial" panose="020B0604020202020204" pitchFamily="34" charset="0"/>
              <a:buChar char="•"/>
            </a:pPr>
            <a:r>
              <a:rPr lang="en-US"/>
              <a:t>Demandez aux participants d’indiquer si les affirmations correspondent à des utilisations que </a:t>
            </a:r>
            <a:r>
              <a:rPr lang="en-US" b="1"/>
              <a:t>permet </a:t>
            </a:r>
            <a:r>
              <a:rPr lang="en-US"/>
              <a:t>ou </a:t>
            </a:r>
            <a:r>
              <a:rPr lang="en-US" b="1"/>
              <a:t>ne permet pas</a:t>
            </a:r>
            <a:r>
              <a:rPr lang="en-US"/>
              <a:t> cet outil.</a:t>
            </a:r>
          </a:p>
          <a:p>
            <a:pPr marL="628650" lvl="1" indent="-171450" rtl="0">
              <a:buFont typeface="Arial" panose="020B0604020202020204" pitchFamily="34" charset="0"/>
              <a:buChar char="•"/>
            </a:pPr>
            <a:r>
              <a:rPr lang="en-US"/>
              <a:t>Dans le cadre d’une formation</a:t>
            </a:r>
            <a:r>
              <a:rPr lang="en-US" b="1"/>
              <a:t> </a:t>
            </a:r>
            <a:r>
              <a:rPr lang="en-GB" b="1"/>
              <a:t>en présentiel</a:t>
            </a:r>
            <a:r>
              <a:rPr lang="en-US"/>
              <a:t>, les participants peuvent utiliser le document 5 [INDIQUER LE TITRE] et marquer les affirmations d’une coche verte ou d’une croix rouge.</a:t>
            </a:r>
          </a:p>
          <a:p>
            <a:pPr marL="628650" lvl="1" indent="-171450" rtl="0">
              <a:buFont typeface="Arial" panose="020B0604020202020204" pitchFamily="34" charset="0"/>
              <a:buChar char="•"/>
            </a:pPr>
            <a:r>
              <a:rPr lang="en-US"/>
              <a:t>Dans le cadre d’une formation </a:t>
            </a:r>
            <a:r>
              <a:rPr lang="en-US" b="1"/>
              <a:t>à distance</a:t>
            </a:r>
            <a:r>
              <a:rPr lang="en-US"/>
              <a:t>, les participants peuvent lire les affirmations une par une et indiquer dans le chat si la brève série de questions permet ou non l’utilisation mentionnée. Il est également possible de diffuser les affirmations sous forme d’un questionnaire « vrai ou faux » dans Teams ou d’un exercice de tri sur menti.com.</a:t>
            </a:r>
          </a:p>
          <a:p>
            <a:pPr marL="171450" indent="-171450" rtl="0">
              <a:buFontTx/>
              <a:buChar char="-"/>
            </a:pP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b="1"/>
              <a:t>Accessibilité.</a:t>
            </a:r>
            <a:r>
              <a:rPr lang="en-US"/>
              <a:t> Décrivez l’image qui s’affiche à l’écran : des symboles représentant les différentes caractéristiques d’accessibilité destinées à faciliter l’accès des personnes présentant des déficiences auditives ou visuelles, des difficultés cognitives, ou des handicaps physiques ou d’une autre nature.</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Demandez aux participants quelles règles de base ils souhaitent mettre en place pendant l’atelier afin d’instaurer un environnement d’apprentissage favorable à tous. Notez les propositions sur un tableau de conférence et lisez-les à voix haute. </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Si le sujet n’est pas déjà traité, proposez également un protocole d’accessibilité minimal permettant de mettre tous les participants sur un pied d’égalité. On pourra notamment fixer les règles suivantes :</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Indiquez systématiquement votre nom avant de prendre la parole. Cela permettra à tous les participants de le mémoriser et d’apprendre à reconnaître votre voix.</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Parlez lentement et distinctement, en évitant le jargon et les acronymes. Cela laissera le temps aux interprètes de proposer une traduction claire, que ce soit en langue des signes ou dans une autre langue.</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Lors des ateliers en présentiel, veuillez ranger vos sacs de manière à libérer les allées et à faciliter la circulation entre les tables. </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Lors des ateliers virtuels, pensez à activer le sous-titrage (si cette fonctionnalité est disponible) et vérifiez que les mots clés sont correctement orthographiés pour éviter que les messages clés soient mal communiqués ou mal interprétés.</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Proposez systématiquement une brève description des images qui apparaissent à l’écran ou des affiches que vous utilisez, afin que chacun puisse y avoir accès et comprendre ce que vous souhaitez montrer.</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Nous nous arrêterons régulièrement pour de courtes pauses (dites « pauses sensorielles ») ou des interruptions plus longues. Merci de respecter ces temps de repos.</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Ces règles de base seront rappelées si nécessaire. Chaque participant pourra disposer d’un carton jaune au format carré (format reconnaissable au toucher) à utiliser pour demander à l’intervenant de ralentir, et d’un carton rouge de forme triangulaire pour lui demander de faire une pause en raison d’un problème d’accessibilité (si l’interprète doit s’interrompre ou que le participant a manqué une information, par exemple). Lors des ateliers à distance, d’autres codes pourront être utilisés (émoticônes, coches vertes ou croix rouges).</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Demandez aux participants de proposer d’autres règles de base et conseils favorisant l’accessibilité afin que chacun puisse participer au même titre que les autres. Inscrivez ces propositions sur une grande feuille que vous accrocherez au mur, à la vue de tous, afin de pouvoir vous y référer si nécessaire. Si l’activité est réalisée dans le cadre d’un atelier virtuel, utilisez un panneau d’affichage virtuel.</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Cette diapositive contient le </a:t>
            </a:r>
            <a:r>
              <a:rPr lang="en-US" b="1"/>
              <a:t>corrigé </a:t>
            </a:r>
            <a:r>
              <a:rPr lang="en-US"/>
              <a:t>de l’exercice précédent. Ce corrigé peut également être diffusé à l’aide de Teams ou de menti.com.</a:t>
            </a:r>
          </a:p>
          <a:p>
            <a:pPr marL="171450" indent="-171450" rtl="0">
              <a:buFont typeface="Arial" panose="020B0604020202020204" pitchFamily="34" charset="0"/>
              <a:buChar char="•"/>
            </a:pPr>
            <a:r>
              <a:rPr lang="en-US"/>
              <a:t>La première colonne présente quelques-unes des utilisations qui constituent la valeur ajoutée des questions du Groupe de Washington, et la deuxième répertorie plusieurs problèmes non résolus par cet outil, car ne faisant pas partie des objectifs fixés par le groupe de travail.</a:t>
            </a:r>
          </a:p>
          <a:p>
            <a:pPr marL="171450" indent="-171450" rtl="0">
              <a:buFont typeface="Arial" panose="020B0604020202020204" pitchFamily="34" charset="0"/>
              <a:buChar char="•"/>
            </a:pPr>
            <a:r>
              <a:rPr lang="en-US"/>
              <a:t>Passez en revue les utilisations que permet et ne permet pas la brève série de questions du Groupe de Washington.</a:t>
            </a:r>
          </a:p>
          <a:p>
            <a:pPr marL="171450" indent="-171450" rtl="0">
              <a:buFont typeface="Arial" panose="020B0604020202020204" pitchFamily="34" charset="0"/>
              <a:buChar char="•"/>
            </a:pPr>
            <a:r>
              <a:rPr lang="en-US"/>
              <a:t>Bien que ces questions soient faciles à comprendre et traduites dans plusieurs langues, d’autres mesures d’accessibilité peuvent être nécessaires pour permettre aux personnes concernées d’accéder aux processus d’enregistrement ainsi qu’au contenu des différentes questions. Elles peuvent toutefois aider à recenser les besoins d’appui supplémentaire en signalant les difficultés constatées.</a:t>
            </a:r>
          </a:p>
          <a:p>
            <a:pPr marL="171450" indent="-171450" rtl="0">
              <a:buFont typeface="Arial" panose="020B0604020202020204" pitchFamily="34" charset="0"/>
              <a:buChar char="•"/>
            </a:pPr>
            <a:r>
              <a:rPr lang="en-US"/>
              <a:t>Les questions ne renseignent pas sur le type de déficience, même si l’on peut avoir tendance à associer, à tort, les problèmes de vue aux déficiences visuelles, les problèmes d’audition aux déficiences auditives, etc.</a:t>
            </a:r>
          </a:p>
          <a:p>
            <a:pPr marL="628650" lvl="1" indent="-171450" rtl="0">
              <a:buFont typeface="Arial" panose="020B0604020202020204" pitchFamily="34" charset="0"/>
              <a:buChar char="•"/>
            </a:pPr>
            <a:r>
              <a:rPr lang="en-US"/>
              <a:t>Les questions relatives à la mobilité, par exemple, ne rendent pas compte de toutes les déficiences physiques ; certaines peuvent être révélées par d’autres questions, notamment celle relative aux difficultés à prendre soin de soi, qui peuvent également concerner d’autres types de déficiences (déficience visuelle, handicap intellectuel, etc.). Il n’est donc pas recommandé d’utiliser ces questions pour tirer des conclusions sur les types de déficiences.</a:t>
            </a:r>
          </a:p>
          <a:p>
            <a:pPr marL="171450" indent="-171450" rtl="0">
              <a:buFont typeface="Arial" panose="020B0604020202020204" pitchFamily="34" charset="0"/>
              <a:buChar char="•"/>
            </a:pPr>
            <a:r>
              <a:rPr lang="en-US"/>
              <a:t>Dans tous les cas, connaître le type de déficience est un </a:t>
            </a:r>
            <a:r>
              <a:rPr lang="en-US" i="1"/>
              <a:t>« faux »</a:t>
            </a:r>
            <a:r>
              <a:rPr lang="en-US"/>
              <a:t> besoin très courant, certains types de besoins étant fréquemment associés à certains types de déficience. Ainsi, il est faux de penser que toutes les personnes présentant un handicap physique ont besoin d’un équipement d’assistance. Les questions posées portent sur le fonctionnement, car les interventions visant à améliorer l’interaction des personnes handicapées avec leur environnement s’intéressent aux caractéristiques fonctionnelles, et non aux déficiences. </a:t>
            </a:r>
          </a:p>
          <a:p>
            <a:pPr marL="171450" indent="-171450" rtl="0">
              <a:buFont typeface="Arial" panose="020B0604020202020204" pitchFamily="34" charset="0"/>
              <a:buChar char="•"/>
            </a:pPr>
            <a:r>
              <a:rPr lang="en-US"/>
              <a:t>Les questions destinées à estimer d’autres besoins (équipements d’assistance, par exemple) doivent être posées séparément. Plusieurs outils sont actuellement mis au point à cet effet (</a:t>
            </a:r>
            <a:r>
              <a:rPr lang="en-US">
                <a:hlinkClick r:id="rId3"/>
              </a:rPr>
              <a:t>Outil d’évaluation des technologies d’assistance de l’OMS</a:t>
            </a:r>
            <a:r>
              <a:rPr lang="en-US"/>
              <a:t>, notamment).</a:t>
            </a: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Maintenant que nous avons présenté les questions du Groupe de Washington et leurs utilisations possibles, expliquez que nous allons voir comment ces questions sont intégrées au système d’enregistrement du HCR, l’application proGres v4, en juillet 2021.</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0" marR="0" lvl="0" indent="0" algn="l" defTabSz="914400" rtl="0" eaLnBrk="1" fontAlgn="auto" latinLnBrk="0" hangingPunct="1">
              <a:lnSpc>
                <a:spcPct val="100000"/>
              </a:lnSpc>
              <a:spcBef>
                <a:spcPts val="0"/>
              </a:spcBef>
              <a:spcAft>
                <a:spcPts val="0"/>
              </a:spcAft>
              <a:buClrTx/>
              <a:buSzTx/>
              <a:buFontTx/>
              <a:buNone/>
              <a:defRPr/>
            </a:pPr>
            <a:r>
              <a:rPr lang="en-US" sz="1200">
                <a:effectLst/>
                <a:latin typeface="Calibri" panose="020F0502020204030204" pitchFamily="34" charset="0"/>
                <a:ea typeface="Calibri" panose="020F0502020204030204" pitchFamily="34" charset="0"/>
                <a:cs typeface="Arial" panose="020B0604020202020204" pitchFamily="34" charset="0"/>
              </a:rPr>
              <a:t>Maintenant que nous avons présenté les questions du Groupe de Washington et leurs utilisations possibles, expliquez que nous allons voir comment ces questions sont intégrées au système d’enregistrement du HCR, l’application proGres v4, en juillet 2021, et comment les utiliser.</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Les participants doivent avoir accès à proGres v4. Si ce n’est pas le cas, ou s’ils se connectent pour la première fois à l’application, cette activité peut servir à présenter les codes de besoins spécifiques, notamment ceux relatifs au handicap.</a:t>
            </a:r>
          </a:p>
          <a:p>
            <a:pPr marL="171450" indent="-171450" rtl="0">
              <a:buFont typeface="Arial" panose="020B0604020202020204" pitchFamily="34" charset="0"/>
              <a:buChar char="•"/>
            </a:pPr>
            <a:r>
              <a:rPr lang="en-US"/>
              <a:t>Interrogez les participants sur leur expérience en tant qu’utilisateurs de proGres v4, et plus particulièrement sur l’utilisation qu’ils en font. </a:t>
            </a:r>
          </a:p>
          <a:p>
            <a:pPr marL="171450" indent="-171450" rtl="0">
              <a:buFont typeface="Arial" panose="020B0604020202020204" pitchFamily="34" charset="0"/>
              <a:buChar char="•"/>
            </a:pPr>
            <a:r>
              <a:rPr lang="en-US"/>
              <a:t>Recueillez leurs réponses, puis expliquez que le système « proGres in Partnership », aussi appelé proGres version 4, </a:t>
            </a:r>
            <a:r>
              <a:rPr lang="en-US" b="0" i="0">
                <a:solidFill>
                  <a:srgbClr val="000000"/>
                </a:solidFill>
                <a:effectLst/>
                <a:latin typeface="Lato" panose="020F0502020204030203" pitchFamily="34" charset="0"/>
              </a:rPr>
              <a:t>est l’application logicielle institutionnelle, centralisée et accessible en ligne utilisée par le HCR pour la gestion des cas. ProGres v4 est utilisé par le HCR pour différentes fonctions opérationnelles, notamment l’enregistrement des individus, mais également de nombreuses fonctions de gestion de cas : aide, gestion des cas à des fins de protection, interventions de protection, délivrance de documents, fourniture d’aides en espèces, etc.</a:t>
            </a:r>
          </a:p>
          <a:p>
            <a:pPr marL="171450" indent="-171450" rtl="0">
              <a:buFont typeface="Arial" panose="020B0604020202020204" pitchFamily="34" charset="0"/>
              <a:buChar char="•"/>
            </a:pPr>
            <a:r>
              <a:rPr lang="en-US" b="0" i="0">
                <a:solidFill>
                  <a:srgbClr val="000000"/>
                </a:solidFill>
                <a:effectLst/>
                <a:latin typeface="Lato" panose="020F0502020204030203" pitchFamily="34" charset="0"/>
              </a:rPr>
              <a:t>Pour plus d’informations : </a:t>
            </a:r>
            <a:r>
              <a:rPr lang="en-US">
                <a:hlinkClick r:id="rId3"/>
              </a:rPr>
              <a:t>Registration Tools (Outils d’enregistrement) – HCR – Guidance on Registration and Identity Management (Orientations relatives à l’enregistrement et à la gestion de l’identité)</a:t>
            </a:r>
            <a:endParaRPr lang="en-GB" dirty="0"/>
          </a:p>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a:t>
            </a:r>
            <a:r>
              <a:rPr lang="en-US"/>
              <a:t> : </a:t>
            </a:r>
          </a:p>
          <a:p>
            <a:pPr marL="171450" indent="-171450" rtl="0">
              <a:buFont typeface="Arial" panose="020B0604020202020204" pitchFamily="34" charset="0"/>
              <a:buChar char="•"/>
            </a:pPr>
            <a:r>
              <a:rPr lang="en-US"/>
              <a:t>Précisez que les questions du Groupe de Washington sont intégrées aux codes de besoins spécifiques, en remplacement des anciens codes relatifs au handicap. </a:t>
            </a:r>
          </a:p>
          <a:p>
            <a:pPr marL="171450" indent="-171450" rtl="0">
              <a:buFont typeface="Arial" panose="020B0604020202020204" pitchFamily="34" charset="0"/>
              <a:buChar char="•"/>
            </a:pPr>
            <a:r>
              <a:rPr lang="en-US" b="1"/>
              <a:t>Demandez</a:t>
            </a:r>
            <a:r>
              <a:rPr lang="en-GB" b="1"/>
              <a:t> </a:t>
            </a:r>
            <a:r>
              <a:rPr lang="en-GB"/>
              <a:t>aux participants s’ils ont déjà vu ces codes ou d’autres codes de besoins spécifiques, et s’ils peuvent expliquer comment ils s’en servent dans le cadre de leur activité.</a:t>
            </a:r>
          </a:p>
          <a:p>
            <a:pPr marL="171450" indent="-171450" rtl="0">
              <a:buFont typeface="Arial" panose="020B0604020202020204" pitchFamily="34" charset="0"/>
              <a:buChar char="•"/>
            </a:pPr>
            <a:r>
              <a:rPr lang="en-US" b="1"/>
              <a:t>Recueillez</a:t>
            </a:r>
            <a:r>
              <a:rPr lang="en-GB" b="1"/>
              <a:t> </a:t>
            </a:r>
            <a:r>
              <a:rPr lang="en-GB"/>
              <a:t>les réponses</a:t>
            </a:r>
            <a:r>
              <a:rPr lang="en-GB" b="1"/>
              <a:t> </a:t>
            </a:r>
            <a:r>
              <a:rPr lang="en-GB"/>
              <a:t>en utilisant le chat et/ou la fonction « lever la main ».</a:t>
            </a:r>
          </a:p>
          <a:p>
            <a:pPr marL="171450" indent="-171450" rtl="0">
              <a:buFont typeface="Arial" panose="020B0604020202020204" pitchFamily="34" charset="0"/>
              <a:buChar char="•"/>
            </a:pPr>
            <a:r>
              <a:rPr lang="en-US" b="1"/>
              <a:t>Expliquez </a:t>
            </a:r>
            <a:r>
              <a:rPr lang="en-US"/>
              <a:t>en quoi consistent les codes de besoins spécifiques </a:t>
            </a:r>
            <a:r>
              <a:rPr lang="en-GB" b="1"/>
              <a:t>à l’aide des animations </a:t>
            </a:r>
            <a:r>
              <a:rPr lang="en-GB"/>
              <a:t>de la diapositive et des messages clés ci-après, suivant </a:t>
            </a:r>
            <a:r>
              <a:rPr lang="en-US" sz="1800">
                <a:effectLst/>
                <a:latin typeface="Calibri" panose="020F0502020204030204" pitchFamily="34" charset="0"/>
                <a:ea typeface="Calibri" panose="020F0502020204030204" pitchFamily="34" charset="0"/>
                <a:cs typeface="Arial" panose="020B0604020202020204" pitchFamily="34" charset="0"/>
              </a:rPr>
              <a:t>les Orientations relatives à l’enregistrement et la gestion de l’identité (chapitres </a:t>
            </a:r>
            <a:r>
              <a:rPr lang="en-US" sz="1800"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3.4</a:t>
            </a:r>
            <a:r>
              <a:rPr lang="en-US" sz="1800">
                <a:effectLst/>
                <a:latin typeface="Calibri" panose="020F0502020204030204" pitchFamily="34" charset="0"/>
                <a:ea typeface="Calibri" panose="020F0502020204030204" pitchFamily="34" charset="0"/>
                <a:cs typeface="Arial" panose="020B0604020202020204" pitchFamily="34" charset="0"/>
              </a:rPr>
              <a:t> et </a:t>
            </a:r>
            <a:r>
              <a:rPr lang="en-US" sz="1800"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5.1</a:t>
            </a:r>
            <a:r>
              <a:rPr lang="en-US" sz="1800">
                <a:effectLst/>
                <a:latin typeface="Calibri" panose="020F0502020204030204" pitchFamily="34" charset="0"/>
                <a:ea typeface="Calibri" panose="020F0502020204030204" pitchFamily="34" charset="0"/>
                <a:cs typeface="Arial" panose="020B0604020202020204" pitchFamily="34" charset="0"/>
              </a:rPr>
              <a:t>)</a:t>
            </a:r>
            <a:r>
              <a:rPr lang="en-US"/>
              <a:t> :</a:t>
            </a:r>
          </a:p>
          <a:p>
            <a:pPr marL="628650" lvl="1" indent="-171450" rtl="0">
              <a:buFont typeface="Arial" panose="020B0604020202020204" pitchFamily="34" charset="0"/>
              <a:buChar char="•"/>
            </a:pPr>
            <a:r>
              <a:rPr lang="en-US" b="0" i="0">
                <a:solidFill>
                  <a:srgbClr val="000000"/>
                </a:solidFill>
                <a:effectLst/>
                <a:latin typeface="Lato" panose="020F0502020204030203" pitchFamily="34" charset="0"/>
              </a:rPr>
              <a:t>Un besoin spécifique peut se définir comme une caractéristique ou une situation nécessitant une attention, une intervention ou un suivi particuliers. Source : </a:t>
            </a:r>
            <a:r>
              <a:rPr lang="en-US">
                <a:hlinkClick r:id="rId5"/>
              </a:rPr>
              <a:t>Define the data set (Définition de l’ensemble de données) – HCR – Guidance on Registration and Identity Management (Orientations relatives à l’enregistrement et à la gestion de l’identité)</a:t>
            </a:r>
            <a:r>
              <a:rPr lang="en-US"/>
              <a:t> – Chapitres 3 et 4 consacrés aux codes de besoins spécifiques</a:t>
            </a:r>
            <a:r>
              <a:rPr lang="fr-FR" altLang="en-US"/>
              <a:t>.</a:t>
            </a:r>
            <a:endParaRPr lang="en-GB" b="0" i="0" dirty="0">
              <a:solidFill>
                <a:srgbClr val="000000"/>
              </a:solidFill>
              <a:effectLst/>
              <a:latin typeface="Lato" panose="020F0502020204030203" pitchFamily="34" charset="0"/>
            </a:endParaRPr>
          </a:p>
          <a:p>
            <a:pPr marL="628650" lvl="1" indent="-171450" rtl="0">
              <a:buFont typeface="Arial" panose="020B0604020202020204" pitchFamily="34" charset="0"/>
              <a:buChar char="•"/>
            </a:pPr>
            <a:r>
              <a:rPr lang="en-US" b="0" i="0">
                <a:solidFill>
                  <a:srgbClr val="000000"/>
                </a:solidFill>
                <a:effectLst/>
                <a:latin typeface="Lato" panose="020F0502020204030203" pitchFamily="34" charset="0"/>
              </a:rPr>
              <a:t>Selon l’échelle et la structure des activités d’accueil, il est possible, suivant des procédures clairement définies, de </a:t>
            </a:r>
            <a:r>
              <a:rPr lang="en-US" b="1" i="0">
                <a:solidFill>
                  <a:srgbClr val="000000"/>
                </a:solidFill>
                <a:effectLst/>
                <a:latin typeface="Lato" panose="020F0502020204030203" pitchFamily="34" charset="0"/>
              </a:rPr>
              <a:t>faire passer en priorité</a:t>
            </a:r>
            <a:r>
              <a:rPr lang="en-US" b="0" i="0">
                <a:solidFill>
                  <a:srgbClr val="000000"/>
                </a:solidFill>
                <a:effectLst/>
                <a:latin typeface="Lato" panose="020F0502020204030203" pitchFamily="34" charset="0"/>
              </a:rPr>
              <a:t> les personnes qui présentent un ou plusieurs de ces besoins spécifiques aux entretiens d’enregistrement, en utilisant des jetons de couleurs différentes dans les grands centres d’enregistrement ou en leur attribuant plus rapidement un rendez-vous dans d’autres contextes, par exemple. Il est aussi possible de les </a:t>
            </a:r>
            <a:r>
              <a:rPr lang="en-US" b="1" i="0">
                <a:solidFill>
                  <a:srgbClr val="000000"/>
                </a:solidFill>
                <a:effectLst/>
                <a:latin typeface="Lato" panose="020F0502020204030203" pitchFamily="34" charset="0"/>
              </a:rPr>
              <a:t>orienter</a:t>
            </a:r>
            <a:r>
              <a:rPr lang="en-GB" b="1" i="0">
                <a:solidFill>
                  <a:srgbClr val="000000"/>
                </a:solidFill>
                <a:effectLst/>
                <a:latin typeface="Lato" panose="020F0502020204030203" pitchFamily="34" charset="0"/>
              </a:rPr>
              <a:t> </a:t>
            </a:r>
            <a:r>
              <a:rPr lang="en-GB" b="0" i="0">
                <a:solidFill>
                  <a:srgbClr val="000000"/>
                </a:solidFill>
                <a:effectLst/>
                <a:latin typeface="Lato" panose="020F0502020204030203" pitchFamily="34" charset="0"/>
              </a:rPr>
              <a:t>vers le personnel des services de protection afin de déterminer leurs besoins immédiats ou à plus long terme.</a:t>
            </a:r>
          </a:p>
          <a:p>
            <a:pPr marL="628650" lvl="1" indent="-171450" rtl="0">
              <a:buFont typeface="Arial" panose="020B0604020202020204" pitchFamily="34" charset="0"/>
              <a:buChar char="•"/>
            </a:pPr>
            <a:r>
              <a:rPr lang="en-US" b="0" i="0">
                <a:solidFill>
                  <a:srgbClr val="000000"/>
                </a:solidFill>
                <a:effectLst/>
                <a:latin typeface="Lato" panose="020F0502020204030203" pitchFamily="34" charset="0"/>
              </a:rPr>
              <a:t>Si la question vous est posée, précisez que les personnes qu’il convient d’inviter à passer en tête de la file d’attente lors de la procédure d’accueil appartiennent aux catégories suivantes : enfants non accompagnés ; enfants chefs de ménages ou mariés ; personnes handicapées et leur famille ; personnes ayant besoin de soins médicaux importants ; personnes réfugiées âgées, en particulier non accompagnées ; personnes ayant besoin d’une protection immédiate et personnes à risque en cas d’attente prolongée (personnes LGBTI, par exemple) ; femmes enceintes à un stade avancé de leur grossesse.</a:t>
            </a:r>
            <a:r>
              <a:rPr lang="en-US" sz="1800">
                <a:effectLst/>
                <a:latin typeface="Calibri" panose="020F0502020204030204" pitchFamily="34" charset="0"/>
                <a:ea typeface="Calibri" panose="020F0502020204030204" pitchFamily="34" charset="0"/>
                <a:cs typeface="Arial" panose="020B0604020202020204" pitchFamily="34" charset="0"/>
              </a:rPr>
              <a:t> Source : </a:t>
            </a:r>
            <a:r>
              <a:rPr lang="en-US" sz="1800"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Reception (Accueil) – HCR – Guidance on Registration and Identity Management (Orientations relatives à l’enregistrement et à la gestion de l’identité)</a:t>
            </a:r>
            <a:r>
              <a:rPr lang="en-US" sz="1800">
                <a:effectLst/>
                <a:latin typeface="Calibri" panose="020F0502020204030204" pitchFamily="34" charset="0"/>
                <a:ea typeface="Calibri" panose="020F0502020204030204" pitchFamily="34" charset="0"/>
                <a:cs typeface="Arial" panose="020B0604020202020204" pitchFamily="34" charset="0"/>
              </a:rPr>
              <a:t> – Priorisation des personnes présentant des besoins spécifiques lors de la procédure d’accueil.</a:t>
            </a:r>
            <a:endParaRPr lang="en-GB" b="0" i="0" dirty="0">
              <a:solidFill>
                <a:srgbClr val="000000"/>
              </a:solidFill>
              <a:effectLst/>
              <a:latin typeface="Lato" panose="020F0502020204030203" pitchFamily="34" charset="0"/>
            </a:endParaRPr>
          </a:p>
          <a:p>
            <a:pPr marL="171450" lvl="0" indent="-171450" rtl="0">
              <a:buFont typeface="Arial" panose="020B0604020202020204" pitchFamily="34" charset="0"/>
              <a:buChar char="•"/>
            </a:pPr>
            <a:r>
              <a:rPr lang="en-US"/>
              <a:t>Demandez aux participants si ces codes sont utilisés dans le cadre d’activités autres que l’enregistrement accéléré et l’orientation aux fins d’une évaluation approfondie des besoins.</a:t>
            </a:r>
          </a:p>
          <a:p>
            <a:pPr marL="171450" lvl="0" indent="-171450" rtl="0">
              <a:buFont typeface="Arial" panose="020B0604020202020204" pitchFamily="34" charset="0"/>
              <a:buChar char="•"/>
            </a:pPr>
            <a:r>
              <a:rPr lang="en-US"/>
              <a:t>Il est possible que certains participants mentionnent l’utilisation de ces codes dans le cadre d’interventions ciblées. Dans ce cas, précisez que si ces codes ont été élaborés dans le but d’identifier les personnes susceptibles d’avoir besoin d’un appui supplémentaire pour accéder aux aides et à différents dispositifs, les personnes handicapées ont aussi des </a:t>
            </a:r>
            <a:r>
              <a:rPr lang="en-US" b="1"/>
              <a:t>besoins essentiels</a:t>
            </a:r>
            <a:r>
              <a:rPr lang="en-US"/>
              <a:t> (accès à la nourriture, à l’eau, etc.), et qu’elles peuvent être exposées à des </a:t>
            </a:r>
            <a:r>
              <a:rPr lang="en-US" b="1"/>
              <a:t>risques accrus en matière de protection</a:t>
            </a:r>
            <a:r>
              <a:rPr lang="en-US"/>
              <a:t>, notamment la </a:t>
            </a:r>
            <a:r>
              <a:rPr lang="en-US" b="1"/>
              <a:t>violence basée sur le genre </a:t>
            </a:r>
            <a:r>
              <a:rPr lang="en-US"/>
              <a:t>en ce qui concerne les femmes et les filles handicapées. En effet, on observe parfois une tendance à orienter les personnes handicapées uniquement vers des services spécialisés.</a:t>
            </a:r>
          </a:p>
          <a:p>
            <a:pPr marL="171450" indent="-171450" rtl="0">
              <a:buFontTx/>
              <a:buChar char="-"/>
            </a:pP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Cette diapositive sera superflue à compter de mi-2022, mais elle peut servir à examiner les raisons qui ont amené le HCR à modifier les codes employés jusque-là pour identifier les personnes handicapées si la formation se déroule dans un contexte où les anciens codes étaient utilisés.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Demandez aux participants pour quelles raisons les codes relatifs au handicap ont été modifiés.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Encouragez-les à mobiliser ce qu’ils ont appris au sujet des questions du Groupe de Washington.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Recueillez leurs réponses en utilisant le chat ou la fonction « lever la main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Faites-leur part des points clés suivants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Les anciens codes s’appuyaient sur des indices visuels pour identifier les personnes handicapées ; tous les handicaps n’étant pas visibles, cette méthode n’était pas fiable.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Ce défaut entraînait une sous-estimation du nombre de personnes handicapées dans les procédures d’enregistrement.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À l’occasion du Sommet mondial sur le handicap de 2018, le HCR s’est engagé publiquement à intégrer les questions du Groupe de Washington dans ses processus d’enregistrement afin d’améliorer l’identification et la protection des personnes réfugiées en situation de handicap.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Cette évolution devrait permettre d’obtenir des données plus fiables et plus facilement comparables.</a:t>
            </a:r>
          </a:p>
          <a:p>
            <a:pPr marL="171450" indent="-171450" rtl="0">
              <a:buFont typeface="Arial" panose="020B0604020202020204" pitchFamily="34" charset="0"/>
              <a:buChar char="•"/>
            </a:pPr>
            <a:endParaRPr lang="en-GB" b="0"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sz="1100">
                <a:effectLst/>
              </a:rPr>
              <a:t>Précisez que l’intégration des questions du Groupe de Washington dans le système proGres a demandé certaines adaptations.</a:t>
            </a:r>
            <a:endParaRPr lang="en-GB" dirty="0">
              <a:effectLst/>
            </a:endParaRPr>
          </a:p>
          <a:p>
            <a:pPr marL="171450" indent="-171450" rtl="0">
              <a:buFont typeface="Arial" panose="020B0604020202020204" pitchFamily="34" charset="0"/>
              <a:buChar char="•"/>
            </a:pPr>
            <a:r>
              <a:rPr lang="en-US" sz="1100">
                <a:effectLst/>
              </a:rPr>
              <a:t>Soulignez l’importance de bien comprendre ces adaptations, et expliquez pourquoi elles étaient nécessaires pour mieux utiliser les codes relatifs au handicap.</a:t>
            </a:r>
          </a:p>
          <a:p>
            <a:pPr marL="171450" indent="-171450" rtl="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Les participants découvriront les adaptations grâce à un exercice qui consistera à les repérer et à chercher pourquoi elles ont été instaurées.</a:t>
            </a:r>
          </a:p>
          <a:p>
            <a:pPr marL="171450" indent="-171450" rtl="0">
              <a:buFont typeface="Arial" panose="020B0604020202020204" pitchFamily="34" charset="0"/>
              <a:buChar char="•"/>
            </a:pPr>
            <a:r>
              <a:rPr lang="en-US" sz="1100">
                <a:effectLst/>
              </a:rPr>
              <a:t>Distribuez le </a:t>
            </a:r>
            <a:r>
              <a:rPr lang="en-US" sz="1100" b="1">
                <a:effectLst/>
              </a:rPr>
              <a:t>document 7</a:t>
            </a:r>
            <a:r>
              <a:rPr lang="en-US" sz="1100">
                <a:effectLst/>
              </a:rPr>
              <a:t> (« Codes de besoins spécifiques relatifs au handicap ») et le </a:t>
            </a:r>
            <a:r>
              <a:rPr lang="en-US" sz="1100" b="1">
                <a:effectLst/>
              </a:rPr>
              <a:t>document 4</a:t>
            </a:r>
            <a:r>
              <a:rPr lang="en-US" sz="1100">
                <a:effectLst/>
              </a:rPr>
              <a:t> (« Questions du Groupe de Washington »).</a:t>
            </a:r>
            <a:endParaRPr lang="en-GB" dirty="0">
              <a:effectLst/>
            </a:endParaRPr>
          </a:p>
          <a:p>
            <a:pPr marL="628650" lvl="1" indent="-171450" rtl="0">
              <a:buFont typeface="Arial" panose="020B0604020202020204" pitchFamily="34" charset="0"/>
              <a:buChar char="•"/>
            </a:pPr>
            <a:r>
              <a:rPr lang="en-US" sz="1100">
                <a:effectLst/>
              </a:rPr>
              <a:t>Dans le cadre d’une formation en présentiel, ces documents peuvent être distribués au format papier.</a:t>
            </a:r>
            <a:endParaRPr lang="en-GB" dirty="0">
              <a:effectLst/>
            </a:endParaRPr>
          </a:p>
          <a:p>
            <a:pPr marL="628650" lvl="1" indent="-171450" rtl="0">
              <a:buFont typeface="Arial" panose="020B0604020202020204" pitchFamily="34" charset="0"/>
              <a:buChar char="•"/>
            </a:pPr>
            <a:r>
              <a:rPr lang="en-US" sz="1100">
                <a:effectLst/>
              </a:rPr>
              <a:t>Dans le cadre d’une formation à distance, ils peuvent être diffusés en version numérique, et les réponses aux questions peuvent être données à l’aide d’un sondage. </a:t>
            </a:r>
          </a:p>
          <a:p>
            <a:pPr marL="628650" lvl="1" indent="-171450" rtl="0">
              <a:buFont typeface="Arial" panose="020B0604020202020204" pitchFamily="34" charset="0"/>
              <a:buChar char="•"/>
            </a:pPr>
            <a:r>
              <a:rPr lang="en-US" sz="1100" b="1">
                <a:effectLst/>
              </a:rPr>
              <a:t>Accessibilité</a:t>
            </a:r>
            <a:r>
              <a:rPr lang="en-US" sz="1100">
                <a:effectLst/>
              </a:rPr>
              <a:t> : Les questions peuvent être consultées à partir du ficher Word (accessible pour les lecteurs d’écran) ou lues avec l’aide d’un autre participant ou d’un assistant.</a:t>
            </a:r>
          </a:p>
          <a:p>
            <a:pPr marL="171450" indent="-171450" rtl="0">
              <a:buFont typeface="Arial" panose="020B0604020202020204" pitchFamily="34" charset="0"/>
              <a:buChar char="•"/>
            </a:pPr>
            <a:r>
              <a:rPr lang="en-US" sz="1100">
                <a:effectLst/>
              </a:rPr>
              <a:t>Demandez aux participants de repérer aux moins trois adaptations réalisées entre les deux outils, et demandez-leur pourquoi, selon eux, ces adaptations étaient nécessaires.</a:t>
            </a:r>
            <a:endParaRPr lang="en-GB" dirty="0">
              <a:effectLst/>
            </a:endParaRPr>
          </a:p>
          <a:p>
            <a:pPr marL="171450" indent="-171450" rtl="0">
              <a:buFont typeface="Arial" panose="020B0604020202020204" pitchFamily="34" charset="0"/>
              <a:buChar char="•"/>
            </a:pPr>
            <a:r>
              <a:rPr lang="en-US" sz="1100">
                <a:effectLst/>
              </a:rPr>
              <a:t>Commentez les différences observées en vous appuyant sur les diapositives 27 à 29.</a:t>
            </a: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800" b="1">
                <a:effectLst/>
                <a:latin typeface="Calibri" panose="020F0502020204030204" pitchFamily="34" charset="0"/>
                <a:ea typeface="Calibri" panose="020F0502020204030204" pitchFamily="34" charset="0"/>
                <a:cs typeface="Arial" panose="020B0604020202020204" pitchFamily="34" charset="0"/>
              </a:rPr>
              <a:t>Accessibilité :</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b="0"/>
              <a:t>Indiquez que nous allons maintenant voir comment les questions du Groupe de Washington ont été intégrées dans proGres v4 et quelles modifications ont été apportées.</a:t>
            </a:r>
          </a:p>
          <a:p>
            <a:pPr marL="171450" indent="-171450" rtl="0">
              <a:buFont typeface="Arial" panose="020B0604020202020204" pitchFamily="34" charset="0"/>
              <a:buChar char="•"/>
            </a:pPr>
            <a:r>
              <a:rPr lang="en-US" b="0"/>
              <a:t>Cette diapositive présente une capture d’écran des codes de besoins spécifiques relatifs au handicap en indiquant les caractéristiques intégrées de façon à mettre en évidence les principaux aspects de cette intégration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800" b="1"/>
              <a:t>1</a:t>
            </a:r>
            <a:r>
              <a:rPr lang="en-US" sz="1800" b="1" baseline="30000"/>
              <a:t> re</a:t>
            </a:r>
            <a:r>
              <a:rPr lang="en-US" sz="1800" b="1"/>
              <a:t> question : </a:t>
            </a:r>
            <a:r>
              <a:rPr lang="en-US" sz="1800" b="1">
                <a:effectLst/>
                <a:latin typeface="Cambria" panose="02040503050406030204" pitchFamily="18" charset="0"/>
                <a:ea typeface="Cambria" panose="02040503050406030204" pitchFamily="18" charset="0"/>
                <a:cs typeface="Arial" panose="020B0604020202020204" pitchFamily="34" charset="0"/>
              </a:rPr>
              <a:t>la brève série de questions du Groupe de Washington comporte six questions, mais il existe huit codes relatifs au handicap. Quels sont les deux codes qui ont été ajoutés, et pourquoi selon vous ?</a:t>
            </a:r>
          </a:p>
          <a:p>
            <a:pPr marL="1085850" lvl="2" indent="-171450" rtl="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En plus des six questions de la brève série, deux autres questions tirées d’autres séries ont été intégrées </a:t>
            </a:r>
            <a:r>
              <a:rPr lang="en-US"/>
              <a:t>(version enrichie de la brève série de questions et série sur le fonctionnement de l’enfant). L’une porte sur le fonctionnement du haut du corps (afin d’</a:t>
            </a:r>
            <a:r>
              <a:rPr lang="en-US" b="1"/>
              <a:t>identifier les personnes susceptibles d’avoir besoin d’aide en raison de difficultés à mobiliser le haut de leur corps</a:t>
            </a:r>
            <a:r>
              <a:rPr lang="en-US"/>
              <a:t>), l’autre sur les émotions et les comportements (afin d’</a:t>
            </a:r>
            <a:r>
              <a:rPr lang="en-US" b="1"/>
              <a:t>améliorer l’identification des personnes présentant des handicaps psychosociaux</a:t>
            </a:r>
            <a:r>
              <a:rPr lang="en-US"/>
              <a:t>, en complément d’autres codes tels quel ceux relatifs aux difficultés à se rappeler certaines choses ou à se concentrer et à prendre soin de soi).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b="1"/>
              <a:t>2</a:t>
            </a:r>
            <a:r>
              <a:rPr lang="en-US" b="1" baseline="30000"/>
              <a:t> e</a:t>
            </a:r>
            <a:r>
              <a:rPr lang="en-US" b="1"/>
              <a:t> question : </a:t>
            </a:r>
            <a:r>
              <a:rPr lang="en-US" sz="1800" b="1">
                <a:effectLst/>
                <a:latin typeface="Cambria" panose="02040503050406030204" pitchFamily="18" charset="0"/>
                <a:ea typeface="Cambria" panose="02040503050406030204" pitchFamily="18" charset="0"/>
                <a:cs typeface="Arial" panose="020B0604020202020204" pitchFamily="34" charset="0"/>
              </a:rPr>
              <a:t>les questions du Groupe de Washington relatives à la vue et à l’audition font mention de l’utilisation d’équipements d’assistance. Selon vous, pourquoi ces références ont-elles été supprimées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Les références aux équipements d’assistance ont été supprimées des questions relatives à la vue et à l’audition afin de tenir compte du fait que ces équipements ne sont pas toujours accessibles dans les situations de déplacement, ou qu’ils peuvent avoir été perdus pendant un déplacement, et qu’un accompagnement voire une orientation peuvent donc s’avérer nécessaires pour pouvoir en bénéficier.</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sz="1800" b="1">
                <a:effectLst/>
                <a:latin typeface="Calibri" panose="020F0502020204030204" pitchFamily="34" charset="0"/>
                <a:ea typeface="Calibri" panose="020F0502020204030204" pitchFamily="34" charset="0"/>
                <a:cs typeface="Arial" panose="020B0604020202020204" pitchFamily="34" charset="0"/>
              </a:rPr>
              <a:t>Accessibilité :</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b="0"/>
              <a:t>Cette diapositive présente une capture d’écran des codes de besoins spécifiques relatifs au handicap en indiquant les caractéristiques intégrées de façon à mettre en évidence les principaux aspects de cette intégration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b="1"/>
              <a:t>3</a:t>
            </a:r>
            <a:r>
              <a:rPr lang="en-GB" sz="1800" b="1" baseline="30000">
                <a:effectLst/>
                <a:latin typeface="Cambria" panose="02040503050406030204" pitchFamily="18" charset="0"/>
                <a:ea typeface="Cambria" panose="02040503050406030204" pitchFamily="18" charset="0"/>
                <a:cs typeface="Arial" panose="020B0604020202020204" pitchFamily="34" charset="0"/>
              </a:rPr>
              <a:t>e</a:t>
            </a:r>
            <a:r>
              <a:rPr lang="en-GB" b="1"/>
              <a:t> question</a:t>
            </a:r>
            <a:r>
              <a:rPr lang="en-GB" sz="1800" b="1">
                <a:effectLst/>
                <a:latin typeface="Cambria" panose="02040503050406030204" pitchFamily="18" charset="0"/>
                <a:ea typeface="Cambria" panose="02040503050406030204" pitchFamily="18" charset="0"/>
                <a:cs typeface="Arial" panose="020B0604020202020204" pitchFamily="34" charset="0"/>
              </a:rPr>
              <a:t> : </a:t>
            </a:r>
            <a:r>
              <a:rPr lang="en-US" sz="1800" b="1">
                <a:effectLst/>
                <a:latin typeface="Cambria" panose="02040503050406030204" pitchFamily="18" charset="0"/>
                <a:ea typeface="Cambria" panose="02040503050406030204" pitchFamily="18" charset="0"/>
                <a:cs typeface="Arial" panose="020B0604020202020204" pitchFamily="34" charset="0"/>
              </a:rPr>
              <a:t>les questions du Groupe de Washington comportent quatre catégories de réponse (</a:t>
            </a:r>
            <a:r>
              <a:rPr lang="en-US" sz="1800" b="1" i="1">
                <a:effectLst/>
                <a:latin typeface="Cambria" panose="02040503050406030204" pitchFamily="18" charset="0"/>
                <a:ea typeface="Cambria" panose="02040503050406030204" pitchFamily="18" charset="0"/>
                <a:cs typeface="Arial" panose="020B0604020202020204" pitchFamily="34" charset="0"/>
              </a:rPr>
              <a:t>Non, pas du tout</a:t>
            </a:r>
            <a:r>
              <a:rPr lang="en-GB" sz="1800" b="1" i="1">
                <a:effectLst/>
                <a:latin typeface="Cambria" panose="02040503050406030204" pitchFamily="18" charset="0"/>
                <a:ea typeface="Cambria" panose="02040503050406030204" pitchFamily="18" charset="0"/>
                <a:cs typeface="Arial" panose="020B0604020202020204" pitchFamily="34" charset="0"/>
              </a:rPr>
              <a:t> ;</a:t>
            </a:r>
            <a:r>
              <a:rPr lang="en-US" sz="1800" b="1" i="1">
                <a:effectLst/>
                <a:latin typeface="Cambria" panose="02040503050406030204" pitchFamily="18" charset="0"/>
                <a:ea typeface="Cambria" panose="02040503050406030204" pitchFamily="18" charset="0"/>
                <a:cs typeface="Arial" panose="020B0604020202020204" pitchFamily="34" charset="0"/>
              </a:rPr>
              <a:t> Oui, un peu</a:t>
            </a:r>
            <a:r>
              <a:rPr lang="en-GB" sz="1800" b="1" i="1">
                <a:effectLst/>
                <a:latin typeface="Cambria" panose="02040503050406030204" pitchFamily="18" charset="0"/>
                <a:ea typeface="Cambria" panose="02040503050406030204" pitchFamily="18" charset="0"/>
                <a:cs typeface="Arial" panose="020B0604020202020204" pitchFamily="34" charset="0"/>
              </a:rPr>
              <a:t> ; Oui, beaucoup ; Je n’y parviens pas du tout</a:t>
            </a:r>
            <a:r>
              <a:rPr lang="en-US" sz="1800" b="1">
                <a:effectLst/>
                <a:latin typeface="Cambria" panose="02040503050406030204" pitchFamily="18" charset="0"/>
                <a:ea typeface="Cambria" panose="02040503050406030204" pitchFamily="18" charset="0"/>
                <a:cs typeface="Arial" panose="020B0604020202020204" pitchFamily="34" charset="0"/>
              </a:rPr>
              <a:t>), tandis que les codes relatifs au handicap ne proposent que deux catégories de réponses </a:t>
            </a:r>
            <a:r>
              <a:rPr lang="en-GB" b="1"/>
              <a:t>(</a:t>
            </a:r>
            <a:r>
              <a:rPr lang="en-GB" sz="1800" b="1" i="1">
                <a:effectLst/>
                <a:latin typeface="Cambria" panose="02040503050406030204" pitchFamily="18" charset="0"/>
                <a:ea typeface="Cambria" panose="02040503050406030204" pitchFamily="18" charset="0"/>
                <a:cs typeface="Arial" panose="020B0604020202020204" pitchFamily="34" charset="0"/>
              </a:rPr>
              <a:t>Oui, beaucoup ; N’y parvient pas du tout</a:t>
            </a:r>
            <a:r>
              <a:rPr lang="en-GB" sz="1800" b="1">
                <a:effectLst/>
                <a:latin typeface="Cambria" panose="02040503050406030204" pitchFamily="18" charset="0"/>
                <a:ea typeface="Cambria" panose="02040503050406030204" pitchFamily="18" charset="0"/>
                <a:cs typeface="Arial" panose="020B0604020202020204" pitchFamily="34" charset="0"/>
              </a:rPr>
              <a:t>). Selon vous, pourquoi avoir procédé à cette adaptation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Les réponses proposées dans l’outil correspondent aux </a:t>
            </a:r>
            <a:r>
              <a:rPr lang="en-US" b="1"/>
              <a:t>deux catégories considérées comme paliers à partir desquels identifier les personnes handicapées</a:t>
            </a:r>
            <a:r>
              <a:rPr lang="en-US"/>
              <a:t>, à savoir, uniquement </a:t>
            </a:r>
            <a:r>
              <a:rPr lang="en-US" i="1"/>
              <a:t>Oui, beaucoup</a:t>
            </a:r>
            <a:r>
              <a:rPr lang="en-GB" i="1"/>
              <a:t> </a:t>
            </a:r>
            <a:r>
              <a:rPr lang="en-GB"/>
              <a:t>et</a:t>
            </a:r>
            <a:r>
              <a:rPr lang="en-GB" i="1"/>
              <a:t> N’y parvient pas du tout. </a:t>
            </a:r>
            <a:r>
              <a:rPr lang="en-US" i="0"/>
              <a:t>Les autres réponses ne peuvent pas être proposées par l’outil, car leur sélection activerait l’enregistrement alors que la personne concernée n’est pas considérée comme handicapée au regard des seuils recommandés.</a:t>
            </a:r>
            <a:endParaRPr lang="en-GB" dirty="0"/>
          </a:p>
          <a:p>
            <a:pPr marL="171450" lvl="0" indent="-171450" rtl="0">
              <a:buFont typeface="Arial" panose="020B0604020202020204" pitchFamily="34" charset="0"/>
              <a:buChar char="•"/>
            </a:pPr>
            <a:r>
              <a:rPr lang="en-US" b="0"/>
              <a:t>Demandez aux participants s’ils ont repéré d’autres adaptations dans les questions posées (4</a:t>
            </a:r>
            <a:r>
              <a:rPr lang="en-US" b="0" baseline="30000"/>
              <a:t>e</a:t>
            </a:r>
            <a:r>
              <a:rPr lang="en-US" b="0"/>
              <a:t> question). Les autres adaptations apportées sont les suivantes :</a:t>
            </a:r>
          </a:p>
          <a:p>
            <a:pPr marL="628650" lvl="1" indent="-171450" rtl="0">
              <a:buFont typeface="Arial" panose="020B0604020202020204" pitchFamily="34" charset="0"/>
              <a:buChar char="•"/>
            </a:pPr>
            <a:r>
              <a:rPr lang="en-US"/>
              <a:t>Les codes utilisés dans le système proGres intègrent des </a:t>
            </a:r>
            <a:r>
              <a:rPr lang="en-US" b="1"/>
              <a:t>questions adaptées à l’identification des enfants en situation de handicap. </a:t>
            </a:r>
            <a:r>
              <a:rPr lang="en-US"/>
              <a:t>Ces questions sont</a:t>
            </a:r>
            <a:r>
              <a:rPr lang="en-GB" b="1"/>
              <a:t> </a:t>
            </a:r>
            <a:r>
              <a:rPr lang="en-GB"/>
              <a:t>extraites du Module sur le fonctionnement de l’enfant élaboré par le groupe de travail de l’UNICEF. Elles doivent être adressées à un parent ou à un tuteur.</a:t>
            </a:r>
          </a:p>
          <a:p>
            <a:pPr marL="628650" lvl="1" indent="-171450" rtl="0">
              <a:buFont typeface="Arial" panose="020B0604020202020204" pitchFamily="34" charset="0"/>
              <a:buChar char="•"/>
            </a:pPr>
            <a:r>
              <a:rPr lang="en-US" b="1"/>
              <a:t>Les codes apparaissent en premier, avant les questions.</a:t>
            </a:r>
            <a:r>
              <a:rPr lang="en-US"/>
              <a:t> Il s’agit d’une légère différence par rapport à la méthodologie employée par le Groupe de Washington, mais nos équipes vont devoir s’habituer à poser les questions d’abord, et non à attribuer les codes sans poser les questions.</a:t>
            </a:r>
          </a:p>
          <a:p>
            <a:pPr marL="628650" lvl="1" indent="-171450" rtl="0">
              <a:buFont typeface="Arial" panose="020B0604020202020204" pitchFamily="34" charset="0"/>
              <a:buChar char="•"/>
            </a:pPr>
            <a:r>
              <a:rPr lang="en-US"/>
              <a:t>Enfin, notons que </a:t>
            </a:r>
            <a:r>
              <a:rPr lang="en-US" b="1"/>
              <a:t>plusieurs fiches</a:t>
            </a:r>
            <a:r>
              <a:rPr lang="en-US"/>
              <a:t> devront être créées si plusieurs difficultés sont recensées. Si une personne présente plusieurs difficultés (difficultés à entendre, à voir et à communiquer pour les personnes à la fois sourdes et aveugles, par exemple), plusieurs fiches seront nécessaires.</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lvl="0" indent="-171450" rtl="0">
              <a:buFont typeface="Arial" panose="020B0604020202020204" pitchFamily="34" charset="0"/>
              <a:buChar char="•"/>
            </a:pPr>
            <a:r>
              <a:rPr lang="en-US"/>
              <a:t>Indiquez que le système intègre également des </a:t>
            </a:r>
            <a:r>
              <a:rPr lang="en-US" b="1"/>
              <a:t>traductions validées, disponibles dans quatre langues </a:t>
            </a:r>
            <a:r>
              <a:rPr lang="en-US"/>
              <a:t>(l’anglais, l’arabe, le français et l’espagnol). Pour les autres langues, il est préférable que les équipes n’improvisent pas elles-mêmes la traduction des questions, mais consultent les traductions disponibles sur la </a:t>
            </a:r>
            <a:r>
              <a:rPr lang="en-US">
                <a:hlinkClick r:id="rId3"/>
              </a:rPr>
              <a:t>page du Groupe de Washington sur les statistiques du handicap consacrée aux traductions (washingtongroup-disability.com)</a:t>
            </a:r>
            <a:r>
              <a:rPr lang="en-US"/>
              <a:t>. Si aucune traduction n’est disponible dans une langue donnée, demandez de l’aide à la Division de la protection internationale ou à l’adresse </a:t>
            </a:r>
            <a:r>
              <a:rPr lang="en-US" b="1" i="0" u="sng">
                <a:solidFill>
                  <a:srgbClr val="A11845"/>
                </a:solidFill>
                <a:effectLst/>
                <a:latin typeface="Washington Group"/>
                <a:hlinkClick r:id="rId4"/>
              </a:rPr>
              <a:t>WG_Secretariat@cdc.gov</a:t>
            </a:r>
            <a:r>
              <a:rPr lang="en-US" b="1" i="0">
                <a:solidFill>
                  <a:srgbClr val="000000"/>
                </a:solidFill>
                <a:effectLst/>
                <a:latin typeface="Washington Group"/>
              </a:rPr>
              <a:t>.</a:t>
            </a:r>
            <a:endParaRPr lang="en-GB" dirty="0"/>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0" marR="0" lvl="0" indent="0" algn="l" defTabSz="914400" rtl="0" eaLnBrk="1" fontAlgn="auto" latinLnBrk="0" hangingPunct="1">
              <a:lnSpc>
                <a:spcPct val="100000"/>
              </a:lnSpc>
              <a:spcBef>
                <a:spcPts val="0"/>
              </a:spcBef>
              <a:spcAft>
                <a:spcPts val="0"/>
              </a:spcAft>
              <a:buClrTx/>
              <a:buSzTx/>
              <a:buFontTx/>
              <a:buNone/>
              <a:defRPr/>
            </a:pPr>
            <a:r>
              <a:rPr lang="en-US" sz="1200">
                <a:effectLst/>
                <a:latin typeface="Calibri" panose="020F0502020204030204" pitchFamily="34" charset="0"/>
                <a:ea typeface="Calibri" panose="020F0502020204030204" pitchFamily="34" charset="0"/>
                <a:cs typeface="Arial" panose="020B0604020202020204" pitchFamily="34" charset="0"/>
              </a:rPr>
              <a:t>Présentez les objectifs de cette partie. Cette partie présente l’approche des questions du Groupe de Washington sur le handicap, les raisons pour lesquelles elles ont été mises au point et la manière dont elles peuvent être utilisées pour recueillir des données sur les personnes handicapées.</a:t>
            </a:r>
          </a:p>
          <a:p>
            <a:pPr marL="571500" indent="-571500" rtl="0">
              <a:buFont typeface="Arial" panose="020B0604020202020204" pitchFamily="34" charset="0"/>
              <a:buChar char="•"/>
            </a:pPr>
            <a:r>
              <a:rPr lang="en-US" sz="2800"/>
              <a:t>Résumé de l’approche des questions du Groupe de Washington sur le handicap</a:t>
            </a:r>
          </a:p>
          <a:p>
            <a:pPr marL="571500" indent="-571500" rtl="0">
              <a:buFont typeface="Arial" panose="020B0604020202020204" pitchFamily="34" charset="0"/>
              <a:buChar char="•"/>
            </a:pPr>
            <a:r>
              <a:rPr lang="en-US" sz="2800"/>
              <a:t>Description de leur utilisation et de leur valeur ajoutée pour la collecte de données relatives aux personnes handicapées </a:t>
            </a:r>
          </a:p>
          <a:p>
            <a:pPr rtl="0"/>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Expliquez qu’une dernière adaptation a été apportée concernant les enregistrements d’urgence.</a:t>
            </a:r>
          </a:p>
          <a:p>
            <a:pPr marL="342900" lvl="0" indent="-342900"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L’enregistrement est l’une des principales activités du HCR au début d’une situation d’urgence.</a:t>
            </a:r>
          </a:p>
          <a:p>
            <a:pPr marL="342900" lvl="0" indent="-342900"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Ce processus peut commencer dans les sept jours suivant un premier afflux de personnes réfugiées.</a:t>
            </a:r>
          </a:p>
          <a:p>
            <a:pPr marL="342900" lvl="0" indent="-342900"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La série de données à collecter est alors réduite afin d’apporter une réponse rapide.</a:t>
            </a:r>
          </a:p>
          <a:p>
            <a:pPr marL="342900" lvl="0" indent="-342900"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Une question plus courte et portant sur plusieurs éléments a donc été mise au point afin d’être utilisée dans ces contextes </a:t>
            </a:r>
            <a:r>
              <a:rPr lang="en-US" sz="1200" b="1">
                <a:effectLst/>
                <a:latin typeface="Calibri" panose="020F0502020204030204" pitchFamily="34" charset="0"/>
                <a:ea typeface="Calibri" panose="020F0502020204030204" pitchFamily="34" charset="0"/>
                <a:cs typeface="Arial" panose="020B0604020202020204" pitchFamily="34" charset="0"/>
              </a:rPr>
              <a:t>uniquement</a:t>
            </a:r>
            <a:r>
              <a:rPr lang="en-US" sz="1200">
                <a:effectLst/>
                <a:latin typeface="Calibri" panose="020F0502020204030204" pitchFamily="34" charset="0"/>
                <a:ea typeface="Calibri" panose="020F0502020204030204" pitchFamily="34" charset="0"/>
                <a:cs typeface="Arial" panose="020B0604020202020204" pitchFamily="34" charset="0"/>
              </a:rPr>
              <a:t>. </a:t>
            </a:r>
          </a:p>
          <a:p>
            <a:pPr marL="342900" lvl="0" indent="-342900"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Cette méthode s’appuyant sur une question fermée (à laquelle on répond par oui ou par non), elle n’est pas infaillible pour identifier les personnes handicapées (rappelez les inconvénients de ce type de questions).</a:t>
            </a:r>
          </a:p>
          <a:p>
            <a:pPr marL="342900" lvl="0" indent="-342900" rtl="0">
              <a:lnSpc>
                <a:spcPct val="107000"/>
              </a:lnSpc>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La fiche apparaîtra comme « en attente de révision » et devra être complétée dans les meilleurs délais à l’aide des questions figurant dans les sous-catégories.</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Les codes habituels seront utilisés pour l’enregistrement continu, mais également pour l’enregistrement des nouvelles arrivées dans les contextes plus stables, selon les moyens disponibles.</a:t>
            </a:r>
          </a:p>
          <a:p>
            <a:pPr marL="0" lvl="0" indent="0" rtl="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b="1"/>
              <a:t>Remarques à l’intention des animateurs :</a:t>
            </a:r>
          </a:p>
          <a:p>
            <a:pPr marL="171450" indent="-171450" rtl="0">
              <a:buFont typeface="Arial" panose="020B0604020202020204" pitchFamily="34" charset="0"/>
              <a:buChar char="•"/>
            </a:pPr>
            <a:r>
              <a:rPr lang="en-US"/>
              <a:t>À ce stade, et selon les besoins d’apprentissage du groupe, vous pouvez au choix :</a:t>
            </a:r>
          </a:p>
          <a:p>
            <a:pPr marL="628650" lvl="1" indent="-171450" rtl="0">
              <a:buFont typeface="Arial" panose="020B0604020202020204" pitchFamily="34" charset="0"/>
              <a:buChar char="•"/>
            </a:pPr>
            <a:r>
              <a:rPr lang="en-US"/>
              <a:t>Lancer une vidéo décrivant les principales caractéristiques des codes de besoins spécifiques relatifs au handicap ;</a:t>
            </a:r>
          </a:p>
          <a:p>
            <a:pPr marL="628650" lvl="1" indent="-171450" rtl="0">
              <a:buFont typeface="Arial" panose="020B0604020202020204" pitchFamily="34" charset="0"/>
              <a:buChar char="•"/>
            </a:pPr>
            <a:r>
              <a:rPr lang="en-US"/>
              <a:t>Partager votre écran pour présenter ces caractéristiques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Demander aux participants de se connecter sur leur espace de formation (le cas échéant) et de parcourir l’interface afin de soumettre d’éventuelles questions sur son fonctionnement. </a:t>
            </a:r>
            <a:r>
              <a:rPr lang="en-US" sz="1800">
                <a:effectLst/>
                <a:latin typeface="Calibri" panose="020F0502020204030204" pitchFamily="34" charset="0"/>
                <a:ea typeface="Calibri" panose="020F0502020204030204" pitchFamily="34" charset="0"/>
                <a:cs typeface="Times New Roman" panose="02020603050405020304" pitchFamily="18" charset="0"/>
              </a:rPr>
              <a:t>Notez que cette option peut prendre plus de temps si les participants ont du mal à se connecter à leur espace de formation.</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Accessibilité :</a:t>
            </a:r>
          </a:p>
          <a:p>
            <a:pPr marL="628650" lvl="1" indent="-171450" rtl="0">
              <a:buFont typeface="Arial" panose="020B0604020202020204" pitchFamily="34" charset="0"/>
              <a:buChar char="•"/>
            </a:pPr>
            <a:r>
              <a:rPr lang="en-US"/>
              <a:t>Lisez le titre et décrivez l’image, qui représente un membre du personnel du HCR en entretien avec une famille, dont un homme en fauteuil roulant.</a:t>
            </a:r>
          </a:p>
          <a:p>
            <a:pPr marL="171450" indent="-171450" rtl="0">
              <a:buFont typeface="Arial" panose="020B0604020202020204" pitchFamily="34" charset="0"/>
              <a:buChar char="•"/>
            </a:pPr>
            <a:r>
              <a:rPr lang="en-US"/>
              <a:t>Expliquez que l’utilisation des questions du Groupe de Washington nous oblige à revoir notre conception du handicap. Cette diapositive illustre l’évolution des méthodes employées par le HCR pour identifier les personnes handicapées.</a:t>
            </a:r>
          </a:p>
          <a:p>
            <a:pPr marL="171450" indent="-171450" rtl="0">
              <a:buFont typeface="Arial" panose="020B0604020202020204" pitchFamily="34" charset="0"/>
              <a:buChar char="•"/>
            </a:pPr>
            <a:r>
              <a:rPr lang="en-US"/>
              <a:t>Le schéma de gauche représente la méthode utilisée par le personnel du HCR pour identifier les personnes handicapées à l’aide des anciens codes :</a:t>
            </a:r>
          </a:p>
          <a:p>
            <a:pPr marL="628650" lvl="1" indent="-171450" rtl="0">
              <a:buFont typeface="Arial" panose="020B0604020202020204" pitchFamily="34" charset="0"/>
              <a:buChar char="•"/>
            </a:pPr>
            <a:r>
              <a:rPr lang="en-US"/>
              <a:t>Le personnel s’appuyait sur des indices visuels pour effectuer un premier repérage des personnes handicapées et leur attribuer un code sur la base de ses propres perceptions.</a:t>
            </a:r>
          </a:p>
          <a:p>
            <a:pPr marL="628650" lvl="1" indent="-171450" rtl="0">
              <a:buFont typeface="Arial" panose="020B0604020202020204" pitchFamily="34" charset="0"/>
              <a:buChar char="•"/>
            </a:pPr>
            <a:r>
              <a:rPr lang="en-US"/>
              <a:t>Cette méthode renforçait l’idée que le handicap serait identifiable et que les membres du personnel seraient en mesure d’attribuer ces codes en se fiant à leur propre perception des déficiences. </a:t>
            </a:r>
          </a:p>
          <a:p>
            <a:pPr marL="628650" lvl="1" indent="-171450" rtl="0">
              <a:buFont typeface="Arial" panose="020B0604020202020204" pitchFamily="34" charset="0"/>
              <a:buChar char="•"/>
            </a:pPr>
            <a:r>
              <a:rPr lang="en-US"/>
              <a:t>Comme nous l’avons déjà signalé, cette méthode ne permet pas d’obtenir des données fiables.</a:t>
            </a:r>
          </a:p>
          <a:p>
            <a:pPr marL="171450" indent="-171450" rtl="0">
              <a:buFont typeface="Arial" panose="020B0604020202020204" pitchFamily="34" charset="0"/>
              <a:buChar char="•"/>
            </a:pPr>
            <a:r>
              <a:rPr lang="en-US"/>
              <a:t>Le schéma de droite représente la nouvelle méthode d’identification, fondée sur les nouveaux codes :</a:t>
            </a:r>
          </a:p>
          <a:p>
            <a:pPr marL="628650" lvl="1" indent="-171450" rtl="0">
              <a:buFont typeface="Arial" panose="020B0604020202020204" pitchFamily="34" charset="0"/>
              <a:buChar char="•"/>
            </a:pPr>
            <a:r>
              <a:rPr lang="en-US"/>
              <a:t>Le personnel pose des questions pendant le processus d’enregistrement, et recueille les réponses qui lui permettront d’attribuer les codes correspondants.</a:t>
            </a:r>
          </a:p>
          <a:p>
            <a:pPr marL="628650" lvl="1" indent="-171450" rtl="0">
              <a:buFont typeface="Arial" panose="020B0604020202020204" pitchFamily="34" charset="0"/>
              <a:buChar char="•"/>
            </a:pPr>
            <a:r>
              <a:rPr lang="en-US"/>
              <a:t>Cette méthode permet de repérer les difficultés pouvant nécessiter une aide supplémentaire, comme la mise à disposition d’informations dans un format accessible ou d’un accompagnement afin de faciliter l’accès aux distributions en cas d’obstacles physiques. </a:t>
            </a:r>
          </a:p>
          <a:p>
            <a:pPr marL="171450" indent="-171450" rtl="0">
              <a:buFont typeface="Arial" panose="020B0604020202020204" pitchFamily="34" charset="0"/>
              <a:buChar char="•"/>
            </a:pPr>
            <a:r>
              <a:rPr lang="en-US"/>
              <a:t>Il conviendra cependant de recueillir des données supplémentaires pour déterminer les types d’appui les plus pertinents, au lieu de faire des suppositions à ce sujet comme cela a pu être le cas pour certains types de déficiences.</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Indiquez que cette diapositive résume les recommandations élémentaires relatives à l’utilisation des questions du Groupe de Washington. Ces conseils sont également valables pour leur utilisation dans le cadre des activités du HCR.</a:t>
            </a:r>
          </a:p>
          <a:p>
            <a:pPr marL="374650" indent="-342900" rtl="0">
              <a:buClr>
                <a:srgbClr val="0070C0"/>
              </a:buClr>
              <a:buFont typeface="Arial" panose="020B0604020202020204" pitchFamily="34" charset="0"/>
              <a:buChar char="•"/>
            </a:pPr>
            <a:r>
              <a:rPr lang="en-US" sz="1200" b="1">
                <a:ea typeface="MS PGothic" panose="020B0600070205080204" pitchFamily="34" charset="-128"/>
              </a:rPr>
              <a:t>Posez les questions telles qu’elles sont</a:t>
            </a:r>
            <a:r>
              <a:rPr lang="en-US" sz="1200">
                <a:ea typeface="MS PGothic" panose="020B0600070205080204" pitchFamily="34" charset="-128"/>
              </a:rPr>
              <a:t> </a:t>
            </a:r>
            <a:r>
              <a:rPr lang="en-GB" sz="1200" b="1">
                <a:ea typeface="MS PGothic" panose="020B0600070205080204" pitchFamily="34" charset="-128"/>
              </a:rPr>
              <a:t>rédigées</a:t>
            </a:r>
            <a:r>
              <a:rPr lang="en-GB" sz="1200">
                <a:ea typeface="MS PGothic" panose="020B0600070205080204" pitchFamily="34" charset="-128"/>
              </a:rPr>
              <a:t>. N’improvisez pas ; utilisez une traduction approuvée.</a:t>
            </a:r>
          </a:p>
          <a:p>
            <a:pPr marL="374650" indent="-342900" rtl="0">
              <a:buClr>
                <a:srgbClr val="0070C0"/>
              </a:buClr>
              <a:buFont typeface="Arial" panose="020B0604020202020204" pitchFamily="34" charset="0"/>
              <a:buChar char="•"/>
            </a:pPr>
            <a:r>
              <a:rPr lang="en-US" sz="1200">
                <a:ea typeface="MS PGothic" panose="020B0600070205080204" pitchFamily="34" charset="-128"/>
              </a:rPr>
              <a:t>Veillez à ce que la personne interrogée réponde à chaque question. </a:t>
            </a:r>
            <a:r>
              <a:rPr lang="en-US" sz="1200" b="1">
                <a:ea typeface="MS PGothic" panose="020B0600070205080204" pitchFamily="34" charset="-128"/>
              </a:rPr>
              <a:t>Ne tentez pas</a:t>
            </a:r>
            <a:r>
              <a:rPr lang="en-US" sz="1200">
                <a:ea typeface="MS PGothic" panose="020B0600070205080204" pitchFamily="34" charset="-128"/>
              </a:rPr>
              <a:t> </a:t>
            </a:r>
            <a:r>
              <a:rPr lang="en-GB" sz="1200" b="1">
                <a:ea typeface="MS PGothic" panose="020B0600070205080204" pitchFamily="34" charset="-128"/>
              </a:rPr>
              <a:t>de deviner la réponse en observant la personne concernée</a:t>
            </a:r>
            <a:r>
              <a:rPr lang="en-US" sz="1200">
                <a:ea typeface="MS PGothic" panose="020B0600070205080204" pitchFamily="34" charset="-128"/>
              </a:rPr>
              <a:t>.</a:t>
            </a:r>
          </a:p>
          <a:p>
            <a:pPr marL="374650" indent="-342900" rtl="0">
              <a:buClr>
                <a:srgbClr val="0070C0"/>
              </a:buClr>
              <a:buFont typeface="Arial" panose="020B0604020202020204" pitchFamily="34" charset="0"/>
              <a:buChar char="•"/>
            </a:pPr>
            <a:r>
              <a:rPr lang="en-US" sz="1200">
                <a:ea typeface="MS PGothic" panose="020B0600070205080204" pitchFamily="34" charset="-128"/>
              </a:rPr>
              <a:t>Si la </a:t>
            </a:r>
            <a:r>
              <a:rPr lang="en-US" sz="1200" b="1">
                <a:ea typeface="MS PGothic" panose="020B0600070205080204" pitchFamily="34" charset="-128"/>
              </a:rPr>
              <a:t>personne qui mène l’entretien</a:t>
            </a:r>
            <a:r>
              <a:rPr lang="en-US" sz="1200">
                <a:ea typeface="MS PGothic" panose="020B0600070205080204" pitchFamily="34" charset="-128"/>
              </a:rPr>
              <a:t> est mal à l’aise, la personne interrogée le sera aussi, d’où la </a:t>
            </a:r>
            <a:r>
              <a:rPr lang="en-US" sz="1200" b="1">
                <a:ea typeface="MS PGothic" panose="020B0600070205080204" pitchFamily="34" charset="-128"/>
              </a:rPr>
              <a:t>nécessité de se familiariser avec les documents</a:t>
            </a:r>
            <a:r>
              <a:rPr lang="en-US" sz="1200">
                <a:ea typeface="MS PGothic" panose="020B0600070205080204" pitchFamily="34" charset="-128"/>
              </a:rPr>
              <a:t> et de se détendre.</a:t>
            </a:r>
          </a:p>
          <a:p>
            <a:pPr marL="374650" indent="-342900" rtl="0">
              <a:buClr>
                <a:srgbClr val="0070C0"/>
              </a:buClr>
              <a:buFont typeface="Arial" panose="020B0604020202020204" pitchFamily="34" charset="0"/>
              <a:buChar char="•"/>
            </a:pPr>
            <a:r>
              <a:rPr lang="en-US" sz="1200" b="1">
                <a:ea typeface="MS PGothic" panose="020B0600070205080204" pitchFamily="34" charset="-128"/>
              </a:rPr>
              <a:t>Sachez</a:t>
            </a:r>
            <a:r>
              <a:rPr lang="en-US" sz="1200">
                <a:ea typeface="MS PGothic" panose="020B0600070205080204" pitchFamily="34" charset="-128"/>
              </a:rPr>
              <a:t> qu’il ne s’agit</a:t>
            </a:r>
            <a:r>
              <a:rPr lang="en-US" sz="1200" b="1">
                <a:ea typeface="MS PGothic" panose="020B0600070205080204" pitchFamily="34" charset="-128"/>
              </a:rPr>
              <a:t> </a:t>
            </a:r>
            <a:r>
              <a:rPr lang="en-GB" sz="1200" b="1">
                <a:ea typeface="MS PGothic" panose="020B0600070205080204" pitchFamily="34" charset="-128"/>
              </a:rPr>
              <a:t>pas de questions sensibles</a:t>
            </a:r>
            <a:r>
              <a:rPr lang="en-US" sz="1200">
                <a:ea typeface="MS PGothic" panose="020B0600070205080204" pitchFamily="34" charset="-128"/>
              </a:rPr>
              <a:t> : ces questions concernent des activités élémentaires universelles et sont normalement compréhensibles par toute personne, quelles que soient sa nationalité ou sa culture.</a:t>
            </a:r>
          </a:p>
          <a:p>
            <a:pPr marL="374650" indent="-342900" rtl="0">
              <a:buClr>
                <a:srgbClr val="0070C0"/>
              </a:buClr>
              <a:buFont typeface="Arial" panose="020B0604020202020204" pitchFamily="34" charset="0"/>
              <a:buChar char="•"/>
            </a:pPr>
            <a:r>
              <a:rPr lang="en-US" sz="1200" b="1">
                <a:ea typeface="MS PGothic" panose="020B0600070205080204" pitchFamily="34" charset="-128"/>
              </a:rPr>
              <a:t>Préparez-vous</a:t>
            </a:r>
            <a:r>
              <a:rPr lang="en-US" sz="1200">
                <a:ea typeface="MS PGothic" panose="020B0600070205080204" pitchFamily="34" charset="-128"/>
              </a:rPr>
              <a:t> :</a:t>
            </a:r>
            <a:r>
              <a:rPr lang="en-GB" sz="1200" b="1">
                <a:ea typeface="MS PGothic" panose="020B0600070205080204" pitchFamily="34" charset="-128"/>
              </a:rPr>
              <a:t> </a:t>
            </a:r>
            <a:r>
              <a:rPr lang="en-GB" sz="1200">
                <a:ea typeface="MS PGothic" panose="020B0600070205080204" pitchFamily="34" charset="-128"/>
              </a:rPr>
              <a:t>si possible, exercez-vous aux entretiens avant de vous rendre sur le terrain.</a:t>
            </a:r>
          </a:p>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285750" lvl="0" indent="-285750" rtl="0">
              <a:lnSpc>
                <a:spcPct val="107000"/>
              </a:lnSpc>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À ce stade, il est recommandé de laisser les participants poser des questions et faire part de leur expérience concernant l’utilisation des codes.</a:t>
            </a:r>
          </a:p>
          <a:p>
            <a:pPr marL="285750" lvl="0" indent="-285750" rtl="0">
              <a:lnSpc>
                <a:spcPct val="107000"/>
              </a:lnSpc>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Vous pouvez animer une séance de questions/réponses en vous appuyant sur les questions fréquemment posées par le personnel, répertoriées dans le document 6. </a:t>
            </a:r>
          </a:p>
          <a:p>
            <a:pPr marL="285750" lvl="0" indent="-285750" rtl="0">
              <a:lnSpc>
                <a:spcPct val="107000"/>
              </a:lnSpc>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Vous pouvez également afficher ces questions à l’écran (sans les réponses) sur menti.com ou dans une application de sondage (</a:t>
            </a:r>
            <a:r>
              <a:rPr lang="en-US" sz="1200"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Pigeonhole Live – Unmute Your Audience</a:t>
            </a:r>
            <a:r>
              <a:rPr lang="en-US" sz="1200">
                <a:effectLst/>
                <a:latin typeface="Calibri" panose="020F0502020204030204" pitchFamily="34" charset="0"/>
                <a:ea typeface="Calibri" panose="020F0502020204030204" pitchFamily="34" charset="0"/>
                <a:cs typeface="Arial" panose="020B0604020202020204" pitchFamily="34" charset="0"/>
              </a:rPr>
              <a:t>, par exemple) qui permettra aux participants de voter pour les questions dont ils souhaiteraient connaître la réponse.</a:t>
            </a:r>
          </a:p>
          <a:p>
            <a:pPr marL="285750" lvl="0" indent="-285750" rtl="0">
              <a:lnSpc>
                <a:spcPct val="107000"/>
              </a:lnSpc>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Le document 6 (Questions fréquentes) peut être distribué et utilisé comme base de discussion. </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b="1"/>
              <a:t>Remarques à l’intention des animateurs :</a:t>
            </a:r>
          </a:p>
          <a:p>
            <a:pPr marL="171450" indent="-171450" rtl="0">
              <a:buFont typeface="Arial" panose="020B0604020202020204" pitchFamily="34" charset="0"/>
              <a:buChar char="•"/>
            </a:pPr>
            <a:r>
              <a:rPr lang="en-US"/>
              <a:t>Communiquez les messages clés qui s’affichent à l’écran :</a:t>
            </a:r>
          </a:p>
          <a:p>
            <a:pPr marL="742950" lvl="1" indent="-285750" rtl="0">
              <a:lnSpc>
                <a:spcPct val="107000"/>
              </a:lnSpc>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Les questions du Groupe de Washington permettent de recenser les personnes handicapées de manière simple et non stigmatisante.</a:t>
            </a:r>
          </a:p>
          <a:p>
            <a:pPr marL="742950" lvl="1" indent="-285750" rtl="0">
              <a:lnSpc>
                <a:spcPct val="107000"/>
              </a:lnSpc>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Associées à d’autres outils, les questions du Groupe de Washington peuvent répondre à différents objectifs de collecte de données.</a:t>
            </a:r>
          </a:p>
          <a:p>
            <a:pPr marL="742950" lvl="1" indent="-285750" rtl="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Ces questions ont été intégrées au système du HCR afin de recenser les personnes handicapées lors de l’enregistrement.</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b="1"/>
              <a:t>Remarques à l’intention des animateurs :</a:t>
            </a:r>
          </a:p>
          <a:p>
            <a:pPr marL="171450" indent="-171450" rtl="0">
              <a:buFont typeface="Arial" panose="020B0604020202020204" pitchFamily="34" charset="0"/>
              <a:buChar char="•"/>
            </a:pPr>
            <a:r>
              <a:rPr lang="en-US"/>
              <a:t>Les équipes de terrain et les mouvements de défense des droits des personnes handicapées ont demandé à plusieurs reprises l’intégration des questions du Groupe de Washington dans les processus de collecte de données du HCR.</a:t>
            </a:r>
          </a:p>
          <a:p>
            <a:pPr marL="171450" indent="-171450" rtl="0">
              <a:buFont typeface="Arial" panose="020B0604020202020204" pitchFamily="34" charset="0"/>
              <a:buChar char="•"/>
            </a:pPr>
            <a:r>
              <a:rPr lang="en-US"/>
              <a:t>Lisez les engagements du HCR et les commentaires reçus à l’annonce de ce changement.</a:t>
            </a:r>
          </a:p>
          <a:p>
            <a:pPr marL="171450" indent="-171450" rtl="0">
              <a:buFont typeface="Arial" panose="020B0604020202020204" pitchFamily="34" charset="0"/>
              <a:buChar char="•"/>
            </a:pPr>
            <a:r>
              <a:rPr lang="en-US"/>
              <a:t>En 2018, le HCR s’est engagé officiellement à intégrer les questions du Groupe de Washington, et a rendu compte des progrès accomplis dans ce sens en 2022, à l’occasion du Sommet mondial sur le handicap qui s’est tenu Norvège.</a:t>
            </a:r>
          </a:p>
          <a:p>
            <a:pPr marL="171450" indent="-171450" rtl="0">
              <a:buFont typeface="Arial" panose="020B0604020202020204" pitchFamily="34" charset="0"/>
              <a:buChar char="•"/>
            </a:pPr>
            <a:r>
              <a:rPr lang="en-US"/>
              <a:t>Vous contribuez toutes et tous à ce changement – Merci !</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b="1"/>
              <a:t>Remarques à l’intention des animateurs :</a:t>
            </a:r>
          </a:p>
          <a:p>
            <a:pPr marL="171450" indent="-171450" rtl="0">
              <a:buFont typeface="Arial" panose="020B0604020202020204" pitchFamily="34" charset="0"/>
              <a:buChar char="•"/>
            </a:pPr>
            <a:r>
              <a:rPr lang="en-US"/>
              <a:t>Partagez les ressources suivantes, consacrées aux données relatives aux personnes handicapées (colonne de gauche) et à l’intégration des personnes handicapées (colonne de droite).</a:t>
            </a:r>
          </a:p>
          <a:p>
            <a:pPr marL="0" marR="0" lvl="0" indent="0" algn="l" defTabSz="914400" rtl="0" eaLnBrk="1" fontAlgn="auto" latinLnBrk="0" hangingPunct="1">
              <a:lnSpc>
                <a:spcPct val="100000"/>
              </a:lnSpc>
              <a:spcBef>
                <a:spcPts val="0"/>
              </a:spcBef>
              <a:spcAft>
                <a:spcPts val="0"/>
              </a:spcAft>
              <a:buClrTx/>
              <a:buSzTx/>
              <a:buFontTx/>
              <a:buNone/>
              <a:defRPr/>
            </a:pPr>
            <a:endParaRPr lang="en-GB" dirty="0">
              <a:cs typeface="Calibri" panose="020F0502020204030204"/>
            </a:endParaRP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Accessibilité : Décrivez l’image qui s’affiche à l’écran. Celle-ci représente une communauté où des enfants et des adultes, handicapés ou non, sont réunis devant une école et un centre de santé. </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À titre de rappel de l’activité 1, ou si celle-ci n’a pas été réalisée, servez-vous de cette diapositive pour expliquer que les données relatives aux personnes handicapées sont très variées, et que chaque type de données nécessite l’utilisation d’un outil différent.</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Indiquez qu’il existe diverses données pouvant être recueillies au sujet des personnes handicapées en vue d’assurer leur protection. Demandez aux participants de lister les types de données qu’ils ont pu identifier.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defRPr/>
            </a:pPr>
            <a:r>
              <a:rPr lang="en-US" sz="1800">
                <a:effectLst/>
                <a:latin typeface="Calibri" panose="020F0502020204030204" pitchFamily="34" charset="0"/>
                <a:ea typeface="Calibri" panose="020F0502020204030204" pitchFamily="34" charset="0"/>
                <a:cs typeface="Arial" panose="020B0604020202020204" pitchFamily="34" charset="0"/>
              </a:rPr>
              <a:t>Demandez-leur de répondre à la question suivante : « D’après votre expérience, quels types de données peut-on collecter au sujet des personnes handicapées ? ».</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Recueillez leurs réponses et servez-vous des informations ci-dessous pour faire le lien avec les éléments qui ont été mentionnés ou pour compléter les informations fournies.</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Affichez les différents types de données qui figurent sur la diapositive en cliquant pour faire apparaître les animations.</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Les diverses données recueillies en fonction des situations rencontrées peuvent contribuer à améliorer la protection et l’aide en faveur des personnes handicapées. Il est notamment possible de collecter :</a:t>
            </a:r>
          </a:p>
          <a:p>
            <a:pPr marL="800100" lvl="1"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Des données relatives à la </a:t>
            </a:r>
            <a:r>
              <a:rPr lang="en-US" sz="1800" b="1">
                <a:effectLst/>
                <a:latin typeface="Calibri" panose="020F0502020204030204" pitchFamily="34" charset="0"/>
                <a:ea typeface="Calibri" panose="020F0502020204030204" pitchFamily="34" charset="0"/>
                <a:cs typeface="Arial" panose="020B0604020202020204" pitchFamily="34" charset="0"/>
              </a:rPr>
              <a:t>prévalence</a:t>
            </a:r>
            <a:r>
              <a:rPr lang="en-GB" sz="1800" b="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globale du handicap dans une population donnée, qui pourront servir à planifier efficacement l’utilisation des ressources.</a:t>
            </a:r>
          </a:p>
          <a:p>
            <a:pPr marL="800100" lvl="1"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Des données relatives aux </a:t>
            </a:r>
            <a:r>
              <a:rPr lang="en-US" sz="1800" b="1">
                <a:effectLst/>
                <a:latin typeface="Calibri" panose="020F0502020204030204" pitchFamily="34" charset="0"/>
                <a:ea typeface="Calibri" panose="020F0502020204030204" pitchFamily="34" charset="0"/>
                <a:cs typeface="Arial" panose="020B0604020202020204" pitchFamily="34" charset="0"/>
              </a:rPr>
              <a:t>risques</a:t>
            </a:r>
            <a:r>
              <a:rPr lang="en-GB" sz="1800" b="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auxquels sont confrontées certaines personnes handicapées (violence extrême subie par les personnes atteintes d’albinisme dans certains contextes, par exemple), qui permettront de mettre en place des mesures d’atténuation (sensibilisation, notamment) et des interventions individuelles (détermination du statut de réfugié en fonction de l’appartenance à un groupe social à risque dans le pays d’origine, par exemple).</a:t>
            </a:r>
          </a:p>
          <a:p>
            <a:pPr marL="800100" lvl="1"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Des données relatives aux </a:t>
            </a:r>
            <a:r>
              <a:rPr lang="en-US" sz="1800" b="1">
                <a:effectLst/>
                <a:latin typeface="Calibri" panose="020F0502020204030204" pitchFamily="34" charset="0"/>
                <a:ea typeface="Calibri" panose="020F0502020204030204" pitchFamily="34" charset="0"/>
                <a:cs typeface="Arial" panose="020B0604020202020204" pitchFamily="34" charset="0"/>
              </a:rPr>
              <a:t>obstacles</a:t>
            </a:r>
            <a:r>
              <a:rPr lang="en-GB" sz="1800" b="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rencontrés par les personnes handicapées, qui permettront d’atténuer ces obstacles et de trouver d’autres moyens d’accès en attendant leur élimination.</a:t>
            </a:r>
          </a:p>
          <a:p>
            <a:pPr marL="800100" lvl="1"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Des données relatives aux </a:t>
            </a:r>
            <a:r>
              <a:rPr lang="en-US" sz="1800" b="1">
                <a:effectLst/>
                <a:latin typeface="Calibri" panose="020F0502020204030204" pitchFamily="34" charset="0"/>
                <a:ea typeface="Calibri" panose="020F0502020204030204" pitchFamily="34" charset="0"/>
                <a:cs typeface="Arial" panose="020B0604020202020204" pitchFamily="34" charset="0"/>
              </a:rPr>
              <a:t>besoins</a:t>
            </a:r>
            <a:r>
              <a:rPr lang="en-US" sz="1800">
                <a:effectLst/>
                <a:latin typeface="Calibri" panose="020F0502020204030204" pitchFamily="34" charset="0"/>
                <a:ea typeface="Calibri" panose="020F0502020204030204" pitchFamily="34" charset="0"/>
                <a:cs typeface="Arial" panose="020B0604020202020204" pitchFamily="34" charset="0"/>
              </a:rPr>
              <a:t>,</a:t>
            </a:r>
            <a:r>
              <a:rPr lang="en-US" sz="1800" b="1">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aux</a:t>
            </a:r>
            <a:r>
              <a:rPr lang="en-US" sz="1800" b="1">
                <a:effectLst/>
                <a:latin typeface="Calibri" panose="020F0502020204030204" pitchFamily="34" charset="0"/>
                <a:ea typeface="Calibri" panose="020F0502020204030204" pitchFamily="34" charset="0"/>
                <a:cs typeface="Arial" panose="020B0604020202020204" pitchFamily="34" charset="0"/>
              </a:rPr>
              <a:t> </a:t>
            </a:r>
            <a:r>
              <a:rPr lang="en-GB" sz="1800" b="1">
                <a:effectLst/>
                <a:latin typeface="Calibri" panose="020F0502020204030204" pitchFamily="34" charset="0"/>
                <a:ea typeface="Calibri" panose="020F0502020204030204" pitchFamily="34" charset="0"/>
                <a:cs typeface="Arial" panose="020B0604020202020204" pitchFamily="34" charset="0"/>
              </a:rPr>
              <a:t>préférences </a:t>
            </a:r>
            <a:r>
              <a:rPr lang="en-GB" sz="1800">
                <a:effectLst/>
                <a:latin typeface="Calibri" panose="020F0502020204030204" pitchFamily="34" charset="0"/>
                <a:ea typeface="Calibri" panose="020F0502020204030204" pitchFamily="34" charset="0"/>
                <a:cs typeface="Arial" panose="020B0604020202020204" pitchFamily="34" charset="0"/>
              </a:rPr>
              <a:t>et aux </a:t>
            </a:r>
            <a:r>
              <a:rPr lang="en-GB" sz="1800" b="1">
                <a:effectLst/>
                <a:latin typeface="Calibri" panose="020F0502020204030204" pitchFamily="34" charset="0"/>
                <a:ea typeface="Calibri" panose="020F0502020204030204" pitchFamily="34" charset="0"/>
                <a:cs typeface="Arial" panose="020B0604020202020204" pitchFamily="34" charset="0"/>
              </a:rPr>
              <a:t>capacités</a:t>
            </a:r>
            <a:r>
              <a:rPr lang="en-US" sz="1800">
                <a:effectLst/>
                <a:latin typeface="Calibri" panose="020F0502020204030204" pitchFamily="34" charset="0"/>
                <a:ea typeface="Calibri" panose="020F0502020204030204" pitchFamily="34" charset="0"/>
                <a:cs typeface="Arial" panose="020B0604020202020204" pitchFamily="34" charset="0"/>
              </a:rPr>
              <a:t>,</a:t>
            </a:r>
            <a:r>
              <a:rPr lang="en-GB" sz="1800" b="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qui nous permettront de garantir la pertinence de nos activités.</a:t>
            </a:r>
          </a:p>
          <a:p>
            <a:pPr marL="800100" lvl="1"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Des données relatives à l’</a:t>
            </a:r>
            <a:r>
              <a:rPr lang="en-US" sz="1800" b="1">
                <a:effectLst/>
                <a:latin typeface="Calibri" panose="020F0502020204030204" pitchFamily="34" charset="0"/>
                <a:ea typeface="Calibri" panose="020F0502020204030204" pitchFamily="34" charset="0"/>
                <a:cs typeface="Arial" panose="020B0604020202020204" pitchFamily="34" charset="0"/>
              </a:rPr>
              <a:t>identification </a:t>
            </a:r>
            <a:r>
              <a:rPr lang="en-US" sz="1800">
                <a:effectLst/>
                <a:latin typeface="Calibri" panose="020F0502020204030204" pitchFamily="34" charset="0"/>
                <a:ea typeface="Calibri" panose="020F0502020204030204" pitchFamily="34" charset="0"/>
                <a:cs typeface="Arial" panose="020B0604020202020204" pitchFamily="34" charset="0"/>
              </a:rPr>
              <a:t>des</a:t>
            </a:r>
            <a:r>
              <a:rPr lang="en-GB" sz="1800" b="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personnes handicapées ainsi qu’au </a:t>
            </a:r>
            <a:r>
              <a:rPr lang="en-GB" sz="1800" b="1">
                <a:effectLst/>
                <a:latin typeface="Calibri" panose="020F0502020204030204" pitchFamily="34" charset="0"/>
                <a:ea typeface="Calibri" panose="020F0502020204030204" pitchFamily="34" charset="0"/>
                <a:cs typeface="Arial" panose="020B0604020202020204" pitchFamily="34" charset="0"/>
              </a:rPr>
              <a:t>suivi </a:t>
            </a:r>
            <a:r>
              <a:rPr lang="en-US" sz="1800">
                <a:effectLst/>
                <a:latin typeface="Calibri" panose="020F0502020204030204" pitchFamily="34" charset="0"/>
                <a:ea typeface="Calibri" panose="020F0502020204030204" pitchFamily="34" charset="0"/>
                <a:cs typeface="Arial" panose="020B0604020202020204" pitchFamily="34" charset="0"/>
              </a:rPr>
              <a:t>de leur accès et de leurs difficultés éventuelles en matière de protection, qui pourront servir à repérer les personnes qui risquent de</a:t>
            </a:r>
            <a:r>
              <a:rPr lang="en-US" sz="1800">
                <a:solidFill>
                  <a:srgbClr val="0070C0"/>
                </a:solidFill>
                <a:effectLst/>
                <a:latin typeface="Arial" panose="020B0604020202020204" pitchFamily="34" charset="0"/>
                <a:ea typeface="Calibri" panose="020F0502020204030204" pitchFamily="34" charset="0"/>
              </a:rPr>
              <a:t> voir leur participation limitée et d’être exclues des mesures de protection et d’assistance ou d’autres solutions proposées, de façon à améliorer la gestion des cas à des fins de protection.</a:t>
            </a:r>
            <a:r>
              <a:rPr lang="en-US" sz="1800">
                <a:effectLst/>
                <a:latin typeface="Calibri" panose="020F0502020204030204" pitchFamily="34" charset="0"/>
                <a:ea typeface="Calibri" panose="020F0502020204030204" pitchFamily="34" charset="0"/>
                <a:cs typeface="Arial" panose="020B0604020202020204" pitchFamily="34" charset="0"/>
              </a:rPr>
              <a:t> </a:t>
            </a:r>
          </a:p>
          <a:p>
            <a:pPr marL="800100" lvl="1" indent="-342900" rtl="0">
              <a:lnSpc>
                <a:spcPct val="107000"/>
              </a:lnSpc>
              <a:buFont typeface="Symbol" panose="05050102010706020507" pitchFamily="18" charset="2"/>
              <a:buChar char=""/>
            </a:pPr>
            <a:r>
              <a:rPr sz="1800">
                <a:solidFill>
                  <a:srgbClr val="0070C0"/>
                </a:solidFill>
                <a:effectLst/>
                <a:latin typeface="Arial" panose="020B0604020202020204" pitchFamily="34" charset="0"/>
                <a:ea typeface="Calibri" panose="020F0502020204030204" pitchFamily="34" charset="0"/>
                <a:cs typeface="Arial" panose="020B0604020202020204" pitchFamily="34" charset="0"/>
              </a:rPr>
              <a:t>Enfin, dans certains pays, il existe des processus juridiques pour </a:t>
            </a:r>
            <a:r>
              <a:rPr sz="1800" b="1">
                <a:solidFill>
                  <a:srgbClr val="0070C0"/>
                </a:solidFill>
                <a:effectLst/>
                <a:latin typeface="Arial" panose="020B0604020202020204" pitchFamily="34" charset="0"/>
                <a:ea typeface="Calibri" panose="020F0502020204030204" pitchFamily="34" charset="0"/>
                <a:cs typeface="Arial" panose="020B0604020202020204" pitchFamily="34" charset="0"/>
              </a:rPr>
              <a:t>évaluer et déterminer le handicap</a:t>
            </a:r>
            <a:r>
              <a:rPr sz="1800">
                <a:solidFill>
                  <a:srgbClr val="0070C0"/>
                </a:solidFill>
                <a:effectLst/>
                <a:latin typeface="Arial" panose="020B0604020202020204" pitchFamily="34" charset="0"/>
                <a:ea typeface="Calibri" panose="020F0502020204030204" pitchFamily="34" charset="0"/>
                <a:cs typeface="Arial" panose="020B0604020202020204" pitchFamily="34" charset="0"/>
              </a:rPr>
              <a:t>, à l’issue desquels il est officiellement décidé de conférer ou non le statut de personne handicapée</a:t>
            </a:r>
            <a:r>
              <a:rPr lang="en-US" sz="180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en-US" sz="1800">
                <a:effectLst/>
                <a:latin typeface="Calibri" panose="020F0502020204030204" pitchFamily="34" charset="0"/>
                <a:ea typeface="Calibri" panose="020F0502020204030204" pitchFamily="34" charset="0"/>
                <a:cs typeface="Times New Roman" panose="02020603050405020304" pitchFamily="18" charset="0"/>
              </a:rPr>
              <a:t> Selon les pays, ce statut peut être officialisé par la délivrance d’une carte d’invalidité ou de tout autre document similaire pouvant notamment donner accès à certains services et avantages. Il est important de souligner que ce genre d’évaluations prend généralement du temps, et que les personnes réfugiées peuvent rencontrer des obstacles administratifs qui entravent leur accès à ces processus (par exemple, preuve de citoyenneté).</a:t>
            </a:r>
          </a:p>
          <a:p>
            <a:pPr marL="800100" lvl="1"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Parmi les types de données qu’ils ont l’habitude de collecter, il est probable que les participants mentionnent « </a:t>
            </a:r>
            <a:r>
              <a:rPr lang="en-US" sz="1800" b="1">
                <a:effectLst/>
                <a:latin typeface="Calibri" panose="020F0502020204030204" pitchFamily="34" charset="0"/>
                <a:ea typeface="Calibri" panose="020F0502020204030204" pitchFamily="34" charset="0"/>
                <a:cs typeface="Arial" panose="020B0604020202020204" pitchFamily="34" charset="0"/>
              </a:rPr>
              <a:t>les données relatives aux types de handicaps</a:t>
            </a:r>
            <a:r>
              <a:rPr lang="en-US" sz="1800">
                <a:effectLst/>
                <a:latin typeface="Calibri" panose="020F0502020204030204" pitchFamily="34" charset="0"/>
                <a:ea typeface="Calibri" panose="020F0502020204030204" pitchFamily="34" charset="0"/>
                <a:cs typeface="Arial" panose="020B0604020202020204" pitchFamily="34" charset="0"/>
              </a:rPr>
              <a:t> ». Précisez que nous en discuterons au cours de cette activité et que nous verrons à quel point il peut être difficile de collecter ce type de données.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Énoncez le message clé : selon les objectifs de la collecte de données, les outils et les ressources nécessaires ne seront pas les mêmes.</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Dans cette activité, nous étudierons les méthodes permettant d’identifier les personnes handicapées.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Indiquez qu’avant d’aborder directement les données relatives au handicap, nous allons adopter une perspective plus globale et faire une comparaison avec les méthodes employées pour collecter des données sur des réalités complexes, en l’occurrence, des </a:t>
            </a:r>
            <a:r>
              <a:rPr lang="en-US" b="1"/>
              <a:t>données relatives aux personnes réfugiées</a:t>
            </a:r>
            <a:r>
              <a:rPr lang="en-US"/>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Cette comparaison sera effectuée uniquement dans un but pédagogique, et pour démontrer que la situation de personne réfugiée et le handicap sont des concepts complexes dont il est difficile de rendre compte dans les initiatives de collecte de données. Cette complexité a été prise en compte au niveau mondial par les organismes concernés des Nations Unies, en collaboration avec les États membres.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Expliquez que, comme les participants le savent peut-être déjà, le concept de « réfugié » est complexe, et que le recueil d’informations au sujet des personnes réfugiées, notamment aux fins d’identification par des processus tels que la </a:t>
            </a:r>
            <a:r>
              <a:rPr lang="en-US" b="1"/>
              <a:t>détermination du statut de réfugié</a:t>
            </a:r>
            <a:r>
              <a:rPr lang="en-US"/>
              <a:t>,</a:t>
            </a:r>
            <a:r>
              <a:rPr lang="en-GB" b="1"/>
              <a:t> </a:t>
            </a:r>
            <a:r>
              <a:rPr lang="en-GB"/>
              <a:t>requiert différents types de données.</a:t>
            </a:r>
          </a:p>
          <a:p>
            <a:pPr marL="171450" indent="-171450" rtl="0">
              <a:buFont typeface="Arial" panose="020B0604020202020204" pitchFamily="34" charset="0"/>
              <a:buChar char="•"/>
            </a:pPr>
            <a:r>
              <a:rPr lang="en-US"/>
              <a:t>Demandez aux participants si les méthodes suggérées à l’écran leur sembleraient acceptables pour identifier des personnes réfugiées.</a:t>
            </a:r>
          </a:p>
          <a:p>
            <a:pPr marL="171450" indent="-171450" rtl="0">
              <a:buFont typeface="Arial" panose="020B0604020202020204" pitchFamily="34" charset="0"/>
              <a:buChar char="•"/>
            </a:pPr>
            <a:r>
              <a:rPr lang="en-US"/>
              <a:t>Accessibilité :</a:t>
            </a:r>
          </a:p>
          <a:p>
            <a:pPr marL="628650" lvl="1" indent="-171450" rtl="0">
              <a:buFont typeface="Arial" panose="020B0604020202020204" pitchFamily="34" charset="0"/>
              <a:buChar char="•"/>
            </a:pPr>
            <a:r>
              <a:rPr lang="en-US"/>
              <a:t>Lisez les questions qui s’affichent à l’écran pour faciliter l’accès de toutes et tous.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Recueillez les différentes réponses.</a:t>
            </a:r>
          </a:p>
          <a:p>
            <a:pPr marL="628650" lvl="1" indent="-171450" rtl="0">
              <a:buFont typeface="Arial" panose="020B0604020202020204" pitchFamily="34" charset="0"/>
              <a:buChar char="•"/>
            </a:pPr>
            <a:r>
              <a:rPr lang="en-US"/>
              <a:t>Dans le cadre d’une formation</a:t>
            </a:r>
            <a:r>
              <a:rPr lang="en-US" b="1"/>
              <a:t> </a:t>
            </a:r>
            <a:r>
              <a:rPr lang="en-GB" b="1"/>
              <a:t>en présentiel</a:t>
            </a:r>
            <a:r>
              <a:rPr lang="en-US"/>
              <a:t>, ces questions peuvent être distribuées au format papier.</a:t>
            </a:r>
          </a:p>
          <a:p>
            <a:pPr marL="628650" lvl="1" indent="-171450" rtl="0">
              <a:buFont typeface="Arial" panose="020B0604020202020204" pitchFamily="34" charset="0"/>
              <a:buChar char="•"/>
            </a:pPr>
            <a:r>
              <a:rPr lang="en-US"/>
              <a:t>Dans le cadre d’une formation </a:t>
            </a:r>
            <a:r>
              <a:rPr lang="en-US" b="1"/>
              <a:t>à distance</a:t>
            </a:r>
            <a:r>
              <a:rPr lang="en-US"/>
              <a:t>, elles peuvent être posées à l’aide d’une version numérique du document, affichées à l’écran/dans la présentation PowerPoint, ou présentées sous forme de sondages virtuels (Team Polls ou menti.com, par exemple), ce qui permettra aux participants de répondre en votant et de partager leurs commentaires par écrit dans le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Expliquez les problèmes que pourraient poser ces méthodes :</a:t>
            </a:r>
          </a:p>
          <a:p>
            <a:pPr marL="628650" lvl="1" indent="-171450" rtl="0">
              <a:buFont typeface="Arial" panose="020B0604020202020204" pitchFamily="34" charset="0"/>
              <a:buChar char="•"/>
            </a:pPr>
            <a:r>
              <a:rPr lang="en-US"/>
              <a:t>Par exemple, le concept de « réfugié » est difficile à comprendre pour les personnes réfugiées elles-mêmes (nombre d’entre elles ne souhaitent pas être identifiées en tant que telles en raison de la stigmatisation qu’elles associent à ce concept, par exemple).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L’identification des personnes réfugiées ne peut pas se faire au moyen d’indices visuels tels que l’apparence physique, comme le montre la c</a:t>
            </a:r>
            <a:r>
              <a:rPr lang="fr-FR" altLang="en-US"/>
              <a:t>a</a:t>
            </a:r>
            <a:r>
              <a:rPr lang="en-US"/>
              <a:t>mpagne menée par le HCR en collaboration avec Lego : rien ne différencie une personne réfugiée d’une autre personne.</a:t>
            </a:r>
          </a:p>
          <a:p>
            <a:pPr marL="628650" lvl="1" indent="-171450" rtl="0">
              <a:buFont typeface="Arial" panose="020B0604020202020204" pitchFamily="34" charset="0"/>
              <a:buChar char="•"/>
            </a:pPr>
            <a:r>
              <a:rPr lang="en-US"/>
              <a:t>Décrivez l’image qui s’affiche à l’écran : Il s’agit d’une affiche de la campagne menée par le HCR en collaboration avec Lego. Elle représente une multitude de figurines Lego, accompagnées de la phrase « Spot the refugee » (« Trouvez la personne réfugiée »).</a:t>
            </a:r>
          </a:p>
          <a:p>
            <a:pPr marL="628650" lvl="1" indent="-171450" rtl="0">
              <a:buFont typeface="Arial" panose="020B0604020202020204" pitchFamily="34" charset="0"/>
              <a:buChar char="•"/>
            </a:pPr>
            <a:r>
              <a:rPr lang="en-US"/>
              <a:t>Indiquez que certains participants ont peut-être vu cette campagne lancée par le HCR et Lego il y a quelques années afin de sensibiliser le grand public à la question des personnes réfugiées.</a:t>
            </a:r>
          </a:p>
          <a:p>
            <a:pPr marL="171450" lvl="0" indent="-171450" rtl="0">
              <a:buFont typeface="Arial" panose="020B0604020202020204" pitchFamily="34" charset="0"/>
              <a:buChar char="•"/>
            </a:pPr>
            <a:r>
              <a:rPr lang="en-US"/>
              <a:t>En principe, ces méthodes </a:t>
            </a:r>
            <a:r>
              <a:rPr lang="en-US" b="1"/>
              <a:t>ne sont donc pas fiables</a:t>
            </a:r>
            <a:r>
              <a:rPr lang="en-US"/>
              <a:t> pour identifier les personnes réfugiées, à moins que ces dernières aient été recensées au préalable et qu’elles aient reçu des documents justifiant leur statut.</a:t>
            </a:r>
          </a:p>
          <a:p>
            <a:pPr marL="171450" lvl="0" indent="-171450" rtl="0">
              <a:buFont typeface="Arial" panose="020B0604020202020204" pitchFamily="34" charset="0"/>
              <a:buChar char="•"/>
            </a:pPr>
            <a:r>
              <a:rPr lang="en-US"/>
              <a:t>Par ailleurs, il existe différents types de données pouvant être recueillies en lien avec le concept de « personne réfugiée », et les participants doivent savoir que la détermination du statut de réfugié n’est pas le seul moyen de faciliter l’accès aux dispositifs d’aide et de protection. </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Accessibilité. </a:t>
            </a:r>
            <a:r>
              <a:rPr lang="en-US" sz="1200">
                <a:effectLst/>
                <a:latin typeface="Calibri" panose="020F0502020204030204" pitchFamily="34" charset="0"/>
                <a:ea typeface="Calibri" panose="020F0502020204030204" pitchFamily="34" charset="0"/>
                <a:cs typeface="Arial" panose="020B0604020202020204" pitchFamily="34" charset="0"/>
              </a:rPr>
              <a:t>Indiquez que la diapositive reprend l’image déjà utilisée dans une diapositive précédente, mais accompagnée cette fois de la question suivante : « Quelles méthodes d’identification des personnes handicapées avez-vous déjà observées ou utilisées ? Dans quel but ?</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b="1"/>
              <a:t>Demandez </a:t>
            </a:r>
            <a:r>
              <a:rPr lang="en-US"/>
              <a:t>aux participants quelles sont les méthodes qu’ils ont observées le plus fréquemment pour identifier les personnes handicapées.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b="1"/>
              <a:t>Recueillez</a:t>
            </a:r>
            <a:r>
              <a:rPr lang="en-GB" b="1"/>
              <a:t> </a:t>
            </a:r>
            <a:r>
              <a:rPr lang="en-GB"/>
              <a:t>leurs réponses</a:t>
            </a:r>
            <a:r>
              <a:rPr lang="en-GB" b="1"/>
              <a:t> </a:t>
            </a:r>
            <a:r>
              <a:rPr lang="en-GB"/>
              <a:t>en utilisant le chat ou la fonction « lever la main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Sans porter de jugement, </a:t>
            </a:r>
            <a:r>
              <a:rPr lang="en-US" b="1"/>
              <a:t>précisez </a:t>
            </a:r>
            <a:r>
              <a:rPr lang="en-US"/>
              <a:t>que bon nombre des méthodes probablement mentionnées (demander « Avez-vous un handicap ? » ou utiliser les anciens codes de besoins spécifiques du HCR faisant appel aux indices visuels, par exemple) sont comparables à celles considérées comme non acceptables pour les personnes réfugiées. Nous y reviendrons plus en détail par la suite.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Utilisez la diapositive suivante pour présenter quelques-unes des méthodes couramment employées pour identifier les personnes handicapées.</a:t>
            </a:r>
          </a:p>
          <a:p>
            <a:pPr marL="0" indent="0" rtl="0">
              <a:buFont typeface="Arial" panose="020B0604020202020204" pitchFamily="34" charset="0"/>
              <a:buNone/>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n-GB" dirty="0"/>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Indiquez qu’à l’instar du statut de réfugié, le concept de handicap est un « concept évolutif ». Il est difficile d’en rendre compte à l’aide de questions simples, étant donné que les personnes handicapées forment un groupe très hétérogène et que le handicap résulte de l’interaction de personnes présentant des déficiences avec des obstacles présents dans leur environnement.</a:t>
            </a:r>
          </a:p>
          <a:p>
            <a:pPr marL="171450" indent="-171450" rtl="0">
              <a:buFont typeface="Arial" panose="020B0604020202020204" pitchFamily="34" charset="0"/>
              <a:buChar char="•"/>
            </a:pPr>
            <a:r>
              <a:rPr lang="en-US"/>
              <a:t>Précisez qu’auparavant, les méthodes les plus couramment utilisées pour identifier les personnes handicapées étaient les questions directes, les listes de déficiences et l’utilisation d’indices visuels repérés par les personnes chargées du recensement.</a:t>
            </a:r>
          </a:p>
          <a:p>
            <a:pPr marL="628650" lvl="1" indent="-171450" rtl="0">
              <a:buFont typeface="Arial" panose="020B0604020202020204" pitchFamily="34" charset="0"/>
              <a:buChar char="•"/>
            </a:pPr>
            <a:r>
              <a:rPr lang="en-US"/>
              <a:t>Les deux premières questions qui s’affichent à l’écran ont été utilisées pour identifier les personnes handicapées lors du recensement de 1990 en Zambie. La première est encore employée dans de nombreux questionnaires.</a:t>
            </a:r>
          </a:p>
          <a:p>
            <a:pPr marL="628650" lvl="1" indent="-171450" rtl="0">
              <a:buFont typeface="Arial" panose="020B0604020202020204" pitchFamily="34" charset="0"/>
              <a:buChar char="•"/>
            </a:pPr>
            <a:r>
              <a:rPr lang="en-US"/>
              <a:t>Le système de données proGres du HCR intègre plusieurs « codes de besoins spécifiques » relatifs au handicap. Les codes utilisés par le passé se présentaient sous la forme d’une liste de déficiences (physique, mentale, intellectuelle, etc.) accompagnée de courtes descriptions, que le personnel chargé de l’enregistrement était censé utiliser en s’appuyant sur les indices visuels et sur ses propres perceptions. Ces codes ont été révisés en 2021 et remplacés par les questions du groupe de Washington.</a:t>
            </a:r>
          </a:p>
          <a:p>
            <a:pPr marL="171450" indent="-171450" rtl="0">
              <a:buFont typeface="Arial" panose="020B0604020202020204" pitchFamily="34" charset="0"/>
              <a:buChar char="•"/>
            </a:pPr>
            <a:r>
              <a:rPr lang="en-US" b="1"/>
              <a:t>Demandez </a:t>
            </a:r>
            <a:r>
              <a:rPr lang="en-US"/>
              <a:t>aux participants si les </a:t>
            </a:r>
            <a:r>
              <a:rPr lang="en-GB" b="1"/>
              <a:t>problèmes</a:t>
            </a:r>
            <a:r>
              <a:rPr lang="en-GB"/>
              <a:t> déjà abordés concernant l’identification des personnes réfugiées se poseraient également si ces méthodes étaient utilisées pour identifier les personnes handicapées : </a:t>
            </a:r>
            <a:r>
              <a:rPr lang="en-US" b="1"/>
              <a:t>Approuveriez-vous ces méthodes ?</a:t>
            </a:r>
          </a:p>
          <a:p>
            <a:pPr marL="628650" lvl="1" indent="-171450" rtl="0">
              <a:buFont typeface="Arial" panose="020B0604020202020204" pitchFamily="34" charset="0"/>
              <a:buChar char="•"/>
            </a:pPr>
            <a:r>
              <a:rPr lang="en-US"/>
              <a:t>Par exemple, stigmatisation associée au terme « handicap », utilisation de termes stigmatisants tels que « infirme » ou « attardé(e) mental(e) ». </a:t>
            </a:r>
          </a:p>
          <a:p>
            <a:pPr marL="628650" lvl="1" indent="-171450" rtl="0">
              <a:buFont typeface="Arial" panose="020B0604020202020204" pitchFamily="34" charset="0"/>
              <a:buChar char="•"/>
            </a:pPr>
            <a:r>
              <a:rPr lang="en-US"/>
              <a:t>Difficultés à comprendre les différents types de déficience ainsi que les listes de problèmes médicaux, jamais assez exhaustives pour rendre compte de toutes les situations possibles.</a:t>
            </a:r>
          </a:p>
          <a:p>
            <a:pPr marL="171450" lvl="0" indent="-171450" rtl="0">
              <a:buFont typeface="Arial" panose="020B0604020202020204" pitchFamily="34" charset="0"/>
              <a:buChar char="•"/>
            </a:pPr>
            <a:r>
              <a:rPr lang="en-US"/>
              <a:t>Recueillez les réponses et faites part de vos commentaires en vous appuyant sur les deux diapositives suivantes.</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Indiquez que, comme pour les méthodes d’identification des personnes réfugiées proposées au début de cette activité, des études ont mis en évidence plusieurs problèmes dans les méthodes traditionnellement utilisées pour identifier les personnes handicapées.</a:t>
            </a:r>
          </a:p>
          <a:p>
            <a:pPr marL="171450" indent="-171450" rtl="0">
              <a:buFont typeface="Arial" panose="020B0604020202020204" pitchFamily="34" charset="0"/>
              <a:buChar char="•"/>
            </a:pPr>
            <a:r>
              <a:rPr lang="en-US"/>
              <a:t>Signalez quelques-uns des problèmes recensés concernant l’utilisation des méthodes mentionnées dans la diapositive précédente :</a:t>
            </a:r>
          </a:p>
          <a:p>
            <a:pPr marL="628650" lvl="1" indent="-171450" rtl="0">
              <a:buFont typeface="Arial" panose="020B0604020202020204" pitchFamily="34" charset="0"/>
              <a:buChar char="•"/>
            </a:pPr>
            <a:r>
              <a:rPr lang="en-US"/>
              <a:t>Les </a:t>
            </a:r>
            <a:r>
              <a:rPr lang="en-US" b="1"/>
              <a:t>perceptions</a:t>
            </a:r>
            <a:r>
              <a:rPr lang="en-GB" b="1"/>
              <a:t> </a:t>
            </a:r>
            <a:r>
              <a:rPr lang="en-GB"/>
              <a:t>individuelles relatives au handicap n’étant pas nécessairement les mêmes pour toutes les personnes chargées du recensement, leur utilisation et celle des indices visuels ne constituent pas une méthode fiable. </a:t>
            </a:r>
          </a:p>
          <a:p>
            <a:pPr marL="628650" lvl="1" indent="-171450" rtl="0">
              <a:buFont typeface="Arial" panose="020B0604020202020204" pitchFamily="34" charset="0"/>
              <a:buChar char="•"/>
            </a:pPr>
            <a:r>
              <a:rPr lang="en-US"/>
              <a:t>En outre, de nombreux handicaps</a:t>
            </a:r>
            <a:r>
              <a:rPr lang="en-US" b="1"/>
              <a:t> </a:t>
            </a:r>
            <a:r>
              <a:rPr lang="en-GB" b="1"/>
              <a:t>ne peuvent pas être repérés à l’aide d’indices visuels</a:t>
            </a:r>
            <a:r>
              <a:rPr lang="en-GB"/>
              <a:t>, comme le montre l’image de droite. Accessibilité. Décrivez l’image qui s’affiche à l’écran : la phrase « Le handicap ne ressemble pas toujours à ceci » pointe vers l’icône d’une personne en fauteuil roulant ; une deuxième phrase disant « Cela peut également ressembler à cela » pointe vers une personne debout.</a:t>
            </a:r>
            <a:r>
              <a:rPr lang="fr-FR" altLang="en-GB"/>
              <a:t> </a:t>
            </a:r>
            <a:r>
              <a:rPr lang="en-GB"/>
              <a:t>En dessous, un message indique : « Tous les handicaps ne sont pas visibles ! Ne jugez pas trop vite ».</a:t>
            </a:r>
          </a:p>
          <a:p>
            <a:pPr marL="628650" lvl="1" indent="-171450" rtl="0">
              <a:buFont typeface="Arial" panose="020B0604020202020204" pitchFamily="34" charset="0"/>
              <a:buChar char="•"/>
            </a:pPr>
            <a:r>
              <a:rPr lang="en-US"/>
              <a:t>La </a:t>
            </a:r>
            <a:r>
              <a:rPr lang="en-US" b="1"/>
              <a:t>compréhension </a:t>
            </a:r>
            <a:r>
              <a:rPr lang="en-US"/>
              <a:t>du terme « handicap » peut varier selon les personnes et les cultures, et il est même considéré comme </a:t>
            </a:r>
            <a:r>
              <a:rPr lang="en-GB" b="1"/>
              <a:t>péjoratif</a:t>
            </a:r>
            <a:r>
              <a:rPr lang="en-GB"/>
              <a:t> dans certaines langues</a:t>
            </a:r>
            <a:r>
              <a:rPr lang="en-US"/>
              <a:t>. </a:t>
            </a:r>
          </a:p>
          <a:p>
            <a:pPr marL="628650" lvl="1" indent="-171450" rtl="0">
              <a:buFont typeface="Arial" panose="020B0604020202020204" pitchFamily="34" charset="0"/>
              <a:buChar char="•"/>
            </a:pPr>
            <a:r>
              <a:rPr lang="en-US"/>
              <a:t>Certaines questions contenant des termes péjoratifs comme « infirme » ou « attardé(e) mental(e) » ne traitent pas les personnes handicapées avec dignité.</a:t>
            </a:r>
          </a:p>
          <a:p>
            <a:pPr marL="628650" lvl="1" indent="-171450" rtl="0">
              <a:buFont typeface="Arial" panose="020B0604020202020204" pitchFamily="34" charset="0"/>
              <a:buChar char="•"/>
            </a:pPr>
            <a:r>
              <a:rPr lang="en-US"/>
              <a:t>Certains formulaires comportent de </a:t>
            </a:r>
            <a:r>
              <a:rPr lang="en-US" b="1"/>
              <a:t>longues listes </a:t>
            </a:r>
            <a:r>
              <a:rPr lang="en-US"/>
              <a:t>de pathologies, dont certaines sont très difficiles à comprendre sans une formation médicale complexe. Cette méthode risque par ailleurs d’exclure du recensement de nombreuses personnes </a:t>
            </a:r>
            <a:r>
              <a:rPr lang="en-US" b="1"/>
              <a:t>non diagnostiquées</a:t>
            </a:r>
            <a:r>
              <a:rPr lang="en-US"/>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En présence de </a:t>
            </a:r>
            <a:r>
              <a:rPr lang="en-US" b="1"/>
              <a:t>questions fermées</a:t>
            </a:r>
            <a:r>
              <a:rPr lang="en-US"/>
              <a:t>, qui exigent une réponse tranchée (oui ou non), il peut être difficile de sélectionner une catégorie à laquelle on ne souhaite pas s’identifier. Face à ce choix, les personnes interrogées peuvent être tentées de répondre « non ».</a:t>
            </a:r>
            <a:r>
              <a:rPr lang="en-US" sz="1200">
                <a:ea typeface="MS PGothic" panose="020B0600070205080204" pitchFamily="34" charset="-128"/>
              </a:rPr>
              <a:t> Il a été démontré que les questions utilisant une échelle permettent aux personnes interrogées de répondre plus facilement.</a:t>
            </a: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79" y="270039"/>
            <a:ext cx="8810063" cy="2277042"/>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79" y="2659180"/>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
        <p:nvSpPr>
          <p:cNvPr id="4" name="Date Placeholder 3"/>
          <p:cNvSpPr>
            <a:spLocks noGrp="1"/>
          </p:cNvSpPr>
          <p:nvPr>
            <p:ph type="dt" sz="half" idx="10"/>
          </p:nvPr>
        </p:nvSpPr>
        <p:spPr/>
        <p:txBody>
          <a:bodyPr rtlCol="0"/>
          <a:lstStyle/>
          <a:p>
            <a:pPr rtl="0"/>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stretch>
            <a:fillRect/>
          </a:stretch>
        </p:blipFill>
        <p:spPr>
          <a:xfrm>
            <a:off x="0" y="4510087"/>
            <a:ext cx="9144000" cy="6334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89" y="204787"/>
            <a:ext cx="3180413" cy="871538"/>
          </a:xfrm>
        </p:spPr>
        <p:txBody>
          <a:bodyPr rtlCol="0" anchor="b"/>
          <a:lstStyle>
            <a:lvl1pPr algn="l">
              <a:defRPr sz="2000" b="1"/>
            </a:lvl1pPr>
          </a:lstStyle>
          <a:p>
            <a:pPr rtl="0"/>
            <a:r>
              <a:rPr lang="en-US"/>
              <a:t>Click to edit Master title style</a:t>
            </a:r>
          </a:p>
        </p:txBody>
      </p:sp>
      <p:sp>
        <p:nvSpPr>
          <p:cNvPr id="3" name="Content Placeholder 2"/>
          <p:cNvSpPr>
            <a:spLocks noGrp="1"/>
          </p:cNvSpPr>
          <p:nvPr>
            <p:ph idx="1"/>
          </p:nvPr>
        </p:nvSpPr>
        <p:spPr>
          <a:xfrm>
            <a:off x="3575050" y="204788"/>
            <a:ext cx="5373698" cy="41669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Text Placeholder 3"/>
          <p:cNvSpPr>
            <a:spLocks noGrp="1"/>
          </p:cNvSpPr>
          <p:nvPr>
            <p:ph type="body" sz="half" idx="2"/>
          </p:nvPr>
        </p:nvSpPr>
        <p:spPr>
          <a:xfrm>
            <a:off x="206389" y="1299600"/>
            <a:ext cx="3180413" cy="307210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eaLnBrk="1" latinLnBrk="0" hangingPunct="1"/>
            <a:fld id="{2C6B1FF6-39B9-40F5-8B67-33C6354A3D4F}" type="slidenum">
              <a:rPr kumimoji="0" lang="en-US" smtClean="0"/>
              <a:t>‹#›</a:t>
            </a:fld>
            <a:endParaRPr kumimoji="0" lang="en-US">
              <a:solidFill>
                <a:schemeClr val="accent3">
                  <a:shade val="75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451037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p>
        </p:txBody>
      </p:sp>
      <p:sp>
        <p:nvSpPr>
          <p:cNvPr id="5" name="Date Placeholder 4"/>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t>‹#›</a:t>
            </a:fld>
            <a:endParaRPr lang="en-US"/>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rtlCol="0" anchor="b" anchorCtr="0"/>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870" y="205979"/>
            <a:ext cx="2057400" cy="4173021"/>
          </a:xfrm>
        </p:spPr>
        <p:txBody>
          <a:bodyPr vert="eaVert" rtlCol="0"/>
          <a:lstStyle/>
          <a:p>
            <a:pPr rtl="0"/>
            <a:r>
              <a:rPr lang="en-US"/>
              <a:t>Click to edit Master title style</a:t>
            </a:r>
          </a:p>
        </p:txBody>
      </p:sp>
      <p:sp>
        <p:nvSpPr>
          <p:cNvPr id="3" name="Vertical Text Placeholder 2"/>
          <p:cNvSpPr>
            <a:spLocks noGrp="1"/>
          </p:cNvSpPr>
          <p:nvPr>
            <p:ph type="body" orient="vert" idx="1"/>
          </p:nvPr>
        </p:nvSpPr>
        <p:spPr>
          <a:xfrm>
            <a:off x="209034" y="205979"/>
            <a:ext cx="6523436" cy="4173021"/>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652272" y="-171450"/>
            <a:ext cx="414528" cy="5562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userDrawn="1"/>
        </p:nvSpPr>
        <p:spPr>
          <a:xfrm>
            <a:off x="859536" y="4781550"/>
            <a:ext cx="8297164" cy="381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Placeholder 2"/>
          <p:cNvSpPr>
            <a:spLocks noGrp="1"/>
          </p:cNvSpPr>
          <p:nvPr>
            <p:ph type="sldNum" sz="quarter" idx="10"/>
          </p:nvPr>
        </p:nvSpPr>
        <p:spPr>
          <a:xfrm>
            <a:off x="8686800" y="4869656"/>
            <a:ext cx="457200" cy="273844"/>
          </a:xfrm>
        </p:spPr>
        <p:txBody>
          <a:bodyPr rtlCol="0"/>
          <a:lstStyle>
            <a:lvl1pPr>
              <a:defRPr b="1">
                <a:solidFill>
                  <a:sysClr val="windowText" lastClr="000000"/>
                </a:solidFill>
                <a:latin typeface="+mn-lt"/>
              </a:defRPr>
            </a:lvl1pPr>
          </a:lstStyle>
          <a:p>
            <a:pPr rtl="0"/>
            <a:fld id="{1917241B-73C6-436C-A26C-FD9EFF2F4364}" type="slidenum">
              <a:rPr lang="en-GB" smtClean="0"/>
              <a:t>‹#›</a:t>
            </a:fld>
            <a:endParaRPr lang="en-GB"/>
          </a:p>
        </p:txBody>
      </p:sp>
      <p:sp>
        <p:nvSpPr>
          <p:cNvPr id="7" name="TextBox 6"/>
          <p:cNvSpPr txBox="1"/>
          <p:nvPr userDrawn="1"/>
        </p:nvSpPr>
        <p:spPr>
          <a:xfrm rot="16200000">
            <a:off x="-1246286" y="1551087"/>
            <a:ext cx="3409950" cy="307777"/>
          </a:xfrm>
          <a:prstGeom prst="rect">
            <a:avLst/>
          </a:prstGeom>
          <a:noFill/>
        </p:spPr>
        <p:txBody>
          <a:bodyPr wrap="square" rtlCol="0">
            <a:spAutoFit/>
          </a:bodyPr>
          <a:lstStyle>
            <a:defPPr>
              <a:defRPr lang="en-PH"/>
            </a:defPPr>
            <a:lvl1pPr lvl="0" algn="ctr">
              <a:defRPr sz="1100" b="1">
                <a:solidFill>
                  <a:schemeClr val="bg1">
                    <a:lumMod val="50000"/>
                  </a:schemeClr>
                </a:solidFill>
              </a:defRPr>
            </a:lvl1pPr>
          </a:lstStyle>
          <a:p>
            <a:pPr lvl="0" rtl="0"/>
            <a:r>
              <a:rPr lang="en-US" sz="1400"/>
              <a:t>General Introduction</a:t>
            </a:r>
            <a:endParaRPr lang="en-GB" sz="1400"/>
          </a:p>
        </p:txBody>
      </p:sp>
      <p:sp>
        <p:nvSpPr>
          <p:cNvPr id="5" name="TextBox 4"/>
          <p:cNvSpPr txBox="1"/>
          <p:nvPr userDrawn="1"/>
        </p:nvSpPr>
        <p:spPr>
          <a:xfrm>
            <a:off x="1066800" y="4857749"/>
            <a:ext cx="8089900" cy="285752"/>
          </a:xfrm>
          <a:prstGeom prst="rect">
            <a:avLst/>
          </a:prstGeom>
        </p:spPr>
        <p:txBody>
          <a:bodyPr vert="horz" lIns="91440" tIns="45720" rIns="91440" bIns="45720" rtlCol="0" anchor="ctr"/>
          <a:lstStyle>
            <a:defPPr>
              <a:defRPr lang="en-PH"/>
            </a:defPPr>
            <a:lvl1pPr algn="r">
              <a:defRPr sz="1200" b="1">
                <a:solidFill>
                  <a:schemeClr val="tx1">
                    <a:tint val="75000"/>
                  </a:schemeClr>
                </a:solidFill>
                <a:latin typeface="+mn-lt"/>
              </a:defRPr>
            </a:lvl1pPr>
          </a:lstStyle>
          <a:p>
            <a:pPr lvl="0" algn="ctr" rtl="0"/>
            <a:r>
              <a:rPr lang="en-US">
                <a:solidFill>
                  <a:sysClr val="windowText" lastClr="000000"/>
                </a:solidFill>
              </a:rPr>
              <a:t>General Introduction</a:t>
            </a:r>
          </a:p>
        </p:txBody>
      </p:sp>
      <p:sp>
        <p:nvSpPr>
          <p:cNvPr id="9" name="Rectangle 8"/>
          <p:cNvSpPr/>
          <p:nvPr userDrawn="1"/>
        </p:nvSpPr>
        <p:spPr>
          <a:xfrm>
            <a:off x="652272" y="-171450"/>
            <a:ext cx="131064" cy="556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userDrawn="1"/>
        </p:nvSpPr>
        <p:spPr>
          <a:xfrm>
            <a:off x="1066800" y="4781550"/>
            <a:ext cx="8089900" cy="762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itle 1"/>
          <p:cNvSpPr>
            <a:spLocks noGrp="1"/>
          </p:cNvSpPr>
          <p:nvPr>
            <p:ph type="title"/>
          </p:nvPr>
        </p:nvSpPr>
        <p:spPr>
          <a:xfrm>
            <a:off x="1066800" y="133350"/>
            <a:ext cx="8077200" cy="646331"/>
          </a:xfrm>
          <a:prstGeom prst="rect">
            <a:avLst/>
          </a:prstGeom>
        </p:spPr>
        <p:txBody>
          <a:bodyPr rtlCol="0"/>
          <a:lstStyle/>
          <a:p>
            <a:pPr rtl="0"/>
            <a:r>
              <a:rPr lang="en-US"/>
              <a:t>Click to edit Master title style</a:t>
            </a:r>
            <a:endParaRPr lang="en-GB"/>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rt 1">
    <p:spTree>
      <p:nvGrpSpPr>
        <p:cNvPr id="1" name=""/>
        <p:cNvGrpSpPr/>
        <p:nvPr/>
      </p:nvGrpSpPr>
      <p:grpSpPr>
        <a:xfrm>
          <a:off x="0" y="0"/>
          <a:ext cx="0" cy="0"/>
          <a:chOff x="0" y="0"/>
          <a:chExt cx="0" cy="0"/>
        </a:xfrm>
      </p:grpSpPr>
      <p:sp>
        <p:nvSpPr>
          <p:cNvPr id="4" name="Rectangle 3"/>
          <p:cNvSpPr/>
          <p:nvPr userDrawn="1"/>
        </p:nvSpPr>
        <p:spPr>
          <a:xfrm>
            <a:off x="652272" y="-171450"/>
            <a:ext cx="414528" cy="556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userDrawn="1"/>
        </p:nvSpPr>
        <p:spPr>
          <a:xfrm>
            <a:off x="859536" y="4781550"/>
            <a:ext cx="8297164" cy="381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Placeholder 2"/>
          <p:cNvSpPr>
            <a:spLocks noGrp="1"/>
          </p:cNvSpPr>
          <p:nvPr>
            <p:ph type="sldNum" sz="quarter" idx="10"/>
          </p:nvPr>
        </p:nvSpPr>
        <p:spPr>
          <a:xfrm>
            <a:off x="8686800" y="4869656"/>
            <a:ext cx="457200" cy="273844"/>
          </a:xfrm>
        </p:spPr>
        <p:txBody>
          <a:bodyPr rtlCol="0"/>
          <a:lstStyle>
            <a:lvl1pPr>
              <a:defRPr b="1">
                <a:solidFill>
                  <a:sysClr val="windowText" lastClr="000000"/>
                </a:solidFill>
                <a:latin typeface="+mn-lt"/>
              </a:defRPr>
            </a:lvl1pPr>
          </a:lstStyle>
          <a:p>
            <a:pPr rtl="0"/>
            <a:fld id="{1917241B-73C6-436C-A26C-FD9EFF2F4364}" type="slidenum">
              <a:rPr lang="en-GB" smtClean="0"/>
              <a:t>‹#›</a:t>
            </a:fld>
            <a:endParaRPr lang="en-GB"/>
          </a:p>
        </p:txBody>
      </p:sp>
      <p:sp>
        <p:nvSpPr>
          <p:cNvPr id="5" name="TextBox 4"/>
          <p:cNvSpPr txBox="1"/>
          <p:nvPr userDrawn="1"/>
        </p:nvSpPr>
        <p:spPr>
          <a:xfrm>
            <a:off x="1066800" y="4857749"/>
            <a:ext cx="8077200" cy="285752"/>
          </a:xfrm>
          <a:prstGeom prst="rect">
            <a:avLst/>
          </a:prstGeom>
        </p:spPr>
        <p:txBody>
          <a:bodyPr vert="horz" lIns="91440" tIns="45720" rIns="91440" bIns="45720" rtlCol="0" anchor="ctr"/>
          <a:lstStyle>
            <a:defPPr>
              <a:defRPr lang="en-PH"/>
            </a:defPPr>
            <a:lvl1pPr algn="r">
              <a:defRPr sz="1200" b="1">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a:solidFill>
                  <a:sysClr val="windowText" lastClr="000000"/>
                </a:solidFill>
              </a:rPr>
              <a:t>Inclusion in Humanitarian Assistance</a:t>
            </a:r>
          </a:p>
        </p:txBody>
      </p:sp>
      <p:sp>
        <p:nvSpPr>
          <p:cNvPr id="9" name="Rectangle 8"/>
          <p:cNvSpPr/>
          <p:nvPr userDrawn="1"/>
        </p:nvSpPr>
        <p:spPr>
          <a:xfrm>
            <a:off x="652272" y="-171450"/>
            <a:ext cx="131064" cy="556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userDrawn="1"/>
        </p:nvSpPr>
        <p:spPr>
          <a:xfrm>
            <a:off x="1066800" y="4781550"/>
            <a:ext cx="8089900" cy="762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p:cNvSpPr txBox="1"/>
          <p:nvPr userDrawn="1"/>
        </p:nvSpPr>
        <p:spPr>
          <a:xfrm rot="16200000">
            <a:off x="-1017686" y="1322488"/>
            <a:ext cx="2952751" cy="307777"/>
          </a:xfrm>
          <a:prstGeom prst="rect">
            <a:avLst/>
          </a:prstGeom>
          <a:noFill/>
        </p:spPr>
        <p:txBody>
          <a:bodyPr wrap="square" rtlCol="0">
            <a:spAutoFit/>
          </a:bodyPr>
          <a:lstStyle>
            <a:defPPr>
              <a:defRPr lang="en-PH"/>
            </a:defPPr>
            <a:lvl1pPr lvl="0" algn="ctr">
              <a:defRPr sz="1100" b="1">
                <a:solidFill>
                  <a:schemeClr val="bg1">
                    <a:lumMod val="50000"/>
                  </a:schemeClr>
                </a:solidFill>
              </a:defRPr>
            </a:lvl1pPr>
          </a:lstStyle>
          <a:p>
            <a:pPr lvl="0" rtl="0"/>
            <a:r>
              <a:rPr lang="en-US" sz="1400"/>
              <a:t>Inclusion in Humanitarian Assistance</a:t>
            </a:r>
            <a:endParaRPr lang="en-GB" sz="1400"/>
          </a:p>
        </p:txBody>
      </p:sp>
      <p:sp>
        <p:nvSpPr>
          <p:cNvPr id="12" name="Title 1"/>
          <p:cNvSpPr>
            <a:spLocks noGrp="1"/>
          </p:cNvSpPr>
          <p:nvPr>
            <p:ph type="title"/>
          </p:nvPr>
        </p:nvSpPr>
        <p:spPr>
          <a:xfrm>
            <a:off x="1066800" y="133350"/>
            <a:ext cx="8077200" cy="646331"/>
          </a:xfrm>
          <a:prstGeom prst="rect">
            <a:avLst/>
          </a:prstGeom>
        </p:spPr>
        <p:txBody>
          <a:bodyPr rtlCol="0"/>
          <a:lstStyle/>
          <a:p>
            <a:pPr rtl="0"/>
            <a:r>
              <a:rPr lang="en-US"/>
              <a:t>Click to edit Master title style</a:t>
            </a:r>
            <a:endParaRPr lang="en-GB"/>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80" y="270039"/>
            <a:ext cx="8810063" cy="2277042"/>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AF88E988-FB04-AB4E-BE5A-59F242AF7F7A}" type="slidenum">
              <a:rPr lang="en-US" smtClean="0">
                <a:solidFill>
                  <a:prstClr val="white">
                    <a:lumMod val="50000"/>
                  </a:prstClr>
                </a:solidFill>
              </a:rPr>
              <a:t>‹#›</a:t>
            </a:fld>
            <a:endParaRPr lang="en-US">
              <a:solidFill>
                <a:prstClr val="white">
                  <a:lumMod val="50000"/>
                </a:prstClr>
              </a:solidFill>
            </a:endParaRPr>
          </a:p>
        </p:txBody>
      </p:sp>
      <p:pic>
        <p:nvPicPr>
          <p:cNvPr id="9" name="Picture 8" descr="bluestripe.png"/>
          <p:cNvPicPr>
            <a:picLocks noChangeAspect="1"/>
          </p:cNvPicPr>
          <p:nvPr userDrawn="1"/>
        </p:nvPicPr>
        <p:blipFill>
          <a:blip r:embed="rId3"/>
          <a:stretch>
            <a:fillRect/>
          </a:stretch>
        </p:blipFill>
        <p:spPr>
          <a:xfrm>
            <a:off x="0" y="4510088"/>
            <a:ext cx="9144000" cy="63341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80" y="270039"/>
            <a:ext cx="8810063" cy="2277042"/>
          </a:xfrm>
        </p:spPr>
        <p:txBody>
          <a:bodyPr tIns="0" bIns="0" rtlCol="0" anchor="b" anchorCtr="0">
            <a:noAutofit/>
          </a:bodyPr>
          <a:lstStyle>
            <a:lvl1pPr algn="ctr">
              <a:defRPr sz="4400" b="1">
                <a:solidFill>
                  <a:schemeClr val="bg2"/>
                </a:solidFill>
              </a:defRPr>
            </a:lvl1pPr>
          </a:lstStyle>
          <a:p>
            <a:pPr rtl="0"/>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rtlCol="0">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AF88E988-FB04-AB4E-BE5A-59F242AF7F7A}" type="slidenum">
              <a:rPr lang="en-US" smtClean="0">
                <a:solidFill>
                  <a:prstClr val="white">
                    <a:lumMod val="50000"/>
                  </a:prstClr>
                </a:solidFill>
              </a:rPr>
              <a:t>‹#›</a:t>
            </a:fld>
            <a:endParaRPr lang="en-US">
              <a:solidFill>
                <a:prstClr val="white">
                  <a:lumMod val="50000"/>
                </a:prstClr>
              </a:solidFill>
            </a:endParaRPr>
          </a:p>
        </p:txBody>
      </p:sp>
      <p:pic>
        <p:nvPicPr>
          <p:cNvPr id="9" name="Picture 8" descr="bluestripe.png"/>
          <p:cNvPicPr>
            <a:picLocks noChangeAspect="1"/>
          </p:cNvPicPr>
          <p:nvPr userDrawn="1"/>
        </p:nvPicPr>
        <p:blipFill>
          <a:blip r:embed="rId2"/>
          <a:stretch>
            <a:fillRect/>
          </a:stretch>
        </p:blipFill>
        <p:spPr>
          <a:xfrm>
            <a:off x="0" y="4510088"/>
            <a:ext cx="9144000" cy="63341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9144000" cy="4510087"/>
          </a:xfrm>
          <a:solidFill>
            <a:schemeClr val="bg1">
              <a:lumMod val="50000"/>
            </a:schemeClr>
          </a:solidFill>
        </p:spPr>
        <p:txBody>
          <a:bodyPr rtlCol="0">
            <a:normAutofit/>
          </a:bodyPr>
          <a:lstStyle>
            <a:lvl1pPr marL="0" indent="0" algn="ctr">
              <a:buFontTx/>
              <a:buNone/>
              <a:defRPr sz="2000" baseline="0">
                <a:solidFill>
                  <a:schemeClr val="tx2"/>
                </a:solidFill>
              </a:defRPr>
            </a:lvl1pPr>
          </a:lstStyle>
          <a:p>
            <a:pPr rtl="0"/>
            <a:r>
              <a:rPr lang="en-US"/>
              <a:t>Drag background image here</a:t>
            </a:r>
          </a:p>
        </p:txBody>
      </p:sp>
      <p:sp>
        <p:nvSpPr>
          <p:cNvPr id="2" name="Title 1"/>
          <p:cNvSpPr>
            <a:spLocks noGrp="1"/>
          </p:cNvSpPr>
          <p:nvPr>
            <p:ph type="ctrTitle"/>
          </p:nvPr>
        </p:nvSpPr>
        <p:spPr>
          <a:xfrm>
            <a:off x="182480" y="488987"/>
            <a:ext cx="8810063" cy="2058093"/>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35" y="2130363"/>
            <a:ext cx="8695919" cy="1021556"/>
          </a:xfrm>
        </p:spPr>
        <p:txBody>
          <a:bodyPr rtlCol="0" anchor="t"/>
          <a:lstStyle>
            <a:lvl1pPr algn="l">
              <a:defRPr sz="4000" b="1" cap="all"/>
            </a:lvl1pPr>
          </a:lstStyle>
          <a:p>
            <a:pPr rtl="0"/>
            <a:r>
              <a:rPr lang="en-US"/>
              <a:t>Click to edit Master title style</a:t>
            </a:r>
          </a:p>
        </p:txBody>
      </p:sp>
      <p:sp>
        <p:nvSpPr>
          <p:cNvPr id="3" name="Text Placeholder 2"/>
          <p:cNvSpPr>
            <a:spLocks noGrp="1"/>
          </p:cNvSpPr>
          <p:nvPr>
            <p:ph type="body" idx="1"/>
          </p:nvPr>
        </p:nvSpPr>
        <p:spPr>
          <a:xfrm>
            <a:off x="209035" y="924940"/>
            <a:ext cx="8695919" cy="1125140"/>
          </a:xfrm>
        </p:spPr>
        <p:txBody>
          <a:bodyPr lIns="0" tIns="0" rIns="0" bIns="0" rtlCol="0" anchor="b">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91AF2B4D-6B12-4EDF-87BB-2B55CECB6611}"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sz="half" idx="1"/>
          </p:nvPr>
        </p:nvSpPr>
        <p:spPr>
          <a:xfrm>
            <a:off x="209034" y="1299601"/>
            <a:ext cx="428676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Content Placeholder 3"/>
          <p:cNvSpPr>
            <a:spLocks noGrp="1"/>
          </p:cNvSpPr>
          <p:nvPr>
            <p:ph sz="half" idx="2"/>
          </p:nvPr>
        </p:nvSpPr>
        <p:spPr>
          <a:xfrm>
            <a:off x="4648200" y="1299601"/>
            <a:ext cx="431514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Date Placeholder 4"/>
          <p:cNvSpPr>
            <a:spLocks noGrp="1"/>
          </p:cNvSpPr>
          <p:nvPr>
            <p:ph type="dt" sz="half" idx="10"/>
          </p:nvPr>
        </p:nvSpPr>
        <p:spPr/>
        <p:txBody>
          <a:bodyPr rtlCol="0"/>
          <a:lstStyle/>
          <a:p>
            <a:pPr rtl="0"/>
            <a:endParaRPr lang="en-US">
              <a:solidFill>
                <a:prstClr val="white">
                  <a:lumMod val="50000"/>
                </a:prstClr>
              </a:solidFill>
            </a:endParaRPr>
          </a:p>
        </p:txBody>
      </p:sp>
      <p:sp>
        <p:nvSpPr>
          <p:cNvPr id="6" name="Footer Placeholder 5"/>
          <p:cNvSpPr>
            <a:spLocks noGrp="1"/>
          </p:cNvSpPr>
          <p:nvPr>
            <p:ph type="ftr" sz="quarter" idx="11"/>
          </p:nvPr>
        </p:nvSpPr>
        <p:spPr/>
        <p:txBody>
          <a:bodyPr rtlCol="0"/>
          <a:lstStyle/>
          <a:p>
            <a:pPr rtl="0"/>
            <a:endParaRPr lang="en-US">
              <a:solidFill>
                <a:prstClr val="white">
                  <a:lumMod val="50000"/>
                </a:prstClr>
              </a:solidFill>
            </a:endParaRPr>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9" y="7299"/>
            <a:ext cx="4545541" cy="4503738"/>
          </a:xfrm>
          <a:solidFill>
            <a:schemeClr val="bg1">
              <a:lumMod val="85000"/>
            </a:schemeClr>
          </a:solidFill>
        </p:spPr>
        <p:txBody>
          <a:bodyPr rtlCol="0" anchor="ctr" anchorCtr="0">
            <a:normAutofit/>
          </a:bodyPr>
          <a:lstStyle>
            <a:lvl1pPr marL="0" indent="0" algn="ctr">
              <a:buFontTx/>
              <a:buNone/>
              <a:defRPr sz="2000"/>
            </a:lvl1pPr>
          </a:lstStyle>
          <a:p>
            <a:pPr rtl="0"/>
            <a:r>
              <a:rPr lang="en-US"/>
              <a:t>Click icon to add Image</a:t>
            </a:r>
          </a:p>
        </p:txBody>
      </p:sp>
      <p:sp>
        <p:nvSpPr>
          <p:cNvPr id="2" name="Title 1"/>
          <p:cNvSpPr>
            <a:spLocks noGrp="1"/>
          </p:cNvSpPr>
          <p:nvPr>
            <p:ph type="title"/>
          </p:nvPr>
        </p:nvSpPr>
        <p:spPr>
          <a:xfrm>
            <a:off x="209034" y="204349"/>
            <a:ext cx="4221550"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4" y="1299601"/>
            <a:ext cx="4221550"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endParaRPr lang="en-US">
              <a:solidFill>
                <a:prstClr val="white">
                  <a:lumMod val="50000"/>
                </a:prstClr>
              </a:solidFill>
            </a:endParaRPr>
          </a:p>
        </p:txBody>
      </p:sp>
      <p:sp>
        <p:nvSpPr>
          <p:cNvPr id="8" name="Footer Placeholder 7"/>
          <p:cNvSpPr>
            <a:spLocks noGrp="1"/>
          </p:cNvSpPr>
          <p:nvPr>
            <p:ph type="ftr" sz="quarter" idx="11"/>
          </p:nvPr>
        </p:nvSpPr>
        <p:spPr/>
        <p:txBody>
          <a:bodyPr rtlCol="0"/>
          <a:lstStyle/>
          <a:p>
            <a:pPr rtl="0"/>
            <a:endParaRPr lang="en-US">
              <a:solidFill>
                <a:prstClr val="white">
                  <a:lumMod val="50000"/>
                </a:prstClr>
              </a:solidFill>
            </a:endParaRPr>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7299"/>
            <a:ext cx="9143999" cy="4503738"/>
          </a:xfrm>
          <a:solidFill>
            <a:schemeClr val="accent2"/>
          </a:solidFill>
        </p:spPr>
        <p:txBody>
          <a:bodyPr rtlCol="0" anchor="ctr" anchorCtr="0">
            <a:normAutofit/>
          </a:bodyPr>
          <a:lstStyle>
            <a:lvl1pPr marL="0" indent="0" algn="r">
              <a:buFontTx/>
              <a:buNone/>
              <a:defRPr sz="2000" baseline="0">
                <a:solidFill>
                  <a:schemeClr val="bg1"/>
                </a:solidFill>
              </a:defRPr>
            </a:lvl1pPr>
          </a:lstStyle>
          <a:p>
            <a:pPr rtl="0"/>
            <a:r>
              <a:rPr lang="en-US"/>
              <a:t>Drag picture to placeholder </a:t>
            </a:r>
            <a:br>
              <a:rPr lang="en-US"/>
            </a:br>
            <a:r>
              <a:rPr lang="en-US"/>
              <a:t>or click icon to add</a:t>
            </a:r>
          </a:p>
        </p:txBody>
      </p:sp>
      <p:sp>
        <p:nvSpPr>
          <p:cNvPr id="2" name="Title 1"/>
          <p:cNvSpPr>
            <a:spLocks noGrp="1"/>
          </p:cNvSpPr>
          <p:nvPr>
            <p:ph type="title"/>
          </p:nvPr>
        </p:nvSpPr>
        <p:spPr>
          <a:xfrm>
            <a:off x="209033" y="204349"/>
            <a:ext cx="5206929" cy="968351"/>
          </a:xfrm>
        </p:spPr>
        <p:txBody>
          <a:bodyPr rtlCol="0"/>
          <a:lstStyle>
            <a:lvl1pPr>
              <a:defRPr>
                <a:solidFill>
                  <a:schemeClr val="tx2"/>
                </a:solidFill>
              </a:defRPr>
            </a:lvl1pPr>
          </a:lstStyle>
          <a:p>
            <a:pPr rtl="0"/>
            <a:r>
              <a:rPr lang="en-US"/>
              <a:t>Click to edit Master title style</a:t>
            </a:r>
          </a:p>
        </p:txBody>
      </p:sp>
      <p:sp>
        <p:nvSpPr>
          <p:cNvPr id="4" name="Content Placeholder 3"/>
          <p:cNvSpPr>
            <a:spLocks noGrp="1"/>
          </p:cNvSpPr>
          <p:nvPr>
            <p:ph sz="half" idx="2"/>
          </p:nvPr>
        </p:nvSpPr>
        <p:spPr>
          <a:xfrm>
            <a:off x="209034" y="1299601"/>
            <a:ext cx="4112058" cy="3028808"/>
          </a:xfrm>
        </p:spPr>
        <p:txBody>
          <a:bodyPr rtlCol="0"/>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endParaRPr lang="en-US">
              <a:solidFill>
                <a:prstClr val="white">
                  <a:lumMod val="50000"/>
                </a:prstClr>
              </a:solidFill>
            </a:endParaRPr>
          </a:p>
        </p:txBody>
      </p:sp>
      <p:sp>
        <p:nvSpPr>
          <p:cNvPr id="8" name="Footer Placeholder 7"/>
          <p:cNvSpPr>
            <a:spLocks noGrp="1"/>
          </p:cNvSpPr>
          <p:nvPr>
            <p:ph type="ftr" sz="quarter" idx="11"/>
          </p:nvPr>
        </p:nvSpPr>
        <p:spPr/>
        <p:txBody>
          <a:bodyPr rtlCol="0"/>
          <a:lstStyle/>
          <a:p>
            <a:pPr rtl="0"/>
            <a:endParaRPr lang="en-US">
              <a:solidFill>
                <a:prstClr val="white">
                  <a:lumMod val="50000"/>
                </a:prstClr>
              </a:solidFill>
            </a:endParaRPr>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7299"/>
            <a:ext cx="9143999" cy="4503738"/>
          </a:xfrm>
          <a:solidFill>
            <a:schemeClr val="bg1">
              <a:lumMod val="85000"/>
            </a:schemeClr>
          </a:solidFill>
        </p:spPr>
        <p:txBody>
          <a:bodyPr rtlCol="0" anchor="ctr" anchorCtr="0">
            <a:normAutofit/>
          </a:bodyPr>
          <a:lstStyle>
            <a:lvl1pPr marL="0" indent="0" algn="r">
              <a:buFontTx/>
              <a:buNone/>
              <a:defRPr sz="2000" baseline="0"/>
            </a:lvl1pPr>
          </a:lstStyle>
          <a:p>
            <a:pPr rtl="0"/>
            <a:r>
              <a:rPr lang="en-US"/>
              <a:t>Drag picture to placeholder </a:t>
            </a:r>
            <a:br>
              <a:rPr lang="en-US"/>
            </a:br>
            <a:r>
              <a:rPr lang="en-US"/>
              <a:t>or click icon to add</a:t>
            </a:r>
          </a:p>
        </p:txBody>
      </p:sp>
      <p:sp>
        <p:nvSpPr>
          <p:cNvPr id="10" name="Rectangle 9"/>
          <p:cNvSpPr/>
          <p:nvPr userDrawn="1"/>
        </p:nvSpPr>
        <p:spPr>
          <a:xfrm>
            <a:off x="1"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endParaRPr lang="en-US" sz="1800">
              <a:solidFill>
                <a:prstClr val="white"/>
              </a:solidFill>
            </a:endParaRPr>
          </a:p>
        </p:txBody>
      </p:sp>
      <p:sp>
        <p:nvSpPr>
          <p:cNvPr id="2" name="Title 1"/>
          <p:cNvSpPr>
            <a:spLocks noGrp="1"/>
          </p:cNvSpPr>
          <p:nvPr>
            <p:ph type="title"/>
          </p:nvPr>
        </p:nvSpPr>
        <p:spPr>
          <a:xfrm>
            <a:off x="209033" y="204349"/>
            <a:ext cx="5206929"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5" y="1299601"/>
            <a:ext cx="4155853"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endParaRPr lang="en-US">
              <a:solidFill>
                <a:prstClr val="white">
                  <a:lumMod val="50000"/>
                </a:prstClr>
              </a:solidFill>
            </a:endParaRPr>
          </a:p>
        </p:txBody>
      </p:sp>
      <p:sp>
        <p:nvSpPr>
          <p:cNvPr id="8" name="Footer Placeholder 7"/>
          <p:cNvSpPr>
            <a:spLocks noGrp="1"/>
          </p:cNvSpPr>
          <p:nvPr>
            <p:ph type="ftr" sz="quarter" idx="11"/>
          </p:nvPr>
        </p:nvSpPr>
        <p:spPr/>
        <p:txBody>
          <a:bodyPr rtlCol="0"/>
          <a:lstStyle/>
          <a:p>
            <a:pPr rtl="0"/>
            <a:endParaRPr lang="en-US">
              <a:solidFill>
                <a:prstClr val="white">
                  <a:lumMod val="50000"/>
                </a:prstClr>
              </a:solidFill>
            </a:endParaRPr>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Date Placeholder 2"/>
          <p:cNvSpPr>
            <a:spLocks noGrp="1"/>
          </p:cNvSpPr>
          <p:nvPr>
            <p:ph type="dt" sz="half" idx="10"/>
          </p:nvPr>
        </p:nvSpPr>
        <p:spPr/>
        <p:txBody>
          <a:bodyPr rtlCol="0"/>
          <a:lstStyle/>
          <a:p>
            <a:pPr rtl="0"/>
            <a:endParaRPr lang="en-US">
              <a:solidFill>
                <a:prstClr val="white">
                  <a:lumMod val="50000"/>
                </a:prstClr>
              </a:solidFill>
            </a:endParaRPr>
          </a:p>
        </p:txBody>
      </p:sp>
      <p:sp>
        <p:nvSpPr>
          <p:cNvPr id="4" name="Footer Placeholder 3"/>
          <p:cNvSpPr>
            <a:spLocks noGrp="1"/>
          </p:cNvSpPr>
          <p:nvPr>
            <p:ph type="ftr" sz="quarter" idx="11"/>
          </p:nvPr>
        </p:nvSpPr>
        <p:spPr/>
        <p:txBody>
          <a:bodyPr rtlCol="0"/>
          <a:lstStyle/>
          <a:p>
            <a:pPr rtl="0"/>
            <a:endParaRPr lang="en-US">
              <a:solidFill>
                <a:prstClr val="white">
                  <a:lumMod val="50000"/>
                </a:prstClr>
              </a:solidFill>
            </a:endParaRPr>
          </a:p>
        </p:txBody>
      </p:sp>
      <p:sp>
        <p:nvSpPr>
          <p:cNvPr id="5" name="Slide Number Placeholder 4"/>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endParaRPr lang="en-US">
              <a:solidFill>
                <a:prstClr val="white">
                  <a:lumMod val="50000"/>
                </a:prstClr>
              </a:solidFill>
            </a:endParaRPr>
          </a:p>
        </p:txBody>
      </p:sp>
      <p:sp>
        <p:nvSpPr>
          <p:cNvPr id="3" name="Footer Placeholder 2"/>
          <p:cNvSpPr>
            <a:spLocks noGrp="1"/>
          </p:cNvSpPr>
          <p:nvPr>
            <p:ph type="ftr" sz="quarter" idx="11"/>
          </p:nvPr>
        </p:nvSpPr>
        <p:spPr/>
        <p:txBody>
          <a:bodyPr rtlCol="0"/>
          <a:lstStyle/>
          <a:p>
            <a:pPr rtl="0"/>
            <a:endParaRPr lang="en-US">
              <a:solidFill>
                <a:prstClr val="white">
                  <a:lumMod val="50000"/>
                </a:prstClr>
              </a:solidFill>
            </a:endParaRPr>
          </a:p>
        </p:txBody>
      </p:sp>
      <p:sp>
        <p:nvSpPr>
          <p:cNvPr id="4" name="Slide Number Placeholder 3"/>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90" y="204787"/>
            <a:ext cx="3180413" cy="871538"/>
          </a:xfrm>
        </p:spPr>
        <p:txBody>
          <a:bodyPr rtlCol="0" anchor="b"/>
          <a:lstStyle>
            <a:lvl1pPr algn="l">
              <a:defRPr sz="2000" b="1"/>
            </a:lvl1pPr>
          </a:lstStyle>
          <a:p>
            <a:pPr rtl="0"/>
            <a:r>
              <a:rPr lang="en-US"/>
              <a:t>Click to edit Master title style</a:t>
            </a:r>
          </a:p>
        </p:txBody>
      </p:sp>
      <p:sp>
        <p:nvSpPr>
          <p:cNvPr id="3" name="Content Placeholder 2"/>
          <p:cNvSpPr>
            <a:spLocks noGrp="1"/>
          </p:cNvSpPr>
          <p:nvPr>
            <p:ph idx="1"/>
          </p:nvPr>
        </p:nvSpPr>
        <p:spPr>
          <a:xfrm>
            <a:off x="3575050" y="204788"/>
            <a:ext cx="5373698" cy="41669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Text Placeholder 3"/>
          <p:cNvSpPr>
            <a:spLocks noGrp="1"/>
          </p:cNvSpPr>
          <p:nvPr>
            <p:ph type="body" sz="half" idx="2"/>
          </p:nvPr>
        </p:nvSpPr>
        <p:spPr>
          <a:xfrm>
            <a:off x="206390" y="1299601"/>
            <a:ext cx="3180413" cy="307210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p>
            <a:pPr rtl="0"/>
            <a:endParaRPr lang="en-US">
              <a:solidFill>
                <a:prstClr val="white">
                  <a:lumMod val="50000"/>
                </a:prstClr>
              </a:solidFill>
            </a:endParaRPr>
          </a:p>
        </p:txBody>
      </p:sp>
      <p:sp>
        <p:nvSpPr>
          <p:cNvPr id="6" name="Footer Placeholder 5"/>
          <p:cNvSpPr>
            <a:spLocks noGrp="1"/>
          </p:cNvSpPr>
          <p:nvPr>
            <p:ph type="ftr" sz="quarter" idx="11"/>
          </p:nvPr>
        </p:nvSpPr>
        <p:spPr/>
        <p:txBody>
          <a:bodyPr rtlCol="0"/>
          <a:lstStyle/>
          <a:p>
            <a:pPr rtl="0"/>
            <a:endParaRPr lang="en-US">
              <a:solidFill>
                <a:prstClr val="white">
                  <a:lumMod val="50000"/>
                </a:prstClr>
              </a:solidFill>
            </a:endParaRPr>
          </a:p>
        </p:txBody>
      </p:sp>
      <p:sp>
        <p:nvSpPr>
          <p:cNvPr id="7" name="Slide Number Placeholder 6"/>
          <p:cNvSpPr>
            <a:spLocks noGrp="1"/>
          </p:cNvSpPr>
          <p:nvPr>
            <p:ph type="sldNum" sz="quarter" idx="12"/>
          </p:nvPr>
        </p:nvSpPr>
        <p:spPr/>
        <p:txBody>
          <a:bodyPr rtlCol="0"/>
          <a:lstStyle/>
          <a:p>
            <a:pPr rtl="0"/>
            <a:fld id="{2C6B1FF6-39B9-40F5-8B67-33C6354A3D4F}" type="slidenum">
              <a:rPr lang="en-US" smtClean="0">
                <a:solidFill>
                  <a:prstClr val="white">
                    <a:lumMod val="50000"/>
                  </a:prstClr>
                </a:solidFill>
              </a:rPr>
              <a:t>‹#›</a:t>
            </a:fld>
            <a:endParaRPr lang="en-US">
              <a:solidFill>
                <a:srgbClr val="FAEB00">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4510087"/>
          </a:xfrm>
          <a:solidFill>
            <a:schemeClr val="bg1">
              <a:lumMod val="50000"/>
            </a:schemeClr>
          </a:solidFill>
        </p:spPr>
        <p:txBody>
          <a:bodyPr rtlCol="0">
            <a:normAutofit/>
          </a:bodyPr>
          <a:lstStyle>
            <a:lvl1pPr marL="0" indent="0" algn="ctr">
              <a:buFontTx/>
              <a:buNone/>
              <a:defRPr sz="2000" baseline="0">
                <a:solidFill>
                  <a:schemeClr val="tx2"/>
                </a:solidFill>
              </a:defRPr>
            </a:lvl1pPr>
          </a:lstStyle>
          <a:p>
            <a:pPr rtl="0"/>
            <a:r>
              <a:rPr lang="en-US"/>
              <a:t>Drag background image here</a:t>
            </a:r>
          </a:p>
        </p:txBody>
      </p:sp>
      <p:sp>
        <p:nvSpPr>
          <p:cNvPr id="2" name="Title 1"/>
          <p:cNvSpPr>
            <a:spLocks noGrp="1"/>
          </p:cNvSpPr>
          <p:nvPr>
            <p:ph type="ctrTitle"/>
          </p:nvPr>
        </p:nvSpPr>
        <p:spPr>
          <a:xfrm>
            <a:off x="182479" y="488987"/>
            <a:ext cx="8810063" cy="2058093"/>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79" y="2659180"/>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9144000" cy="451037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p>
        </p:txBody>
      </p:sp>
      <p:sp>
        <p:nvSpPr>
          <p:cNvPr id="5" name="Date Placeholder 4"/>
          <p:cNvSpPr>
            <a:spLocks noGrp="1"/>
          </p:cNvSpPr>
          <p:nvPr>
            <p:ph type="dt" sz="half" idx="10"/>
          </p:nvPr>
        </p:nvSpPr>
        <p:spPr/>
        <p:txBody>
          <a:bodyPr rtlCol="0"/>
          <a:lstStyle/>
          <a:p>
            <a:pPr rtl="0"/>
            <a:endParaRPr lang="en-US">
              <a:solidFill>
                <a:prstClr val="white">
                  <a:lumMod val="50000"/>
                </a:prstClr>
              </a:solidFill>
            </a:endParaRPr>
          </a:p>
        </p:txBody>
      </p:sp>
      <p:sp>
        <p:nvSpPr>
          <p:cNvPr id="6" name="Footer Placeholder 5"/>
          <p:cNvSpPr>
            <a:spLocks noGrp="1"/>
          </p:cNvSpPr>
          <p:nvPr>
            <p:ph type="ftr" sz="quarter" idx="11"/>
          </p:nvPr>
        </p:nvSpPr>
        <p:spPr/>
        <p:txBody>
          <a:bodyPr rtlCol="0"/>
          <a:lstStyle/>
          <a:p>
            <a:pPr rtl="0"/>
            <a:endParaRPr lang="en-US">
              <a:solidFill>
                <a:prstClr val="white">
                  <a:lumMod val="50000"/>
                </a:prstClr>
              </a:solidFill>
            </a:endParaRPr>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rtlCol="0" anchor="b" anchorCtr="0"/>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870" y="205979"/>
            <a:ext cx="2057400" cy="4173021"/>
          </a:xfrm>
        </p:spPr>
        <p:txBody>
          <a:bodyPr vert="eaVert" rtlCol="0"/>
          <a:lstStyle/>
          <a:p>
            <a:pPr rtl="0"/>
            <a:r>
              <a:rPr lang="en-US"/>
              <a:t>Click to edit Master title style</a:t>
            </a:r>
          </a:p>
        </p:txBody>
      </p:sp>
      <p:sp>
        <p:nvSpPr>
          <p:cNvPr id="3" name="Vertical Text Placeholder 2"/>
          <p:cNvSpPr>
            <a:spLocks noGrp="1"/>
          </p:cNvSpPr>
          <p:nvPr>
            <p:ph type="body" orient="vert" idx="1"/>
          </p:nvPr>
        </p:nvSpPr>
        <p:spPr>
          <a:xfrm>
            <a:off x="209035" y="205979"/>
            <a:ext cx="6523436" cy="4173021"/>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34" y="2130362"/>
            <a:ext cx="8695919" cy="1021556"/>
          </a:xfrm>
        </p:spPr>
        <p:txBody>
          <a:bodyPr rtlCol="0" anchor="t"/>
          <a:lstStyle>
            <a:lvl1pPr algn="l">
              <a:defRPr sz="4000" b="1" cap="all"/>
            </a:lvl1pPr>
          </a:lstStyle>
          <a:p>
            <a:pPr rtl="0"/>
            <a:r>
              <a:rPr lang="en-US"/>
              <a:t>Click to edit Master title style</a:t>
            </a:r>
          </a:p>
        </p:txBody>
      </p:sp>
      <p:sp>
        <p:nvSpPr>
          <p:cNvPr id="3" name="Text Placeholder 2"/>
          <p:cNvSpPr>
            <a:spLocks noGrp="1"/>
          </p:cNvSpPr>
          <p:nvPr>
            <p:ph type="body" idx="1"/>
          </p:nvPr>
        </p:nvSpPr>
        <p:spPr>
          <a:xfrm>
            <a:off x="209034" y="924940"/>
            <a:ext cx="8695919" cy="1125140"/>
          </a:xfrm>
        </p:spPr>
        <p:txBody>
          <a:bodyPr lIns="0" tIns="0" rIns="0" bIns="0" rtlCol="0" anchor="b">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p>
            <a:pPr rtl="0"/>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91AF2B4D-6B12-4EDF-87BB-2B55CECB66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sz="half" idx="1"/>
          </p:nvPr>
        </p:nvSpPr>
        <p:spPr>
          <a:xfrm>
            <a:off x="209034" y="1299600"/>
            <a:ext cx="428676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Content Placeholder 3"/>
          <p:cNvSpPr>
            <a:spLocks noGrp="1"/>
          </p:cNvSpPr>
          <p:nvPr>
            <p:ph sz="half" idx="2"/>
          </p:nvPr>
        </p:nvSpPr>
        <p:spPr>
          <a:xfrm>
            <a:off x="4648200" y="1299600"/>
            <a:ext cx="431514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Date Placeholder 4"/>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8" y="7299"/>
            <a:ext cx="4545541" cy="4503738"/>
          </a:xfrm>
          <a:solidFill>
            <a:schemeClr val="bg1">
              <a:lumMod val="85000"/>
            </a:schemeClr>
          </a:solidFill>
        </p:spPr>
        <p:txBody>
          <a:bodyPr rtlCol="0" anchor="ctr" anchorCtr="0">
            <a:normAutofit/>
          </a:bodyPr>
          <a:lstStyle>
            <a:lvl1pPr marL="0" indent="0" algn="ctr">
              <a:buFontTx/>
              <a:buNone/>
              <a:defRPr sz="2000"/>
            </a:lvl1pPr>
          </a:lstStyle>
          <a:p>
            <a:pPr rtl="0"/>
            <a:r>
              <a:rPr lang="en-US"/>
              <a:t>Click icon to add Image</a:t>
            </a:r>
          </a:p>
        </p:txBody>
      </p:sp>
      <p:sp>
        <p:nvSpPr>
          <p:cNvPr id="2" name="Title 1"/>
          <p:cNvSpPr>
            <a:spLocks noGrp="1"/>
          </p:cNvSpPr>
          <p:nvPr>
            <p:ph type="title"/>
          </p:nvPr>
        </p:nvSpPr>
        <p:spPr>
          <a:xfrm>
            <a:off x="209034" y="204348"/>
            <a:ext cx="4221550"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4" y="1299600"/>
            <a:ext cx="4221550"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accent2"/>
          </a:solidFill>
        </p:spPr>
        <p:txBody>
          <a:bodyPr rtlCol="0" anchor="ctr" anchorCtr="0">
            <a:normAutofit/>
          </a:bodyPr>
          <a:lstStyle>
            <a:lvl1pPr marL="0" indent="0" algn="r">
              <a:buFontTx/>
              <a:buNone/>
              <a:defRPr sz="2000" baseline="0">
                <a:solidFill>
                  <a:schemeClr val="bg1"/>
                </a:solidFill>
              </a:defRPr>
            </a:lvl1pPr>
          </a:lstStyle>
          <a:p>
            <a:pPr rtl="0"/>
            <a:r>
              <a:rPr lang="en-US"/>
              <a:t>Drag picture to placeholder </a:t>
            </a:r>
            <a:br>
              <a:rPr lang="en-US"/>
            </a:br>
            <a:r>
              <a:rPr lang="en-US"/>
              <a:t>or click icon to add</a:t>
            </a:r>
          </a:p>
        </p:txBody>
      </p:sp>
      <p:sp>
        <p:nvSpPr>
          <p:cNvPr id="2" name="Title 1"/>
          <p:cNvSpPr>
            <a:spLocks noGrp="1"/>
          </p:cNvSpPr>
          <p:nvPr>
            <p:ph type="title"/>
          </p:nvPr>
        </p:nvSpPr>
        <p:spPr>
          <a:xfrm>
            <a:off x="209033" y="204348"/>
            <a:ext cx="5206929" cy="968351"/>
          </a:xfrm>
        </p:spPr>
        <p:txBody>
          <a:bodyPr rtlCol="0"/>
          <a:lstStyle>
            <a:lvl1pPr>
              <a:defRPr>
                <a:solidFill>
                  <a:schemeClr val="tx2"/>
                </a:solidFill>
              </a:defRPr>
            </a:lvl1pPr>
          </a:lstStyle>
          <a:p>
            <a:pPr rtl="0"/>
            <a:r>
              <a:rPr lang="en-US"/>
              <a:t>Click to edit Master title style</a:t>
            </a:r>
          </a:p>
        </p:txBody>
      </p:sp>
      <p:sp>
        <p:nvSpPr>
          <p:cNvPr id="4" name="Content Placeholder 3"/>
          <p:cNvSpPr>
            <a:spLocks noGrp="1"/>
          </p:cNvSpPr>
          <p:nvPr>
            <p:ph sz="half" idx="2"/>
          </p:nvPr>
        </p:nvSpPr>
        <p:spPr>
          <a:xfrm>
            <a:off x="209034" y="1299600"/>
            <a:ext cx="4112058" cy="3028808"/>
          </a:xfrm>
        </p:spPr>
        <p:txBody>
          <a:bodyPr rtlCol="0"/>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bg1">
              <a:lumMod val="85000"/>
            </a:schemeClr>
          </a:solidFill>
        </p:spPr>
        <p:txBody>
          <a:bodyPr rtlCol="0" anchor="ctr" anchorCtr="0">
            <a:normAutofit/>
          </a:bodyPr>
          <a:lstStyle>
            <a:lvl1pPr marL="0" indent="0" algn="r">
              <a:buFontTx/>
              <a:buNone/>
              <a:defRPr sz="2000" baseline="0"/>
            </a:lvl1pPr>
          </a:lstStyle>
          <a:p>
            <a:pPr rtl="0"/>
            <a:r>
              <a:rPr lang="en-US"/>
              <a:t>Drag picture to placeholder </a:t>
            </a:r>
            <a:br>
              <a:rPr lang="en-US"/>
            </a:br>
            <a:r>
              <a:rPr lang="en-US"/>
              <a:t>or click icon to add</a:t>
            </a:r>
          </a:p>
        </p:txBody>
      </p:sp>
      <p:sp>
        <p:nvSpPr>
          <p:cNvPr id="10" name="Rectangle 9"/>
          <p:cNvSpPr/>
          <p:nvPr userDrawn="1"/>
        </p:nvSpPr>
        <p:spPr>
          <a:xfrm>
            <a:off x="0"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a:xfrm>
            <a:off x="209033" y="204348"/>
            <a:ext cx="5206929"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4" y="1299600"/>
            <a:ext cx="4155853"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Date Placeholder 2"/>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8"/>
            <a:ext cx="8754312" cy="968351"/>
          </a:xfrm>
          <a:prstGeom prst="rect">
            <a:avLst/>
          </a:prstGeom>
        </p:spPr>
        <p:txBody>
          <a:bodyPr vert="horz" lIns="0" tIns="0" rIns="0" bIns="0" rtlCol="0" anchor="b" anchorCtr="0">
            <a:normAutofit/>
          </a:bodyPr>
          <a:lstStyle/>
          <a:p>
            <a:pPr rtl="0"/>
            <a:r>
              <a:rPr lang="en-US"/>
              <a:t>Click to edit Master title style</a:t>
            </a:r>
          </a:p>
        </p:txBody>
      </p:sp>
      <p:sp>
        <p:nvSpPr>
          <p:cNvPr id="3" name="Text Placeholder 2"/>
          <p:cNvSpPr>
            <a:spLocks noGrp="1"/>
          </p:cNvSpPr>
          <p:nvPr>
            <p:ph type="body" idx="1"/>
          </p:nvPr>
        </p:nvSpPr>
        <p:spPr>
          <a:xfrm>
            <a:off x="209034" y="1299104"/>
            <a:ext cx="8754312" cy="3021510"/>
          </a:xfrm>
          <a:prstGeom prst="rect">
            <a:avLst/>
          </a:prstGeom>
        </p:spPr>
        <p:txBody>
          <a:bodyPr vert="horz" lIns="91440" tIns="45720" rIns="91440" bIns="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pPr rtl="0"/>
            <a:fld id="{68C2560D-EC28-3B41-86E8-18F1CE0113B4}" type="datetimeFigureOut">
              <a:rPr lang="en-US" smtClean="0"/>
              <a:t>9/30/2022</a:t>
            </a:fld>
            <a:endParaRPr lang="en-US"/>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pPr rtl="0"/>
            <a:endParaRPr lang="en-US"/>
          </a:p>
        </p:txBody>
      </p:sp>
      <p:sp>
        <p:nvSpPr>
          <p:cNvPr id="6" name="Slide Number Placeholder 5"/>
          <p:cNvSpPr>
            <a:spLocks noGrp="1"/>
          </p:cNvSpPr>
          <p:nvPr>
            <p:ph type="sldNum" sz="quarter" idx="4"/>
          </p:nvPr>
        </p:nvSpPr>
        <p:spPr>
          <a:xfrm>
            <a:off x="861304"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pPr rtl="0"/>
            <a:fld id="{2066355A-084C-D24E-9AD2-7E4FC41EA6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9"/>
            <a:ext cx="8754312" cy="968351"/>
          </a:xfrm>
          <a:prstGeom prst="rect">
            <a:avLst/>
          </a:prstGeom>
        </p:spPr>
        <p:txBody>
          <a:bodyPr vert="horz" lIns="0" tIns="0" rIns="0" bIns="0" rtlCol="0" anchor="b" anchorCtr="0">
            <a:normAutofit/>
          </a:bodyPr>
          <a:lstStyle/>
          <a:p>
            <a:pPr rtl="0"/>
            <a:r>
              <a:rPr lang="en-US"/>
              <a:t>Click to edit Master title style</a:t>
            </a:r>
          </a:p>
        </p:txBody>
      </p:sp>
      <p:sp>
        <p:nvSpPr>
          <p:cNvPr id="3" name="Text Placeholder 2"/>
          <p:cNvSpPr>
            <a:spLocks noGrp="1"/>
          </p:cNvSpPr>
          <p:nvPr>
            <p:ph type="body" idx="1"/>
          </p:nvPr>
        </p:nvSpPr>
        <p:spPr>
          <a:xfrm>
            <a:off x="209034" y="1299104"/>
            <a:ext cx="8754312" cy="3021510"/>
          </a:xfrm>
          <a:prstGeom prst="rect">
            <a:avLst/>
          </a:prstGeom>
        </p:spPr>
        <p:txBody>
          <a:bodyPr vert="horz" lIns="91440" tIns="45720" rIns="91440" bIns="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pPr defTabSz="457200" rtl="0"/>
            <a:endParaRPr lang="en-US">
              <a:solidFill>
                <a:prstClr val="white">
                  <a:lumMod val="50000"/>
                </a:prstClr>
              </a:solidFill>
            </a:endParaRPr>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pPr defTabSz="457200" rtl="0"/>
            <a:endParaRPr lang="en-US">
              <a:solidFill>
                <a:prstClr val="white">
                  <a:lumMod val="50000"/>
                </a:prstClr>
              </a:solidFill>
            </a:endParaRPr>
          </a:p>
        </p:txBody>
      </p:sp>
      <p:sp>
        <p:nvSpPr>
          <p:cNvPr id="6" name="Slide Number Placeholder 5"/>
          <p:cNvSpPr>
            <a:spLocks noGrp="1"/>
          </p:cNvSpPr>
          <p:nvPr>
            <p:ph type="sldNum" sz="quarter" idx="4"/>
          </p:nvPr>
        </p:nvSpPr>
        <p:spPr>
          <a:xfrm>
            <a:off x="861305"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pPr defTabSz="457200"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ftr="0" dt="0"/>
  <p:txStyles>
    <p:title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tiff"/><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15.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sv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1.png"/><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jpeg"/><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23.jpeg"/><Relationship Id="rId11" Type="http://schemas.openxmlformats.org/officeDocument/2006/relationships/image" Target="../media/image19.svg"/><Relationship Id="rId5" Type="http://schemas.openxmlformats.org/officeDocument/2006/relationships/image" Target="../media/image22.jpeg"/><Relationship Id="rId10" Type="http://schemas.openxmlformats.org/officeDocument/2006/relationships/image" Target="../media/image18.png"/><Relationship Id="rId4" Type="http://schemas.openxmlformats.org/officeDocument/2006/relationships/image" Target="../media/image6.jpeg"/><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www.who.int/publications-detail-redirect/WHO-MHP-HPS-ATM-2021.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28.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image" Target="../media/image6.jpe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comments" Target="../comments/comment2.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6.jpe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0.xml"/><Relationship Id="rId5" Type="http://schemas.openxmlformats.org/officeDocument/2006/relationships/image" Target="../media/image6.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8" Type="http://schemas.openxmlformats.org/officeDocument/2006/relationships/hyperlink" Target="https://interagencystandingcommittee.org/iasc-task-team-inclusion-persons-disabilities-humanitarian-action/documents/iasc-guidelines" TargetMode="External"/><Relationship Id="rId3" Type="http://schemas.openxmlformats.org/officeDocument/2006/relationships/image" Target="../media/image5.jpeg"/><Relationship Id="rId7" Type="http://schemas.openxmlformats.org/officeDocument/2006/relationships/hyperlink" Target="https://humanity-inclusion.org.uk/en/disability-data-in-humanitarian-action"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hyperlink" Target="https://unhcr365.sharepoint.com/:w:/r/sites/primes-support/_layouts/15/Doc.aspx?sourcedoc=%7BE3EA378B-AB17-4392-8456-2CC339CBBBD3%7D&amp;file=UNHCR%20disability%20identification%20guidance_FINAL.docx&amp;action=default&amp;mobileredirect=true&amp;cid=7c2382cd-e9be-4f86-9707-3bc3e867516a" TargetMode="External"/><Relationship Id="rId5" Type="http://schemas.openxmlformats.org/officeDocument/2006/relationships/hyperlink" Target="https://www.washingtongroup-disability.com/" TargetMode="External"/><Relationship Id="rId10" Type="http://schemas.openxmlformats.org/officeDocument/2006/relationships/hyperlink" Target="https://www.unhcr.org/60ec2cd64/working-persons-disabilities-forced-displacement-facilitators-guide" TargetMode="External"/><Relationship Id="rId4" Type="http://schemas.openxmlformats.org/officeDocument/2006/relationships/image" Target="../media/image6.jpeg"/><Relationship Id="rId9" Type="http://schemas.openxmlformats.org/officeDocument/2006/relationships/hyperlink" Target="https://www.refworld.org/docid/5ce271164.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comments" Target="../comments/comment1.xml"/><Relationship Id="rId5" Type="http://schemas.openxmlformats.org/officeDocument/2006/relationships/image" Target="../media/image9.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0.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1.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968" y="1004711"/>
            <a:ext cx="8810063" cy="2277042"/>
          </a:xfrm>
        </p:spPr>
        <p:txBody>
          <a:bodyPr rtlCol="0"/>
          <a:lstStyle/>
          <a:p>
            <a:pPr rtl="0">
              <a:lnSpc>
                <a:spcPct val="110000"/>
              </a:lnSpc>
            </a:pPr>
            <a:r>
              <a:rPr lang="en-US" sz="6000"/>
              <a:t>Activité 2 </a:t>
            </a:r>
            <a:br>
              <a:rPr lang="en-GB" dirty="0"/>
            </a:br>
            <a:r>
              <a:rPr lang="en-US" sz="3100" b="0"/>
              <a:t>RECUEILLIR DES DONNÉES RELATIVES AUX PERSONNES HANDICAPÉES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Résultats : sous-estimation et exclusion</a:t>
            </a:r>
          </a:p>
        </p:txBody>
      </p:sp>
      <p:sp>
        <p:nvSpPr>
          <p:cNvPr id="7" name="Content Placeholder 2"/>
          <p:cNvSpPr txBox="1"/>
          <p:nvPr/>
        </p:nvSpPr>
        <p:spPr>
          <a:xfrm>
            <a:off x="638944" y="1405760"/>
            <a:ext cx="3933055" cy="2994434"/>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8BA5"/>
              </a:buClr>
              <a:buFont typeface="Arial" panose="020B0604020202020204" pitchFamily="34" charset="0"/>
              <a:buChar char="•"/>
            </a:pPr>
            <a:r>
              <a:rPr lang="en-US" sz="2400" dirty="0" err="1"/>
              <a:t>Prévalence</a:t>
            </a:r>
            <a:r>
              <a:rPr lang="en-US" sz="2400" dirty="0"/>
              <a:t> </a:t>
            </a:r>
            <a:r>
              <a:rPr lang="en-US" sz="2400" dirty="0" err="1"/>
              <a:t>estimée</a:t>
            </a:r>
            <a:r>
              <a:rPr lang="en-US" sz="2400" dirty="0"/>
              <a:t> </a:t>
            </a:r>
            <a:r>
              <a:rPr lang="en-US" sz="2400" dirty="0" err="1"/>
              <a:t>à</a:t>
            </a:r>
            <a:r>
              <a:rPr lang="en-US" sz="2400" dirty="0"/>
              <a:t> </a:t>
            </a:r>
            <a:r>
              <a:rPr lang="en-US" sz="2400" dirty="0" err="1"/>
              <a:t>l’aide</a:t>
            </a:r>
            <a:r>
              <a:rPr lang="en-US" sz="2400" dirty="0"/>
              <a:t> de </a:t>
            </a:r>
            <a:r>
              <a:rPr lang="en-US" sz="2400" dirty="0" err="1"/>
              <a:t>ces</a:t>
            </a:r>
            <a:r>
              <a:rPr lang="en-US" sz="2400" dirty="0"/>
              <a:t> </a:t>
            </a:r>
            <a:r>
              <a:rPr lang="en-US" sz="2400" dirty="0" err="1"/>
              <a:t>méthodes</a:t>
            </a:r>
            <a:r>
              <a:rPr lang="en-US" sz="2400" dirty="0"/>
              <a:t> : </a:t>
            </a:r>
            <a:r>
              <a:rPr lang="en-US" sz="2400" dirty="0" err="1"/>
              <a:t>souvent</a:t>
            </a:r>
            <a:r>
              <a:rPr lang="en-US" sz="2400" dirty="0"/>
              <a:t> </a:t>
            </a:r>
            <a:r>
              <a:rPr lang="en-US" sz="2400" dirty="0" err="1"/>
              <a:t>moins</a:t>
            </a:r>
            <a:r>
              <a:rPr lang="en-US" sz="2400" dirty="0"/>
              <a:t> de 2 %</a:t>
            </a:r>
          </a:p>
          <a:p>
            <a:pPr rtl="0">
              <a:buClr>
                <a:srgbClr val="008BA5"/>
              </a:buClr>
              <a:buFont typeface="Arial" panose="020B0604020202020204" pitchFamily="34" charset="0"/>
              <a:buChar char="•"/>
            </a:pPr>
            <a:r>
              <a:rPr lang="en-US" sz="2400" dirty="0"/>
              <a:t>Estimations </a:t>
            </a:r>
            <a:r>
              <a:rPr lang="en-US" sz="2400" dirty="0" err="1"/>
              <a:t>mondiales</a:t>
            </a:r>
            <a:endParaRPr lang="en-US" sz="2400" dirty="0"/>
          </a:p>
          <a:p>
            <a:pPr rtl="0">
              <a:buClr>
                <a:srgbClr val="008BA5"/>
              </a:buClr>
              <a:buFont typeface="Arial" panose="020B0604020202020204" pitchFamily="34" charset="0"/>
              <a:buChar char="•"/>
            </a:pPr>
            <a:r>
              <a:rPr lang="en-US" sz="2400" dirty="0" err="1"/>
              <a:t>Mauvaise</a:t>
            </a:r>
            <a:r>
              <a:rPr lang="en-US" sz="2400" dirty="0"/>
              <a:t> planification</a:t>
            </a:r>
            <a:endParaRPr lang="en-GB" sz="2400" dirty="0">
              <a:cs typeface="Arial" panose="020B0604020202020204"/>
            </a:endParaRPr>
          </a:p>
        </p:txBody>
      </p:sp>
      <p:pic>
        <p:nvPicPr>
          <p:cNvPr id="11" name="Content Placeholder 3" descr="Photo caption: table with prevalence on disability from countries using questions like do you have a disability or lists of conditions. Prevalence turns around 2 per cent"/>
          <p:cNvPicPr/>
          <p:nvPr/>
        </p:nvPicPr>
        <p:blipFill rotWithShape="1">
          <a:blip r:embed="rId5" cstate="hqprint"/>
          <a:srcRect/>
          <a:stretch>
            <a:fillRect/>
          </a:stretch>
        </p:blipFill>
        <p:spPr>
          <a:xfrm>
            <a:off x="5360828" y="1261394"/>
            <a:ext cx="2469184" cy="1645550"/>
          </a:xfrm>
          <a:prstGeom prst="rect">
            <a:avLst/>
          </a:prstGeom>
          <a:noFill/>
        </p:spPr>
      </p:pic>
      <p:pic>
        <p:nvPicPr>
          <p:cNvPr id="13" name="Picture 12" descr="According to the World Report on Disability, 2011, fifteen percent of the world’s population, or over a billion people, are estimated to be living with disability.&#10;Persons with disabilities are not a heterogeneous group. Beyond different types of disabilities, persons of disabilities are women (1 in 5 live with a disability), children (10% have a disability), or older persons (46% have a disability), among other characteristics.&#10;The prevalence of disability is often higher in populations affected by crisis and conflict.  For example 2019 reports in Jordan and Syria confirm a prevalence of 21% and 27%.&#10;"/>
          <p:cNvPicPr>
            <a:picLocks noChangeAspect="1"/>
          </p:cNvPicPr>
          <p:nvPr/>
        </p:nvPicPr>
        <p:blipFill rotWithShape="1">
          <a:blip r:embed="rId6" cstate="screen"/>
          <a:srcRect/>
          <a:stretch>
            <a:fillRect/>
          </a:stretch>
        </p:blipFill>
        <p:spPr>
          <a:xfrm>
            <a:off x="4572000" y="3005236"/>
            <a:ext cx="4046840" cy="1386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Comprendre l’enjeu</a:t>
            </a:r>
          </a:p>
        </p:txBody>
      </p:sp>
      <p:sp>
        <p:nvSpPr>
          <p:cNvPr id="7" name="Content Placeholder 2"/>
          <p:cNvSpPr txBox="1"/>
          <p:nvPr/>
        </p:nvSpPr>
        <p:spPr>
          <a:xfrm>
            <a:off x="638945" y="1405760"/>
            <a:ext cx="3560193" cy="2651336"/>
          </a:xfrm>
          <a:prstGeom prst="rect">
            <a:avLst/>
          </a:prstGeom>
        </p:spPr>
        <p:txBody>
          <a:bodyPr vert="horz" lIns="91440" tIns="45720" rIns="91440" bIns="0" rtlCol="0" anchor="t">
            <a:normAutofit fontScale="92500" lnSpcReduction="20000"/>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8BA5"/>
              </a:buClr>
              <a:buFont typeface="Arial" panose="020B0604020202020204" pitchFamily="34" charset="0"/>
              <a:buChar char="•"/>
            </a:pPr>
            <a:r>
              <a:rPr lang="en-US" sz="2000"/>
              <a:t>Réfugié : « toute personne qui, craignant avec raison d’être persécutée du fait de sa race, de sa religion, de sa nationalité, de son appartenance à un certain groupe social ou de ses opinions politiques, ne peut ou ne veut rentrer dans son pays d’origine ».</a:t>
            </a:r>
            <a:endParaRPr lang="en-GB" sz="2000" dirty="0">
              <a:cs typeface="Arial" panose="020B0604020202020204"/>
            </a:endParaRPr>
          </a:p>
        </p:txBody>
      </p:sp>
      <p:sp>
        <p:nvSpPr>
          <p:cNvPr id="12" name="Content Placeholder 2"/>
          <p:cNvSpPr txBox="1"/>
          <p:nvPr/>
        </p:nvSpPr>
        <p:spPr>
          <a:xfrm>
            <a:off x="4438835" y="1405760"/>
            <a:ext cx="3560193" cy="2651336"/>
          </a:xfrm>
          <a:prstGeom prst="rect">
            <a:avLst/>
          </a:prstGeom>
        </p:spPr>
        <p:txBody>
          <a:bodyPr vert="horz" lIns="91440" tIns="45720" rIns="91440" bIns="0" rtlCol="0" anchor="t">
            <a:normAutofit fontScale="85000" lnSpcReduction="10000"/>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8BA5"/>
              </a:buClr>
              <a:buFont typeface="Arial" panose="020B0604020202020204" pitchFamily="34" charset="0"/>
              <a:buChar char="•"/>
            </a:pPr>
            <a:r>
              <a:rPr lang="en-US" sz="2000"/>
              <a:t>« Par personnes handicapées, on entend des personnes qui présentent des incapacités physiques, mentales, intellectuelles ou sensorielles durables dont l’interaction avec diverses barrières peut faire obstacle à leur pleine et effective participation à la société sur la base de l’égalité avec les autres. » </a:t>
            </a:r>
            <a:endParaRPr lang="en-GB" sz="2000" dirty="0">
              <a:cs typeface="Arial" panose="020B0604020202020204"/>
            </a:endParaRPr>
          </a:p>
        </p:txBody>
      </p:sp>
      <p:grpSp>
        <p:nvGrpSpPr>
          <p:cNvPr id="2" name="Group 1"/>
          <p:cNvGrpSpPr/>
          <p:nvPr/>
        </p:nvGrpSpPr>
        <p:grpSpPr>
          <a:xfrm>
            <a:off x="638945" y="4057096"/>
            <a:ext cx="7599780" cy="246221"/>
            <a:chOff x="638945" y="4057096"/>
            <a:chExt cx="7599780" cy="246221"/>
          </a:xfrm>
        </p:grpSpPr>
        <p:sp>
          <p:nvSpPr>
            <p:cNvPr id="8" name="Rectangle 7"/>
            <p:cNvSpPr/>
            <p:nvPr/>
          </p:nvSpPr>
          <p:spPr>
            <a:xfrm>
              <a:off x="638945" y="4057096"/>
              <a:ext cx="3799890" cy="246221"/>
            </a:xfrm>
            <a:prstGeom prst="rect">
              <a:avLst/>
            </a:prstGeom>
          </p:spPr>
          <p:txBody>
            <a:bodyPr wrap="square" rtlCol="0">
              <a:spAutoFit/>
            </a:bodyPr>
            <a:lstStyle/>
            <a:p>
              <a:pPr rtl="0"/>
              <a:r>
                <a:rPr lang="en-US" sz="1000"/>
                <a:t>Adapté de la Convention relative au statut des réfugiés (1951), article 1A, alinéa 2</a:t>
              </a:r>
              <a:endParaRPr lang="en-GB" sz="1000" dirty="0"/>
            </a:p>
          </p:txBody>
        </p:sp>
        <p:sp>
          <p:nvSpPr>
            <p:cNvPr id="13" name="Rectangle 12"/>
            <p:cNvSpPr/>
            <p:nvPr/>
          </p:nvSpPr>
          <p:spPr>
            <a:xfrm>
              <a:off x="4438835" y="4057096"/>
              <a:ext cx="3799890" cy="246221"/>
            </a:xfrm>
            <a:prstGeom prst="rect">
              <a:avLst/>
            </a:prstGeom>
          </p:spPr>
          <p:txBody>
            <a:bodyPr wrap="square" rtlCol="0">
              <a:spAutoFit/>
            </a:bodyPr>
            <a:lstStyle/>
            <a:p>
              <a:pPr rtl="0"/>
              <a:r>
                <a:rPr lang="en-US" sz="1000"/>
                <a:t>Convention des Nations Unies relative aux droits des personnes handicapées, article premier</a:t>
              </a:r>
              <a:endParaRPr lang="en-GB" sz="10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L’enjeu</a:t>
            </a:r>
          </a:p>
        </p:txBody>
      </p:sp>
      <p:sp>
        <p:nvSpPr>
          <p:cNvPr id="11" name="Content Placeholder 2"/>
          <p:cNvSpPr>
            <a:spLocks noGrp="1"/>
          </p:cNvSpPr>
          <p:nvPr>
            <p:ph idx="1"/>
          </p:nvPr>
        </p:nvSpPr>
        <p:spPr>
          <a:xfrm>
            <a:off x="638945" y="1405759"/>
            <a:ext cx="6257401" cy="3041953"/>
          </a:xfrm>
        </p:spPr>
        <p:txBody>
          <a:bodyPr vert="horz" lIns="91440" tIns="45720" rIns="91440" bIns="0" rtlCol="0" anchor="t">
            <a:normAutofit/>
          </a:bodyPr>
          <a:lstStyle/>
          <a:p>
            <a:pPr marL="0" indent="0" rtl="0">
              <a:buClr>
                <a:srgbClr val="00B0F0"/>
              </a:buClr>
              <a:buNone/>
            </a:pPr>
            <a:r>
              <a:rPr lang="en-US" sz="2500" dirty="0"/>
              <a:t>Comment </a:t>
            </a:r>
            <a:r>
              <a:rPr lang="en-US" sz="2500" dirty="0" err="1"/>
              <a:t>mesurer</a:t>
            </a:r>
            <a:r>
              <a:rPr lang="en-US" sz="2500" dirty="0"/>
              <a:t> </a:t>
            </a:r>
            <a:r>
              <a:rPr lang="en-US" sz="2500" dirty="0" err="1"/>
              <a:t>l’expérience</a:t>
            </a:r>
            <a:r>
              <a:rPr lang="en-US" sz="2500" dirty="0"/>
              <a:t> multiforme du handicap...</a:t>
            </a:r>
            <a:endParaRPr lang="en-GB" sz="2500" dirty="0">
              <a:cs typeface="Arial" panose="020B0604020202020204"/>
            </a:endParaRPr>
          </a:p>
          <a:p>
            <a:pPr rtl="0">
              <a:buClr>
                <a:srgbClr val="008BA5"/>
              </a:buClr>
              <a:buFont typeface="Arial" panose="020B0604020202020204" pitchFamily="34" charset="0"/>
              <a:buChar char="•"/>
            </a:pPr>
            <a:r>
              <a:rPr lang="en-US" sz="2500" dirty="0"/>
              <a:t>avec un </a:t>
            </a:r>
            <a:r>
              <a:rPr lang="en-US" sz="2500" dirty="0" err="1"/>
              <a:t>nombre</a:t>
            </a:r>
            <a:r>
              <a:rPr lang="en-US" sz="2500" dirty="0"/>
              <a:t> de questions </a:t>
            </a:r>
            <a:r>
              <a:rPr lang="en-US" sz="2500" dirty="0" err="1"/>
              <a:t>limité</a:t>
            </a:r>
            <a:r>
              <a:rPr lang="fr-FR" altLang="en-US" sz="2500" dirty="0"/>
              <a:t> ;</a:t>
            </a:r>
            <a:endParaRPr lang="en-US" sz="2500" dirty="0"/>
          </a:p>
          <a:p>
            <a:pPr rtl="0">
              <a:buClr>
                <a:srgbClr val="008BA5"/>
              </a:buClr>
              <a:buFont typeface="Arial" panose="020B0604020202020204" pitchFamily="34" charset="0"/>
              <a:buChar char="•"/>
            </a:pPr>
            <a:r>
              <a:rPr lang="en-US" sz="2500" dirty="0"/>
              <a:t>de </a:t>
            </a:r>
            <a:r>
              <a:rPr lang="en-US" sz="2500" dirty="0" err="1"/>
              <a:t>façon</a:t>
            </a:r>
            <a:r>
              <a:rPr lang="en-US" sz="2500" dirty="0"/>
              <a:t> </a:t>
            </a:r>
            <a:r>
              <a:rPr lang="en-US" sz="2500" dirty="0" err="1"/>
              <a:t>toujours</a:t>
            </a:r>
            <a:r>
              <a:rPr lang="en-US" sz="2500" dirty="0"/>
              <a:t> </a:t>
            </a:r>
            <a:r>
              <a:rPr lang="en-US" sz="2500" dirty="0" err="1"/>
              <a:t>identique</a:t>
            </a:r>
            <a:r>
              <a:rPr lang="fr-FR" altLang="en-US" sz="2500" dirty="0"/>
              <a:t> ;</a:t>
            </a:r>
            <a:endParaRPr lang="en-US" sz="2500" dirty="0"/>
          </a:p>
          <a:p>
            <a:pPr rtl="0">
              <a:buClr>
                <a:srgbClr val="008BA5"/>
              </a:buClr>
              <a:buFont typeface="Arial" panose="020B0604020202020204" pitchFamily="34" charset="0"/>
              <a:buChar char="•"/>
            </a:pPr>
            <a:r>
              <a:rPr lang="en-US" sz="2500" dirty="0"/>
              <a:t>et de manière </a:t>
            </a:r>
            <a:r>
              <a:rPr lang="en-US" sz="2500" dirty="0" err="1"/>
              <a:t>à</a:t>
            </a:r>
            <a:r>
              <a:rPr lang="en-US" sz="2500" dirty="0"/>
              <a:t> </a:t>
            </a:r>
            <a:r>
              <a:rPr lang="en-US" sz="2500" dirty="0" err="1"/>
              <a:t>pouvoir</a:t>
            </a:r>
            <a:r>
              <a:rPr lang="en-US" sz="2500" dirty="0"/>
              <a:t> comparer les </a:t>
            </a:r>
            <a:r>
              <a:rPr lang="en-US" sz="2500" dirty="0" err="1"/>
              <a:t>données</a:t>
            </a:r>
            <a:r>
              <a:rPr lang="en-US" sz="2500" dirty="0"/>
              <a:t> entre </a:t>
            </a:r>
            <a:r>
              <a:rPr lang="en-US" sz="2500" dirty="0" err="1"/>
              <a:t>différentes</a:t>
            </a:r>
            <a:r>
              <a:rPr lang="en-US" sz="2500" dirty="0"/>
              <a:t> cultures ?</a:t>
            </a:r>
            <a:endParaRPr lang="en-GB" sz="2500" dirty="0">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599"/>
            <a:ext cx="9144000" cy="877365"/>
          </a:xfrm>
          <a:prstGeom prst="rect">
            <a:avLst/>
          </a:prstGeom>
        </p:spPr>
      </p:pic>
      <p:sp>
        <p:nvSpPr>
          <p:cNvPr id="10" name="Title 1"/>
          <p:cNvSpPr>
            <a:spLocks noGrp="1"/>
          </p:cNvSpPr>
          <p:nvPr>
            <p:ph type="title"/>
          </p:nvPr>
        </p:nvSpPr>
        <p:spPr>
          <a:xfrm>
            <a:off x="736600" y="206323"/>
            <a:ext cx="7959050" cy="968351"/>
          </a:xfrm>
        </p:spPr>
        <p:txBody>
          <a:bodyPr rtlCol="0">
            <a:normAutofit/>
          </a:bodyPr>
          <a:lstStyle/>
          <a:p>
            <a:pPr rtl="0"/>
            <a:r>
              <a:rPr lang="en-US" sz="2800" dirty="0">
                <a:solidFill>
                  <a:schemeClr val="bg1"/>
                </a:solidFill>
              </a:rPr>
              <a:t>Le Groupe de Washington sur les </a:t>
            </a:r>
            <a:r>
              <a:rPr lang="en-US" sz="2800" dirty="0" err="1">
                <a:solidFill>
                  <a:schemeClr val="bg1"/>
                </a:solidFill>
              </a:rPr>
              <a:t>statistiques</a:t>
            </a:r>
            <a:r>
              <a:rPr lang="en-US" sz="2800" dirty="0">
                <a:solidFill>
                  <a:schemeClr val="bg1"/>
                </a:solidFill>
              </a:rPr>
              <a:t> du handicap</a:t>
            </a:r>
          </a:p>
        </p:txBody>
      </p:sp>
      <p:sp>
        <p:nvSpPr>
          <p:cNvPr id="8" name="Content Placeholder 2"/>
          <p:cNvSpPr txBox="1"/>
          <p:nvPr/>
        </p:nvSpPr>
        <p:spPr>
          <a:xfrm>
            <a:off x="638945" y="1405758"/>
            <a:ext cx="4322412" cy="3119047"/>
          </a:xfrm>
          <a:prstGeom prst="rect">
            <a:avLst/>
          </a:prstGeom>
        </p:spPr>
        <p:txBody>
          <a:bodyPr vert="horz" lIns="91440" tIns="45720" rIns="91440" bIns="0" rtlCol="0" anchor="t">
            <a:normAutofit fontScale="92500"/>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8BA5"/>
              </a:buClr>
              <a:buFont typeface="Arial" panose="020B0604020202020204" pitchFamily="34" charset="0"/>
              <a:buChar char="•"/>
            </a:pPr>
            <a:r>
              <a:rPr lang="en-US" sz="2000" dirty="0" err="1"/>
              <a:t>Créé</a:t>
            </a:r>
            <a:r>
              <a:rPr lang="en-US" sz="2000" dirty="0"/>
              <a:t> sous </a:t>
            </a:r>
            <a:r>
              <a:rPr lang="en-US" sz="2000" dirty="0" err="1"/>
              <a:t>l’égide</a:t>
            </a:r>
            <a:r>
              <a:rPr lang="en-US" sz="2000" dirty="0"/>
              <a:t> de la Commission de </a:t>
            </a:r>
            <a:r>
              <a:rPr lang="en-US" sz="2000" dirty="0" err="1"/>
              <a:t>statistique</a:t>
            </a:r>
            <a:r>
              <a:rPr lang="en-US" sz="2000" dirty="0"/>
              <a:t> des Nations </a:t>
            </a:r>
            <a:r>
              <a:rPr lang="en-US" sz="2000" dirty="0" err="1"/>
              <a:t>Unies</a:t>
            </a:r>
            <a:endParaRPr lang="en-US" sz="2000" dirty="0"/>
          </a:p>
          <a:p>
            <a:pPr rtl="0">
              <a:buClr>
                <a:srgbClr val="008BA5"/>
              </a:buClr>
              <a:buFont typeface="Arial" panose="020B0604020202020204" pitchFamily="34" charset="0"/>
              <a:buChar char="•"/>
            </a:pPr>
            <a:r>
              <a:rPr lang="en-US" sz="2000" dirty="0"/>
              <a:t>Objectif : </a:t>
            </a:r>
            <a:r>
              <a:rPr lang="en-US" sz="2000" dirty="0" err="1"/>
              <a:t>mettre</a:t>
            </a:r>
            <a:r>
              <a:rPr lang="en-US" sz="2000" dirty="0"/>
              <a:t> au point </a:t>
            </a:r>
            <a:r>
              <a:rPr lang="en-US" sz="2000" dirty="0" err="1"/>
              <a:t>une</a:t>
            </a:r>
            <a:r>
              <a:rPr lang="en-US" sz="2000" dirty="0"/>
              <a:t> </a:t>
            </a:r>
            <a:r>
              <a:rPr lang="en-US" sz="2000" dirty="0" err="1"/>
              <a:t>série</a:t>
            </a:r>
            <a:r>
              <a:rPr lang="en-US" sz="2000" dirty="0"/>
              <a:t> de questions </a:t>
            </a:r>
            <a:r>
              <a:rPr lang="en-US" sz="2000" dirty="0" err="1"/>
              <a:t>visant</a:t>
            </a:r>
            <a:r>
              <a:rPr lang="en-US" sz="2000" dirty="0"/>
              <a:t> </a:t>
            </a:r>
            <a:r>
              <a:rPr lang="en-US" sz="2000" dirty="0" err="1"/>
              <a:t>à</a:t>
            </a:r>
            <a:r>
              <a:rPr lang="en-US" sz="2000" dirty="0"/>
              <a:t> </a:t>
            </a:r>
            <a:r>
              <a:rPr lang="en-US" sz="2000" dirty="0" err="1"/>
              <a:t>rendre</a:t>
            </a:r>
            <a:r>
              <a:rPr lang="en-US" sz="2000" dirty="0"/>
              <a:t> </a:t>
            </a:r>
            <a:r>
              <a:rPr lang="en-US" sz="2000" dirty="0" err="1"/>
              <a:t>compte</a:t>
            </a:r>
            <a:r>
              <a:rPr lang="en-US" sz="2000" dirty="0"/>
              <a:t> </a:t>
            </a:r>
            <a:r>
              <a:rPr lang="en-US" sz="2000" i="1" dirty="0" err="1"/>
              <a:t>en</a:t>
            </a:r>
            <a:r>
              <a:rPr lang="en-US" sz="2000" i="1" dirty="0"/>
              <a:t> </a:t>
            </a:r>
            <a:r>
              <a:rPr lang="en-US" sz="2000" i="1" dirty="0" err="1"/>
              <a:t>partie</a:t>
            </a:r>
            <a:r>
              <a:rPr lang="en-US" sz="2000" i="1" dirty="0"/>
              <a:t> de la </a:t>
            </a:r>
            <a:r>
              <a:rPr lang="en-US" sz="2000" i="1" dirty="0" err="1"/>
              <a:t>complexité</a:t>
            </a:r>
            <a:r>
              <a:rPr lang="en-US" sz="2000" i="1" dirty="0"/>
              <a:t> du handicap</a:t>
            </a:r>
            <a:r>
              <a:rPr lang="en-US" sz="2000" dirty="0"/>
              <a:t> et </a:t>
            </a:r>
            <a:r>
              <a:rPr lang="en-US" sz="2000" dirty="0" err="1"/>
              <a:t>permettant</a:t>
            </a:r>
            <a:r>
              <a:rPr lang="en-US" sz="2000" dirty="0"/>
              <a:t> </a:t>
            </a:r>
            <a:r>
              <a:rPr lang="en-US" sz="2000" dirty="0" err="1"/>
              <a:t>d’obtenir</a:t>
            </a:r>
            <a:r>
              <a:rPr lang="en-US" sz="2000" dirty="0"/>
              <a:t> des </a:t>
            </a:r>
            <a:r>
              <a:rPr lang="en-US" sz="2000" dirty="0" err="1"/>
              <a:t>données</a:t>
            </a:r>
            <a:r>
              <a:rPr lang="en-US" sz="2000" dirty="0"/>
              <a:t> </a:t>
            </a:r>
            <a:r>
              <a:rPr lang="en-US" sz="2000" dirty="0" err="1"/>
              <a:t>pertinentes</a:t>
            </a:r>
            <a:r>
              <a:rPr lang="en-US" sz="2000" dirty="0"/>
              <a:t>, </a:t>
            </a:r>
            <a:r>
              <a:rPr lang="en-US" sz="2000" dirty="0" err="1"/>
              <a:t>fiables</a:t>
            </a:r>
            <a:r>
              <a:rPr lang="en-US" sz="2000" dirty="0"/>
              <a:t> et </a:t>
            </a:r>
            <a:r>
              <a:rPr lang="en-US" sz="2000" dirty="0" err="1"/>
              <a:t>comparables</a:t>
            </a:r>
            <a:r>
              <a:rPr lang="en-US" sz="2000" dirty="0"/>
              <a:t> </a:t>
            </a:r>
            <a:r>
              <a:rPr lang="en-US" sz="2000" dirty="0" err="1"/>
              <a:t>à</a:t>
            </a:r>
            <a:r>
              <a:rPr lang="en-US" sz="2000" dirty="0"/>
              <a:t> </a:t>
            </a:r>
            <a:r>
              <a:rPr lang="en-US" sz="2000" dirty="0" err="1"/>
              <a:t>l’échelle</a:t>
            </a:r>
            <a:r>
              <a:rPr lang="en-US" sz="2000" dirty="0"/>
              <a:t> </a:t>
            </a:r>
            <a:r>
              <a:rPr lang="en-US" sz="2000" dirty="0" err="1"/>
              <a:t>internationale</a:t>
            </a:r>
            <a:r>
              <a:rPr lang="en-US" sz="2000" dirty="0"/>
              <a:t>.</a:t>
            </a:r>
            <a:endParaRPr lang="en-GB" sz="2000" dirty="0">
              <a:cs typeface="Arial" panose="020B0604020202020204"/>
            </a:endParaRPr>
          </a:p>
        </p:txBody>
      </p:sp>
      <p:pic>
        <p:nvPicPr>
          <p:cNvPr id="11" name="Picture 5" descr="Logo of the Washington Group on Disability Statistics, which represents a World Globe and the Washington Obelisk in DC"/>
          <p:cNvPicPr>
            <a:picLocks noChangeAspect="1"/>
          </p:cNvPicPr>
          <p:nvPr/>
        </p:nvPicPr>
        <p:blipFill>
          <a:blip r:embed="rId5"/>
          <a:stretch>
            <a:fillRect/>
          </a:stretch>
        </p:blipFill>
        <p:spPr bwMode="auto">
          <a:xfrm>
            <a:off x="5911154" y="1484243"/>
            <a:ext cx="2149941" cy="29269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601908" y="2925222"/>
            <a:ext cx="4071270" cy="239486"/>
            <a:chOff x="2601908" y="2925222"/>
            <a:chExt cx="4071270" cy="239486"/>
          </a:xfrm>
        </p:grpSpPr>
        <p:sp>
          <p:nvSpPr>
            <p:cNvPr id="21" name="Line 4"/>
            <p:cNvSpPr>
              <a:spLocks noChangeShapeType="1"/>
            </p:cNvSpPr>
            <p:nvPr/>
          </p:nvSpPr>
          <p:spPr bwMode="auto">
            <a:xfrm>
              <a:off x="2601908" y="3164708"/>
              <a:ext cx="4071270" cy="0"/>
            </a:xfrm>
            <a:prstGeom prst="line">
              <a:avLst/>
            </a:prstGeom>
            <a:noFill/>
            <a:ln w="25400">
              <a:solidFill>
                <a:srgbClr val="008BA5">
                  <a:alpha val="50196"/>
                </a:srgbClr>
              </a:solidFill>
              <a:round/>
            </a:ln>
            <a:extLst>
              <a:ext uri="{909E8E84-426E-40DD-AFC4-6F175D3DCCD1}">
                <a14:hiddenFill xmlns:a14="http://schemas.microsoft.com/office/drawing/2010/main">
                  <a:noFill/>
                </a14:hiddenFill>
              </a:ext>
            </a:extLst>
          </p:spPr>
          <p:txBody>
            <a:bodyPr rtlCol="0"/>
            <a:lstStyle/>
            <a:p>
              <a:pPr rtl="0"/>
              <a:endParaRPr lang="en-GB" dirty="0"/>
            </a:p>
          </p:txBody>
        </p:sp>
        <p:sp>
          <p:nvSpPr>
            <p:cNvPr id="22" name="Line 5"/>
            <p:cNvSpPr>
              <a:spLocks noChangeShapeType="1"/>
            </p:cNvSpPr>
            <p:nvPr/>
          </p:nvSpPr>
          <p:spPr bwMode="auto">
            <a:xfrm flipV="1">
              <a:off x="6673178" y="2925222"/>
              <a:ext cx="0" cy="239486"/>
            </a:xfrm>
            <a:prstGeom prst="line">
              <a:avLst/>
            </a:prstGeom>
            <a:noFill/>
            <a:ln w="25400">
              <a:solidFill>
                <a:srgbClr val="008BA5">
                  <a:alpha val="50196"/>
                </a:srgbClr>
              </a:solidFill>
              <a:round/>
              <a:tailEnd type="triangle" w="med" len="med"/>
            </a:ln>
            <a:extLst>
              <a:ext uri="{909E8E84-426E-40DD-AFC4-6F175D3DCCD1}">
                <a14:hiddenFill xmlns:a14="http://schemas.microsoft.com/office/drawing/2010/main">
                  <a:noFill/>
                </a14:hiddenFill>
              </a:ext>
            </a:extLst>
          </p:spPr>
          <p:txBody>
            <a:bodyPr rtlCol="0"/>
            <a:lstStyle/>
            <a:p>
              <a:pPr rtl="0"/>
              <a:endParaRPr lang="en-GB"/>
            </a:p>
          </p:txBody>
        </p:sp>
        <p:sp>
          <p:nvSpPr>
            <p:cNvPr id="36" name="Line 22"/>
            <p:cNvSpPr>
              <a:spLocks noChangeShapeType="1"/>
            </p:cNvSpPr>
            <p:nvPr/>
          </p:nvSpPr>
          <p:spPr bwMode="auto">
            <a:xfrm flipV="1">
              <a:off x="2601908" y="2925222"/>
              <a:ext cx="0" cy="239486"/>
            </a:xfrm>
            <a:prstGeom prst="line">
              <a:avLst/>
            </a:prstGeom>
            <a:noFill/>
            <a:ln w="25400">
              <a:solidFill>
                <a:srgbClr val="008BA5">
                  <a:alpha val="50196"/>
                </a:srgbClr>
              </a:solidFill>
              <a:round/>
              <a:tailEnd type="triangle" w="med" len="med"/>
            </a:ln>
            <a:extLst>
              <a:ext uri="{909E8E84-426E-40DD-AFC4-6F175D3DCCD1}">
                <a14:hiddenFill xmlns:a14="http://schemas.microsoft.com/office/drawing/2010/main">
                  <a:noFill/>
                </a14:hiddenFill>
              </a:ext>
            </a:extLst>
          </p:spPr>
          <p:txBody>
            <a:bodyPr rtlCol="0"/>
            <a:lstStyle/>
            <a:p>
              <a:pPr rtl="0"/>
              <a:endParaRPr lang="en-GB"/>
            </a:p>
          </p:txBody>
        </p:sp>
      </p:grpSp>
      <p:sp>
        <p:nvSpPr>
          <p:cNvPr id="11" name="Title 1"/>
          <p:cNvSpPr>
            <a:spLocks noGrp="1"/>
          </p:cNvSpPr>
          <p:nvPr>
            <p:ph type="title"/>
          </p:nvPr>
        </p:nvSpPr>
        <p:spPr>
          <a:xfrm>
            <a:off x="736600" y="143015"/>
            <a:ext cx="8226746" cy="781172"/>
          </a:xfrm>
        </p:spPr>
        <p:txBody>
          <a:bodyPr rtlCol="0">
            <a:noAutofit/>
          </a:bodyPr>
          <a:lstStyle/>
          <a:p>
            <a:pPr rtl="0"/>
            <a:r>
              <a:rPr lang="en-US" sz="2400" dirty="0">
                <a:solidFill>
                  <a:srgbClr val="008BA5"/>
                </a:solidFill>
              </a:rPr>
              <a:t>Source </a:t>
            </a:r>
            <a:r>
              <a:rPr lang="en-US" sz="2400" dirty="0" err="1">
                <a:solidFill>
                  <a:srgbClr val="008BA5"/>
                </a:solidFill>
              </a:rPr>
              <a:t>initiale</a:t>
            </a:r>
            <a:r>
              <a:rPr lang="en-US" sz="2400" dirty="0">
                <a:solidFill>
                  <a:srgbClr val="008BA5"/>
                </a:solidFill>
              </a:rPr>
              <a:t> : la Classification </a:t>
            </a:r>
            <a:r>
              <a:rPr lang="en-US" sz="2400" dirty="0" err="1">
                <a:solidFill>
                  <a:srgbClr val="008BA5"/>
                </a:solidFill>
              </a:rPr>
              <a:t>internationale</a:t>
            </a:r>
            <a:r>
              <a:rPr lang="en-US" sz="2400" dirty="0">
                <a:solidFill>
                  <a:srgbClr val="008BA5"/>
                </a:solidFill>
              </a:rPr>
              <a:t> du </a:t>
            </a:r>
            <a:r>
              <a:rPr lang="en-US" sz="2400" dirty="0" err="1">
                <a:solidFill>
                  <a:srgbClr val="008BA5"/>
                </a:solidFill>
              </a:rPr>
              <a:t>fonctionnement</a:t>
            </a:r>
            <a:r>
              <a:rPr lang="en-US" sz="2400" dirty="0">
                <a:solidFill>
                  <a:srgbClr val="008BA5"/>
                </a:solidFill>
              </a:rPr>
              <a:t>, du handicap et de la </a:t>
            </a:r>
            <a:r>
              <a:rPr lang="en-US" sz="2400" dirty="0" err="1">
                <a:solidFill>
                  <a:srgbClr val="008BA5"/>
                </a:solidFill>
              </a:rPr>
              <a:t>santé</a:t>
            </a:r>
            <a:r>
              <a:rPr lang="en-US" sz="2400" dirty="0">
                <a:solidFill>
                  <a:srgbClr val="008BA5"/>
                </a:solidFill>
              </a:rPr>
              <a:t> (2001)</a:t>
            </a:r>
          </a:p>
        </p:txBody>
      </p:sp>
      <p:sp>
        <p:nvSpPr>
          <p:cNvPr id="20" name="Line 3"/>
          <p:cNvSpPr>
            <a:spLocks noChangeShapeType="1"/>
          </p:cNvSpPr>
          <p:nvPr/>
        </p:nvSpPr>
        <p:spPr bwMode="auto">
          <a:xfrm>
            <a:off x="4697414" y="1907405"/>
            <a:ext cx="0" cy="478973"/>
          </a:xfrm>
          <a:prstGeom prst="line">
            <a:avLst/>
          </a:prstGeom>
          <a:noFill/>
          <a:ln w="25400">
            <a:solidFill>
              <a:srgbClr val="008BA5">
                <a:alpha val="50196"/>
              </a:srgbClr>
            </a:solidFill>
            <a:round/>
            <a:headEnd type="triangle" w="med" len="med"/>
            <a:tailEnd type="triangle" w="med" len="med"/>
          </a:ln>
          <a:extLst>
            <a:ext uri="{909E8E84-426E-40DD-AFC4-6F175D3DCCD1}">
              <a14:hiddenFill xmlns:a14="http://schemas.microsoft.com/office/drawing/2010/main">
                <a:noFill/>
              </a14:hiddenFill>
            </a:ext>
          </a:extLst>
        </p:spPr>
        <p:txBody>
          <a:bodyPr rtlCol="0"/>
          <a:lstStyle/>
          <a:p>
            <a:pPr rtl="0"/>
            <a:endParaRPr lang="en-GB"/>
          </a:p>
        </p:txBody>
      </p:sp>
      <p:sp>
        <p:nvSpPr>
          <p:cNvPr id="23" name="Text Box 6"/>
          <p:cNvSpPr txBox="1">
            <a:spLocks noChangeArrowheads="1"/>
          </p:cNvSpPr>
          <p:nvPr/>
        </p:nvSpPr>
        <p:spPr bwMode="auto">
          <a:xfrm>
            <a:off x="3932003" y="1308689"/>
            <a:ext cx="1552027" cy="461665"/>
          </a:xfrm>
          <a:prstGeom prst="rect">
            <a:avLst/>
          </a:prstGeom>
          <a:solidFill>
            <a:srgbClr val="008BA5"/>
          </a:solidFill>
          <a:ln w="9525">
            <a:solidFill>
              <a:schemeClr val="bg1"/>
            </a:solidFill>
            <a:miter lim="800000"/>
          </a:ln>
          <a:effectLst>
            <a:outerShdw blurRad="50800" dist="38100" dir="2700000" algn="tl" rotWithShape="0">
              <a:prstClr val="black">
                <a:alpha val="40000"/>
              </a:prstClr>
            </a:outerShdw>
          </a:effectLst>
        </p:spPr>
        <p:txBody>
          <a:bodyPr wrap="none" rtlCol="0">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37931725" indent="-37474525">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rtl="0" eaLnBrk="1" hangingPunct="1">
              <a:spcBef>
                <a:spcPct val="0"/>
              </a:spcBef>
              <a:buClrTx/>
              <a:buFontTx/>
              <a:buNone/>
            </a:pPr>
            <a:r>
              <a:rPr lang="en-US" sz="1200" b="1">
                <a:solidFill>
                  <a:schemeClr val="bg1"/>
                </a:solidFill>
                <a:latin typeface="Arial" panose="020B0604020202020204" pitchFamily="34" charset="0"/>
                <a:ea typeface="MS PGothic" panose="020B0600070205080204" pitchFamily="34" charset="-128"/>
              </a:rPr>
              <a:t>Problème de santé</a:t>
            </a:r>
          </a:p>
          <a:p>
            <a:pPr algn="ctr" rtl="0" eaLnBrk="1" hangingPunct="1">
              <a:spcBef>
                <a:spcPct val="0"/>
              </a:spcBef>
              <a:buClrTx/>
              <a:buFontTx/>
              <a:buNone/>
            </a:pPr>
            <a:r>
              <a:rPr lang="en-US" sz="1200" b="1">
                <a:solidFill>
                  <a:schemeClr val="bg1"/>
                </a:solidFill>
                <a:latin typeface="Arial" panose="020B0604020202020204" pitchFamily="34" charset="0"/>
                <a:ea typeface="MS PGothic" panose="020B0600070205080204" pitchFamily="34" charset="-128"/>
              </a:rPr>
              <a:t>(trouble/maladie)</a:t>
            </a:r>
          </a:p>
        </p:txBody>
      </p:sp>
      <p:sp>
        <p:nvSpPr>
          <p:cNvPr id="24" name="Text Box 7"/>
          <p:cNvSpPr txBox="1">
            <a:spLocks noChangeArrowheads="1"/>
          </p:cNvSpPr>
          <p:nvPr/>
        </p:nvSpPr>
        <p:spPr bwMode="auto">
          <a:xfrm>
            <a:off x="1078711" y="2413364"/>
            <a:ext cx="29777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37931725" indent="-37474525">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rtl="0" eaLnBrk="1" hangingPunct="1">
              <a:spcBef>
                <a:spcPct val="0"/>
              </a:spcBef>
              <a:buClrTx/>
              <a:buFontTx/>
              <a:buNone/>
            </a:pPr>
            <a:r>
              <a:rPr lang="en-US" sz="1400" b="1" dirty="0">
                <a:latin typeface="Arial" panose="020B0604020202020204" pitchFamily="34" charset="0"/>
                <a:ea typeface="MS PGothic" panose="020B0600070205080204" pitchFamily="34" charset="-128"/>
              </a:rPr>
              <a:t>Structures et </a:t>
            </a:r>
            <a:r>
              <a:rPr lang="en-US" sz="1400" b="1" dirty="0" err="1">
                <a:latin typeface="Arial" panose="020B0604020202020204" pitchFamily="34" charset="0"/>
                <a:ea typeface="MS PGothic" panose="020B0600070205080204" pitchFamily="34" charset="-128"/>
              </a:rPr>
              <a:t>fonctions</a:t>
            </a:r>
            <a:r>
              <a:rPr lang="en-US" sz="1400" b="1" dirty="0">
                <a:latin typeface="Arial" panose="020B0604020202020204" pitchFamily="34" charset="0"/>
                <a:ea typeface="MS PGothic" panose="020B0600070205080204" pitchFamily="34" charset="-128"/>
              </a:rPr>
              <a:t> </a:t>
            </a:r>
            <a:r>
              <a:rPr lang="en-US" sz="1400" b="1" dirty="0" err="1">
                <a:latin typeface="Arial" panose="020B0604020202020204" pitchFamily="34" charset="0"/>
                <a:ea typeface="MS PGothic" panose="020B0600070205080204" pitchFamily="34" charset="-128"/>
              </a:rPr>
              <a:t>corporelles</a:t>
            </a:r>
            <a:r>
              <a:rPr lang="en-US" sz="1400" b="1" dirty="0">
                <a:latin typeface="Arial" panose="020B0604020202020204" pitchFamily="34" charset="0"/>
                <a:ea typeface="MS PGothic" panose="020B0600070205080204" pitchFamily="34" charset="-128"/>
              </a:rPr>
              <a:t> (</a:t>
            </a:r>
            <a:r>
              <a:rPr lang="en-US" sz="1400" b="1" dirty="0" err="1">
                <a:latin typeface="Arial" panose="020B0604020202020204" pitchFamily="34" charset="0"/>
                <a:ea typeface="MS PGothic" panose="020B0600070205080204" pitchFamily="34" charset="-128"/>
              </a:rPr>
              <a:t>déficience</a:t>
            </a:r>
            <a:r>
              <a:rPr lang="en-US" sz="1400" b="1" dirty="0">
                <a:latin typeface="Arial" panose="020B0604020202020204" pitchFamily="34" charset="0"/>
                <a:ea typeface="MS PGothic" panose="020B0600070205080204" pitchFamily="34" charset="-128"/>
              </a:rPr>
              <a:t>)</a:t>
            </a:r>
          </a:p>
        </p:txBody>
      </p:sp>
      <p:sp>
        <p:nvSpPr>
          <p:cNvPr id="25" name="Text Box 8"/>
          <p:cNvSpPr txBox="1">
            <a:spLocks noChangeArrowheads="1"/>
          </p:cNvSpPr>
          <p:nvPr/>
        </p:nvSpPr>
        <p:spPr bwMode="auto">
          <a:xfrm>
            <a:off x="4317200" y="2415066"/>
            <a:ext cx="930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37931725" indent="-37474525">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rtl="0" eaLnBrk="1" hangingPunct="1">
              <a:spcBef>
                <a:spcPct val="0"/>
              </a:spcBef>
              <a:buClrTx/>
              <a:buFontTx/>
              <a:buNone/>
            </a:pPr>
            <a:r>
              <a:rPr lang="en-US" sz="1400" b="1" dirty="0" err="1">
                <a:solidFill>
                  <a:srgbClr val="71C043"/>
                </a:solidFill>
                <a:latin typeface="Arial" panose="020B0604020202020204" pitchFamily="34" charset="0"/>
                <a:ea typeface="MS PGothic" panose="020B0600070205080204" pitchFamily="34" charset="-128"/>
              </a:rPr>
              <a:t>Activités</a:t>
            </a:r>
            <a:endParaRPr lang="en-US" sz="1400" b="1" dirty="0">
              <a:solidFill>
                <a:srgbClr val="71C043"/>
              </a:solidFill>
              <a:latin typeface="Arial" panose="020B0604020202020204" pitchFamily="34" charset="0"/>
              <a:ea typeface="MS PGothic" panose="020B0600070205080204" pitchFamily="34" charset="-128"/>
            </a:endParaRPr>
          </a:p>
          <a:p>
            <a:pPr algn="ctr" rtl="0" eaLnBrk="1" hangingPunct="1">
              <a:spcBef>
                <a:spcPct val="0"/>
              </a:spcBef>
              <a:buClrTx/>
              <a:buFontTx/>
              <a:buNone/>
            </a:pPr>
            <a:r>
              <a:rPr lang="en-US" sz="1400" b="1" dirty="0">
                <a:solidFill>
                  <a:srgbClr val="71C043"/>
                </a:solidFill>
                <a:latin typeface="Arial" panose="020B0604020202020204" pitchFamily="34" charset="0"/>
                <a:ea typeface="MS PGothic" panose="020B0600070205080204" pitchFamily="34" charset="-128"/>
              </a:rPr>
              <a:t>(</a:t>
            </a:r>
            <a:r>
              <a:rPr lang="en-US" sz="1400" b="1" dirty="0" err="1">
                <a:solidFill>
                  <a:srgbClr val="71C043"/>
                </a:solidFill>
                <a:latin typeface="Arial" panose="020B0604020202020204" pitchFamily="34" charset="0"/>
                <a:ea typeface="MS PGothic" panose="020B0600070205080204" pitchFamily="34" charset="-128"/>
              </a:rPr>
              <a:t>limites</a:t>
            </a:r>
            <a:r>
              <a:rPr lang="en-US" sz="1400" b="1" dirty="0">
                <a:solidFill>
                  <a:srgbClr val="71C043"/>
                </a:solidFill>
                <a:latin typeface="Arial" panose="020B0604020202020204" pitchFamily="34" charset="0"/>
                <a:ea typeface="MS PGothic" panose="020B0600070205080204" pitchFamily="34" charset="-128"/>
              </a:rPr>
              <a:t>)</a:t>
            </a:r>
          </a:p>
        </p:txBody>
      </p:sp>
      <p:sp>
        <p:nvSpPr>
          <p:cNvPr id="26" name="Text Box 9"/>
          <p:cNvSpPr txBox="1">
            <a:spLocks noChangeArrowheads="1"/>
          </p:cNvSpPr>
          <p:nvPr/>
        </p:nvSpPr>
        <p:spPr bwMode="auto">
          <a:xfrm>
            <a:off x="5993502" y="2405765"/>
            <a:ext cx="1268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37931725" indent="-37474525">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rtl="0" eaLnBrk="1" hangingPunct="1">
              <a:spcBef>
                <a:spcPct val="0"/>
              </a:spcBef>
              <a:buClrTx/>
              <a:buFontTx/>
              <a:buNone/>
            </a:pPr>
            <a:r>
              <a:rPr lang="en-US" sz="1400" b="1" dirty="0">
                <a:latin typeface="Arial" panose="020B0604020202020204" pitchFamily="34" charset="0"/>
                <a:ea typeface="MS PGothic" panose="020B0600070205080204" pitchFamily="34" charset="-128"/>
              </a:rPr>
              <a:t>Participation</a:t>
            </a:r>
          </a:p>
          <a:p>
            <a:pPr algn="ctr" rtl="0" eaLnBrk="1" hangingPunct="1">
              <a:spcBef>
                <a:spcPct val="0"/>
              </a:spcBef>
              <a:buClrTx/>
              <a:buFontTx/>
              <a:buNone/>
            </a:pPr>
            <a:r>
              <a:rPr lang="en-US" sz="1400" b="1" dirty="0">
                <a:latin typeface="Arial" panose="020B0604020202020204" pitchFamily="34" charset="0"/>
                <a:ea typeface="MS PGothic" panose="020B0600070205080204" pitchFamily="34" charset="-128"/>
              </a:rPr>
              <a:t>(restriction)</a:t>
            </a:r>
          </a:p>
        </p:txBody>
      </p:sp>
      <p:sp>
        <p:nvSpPr>
          <p:cNvPr id="27" name="Line 10"/>
          <p:cNvSpPr>
            <a:spLocks noChangeShapeType="1"/>
          </p:cNvSpPr>
          <p:nvPr/>
        </p:nvSpPr>
        <p:spPr bwMode="auto">
          <a:xfrm flipV="1">
            <a:off x="4697414" y="3164708"/>
            <a:ext cx="0" cy="359230"/>
          </a:xfrm>
          <a:prstGeom prst="line">
            <a:avLst/>
          </a:prstGeom>
          <a:noFill/>
          <a:ln w="25400">
            <a:solidFill>
              <a:srgbClr val="008BA5">
                <a:alpha val="50196"/>
              </a:srgbClr>
            </a:solidFill>
            <a:round/>
            <a:tailEnd type="triangle" w="med" len="med"/>
          </a:ln>
          <a:extLst>
            <a:ext uri="{909E8E84-426E-40DD-AFC4-6F175D3DCCD1}">
              <a14:hiddenFill xmlns:a14="http://schemas.microsoft.com/office/drawing/2010/main">
                <a:noFill/>
              </a14:hiddenFill>
            </a:ext>
          </a:extLst>
        </p:spPr>
        <p:txBody>
          <a:bodyPr rtlCol="0"/>
          <a:lstStyle/>
          <a:p>
            <a:pPr rtl="0"/>
            <a:endParaRPr lang="en-GB"/>
          </a:p>
        </p:txBody>
      </p:sp>
      <p:sp>
        <p:nvSpPr>
          <p:cNvPr id="28" name="Line 11"/>
          <p:cNvSpPr>
            <a:spLocks noChangeShapeType="1"/>
          </p:cNvSpPr>
          <p:nvPr/>
        </p:nvSpPr>
        <p:spPr bwMode="auto">
          <a:xfrm flipV="1">
            <a:off x="3679597" y="3523938"/>
            <a:ext cx="0" cy="179615"/>
          </a:xfrm>
          <a:prstGeom prst="line">
            <a:avLst/>
          </a:prstGeom>
          <a:noFill/>
          <a:ln w="25400">
            <a:solidFill>
              <a:srgbClr val="008BA5">
                <a:alpha val="50196"/>
              </a:srgbClr>
            </a:solidFill>
            <a:round/>
            <a:headEnd type="triangle" w="med" len="med"/>
          </a:ln>
          <a:extLst>
            <a:ext uri="{909E8E84-426E-40DD-AFC4-6F175D3DCCD1}">
              <a14:hiddenFill xmlns:a14="http://schemas.microsoft.com/office/drawing/2010/main">
                <a:noFill/>
              </a14:hiddenFill>
            </a:ext>
          </a:extLst>
        </p:spPr>
        <p:txBody>
          <a:bodyPr rtlCol="0"/>
          <a:lstStyle/>
          <a:p>
            <a:pPr rtl="0"/>
            <a:endParaRPr lang="en-GB"/>
          </a:p>
        </p:txBody>
      </p:sp>
      <p:sp>
        <p:nvSpPr>
          <p:cNvPr id="29" name="Line 12"/>
          <p:cNvSpPr>
            <a:spLocks noChangeShapeType="1"/>
          </p:cNvSpPr>
          <p:nvPr/>
        </p:nvSpPr>
        <p:spPr bwMode="auto">
          <a:xfrm>
            <a:off x="3679597" y="3523938"/>
            <a:ext cx="1972021" cy="0"/>
          </a:xfrm>
          <a:prstGeom prst="line">
            <a:avLst/>
          </a:prstGeom>
          <a:noFill/>
          <a:ln w="25400">
            <a:solidFill>
              <a:srgbClr val="008BA5">
                <a:alpha val="50196"/>
              </a:srgbClr>
            </a:solidFill>
            <a:round/>
          </a:ln>
          <a:extLst>
            <a:ext uri="{909E8E84-426E-40DD-AFC4-6F175D3DCCD1}">
              <a14:hiddenFill xmlns:a14="http://schemas.microsoft.com/office/drawing/2010/main">
                <a:noFill/>
              </a14:hiddenFill>
            </a:ext>
          </a:extLst>
        </p:spPr>
        <p:txBody>
          <a:bodyPr rtlCol="0"/>
          <a:lstStyle/>
          <a:p>
            <a:pPr rtl="0"/>
            <a:endParaRPr lang="en-GB"/>
          </a:p>
        </p:txBody>
      </p:sp>
      <p:sp>
        <p:nvSpPr>
          <p:cNvPr id="30" name="Line 13"/>
          <p:cNvSpPr>
            <a:spLocks noChangeShapeType="1"/>
          </p:cNvSpPr>
          <p:nvPr/>
        </p:nvSpPr>
        <p:spPr bwMode="auto">
          <a:xfrm>
            <a:off x="5651618" y="3523938"/>
            <a:ext cx="0" cy="179615"/>
          </a:xfrm>
          <a:prstGeom prst="line">
            <a:avLst/>
          </a:prstGeom>
          <a:noFill/>
          <a:ln w="25400">
            <a:solidFill>
              <a:srgbClr val="008BA5">
                <a:alpha val="50196"/>
              </a:srgbClr>
            </a:solidFill>
            <a:round/>
            <a:tailEnd type="triangle" w="med" len="med"/>
          </a:ln>
          <a:extLst>
            <a:ext uri="{909E8E84-426E-40DD-AFC4-6F175D3DCCD1}">
              <a14:hiddenFill xmlns:a14="http://schemas.microsoft.com/office/drawing/2010/main">
                <a:noFill/>
              </a14:hiddenFill>
            </a:ext>
          </a:extLst>
        </p:spPr>
        <p:txBody>
          <a:bodyPr rtlCol="0"/>
          <a:lstStyle/>
          <a:p>
            <a:pPr rtl="0"/>
            <a:endParaRPr lang="en-GB"/>
          </a:p>
        </p:txBody>
      </p:sp>
      <p:sp>
        <p:nvSpPr>
          <p:cNvPr id="31" name="Text Box 14"/>
          <p:cNvSpPr txBox="1">
            <a:spLocks noChangeArrowheads="1"/>
          </p:cNvSpPr>
          <p:nvPr/>
        </p:nvSpPr>
        <p:spPr bwMode="auto">
          <a:xfrm>
            <a:off x="4916143" y="3703553"/>
            <a:ext cx="1552028" cy="461665"/>
          </a:xfrm>
          <a:prstGeom prst="rect">
            <a:avLst/>
          </a:prstGeom>
          <a:solidFill>
            <a:srgbClr val="008BA5"/>
          </a:solidFill>
          <a:ln w="9525">
            <a:solidFill>
              <a:schemeClr val="bg1"/>
            </a:solidFill>
            <a:miter lim="800000"/>
          </a:ln>
          <a:effectLst>
            <a:outerShdw blurRad="50800" dist="38100" dir="2700000" algn="tl" rotWithShape="0">
              <a:prstClr val="black">
                <a:alpha val="40000"/>
              </a:prstClr>
            </a:outerShdw>
          </a:effectLst>
        </p:spPr>
        <p:txBody>
          <a:bodyPr wrap="none" rtlCol="0">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37931725" indent="-37474525">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rtl="0" eaLnBrk="1" hangingPunct="1">
              <a:spcBef>
                <a:spcPct val="0"/>
              </a:spcBef>
              <a:buClrTx/>
              <a:buFontTx/>
              <a:buNone/>
            </a:pPr>
            <a:r>
              <a:rPr lang="en-US" sz="1200" b="1">
                <a:solidFill>
                  <a:schemeClr val="bg1"/>
                </a:solidFill>
                <a:latin typeface="Arial" panose="020B0604020202020204" pitchFamily="34" charset="0"/>
                <a:ea typeface="MS PGothic" panose="020B0600070205080204" pitchFamily="34" charset="-128"/>
              </a:rPr>
              <a:t>Facteurs</a:t>
            </a:r>
          </a:p>
          <a:p>
            <a:pPr algn="ctr" rtl="0" eaLnBrk="1" hangingPunct="1">
              <a:spcBef>
                <a:spcPct val="0"/>
              </a:spcBef>
              <a:buClrTx/>
              <a:buFontTx/>
              <a:buNone/>
            </a:pPr>
            <a:r>
              <a:rPr lang="en-US" sz="1200" b="1">
                <a:solidFill>
                  <a:schemeClr val="bg1"/>
                </a:solidFill>
                <a:latin typeface="Arial" panose="020B0604020202020204" pitchFamily="34" charset="0"/>
                <a:ea typeface="MS PGothic" panose="020B0600070205080204" pitchFamily="34" charset="-128"/>
              </a:rPr>
              <a:t>environnementaux</a:t>
            </a:r>
          </a:p>
        </p:txBody>
      </p:sp>
      <p:sp>
        <p:nvSpPr>
          <p:cNvPr id="32" name="Text Box 15"/>
          <p:cNvSpPr txBox="1">
            <a:spLocks noChangeArrowheads="1"/>
          </p:cNvSpPr>
          <p:nvPr/>
        </p:nvSpPr>
        <p:spPr bwMode="auto">
          <a:xfrm>
            <a:off x="3157291" y="3703553"/>
            <a:ext cx="990977" cy="461665"/>
          </a:xfrm>
          <a:prstGeom prst="rect">
            <a:avLst/>
          </a:prstGeom>
          <a:solidFill>
            <a:srgbClr val="008BA5"/>
          </a:solidFill>
          <a:ln w="9525">
            <a:solidFill>
              <a:schemeClr val="bg1"/>
            </a:solidFill>
            <a:miter lim="800000"/>
          </a:ln>
          <a:effectLst>
            <a:outerShdw blurRad="50800" dist="38100" dir="2700000" algn="tl" rotWithShape="0">
              <a:prstClr val="black">
                <a:alpha val="40000"/>
              </a:prstClr>
            </a:outerShdw>
          </a:effectLst>
        </p:spPr>
        <p:txBody>
          <a:bodyPr wrap="none" rtlCol="0">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37931725" indent="-37474525">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rtl="0" eaLnBrk="1" hangingPunct="1">
              <a:spcBef>
                <a:spcPct val="0"/>
              </a:spcBef>
              <a:buClrTx/>
              <a:buFontTx/>
              <a:buNone/>
            </a:pPr>
            <a:r>
              <a:rPr lang="en-US" sz="1200" b="1" dirty="0" err="1">
                <a:solidFill>
                  <a:schemeClr val="bg1"/>
                </a:solidFill>
                <a:latin typeface="Arial" panose="020B0604020202020204" pitchFamily="34" charset="0"/>
                <a:ea typeface="MS PGothic" panose="020B0600070205080204" pitchFamily="34" charset="-128"/>
              </a:rPr>
              <a:t>Facteurs</a:t>
            </a:r>
            <a:endParaRPr lang="en-US" sz="1200" b="1" dirty="0">
              <a:solidFill>
                <a:schemeClr val="bg1"/>
              </a:solidFill>
              <a:latin typeface="Arial" panose="020B0604020202020204" pitchFamily="34" charset="0"/>
              <a:ea typeface="MS PGothic" panose="020B0600070205080204" pitchFamily="34" charset="-128"/>
            </a:endParaRPr>
          </a:p>
          <a:p>
            <a:pPr algn="ctr" rtl="0" eaLnBrk="1" hangingPunct="1">
              <a:spcBef>
                <a:spcPct val="0"/>
              </a:spcBef>
              <a:buClrTx/>
              <a:buFontTx/>
              <a:buNone/>
            </a:pPr>
            <a:r>
              <a:rPr lang="en-US" sz="1200" b="1" dirty="0" err="1">
                <a:solidFill>
                  <a:schemeClr val="bg1"/>
                </a:solidFill>
                <a:latin typeface="Arial" panose="020B0604020202020204" pitchFamily="34" charset="0"/>
                <a:ea typeface="MS PGothic" panose="020B0600070205080204" pitchFamily="34" charset="-128"/>
              </a:rPr>
              <a:t>individuels</a:t>
            </a:r>
            <a:endParaRPr lang="en-US" sz="1200" b="1" dirty="0">
              <a:solidFill>
                <a:schemeClr val="bg1"/>
              </a:solidFill>
              <a:latin typeface="Arial" panose="020B0604020202020204" pitchFamily="34" charset="0"/>
              <a:ea typeface="MS PGothic" panose="020B0600070205080204" pitchFamily="34" charset="-128"/>
            </a:endParaRPr>
          </a:p>
        </p:txBody>
      </p:sp>
      <p:sp>
        <p:nvSpPr>
          <p:cNvPr id="33" name="Line 16"/>
          <p:cNvSpPr>
            <a:spLocks noChangeShapeType="1"/>
          </p:cNvSpPr>
          <p:nvPr/>
        </p:nvSpPr>
        <p:spPr bwMode="auto">
          <a:xfrm>
            <a:off x="3619725" y="2625864"/>
            <a:ext cx="598716" cy="0"/>
          </a:xfrm>
          <a:prstGeom prst="line">
            <a:avLst/>
          </a:prstGeom>
          <a:noFill/>
          <a:ln w="254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rtlCol="0"/>
          <a:lstStyle/>
          <a:p>
            <a:pPr rtl="0"/>
            <a:endParaRPr lang="en-GB"/>
          </a:p>
        </p:txBody>
      </p:sp>
      <p:sp>
        <p:nvSpPr>
          <p:cNvPr id="34" name="Line 17"/>
          <p:cNvSpPr>
            <a:spLocks noChangeShapeType="1"/>
          </p:cNvSpPr>
          <p:nvPr/>
        </p:nvSpPr>
        <p:spPr bwMode="auto">
          <a:xfrm>
            <a:off x="5356002" y="2625864"/>
            <a:ext cx="598716" cy="0"/>
          </a:xfrm>
          <a:prstGeom prst="line">
            <a:avLst/>
          </a:prstGeom>
          <a:noFill/>
          <a:ln w="254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rtlCol="0"/>
          <a:lstStyle/>
          <a:p>
            <a:pPr rtl="0"/>
            <a:endParaRPr lang="en-GB"/>
          </a:p>
        </p:txBody>
      </p:sp>
      <p:grpSp>
        <p:nvGrpSpPr>
          <p:cNvPr id="35" name="Group 18"/>
          <p:cNvGrpSpPr/>
          <p:nvPr/>
        </p:nvGrpSpPr>
        <p:grpSpPr bwMode="auto">
          <a:xfrm>
            <a:off x="2601908" y="2146891"/>
            <a:ext cx="4071269" cy="239486"/>
            <a:chOff x="1151" y="1920"/>
            <a:chExt cx="3217" cy="192"/>
          </a:xfrm>
        </p:grpSpPr>
        <p:sp>
          <p:nvSpPr>
            <p:cNvPr id="37" name="Line 19"/>
            <p:cNvSpPr>
              <a:spLocks noChangeShapeType="1"/>
            </p:cNvSpPr>
            <p:nvPr/>
          </p:nvSpPr>
          <p:spPr bwMode="auto">
            <a:xfrm rot="10800000" flipV="1">
              <a:off x="4368" y="1920"/>
              <a:ext cx="0" cy="192"/>
            </a:xfrm>
            <a:prstGeom prst="line">
              <a:avLst/>
            </a:prstGeom>
            <a:noFill/>
            <a:ln w="25400">
              <a:solidFill>
                <a:srgbClr val="008BA5">
                  <a:alpha val="50196"/>
                </a:srgbClr>
              </a:solidFill>
              <a:round/>
              <a:tailEnd type="triangle" w="med" len="med"/>
            </a:ln>
            <a:extLst>
              <a:ext uri="{909E8E84-426E-40DD-AFC4-6F175D3DCCD1}">
                <a14:hiddenFill xmlns:a14="http://schemas.microsoft.com/office/drawing/2010/main">
                  <a:noFill/>
                </a14:hiddenFill>
              </a:ext>
            </a:extLst>
          </p:spPr>
          <p:txBody>
            <a:bodyPr rtlCol="0"/>
            <a:lstStyle/>
            <a:p>
              <a:pPr rtl="0"/>
              <a:endParaRPr lang="en-GB" dirty="0"/>
            </a:p>
          </p:txBody>
        </p:sp>
        <p:sp>
          <p:nvSpPr>
            <p:cNvPr id="38" name="Line 20"/>
            <p:cNvSpPr>
              <a:spLocks noChangeShapeType="1"/>
            </p:cNvSpPr>
            <p:nvPr/>
          </p:nvSpPr>
          <p:spPr bwMode="auto">
            <a:xfrm rot="10800000">
              <a:off x="1151" y="1920"/>
              <a:ext cx="3216" cy="0"/>
            </a:xfrm>
            <a:prstGeom prst="line">
              <a:avLst/>
            </a:prstGeom>
            <a:noFill/>
            <a:ln w="25400">
              <a:solidFill>
                <a:srgbClr val="008BA5">
                  <a:alpha val="50196"/>
                </a:srgbClr>
              </a:solidFill>
              <a:round/>
            </a:ln>
            <a:extLst>
              <a:ext uri="{909E8E84-426E-40DD-AFC4-6F175D3DCCD1}">
                <a14:hiddenFill xmlns:a14="http://schemas.microsoft.com/office/drawing/2010/main">
                  <a:noFill/>
                </a14:hiddenFill>
              </a:ext>
            </a:extLst>
          </p:spPr>
          <p:txBody>
            <a:bodyPr rtlCol="0"/>
            <a:lstStyle/>
            <a:p>
              <a:pPr rtl="0"/>
              <a:endParaRPr lang="en-GB"/>
            </a:p>
          </p:txBody>
        </p:sp>
        <p:sp>
          <p:nvSpPr>
            <p:cNvPr id="39" name="Line 21"/>
            <p:cNvSpPr>
              <a:spLocks noChangeShapeType="1"/>
            </p:cNvSpPr>
            <p:nvPr/>
          </p:nvSpPr>
          <p:spPr bwMode="auto">
            <a:xfrm rot="10800000" flipH="1" flipV="1">
              <a:off x="1151" y="1920"/>
              <a:ext cx="1" cy="192"/>
            </a:xfrm>
            <a:prstGeom prst="line">
              <a:avLst/>
            </a:prstGeom>
            <a:noFill/>
            <a:ln w="25400">
              <a:solidFill>
                <a:srgbClr val="008BA5">
                  <a:alpha val="50196"/>
                </a:srgbClr>
              </a:solidFill>
              <a:round/>
              <a:tailEnd type="triangle" w="med" len="med"/>
            </a:ln>
            <a:extLst>
              <a:ext uri="{909E8E84-426E-40DD-AFC4-6F175D3DCCD1}">
                <a14:hiddenFill xmlns:a14="http://schemas.microsoft.com/office/drawing/2010/main">
                  <a:noFill/>
                </a14:hiddenFill>
              </a:ext>
            </a:extLst>
          </p:spPr>
          <p:txBody>
            <a:bodyPr rtlCol="0"/>
            <a:lstStyle/>
            <a:p>
              <a:pPr rtl="0"/>
              <a:endParaRPr lang="en-GB" dirty="0"/>
            </a:p>
          </p:txBody>
        </p:sp>
      </p:grpSp>
      <p:cxnSp>
        <p:nvCxnSpPr>
          <p:cNvPr id="10" name="Straight Arrow Connector 9"/>
          <p:cNvCxnSpPr/>
          <p:nvPr/>
        </p:nvCxnSpPr>
        <p:spPr>
          <a:xfrm flipV="1">
            <a:off x="5181490" y="1874350"/>
            <a:ext cx="901816" cy="609942"/>
          </a:xfrm>
          <a:prstGeom prst="straightConnector1">
            <a:avLst/>
          </a:prstGeom>
          <a:ln w="25400">
            <a:solidFill>
              <a:srgbClr val="71C043"/>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059629" y="1007289"/>
            <a:ext cx="2738142" cy="1015663"/>
          </a:xfrm>
          <a:prstGeom prst="rect">
            <a:avLst/>
          </a:prstGeom>
          <a:noFill/>
        </p:spPr>
        <p:txBody>
          <a:bodyPr wrap="square" rtlCol="0">
            <a:spAutoFit/>
          </a:bodyPr>
          <a:lstStyle/>
          <a:p>
            <a:pPr rtl="0">
              <a:buClr>
                <a:srgbClr val="12AE73"/>
              </a:buClr>
              <a:buSzPct val="150000"/>
              <a:defRPr/>
            </a:pPr>
            <a:r>
              <a:rPr lang="en-US" sz="1200" b="1" dirty="0">
                <a:solidFill>
                  <a:srgbClr val="71C043"/>
                </a:solidFill>
                <a:latin typeface="+mn-lt"/>
              </a:rPr>
              <a:t>Les questions du Groupe de Washington </a:t>
            </a:r>
            <a:r>
              <a:rPr lang="en-US" sz="1200" b="1" dirty="0" err="1">
                <a:solidFill>
                  <a:srgbClr val="71C043"/>
                </a:solidFill>
                <a:latin typeface="+mn-lt"/>
              </a:rPr>
              <a:t>cherchent</a:t>
            </a:r>
            <a:r>
              <a:rPr lang="en-US" sz="1200" b="1" dirty="0">
                <a:solidFill>
                  <a:srgbClr val="71C043"/>
                </a:solidFill>
                <a:latin typeface="+mn-lt"/>
              </a:rPr>
              <a:t> </a:t>
            </a:r>
            <a:r>
              <a:rPr lang="en-US" sz="1200" b="1" dirty="0" err="1">
                <a:solidFill>
                  <a:srgbClr val="71C043"/>
                </a:solidFill>
                <a:latin typeface="+mn-lt"/>
              </a:rPr>
              <a:t>à</a:t>
            </a:r>
            <a:r>
              <a:rPr lang="en-US" sz="1200" b="1" dirty="0">
                <a:solidFill>
                  <a:srgbClr val="71C043"/>
                </a:solidFill>
                <a:latin typeface="+mn-lt"/>
              </a:rPr>
              <a:t> identifier les </a:t>
            </a:r>
            <a:r>
              <a:rPr lang="en-US" sz="1200" b="1" dirty="0" err="1">
                <a:solidFill>
                  <a:srgbClr val="71C043"/>
                </a:solidFill>
                <a:latin typeface="+mn-lt"/>
              </a:rPr>
              <a:t>personnes</a:t>
            </a:r>
            <a:r>
              <a:rPr lang="en-US" sz="1200" b="1" dirty="0">
                <a:solidFill>
                  <a:srgbClr val="71C043"/>
                </a:solidFill>
                <a:latin typeface="+mn-lt"/>
              </a:rPr>
              <a:t> </a:t>
            </a:r>
            <a:r>
              <a:rPr lang="en-US" sz="1200" b="1" dirty="0" err="1">
                <a:solidFill>
                  <a:srgbClr val="71C043"/>
                </a:solidFill>
                <a:latin typeface="+mn-lt"/>
              </a:rPr>
              <a:t>éprouvant</a:t>
            </a:r>
            <a:r>
              <a:rPr lang="en-US" sz="1200" b="1" dirty="0">
                <a:solidFill>
                  <a:srgbClr val="71C043"/>
                </a:solidFill>
                <a:latin typeface="+mn-lt"/>
              </a:rPr>
              <a:t> des </a:t>
            </a:r>
            <a:r>
              <a:rPr lang="en-US" sz="1200" b="1" dirty="0" err="1">
                <a:solidFill>
                  <a:srgbClr val="71C043"/>
                </a:solidFill>
                <a:latin typeface="+mn-lt"/>
              </a:rPr>
              <a:t>difficultés</a:t>
            </a:r>
            <a:r>
              <a:rPr lang="en-US" sz="1200" b="1" dirty="0">
                <a:solidFill>
                  <a:srgbClr val="71C043"/>
                </a:solidFill>
                <a:latin typeface="+mn-lt"/>
              </a:rPr>
              <a:t> </a:t>
            </a:r>
            <a:r>
              <a:rPr lang="en-US" sz="1200" b="1" dirty="0" err="1">
                <a:solidFill>
                  <a:srgbClr val="71C043"/>
                </a:solidFill>
                <a:latin typeface="+mn-lt"/>
              </a:rPr>
              <a:t>à</a:t>
            </a:r>
            <a:r>
              <a:rPr lang="en-US" sz="1200" b="1" dirty="0">
                <a:solidFill>
                  <a:srgbClr val="71C043"/>
                </a:solidFill>
                <a:latin typeface="+mn-lt"/>
              </a:rPr>
              <a:t> </a:t>
            </a:r>
            <a:r>
              <a:rPr lang="en-US" sz="1200" b="1" dirty="0" err="1">
                <a:solidFill>
                  <a:srgbClr val="71C043"/>
                </a:solidFill>
                <a:latin typeface="+mn-lt"/>
              </a:rPr>
              <a:t>accomplir</a:t>
            </a:r>
            <a:r>
              <a:rPr lang="en-US" sz="1200" b="1" dirty="0">
                <a:solidFill>
                  <a:srgbClr val="71C043"/>
                </a:solidFill>
                <a:latin typeface="+mn-lt"/>
              </a:rPr>
              <a:t> </a:t>
            </a:r>
            <a:r>
              <a:rPr lang="en-US" sz="1200" b="1" dirty="0" err="1">
                <a:solidFill>
                  <a:srgbClr val="71C043"/>
                </a:solidFill>
                <a:latin typeface="+mn-lt"/>
              </a:rPr>
              <a:t>certaines</a:t>
            </a:r>
            <a:r>
              <a:rPr lang="en-US" sz="1200" b="1" dirty="0">
                <a:solidFill>
                  <a:srgbClr val="71C043"/>
                </a:solidFill>
                <a:latin typeface="+mn-lt"/>
              </a:rPr>
              <a:t> </a:t>
            </a:r>
            <a:r>
              <a:rPr lang="en-US" sz="1200" b="1" dirty="0" err="1">
                <a:solidFill>
                  <a:srgbClr val="71C043"/>
                </a:solidFill>
                <a:latin typeface="+mn-lt"/>
              </a:rPr>
              <a:t>activités</a:t>
            </a:r>
            <a:r>
              <a:rPr lang="en-US" sz="1200" b="1" dirty="0">
                <a:solidFill>
                  <a:srgbClr val="71C043"/>
                </a:solidFill>
                <a:latin typeface="+mn-lt"/>
              </a:rPr>
              <a:t> </a:t>
            </a:r>
            <a:r>
              <a:rPr lang="en-US" sz="1200" b="1" dirty="0" err="1">
                <a:solidFill>
                  <a:srgbClr val="71C043"/>
                </a:solidFill>
                <a:latin typeface="+mn-lt"/>
              </a:rPr>
              <a:t>élémentaires</a:t>
            </a:r>
            <a:r>
              <a:rPr lang="en-US" sz="1200" b="1" dirty="0">
                <a:solidFill>
                  <a:srgbClr val="71C043"/>
                </a:solidFill>
                <a:latin typeface="+mn-lt"/>
              </a:rPr>
              <a:t> </a:t>
            </a:r>
            <a:r>
              <a:rPr lang="en-US" sz="1200" b="1" dirty="0" err="1">
                <a:solidFill>
                  <a:srgbClr val="71C043"/>
                </a:solidFill>
                <a:latin typeface="+mn-lt"/>
              </a:rPr>
              <a:t>universelles</a:t>
            </a:r>
            <a:endParaRPr lang="en-US" sz="1200" b="1" dirty="0">
              <a:solidFill>
                <a:srgbClr val="71C043"/>
              </a:solidFill>
              <a:latin typeface="+mn-lt"/>
            </a:endParaRPr>
          </a:p>
        </p:txBody>
      </p:sp>
      <p:sp>
        <p:nvSpPr>
          <p:cNvPr id="16" name="TextBox 15"/>
          <p:cNvSpPr txBox="1"/>
          <p:nvPr/>
        </p:nvSpPr>
        <p:spPr>
          <a:xfrm>
            <a:off x="983290" y="3378874"/>
            <a:ext cx="1925869" cy="738664"/>
          </a:xfrm>
          <a:prstGeom prst="rect">
            <a:avLst/>
          </a:prstGeom>
          <a:noFill/>
        </p:spPr>
        <p:txBody>
          <a:bodyPr wrap="square" rtlCol="0">
            <a:spAutoFit/>
          </a:bodyPr>
          <a:lstStyle/>
          <a:p>
            <a:pPr algn="ctr" rtl="0">
              <a:buClr>
                <a:srgbClr val="12AE73"/>
              </a:buClr>
              <a:buSzPct val="150000"/>
              <a:defRPr/>
            </a:pPr>
            <a:r>
              <a:rPr lang="en-US" sz="1400" b="1" dirty="0">
                <a:solidFill>
                  <a:srgbClr val="71C043"/>
                </a:solidFill>
                <a:latin typeface="+mn-lt"/>
              </a:rPr>
              <a:t>Compatible avec le </a:t>
            </a:r>
            <a:r>
              <a:rPr lang="en-US" sz="1200" b="1" dirty="0">
                <a:solidFill>
                  <a:srgbClr val="71C043"/>
                </a:solidFill>
                <a:latin typeface="+mn-lt"/>
              </a:rPr>
              <a:t>concept</a:t>
            </a:r>
            <a:r>
              <a:rPr lang="en-US" sz="1400" b="1" dirty="0">
                <a:solidFill>
                  <a:srgbClr val="71C043"/>
                </a:solidFill>
                <a:latin typeface="+mn-lt"/>
              </a:rPr>
              <a:t> de handicap </a:t>
            </a:r>
            <a:r>
              <a:rPr lang="en-US" sz="1400" b="1" dirty="0" err="1">
                <a:solidFill>
                  <a:srgbClr val="71C043"/>
                </a:solidFill>
                <a:latin typeface="+mn-lt"/>
              </a:rPr>
              <a:t>défini</a:t>
            </a:r>
            <a:r>
              <a:rPr lang="en-US" sz="1400" b="1" dirty="0">
                <a:solidFill>
                  <a:srgbClr val="71C043"/>
                </a:solidFill>
                <a:latin typeface="+mn-lt"/>
              </a:rPr>
              <a:t> dans la CDPH</a:t>
            </a:r>
          </a:p>
        </p:txBody>
      </p:sp>
      <p:pic>
        <p:nvPicPr>
          <p:cNvPr id="17" name="Graphic 16" descr="Close with solid fill"/>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14460" y="1262537"/>
            <a:ext cx="609943" cy="609943"/>
          </a:xfrm>
          <a:prstGeom prst="rect">
            <a:avLst/>
          </a:prstGeom>
        </p:spPr>
      </p:pic>
      <p:pic>
        <p:nvPicPr>
          <p:cNvPr id="18" name="Graphic 17" descr="Close with solid fill"/>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152" y="2361432"/>
            <a:ext cx="611189" cy="611189"/>
          </a:xfrm>
          <a:prstGeom prst="rect">
            <a:avLst/>
          </a:prstGeom>
        </p:spPr>
      </p:pic>
      <p:pic>
        <p:nvPicPr>
          <p:cNvPr id="19" name="Graphic 18" descr="Checkmark with solid fill"/>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4080922" y="2168610"/>
            <a:ext cx="446949" cy="4469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38945" y="1316985"/>
            <a:ext cx="7839230" cy="2189696"/>
          </a:xfrm>
        </p:spPr>
        <p:txBody>
          <a:bodyPr vert="horz" lIns="91440" tIns="45720" rIns="91440" bIns="0" rtlCol="0" anchor="t">
            <a:normAutofit fontScale="92500" lnSpcReduction="10000"/>
          </a:bodyPr>
          <a:lstStyle/>
          <a:p>
            <a:pPr marL="457200" indent="-457200" rtl="0">
              <a:buClr>
                <a:srgbClr val="008BA5"/>
              </a:buClr>
              <a:buFont typeface="+mj-lt"/>
              <a:buAutoNum type="arabicPeriod"/>
            </a:pPr>
            <a:r>
              <a:rPr lang="en-US" sz="1600" dirty="0" err="1"/>
              <a:t>Éprouvez-vous</a:t>
            </a:r>
            <a:r>
              <a:rPr lang="en-US" sz="1600" dirty="0"/>
              <a:t> des </a:t>
            </a:r>
            <a:r>
              <a:rPr lang="en-US" sz="1600" dirty="0" err="1"/>
              <a:t>difficultés</a:t>
            </a:r>
            <a:r>
              <a:rPr lang="en-US" sz="1600" dirty="0"/>
              <a:t> à </a:t>
            </a:r>
            <a:r>
              <a:rPr lang="en-US" sz="1600" b="1" dirty="0" err="1"/>
              <a:t>voir</a:t>
            </a:r>
            <a:r>
              <a:rPr lang="en-US" sz="1600" dirty="0"/>
              <a:t>, </a:t>
            </a:r>
            <a:r>
              <a:rPr lang="en-US" sz="1600" dirty="0" err="1"/>
              <a:t>même</a:t>
            </a:r>
            <a:r>
              <a:rPr lang="en-US" sz="1600" dirty="0"/>
              <a:t> avec des lunettes ?</a:t>
            </a:r>
          </a:p>
          <a:p>
            <a:pPr marL="457200" indent="-457200" rtl="0">
              <a:buClr>
                <a:srgbClr val="008BA5"/>
              </a:buClr>
              <a:buFont typeface="+mj-lt"/>
              <a:buAutoNum type="arabicPeriod"/>
            </a:pPr>
            <a:r>
              <a:rPr lang="en-US" sz="1600" dirty="0" err="1"/>
              <a:t>Éprouvez-vous</a:t>
            </a:r>
            <a:r>
              <a:rPr lang="en-US" sz="1600" dirty="0"/>
              <a:t> des </a:t>
            </a:r>
            <a:r>
              <a:rPr lang="en-US" sz="1600" dirty="0" err="1"/>
              <a:t>difficultés</a:t>
            </a:r>
            <a:r>
              <a:rPr lang="en-US" sz="1600" dirty="0"/>
              <a:t> à </a:t>
            </a:r>
            <a:r>
              <a:rPr lang="en-US" sz="1600" b="1" dirty="0"/>
              <a:t>entendre</a:t>
            </a:r>
            <a:r>
              <a:rPr lang="en-US" sz="1600" dirty="0"/>
              <a:t>, </a:t>
            </a:r>
            <a:r>
              <a:rPr lang="en-US" sz="1600" dirty="0" err="1"/>
              <a:t>même</a:t>
            </a:r>
            <a:r>
              <a:rPr lang="en-US" sz="1600" dirty="0"/>
              <a:t> avec </a:t>
            </a:r>
            <a:r>
              <a:rPr lang="en-US" sz="1600" dirty="0" err="1"/>
              <a:t>une</a:t>
            </a:r>
            <a:r>
              <a:rPr lang="en-US" sz="1600" dirty="0"/>
              <a:t> </a:t>
            </a:r>
            <a:r>
              <a:rPr lang="en-US" sz="1600" dirty="0" err="1"/>
              <a:t>prothèse</a:t>
            </a:r>
            <a:r>
              <a:rPr lang="en-US" sz="1600" dirty="0"/>
              <a:t> auditive ?</a:t>
            </a:r>
          </a:p>
          <a:p>
            <a:pPr marL="457200" indent="-457200" rtl="0">
              <a:buClr>
                <a:srgbClr val="008BA5"/>
              </a:buClr>
              <a:buFont typeface="+mj-lt"/>
              <a:buAutoNum type="arabicPeriod"/>
            </a:pPr>
            <a:r>
              <a:rPr lang="en-US" sz="1600" dirty="0" err="1"/>
              <a:t>Éprouvez-vous</a:t>
            </a:r>
            <a:r>
              <a:rPr lang="en-US" sz="1600" dirty="0"/>
              <a:t> des </a:t>
            </a:r>
            <a:r>
              <a:rPr lang="en-US" sz="1600" dirty="0" err="1"/>
              <a:t>difficultés</a:t>
            </a:r>
            <a:r>
              <a:rPr lang="en-US" sz="1600" dirty="0"/>
              <a:t> à </a:t>
            </a:r>
            <a:r>
              <a:rPr lang="en-US" sz="1600" b="1" dirty="0"/>
              <a:t>marcher</a:t>
            </a:r>
            <a:r>
              <a:rPr lang="en-US" sz="1600" dirty="0"/>
              <a:t> </a:t>
            </a:r>
            <a:r>
              <a:rPr lang="en-US" sz="1600" dirty="0" err="1"/>
              <a:t>ou</a:t>
            </a:r>
            <a:r>
              <a:rPr lang="en-US" sz="1600" dirty="0"/>
              <a:t> à </a:t>
            </a:r>
            <a:r>
              <a:rPr lang="en-US" sz="1600" b="1" dirty="0" err="1"/>
              <a:t>monter</a:t>
            </a:r>
            <a:r>
              <a:rPr lang="en-US" sz="1600" dirty="0"/>
              <a:t> les escaliers ?</a:t>
            </a:r>
          </a:p>
          <a:p>
            <a:pPr marL="457200" indent="-457200" rtl="0">
              <a:buClr>
                <a:srgbClr val="008BA5"/>
              </a:buClr>
              <a:buFont typeface="+mj-lt"/>
              <a:buAutoNum type="arabicPeriod"/>
            </a:pPr>
            <a:r>
              <a:rPr lang="en-US" sz="1600" dirty="0" err="1"/>
              <a:t>Éprouvez-vous</a:t>
            </a:r>
            <a:r>
              <a:rPr lang="en-US" sz="1600" dirty="0"/>
              <a:t> des </a:t>
            </a:r>
            <a:r>
              <a:rPr lang="en-US" sz="1600" dirty="0" err="1"/>
              <a:t>difficultés</a:t>
            </a:r>
            <a:r>
              <a:rPr lang="en-US" sz="1600" dirty="0"/>
              <a:t> à </a:t>
            </a:r>
            <a:r>
              <a:rPr lang="en-US" sz="1600" b="1" dirty="0" err="1"/>
              <a:t>vous</a:t>
            </a:r>
            <a:r>
              <a:rPr lang="en-US" sz="1600" b="1" dirty="0"/>
              <a:t> rappeler</a:t>
            </a:r>
            <a:r>
              <a:rPr lang="en-US" sz="1600" dirty="0"/>
              <a:t> </a:t>
            </a:r>
            <a:r>
              <a:rPr lang="en-US" sz="1600" dirty="0" err="1"/>
              <a:t>certaines</a:t>
            </a:r>
            <a:r>
              <a:rPr lang="en-US" sz="1600" dirty="0"/>
              <a:t> choses </a:t>
            </a:r>
            <a:r>
              <a:rPr lang="en-US" sz="1600" dirty="0" err="1"/>
              <a:t>ou</a:t>
            </a:r>
            <a:r>
              <a:rPr lang="en-US" sz="1600" dirty="0"/>
              <a:t> à </a:t>
            </a:r>
            <a:r>
              <a:rPr lang="en-US" sz="1600" b="1" dirty="0" err="1"/>
              <a:t>vous</a:t>
            </a:r>
            <a:r>
              <a:rPr lang="en-US" sz="1600" b="1" dirty="0"/>
              <a:t> </a:t>
            </a:r>
            <a:r>
              <a:rPr lang="en-US" sz="1600" b="1" dirty="0" err="1"/>
              <a:t>concentrer</a:t>
            </a:r>
            <a:r>
              <a:rPr lang="en-US" sz="1600" b="1" dirty="0"/>
              <a:t> </a:t>
            </a:r>
            <a:r>
              <a:rPr lang="en-US" sz="1600" dirty="0"/>
              <a:t>?</a:t>
            </a:r>
          </a:p>
          <a:p>
            <a:pPr marL="457200" indent="-457200" rtl="0">
              <a:buClr>
                <a:srgbClr val="008BA5"/>
              </a:buClr>
              <a:buFont typeface="+mj-lt"/>
              <a:buAutoNum type="arabicPeriod"/>
            </a:pPr>
            <a:r>
              <a:rPr lang="en-US" sz="1600" dirty="0" err="1"/>
              <a:t>Éprouvez-vous</a:t>
            </a:r>
            <a:r>
              <a:rPr lang="en-US" sz="1600" dirty="0"/>
              <a:t> des </a:t>
            </a:r>
            <a:r>
              <a:rPr lang="en-US" sz="1600" dirty="0" err="1"/>
              <a:t>difficultés</a:t>
            </a:r>
            <a:r>
              <a:rPr lang="en-US" sz="1600" dirty="0"/>
              <a:t> à</a:t>
            </a:r>
            <a:r>
              <a:rPr lang="en-US" sz="1600" b="1" dirty="0"/>
              <a:t> prendre </a:t>
            </a:r>
            <a:r>
              <a:rPr lang="en-US" sz="1600" b="1" dirty="0" err="1"/>
              <a:t>soin</a:t>
            </a:r>
            <a:r>
              <a:rPr lang="en-US" sz="1600" b="1" dirty="0"/>
              <a:t> de </a:t>
            </a:r>
            <a:r>
              <a:rPr lang="en-US" sz="1600" b="1" dirty="0" err="1"/>
              <a:t>vous</a:t>
            </a:r>
            <a:r>
              <a:rPr lang="en-US" sz="1600" dirty="0"/>
              <a:t>, à </a:t>
            </a:r>
            <a:r>
              <a:rPr lang="en-US" sz="1600" dirty="0" err="1"/>
              <a:t>vous</a:t>
            </a:r>
            <a:r>
              <a:rPr lang="en-US" sz="1600" dirty="0"/>
              <a:t> laver </a:t>
            </a:r>
            <a:r>
              <a:rPr lang="en-US" sz="1600" dirty="0" err="1"/>
              <a:t>ou</a:t>
            </a:r>
            <a:r>
              <a:rPr lang="en-US" sz="1600" dirty="0"/>
              <a:t> à </a:t>
            </a:r>
            <a:r>
              <a:rPr lang="en-US" sz="1600" dirty="0" err="1"/>
              <a:t>vous</a:t>
            </a:r>
            <a:r>
              <a:rPr lang="en-US" sz="1600" dirty="0"/>
              <a:t> </a:t>
            </a:r>
            <a:r>
              <a:rPr lang="en-US" sz="1600" dirty="0" err="1"/>
              <a:t>habiller</a:t>
            </a:r>
            <a:r>
              <a:rPr lang="en-US" sz="1600" dirty="0"/>
              <a:t>, par </a:t>
            </a:r>
            <a:r>
              <a:rPr lang="en-US" sz="1600" dirty="0" err="1"/>
              <a:t>exemple</a:t>
            </a:r>
            <a:r>
              <a:rPr lang="en-US" sz="1600" dirty="0"/>
              <a:t> ?</a:t>
            </a:r>
          </a:p>
          <a:p>
            <a:pPr marL="457200" indent="-457200" rtl="0">
              <a:buClr>
                <a:srgbClr val="008BA5"/>
              </a:buClr>
              <a:buFont typeface="+mj-lt"/>
              <a:buAutoNum type="arabicPeriod"/>
            </a:pPr>
            <a:r>
              <a:rPr lang="en-US" sz="1600" dirty="0" err="1"/>
              <a:t>Éprouvez-vous</a:t>
            </a:r>
            <a:r>
              <a:rPr lang="en-US" sz="1600" dirty="0"/>
              <a:t> des </a:t>
            </a:r>
            <a:r>
              <a:rPr lang="en-US" sz="1600" dirty="0" err="1"/>
              <a:t>difficultés</a:t>
            </a:r>
            <a:r>
              <a:rPr lang="en-US" sz="1600" dirty="0"/>
              <a:t> à</a:t>
            </a:r>
            <a:r>
              <a:rPr lang="en-US" sz="1600" b="1" dirty="0"/>
              <a:t> </a:t>
            </a:r>
            <a:r>
              <a:rPr lang="en-US" sz="1600" b="1" dirty="0" err="1"/>
              <a:t>communiquer</a:t>
            </a:r>
            <a:r>
              <a:rPr lang="en-US" sz="1600" dirty="0"/>
              <a:t> dans </a:t>
            </a:r>
            <a:r>
              <a:rPr lang="en-US" sz="1600" dirty="0" err="1"/>
              <a:t>votre</a:t>
            </a:r>
            <a:r>
              <a:rPr lang="en-US" sz="1600" dirty="0"/>
              <a:t> langue </a:t>
            </a:r>
            <a:r>
              <a:rPr lang="en-US" sz="1600" dirty="0" err="1"/>
              <a:t>habituelle</a:t>
            </a:r>
            <a:r>
              <a:rPr lang="en-US" sz="1600" dirty="0"/>
              <a:t>, à </a:t>
            </a:r>
            <a:r>
              <a:rPr lang="en-US" sz="1600" dirty="0" err="1"/>
              <a:t>comprendre</a:t>
            </a:r>
            <a:r>
              <a:rPr lang="en-US" sz="1600" dirty="0"/>
              <a:t> les </a:t>
            </a:r>
            <a:r>
              <a:rPr lang="en-US" sz="1600" dirty="0" err="1"/>
              <a:t>autres</a:t>
            </a:r>
            <a:r>
              <a:rPr lang="en-US" sz="1600" dirty="0"/>
              <a:t> </a:t>
            </a:r>
            <a:r>
              <a:rPr lang="en-US" sz="1600" dirty="0" err="1"/>
              <a:t>ou</a:t>
            </a:r>
            <a:r>
              <a:rPr lang="en-US" sz="1600" dirty="0"/>
              <a:t> à </a:t>
            </a:r>
            <a:r>
              <a:rPr lang="en-US" sz="1600" dirty="0" err="1"/>
              <a:t>vous</a:t>
            </a:r>
            <a:r>
              <a:rPr lang="en-US" sz="1600" dirty="0"/>
              <a:t> faire </a:t>
            </a:r>
            <a:r>
              <a:rPr lang="en-US" sz="1600" dirty="0" err="1"/>
              <a:t>comprendre</a:t>
            </a:r>
            <a:r>
              <a:rPr lang="en-US" sz="1600" dirty="0"/>
              <a:t>, par </a:t>
            </a:r>
            <a:r>
              <a:rPr lang="en-US" sz="1600" dirty="0" err="1"/>
              <a:t>exemple</a:t>
            </a:r>
            <a:r>
              <a:rPr lang="en-US" sz="1600" dirty="0"/>
              <a:t> ?</a:t>
            </a:r>
            <a:endParaRPr lang="en-GB" sz="1600" dirty="0">
              <a:cs typeface="Arial" panose="020B0604020202020204"/>
            </a:endParaRPr>
          </a:p>
        </p:txBody>
      </p:sp>
      <p:sp>
        <p:nvSpPr>
          <p:cNvPr id="8" name="Title 1"/>
          <p:cNvSpPr>
            <a:spLocks noGrp="1"/>
          </p:cNvSpPr>
          <p:nvPr>
            <p:ph type="title"/>
          </p:nvPr>
        </p:nvSpPr>
        <p:spPr>
          <a:xfrm>
            <a:off x="736600" y="305750"/>
            <a:ext cx="8226746" cy="781172"/>
          </a:xfrm>
        </p:spPr>
        <p:txBody>
          <a:bodyPr rtlCol="0">
            <a:noAutofit/>
          </a:bodyPr>
          <a:lstStyle/>
          <a:p>
            <a:pPr rtl="0"/>
            <a:r>
              <a:rPr lang="en-US" sz="3000">
                <a:solidFill>
                  <a:srgbClr val="008BA5"/>
                </a:solidFill>
              </a:rPr>
              <a:t>Résultat : la brève série de questions du Groupe de Washington</a:t>
            </a:r>
          </a:p>
        </p:txBody>
      </p:sp>
      <p:sp>
        <p:nvSpPr>
          <p:cNvPr id="11" name="Content Placeholder 2"/>
          <p:cNvSpPr txBox="1"/>
          <p:nvPr/>
        </p:nvSpPr>
        <p:spPr>
          <a:xfrm>
            <a:off x="638945" y="3657600"/>
            <a:ext cx="7839230" cy="1184718"/>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rtl="0">
              <a:buClr>
                <a:srgbClr val="00B0F0"/>
              </a:buClr>
              <a:buNone/>
            </a:pPr>
            <a:r>
              <a:rPr lang="en-US" sz="1600" b="1" dirty="0" err="1"/>
              <a:t>Catégories</a:t>
            </a:r>
            <a:r>
              <a:rPr lang="en-US" sz="1600" b="1" dirty="0"/>
              <a:t> de </a:t>
            </a:r>
            <a:r>
              <a:rPr lang="en-US" sz="1600" b="1" dirty="0" err="1"/>
              <a:t>réponses</a:t>
            </a:r>
            <a:r>
              <a:rPr lang="en-US" sz="1600" b="1" dirty="0"/>
              <a:t> : </a:t>
            </a:r>
          </a:p>
          <a:p>
            <a:pPr marL="0" indent="0" rtl="0">
              <a:buClr>
                <a:srgbClr val="00B0F0"/>
              </a:buClr>
              <a:buNone/>
            </a:pPr>
            <a:r>
              <a:rPr lang="en-US" sz="1600" dirty="0"/>
              <a:t>Non, pas du tout ; </a:t>
            </a:r>
            <a:r>
              <a:rPr lang="en-US" sz="1600" dirty="0" err="1"/>
              <a:t>Oui</a:t>
            </a:r>
            <a:r>
              <a:rPr lang="en-US" sz="1600" dirty="0"/>
              <a:t>, un </a:t>
            </a:r>
            <a:r>
              <a:rPr lang="en-US" sz="1600" dirty="0" err="1"/>
              <a:t>peu</a:t>
            </a:r>
            <a:r>
              <a:rPr lang="en-US" sz="1600" dirty="0"/>
              <a:t> ; </a:t>
            </a:r>
            <a:r>
              <a:rPr lang="en-US" sz="1600" dirty="0" err="1"/>
              <a:t>Oui</a:t>
            </a:r>
            <a:r>
              <a:rPr lang="en-US" sz="1600" dirty="0"/>
              <a:t>, beaucoup ; Je </a:t>
            </a:r>
            <a:r>
              <a:rPr lang="en-US" sz="1600" dirty="0" err="1"/>
              <a:t>n’y</a:t>
            </a:r>
            <a:r>
              <a:rPr lang="en-US" sz="1600" dirty="0"/>
              <a:t> </a:t>
            </a:r>
            <a:r>
              <a:rPr lang="en-US" sz="1600" dirty="0" err="1"/>
              <a:t>parviens</a:t>
            </a:r>
            <a:r>
              <a:rPr lang="en-US" sz="1600" dirty="0"/>
              <a:t> pas du tout</a:t>
            </a:r>
          </a:p>
        </p:txBody>
      </p:sp>
      <p:cxnSp>
        <p:nvCxnSpPr>
          <p:cNvPr id="12" name="Straight Arrow Connector 11"/>
          <p:cNvCxnSpPr/>
          <p:nvPr/>
        </p:nvCxnSpPr>
        <p:spPr>
          <a:xfrm>
            <a:off x="3906268" y="3876906"/>
            <a:ext cx="2909454" cy="0"/>
          </a:xfrm>
          <a:prstGeom prst="straightConnector1">
            <a:avLst/>
          </a:prstGeom>
          <a:ln>
            <a:solidFill>
              <a:srgbClr val="008BA5"/>
            </a:solidFill>
            <a:headEnd type="triangle"/>
            <a:tailEnd type="triangle"/>
          </a:ln>
        </p:spPr>
        <p:style>
          <a:lnRef idx="2">
            <a:schemeClr val="accent5"/>
          </a:lnRef>
          <a:fillRef idx="0">
            <a:schemeClr val="accent5"/>
          </a:fillRef>
          <a:effectRef idx="1">
            <a:schemeClr val="accent5"/>
          </a:effectRef>
          <a:fontRef idx="minor">
            <a:schemeClr val="tx1"/>
          </a:fontRef>
        </p:style>
      </p:cxnSp>
      <p:sp>
        <p:nvSpPr>
          <p:cNvPr id="13" name="Content Placeholder 2"/>
          <p:cNvSpPr txBox="1"/>
          <p:nvPr/>
        </p:nvSpPr>
        <p:spPr>
          <a:xfrm>
            <a:off x="4199352" y="3594305"/>
            <a:ext cx="2067653" cy="300360"/>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rtl="0">
              <a:buClr>
                <a:srgbClr val="00B0F0"/>
              </a:buClr>
              <a:buNone/>
            </a:pPr>
            <a:r>
              <a:rPr lang="en-US" sz="1200" b="1"/>
              <a:t>Personnes handicapées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Bonnes pratiques : à vous de répondre !</a:t>
            </a:r>
          </a:p>
        </p:txBody>
      </p:sp>
      <p:pic>
        <p:nvPicPr>
          <p:cNvPr id="5" name="Picture 2" descr="Six questions on Short Set"/>
          <p:cNvPicPr>
            <a:picLocks noChangeAspect="1" noChangeArrowheads="1"/>
          </p:cNvPicPr>
          <p:nvPr/>
        </p:nvPicPr>
        <p:blipFill>
          <a:blip r:embed="rId5"/>
          <a:srcRect/>
          <a:stretch>
            <a:fillRect/>
          </a:stretch>
        </p:blipFill>
        <p:spPr bwMode="auto">
          <a:xfrm>
            <a:off x="1287025" y="1484243"/>
            <a:ext cx="6569949" cy="2950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Exemple</a:t>
            </a:r>
          </a:p>
        </p:txBody>
      </p:sp>
      <p:sp>
        <p:nvSpPr>
          <p:cNvPr id="8" name="Content Placeholder 2"/>
          <p:cNvSpPr txBox="1"/>
          <p:nvPr/>
        </p:nvSpPr>
        <p:spPr>
          <a:xfrm>
            <a:off x="638945" y="1405760"/>
            <a:ext cx="3676811" cy="2965662"/>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8BA5"/>
              </a:buClr>
              <a:buFont typeface="Arial" panose="020B0604020202020204" pitchFamily="34" charset="0"/>
              <a:buChar char="•"/>
            </a:pPr>
            <a:r>
              <a:rPr lang="en-US" sz="2000" dirty="0" err="1"/>
              <a:t>Avez-vous</a:t>
            </a:r>
            <a:r>
              <a:rPr lang="en-US" sz="2000" dirty="0"/>
              <a:t> </a:t>
            </a:r>
            <a:r>
              <a:rPr lang="en-US" sz="2000" dirty="0" err="1"/>
              <a:t>actuellement</a:t>
            </a:r>
            <a:r>
              <a:rPr lang="en-US" sz="2000" dirty="0"/>
              <a:t> un </a:t>
            </a:r>
            <a:r>
              <a:rPr lang="en-US" sz="2000" dirty="0" err="1"/>
              <a:t>emploi</a:t>
            </a:r>
            <a:r>
              <a:rPr lang="en-US" sz="2000" dirty="0"/>
              <a:t> ?</a:t>
            </a:r>
          </a:p>
          <a:p>
            <a:pPr rtl="0">
              <a:buClr>
                <a:srgbClr val="008BA5"/>
              </a:buClr>
              <a:buFont typeface="Arial" panose="020B0604020202020204" pitchFamily="34" charset="0"/>
              <a:buChar char="•"/>
            </a:pPr>
            <a:r>
              <a:rPr lang="en-US" sz="2000" dirty="0" err="1"/>
              <a:t>Prévalence</a:t>
            </a:r>
            <a:r>
              <a:rPr lang="en-US" sz="2000" dirty="0"/>
              <a:t> du handicap dans </a:t>
            </a:r>
            <a:r>
              <a:rPr lang="en-US" sz="2000" dirty="0" err="1"/>
              <a:t>ce</a:t>
            </a:r>
            <a:r>
              <a:rPr lang="en-US" sz="2000" dirty="0"/>
              <a:t> </a:t>
            </a:r>
            <a:r>
              <a:rPr lang="en-US" sz="2000" dirty="0" err="1"/>
              <a:t>contexte</a:t>
            </a:r>
            <a:r>
              <a:rPr lang="en-US" sz="2000" dirty="0"/>
              <a:t>, par </a:t>
            </a:r>
            <a:r>
              <a:rPr lang="en-US" sz="2000" dirty="0" err="1"/>
              <a:t>exemple</a:t>
            </a:r>
            <a:r>
              <a:rPr lang="en-US" sz="2000" dirty="0"/>
              <a:t> 16 %</a:t>
            </a:r>
          </a:p>
          <a:p>
            <a:pPr rtl="0">
              <a:buClr>
                <a:srgbClr val="008BA5"/>
              </a:buClr>
              <a:buFont typeface="Arial" panose="020B0604020202020204" pitchFamily="34" charset="0"/>
              <a:buChar char="•"/>
            </a:pPr>
            <a:r>
              <a:rPr lang="en-US" sz="2000" dirty="0"/>
              <a:t>Il </a:t>
            </a:r>
            <a:r>
              <a:rPr lang="en-US" sz="2000" dirty="0" err="1"/>
              <a:t>est</a:t>
            </a:r>
            <a:r>
              <a:rPr lang="en-US" sz="2000" dirty="0"/>
              <a:t> </a:t>
            </a:r>
            <a:r>
              <a:rPr lang="en-US" sz="2000" dirty="0" err="1"/>
              <a:t>toujours</a:t>
            </a:r>
            <a:r>
              <a:rPr lang="en-US" sz="2000" dirty="0"/>
              <a:t> </a:t>
            </a:r>
            <a:r>
              <a:rPr lang="en-US" sz="2000" dirty="0" err="1"/>
              <a:t>recommandé</a:t>
            </a:r>
            <a:r>
              <a:rPr lang="en-US" sz="2000" dirty="0"/>
              <a:t> </a:t>
            </a:r>
            <a:r>
              <a:rPr lang="en-US" sz="2000" dirty="0" err="1"/>
              <a:t>d’utiliser</a:t>
            </a:r>
            <a:r>
              <a:rPr lang="en-US" sz="2000" dirty="0"/>
              <a:t> des </a:t>
            </a:r>
            <a:r>
              <a:rPr lang="en-US" sz="2000" dirty="0" err="1"/>
              <a:t>données</a:t>
            </a:r>
            <a:r>
              <a:rPr lang="en-US" sz="2000" dirty="0"/>
              <a:t> </a:t>
            </a:r>
            <a:r>
              <a:rPr lang="en-US" sz="2000" dirty="0" err="1"/>
              <a:t>ventilées</a:t>
            </a:r>
            <a:r>
              <a:rPr lang="en-US" sz="2000" dirty="0"/>
              <a:t> par </a:t>
            </a:r>
            <a:r>
              <a:rPr lang="en-US" sz="2000" dirty="0" err="1"/>
              <a:t>âge</a:t>
            </a:r>
            <a:r>
              <a:rPr lang="en-US" sz="2000" dirty="0"/>
              <a:t> et par </a:t>
            </a:r>
            <a:r>
              <a:rPr lang="en-US" sz="2000" dirty="0" err="1"/>
              <a:t>sexe</a:t>
            </a:r>
            <a:r>
              <a:rPr lang="en-US" sz="2000" dirty="0"/>
              <a:t>.</a:t>
            </a:r>
          </a:p>
        </p:txBody>
      </p:sp>
      <p:graphicFrame>
        <p:nvGraphicFramePr>
          <p:cNvPr id="12" name="Object 4" descr="Disability employment graph"/>
          <p:cNvGraphicFramePr>
            <a:graphicFrameLocks noChangeAspect="1"/>
          </p:cNvGraphicFramePr>
          <p:nvPr>
            <p:extLst>
              <p:ext uri="{D42A27DB-BD31-4B8C-83A1-F6EECF244321}">
                <p14:modId xmlns:p14="http://schemas.microsoft.com/office/powerpoint/2010/main" val="3900010574"/>
              </p:ext>
            </p:extLst>
          </p:nvPr>
        </p:nvGraphicFramePr>
        <p:xfrm>
          <a:off x="4572000" y="1290082"/>
          <a:ext cx="3676811" cy="3261095"/>
        </p:xfrm>
        <a:graphic>
          <a:graphicData uri="http://schemas.openxmlformats.org/presentationml/2006/ole">
            <mc:AlternateContent xmlns:mc="http://schemas.openxmlformats.org/markup-compatibility/2006">
              <mc:Choice xmlns:v="urn:schemas-microsoft-com:vml" Requires="v">
                <p:oleObj spid="_x0000_s1028" r:id="rId6" imgW="4608830" imgH="4084320" progId="Excel.Chart.8">
                  <p:embed/>
                </p:oleObj>
              </mc:Choice>
              <mc:Fallback>
                <p:oleObj r:id="rId6" imgW="4608830" imgH="4084320" progId="Excel.Chart.8">
                  <p:embed/>
                  <p:pic>
                    <p:nvPicPr>
                      <p:cNvPr id="0" name="Object 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290082"/>
                        <a:ext cx="3676811" cy="3261095"/>
                      </a:xfrm>
                      <a:prstGeom prst="rect">
                        <a:avLst/>
                      </a:prstGeom>
                      <a:noFill/>
                      <a:ln>
                        <a:noFill/>
                      </a:ln>
                    </p:spPr>
                  </p:pic>
                </p:oleObj>
              </mc:Fallback>
            </mc:AlternateContent>
          </a:graphicData>
        </a:graphic>
      </p:graphicFrame>
      <p:sp>
        <p:nvSpPr>
          <p:cNvPr id="7" name="TextBox 6"/>
          <p:cNvSpPr txBox="1"/>
          <p:nvPr/>
        </p:nvSpPr>
        <p:spPr>
          <a:xfrm>
            <a:off x="5525572" y="1220102"/>
            <a:ext cx="2528710" cy="307777"/>
          </a:xfrm>
          <a:prstGeom prst="rect">
            <a:avLst/>
          </a:prstGeom>
          <a:noFill/>
        </p:spPr>
        <p:txBody>
          <a:bodyPr wrap="square" rtlCol="0">
            <a:spAutoFit/>
          </a:bodyPr>
          <a:lstStyle/>
          <a:p>
            <a:pPr algn="ctr" rtl="0" eaLnBrk="1" hangingPunct="1">
              <a:spcBef>
                <a:spcPct val="50000"/>
              </a:spcBef>
              <a:buClrTx/>
              <a:buFontTx/>
              <a:buNone/>
            </a:pPr>
            <a:r>
              <a:rPr lang="en-US" sz="1400" b="1">
                <a:latin typeface="+mj-lt"/>
                <a:ea typeface="Tahoma" panose="020B0604030504040204"/>
                <a:cs typeface="Tahoma" panose="020B0604030504040204"/>
              </a:rPr>
              <a:t>% ayant un emploi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Utilisations de la brève série de questions</a:t>
            </a:r>
          </a:p>
        </p:txBody>
      </p:sp>
      <p:sp>
        <p:nvSpPr>
          <p:cNvPr id="7" name="Content Placeholder 2"/>
          <p:cNvSpPr>
            <a:spLocks noGrp="1"/>
          </p:cNvSpPr>
          <p:nvPr>
            <p:ph idx="1"/>
          </p:nvPr>
        </p:nvSpPr>
        <p:spPr>
          <a:xfrm>
            <a:off x="650491" y="1617757"/>
            <a:ext cx="3755802" cy="1741376"/>
          </a:xfrm>
        </p:spPr>
        <p:txBody>
          <a:bodyPr vert="horz" lIns="91440" tIns="45720" rIns="91440" bIns="0" rtlCol="0" anchor="t">
            <a:normAutofit/>
          </a:bodyPr>
          <a:lstStyle/>
          <a:p>
            <a:pPr marL="0" indent="0" rtl="0">
              <a:buClr>
                <a:srgbClr val="00B0F0"/>
              </a:buClr>
              <a:buNone/>
            </a:pPr>
            <a:r>
              <a:rPr lang="en-US" sz="1500" i="1" dirty="0"/>
              <a:t> « Identifier les </a:t>
            </a:r>
            <a:r>
              <a:rPr lang="en-US" sz="1500" b="1" dirty="0" err="1"/>
              <a:t>individus</a:t>
            </a:r>
            <a:r>
              <a:rPr lang="en-US" sz="1500" i="1" dirty="0"/>
              <a:t> </a:t>
            </a:r>
            <a:br>
              <a:rPr lang="en-US" sz="1500" i="1" dirty="0"/>
            </a:br>
            <a:r>
              <a:rPr lang="en-US" sz="1500" i="1" dirty="0"/>
              <a:t>plus </a:t>
            </a:r>
            <a:r>
              <a:rPr lang="en-US" sz="1500" b="1" dirty="0"/>
              <a:t>exposés </a:t>
            </a:r>
            <a:r>
              <a:rPr lang="en-US" sz="1500" i="1" dirty="0"/>
              <a:t>que le </a:t>
            </a:r>
            <a:r>
              <a:rPr lang="en-US" sz="1500" i="1" dirty="0" err="1"/>
              <a:t>reste</a:t>
            </a:r>
            <a:r>
              <a:rPr lang="en-US" sz="1500" i="1" dirty="0"/>
              <a:t> de la population </a:t>
            </a:r>
            <a:r>
              <a:rPr lang="en-US" sz="1500" i="1" dirty="0" err="1"/>
              <a:t>à</a:t>
            </a:r>
            <a:r>
              <a:rPr lang="en-US" sz="1500" i="1" dirty="0"/>
              <a:t> des restrictions de </a:t>
            </a:r>
            <a:r>
              <a:rPr lang="en-US" sz="1500" i="1" dirty="0" err="1"/>
              <a:t>leur</a:t>
            </a:r>
            <a:r>
              <a:rPr lang="en-US" sz="1500" i="1" dirty="0"/>
              <a:t> </a:t>
            </a:r>
            <a:r>
              <a:rPr lang="en-US" sz="1500" b="1" dirty="0"/>
              <a:t>participation </a:t>
            </a:r>
            <a:r>
              <a:rPr lang="en-US" sz="1500" i="1" dirty="0" err="1"/>
              <a:t>sociale</a:t>
            </a:r>
            <a:r>
              <a:rPr lang="en-US" sz="1500" i="1" dirty="0"/>
              <a:t> </a:t>
            </a:r>
            <a:r>
              <a:rPr lang="en-US" sz="1500" i="1" dirty="0" err="1"/>
              <a:t>en</a:t>
            </a:r>
            <a:r>
              <a:rPr lang="en-US" sz="1500" i="1" dirty="0"/>
              <a:t> raison de </a:t>
            </a:r>
            <a:r>
              <a:rPr lang="en-US" sz="1500" i="1" dirty="0" err="1"/>
              <a:t>difficultés</a:t>
            </a:r>
            <a:r>
              <a:rPr lang="en-US" sz="1500" i="1" dirty="0"/>
              <a:t> </a:t>
            </a:r>
            <a:r>
              <a:rPr lang="en-US" sz="1500" i="1" dirty="0" err="1"/>
              <a:t>à</a:t>
            </a:r>
            <a:r>
              <a:rPr lang="en-US" sz="1500" i="1" dirty="0"/>
              <a:t> </a:t>
            </a:r>
            <a:r>
              <a:rPr lang="en-US" sz="1500" i="1" dirty="0" err="1"/>
              <a:t>réaliser</a:t>
            </a:r>
            <a:r>
              <a:rPr lang="en-US" sz="1500" i="1" dirty="0"/>
              <a:t> des </a:t>
            </a:r>
            <a:r>
              <a:rPr lang="en-US" sz="1500" i="1" dirty="0" err="1"/>
              <a:t>activités</a:t>
            </a:r>
            <a:r>
              <a:rPr lang="en-US" sz="1500" i="1" dirty="0"/>
              <a:t> </a:t>
            </a:r>
            <a:r>
              <a:rPr lang="en-US" sz="1500" i="1" dirty="0" err="1"/>
              <a:t>élémentaires</a:t>
            </a:r>
            <a:r>
              <a:rPr lang="en-US" sz="1500" i="1" dirty="0"/>
              <a:t> »</a:t>
            </a:r>
            <a:endParaRPr lang="en-GB" sz="1500" i="1" dirty="0">
              <a:cs typeface="Arial" panose="020B0604020202020204"/>
            </a:endParaRPr>
          </a:p>
        </p:txBody>
      </p:sp>
      <p:grpSp>
        <p:nvGrpSpPr>
          <p:cNvPr id="2" name="Group 1" descr="Group of disability IDs"/>
          <p:cNvGrpSpPr/>
          <p:nvPr/>
        </p:nvGrpSpPr>
        <p:grpSpPr>
          <a:xfrm>
            <a:off x="4571999" y="1508769"/>
            <a:ext cx="3933055" cy="2498115"/>
            <a:chOff x="4381133" y="1677446"/>
            <a:chExt cx="4123922" cy="2619346"/>
          </a:xfrm>
        </p:grpSpPr>
        <p:pic>
          <p:nvPicPr>
            <p:cNvPr id="5" name="Picture 4" descr="Graphical user interface, text, application&#10;&#10;Description automatically generated"/>
            <p:cNvPicPr>
              <a:picLocks noChangeAspect="1"/>
            </p:cNvPicPr>
            <p:nvPr/>
          </p:nvPicPr>
          <p:blipFill rotWithShape="1">
            <a:blip r:embed="rId5" cstate="print"/>
            <a:srcRect/>
            <a:stretch>
              <a:fillRect/>
            </a:stretch>
          </p:blipFill>
          <p:spPr>
            <a:xfrm>
              <a:off x="6525031" y="1677446"/>
              <a:ext cx="1980024" cy="1316969"/>
            </a:xfrm>
            <a:prstGeom prst="rect">
              <a:avLst/>
            </a:prstGeom>
          </p:spPr>
        </p:pic>
        <p:pic>
          <p:nvPicPr>
            <p:cNvPr id="6" name="Picture 5" descr="Text&#10;&#10;Description automatically generated"/>
            <p:cNvPicPr>
              <a:picLocks noChangeAspect="1"/>
            </p:cNvPicPr>
            <p:nvPr/>
          </p:nvPicPr>
          <p:blipFill>
            <a:blip r:embed="rId6" cstate="print"/>
            <a:stretch>
              <a:fillRect/>
            </a:stretch>
          </p:blipFill>
          <p:spPr>
            <a:xfrm>
              <a:off x="6504241" y="3037277"/>
              <a:ext cx="1988709" cy="1259515"/>
            </a:xfrm>
            <a:prstGeom prst="rect">
              <a:avLst/>
            </a:prstGeom>
          </p:spPr>
        </p:pic>
        <p:pic>
          <p:nvPicPr>
            <p:cNvPr id="11" name="Picture 10" descr="Table&#10;&#10;Description automatically generated with medium confidence"/>
            <p:cNvPicPr>
              <a:picLocks noChangeAspect="1"/>
            </p:cNvPicPr>
            <p:nvPr/>
          </p:nvPicPr>
          <p:blipFill>
            <a:blip r:embed="rId7" cstate="print"/>
            <a:stretch>
              <a:fillRect/>
            </a:stretch>
          </p:blipFill>
          <p:spPr>
            <a:xfrm>
              <a:off x="4381133" y="1698634"/>
              <a:ext cx="2033593" cy="1259515"/>
            </a:xfrm>
            <a:prstGeom prst="rect">
              <a:avLst/>
            </a:prstGeom>
          </p:spPr>
        </p:pic>
      </p:grpSp>
      <p:pic>
        <p:nvPicPr>
          <p:cNvPr id="12" name="Graphic 11" descr="Close with solid fill"/>
          <p:cNvPicPr>
            <a:picLocks noChangeAspect="1"/>
          </p:cNvPicPr>
          <p:nvPr/>
        </p:nvPicPr>
        <p:blipFill>
          <a:blip r:embed="rId8" cstate="screen">
            <a:extLst>
              <a:ext uri="{96DAC541-7B7A-43D3-8B79-37D633B846F1}">
                <asvg:svgBlip xmlns:asvg="http://schemas.microsoft.com/office/drawing/2016/SVG/main" r:embed="rId9"/>
              </a:ext>
            </a:extLst>
          </a:blip>
          <a:stretch>
            <a:fillRect/>
          </a:stretch>
        </p:blipFill>
        <p:spPr>
          <a:xfrm>
            <a:off x="5862295" y="2891723"/>
            <a:ext cx="568842" cy="568842"/>
          </a:xfrm>
          <a:prstGeom prst="rect">
            <a:avLst/>
          </a:prstGeom>
        </p:spPr>
      </p:pic>
      <p:pic>
        <p:nvPicPr>
          <p:cNvPr id="13" name="Graphic 12" descr="Checkmark with solid fill"/>
          <p:cNvPicPr>
            <a:picLocks noChangeAspect="1"/>
          </p:cNvPicPr>
          <p:nvPr/>
        </p:nvPicPr>
        <p:blipFill>
          <a:blip r:embed="rId10" cstate="screen">
            <a:extLst>
              <a:ext uri="{96DAC541-7B7A-43D3-8B79-37D633B846F1}">
                <asvg:svgBlip xmlns:asvg="http://schemas.microsoft.com/office/drawing/2016/SVG/main" r:embed="rId11"/>
              </a:ext>
            </a:extLst>
          </a:blip>
          <a:stretch>
            <a:fillRect/>
          </a:stretch>
        </p:blipFill>
        <p:spPr>
          <a:xfrm>
            <a:off x="736600" y="1119686"/>
            <a:ext cx="568842" cy="568842"/>
          </a:xfrm>
          <a:prstGeom prst="rect">
            <a:avLst/>
          </a:prstGeom>
        </p:spPr>
      </p:pic>
      <p:sp>
        <p:nvSpPr>
          <p:cNvPr id="14" name="Content Placeholder 2"/>
          <p:cNvSpPr txBox="1"/>
          <p:nvPr/>
        </p:nvSpPr>
        <p:spPr>
          <a:xfrm>
            <a:off x="522579" y="3525743"/>
            <a:ext cx="1349660" cy="803345"/>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rtl="0">
              <a:buClr>
                <a:srgbClr val="00B0F0"/>
              </a:buClr>
              <a:buNone/>
            </a:pPr>
            <a:r>
              <a:rPr lang="en-US" sz="1400" dirty="0"/>
              <a:t>Signaler les </a:t>
            </a:r>
            <a:r>
              <a:rPr lang="en-US" sz="1400" dirty="0" err="1"/>
              <a:t>personnes</a:t>
            </a:r>
            <a:r>
              <a:rPr lang="en-US" sz="1400" dirty="0"/>
              <a:t> </a:t>
            </a:r>
            <a:r>
              <a:rPr lang="en-US" sz="1400" dirty="0" err="1"/>
              <a:t>à</a:t>
            </a:r>
            <a:r>
              <a:rPr lang="en-US" sz="1400" dirty="0"/>
              <a:t> </a:t>
            </a:r>
            <a:r>
              <a:rPr lang="en-US" sz="1400" dirty="0" err="1"/>
              <a:t>risque</a:t>
            </a:r>
            <a:endParaRPr lang="en-GB" sz="1400" dirty="0">
              <a:cs typeface="Arial" panose="020B0604020202020204"/>
            </a:endParaRPr>
          </a:p>
        </p:txBody>
      </p:sp>
      <p:sp>
        <p:nvSpPr>
          <p:cNvPr id="16" name="Content Placeholder 2"/>
          <p:cNvSpPr txBox="1"/>
          <p:nvPr/>
        </p:nvSpPr>
        <p:spPr>
          <a:xfrm>
            <a:off x="2037945" y="3525743"/>
            <a:ext cx="1409720" cy="803345"/>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rtl="0">
              <a:buClr>
                <a:srgbClr val="00B0F0"/>
              </a:buClr>
              <a:buNone/>
            </a:pPr>
            <a:r>
              <a:rPr lang="en-US" sz="1400" dirty="0" err="1"/>
              <a:t>Surveiller</a:t>
            </a:r>
            <a:r>
              <a:rPr lang="en-US" sz="1400" dirty="0"/>
              <a:t> </a:t>
            </a:r>
            <a:r>
              <a:rPr lang="en-US" sz="1400" dirty="0" err="1"/>
              <a:t>l’accessibiité</a:t>
            </a:r>
            <a:r>
              <a:rPr lang="en-US" sz="1400" dirty="0"/>
              <a:t>/la protection</a:t>
            </a:r>
            <a:endParaRPr lang="en-GB" sz="1400" dirty="0">
              <a:cs typeface="Arial" panose="020B0604020202020204"/>
            </a:endParaRPr>
          </a:p>
        </p:txBody>
      </p:sp>
      <p:sp>
        <p:nvSpPr>
          <p:cNvPr id="17" name="Content Placeholder 2"/>
          <p:cNvSpPr txBox="1"/>
          <p:nvPr/>
        </p:nvSpPr>
        <p:spPr>
          <a:xfrm>
            <a:off x="4074596" y="3525743"/>
            <a:ext cx="1349660" cy="803345"/>
          </a:xfrm>
          <a:prstGeom prst="rect">
            <a:avLst/>
          </a:prstGeom>
        </p:spPr>
        <p:txBody>
          <a:bodyPr vert="horz" lIns="91440" tIns="45720" rIns="91440" bIns="0" rtlCol="0" anchor="t">
            <a:normAutofit fontScale="85000" lnSpcReduction="20000"/>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rtl="0">
              <a:buClr>
                <a:srgbClr val="00B0F0"/>
              </a:buClr>
              <a:buNone/>
            </a:pPr>
            <a:r>
              <a:rPr lang="en-US" sz="1600" dirty="0"/>
              <a:t>Adaptations </a:t>
            </a:r>
            <a:r>
              <a:rPr lang="en-US" sz="1600" dirty="0" err="1"/>
              <a:t>ciblées</a:t>
            </a:r>
            <a:r>
              <a:rPr lang="en-US" sz="1600" dirty="0"/>
              <a:t> des </a:t>
            </a:r>
            <a:r>
              <a:rPr lang="en-US" sz="1600" dirty="0" err="1"/>
              <a:t>critères</a:t>
            </a:r>
            <a:r>
              <a:rPr lang="en-US" sz="1600" dirty="0"/>
              <a:t> </a:t>
            </a:r>
            <a:r>
              <a:rPr lang="en-US" sz="1600" dirty="0" err="1"/>
              <a:t>d’admissibilité</a:t>
            </a:r>
            <a:endParaRPr lang="en-GB" sz="1600" dirty="0">
              <a:cs typeface="Arial" panose="020B0604020202020204"/>
            </a:endParaRPr>
          </a:p>
        </p:txBody>
      </p:sp>
      <p:cxnSp>
        <p:nvCxnSpPr>
          <p:cNvPr id="18" name="Straight Arrow Connector 17"/>
          <p:cNvCxnSpPr>
            <a:cxnSpLocks/>
            <a:stCxn id="14" idx="0"/>
          </p:cNvCxnSpPr>
          <p:nvPr/>
        </p:nvCxnSpPr>
        <p:spPr>
          <a:xfrm flipV="1">
            <a:off x="1197409" y="3142695"/>
            <a:ext cx="523909" cy="383048"/>
          </a:xfrm>
          <a:prstGeom prst="straightConnector1">
            <a:avLst/>
          </a:prstGeom>
          <a:ln>
            <a:solidFill>
              <a:srgbClr val="008BA5"/>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20" name="Straight Arrow Connector 19"/>
          <p:cNvCxnSpPr/>
          <p:nvPr/>
        </p:nvCxnSpPr>
        <p:spPr>
          <a:xfrm flipH="1" flipV="1">
            <a:off x="2244115" y="3142695"/>
            <a:ext cx="356827" cy="383048"/>
          </a:xfrm>
          <a:prstGeom prst="straightConnector1">
            <a:avLst/>
          </a:prstGeom>
          <a:ln>
            <a:solidFill>
              <a:srgbClr val="008BA5"/>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30" name="Straight Connector 29"/>
          <p:cNvCxnSpPr>
            <a:cxnSpLocks/>
          </p:cNvCxnSpPr>
          <p:nvPr/>
        </p:nvCxnSpPr>
        <p:spPr>
          <a:xfrm flipV="1">
            <a:off x="5408923" y="3460565"/>
            <a:ext cx="453372" cy="357814"/>
          </a:xfrm>
          <a:prstGeom prst="line">
            <a:avLst/>
          </a:prstGeom>
          <a:ln>
            <a:solidFill>
              <a:srgbClr val="71C043"/>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a:stCxn id="16" idx="3"/>
          </p:cNvCxnSpPr>
          <p:nvPr/>
        </p:nvCxnSpPr>
        <p:spPr>
          <a:xfrm flipV="1">
            <a:off x="3447665" y="3927415"/>
            <a:ext cx="674830" cy="1"/>
          </a:xfrm>
          <a:prstGeom prst="line">
            <a:avLst/>
          </a:prstGeom>
          <a:ln>
            <a:solidFill>
              <a:srgbClr val="ED1B24"/>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6" name="Title 1"/>
          <p:cNvSpPr>
            <a:spLocks noGrp="1"/>
          </p:cNvSpPr>
          <p:nvPr>
            <p:ph type="title"/>
          </p:nvPr>
        </p:nvSpPr>
        <p:spPr>
          <a:xfrm>
            <a:off x="736600" y="-96738"/>
            <a:ext cx="8226746" cy="1119379"/>
          </a:xfrm>
        </p:spPr>
        <p:txBody>
          <a:bodyPr rtlCol="0">
            <a:normAutofit/>
          </a:bodyPr>
          <a:lstStyle/>
          <a:p>
            <a:pPr rtl="0"/>
            <a:r>
              <a:rPr lang="en-US" sz="3000" dirty="0">
                <a:solidFill>
                  <a:srgbClr val="008BA5"/>
                </a:solidFill>
              </a:rPr>
              <a:t>Que </a:t>
            </a:r>
            <a:r>
              <a:rPr lang="en-US" sz="3000" dirty="0" err="1">
                <a:solidFill>
                  <a:srgbClr val="71C043"/>
                </a:solidFill>
              </a:rPr>
              <a:t>permet</a:t>
            </a:r>
            <a:r>
              <a:rPr lang="en-US" sz="3000" dirty="0">
                <a:solidFill>
                  <a:srgbClr val="00B0F0"/>
                </a:solidFill>
              </a:rPr>
              <a:t> </a:t>
            </a:r>
            <a:r>
              <a:rPr lang="en-US" sz="3000" dirty="0">
                <a:solidFill>
                  <a:srgbClr val="008BA5"/>
                </a:solidFill>
              </a:rPr>
              <a:t>et</a:t>
            </a:r>
            <a:r>
              <a:rPr lang="en-US" sz="3000" dirty="0">
                <a:solidFill>
                  <a:srgbClr val="00B0F0"/>
                </a:solidFill>
              </a:rPr>
              <a:t> </a:t>
            </a:r>
            <a:r>
              <a:rPr lang="en-US" sz="3000" dirty="0">
                <a:solidFill>
                  <a:srgbClr val="ED1B24"/>
                </a:solidFill>
              </a:rPr>
              <a:t>ne </a:t>
            </a:r>
            <a:r>
              <a:rPr lang="en-US" sz="3000" dirty="0" err="1">
                <a:solidFill>
                  <a:srgbClr val="ED1B24"/>
                </a:solidFill>
              </a:rPr>
              <a:t>permet</a:t>
            </a:r>
            <a:r>
              <a:rPr lang="en-US" sz="3000" dirty="0">
                <a:solidFill>
                  <a:srgbClr val="ED1B24"/>
                </a:solidFill>
              </a:rPr>
              <a:t> pas</a:t>
            </a:r>
            <a:r>
              <a:rPr lang="en-US" sz="3000" dirty="0">
                <a:solidFill>
                  <a:srgbClr val="008BA5"/>
                </a:solidFill>
              </a:rPr>
              <a:t> la </a:t>
            </a:r>
            <a:r>
              <a:rPr lang="en-US" sz="3000" dirty="0" err="1">
                <a:solidFill>
                  <a:srgbClr val="008BA5"/>
                </a:solidFill>
              </a:rPr>
              <a:t>brève</a:t>
            </a:r>
            <a:r>
              <a:rPr lang="en-US" sz="3000" dirty="0">
                <a:solidFill>
                  <a:srgbClr val="008BA5"/>
                </a:solidFill>
              </a:rPr>
              <a:t> </a:t>
            </a:r>
            <a:r>
              <a:rPr lang="en-US" sz="3000" dirty="0" err="1">
                <a:solidFill>
                  <a:srgbClr val="008BA5"/>
                </a:solidFill>
              </a:rPr>
              <a:t>série</a:t>
            </a:r>
            <a:r>
              <a:rPr lang="en-US" sz="3000" dirty="0">
                <a:solidFill>
                  <a:srgbClr val="008BA5"/>
                </a:solidFill>
              </a:rPr>
              <a:t> de questions du Groupe de Washington ?</a:t>
            </a:r>
            <a:endParaRPr lang="en-GB" sz="3000" dirty="0">
              <a:solidFill>
                <a:srgbClr val="008BA5"/>
              </a:solidFill>
            </a:endParaRPr>
          </a:p>
        </p:txBody>
      </p:sp>
      <p:sp>
        <p:nvSpPr>
          <p:cNvPr id="27" name="Content Placeholder 3"/>
          <p:cNvSpPr>
            <a:spLocks noGrp="1"/>
          </p:cNvSpPr>
          <p:nvPr>
            <p:ph sz="half" idx="1"/>
          </p:nvPr>
        </p:nvSpPr>
        <p:spPr>
          <a:xfrm>
            <a:off x="645160" y="1305811"/>
            <a:ext cx="3923138" cy="3272088"/>
          </a:xfrm>
        </p:spPr>
        <p:txBody>
          <a:bodyPr rtlCol="0">
            <a:noAutofit/>
          </a:bodyPr>
          <a:lstStyle/>
          <a:p>
            <a:pPr rtl="0">
              <a:buClr>
                <a:srgbClr val="008BA5"/>
              </a:buClr>
              <a:buFont typeface="Arial" panose="020B0604020202020204" pitchFamily="34" charset="0"/>
              <a:buChar char="•"/>
            </a:pPr>
            <a:r>
              <a:rPr lang="en-US" sz="1800" dirty="0" err="1"/>
              <a:t>Établir</a:t>
            </a:r>
            <a:r>
              <a:rPr lang="en-US" sz="1800" dirty="0"/>
              <a:t> un diagnostic, </a:t>
            </a:r>
            <a:r>
              <a:rPr lang="en-US" sz="1800" dirty="0" err="1"/>
              <a:t>déterminer</a:t>
            </a:r>
            <a:r>
              <a:rPr lang="en-US" sz="1800" dirty="0"/>
              <a:t> le type de </a:t>
            </a:r>
            <a:r>
              <a:rPr lang="en-US" sz="1800" dirty="0" err="1"/>
              <a:t>déficience</a:t>
            </a:r>
            <a:r>
              <a:rPr lang="en-US" sz="1800" dirty="0"/>
              <a:t> </a:t>
            </a:r>
            <a:r>
              <a:rPr lang="en-US" sz="1800" dirty="0" err="1"/>
              <a:t>ou</a:t>
            </a:r>
            <a:r>
              <a:rPr lang="en-US" sz="1800" dirty="0"/>
              <a:t> </a:t>
            </a:r>
            <a:r>
              <a:rPr lang="en-US" sz="1800" dirty="0" err="1"/>
              <a:t>apporter</a:t>
            </a:r>
            <a:r>
              <a:rPr lang="en-US" sz="1800" dirty="0"/>
              <a:t> </a:t>
            </a:r>
            <a:r>
              <a:rPr lang="en-US" sz="1800" dirty="0" err="1"/>
              <a:t>une</a:t>
            </a:r>
            <a:r>
              <a:rPr lang="en-US" sz="1800" dirty="0"/>
              <a:t> </a:t>
            </a:r>
            <a:r>
              <a:rPr lang="en-US" sz="1800" dirty="0" err="1"/>
              <a:t>preuve</a:t>
            </a:r>
            <a:r>
              <a:rPr lang="en-US" sz="1800" dirty="0"/>
              <a:t> du handicap</a:t>
            </a:r>
          </a:p>
          <a:p>
            <a:pPr rtl="0">
              <a:buClr>
                <a:srgbClr val="008BA5"/>
              </a:buClr>
              <a:buFont typeface="Arial" panose="020B0604020202020204" pitchFamily="34" charset="0"/>
              <a:buChar char="•"/>
            </a:pPr>
            <a:r>
              <a:rPr lang="en-US" sz="1800" dirty="0" err="1"/>
              <a:t>Obtenir</a:t>
            </a:r>
            <a:r>
              <a:rPr lang="en-US" sz="1800" dirty="0"/>
              <a:t> des </a:t>
            </a:r>
            <a:r>
              <a:rPr lang="en-US" sz="1800" dirty="0" err="1"/>
              <a:t>données</a:t>
            </a:r>
            <a:r>
              <a:rPr lang="en-US" sz="1800" dirty="0"/>
              <a:t> </a:t>
            </a:r>
            <a:r>
              <a:rPr lang="en-US" sz="1800" dirty="0" err="1"/>
              <a:t>comparables</a:t>
            </a:r>
            <a:r>
              <a:rPr lang="en-US" sz="1800" dirty="0"/>
              <a:t> </a:t>
            </a:r>
            <a:r>
              <a:rPr lang="en-US" sz="1800" dirty="0" err="1"/>
              <a:t>à</a:t>
            </a:r>
            <a:r>
              <a:rPr lang="en-US" sz="1800" dirty="0"/>
              <a:t> </a:t>
            </a:r>
            <a:r>
              <a:rPr lang="en-US" sz="1800" dirty="0" err="1"/>
              <a:t>l’échelle</a:t>
            </a:r>
            <a:r>
              <a:rPr lang="en-US" sz="1800" dirty="0"/>
              <a:t> </a:t>
            </a:r>
            <a:r>
              <a:rPr lang="en-US" sz="1800" dirty="0" err="1"/>
              <a:t>internationale</a:t>
            </a:r>
            <a:endParaRPr lang="en-US" sz="1800" dirty="0"/>
          </a:p>
          <a:p>
            <a:pPr rtl="0">
              <a:buClr>
                <a:srgbClr val="008BA5"/>
              </a:buClr>
              <a:buFont typeface="Arial" panose="020B0604020202020204" pitchFamily="34" charset="0"/>
              <a:buChar char="•"/>
            </a:pPr>
            <a:r>
              <a:rPr lang="en-US" sz="1800" dirty="0" err="1"/>
              <a:t>Remédier</a:t>
            </a:r>
            <a:r>
              <a:rPr lang="en-US" sz="1800" dirty="0"/>
              <a:t> aux </a:t>
            </a:r>
            <a:r>
              <a:rPr lang="en-US" sz="1800" dirty="0" err="1"/>
              <a:t>difficultés</a:t>
            </a:r>
            <a:r>
              <a:rPr lang="en-US" sz="1800" dirty="0"/>
              <a:t> </a:t>
            </a:r>
            <a:r>
              <a:rPr lang="en-US" sz="1800" dirty="0" err="1"/>
              <a:t>d’</a:t>
            </a:r>
            <a:r>
              <a:rPr lang="en-US" sz="1800" u="sng" dirty="0" err="1"/>
              <a:t>accès</a:t>
            </a:r>
            <a:r>
              <a:rPr lang="en-US" sz="1800" dirty="0"/>
              <a:t> aux services </a:t>
            </a:r>
            <a:r>
              <a:rPr lang="en-US" sz="1800" dirty="0" err="1"/>
              <a:t>d’enregistrement</a:t>
            </a:r>
            <a:endParaRPr lang="en-US" sz="1800" dirty="0"/>
          </a:p>
          <a:p>
            <a:pPr rtl="0">
              <a:buClr>
                <a:srgbClr val="008BA5"/>
              </a:buClr>
              <a:buFont typeface="Arial" panose="020B0604020202020204" pitchFamily="34" charset="0"/>
              <a:buChar char="•"/>
            </a:pPr>
            <a:r>
              <a:rPr lang="en-US" sz="1800" dirty="0"/>
              <a:t>Identifier sans </a:t>
            </a:r>
            <a:r>
              <a:rPr lang="en-US" sz="1800" dirty="0" err="1"/>
              <a:t>stigmatiser</a:t>
            </a:r>
            <a:endParaRPr lang="en-US" sz="1800" dirty="0"/>
          </a:p>
        </p:txBody>
      </p:sp>
      <p:sp>
        <p:nvSpPr>
          <p:cNvPr id="28" name="Content Placeholder 3"/>
          <p:cNvSpPr txBox="1"/>
          <p:nvPr/>
        </p:nvSpPr>
        <p:spPr>
          <a:xfrm>
            <a:off x="4472915" y="1305811"/>
            <a:ext cx="3923138" cy="3079758"/>
          </a:xfrm>
          <a:prstGeom prst="rect">
            <a:avLst/>
          </a:prstGeom>
        </p:spPr>
        <p:txBody>
          <a:bodyPr vert="horz" lIns="91440" tIns="45720" rIns="91440" bIns="0" rtlCol="0">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8BA5"/>
              </a:buClr>
              <a:buFont typeface="Arial" panose="020B0604020202020204" pitchFamily="34" charset="0"/>
              <a:buChar char="•"/>
            </a:pPr>
            <a:r>
              <a:rPr lang="en-US" sz="1800" dirty="0"/>
              <a:t>Signaler les </a:t>
            </a:r>
            <a:r>
              <a:rPr lang="en-US" sz="1800" dirty="0" err="1"/>
              <a:t>personnes</a:t>
            </a:r>
            <a:r>
              <a:rPr lang="en-US" sz="1800" dirty="0"/>
              <a:t> </a:t>
            </a:r>
            <a:r>
              <a:rPr lang="en-US" sz="1800" dirty="0" err="1"/>
              <a:t>exposées</a:t>
            </a:r>
            <a:r>
              <a:rPr lang="en-US" sz="1800" dirty="0"/>
              <a:t> </a:t>
            </a:r>
            <a:r>
              <a:rPr lang="en-US" sz="1800" dirty="0" err="1"/>
              <a:t>à</a:t>
            </a:r>
            <a:r>
              <a:rPr lang="en-US" sz="1800" dirty="0"/>
              <a:t> des restrictions de participation</a:t>
            </a:r>
          </a:p>
          <a:p>
            <a:pPr rtl="0">
              <a:buClr>
                <a:srgbClr val="008BA5"/>
              </a:buClr>
              <a:buFont typeface="Arial" panose="020B0604020202020204" pitchFamily="34" charset="0"/>
              <a:buChar char="•"/>
            </a:pPr>
            <a:r>
              <a:rPr lang="en-US" sz="1800" dirty="0" err="1"/>
              <a:t>Estimer</a:t>
            </a:r>
            <a:r>
              <a:rPr lang="en-US" sz="1800" dirty="0"/>
              <a:t> les </a:t>
            </a:r>
            <a:r>
              <a:rPr lang="en-US" sz="1800" dirty="0" err="1"/>
              <a:t>autres</a:t>
            </a:r>
            <a:r>
              <a:rPr lang="en-US" sz="1800" dirty="0"/>
              <a:t> </a:t>
            </a:r>
            <a:r>
              <a:rPr lang="en-US" sz="1800" dirty="0" err="1"/>
              <a:t>besoins</a:t>
            </a:r>
            <a:r>
              <a:rPr lang="en-US" sz="1800" dirty="0"/>
              <a:t> (par </a:t>
            </a:r>
            <a:r>
              <a:rPr lang="en-US" sz="1800" dirty="0" err="1"/>
              <a:t>exemple</a:t>
            </a:r>
            <a:r>
              <a:rPr lang="en-US" sz="1800" dirty="0"/>
              <a:t>, </a:t>
            </a:r>
            <a:r>
              <a:rPr lang="en-US" sz="1800" dirty="0" err="1"/>
              <a:t>équipements</a:t>
            </a:r>
            <a:r>
              <a:rPr lang="en-US" sz="1800" dirty="0"/>
              <a:t> </a:t>
            </a:r>
            <a:r>
              <a:rPr lang="en-US" sz="1800" dirty="0" err="1"/>
              <a:t>d’assistance</a:t>
            </a:r>
            <a:r>
              <a:rPr lang="en-US" sz="1800" dirty="0"/>
              <a:t>)</a:t>
            </a:r>
          </a:p>
          <a:p>
            <a:pPr rtl="0">
              <a:buClr>
                <a:srgbClr val="008BA5"/>
              </a:buClr>
              <a:buFont typeface="Arial" panose="020B0604020202020204" pitchFamily="34" charset="0"/>
              <a:buChar char="•"/>
            </a:pPr>
            <a:r>
              <a:rPr lang="en-US" sz="1800" dirty="0" err="1"/>
              <a:t>Obtenir</a:t>
            </a:r>
            <a:r>
              <a:rPr lang="en-US" sz="1800" dirty="0"/>
              <a:t> des </a:t>
            </a:r>
            <a:r>
              <a:rPr lang="en-US" sz="1800" dirty="0" err="1"/>
              <a:t>données</a:t>
            </a:r>
            <a:r>
              <a:rPr lang="en-US" sz="1800" dirty="0"/>
              <a:t> </a:t>
            </a:r>
            <a:r>
              <a:rPr lang="en-US" sz="1800" dirty="0" err="1"/>
              <a:t>démographiques</a:t>
            </a:r>
            <a:r>
              <a:rPr lang="en-US" sz="1800" dirty="0"/>
              <a:t> sur le </a:t>
            </a:r>
            <a:r>
              <a:rPr lang="en-US" sz="1800" dirty="0" err="1"/>
              <a:t>statut</a:t>
            </a:r>
            <a:r>
              <a:rPr lang="en-US" sz="1800" dirty="0"/>
              <a:t> de handicap (</a:t>
            </a:r>
            <a:r>
              <a:rPr lang="en-US" sz="1800" dirty="0" err="1"/>
              <a:t>personnes</a:t>
            </a:r>
            <a:r>
              <a:rPr lang="en-US" sz="1800" dirty="0"/>
              <a:t> avec </a:t>
            </a:r>
            <a:r>
              <a:rPr lang="en-US" sz="1800" dirty="0" err="1"/>
              <a:t>ou</a:t>
            </a:r>
            <a:r>
              <a:rPr lang="en-US" sz="1800" dirty="0"/>
              <a:t> sans handicap)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a:xfrm>
            <a:off x="0" y="355600"/>
            <a:ext cx="9144000" cy="774192"/>
          </a:xfrm>
          <a:prstGeom prst="rect">
            <a:avLst/>
          </a:prstGeom>
        </p:spPr>
      </p:pic>
      <p:sp>
        <p:nvSpPr>
          <p:cNvPr id="2"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Règles de base et accessibilité</a:t>
            </a:r>
            <a:endParaRPr lang="en-GB" sz="3000" dirty="0">
              <a:solidFill>
                <a:schemeClr val="bg1"/>
              </a:solidFill>
            </a:endParaRPr>
          </a:p>
        </p:txBody>
      </p:sp>
      <p:sp>
        <p:nvSpPr>
          <p:cNvPr id="3" name="Content Placeholder 2"/>
          <p:cNvSpPr>
            <a:spLocks noGrp="1"/>
          </p:cNvSpPr>
          <p:nvPr>
            <p:ph idx="1"/>
          </p:nvPr>
        </p:nvSpPr>
        <p:spPr>
          <a:xfrm>
            <a:off x="4477110" y="1405760"/>
            <a:ext cx="4016899" cy="3021510"/>
          </a:xfrm>
        </p:spPr>
        <p:txBody>
          <a:bodyPr vert="horz" lIns="91440" tIns="45720" rIns="91440" bIns="0" rtlCol="0" anchor="t">
            <a:normAutofit/>
          </a:bodyPr>
          <a:lstStyle/>
          <a:p>
            <a:pPr rtl="0">
              <a:buClr>
                <a:srgbClr val="008BA5"/>
              </a:buClr>
            </a:pPr>
            <a:r>
              <a:rPr lang="en-US" sz="2400"/>
              <a:t>Indiquez votre nom avant de prendre la parole</a:t>
            </a:r>
          </a:p>
          <a:p>
            <a:pPr rtl="0">
              <a:buClr>
                <a:srgbClr val="008BA5"/>
              </a:buClr>
            </a:pPr>
            <a:r>
              <a:rPr lang="en-US" sz="2400"/>
              <a:t>Laissez du temps aux interprètes</a:t>
            </a:r>
          </a:p>
          <a:p>
            <a:pPr rtl="0">
              <a:buClr>
                <a:srgbClr val="008BA5"/>
              </a:buClr>
            </a:pPr>
            <a:r>
              <a:rPr lang="en-US" sz="2400"/>
              <a:t>Utilisez le sous-titrage, le cas échéant</a:t>
            </a:r>
          </a:p>
          <a:p>
            <a:pPr rtl="0">
              <a:buClr>
                <a:srgbClr val="008BA5"/>
              </a:buClr>
            </a:pPr>
            <a:r>
              <a:rPr lang="en-US" sz="2400"/>
              <a:t>Décrivez les images</a:t>
            </a:r>
            <a:endParaRPr lang="en-GB" sz="2400" dirty="0">
              <a:cs typeface="Arial" panose="020B0604020202020204"/>
            </a:endParaRPr>
          </a:p>
        </p:txBody>
      </p:sp>
      <p:pic>
        <p:nvPicPr>
          <p:cNvPr id="6" name="Content Placeholder 4" descr="Photo caption: Logos of different types of accessibility features for hearing, visual, cognitive, physical and other disabilities."/>
          <p:cNvPicPr>
            <a:picLocks noChangeAspect="1"/>
          </p:cNvPicPr>
          <p:nvPr/>
        </p:nvPicPr>
        <p:blipFill>
          <a:blip r:embed="rId5" cstate="print"/>
          <a:stretch>
            <a:fillRect/>
          </a:stretch>
        </p:blipFill>
        <p:spPr>
          <a:xfrm>
            <a:off x="661798" y="1439853"/>
            <a:ext cx="3778392" cy="233315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6" name="Title 1"/>
          <p:cNvSpPr>
            <a:spLocks noGrp="1"/>
          </p:cNvSpPr>
          <p:nvPr>
            <p:ph type="title"/>
          </p:nvPr>
        </p:nvSpPr>
        <p:spPr>
          <a:xfrm>
            <a:off x="736600" y="188527"/>
            <a:ext cx="8226746" cy="495478"/>
          </a:xfrm>
        </p:spPr>
        <p:txBody>
          <a:bodyPr rtlCol="0">
            <a:noAutofit/>
          </a:bodyPr>
          <a:lstStyle/>
          <a:p>
            <a:pPr rtl="0"/>
            <a:r>
              <a:rPr lang="en-US" sz="2400" dirty="0">
                <a:solidFill>
                  <a:srgbClr val="008BA5"/>
                </a:solidFill>
              </a:rPr>
              <a:t>La </a:t>
            </a:r>
            <a:r>
              <a:rPr lang="en-US" sz="2400" dirty="0" err="1">
                <a:solidFill>
                  <a:srgbClr val="008BA5"/>
                </a:solidFill>
              </a:rPr>
              <a:t>brève</a:t>
            </a:r>
            <a:r>
              <a:rPr lang="en-US" sz="2400" dirty="0">
                <a:solidFill>
                  <a:srgbClr val="008BA5"/>
                </a:solidFill>
              </a:rPr>
              <a:t> </a:t>
            </a:r>
            <a:r>
              <a:rPr lang="en-US" sz="2400" dirty="0" err="1">
                <a:solidFill>
                  <a:srgbClr val="008BA5"/>
                </a:solidFill>
              </a:rPr>
              <a:t>série</a:t>
            </a:r>
            <a:r>
              <a:rPr lang="en-US" sz="2400" dirty="0">
                <a:solidFill>
                  <a:srgbClr val="008BA5"/>
                </a:solidFill>
              </a:rPr>
              <a:t> de questions du Groupe de Washington</a:t>
            </a:r>
            <a:endParaRPr lang="en-GB" sz="2400" dirty="0">
              <a:solidFill>
                <a:srgbClr val="008BA5"/>
              </a:solidFill>
            </a:endParaRPr>
          </a:p>
        </p:txBody>
      </p:sp>
      <p:sp>
        <p:nvSpPr>
          <p:cNvPr id="27" name="Content Placeholder 3"/>
          <p:cNvSpPr>
            <a:spLocks noGrp="1"/>
          </p:cNvSpPr>
          <p:nvPr>
            <p:ph sz="half" idx="1"/>
          </p:nvPr>
        </p:nvSpPr>
        <p:spPr>
          <a:xfrm>
            <a:off x="1053537" y="1305811"/>
            <a:ext cx="2985807" cy="3079758"/>
          </a:xfrm>
        </p:spPr>
        <p:txBody>
          <a:bodyPr rtlCol="0">
            <a:noAutofit/>
          </a:bodyPr>
          <a:lstStyle/>
          <a:p>
            <a:pPr marL="0" indent="0" rtl="0">
              <a:buClr>
                <a:srgbClr val="00B0F0"/>
              </a:buClr>
              <a:buNone/>
            </a:pPr>
            <a:r>
              <a:rPr lang="en-US" sz="1600" dirty="0"/>
              <a:t>Signaler les </a:t>
            </a:r>
            <a:r>
              <a:rPr lang="en-US" sz="1600" dirty="0" err="1"/>
              <a:t>personnes</a:t>
            </a:r>
            <a:r>
              <a:rPr lang="en-US" sz="1600" dirty="0"/>
              <a:t> </a:t>
            </a:r>
            <a:r>
              <a:rPr lang="en-US" sz="1600" dirty="0" err="1"/>
              <a:t>exposées</a:t>
            </a:r>
            <a:r>
              <a:rPr lang="en-US" sz="1600" dirty="0"/>
              <a:t> </a:t>
            </a:r>
            <a:r>
              <a:rPr lang="en-US" sz="1600" dirty="0" err="1"/>
              <a:t>à</a:t>
            </a:r>
            <a:r>
              <a:rPr lang="en-US" sz="1600" dirty="0"/>
              <a:t> des restrictions de participation</a:t>
            </a:r>
          </a:p>
          <a:p>
            <a:pPr marL="0" indent="0" rtl="0">
              <a:buClr>
                <a:srgbClr val="00B0F0"/>
              </a:buClr>
              <a:buNone/>
            </a:pPr>
            <a:r>
              <a:rPr lang="en-US" sz="1600" dirty="0"/>
              <a:t>Identifier sans </a:t>
            </a:r>
            <a:r>
              <a:rPr lang="en-US" sz="1600" dirty="0" err="1"/>
              <a:t>stigmatiser</a:t>
            </a:r>
            <a:endParaRPr lang="en-US" sz="1600" dirty="0"/>
          </a:p>
          <a:p>
            <a:pPr marL="0" indent="0" rtl="0">
              <a:buClr>
                <a:srgbClr val="00B0F0"/>
              </a:buClr>
              <a:buNone/>
            </a:pPr>
            <a:r>
              <a:rPr lang="en-US" sz="1600" dirty="0" err="1"/>
              <a:t>D’obtenir</a:t>
            </a:r>
            <a:r>
              <a:rPr lang="en-US" sz="1600" dirty="0"/>
              <a:t> des </a:t>
            </a:r>
            <a:r>
              <a:rPr lang="en-US" sz="1600" dirty="0" err="1"/>
              <a:t>données</a:t>
            </a:r>
            <a:r>
              <a:rPr lang="en-US" sz="1600" dirty="0"/>
              <a:t> </a:t>
            </a:r>
            <a:r>
              <a:rPr lang="en-US" sz="1600" dirty="0" err="1"/>
              <a:t>démographiques</a:t>
            </a:r>
            <a:r>
              <a:rPr lang="en-US" sz="1600" dirty="0"/>
              <a:t> sur le </a:t>
            </a:r>
            <a:r>
              <a:rPr lang="en-US" sz="1600" dirty="0" err="1"/>
              <a:t>statut</a:t>
            </a:r>
            <a:r>
              <a:rPr lang="en-US" sz="1600" dirty="0"/>
              <a:t> de handicap (</a:t>
            </a:r>
            <a:r>
              <a:rPr lang="en-US" sz="1600" dirty="0" err="1"/>
              <a:t>personnes</a:t>
            </a:r>
            <a:r>
              <a:rPr lang="en-US" sz="1600" dirty="0"/>
              <a:t> avec </a:t>
            </a:r>
            <a:r>
              <a:rPr lang="en-US" sz="1600" dirty="0" err="1"/>
              <a:t>ou</a:t>
            </a:r>
            <a:r>
              <a:rPr lang="en-US" sz="1600" dirty="0"/>
              <a:t> sans handicap)</a:t>
            </a:r>
          </a:p>
          <a:p>
            <a:pPr marL="0" indent="0" rtl="0">
              <a:buClr>
                <a:srgbClr val="00B0F0"/>
              </a:buClr>
              <a:buNone/>
            </a:pPr>
            <a:r>
              <a:rPr lang="en-US" sz="1600" dirty="0" err="1"/>
              <a:t>Obtenir</a:t>
            </a:r>
            <a:r>
              <a:rPr lang="en-US" sz="1600" dirty="0"/>
              <a:t> des </a:t>
            </a:r>
            <a:r>
              <a:rPr lang="en-US" sz="1600" dirty="0" err="1"/>
              <a:t>données</a:t>
            </a:r>
            <a:r>
              <a:rPr lang="en-US" sz="1600" dirty="0"/>
              <a:t> </a:t>
            </a:r>
            <a:r>
              <a:rPr lang="en-US" sz="1600" dirty="0" err="1"/>
              <a:t>comparables</a:t>
            </a:r>
            <a:r>
              <a:rPr lang="en-US" sz="1600" dirty="0"/>
              <a:t> </a:t>
            </a:r>
            <a:r>
              <a:rPr lang="en-US" sz="1600" dirty="0" err="1"/>
              <a:t>à</a:t>
            </a:r>
            <a:r>
              <a:rPr lang="en-US" sz="1600" dirty="0"/>
              <a:t> </a:t>
            </a:r>
            <a:r>
              <a:rPr lang="en-US" sz="1600" dirty="0" err="1"/>
              <a:t>l’échelle</a:t>
            </a:r>
            <a:r>
              <a:rPr lang="en-US" sz="1600" dirty="0"/>
              <a:t> </a:t>
            </a:r>
            <a:r>
              <a:rPr lang="en-US" sz="1600" dirty="0" err="1"/>
              <a:t>internationale</a:t>
            </a:r>
            <a:endParaRPr lang="en-US" sz="1600" dirty="0"/>
          </a:p>
        </p:txBody>
      </p:sp>
      <p:sp>
        <p:nvSpPr>
          <p:cNvPr id="28" name="Content Placeholder 3"/>
          <p:cNvSpPr txBox="1"/>
          <p:nvPr/>
        </p:nvSpPr>
        <p:spPr>
          <a:xfrm>
            <a:off x="4899046" y="1305811"/>
            <a:ext cx="3371849" cy="3079758"/>
          </a:xfrm>
          <a:prstGeom prst="rect">
            <a:avLst/>
          </a:prstGeom>
        </p:spPr>
        <p:txBody>
          <a:bodyPr vert="horz" lIns="91440" tIns="45720" rIns="91440" bIns="0" rtlCol="0">
            <a:no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rtl="0">
              <a:buClr>
                <a:srgbClr val="00B0F0"/>
              </a:buClr>
              <a:buNone/>
            </a:pPr>
            <a:r>
              <a:rPr lang="en-US" sz="1600" dirty="0" err="1"/>
              <a:t>Établir</a:t>
            </a:r>
            <a:r>
              <a:rPr lang="en-US" sz="1600" dirty="0"/>
              <a:t> un diagnostic, </a:t>
            </a:r>
            <a:r>
              <a:rPr lang="en-US" sz="1600" dirty="0" err="1"/>
              <a:t>déterminer</a:t>
            </a:r>
            <a:r>
              <a:rPr lang="en-US" sz="1600" dirty="0"/>
              <a:t> le type de </a:t>
            </a:r>
            <a:r>
              <a:rPr lang="en-US" sz="1600" dirty="0" err="1"/>
              <a:t>déficience</a:t>
            </a:r>
            <a:r>
              <a:rPr lang="en-US" sz="1600" dirty="0"/>
              <a:t> </a:t>
            </a:r>
            <a:r>
              <a:rPr lang="en-US" sz="1600" dirty="0" err="1"/>
              <a:t>ou</a:t>
            </a:r>
            <a:r>
              <a:rPr lang="en-US" sz="1600" dirty="0"/>
              <a:t> </a:t>
            </a:r>
            <a:r>
              <a:rPr lang="en-US" sz="1600" dirty="0" err="1"/>
              <a:t>apporter</a:t>
            </a:r>
            <a:r>
              <a:rPr lang="en-US" sz="1600" dirty="0"/>
              <a:t> </a:t>
            </a:r>
            <a:r>
              <a:rPr lang="en-US" sz="1600" dirty="0" err="1"/>
              <a:t>une</a:t>
            </a:r>
            <a:r>
              <a:rPr lang="en-US" sz="1600" dirty="0"/>
              <a:t> </a:t>
            </a:r>
            <a:r>
              <a:rPr lang="en-US" sz="1600" dirty="0" err="1"/>
              <a:t>preuve</a:t>
            </a:r>
            <a:r>
              <a:rPr lang="en-US" sz="1600" dirty="0"/>
              <a:t> du handicap</a:t>
            </a:r>
          </a:p>
          <a:p>
            <a:pPr marL="0" indent="0" rtl="0">
              <a:buClr>
                <a:srgbClr val="00B0F0"/>
              </a:buClr>
              <a:buNone/>
            </a:pPr>
            <a:r>
              <a:rPr lang="en-US" sz="1600" dirty="0"/>
              <a:t>De </a:t>
            </a:r>
            <a:r>
              <a:rPr lang="en-US" sz="1600" dirty="0" err="1"/>
              <a:t>remédier</a:t>
            </a:r>
            <a:r>
              <a:rPr lang="en-US" sz="1600" dirty="0"/>
              <a:t> aux </a:t>
            </a:r>
            <a:r>
              <a:rPr lang="en-US" sz="1600" dirty="0" err="1"/>
              <a:t>difficultés</a:t>
            </a:r>
            <a:r>
              <a:rPr lang="en-US" sz="1600" dirty="0"/>
              <a:t> </a:t>
            </a:r>
            <a:r>
              <a:rPr lang="en-US" sz="1600" dirty="0" err="1"/>
              <a:t>d’</a:t>
            </a:r>
            <a:r>
              <a:rPr lang="en-US" sz="1600" u="sng" dirty="0" err="1"/>
              <a:t>accès</a:t>
            </a:r>
            <a:r>
              <a:rPr lang="en-US" sz="1600" dirty="0"/>
              <a:t> aux services </a:t>
            </a:r>
            <a:r>
              <a:rPr lang="en-US" sz="1600" dirty="0" err="1"/>
              <a:t>d’enregistrement</a:t>
            </a:r>
            <a:endParaRPr lang="en-US" sz="1600" dirty="0"/>
          </a:p>
          <a:p>
            <a:pPr marL="0" indent="0" rtl="0">
              <a:buClr>
                <a:srgbClr val="00B0F0"/>
              </a:buClr>
              <a:buNone/>
            </a:pPr>
            <a:r>
              <a:rPr lang="en-US" sz="1600" dirty="0" err="1"/>
              <a:t>D’estimer</a:t>
            </a:r>
            <a:r>
              <a:rPr lang="en-US" sz="1600" dirty="0"/>
              <a:t> les </a:t>
            </a:r>
            <a:r>
              <a:rPr lang="en-US" sz="1600" dirty="0" err="1"/>
              <a:t>autres</a:t>
            </a:r>
            <a:r>
              <a:rPr lang="en-US" sz="1600" dirty="0"/>
              <a:t> </a:t>
            </a:r>
            <a:r>
              <a:rPr lang="en-US" sz="1600" dirty="0" err="1"/>
              <a:t>besoins</a:t>
            </a:r>
            <a:r>
              <a:rPr lang="en-US" sz="1600" dirty="0"/>
              <a:t> (par </a:t>
            </a:r>
            <a:r>
              <a:rPr lang="en-US" sz="1600" dirty="0" err="1"/>
              <a:t>exemple</a:t>
            </a:r>
            <a:r>
              <a:rPr lang="en-US" sz="1600" dirty="0"/>
              <a:t>, </a:t>
            </a:r>
            <a:r>
              <a:rPr lang="en-US" sz="1600" dirty="0" err="1"/>
              <a:t>équipements</a:t>
            </a:r>
            <a:r>
              <a:rPr lang="en-US" sz="1600" dirty="0"/>
              <a:t> </a:t>
            </a:r>
            <a:r>
              <a:rPr lang="en-US" sz="1600" dirty="0" err="1"/>
              <a:t>d’assistance</a:t>
            </a:r>
            <a:r>
              <a:rPr lang="en-US" sz="1600" dirty="0"/>
              <a:t> – </a:t>
            </a:r>
            <a:r>
              <a:rPr lang="en-US" sz="1600" dirty="0">
                <a:hlinkClick r:id="rId4"/>
              </a:rPr>
              <a:t>Outil d’évaluation rapide sur la technologie d’assistance mis au point par l’OMS</a:t>
            </a:r>
            <a:r>
              <a:rPr lang="en-US" sz="1600" dirty="0"/>
              <a:t>)</a:t>
            </a:r>
          </a:p>
        </p:txBody>
      </p:sp>
      <p:sp>
        <p:nvSpPr>
          <p:cNvPr id="5" name="Title 1"/>
          <p:cNvSpPr txBox="1"/>
          <p:nvPr/>
        </p:nvSpPr>
        <p:spPr>
          <a:xfrm>
            <a:off x="736600" y="605423"/>
            <a:ext cx="3347128" cy="495478"/>
          </a:xfrm>
          <a:prstGeom prst="rect">
            <a:avLst/>
          </a:prstGeom>
        </p:spPr>
        <p:txBody>
          <a:bodyPr vert="horz" lIns="0" tIns="0" rIns="0" bIns="0" rtlCol="0" anchor="b" anchorCtr="0">
            <a:normAutofit/>
          </a:bodyPr>
          <a:lst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a:lstStyle>
          <a:p>
            <a:pPr rtl="0"/>
            <a:r>
              <a:rPr lang="en-US" sz="2400" dirty="0" err="1">
                <a:solidFill>
                  <a:srgbClr val="71C043"/>
                </a:solidFill>
              </a:rPr>
              <a:t>permet</a:t>
            </a:r>
            <a:endParaRPr lang="en-GB" sz="2400" dirty="0">
              <a:solidFill>
                <a:srgbClr val="71C043"/>
              </a:solidFill>
            </a:endParaRPr>
          </a:p>
        </p:txBody>
      </p:sp>
      <p:sp>
        <p:nvSpPr>
          <p:cNvPr id="6" name="Title 1"/>
          <p:cNvSpPr txBox="1"/>
          <p:nvPr/>
        </p:nvSpPr>
        <p:spPr>
          <a:xfrm>
            <a:off x="4570570" y="599767"/>
            <a:ext cx="2753508" cy="495478"/>
          </a:xfrm>
          <a:prstGeom prst="rect">
            <a:avLst/>
          </a:prstGeom>
        </p:spPr>
        <p:txBody>
          <a:bodyPr vert="horz" lIns="0" tIns="0" rIns="0" bIns="0" rtlCol="0" anchor="b" anchorCtr="0">
            <a:normAutofit/>
          </a:bodyPr>
          <a:lst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a:lstStyle>
          <a:p>
            <a:pPr rtl="0"/>
            <a:r>
              <a:rPr lang="en-US" sz="2400">
                <a:solidFill>
                  <a:srgbClr val="ED1B24"/>
                </a:solidFill>
              </a:rPr>
              <a:t>ne permet pas</a:t>
            </a:r>
            <a:endParaRPr lang="en-GB" sz="2400" dirty="0">
              <a:solidFill>
                <a:srgbClr val="ED1B24"/>
              </a:solidFill>
            </a:endParaRPr>
          </a:p>
        </p:txBody>
      </p:sp>
      <p:grpSp>
        <p:nvGrpSpPr>
          <p:cNvPr id="2" name="Group 1"/>
          <p:cNvGrpSpPr/>
          <p:nvPr/>
        </p:nvGrpSpPr>
        <p:grpSpPr>
          <a:xfrm>
            <a:off x="720818" y="1293864"/>
            <a:ext cx="364284" cy="2470581"/>
            <a:chOff x="720818" y="1293864"/>
            <a:chExt cx="364284" cy="2470581"/>
          </a:xfrm>
        </p:grpSpPr>
        <p:pic>
          <p:nvPicPr>
            <p:cNvPr id="7" name="Graphic 6" descr="Checkmark with solid fill"/>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736600" y="1293864"/>
              <a:ext cx="348502" cy="348502"/>
            </a:xfrm>
            <a:prstGeom prst="rect">
              <a:avLst/>
            </a:prstGeom>
          </p:spPr>
        </p:pic>
        <p:pic>
          <p:nvPicPr>
            <p:cNvPr id="8" name="Graphic 7" descr="Checkmark with solid fill"/>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736600" y="2102043"/>
              <a:ext cx="348502" cy="348502"/>
            </a:xfrm>
            <a:prstGeom prst="rect">
              <a:avLst/>
            </a:prstGeom>
          </p:spPr>
        </p:pic>
        <p:pic>
          <p:nvPicPr>
            <p:cNvPr id="9" name="Graphic 8" descr="Checkmark with solid fill"/>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736600" y="2420708"/>
              <a:ext cx="348502" cy="348502"/>
            </a:xfrm>
            <a:prstGeom prst="rect">
              <a:avLst/>
            </a:prstGeom>
          </p:spPr>
        </p:pic>
        <p:pic>
          <p:nvPicPr>
            <p:cNvPr id="10" name="Graphic 9" descr="Checkmark with solid fill"/>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720818" y="3415943"/>
              <a:ext cx="348502" cy="348502"/>
            </a:xfrm>
            <a:prstGeom prst="rect">
              <a:avLst/>
            </a:prstGeom>
          </p:spPr>
        </p:pic>
      </p:grpSp>
      <p:grpSp>
        <p:nvGrpSpPr>
          <p:cNvPr id="3" name="Group 2"/>
          <p:cNvGrpSpPr/>
          <p:nvPr/>
        </p:nvGrpSpPr>
        <p:grpSpPr>
          <a:xfrm>
            <a:off x="4506078" y="1279177"/>
            <a:ext cx="433147" cy="1895846"/>
            <a:chOff x="4506078" y="1279177"/>
            <a:chExt cx="433147" cy="1895846"/>
          </a:xfrm>
        </p:grpSpPr>
        <p:pic>
          <p:nvPicPr>
            <p:cNvPr id="11" name="Graphic 10" descr="Close with solid fill"/>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4508934" y="1279177"/>
              <a:ext cx="430291" cy="430291"/>
            </a:xfrm>
            <a:prstGeom prst="rect">
              <a:avLst/>
            </a:prstGeom>
          </p:spPr>
        </p:pic>
        <p:pic>
          <p:nvPicPr>
            <p:cNvPr id="12" name="Graphic 11" descr="Close with solid fill"/>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4507506" y="2136241"/>
              <a:ext cx="430291" cy="430291"/>
            </a:xfrm>
            <a:prstGeom prst="rect">
              <a:avLst/>
            </a:prstGeom>
          </p:spPr>
        </p:pic>
        <p:pic>
          <p:nvPicPr>
            <p:cNvPr id="13" name="Graphic 12" descr="Close with solid fill"/>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4506078" y="2744732"/>
              <a:ext cx="430291" cy="43029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1000"/>
                                        <p:tgtEl>
                                          <p:spTgt spid="27">
                                            <p:txEl>
                                              <p:pRg st="1" end="1"/>
                                            </p:txEl>
                                          </p:spTgt>
                                        </p:tgtEl>
                                      </p:cBhvr>
                                    </p:animEffect>
                                    <p:anim calcmode="lin" valueType="num">
                                      <p:cBhvr>
                                        <p:cTn id="13"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1000"/>
                                        <p:tgtEl>
                                          <p:spTgt spid="27">
                                            <p:txEl>
                                              <p:pRg st="2" end="2"/>
                                            </p:txEl>
                                          </p:spTgt>
                                        </p:tgtEl>
                                      </p:cBhvr>
                                    </p:animEffect>
                                    <p:anim calcmode="lin" valueType="num">
                                      <p:cBhvr>
                                        <p:cTn id="18"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1000"/>
                                        <p:tgtEl>
                                          <p:spTgt spid="27">
                                            <p:txEl>
                                              <p:pRg st="3" end="3"/>
                                            </p:txEl>
                                          </p:spTgt>
                                        </p:tgtEl>
                                      </p:cBhvr>
                                    </p:animEffect>
                                    <p:anim calcmode="lin" valueType="num">
                                      <p:cBhvr>
                                        <p:cTn id="23"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fade">
                                      <p:cBhvr>
                                        <p:cTn id="33" dur="1000"/>
                                        <p:tgtEl>
                                          <p:spTgt spid="28">
                                            <p:txEl>
                                              <p:pRg st="0" end="0"/>
                                            </p:txEl>
                                          </p:spTgt>
                                        </p:tgtEl>
                                      </p:cBhvr>
                                    </p:animEffect>
                                    <p:anim calcmode="lin" valueType="num">
                                      <p:cBhvr>
                                        <p:cTn id="34"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28">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8">
                                            <p:txEl>
                                              <p:pRg st="1" end="1"/>
                                            </p:txEl>
                                          </p:spTgt>
                                        </p:tgtEl>
                                        <p:attrNameLst>
                                          <p:attrName>style.visibility</p:attrName>
                                        </p:attrNameLst>
                                      </p:cBhvr>
                                      <p:to>
                                        <p:strVal val="visible"/>
                                      </p:to>
                                    </p:set>
                                    <p:animEffect transition="in" filter="fade">
                                      <p:cBhvr>
                                        <p:cTn id="38" dur="1000"/>
                                        <p:tgtEl>
                                          <p:spTgt spid="28">
                                            <p:txEl>
                                              <p:pRg st="1" end="1"/>
                                            </p:txEl>
                                          </p:spTgt>
                                        </p:tgtEl>
                                      </p:cBhvr>
                                    </p:animEffect>
                                    <p:anim calcmode="lin" valueType="num">
                                      <p:cBhvr>
                                        <p:cTn id="39"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28">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xEl>
                                              <p:pRg st="2" end="2"/>
                                            </p:txEl>
                                          </p:spTgt>
                                        </p:tgtEl>
                                        <p:attrNameLst>
                                          <p:attrName>style.visibility</p:attrName>
                                        </p:attrNameLst>
                                      </p:cBhvr>
                                      <p:to>
                                        <p:strVal val="visible"/>
                                      </p:to>
                                    </p:set>
                                    <p:animEffect transition="in" filter="fade">
                                      <p:cBhvr>
                                        <p:cTn id="43" dur="1000"/>
                                        <p:tgtEl>
                                          <p:spTgt spid="28">
                                            <p:txEl>
                                              <p:pRg st="2" end="2"/>
                                            </p:txEl>
                                          </p:spTgt>
                                        </p:tgtEl>
                                      </p:cBhvr>
                                    </p:animEffect>
                                    <p:anim calcmode="lin" valueType="num">
                                      <p:cBhvr>
                                        <p:cTn id="44"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8BA5"/>
        </a:solidFill>
        <a:effectLst/>
      </p:bgPr>
    </p:bg>
    <p:spTree>
      <p:nvGrpSpPr>
        <p:cNvPr id="1" name=""/>
        <p:cNvGrpSpPr/>
        <p:nvPr/>
      </p:nvGrpSpPr>
      <p:grpSpPr>
        <a:xfrm>
          <a:off x="0" y="0"/>
          <a:ext cx="0" cy="0"/>
          <a:chOff x="0" y="0"/>
          <a:chExt cx="0" cy="0"/>
        </a:xfrm>
      </p:grpSpPr>
      <p:sp>
        <p:nvSpPr>
          <p:cNvPr id="9" name="Rectangle 8"/>
          <p:cNvSpPr/>
          <p:nvPr/>
        </p:nvSpPr>
        <p:spPr>
          <a:xfrm>
            <a:off x="674949" y="1677680"/>
            <a:ext cx="7794101" cy="1068562"/>
          </a:xfrm>
          <a:prstGeom prst="rect">
            <a:avLst/>
          </a:prstGeom>
        </p:spPr>
        <p:txBody>
          <a:bodyPr wrap="square" rtlCol="0">
            <a:spAutoFit/>
          </a:bodyPr>
          <a:lstStyle/>
          <a:p>
            <a:pPr algn="ctr" rtl="0">
              <a:lnSpc>
                <a:spcPct val="110000"/>
              </a:lnSpc>
            </a:pPr>
            <a:r>
              <a:rPr lang="en-US" sz="3000">
                <a:solidFill>
                  <a:srgbClr val="FFFFFF"/>
                </a:solidFill>
              </a:rPr>
              <a:t>CODES DE BESOINS SPÉCIFIQUES DU HCR RELATIFS AU HANDICAP</a:t>
            </a:r>
          </a:p>
        </p:txBody>
      </p:sp>
      <p:sp>
        <p:nvSpPr>
          <p:cNvPr id="10" name="Subtitle 2"/>
          <p:cNvSpPr txBox="1"/>
          <p:nvPr/>
        </p:nvSpPr>
        <p:spPr>
          <a:xfrm>
            <a:off x="182479" y="2723733"/>
            <a:ext cx="8810063" cy="1445895"/>
          </a:xfrm>
          <a:prstGeom prst="rect">
            <a:avLst/>
          </a:prstGeom>
        </p:spPr>
        <p:txBody>
          <a:bodyPr vert="horz" lIns="91440" tIns="45720" rIns="91440" bIns="0" rtlCol="0">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rtl="0">
              <a:buNone/>
            </a:pPr>
            <a:r>
              <a:rPr lang="en-US" sz="2400" b="1">
                <a:solidFill>
                  <a:schemeClr val="accent1">
                    <a:lumMod val="20000"/>
                    <a:lumOff val="80000"/>
                  </a:schemeClr>
                </a:solidFill>
              </a:rPr>
              <a:t>Partie 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2" y="1405760"/>
            <a:ext cx="8324403" cy="2500415"/>
          </a:xfrm>
        </p:spPr>
        <p:txBody>
          <a:bodyPr vert="horz" lIns="91440" tIns="45720" rIns="91440" bIns="0" rtlCol="0" anchor="t">
            <a:normAutofit/>
          </a:bodyPr>
          <a:lstStyle/>
          <a:p>
            <a:pPr rtl="0">
              <a:buClr>
                <a:srgbClr val="008BA5"/>
              </a:buClr>
              <a:buFont typeface="Arial" panose="020B0604020202020204" pitchFamily="34" charset="0"/>
              <a:buChar char="•"/>
            </a:pPr>
            <a:r>
              <a:rPr lang="en-US" sz="4000" dirty="0"/>
              <a:t>Les codes de </a:t>
            </a:r>
            <a:r>
              <a:rPr lang="en-US" sz="4000" dirty="0" err="1"/>
              <a:t>besoins</a:t>
            </a:r>
            <a:r>
              <a:rPr lang="en-US" sz="4000" dirty="0"/>
              <a:t> </a:t>
            </a:r>
            <a:r>
              <a:rPr lang="en-US" sz="4000" dirty="0" err="1"/>
              <a:t>spécifiques</a:t>
            </a:r>
            <a:r>
              <a:rPr lang="en-US" sz="4000" dirty="0"/>
              <a:t> </a:t>
            </a:r>
            <a:r>
              <a:rPr lang="en-US" sz="4000" dirty="0" err="1"/>
              <a:t>relatifs</a:t>
            </a:r>
            <a:r>
              <a:rPr lang="en-US" sz="4000" dirty="0"/>
              <a:t> au handicap</a:t>
            </a:r>
          </a:p>
          <a:p>
            <a:pPr rtl="0">
              <a:buClr>
                <a:srgbClr val="008BA5"/>
              </a:buClr>
              <a:buFont typeface="Arial" panose="020B0604020202020204" pitchFamily="34" charset="0"/>
              <a:buChar char="•"/>
            </a:pPr>
            <a:r>
              <a:rPr lang="en-US" sz="4000" dirty="0"/>
              <a:t>Comment les </a:t>
            </a:r>
            <a:r>
              <a:rPr lang="en-US" sz="4000" dirty="0" err="1"/>
              <a:t>utiliser</a:t>
            </a:r>
            <a:r>
              <a:rPr lang="en-US" sz="4000" dirty="0"/>
              <a:t> ?</a:t>
            </a:r>
            <a:endParaRPr lang="en-GB" sz="40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Programme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4" y="1405760"/>
            <a:ext cx="6241249" cy="2500415"/>
          </a:xfrm>
        </p:spPr>
        <p:txBody>
          <a:bodyPr vert="horz" lIns="91440" tIns="45720" rIns="91440" bIns="0" rtlCol="0" anchor="t">
            <a:normAutofit lnSpcReduction="10000"/>
          </a:bodyPr>
          <a:lstStyle/>
          <a:p>
            <a:pPr rtl="0">
              <a:buClr>
                <a:srgbClr val="008BA5"/>
              </a:buClr>
              <a:buFont typeface="Arial" panose="020B0604020202020204" pitchFamily="34" charset="0"/>
              <a:buChar char="•"/>
            </a:pPr>
            <a:r>
              <a:rPr lang="en-US" sz="4000" dirty="0" err="1"/>
              <a:t>Combien</a:t>
            </a:r>
            <a:r>
              <a:rPr lang="en-US" sz="4000" dirty="0"/>
              <a:t> </a:t>
            </a:r>
            <a:r>
              <a:rPr lang="en-US" sz="4000" dirty="0" err="1"/>
              <a:t>d’entre</a:t>
            </a:r>
            <a:r>
              <a:rPr lang="en-US" sz="4000" dirty="0"/>
              <a:t> </a:t>
            </a:r>
            <a:r>
              <a:rPr lang="en-US" sz="4000" dirty="0" err="1"/>
              <a:t>vous</a:t>
            </a:r>
            <a:r>
              <a:rPr lang="en-US" sz="4000" dirty="0"/>
              <a:t> </a:t>
            </a:r>
            <a:r>
              <a:rPr lang="en-US" sz="4000" dirty="0" err="1"/>
              <a:t>utilisent</a:t>
            </a:r>
            <a:r>
              <a:rPr lang="en-US" sz="4000" dirty="0"/>
              <a:t> </a:t>
            </a:r>
            <a:r>
              <a:rPr lang="en-US" sz="4000" dirty="0" err="1"/>
              <a:t>proGres</a:t>
            </a:r>
            <a:r>
              <a:rPr lang="en-US" sz="4000" dirty="0"/>
              <a:t> v4 ?</a:t>
            </a:r>
          </a:p>
          <a:p>
            <a:pPr rtl="0">
              <a:buClr>
                <a:srgbClr val="008BA5"/>
              </a:buClr>
              <a:buFont typeface="Arial" panose="020B0604020202020204" pitchFamily="34" charset="0"/>
              <a:buChar char="•"/>
            </a:pPr>
            <a:r>
              <a:rPr lang="en-US" sz="4000" dirty="0"/>
              <a:t>Pour </a:t>
            </a:r>
            <a:r>
              <a:rPr lang="en-US" sz="4000" dirty="0" err="1"/>
              <a:t>quel</a:t>
            </a:r>
            <a:r>
              <a:rPr lang="en-US" sz="4000" dirty="0"/>
              <a:t> type </a:t>
            </a:r>
            <a:r>
              <a:rPr lang="en-US" sz="4000" dirty="0" err="1"/>
              <a:t>d’utilisation</a:t>
            </a:r>
            <a:r>
              <a:rPr lang="en-US" sz="4000" dirty="0"/>
              <a:t> ?</a:t>
            </a:r>
            <a:endParaRPr lang="en-GB" sz="40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ProGres v4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Programme du jour</a:t>
            </a:r>
            <a:endParaRPr lang="en-GB" sz="3000" dirty="0">
              <a:solidFill>
                <a:schemeClr val="bg1"/>
              </a:solidFill>
            </a:endParaRPr>
          </a:p>
        </p:txBody>
      </p:sp>
      <p:sp>
        <p:nvSpPr>
          <p:cNvPr id="11" name="Content Placeholder 2"/>
          <p:cNvSpPr>
            <a:spLocks noGrp="1"/>
          </p:cNvSpPr>
          <p:nvPr>
            <p:ph idx="1"/>
          </p:nvPr>
        </p:nvSpPr>
        <p:spPr>
          <a:xfrm>
            <a:off x="638945" y="1527933"/>
            <a:ext cx="7614252" cy="3474720"/>
          </a:xfrm>
        </p:spPr>
        <p:txBody>
          <a:bodyPr vert="horz" lIns="91440" tIns="45720" rIns="91440" bIns="0" rtlCol="0" anchor="t">
            <a:normAutofit/>
          </a:bodyPr>
          <a:lstStyle/>
          <a:p>
            <a:pPr rtl="0">
              <a:buClr>
                <a:srgbClr val="008BA5"/>
              </a:buClr>
            </a:pPr>
            <a:r>
              <a:rPr lang="en-US" sz="2000" dirty="0" err="1"/>
              <a:t>Besoin</a:t>
            </a:r>
            <a:r>
              <a:rPr lang="en-US" sz="2000" dirty="0"/>
              <a:t> </a:t>
            </a:r>
            <a:r>
              <a:rPr lang="en-US" sz="2000" dirty="0" err="1"/>
              <a:t>spécifique</a:t>
            </a:r>
            <a:r>
              <a:rPr lang="en-US" sz="2000" dirty="0"/>
              <a:t> : « </a:t>
            </a:r>
            <a:r>
              <a:rPr lang="en-US" sz="2000" dirty="0" err="1"/>
              <a:t>caractéristique</a:t>
            </a:r>
            <a:r>
              <a:rPr lang="en-US" sz="2000" dirty="0"/>
              <a:t> </a:t>
            </a:r>
            <a:r>
              <a:rPr lang="en-US" sz="2000" dirty="0" err="1"/>
              <a:t>ou</a:t>
            </a:r>
            <a:r>
              <a:rPr lang="en-US" sz="2000" dirty="0"/>
              <a:t> situation </a:t>
            </a:r>
            <a:r>
              <a:rPr lang="en-US" sz="2000" dirty="0" err="1"/>
              <a:t>nécessitant</a:t>
            </a:r>
            <a:r>
              <a:rPr lang="en-US" sz="2000" dirty="0"/>
              <a:t> </a:t>
            </a:r>
            <a:r>
              <a:rPr lang="en-US" sz="2000" dirty="0" err="1"/>
              <a:t>une</a:t>
            </a:r>
            <a:r>
              <a:rPr lang="en-US" sz="2000" dirty="0"/>
              <a:t> attention, </a:t>
            </a:r>
            <a:r>
              <a:rPr lang="en-US" sz="2000" dirty="0" err="1"/>
              <a:t>une</a:t>
            </a:r>
            <a:r>
              <a:rPr lang="en-US" sz="2000" dirty="0"/>
              <a:t> intervention </a:t>
            </a:r>
            <a:r>
              <a:rPr lang="en-US" sz="2000" dirty="0" err="1"/>
              <a:t>ou</a:t>
            </a:r>
            <a:r>
              <a:rPr lang="en-US" sz="2000" dirty="0"/>
              <a:t> un </a:t>
            </a:r>
            <a:r>
              <a:rPr lang="en-US" sz="2000" dirty="0" err="1"/>
              <a:t>suivi</a:t>
            </a:r>
            <a:r>
              <a:rPr lang="en-US" sz="2000" dirty="0"/>
              <a:t> </a:t>
            </a:r>
            <a:r>
              <a:rPr lang="en-US" sz="2000" dirty="0" err="1"/>
              <a:t>particuliers</a:t>
            </a:r>
            <a:r>
              <a:rPr lang="en-US" sz="2000" dirty="0"/>
              <a:t> »</a:t>
            </a:r>
          </a:p>
          <a:p>
            <a:pPr rtl="0">
              <a:buClr>
                <a:srgbClr val="008BA5"/>
              </a:buClr>
            </a:pPr>
            <a:r>
              <a:rPr lang="en-US" sz="2000" dirty="0" err="1"/>
              <a:t>Priorité</a:t>
            </a:r>
            <a:r>
              <a:rPr lang="en-US" sz="2000" dirty="0"/>
              <a:t> pour les </a:t>
            </a:r>
            <a:r>
              <a:rPr lang="en-US" sz="2000" dirty="0" err="1"/>
              <a:t>entretiens</a:t>
            </a:r>
            <a:r>
              <a:rPr lang="en-US" sz="2000" dirty="0"/>
              <a:t> </a:t>
            </a:r>
            <a:r>
              <a:rPr lang="en-US" sz="2000" dirty="0" err="1"/>
              <a:t>d’enregistrement</a:t>
            </a:r>
            <a:endParaRPr lang="en-US" sz="2000" dirty="0"/>
          </a:p>
          <a:p>
            <a:pPr rtl="0">
              <a:buClr>
                <a:srgbClr val="008BA5"/>
              </a:buClr>
            </a:pPr>
            <a:r>
              <a:rPr lang="en-US" sz="2000" dirty="0"/>
              <a:t>Orientation </a:t>
            </a:r>
            <a:r>
              <a:rPr lang="en-US" sz="2000" dirty="0" err="1"/>
              <a:t>vers</a:t>
            </a:r>
            <a:r>
              <a:rPr lang="en-US" sz="2000" dirty="0"/>
              <a:t> le personnel des services de protection </a:t>
            </a:r>
          </a:p>
          <a:p>
            <a:pPr rtl="0">
              <a:buClr>
                <a:srgbClr val="008BA5"/>
              </a:buClr>
            </a:pPr>
            <a:r>
              <a:rPr lang="en-US" sz="2000" dirty="0"/>
              <a:t>Les </a:t>
            </a:r>
            <a:r>
              <a:rPr lang="en-US" sz="2000" dirty="0" err="1"/>
              <a:t>personnes</a:t>
            </a:r>
            <a:r>
              <a:rPr lang="en-US" sz="2000" dirty="0"/>
              <a:t> </a:t>
            </a:r>
            <a:r>
              <a:rPr lang="en-US" sz="2000" dirty="0" err="1"/>
              <a:t>handicapées</a:t>
            </a:r>
            <a:r>
              <a:rPr lang="en-US" sz="2000" dirty="0"/>
              <a:t> constituent </a:t>
            </a:r>
            <a:r>
              <a:rPr lang="en-US" sz="2000" dirty="0" err="1"/>
              <a:t>l’un</a:t>
            </a:r>
            <a:r>
              <a:rPr lang="en-US" sz="2000" dirty="0"/>
              <a:t> des sept </a:t>
            </a:r>
            <a:r>
              <a:rPr lang="en-US" sz="2000" dirty="0" err="1"/>
              <a:t>groupes</a:t>
            </a:r>
            <a:r>
              <a:rPr lang="en-US" sz="2000" dirty="0"/>
              <a:t> </a:t>
            </a:r>
            <a:r>
              <a:rPr lang="en-US" sz="2000" dirty="0" err="1"/>
              <a:t>prioritaires</a:t>
            </a:r>
            <a:r>
              <a:rPr lang="en-US" sz="2000" dirty="0"/>
              <a:t> pour </a:t>
            </a:r>
            <a:r>
              <a:rPr lang="en-US" sz="2000" dirty="0" err="1"/>
              <a:t>l’enregistrement</a:t>
            </a:r>
            <a:endParaRPr lang="en-GB" dirty="0">
              <a:cs typeface="Arial" panose="020B0604020202020204"/>
            </a:endParaRPr>
          </a:p>
        </p:txBody>
      </p:sp>
      <p:pic>
        <p:nvPicPr>
          <p:cNvPr id="12" name="Picture 11"/>
          <p:cNvPicPr>
            <a:picLocks noChangeAspect="1"/>
          </p:cNvPicPr>
          <p:nvPr/>
        </p:nvPicPr>
        <p:blipFill>
          <a:blip r:embed="rId4" cstate="print"/>
          <a:srcRect/>
          <a:stretch>
            <a:fillRect/>
          </a:stretch>
        </p:blipFill>
        <p:spPr>
          <a:xfrm>
            <a:off x="0" y="429768"/>
            <a:ext cx="9144000" cy="968351"/>
          </a:xfrm>
          <a:prstGeom prst="rect">
            <a:avLst/>
          </a:prstGeom>
        </p:spPr>
      </p:pic>
      <p:sp>
        <p:nvSpPr>
          <p:cNvPr id="13" name="Title 1"/>
          <p:cNvSpPr txBox="1"/>
          <p:nvPr/>
        </p:nvSpPr>
        <p:spPr>
          <a:xfrm>
            <a:off x="736600" y="346588"/>
            <a:ext cx="8226746" cy="968351"/>
          </a:xfrm>
          <a:prstGeom prst="rect">
            <a:avLst/>
          </a:prstGeom>
        </p:spPr>
        <p:txBody>
          <a:bodyPr vert="horz" lIns="0" tIns="0" rIns="0" bIns="0" rtlCol="0" anchor="b" anchorCtr="0">
            <a:normAutofit fontScale="92500"/>
          </a:bodyPr>
          <a:lst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a:lstStyle>
          <a:p>
            <a:pPr rtl="0"/>
            <a:r>
              <a:rPr lang="en-US" sz="3000" dirty="0" err="1">
                <a:solidFill>
                  <a:schemeClr val="bg1"/>
                </a:solidFill>
              </a:rPr>
              <a:t>Quels</a:t>
            </a:r>
            <a:r>
              <a:rPr lang="en-US" sz="3000" dirty="0">
                <a:solidFill>
                  <a:schemeClr val="bg1"/>
                </a:solidFill>
              </a:rPr>
              <a:t> </a:t>
            </a:r>
            <a:r>
              <a:rPr lang="en-US" sz="3000" dirty="0" err="1">
                <a:solidFill>
                  <a:schemeClr val="bg1"/>
                </a:solidFill>
              </a:rPr>
              <a:t>sont</a:t>
            </a:r>
            <a:r>
              <a:rPr lang="en-US" sz="3000" dirty="0">
                <a:solidFill>
                  <a:schemeClr val="bg1"/>
                </a:solidFill>
              </a:rPr>
              <a:t> les codes de </a:t>
            </a:r>
            <a:r>
              <a:rPr lang="en-US" sz="3000" dirty="0" err="1">
                <a:solidFill>
                  <a:schemeClr val="bg1"/>
                </a:solidFill>
              </a:rPr>
              <a:t>besoins</a:t>
            </a:r>
            <a:r>
              <a:rPr lang="en-US" sz="3000" dirty="0">
                <a:solidFill>
                  <a:schemeClr val="bg1"/>
                </a:solidFill>
              </a:rPr>
              <a:t> </a:t>
            </a:r>
            <a:r>
              <a:rPr lang="en-US" sz="3000" dirty="0" err="1">
                <a:solidFill>
                  <a:schemeClr val="bg1"/>
                </a:solidFill>
              </a:rPr>
              <a:t>spécifiques</a:t>
            </a:r>
            <a:r>
              <a:rPr lang="en-US" sz="3000" dirty="0">
                <a:solidFill>
                  <a:schemeClr val="bg1"/>
                </a:solidFill>
              </a:rPr>
              <a:t> </a:t>
            </a:r>
            <a:r>
              <a:rPr lang="en-US" sz="3000" dirty="0" err="1">
                <a:solidFill>
                  <a:schemeClr val="bg1"/>
                </a:solidFill>
              </a:rPr>
              <a:t>utilisés</a:t>
            </a:r>
            <a:r>
              <a:rPr lang="en-US" sz="3000" dirty="0">
                <a:solidFill>
                  <a:schemeClr val="bg1"/>
                </a:solidFill>
              </a:rPr>
              <a:t> </a:t>
            </a:r>
            <a:r>
              <a:rPr lang="en-US" sz="3000" dirty="0" err="1">
                <a:solidFill>
                  <a:schemeClr val="bg1"/>
                </a:solidFill>
              </a:rPr>
              <a:t>lors</a:t>
            </a:r>
            <a:r>
              <a:rPr lang="en-US" sz="3000" dirty="0">
                <a:solidFill>
                  <a:schemeClr val="bg1"/>
                </a:solidFill>
              </a:rPr>
              <a:t> de </a:t>
            </a:r>
            <a:r>
              <a:rPr lang="en-US" sz="3000" dirty="0" err="1">
                <a:solidFill>
                  <a:schemeClr val="bg1"/>
                </a:solidFill>
              </a:rPr>
              <a:t>l’enregistrement</a:t>
            </a:r>
            <a:r>
              <a:rPr lang="en-US" sz="3000" dirty="0">
                <a:solidFill>
                  <a:schemeClr val="bg1"/>
                </a:solidFill>
              </a:rPr>
              <a:t> ? Et ensuite ?</a:t>
            </a:r>
            <a:endParaRPr lang="en-GB" sz="3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599"/>
            <a:ext cx="9144000" cy="968351"/>
          </a:xfrm>
          <a:prstGeom prst="rect">
            <a:avLst/>
          </a:prstGeom>
        </p:spPr>
      </p:pic>
      <p:sp>
        <p:nvSpPr>
          <p:cNvPr id="36" name="Content Placeholder 2"/>
          <p:cNvSpPr>
            <a:spLocks noGrp="1"/>
          </p:cNvSpPr>
          <p:nvPr>
            <p:ph idx="1"/>
          </p:nvPr>
        </p:nvSpPr>
        <p:spPr>
          <a:xfrm>
            <a:off x="638945" y="1405760"/>
            <a:ext cx="7325184" cy="2500415"/>
          </a:xfrm>
        </p:spPr>
        <p:txBody>
          <a:bodyPr vert="horz" lIns="91440" tIns="45720" rIns="91440" bIns="0" rtlCol="0" anchor="t">
            <a:normAutofit/>
          </a:bodyPr>
          <a:lstStyle/>
          <a:p>
            <a:pPr rtl="0">
              <a:buClr>
                <a:srgbClr val="008BA5"/>
              </a:buClr>
            </a:pPr>
            <a:r>
              <a:rPr lang="en-US" sz="2000" dirty="0"/>
              <a:t>Les </a:t>
            </a:r>
            <a:r>
              <a:rPr lang="en-US" sz="2000" dirty="0" err="1"/>
              <a:t>anciens</a:t>
            </a:r>
            <a:r>
              <a:rPr lang="en-US" sz="2000" dirty="0"/>
              <a:t> codes </a:t>
            </a:r>
            <a:r>
              <a:rPr lang="en-US" sz="2000" dirty="0" err="1"/>
              <a:t>s’appuyaient</a:t>
            </a:r>
            <a:r>
              <a:rPr lang="en-US" sz="2000" dirty="0"/>
              <a:t> sur des indices </a:t>
            </a:r>
            <a:r>
              <a:rPr lang="en-US" sz="2000" dirty="0" err="1"/>
              <a:t>visuels</a:t>
            </a:r>
            <a:r>
              <a:rPr lang="en-US" sz="2000" dirty="0"/>
              <a:t> pour identifier les </a:t>
            </a:r>
            <a:r>
              <a:rPr lang="en-US" sz="2000" dirty="0" err="1"/>
              <a:t>personnes</a:t>
            </a:r>
            <a:r>
              <a:rPr lang="en-US" sz="2000" dirty="0"/>
              <a:t> </a:t>
            </a:r>
            <a:r>
              <a:rPr lang="en-US" sz="2000" dirty="0" err="1"/>
              <a:t>handicapées</a:t>
            </a:r>
            <a:r>
              <a:rPr lang="en-US" sz="2000" dirty="0"/>
              <a:t> &gt; </a:t>
            </a:r>
            <a:r>
              <a:rPr lang="en-US" sz="2000" dirty="0" err="1"/>
              <a:t>méthode</a:t>
            </a:r>
            <a:r>
              <a:rPr lang="en-US" sz="2000" dirty="0"/>
              <a:t> non </a:t>
            </a:r>
            <a:r>
              <a:rPr lang="en-US" sz="2000" dirty="0" err="1"/>
              <a:t>fiable</a:t>
            </a:r>
            <a:endParaRPr lang="en-US" sz="2000" dirty="0"/>
          </a:p>
          <a:p>
            <a:pPr rtl="0">
              <a:buClr>
                <a:srgbClr val="008BA5"/>
              </a:buClr>
            </a:pPr>
            <a:r>
              <a:rPr lang="en-US" sz="2000" dirty="0" err="1"/>
              <a:t>Conséquence</a:t>
            </a:r>
            <a:r>
              <a:rPr lang="en-US" sz="2000" dirty="0"/>
              <a:t> : sous-estimation du </a:t>
            </a:r>
            <a:r>
              <a:rPr lang="en-US" sz="2000" dirty="0" err="1"/>
              <a:t>nombre</a:t>
            </a:r>
            <a:r>
              <a:rPr lang="en-US" sz="2000" dirty="0"/>
              <a:t> de </a:t>
            </a:r>
            <a:r>
              <a:rPr lang="en-US" sz="2000" dirty="0" err="1"/>
              <a:t>personnes</a:t>
            </a:r>
            <a:r>
              <a:rPr lang="en-US" sz="2000" dirty="0"/>
              <a:t> </a:t>
            </a:r>
            <a:r>
              <a:rPr lang="en-US" sz="2000" dirty="0" err="1"/>
              <a:t>handicapées</a:t>
            </a:r>
            <a:endParaRPr lang="en-US" sz="2000" dirty="0"/>
          </a:p>
          <a:p>
            <a:pPr rtl="0">
              <a:buClr>
                <a:srgbClr val="008BA5"/>
              </a:buClr>
            </a:pPr>
            <a:r>
              <a:rPr lang="en-US" sz="2000" dirty="0"/>
              <a:t>Le HCR </a:t>
            </a:r>
            <a:r>
              <a:rPr lang="en-US" sz="2000" dirty="0" err="1"/>
              <a:t>s’est</a:t>
            </a:r>
            <a:r>
              <a:rPr lang="en-US" sz="2000" dirty="0"/>
              <a:t> </a:t>
            </a:r>
            <a:r>
              <a:rPr lang="en-US" sz="2000" dirty="0" err="1"/>
              <a:t>publiquement</a:t>
            </a:r>
            <a:r>
              <a:rPr lang="en-US" sz="2000" dirty="0"/>
              <a:t> </a:t>
            </a:r>
            <a:r>
              <a:rPr lang="en-US" sz="2000" dirty="0" err="1"/>
              <a:t>engagé</a:t>
            </a:r>
            <a:r>
              <a:rPr lang="en-US" sz="2000" dirty="0"/>
              <a:t> </a:t>
            </a:r>
            <a:r>
              <a:rPr lang="en-US" sz="2000" dirty="0" err="1"/>
              <a:t>à</a:t>
            </a:r>
            <a:r>
              <a:rPr lang="en-US" sz="2000" dirty="0"/>
              <a:t> </a:t>
            </a:r>
            <a:r>
              <a:rPr lang="en-US" sz="2000" dirty="0" err="1"/>
              <a:t>intégrer</a:t>
            </a:r>
            <a:r>
              <a:rPr lang="en-US" sz="2000" dirty="0"/>
              <a:t> les questions du Groupe de Washington au </a:t>
            </a:r>
            <a:r>
              <a:rPr lang="en-US" sz="2000" dirty="0" err="1"/>
              <a:t>processus</a:t>
            </a:r>
            <a:r>
              <a:rPr lang="en-US" sz="2000" dirty="0"/>
              <a:t> </a:t>
            </a:r>
            <a:r>
              <a:rPr lang="en-US" sz="2000" dirty="0" err="1"/>
              <a:t>d’enregistrement</a:t>
            </a:r>
            <a:endParaRPr lang="en-GB" sz="2000" dirty="0">
              <a:cs typeface="Arial" panose="020B0604020202020204"/>
            </a:endParaRPr>
          </a:p>
        </p:txBody>
      </p:sp>
      <p:sp>
        <p:nvSpPr>
          <p:cNvPr id="38" name="Title 1"/>
          <p:cNvSpPr>
            <a:spLocks noGrp="1"/>
          </p:cNvSpPr>
          <p:nvPr>
            <p:ph type="title"/>
          </p:nvPr>
        </p:nvSpPr>
        <p:spPr>
          <a:xfrm>
            <a:off x="736600" y="258520"/>
            <a:ext cx="7782068" cy="968351"/>
          </a:xfrm>
        </p:spPr>
        <p:txBody>
          <a:bodyPr rtlCol="0">
            <a:normAutofit/>
          </a:bodyPr>
          <a:lstStyle/>
          <a:p>
            <a:pPr rtl="0"/>
            <a:r>
              <a:rPr lang="en-US" sz="3000" dirty="0" err="1">
                <a:solidFill>
                  <a:schemeClr val="bg1"/>
                </a:solidFill>
              </a:rPr>
              <a:t>Pourquoi</a:t>
            </a:r>
            <a:r>
              <a:rPr lang="en-US" sz="3000" dirty="0">
                <a:solidFill>
                  <a:schemeClr val="bg1"/>
                </a:solidFill>
              </a:rPr>
              <a:t> les codes </a:t>
            </a:r>
            <a:r>
              <a:rPr lang="en-US" sz="3000" dirty="0" err="1">
                <a:solidFill>
                  <a:schemeClr val="bg1"/>
                </a:solidFill>
              </a:rPr>
              <a:t>relatifs</a:t>
            </a:r>
            <a:r>
              <a:rPr lang="en-US" sz="3000" dirty="0">
                <a:solidFill>
                  <a:schemeClr val="bg1"/>
                </a:solidFill>
              </a:rPr>
              <a:t> au handicap </a:t>
            </a:r>
            <a:r>
              <a:rPr lang="en-US" sz="3000" dirty="0" err="1">
                <a:solidFill>
                  <a:schemeClr val="bg1"/>
                </a:solidFill>
              </a:rPr>
              <a:t>ont-ils</a:t>
            </a:r>
            <a:r>
              <a:rPr lang="en-US" sz="3000" dirty="0">
                <a:solidFill>
                  <a:schemeClr val="bg1"/>
                </a:solidFill>
              </a:rPr>
              <a:t> </a:t>
            </a:r>
            <a:r>
              <a:rPr lang="en-US" sz="3000" dirty="0" err="1">
                <a:solidFill>
                  <a:schemeClr val="bg1"/>
                </a:solidFill>
              </a:rPr>
              <a:t>été</a:t>
            </a:r>
            <a:r>
              <a:rPr lang="en-US" sz="3000" dirty="0">
                <a:solidFill>
                  <a:schemeClr val="bg1"/>
                </a:solidFill>
              </a:rPr>
              <a:t> </a:t>
            </a:r>
            <a:r>
              <a:rPr lang="en-US" sz="3000" dirty="0" err="1">
                <a:solidFill>
                  <a:schemeClr val="bg1"/>
                </a:solidFill>
              </a:rPr>
              <a:t>modifiés</a:t>
            </a:r>
            <a:r>
              <a:rPr lang="en-US" sz="3000" dirty="0">
                <a:solidFill>
                  <a:schemeClr val="bg1"/>
                </a:solidFill>
              </a:rPr>
              <a:t> ?</a:t>
            </a:r>
          </a:p>
        </p:txBody>
      </p:sp>
      <p:pic>
        <p:nvPicPr>
          <p:cNvPr id="8" name="Picture 7" descr="Global Disability Summit logo"/>
          <p:cNvPicPr/>
          <p:nvPr/>
        </p:nvPicPr>
        <p:blipFill>
          <a:blip r:embed="rId5" cstate="screen"/>
          <a:stretch>
            <a:fillRect/>
          </a:stretch>
        </p:blipFill>
        <p:spPr bwMode="auto">
          <a:xfrm>
            <a:off x="1104633" y="3511280"/>
            <a:ext cx="2268755" cy="9140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Repérez les adaptations ! </a:t>
            </a:r>
          </a:p>
        </p:txBody>
      </p:sp>
      <p:sp>
        <p:nvSpPr>
          <p:cNvPr id="8" name="Content Placeholder 2"/>
          <p:cNvSpPr>
            <a:spLocks noGrp="1"/>
          </p:cNvSpPr>
          <p:nvPr>
            <p:ph idx="1"/>
          </p:nvPr>
        </p:nvSpPr>
        <p:spPr>
          <a:xfrm>
            <a:off x="638944" y="1405760"/>
            <a:ext cx="8009510" cy="2912568"/>
          </a:xfrm>
        </p:spPr>
        <p:txBody>
          <a:bodyPr vert="horz" lIns="91440" tIns="45720" rIns="91440" bIns="0" rtlCol="0" anchor="t">
            <a:normAutofit fontScale="92500"/>
          </a:bodyPr>
          <a:lstStyle/>
          <a:p>
            <a:pPr rtl="0">
              <a:buClr>
                <a:srgbClr val="008BA5"/>
              </a:buClr>
              <a:buFont typeface="Arial" panose="020B0604020202020204" pitchFamily="34" charset="0"/>
              <a:buChar char="•"/>
            </a:pPr>
            <a:r>
              <a:rPr lang="en-US" sz="3000" dirty="0" err="1"/>
              <a:t>Trouvez</a:t>
            </a:r>
            <a:r>
              <a:rPr lang="en-US" sz="3000" dirty="0"/>
              <a:t> au </a:t>
            </a:r>
            <a:r>
              <a:rPr lang="en-US" sz="3000" dirty="0" err="1"/>
              <a:t>moins</a:t>
            </a:r>
            <a:r>
              <a:rPr lang="en-US" sz="3000" dirty="0"/>
              <a:t> trois modifications </a:t>
            </a:r>
            <a:r>
              <a:rPr lang="en-US" sz="3000" dirty="0" err="1"/>
              <a:t>apportées</a:t>
            </a:r>
            <a:r>
              <a:rPr lang="en-US" sz="3000" dirty="0"/>
              <a:t> pour </a:t>
            </a:r>
            <a:r>
              <a:rPr lang="en-US" sz="3000" dirty="0" err="1"/>
              <a:t>intégrer</a:t>
            </a:r>
            <a:r>
              <a:rPr lang="en-US" sz="3000" dirty="0"/>
              <a:t> les questions du Groupe de Washington dans les codes de </a:t>
            </a:r>
            <a:r>
              <a:rPr lang="en-US" sz="3000" dirty="0" err="1"/>
              <a:t>besoins</a:t>
            </a:r>
            <a:r>
              <a:rPr lang="en-US" sz="3000" dirty="0"/>
              <a:t> </a:t>
            </a:r>
            <a:r>
              <a:rPr lang="en-US" sz="3000" dirty="0" err="1"/>
              <a:t>spécifiques</a:t>
            </a:r>
            <a:r>
              <a:rPr lang="en-US" sz="3000" dirty="0"/>
              <a:t> du HCR </a:t>
            </a:r>
            <a:r>
              <a:rPr lang="en-US" sz="3000" dirty="0" err="1"/>
              <a:t>relatifs</a:t>
            </a:r>
            <a:r>
              <a:rPr lang="en-US" sz="3000" dirty="0"/>
              <a:t> au handicap</a:t>
            </a:r>
          </a:p>
          <a:p>
            <a:pPr rtl="0">
              <a:buClr>
                <a:srgbClr val="008BA5"/>
              </a:buClr>
              <a:buFont typeface="Arial" panose="020B0604020202020204" pitchFamily="34" charset="0"/>
              <a:buChar char="•"/>
            </a:pPr>
            <a:r>
              <a:rPr lang="en-US" sz="3000" dirty="0" err="1"/>
              <a:t>À</a:t>
            </a:r>
            <a:r>
              <a:rPr lang="en-US" sz="3000" dirty="0"/>
              <a:t> </a:t>
            </a:r>
            <a:r>
              <a:rPr lang="en-US" sz="3000" dirty="0" err="1"/>
              <a:t>votre</a:t>
            </a:r>
            <a:r>
              <a:rPr lang="en-US" sz="3000" dirty="0"/>
              <a:t> </a:t>
            </a:r>
            <a:r>
              <a:rPr lang="en-US" sz="3000" dirty="0" err="1"/>
              <a:t>avis</a:t>
            </a:r>
            <a:r>
              <a:rPr lang="en-US" sz="3000" dirty="0"/>
              <a:t>, </a:t>
            </a:r>
            <a:r>
              <a:rPr lang="en-US" sz="3000" dirty="0" err="1"/>
              <a:t>pourquoi</a:t>
            </a:r>
            <a:r>
              <a:rPr lang="en-US" sz="3000" dirty="0"/>
              <a:t> </a:t>
            </a:r>
            <a:r>
              <a:rPr lang="en-US" sz="3000" dirty="0" err="1"/>
              <a:t>ces</a:t>
            </a:r>
            <a:r>
              <a:rPr lang="en-US" sz="3000" dirty="0"/>
              <a:t> adaptations </a:t>
            </a:r>
            <a:r>
              <a:rPr lang="en-US" sz="3000" dirty="0" err="1"/>
              <a:t>ont-elles</a:t>
            </a:r>
            <a:r>
              <a:rPr lang="en-US" sz="3000" dirty="0"/>
              <a:t> </a:t>
            </a:r>
            <a:r>
              <a:rPr lang="en-US" sz="3000" dirty="0" err="1"/>
              <a:t>été</a:t>
            </a:r>
            <a:r>
              <a:rPr lang="en-US" sz="3000" dirty="0"/>
              <a:t> </a:t>
            </a:r>
            <a:r>
              <a:rPr lang="en-US" sz="3000" dirty="0" err="1"/>
              <a:t>instaurées</a:t>
            </a:r>
            <a:r>
              <a:rPr lang="en-US" sz="3000" dirty="0"/>
              <a:t> ?</a:t>
            </a:r>
            <a:endParaRPr lang="en-GB" sz="3000" dirty="0">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7"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Adaptations du système proGres</a:t>
            </a:r>
          </a:p>
        </p:txBody>
      </p:sp>
      <p:pic>
        <p:nvPicPr>
          <p:cNvPr id="10" name="Picture 9" descr="The Washington Group Short Set has 6 questions, while there are 8 codes for Disability"/>
          <p:cNvPicPr>
            <a:picLocks noChangeAspect="1"/>
          </p:cNvPicPr>
          <p:nvPr/>
        </p:nvPicPr>
        <p:blipFill rotWithShape="1">
          <a:blip r:embed="rId5" cstate="screen"/>
          <a:srcRect/>
          <a:stretch>
            <a:fillRect/>
          </a:stretch>
        </p:blipFill>
        <p:spPr>
          <a:xfrm>
            <a:off x="736600" y="1203325"/>
            <a:ext cx="3826315" cy="3228019"/>
          </a:xfrm>
          <a:prstGeom prst="rect">
            <a:avLst/>
          </a:prstGeom>
        </p:spPr>
      </p:pic>
      <p:sp>
        <p:nvSpPr>
          <p:cNvPr id="13" name="Content Placeholder 2"/>
          <p:cNvSpPr txBox="1"/>
          <p:nvPr/>
        </p:nvSpPr>
        <p:spPr>
          <a:xfrm>
            <a:off x="5245471" y="1517650"/>
            <a:ext cx="3161929" cy="1305449"/>
          </a:xfrm>
          <a:prstGeom prst="rect">
            <a:avLst/>
          </a:prstGeom>
        </p:spPr>
        <p:txBody>
          <a:bodyPr vert="horz" lIns="91440" tIns="45720" rIns="91440" bIns="0" rtlCol="0" anchor="t">
            <a:normAutofit fontScale="85000" lnSpcReduction="20000"/>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rtl="0">
              <a:buClr>
                <a:srgbClr val="00B0F0"/>
              </a:buClr>
              <a:buNone/>
            </a:pPr>
            <a:r>
              <a:rPr lang="en-US" sz="1600" dirty="0"/>
              <a:t>Six questions du Groupe de Washington + questions sur les </a:t>
            </a:r>
            <a:r>
              <a:rPr lang="en-US" sz="1600" dirty="0" err="1"/>
              <a:t>émotions</a:t>
            </a:r>
            <a:r>
              <a:rPr lang="en-US" sz="1600" dirty="0"/>
              <a:t>, les </a:t>
            </a:r>
            <a:r>
              <a:rPr lang="en-US" sz="1600" dirty="0" err="1"/>
              <a:t>comportements</a:t>
            </a:r>
            <a:r>
              <a:rPr lang="en-US" sz="1600" dirty="0"/>
              <a:t> et la </a:t>
            </a:r>
            <a:r>
              <a:rPr lang="en-US" sz="1600" dirty="0" err="1"/>
              <a:t>mobilité</a:t>
            </a:r>
            <a:r>
              <a:rPr lang="en-US" sz="1600" dirty="0"/>
              <a:t> du haut du corps &gt; pour </a:t>
            </a:r>
            <a:r>
              <a:rPr lang="en-US" sz="1600" dirty="0" err="1"/>
              <a:t>mieux</a:t>
            </a:r>
            <a:r>
              <a:rPr lang="en-US" sz="1600" dirty="0"/>
              <a:t> identifier les </a:t>
            </a:r>
            <a:r>
              <a:rPr lang="en-US" sz="1600" dirty="0" err="1"/>
              <a:t>personnes</a:t>
            </a:r>
            <a:r>
              <a:rPr lang="en-US" sz="1600" dirty="0"/>
              <a:t> qui </a:t>
            </a:r>
            <a:r>
              <a:rPr lang="en-US" sz="1600" dirty="0" err="1"/>
              <a:t>présentent</a:t>
            </a:r>
            <a:r>
              <a:rPr lang="en-US" sz="1600" dirty="0"/>
              <a:t> des handicaps </a:t>
            </a:r>
            <a:r>
              <a:rPr lang="en-US" sz="1600" dirty="0" err="1"/>
              <a:t>psychosociaux</a:t>
            </a:r>
            <a:r>
              <a:rPr lang="en-US" sz="1600" dirty="0"/>
              <a:t> et </a:t>
            </a:r>
            <a:r>
              <a:rPr lang="en-US" sz="1600" dirty="0" err="1"/>
              <a:t>ont</a:t>
            </a:r>
            <a:r>
              <a:rPr lang="en-US" sz="1600" dirty="0"/>
              <a:t> </a:t>
            </a:r>
            <a:r>
              <a:rPr lang="en-US" sz="1600" dirty="0" err="1"/>
              <a:t>besoin</a:t>
            </a:r>
            <a:r>
              <a:rPr lang="en-US" sz="1600" dirty="0"/>
              <a:t> </a:t>
            </a:r>
            <a:r>
              <a:rPr lang="en-US" sz="1600" dirty="0" err="1"/>
              <a:t>d’aide</a:t>
            </a:r>
            <a:endParaRPr lang="en-GB" sz="1600" dirty="0">
              <a:cs typeface="Arial" panose="020B0604020202020204"/>
            </a:endParaRPr>
          </a:p>
        </p:txBody>
      </p:sp>
      <p:sp>
        <p:nvSpPr>
          <p:cNvPr id="14" name="Content Placeholder 2"/>
          <p:cNvSpPr txBox="1"/>
          <p:nvPr/>
        </p:nvSpPr>
        <p:spPr>
          <a:xfrm>
            <a:off x="5245470" y="3497447"/>
            <a:ext cx="3161929" cy="774192"/>
          </a:xfrm>
          <a:prstGeom prst="rect">
            <a:avLst/>
          </a:prstGeom>
        </p:spPr>
        <p:txBody>
          <a:bodyPr vert="horz" lIns="91440" tIns="45720" rIns="91440" bIns="0" rtlCol="0" anchor="t">
            <a:normAutofit fontScale="85000" lnSpcReduction="20000"/>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rtl="0">
              <a:buClr>
                <a:srgbClr val="00B0F0"/>
              </a:buClr>
              <a:buNone/>
            </a:pPr>
            <a:r>
              <a:rPr lang="en-US" sz="1600"/>
              <a:t>Suppression des références aux équipements d’assistance &gt; pour détecter les éventuels besoins en la matière</a:t>
            </a:r>
            <a:endParaRPr lang="en-GB" sz="1600" dirty="0">
              <a:cs typeface="Arial" panose="020B0604020202020204"/>
            </a:endParaRPr>
          </a:p>
        </p:txBody>
      </p:sp>
      <p:cxnSp>
        <p:nvCxnSpPr>
          <p:cNvPr id="15" name="Straight Arrow Connector 14"/>
          <p:cNvCxnSpPr>
            <a:endCxn id="13" idx="1"/>
          </p:cNvCxnSpPr>
          <p:nvPr/>
        </p:nvCxnSpPr>
        <p:spPr>
          <a:xfrm flipV="1">
            <a:off x="1997476" y="2170375"/>
            <a:ext cx="3247995" cy="279866"/>
          </a:xfrm>
          <a:prstGeom prst="straightConnector1">
            <a:avLst/>
          </a:prstGeom>
          <a:ln>
            <a:solidFill>
              <a:srgbClr val="008BA5"/>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22" name="Straight Connector 21"/>
          <p:cNvCxnSpPr/>
          <p:nvPr/>
        </p:nvCxnSpPr>
        <p:spPr>
          <a:xfrm flipV="1">
            <a:off x="5245470" y="1596634"/>
            <a:ext cx="0" cy="1137688"/>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245717" y="3559940"/>
            <a:ext cx="0" cy="603687"/>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14" idx="1"/>
          </p:cNvCxnSpPr>
          <p:nvPr/>
        </p:nvCxnSpPr>
        <p:spPr>
          <a:xfrm>
            <a:off x="1419155" y="3710866"/>
            <a:ext cx="3826315" cy="173677"/>
          </a:xfrm>
          <a:prstGeom prst="straightConnector1">
            <a:avLst/>
          </a:prstGeom>
          <a:ln>
            <a:solidFill>
              <a:srgbClr val="008BA5"/>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1" name="Picture 10" descr="The Washington Group questions have four response categories (No difficulty; some difficulty; a lot of difficulty; cannot do at all), while the Disability codes have only 2 response categories (a lot of difficulty; cannot do at all)"/>
          <p:cNvPicPr>
            <a:picLocks noChangeAspect="1"/>
          </p:cNvPicPr>
          <p:nvPr/>
        </p:nvPicPr>
        <p:blipFill rotWithShape="1">
          <a:blip r:embed="rId4" cstate="screen"/>
          <a:srcRect/>
          <a:stretch>
            <a:fillRect/>
          </a:stretch>
        </p:blipFill>
        <p:spPr>
          <a:xfrm>
            <a:off x="2647668" y="1323951"/>
            <a:ext cx="5693502" cy="2998378"/>
          </a:xfrm>
          <a:prstGeom prst="rect">
            <a:avLst/>
          </a:prstGeom>
        </p:spPr>
      </p:pic>
      <p:pic>
        <p:nvPicPr>
          <p:cNvPr id="34" name="Picture 33"/>
          <p:cNvPicPr>
            <a:picLocks noChangeAspect="1"/>
          </p:cNvPicPr>
          <p:nvPr/>
        </p:nvPicPr>
        <p:blipFill>
          <a:blip r:embed="rId5" cstate="print"/>
          <a:srcRect/>
          <a:stretch>
            <a:fillRect/>
          </a:stretch>
        </p:blipFill>
        <p:spPr>
          <a:xfrm>
            <a:off x="0" y="355600"/>
            <a:ext cx="9144000" cy="774192"/>
          </a:xfrm>
          <a:prstGeom prst="rect">
            <a:avLst/>
          </a:prstGeom>
        </p:spPr>
      </p:pic>
      <p:sp>
        <p:nvSpPr>
          <p:cNvPr id="7"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Adaptations du système proGres</a:t>
            </a:r>
          </a:p>
        </p:txBody>
      </p:sp>
      <p:sp>
        <p:nvSpPr>
          <p:cNvPr id="14" name="Content Placeholder 2"/>
          <p:cNvSpPr txBox="1"/>
          <p:nvPr/>
        </p:nvSpPr>
        <p:spPr>
          <a:xfrm>
            <a:off x="176981" y="1294062"/>
            <a:ext cx="2085626" cy="410451"/>
          </a:xfrm>
          <a:prstGeom prst="rect">
            <a:avLst/>
          </a:prstGeom>
        </p:spPr>
        <p:txBody>
          <a:bodyPr vert="horz" lIns="91440" tIns="45720" rIns="91440" bIns="0" rtlCol="0" anchor="t">
            <a:no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rtl="0">
              <a:buClr>
                <a:srgbClr val="00B0F0"/>
              </a:buClr>
              <a:buNone/>
            </a:pPr>
            <a:r>
              <a:rPr lang="en-US" sz="1200" dirty="0" err="1"/>
              <a:t>En</a:t>
            </a:r>
            <a:r>
              <a:rPr lang="en-US" sz="1200" dirty="0"/>
              <a:t> </a:t>
            </a:r>
            <a:r>
              <a:rPr lang="en-US" sz="1200" dirty="0" err="1"/>
              <a:t>cas</a:t>
            </a:r>
            <a:r>
              <a:rPr lang="en-US" sz="1200" dirty="0"/>
              <a:t> de </a:t>
            </a:r>
            <a:r>
              <a:rPr lang="en-US" sz="1200" dirty="0" err="1"/>
              <a:t>difficultés</a:t>
            </a:r>
            <a:r>
              <a:rPr lang="en-US" sz="1200" dirty="0"/>
              <a:t> multiples : </a:t>
            </a:r>
            <a:r>
              <a:rPr lang="en-US" sz="1200" dirty="0" err="1"/>
              <a:t>plusieurs</a:t>
            </a:r>
            <a:r>
              <a:rPr lang="en-US" sz="1200" dirty="0"/>
              <a:t> fiches</a:t>
            </a:r>
            <a:endParaRPr lang="en-GB" sz="1200" dirty="0">
              <a:cs typeface="Arial" panose="020B0604020202020204"/>
            </a:endParaRPr>
          </a:p>
        </p:txBody>
      </p:sp>
      <p:sp>
        <p:nvSpPr>
          <p:cNvPr id="12" name="Content Placeholder 2"/>
          <p:cNvSpPr txBox="1"/>
          <p:nvPr/>
        </p:nvSpPr>
        <p:spPr>
          <a:xfrm>
            <a:off x="283169" y="3776357"/>
            <a:ext cx="1979438" cy="563727"/>
          </a:xfrm>
          <a:prstGeom prst="rect">
            <a:avLst/>
          </a:prstGeom>
        </p:spPr>
        <p:txBody>
          <a:bodyPr vert="horz" lIns="91440" tIns="45720" rIns="91440" bIns="0" rtlCol="0" anchor="t">
            <a:no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rtl="0">
              <a:buClr>
                <a:srgbClr val="00B0F0"/>
              </a:buClr>
              <a:buNone/>
            </a:pPr>
            <a:r>
              <a:rPr lang="en-US" sz="1200" dirty="0"/>
              <a:t>Les </a:t>
            </a:r>
            <a:r>
              <a:rPr lang="en-US" sz="1200" dirty="0" err="1"/>
              <a:t>réponses</a:t>
            </a:r>
            <a:r>
              <a:rPr lang="en-US" sz="1200" dirty="0"/>
              <a:t> </a:t>
            </a:r>
            <a:r>
              <a:rPr lang="en-US" sz="1200" dirty="0" err="1"/>
              <a:t>utilisent</a:t>
            </a:r>
            <a:r>
              <a:rPr lang="en-US" sz="1200" dirty="0"/>
              <a:t> les </a:t>
            </a:r>
            <a:r>
              <a:rPr lang="en-US" sz="1200" dirty="0" err="1"/>
              <a:t>paliers</a:t>
            </a:r>
            <a:r>
              <a:rPr lang="en-US" sz="1200" dirty="0"/>
              <a:t> </a:t>
            </a:r>
            <a:r>
              <a:rPr lang="en-US" sz="1200" dirty="0" err="1"/>
              <a:t>recommandés</a:t>
            </a:r>
            <a:endParaRPr lang="en-GB" sz="1200" dirty="0">
              <a:cs typeface="Arial" panose="020B0604020202020204"/>
            </a:endParaRPr>
          </a:p>
        </p:txBody>
      </p:sp>
      <p:sp>
        <p:nvSpPr>
          <p:cNvPr id="16" name="Content Placeholder 2"/>
          <p:cNvSpPr txBox="1"/>
          <p:nvPr/>
        </p:nvSpPr>
        <p:spPr>
          <a:xfrm>
            <a:off x="283170" y="2029074"/>
            <a:ext cx="1979438" cy="405551"/>
          </a:xfrm>
          <a:prstGeom prst="rect">
            <a:avLst/>
          </a:prstGeom>
        </p:spPr>
        <p:txBody>
          <a:bodyPr vert="horz" lIns="91440" tIns="45720" rIns="91440" bIns="0" rtlCol="0" anchor="t">
            <a:no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rtl="0">
              <a:buClr>
                <a:srgbClr val="00B0F0"/>
              </a:buClr>
              <a:buNone/>
            </a:pPr>
            <a:r>
              <a:rPr lang="en-US" sz="1200" dirty="0"/>
              <a:t>Les codes </a:t>
            </a:r>
            <a:r>
              <a:rPr lang="en-US" sz="1200" dirty="0" err="1"/>
              <a:t>apparaissent</a:t>
            </a:r>
            <a:r>
              <a:rPr lang="en-US" sz="1200" dirty="0"/>
              <a:t> </a:t>
            </a:r>
            <a:r>
              <a:rPr lang="en-US" sz="1200" dirty="0" err="1"/>
              <a:t>en</a:t>
            </a:r>
            <a:r>
              <a:rPr lang="en-US" sz="1200" dirty="0"/>
              <a:t> premier</a:t>
            </a:r>
            <a:endParaRPr lang="en-GB" sz="1200" dirty="0">
              <a:cs typeface="Arial" panose="020B0604020202020204"/>
            </a:endParaRPr>
          </a:p>
        </p:txBody>
      </p:sp>
      <p:sp>
        <p:nvSpPr>
          <p:cNvPr id="17" name="Content Placeholder 2"/>
          <p:cNvSpPr txBox="1"/>
          <p:nvPr/>
        </p:nvSpPr>
        <p:spPr>
          <a:xfrm>
            <a:off x="395265" y="2791727"/>
            <a:ext cx="1867342" cy="563727"/>
          </a:xfrm>
          <a:prstGeom prst="rect">
            <a:avLst/>
          </a:prstGeom>
        </p:spPr>
        <p:txBody>
          <a:bodyPr vert="horz" lIns="91440" tIns="45720" rIns="91440" bIns="0" rtlCol="0" anchor="t">
            <a:normAutofit lnSpcReduction="10000"/>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rtl="0">
              <a:buClr>
                <a:srgbClr val="00B0F0"/>
              </a:buClr>
              <a:buNone/>
            </a:pPr>
            <a:r>
              <a:rPr lang="en-US" sz="1200" dirty="0"/>
              <a:t>Questions </a:t>
            </a:r>
            <a:r>
              <a:rPr lang="en-US" sz="1200" dirty="0" err="1"/>
              <a:t>destinées</a:t>
            </a:r>
            <a:r>
              <a:rPr lang="en-US" sz="1200" dirty="0"/>
              <a:t> aux enfants (</a:t>
            </a:r>
            <a:r>
              <a:rPr lang="en-US" sz="1200" dirty="0" err="1"/>
              <a:t>groupe</a:t>
            </a:r>
            <a:r>
              <a:rPr lang="en-US" sz="1200" dirty="0"/>
              <a:t> de travail de </a:t>
            </a:r>
            <a:r>
              <a:rPr lang="en-US" sz="1200" dirty="0" err="1"/>
              <a:t>l’UNICEF</a:t>
            </a:r>
            <a:r>
              <a:rPr lang="en-US" sz="1200" dirty="0"/>
              <a:t>)</a:t>
            </a:r>
            <a:endParaRPr lang="en-GB" sz="1200" dirty="0">
              <a:cs typeface="Arial" panose="020B0604020202020204"/>
            </a:endParaRPr>
          </a:p>
        </p:txBody>
      </p:sp>
      <p:cxnSp>
        <p:nvCxnSpPr>
          <p:cNvPr id="18" name="Straight Connector 17"/>
          <p:cNvCxnSpPr/>
          <p:nvPr/>
        </p:nvCxnSpPr>
        <p:spPr>
          <a:xfrm flipV="1">
            <a:off x="2262606" y="1315073"/>
            <a:ext cx="0" cy="389439"/>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262606" y="2045186"/>
            <a:ext cx="0" cy="389439"/>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262606" y="2794699"/>
            <a:ext cx="0" cy="578816"/>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2262606" y="3761269"/>
            <a:ext cx="0" cy="578816"/>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a:endCxn id="14" idx="3"/>
          </p:cNvCxnSpPr>
          <p:nvPr/>
        </p:nvCxnSpPr>
        <p:spPr>
          <a:xfrm flipH="1" flipV="1">
            <a:off x="2262607" y="1499288"/>
            <a:ext cx="507226" cy="545898"/>
          </a:xfrm>
          <a:prstGeom prst="straightConnector1">
            <a:avLst/>
          </a:prstGeom>
          <a:ln>
            <a:solidFill>
              <a:srgbClr val="008BA5"/>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25" name="Straight Arrow Connector 24"/>
          <p:cNvCxnSpPr/>
          <p:nvPr/>
        </p:nvCxnSpPr>
        <p:spPr>
          <a:xfrm flipH="1" flipV="1">
            <a:off x="2262607" y="2225164"/>
            <a:ext cx="1572546" cy="498843"/>
          </a:xfrm>
          <a:prstGeom prst="straightConnector1">
            <a:avLst/>
          </a:prstGeom>
          <a:ln>
            <a:solidFill>
              <a:srgbClr val="008BA5"/>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29" name="Straight Arrow Connector 28"/>
          <p:cNvCxnSpPr/>
          <p:nvPr/>
        </p:nvCxnSpPr>
        <p:spPr>
          <a:xfrm flipH="1" flipV="1">
            <a:off x="2266448" y="3084109"/>
            <a:ext cx="565529" cy="801844"/>
          </a:xfrm>
          <a:prstGeom prst="straightConnector1">
            <a:avLst/>
          </a:prstGeom>
          <a:ln>
            <a:solidFill>
              <a:srgbClr val="008BA5"/>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33" name="Straight Arrow Connector 32"/>
          <p:cNvCxnSpPr/>
          <p:nvPr/>
        </p:nvCxnSpPr>
        <p:spPr>
          <a:xfrm flipH="1" flipV="1">
            <a:off x="2262607" y="4034275"/>
            <a:ext cx="1421626" cy="85579"/>
          </a:xfrm>
          <a:prstGeom prst="straightConnector1">
            <a:avLst/>
          </a:prstGeom>
          <a:ln>
            <a:solidFill>
              <a:srgbClr val="008BA5"/>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a:xfrm>
            <a:off x="2130641" y="1122120"/>
            <a:ext cx="6419025" cy="2897273"/>
          </a:xfrm>
          <a:prstGeom prst="rect">
            <a:avLst/>
          </a:prstGeom>
        </p:spPr>
      </p:pic>
      <p:pic>
        <p:nvPicPr>
          <p:cNvPr id="34" name="Picture 33"/>
          <p:cNvPicPr>
            <a:picLocks noChangeAspect="1"/>
          </p:cNvPicPr>
          <p:nvPr/>
        </p:nvPicPr>
        <p:blipFill>
          <a:blip r:embed="rId6" cstate="print"/>
          <a:srcRect/>
          <a:stretch>
            <a:fillRect/>
          </a:stretch>
        </p:blipFill>
        <p:spPr>
          <a:xfrm>
            <a:off x="0" y="355600"/>
            <a:ext cx="9144000" cy="774192"/>
          </a:xfrm>
          <a:prstGeom prst="rect">
            <a:avLst/>
          </a:prstGeom>
        </p:spPr>
      </p:pic>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Adaptations du système proGres – </a:t>
            </a:r>
            <a:r>
              <a:rPr lang="fr-FR" altLang="en-US" sz="3000">
                <a:solidFill>
                  <a:schemeClr val="bg1"/>
                </a:solidFill>
              </a:rPr>
              <a:t>Langues</a:t>
            </a:r>
          </a:p>
        </p:txBody>
      </p:sp>
      <p:sp>
        <p:nvSpPr>
          <p:cNvPr id="8" name="Content Placeholder 2"/>
          <p:cNvSpPr txBox="1"/>
          <p:nvPr/>
        </p:nvSpPr>
        <p:spPr>
          <a:xfrm>
            <a:off x="182882" y="2024812"/>
            <a:ext cx="1653597" cy="893753"/>
          </a:xfrm>
          <a:prstGeom prst="rect">
            <a:avLst/>
          </a:prstGeom>
        </p:spPr>
        <p:txBody>
          <a:bodyPr vert="horz" lIns="91440" tIns="45720" rIns="91440" bIns="0" rtlCol="0" anchor="t">
            <a:no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rtl="0">
              <a:buClr>
                <a:srgbClr val="00B0F0"/>
              </a:buClr>
              <a:buNone/>
            </a:pPr>
            <a:r>
              <a:rPr lang="en-US" sz="1400" dirty="0" err="1"/>
              <a:t>Traductions</a:t>
            </a:r>
            <a:r>
              <a:rPr lang="en-US" sz="1400" dirty="0"/>
              <a:t> </a:t>
            </a:r>
            <a:r>
              <a:rPr lang="en-US" sz="1400" dirty="0" err="1"/>
              <a:t>officielles</a:t>
            </a:r>
            <a:r>
              <a:rPr lang="en-US" sz="1400" dirty="0"/>
              <a:t> EN-AR-FR-ES</a:t>
            </a:r>
            <a:endParaRPr lang="en-GB" sz="1400" dirty="0">
              <a:cs typeface="Arial" panose="020B0604020202020204"/>
            </a:endParaRPr>
          </a:p>
        </p:txBody>
      </p:sp>
      <p:cxnSp>
        <p:nvCxnSpPr>
          <p:cNvPr id="9" name="Straight Connector 8"/>
          <p:cNvCxnSpPr/>
          <p:nvPr/>
        </p:nvCxnSpPr>
        <p:spPr>
          <a:xfrm flipV="1">
            <a:off x="1836479" y="2078081"/>
            <a:ext cx="0" cy="602975"/>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255210" y="1520202"/>
            <a:ext cx="0" cy="1711269"/>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845357" y="2382702"/>
            <a:ext cx="418731" cy="0"/>
          </a:xfrm>
          <a:prstGeom prst="line">
            <a:avLst/>
          </a:prstGeom>
          <a:ln>
            <a:solidFill>
              <a:srgbClr val="008BA5"/>
            </a:solidFill>
            <a:prstDash val="sysDash"/>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a:xfrm>
            <a:off x="0" y="355600"/>
            <a:ext cx="9144000" cy="774192"/>
          </a:xfrm>
          <a:prstGeom prst="rect">
            <a:avLst/>
          </a:prstGeom>
        </p:spPr>
      </p:pic>
      <p:sp>
        <p:nvSpPr>
          <p:cNvPr id="2"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Programme du jour</a:t>
            </a:r>
            <a:endParaRPr lang="en-GB" sz="3000" dirty="0">
              <a:solidFill>
                <a:schemeClr val="bg1"/>
              </a:solidFill>
            </a:endParaRPr>
          </a:p>
        </p:txBody>
      </p:sp>
      <p:sp>
        <p:nvSpPr>
          <p:cNvPr id="3" name="Content Placeholder 2"/>
          <p:cNvSpPr>
            <a:spLocks noGrp="1"/>
          </p:cNvSpPr>
          <p:nvPr>
            <p:ph idx="1"/>
          </p:nvPr>
        </p:nvSpPr>
        <p:spPr>
          <a:xfrm>
            <a:off x="638945" y="1405760"/>
            <a:ext cx="7059713" cy="3021510"/>
          </a:xfrm>
        </p:spPr>
        <p:txBody>
          <a:bodyPr vert="horz" lIns="91440" tIns="45720" rIns="91440" bIns="0" rtlCol="0" anchor="t">
            <a:normAutofit/>
          </a:bodyPr>
          <a:lstStyle/>
          <a:p>
            <a:pPr rtl="0">
              <a:buClr>
                <a:srgbClr val="008BA5"/>
              </a:buClr>
            </a:pPr>
            <a:r>
              <a:rPr lang="en-US" sz="3000" dirty="0" err="1"/>
              <a:t>L’approche</a:t>
            </a:r>
            <a:r>
              <a:rPr lang="en-US" sz="3000" dirty="0"/>
              <a:t> des questions du Groupe de Washington sur le handicap</a:t>
            </a:r>
          </a:p>
          <a:p>
            <a:pPr rtl="0">
              <a:buClr>
                <a:srgbClr val="008BA5"/>
              </a:buClr>
            </a:pPr>
            <a:r>
              <a:rPr lang="en-US" sz="3000" dirty="0" err="1"/>
              <a:t>Pourquoi</a:t>
            </a:r>
            <a:r>
              <a:rPr lang="en-US" sz="3000" dirty="0"/>
              <a:t> </a:t>
            </a:r>
            <a:r>
              <a:rPr lang="en-US" sz="3000" dirty="0" err="1"/>
              <a:t>ces</a:t>
            </a:r>
            <a:r>
              <a:rPr lang="en-US" sz="3000" dirty="0"/>
              <a:t> questions </a:t>
            </a:r>
            <a:r>
              <a:rPr lang="en-US" sz="3000" dirty="0" err="1"/>
              <a:t>ont-elles</a:t>
            </a:r>
            <a:r>
              <a:rPr lang="en-US" sz="3000" dirty="0"/>
              <a:t> </a:t>
            </a:r>
            <a:r>
              <a:rPr lang="en-US" sz="3000" dirty="0" err="1"/>
              <a:t>été</a:t>
            </a:r>
            <a:r>
              <a:rPr lang="en-US" sz="3000" dirty="0"/>
              <a:t> mises au point ?</a:t>
            </a:r>
          </a:p>
          <a:p>
            <a:pPr rtl="0">
              <a:buClr>
                <a:srgbClr val="008BA5"/>
              </a:buClr>
            </a:pPr>
            <a:r>
              <a:rPr lang="en-US" sz="3000" dirty="0"/>
              <a:t>Comment les </a:t>
            </a:r>
            <a:r>
              <a:rPr lang="en-US" sz="3000" dirty="0" err="1"/>
              <a:t>utiliser</a:t>
            </a:r>
            <a:r>
              <a:rPr lang="en-US" sz="3000" dirty="0"/>
              <a:t> ?</a:t>
            </a:r>
            <a:endParaRPr lang="en-GB" sz="3000" dirty="0">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4" y="1405760"/>
            <a:ext cx="7608354" cy="3104096"/>
          </a:xfrm>
        </p:spPr>
        <p:txBody>
          <a:bodyPr vert="horz" lIns="91440" tIns="45720" rIns="91440" bIns="0" rtlCol="0" anchor="t">
            <a:normAutofit/>
          </a:bodyPr>
          <a:lstStyle/>
          <a:p>
            <a:pPr marL="0" indent="0" rtl="0">
              <a:buClr>
                <a:srgbClr val="00B0F0"/>
              </a:buClr>
              <a:buNone/>
            </a:pPr>
            <a:r>
              <a:rPr lang="en-US" sz="2000" dirty="0"/>
              <a:t>Pour les </a:t>
            </a:r>
            <a:r>
              <a:rPr lang="en-US" sz="2000" b="1" dirty="0" err="1"/>
              <a:t>enregistrements</a:t>
            </a:r>
            <a:r>
              <a:rPr lang="en-US" sz="2000" b="1" dirty="0"/>
              <a:t> </a:t>
            </a:r>
            <a:r>
              <a:rPr lang="en-US" sz="2000" b="1" dirty="0" err="1"/>
              <a:t>d’urgence</a:t>
            </a:r>
            <a:r>
              <a:rPr lang="en-US" sz="2000" b="1" dirty="0"/>
              <a:t> </a:t>
            </a:r>
            <a:r>
              <a:rPr lang="en-US" sz="2000" b="1" dirty="0" err="1"/>
              <a:t>uniquement</a:t>
            </a:r>
            <a:r>
              <a:rPr lang="en-US" sz="2000" dirty="0"/>
              <a:t>, </a:t>
            </a:r>
            <a:r>
              <a:rPr lang="en-US" sz="2000" dirty="0" err="1"/>
              <a:t>l’identification</a:t>
            </a:r>
            <a:r>
              <a:rPr lang="en-US" sz="2000" dirty="0"/>
              <a:t> des </a:t>
            </a:r>
            <a:r>
              <a:rPr lang="en-US" sz="2000" dirty="0" err="1"/>
              <a:t>personnes</a:t>
            </a:r>
            <a:r>
              <a:rPr lang="en-US" sz="2000" dirty="0"/>
              <a:t> </a:t>
            </a:r>
            <a:r>
              <a:rPr lang="en-US" sz="2000" dirty="0" err="1"/>
              <a:t>handicapées</a:t>
            </a:r>
            <a:r>
              <a:rPr lang="en-US" sz="2000" dirty="0"/>
              <a:t> </a:t>
            </a:r>
            <a:r>
              <a:rPr lang="en-US" sz="2000" dirty="0" err="1"/>
              <a:t>s’appuie</a:t>
            </a:r>
            <a:r>
              <a:rPr lang="en-US" sz="2000" dirty="0"/>
              <a:t> sur les questions </a:t>
            </a:r>
            <a:r>
              <a:rPr lang="en-US" sz="2000" dirty="0" err="1"/>
              <a:t>suivantes</a:t>
            </a:r>
            <a:r>
              <a:rPr lang="en-US" sz="2000" dirty="0"/>
              <a:t> : </a:t>
            </a:r>
            <a:endParaRPr lang="en-GB" sz="2000" dirty="0">
              <a:cs typeface="Arial" panose="020B0604020202020204"/>
            </a:endParaRPr>
          </a:p>
          <a:p>
            <a:pPr rtl="0">
              <a:buClr>
                <a:srgbClr val="008BA5"/>
              </a:buClr>
              <a:buFont typeface="Arial" panose="020B0604020202020204" pitchFamily="34" charset="0"/>
              <a:buChar char="•"/>
            </a:pPr>
            <a:r>
              <a:rPr lang="en-US" sz="2000" dirty="0"/>
              <a:t>« Dans </a:t>
            </a:r>
            <a:r>
              <a:rPr lang="en-US" sz="2000" dirty="0" err="1"/>
              <a:t>votre</a:t>
            </a:r>
            <a:r>
              <a:rPr lang="en-US" sz="2000" dirty="0"/>
              <a:t> </a:t>
            </a:r>
            <a:r>
              <a:rPr lang="en-US" sz="2000" dirty="0" err="1"/>
              <a:t>famille</a:t>
            </a:r>
            <a:r>
              <a:rPr lang="en-US" sz="2000" dirty="0"/>
              <a:t>/</a:t>
            </a:r>
            <a:r>
              <a:rPr lang="en-US" sz="2000" dirty="0" err="1"/>
              <a:t>groupe</a:t>
            </a:r>
            <a:r>
              <a:rPr lang="en-US" sz="2000" dirty="0"/>
              <a:t>, </a:t>
            </a:r>
            <a:r>
              <a:rPr lang="en-US" sz="2000" dirty="0" err="1"/>
              <a:t>quelqu’un</a:t>
            </a:r>
            <a:r>
              <a:rPr lang="en-US" sz="2000" dirty="0"/>
              <a:t> </a:t>
            </a:r>
            <a:r>
              <a:rPr lang="en-US" sz="2000" dirty="0" err="1"/>
              <a:t>éprouve</a:t>
            </a:r>
            <a:r>
              <a:rPr lang="en-US" sz="2000" dirty="0"/>
              <a:t>-t-il beaucoup de </a:t>
            </a:r>
            <a:r>
              <a:rPr lang="en-US" sz="2000" dirty="0" err="1"/>
              <a:t>difficultés</a:t>
            </a:r>
            <a:r>
              <a:rPr lang="en-US" sz="2000" dirty="0"/>
              <a:t> </a:t>
            </a:r>
            <a:r>
              <a:rPr lang="en-US" sz="2000" dirty="0" err="1"/>
              <a:t>à</a:t>
            </a:r>
            <a:r>
              <a:rPr lang="en-US" sz="2000" dirty="0"/>
              <a:t> marcher, </a:t>
            </a:r>
            <a:r>
              <a:rPr lang="en-US" sz="2000" dirty="0" err="1"/>
              <a:t>à</a:t>
            </a:r>
            <a:r>
              <a:rPr lang="en-US" sz="2000" dirty="0"/>
              <a:t> </a:t>
            </a:r>
            <a:r>
              <a:rPr lang="en-US" sz="2000" dirty="0" err="1"/>
              <a:t>voir</a:t>
            </a:r>
            <a:r>
              <a:rPr lang="en-US" sz="2000" dirty="0"/>
              <a:t>, </a:t>
            </a:r>
            <a:r>
              <a:rPr lang="en-US" sz="2000" dirty="0" err="1"/>
              <a:t>à</a:t>
            </a:r>
            <a:r>
              <a:rPr lang="en-US" sz="2000" dirty="0"/>
              <a:t> entendre </a:t>
            </a:r>
            <a:r>
              <a:rPr lang="en-US" sz="2000" dirty="0" err="1"/>
              <a:t>ou</a:t>
            </a:r>
            <a:r>
              <a:rPr lang="en-US" sz="2000" dirty="0"/>
              <a:t> </a:t>
            </a:r>
            <a:r>
              <a:rPr lang="en-US" sz="2000" dirty="0" err="1"/>
              <a:t>à</a:t>
            </a:r>
            <a:r>
              <a:rPr lang="en-US" sz="2000" dirty="0"/>
              <a:t> se rappeler </a:t>
            </a:r>
            <a:r>
              <a:rPr lang="en-US" sz="2000" dirty="0" err="1"/>
              <a:t>certaines</a:t>
            </a:r>
            <a:r>
              <a:rPr lang="en-US" sz="2000" dirty="0"/>
              <a:t> choses ? </a:t>
            </a:r>
            <a:r>
              <a:rPr lang="en-US" sz="2000" dirty="0" err="1"/>
              <a:t>Diriez-vous</a:t>
            </a:r>
            <a:r>
              <a:rPr lang="en-US" sz="2000" dirty="0"/>
              <a:t>... » [</a:t>
            </a:r>
            <a:r>
              <a:rPr lang="en-US" sz="2000" dirty="0" err="1"/>
              <a:t>Réponse</a:t>
            </a:r>
            <a:r>
              <a:rPr lang="en-US" sz="2000" dirty="0"/>
              <a:t> : </a:t>
            </a:r>
            <a:r>
              <a:rPr lang="en-US" sz="2000" dirty="0" err="1"/>
              <a:t>Oui</a:t>
            </a:r>
            <a:r>
              <a:rPr lang="en-US" sz="2000" dirty="0"/>
              <a:t>]</a:t>
            </a:r>
          </a:p>
          <a:p>
            <a:pPr marL="0" indent="0" rtl="0">
              <a:buClr>
                <a:srgbClr val="00B0F0"/>
              </a:buClr>
              <a:buNone/>
            </a:pPr>
            <a:r>
              <a:rPr lang="en-US" sz="2000" dirty="0" err="1"/>
              <a:t>Reportez-vous</a:t>
            </a:r>
            <a:r>
              <a:rPr lang="en-US" sz="2000" dirty="0"/>
              <a:t> aux sous-</a:t>
            </a:r>
            <a:r>
              <a:rPr lang="en-US" sz="2000" dirty="0" err="1"/>
              <a:t>catégories</a:t>
            </a:r>
            <a:r>
              <a:rPr lang="en-US" sz="2000" dirty="0"/>
              <a:t> et </a:t>
            </a:r>
            <a:r>
              <a:rPr lang="en-US" sz="2000" dirty="0" err="1"/>
              <a:t>utilisez</a:t>
            </a:r>
            <a:r>
              <a:rPr lang="en-US" sz="2000" dirty="0"/>
              <a:t> les questions directrices des codes de </a:t>
            </a:r>
            <a:r>
              <a:rPr lang="en-US" sz="2000" dirty="0" err="1"/>
              <a:t>besoins</a:t>
            </a:r>
            <a:r>
              <a:rPr lang="en-US" sz="2000" dirty="0"/>
              <a:t> </a:t>
            </a:r>
            <a:r>
              <a:rPr lang="en-US" sz="2000" dirty="0" err="1"/>
              <a:t>spécifiques</a:t>
            </a:r>
            <a:r>
              <a:rPr lang="en-US" sz="2000" dirty="0"/>
              <a:t> </a:t>
            </a:r>
            <a:r>
              <a:rPr lang="en-US" sz="2000" dirty="0" err="1"/>
              <a:t>relatifs</a:t>
            </a:r>
            <a:r>
              <a:rPr lang="en-US" sz="2000" dirty="0"/>
              <a:t> au handicap </a:t>
            </a:r>
            <a:r>
              <a:rPr lang="en-US" sz="2000" b="1" dirty="0" err="1"/>
              <a:t>dès</a:t>
            </a:r>
            <a:r>
              <a:rPr lang="en-US" sz="2000" b="1" dirty="0"/>
              <a:t> que possible. </a:t>
            </a: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Enregistrement d’urgence UNIQUEMENT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 name="Picture 2" descr="Facilitator training image"/>
          <p:cNvPicPr>
            <a:picLocks noChangeAspect="1"/>
          </p:cNvPicPr>
          <p:nvPr/>
        </p:nvPicPr>
        <p:blipFill>
          <a:blip r:embed="rId4" cstate="print"/>
          <a:stretch>
            <a:fillRect/>
          </a:stretch>
        </p:blipFill>
        <p:spPr>
          <a:xfrm>
            <a:off x="0" y="1005009"/>
            <a:ext cx="4248810" cy="3912415"/>
          </a:xfrm>
          <a:prstGeom prst="rect">
            <a:avLst/>
          </a:prstGeom>
        </p:spPr>
      </p:pic>
      <p:pic>
        <p:nvPicPr>
          <p:cNvPr id="34" name="Picture 33"/>
          <p:cNvPicPr>
            <a:picLocks noChangeAspect="1"/>
          </p:cNvPicPr>
          <p:nvPr/>
        </p:nvPicPr>
        <p:blipFill>
          <a:blip r:embed="rId5" cstate="print"/>
          <a:srcRect/>
          <a:stretch>
            <a:fillRect/>
          </a:stretch>
        </p:blipFill>
        <p:spPr>
          <a:xfrm>
            <a:off x="0" y="355600"/>
            <a:ext cx="9144000" cy="774192"/>
          </a:xfrm>
          <a:prstGeom prst="rect">
            <a:avLst/>
          </a:prstGeom>
        </p:spPr>
      </p:pic>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Démonstration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6" name="Title 1"/>
          <p:cNvSpPr>
            <a:spLocks noGrp="1"/>
          </p:cNvSpPr>
          <p:nvPr>
            <p:ph type="title"/>
          </p:nvPr>
        </p:nvSpPr>
        <p:spPr>
          <a:xfrm>
            <a:off x="736600" y="466171"/>
            <a:ext cx="8226746" cy="905946"/>
          </a:xfrm>
        </p:spPr>
        <p:txBody>
          <a:bodyPr rtlCol="0">
            <a:normAutofit fontScale="90000"/>
          </a:bodyPr>
          <a:lstStyle/>
          <a:p>
            <a:pPr rtl="0"/>
            <a:r>
              <a:rPr lang="en-US" sz="3000" dirty="0" err="1">
                <a:solidFill>
                  <a:srgbClr val="008BA5"/>
                </a:solidFill>
              </a:rPr>
              <a:t>Changement</a:t>
            </a:r>
            <a:r>
              <a:rPr lang="en-US" sz="3000" dirty="0">
                <a:solidFill>
                  <a:srgbClr val="008BA5"/>
                </a:solidFill>
              </a:rPr>
              <a:t> </a:t>
            </a:r>
            <a:r>
              <a:rPr lang="en-US" sz="3000" dirty="0" err="1">
                <a:solidFill>
                  <a:srgbClr val="008BA5"/>
                </a:solidFill>
              </a:rPr>
              <a:t>fondamental</a:t>
            </a:r>
            <a:r>
              <a:rPr lang="en-US" sz="3000" dirty="0">
                <a:solidFill>
                  <a:srgbClr val="008BA5"/>
                </a:solidFill>
              </a:rPr>
              <a:t> </a:t>
            </a:r>
            <a:r>
              <a:rPr lang="en-US" sz="3000" dirty="0" err="1">
                <a:solidFill>
                  <a:srgbClr val="008BA5"/>
                </a:solidFill>
              </a:rPr>
              <a:t>concernant</a:t>
            </a:r>
            <a:r>
              <a:rPr lang="en-US" sz="3000" dirty="0">
                <a:solidFill>
                  <a:srgbClr val="008BA5"/>
                </a:solidFill>
              </a:rPr>
              <a:t> </a:t>
            </a:r>
            <a:r>
              <a:rPr lang="en-US" sz="3000" dirty="0" err="1">
                <a:solidFill>
                  <a:srgbClr val="008BA5"/>
                </a:solidFill>
              </a:rPr>
              <a:t>l’identification</a:t>
            </a:r>
            <a:r>
              <a:rPr lang="en-US" sz="3000" dirty="0">
                <a:solidFill>
                  <a:srgbClr val="008BA5"/>
                </a:solidFill>
              </a:rPr>
              <a:t> des </a:t>
            </a:r>
            <a:r>
              <a:rPr lang="en-US" sz="3000" dirty="0" err="1">
                <a:solidFill>
                  <a:srgbClr val="008BA5"/>
                </a:solidFill>
              </a:rPr>
              <a:t>personnes</a:t>
            </a:r>
            <a:r>
              <a:rPr lang="en-US" sz="3000" dirty="0">
                <a:solidFill>
                  <a:srgbClr val="008BA5"/>
                </a:solidFill>
              </a:rPr>
              <a:t> </a:t>
            </a:r>
            <a:r>
              <a:rPr lang="en-US" sz="3000" dirty="0" err="1">
                <a:solidFill>
                  <a:srgbClr val="008BA5"/>
                </a:solidFill>
              </a:rPr>
              <a:t>handicapées</a:t>
            </a:r>
            <a:r>
              <a:rPr lang="en-US" sz="3000" dirty="0">
                <a:solidFill>
                  <a:srgbClr val="008BA5"/>
                </a:solidFill>
              </a:rPr>
              <a:t> </a:t>
            </a:r>
            <a:r>
              <a:rPr lang="en-US" sz="3000" dirty="0" err="1">
                <a:solidFill>
                  <a:srgbClr val="008BA5"/>
                </a:solidFill>
              </a:rPr>
              <a:t>lors</a:t>
            </a:r>
            <a:r>
              <a:rPr lang="en-US" sz="3000" dirty="0">
                <a:solidFill>
                  <a:srgbClr val="008BA5"/>
                </a:solidFill>
              </a:rPr>
              <a:t> de </a:t>
            </a:r>
            <a:r>
              <a:rPr lang="en-US" sz="3000" dirty="0" err="1">
                <a:solidFill>
                  <a:srgbClr val="008BA5"/>
                </a:solidFill>
              </a:rPr>
              <a:t>l’enregistrement</a:t>
            </a:r>
            <a:endParaRPr lang="en-GB" sz="3000" dirty="0">
              <a:solidFill>
                <a:srgbClr val="008BA5"/>
              </a:solidFill>
            </a:endParaRPr>
          </a:p>
        </p:txBody>
      </p:sp>
      <p:graphicFrame>
        <p:nvGraphicFramePr>
          <p:cNvPr id="7" name="Content Placeholder 2"/>
          <p:cNvGraphicFramePr>
            <a:graphicFrameLocks noGrp="1"/>
          </p:cNvGraphicFramePr>
          <p:nvPr>
            <p:ph sz="half" idx="1"/>
            <p:extLst>
              <p:ext uri="{D42A27DB-BD31-4B8C-83A1-F6EECF244321}">
                <p14:modId xmlns:p14="http://schemas.microsoft.com/office/powerpoint/2010/main" val="2373078551"/>
              </p:ext>
            </p:extLst>
          </p:nvPr>
        </p:nvGraphicFramePr>
        <p:xfrm>
          <a:off x="110084" y="1715679"/>
          <a:ext cx="3214419" cy="2461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Content Placeholder 5"/>
          <p:cNvGraphicFramePr/>
          <p:nvPr>
            <p:extLst>
              <p:ext uri="{D42A27DB-BD31-4B8C-83A1-F6EECF244321}">
                <p14:modId xmlns:p14="http://schemas.microsoft.com/office/powerpoint/2010/main" val="3658894638"/>
              </p:ext>
            </p:extLst>
          </p:nvPr>
        </p:nvGraphicFramePr>
        <p:xfrm>
          <a:off x="5819500" y="1111045"/>
          <a:ext cx="3658798" cy="34806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1065134146" descr="A group of women and men are sitting around each other, listening to a man making his speech&#10;&#10;"/>
          <p:cNvPicPr>
            <a:picLocks noChangeAspect="1" noChangeArrowheads="1"/>
          </p:cNvPicPr>
          <p:nvPr/>
        </p:nvPicPr>
        <p:blipFill rotWithShape="1">
          <a:blip r:embed="rId14" cstate="screen"/>
          <a:srcRect/>
          <a:stretch>
            <a:fillRect/>
          </a:stretch>
        </p:blipFill>
        <p:spPr bwMode="auto">
          <a:xfrm>
            <a:off x="2985676" y="2203506"/>
            <a:ext cx="3865910" cy="13409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89380" y="3614665"/>
            <a:ext cx="1960593" cy="246221"/>
          </a:xfrm>
          <a:prstGeom prst="rect">
            <a:avLst/>
          </a:prstGeom>
          <a:noFill/>
        </p:spPr>
        <p:txBody>
          <a:bodyPr wrap="square" rtlCol="0">
            <a:spAutoFit/>
          </a:bodyPr>
          <a:lstStyle/>
          <a:p>
            <a:pPr rtl="0"/>
            <a:r>
              <a:rPr lang="en-US" sz="1000">
                <a:solidFill>
                  <a:srgbClr val="000000"/>
                </a:solidFill>
                <a:effectLst/>
                <a:latin typeface="Arial" panose="020B0604020202020204" pitchFamily="34" charset="0"/>
                <a:ea typeface="MS Mincho" panose="02020609040205080304" pitchFamily="49" charset="-128"/>
              </a:rPr>
              <a:t>© </a:t>
            </a:r>
            <a:r>
              <a:rPr lang="en-US" sz="1000">
                <a:solidFill>
                  <a:srgbClr val="000000"/>
                </a:solidFill>
                <a:effectLst/>
                <a:latin typeface="Arial" panose="020B0604020202020204" pitchFamily="34" charset="0"/>
                <a:ea typeface="SimSun" panose="02010600030101010101" pitchFamily="2" charset="-122"/>
              </a:rPr>
              <a:t>HCR/Sebastian Rich</a:t>
            </a:r>
            <a:endParaRPr lang="en-GB"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CE0BB50A-246E-4481-80F0-8340BB5B7D4D}"/>
                                            </p:graphicEl>
                                          </p:spTgt>
                                        </p:tgtEl>
                                        <p:attrNameLst>
                                          <p:attrName>style.visibility</p:attrName>
                                        </p:attrNameLst>
                                      </p:cBhvr>
                                      <p:to>
                                        <p:strVal val="visible"/>
                                      </p:to>
                                    </p:set>
                                    <p:animEffect transition="in" filter="fade">
                                      <p:cBhvr>
                                        <p:cTn id="7" dur="500"/>
                                        <p:tgtEl>
                                          <p:spTgt spid="7">
                                            <p:graphicEl>
                                              <a:dgm id="{CE0BB50A-246E-4481-80F0-8340BB5B7D4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90FD25FD-5DE0-4D4F-87A8-C51FEF80E925}"/>
                                            </p:graphicEl>
                                          </p:spTgt>
                                        </p:tgtEl>
                                        <p:attrNameLst>
                                          <p:attrName>style.visibility</p:attrName>
                                        </p:attrNameLst>
                                      </p:cBhvr>
                                      <p:to>
                                        <p:strVal val="visible"/>
                                      </p:to>
                                    </p:set>
                                    <p:animEffect transition="in" filter="fade">
                                      <p:cBhvr>
                                        <p:cTn id="12" dur="500"/>
                                        <p:tgtEl>
                                          <p:spTgt spid="7">
                                            <p:graphicEl>
                                              <a:dgm id="{90FD25FD-5DE0-4D4F-87A8-C51FEF80E92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0542AF94-13B9-414F-B099-B8BADDAE1289}"/>
                                            </p:graphicEl>
                                          </p:spTgt>
                                        </p:tgtEl>
                                        <p:attrNameLst>
                                          <p:attrName>style.visibility</p:attrName>
                                        </p:attrNameLst>
                                      </p:cBhvr>
                                      <p:to>
                                        <p:strVal val="visible"/>
                                      </p:to>
                                    </p:set>
                                    <p:animEffect transition="in" filter="fade">
                                      <p:cBhvr>
                                        <p:cTn id="15" dur="500"/>
                                        <p:tgtEl>
                                          <p:spTgt spid="7">
                                            <p:graphicEl>
                                              <a:dgm id="{0542AF94-13B9-414F-B099-B8BADDAE128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96C77A45-683B-4D7C-9F11-57A762DA682B}"/>
                                            </p:graphicEl>
                                          </p:spTgt>
                                        </p:tgtEl>
                                        <p:attrNameLst>
                                          <p:attrName>style.visibility</p:attrName>
                                        </p:attrNameLst>
                                      </p:cBhvr>
                                      <p:to>
                                        <p:strVal val="visible"/>
                                      </p:to>
                                    </p:set>
                                    <p:animEffect transition="in" filter="fade">
                                      <p:cBhvr>
                                        <p:cTn id="20" dur="500"/>
                                        <p:tgtEl>
                                          <p:spTgt spid="8">
                                            <p:graphicEl>
                                              <a:dgm id="{96C77A45-683B-4D7C-9F11-57A762DA682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12A7D829-6191-403B-AB1C-3E80253220FA}"/>
                                            </p:graphicEl>
                                          </p:spTgt>
                                        </p:tgtEl>
                                        <p:attrNameLst>
                                          <p:attrName>style.visibility</p:attrName>
                                        </p:attrNameLst>
                                      </p:cBhvr>
                                      <p:to>
                                        <p:strVal val="visible"/>
                                      </p:to>
                                    </p:set>
                                    <p:animEffect transition="in" filter="fade">
                                      <p:cBhvr>
                                        <p:cTn id="23" dur="500"/>
                                        <p:tgtEl>
                                          <p:spTgt spid="8">
                                            <p:graphicEl>
                                              <a:dgm id="{12A7D829-6191-403B-AB1C-3E80253220F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FC2D29A2-BB8B-400C-B004-42C6B2F1CB9D}"/>
                                            </p:graphicEl>
                                          </p:spTgt>
                                        </p:tgtEl>
                                        <p:attrNameLst>
                                          <p:attrName>style.visibility</p:attrName>
                                        </p:attrNameLst>
                                      </p:cBhvr>
                                      <p:to>
                                        <p:strVal val="visible"/>
                                      </p:to>
                                    </p:set>
                                    <p:animEffect transition="in" filter="fade">
                                      <p:cBhvr>
                                        <p:cTn id="28" dur="500"/>
                                        <p:tgtEl>
                                          <p:spTgt spid="8">
                                            <p:graphicEl>
                                              <a:dgm id="{FC2D29A2-BB8B-400C-B004-42C6B2F1CB9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BA84EF7F-DC22-430B-9456-1E813A39FE39}"/>
                                            </p:graphicEl>
                                          </p:spTgt>
                                        </p:tgtEl>
                                        <p:attrNameLst>
                                          <p:attrName>style.visibility</p:attrName>
                                        </p:attrNameLst>
                                      </p:cBhvr>
                                      <p:to>
                                        <p:strVal val="visible"/>
                                      </p:to>
                                    </p:set>
                                    <p:animEffect transition="in" filter="fade">
                                      <p:cBhvr>
                                        <p:cTn id="31" dur="500"/>
                                        <p:tgtEl>
                                          <p:spTgt spid="8">
                                            <p:graphicEl>
                                              <a:dgm id="{BA84EF7F-DC22-430B-9456-1E813A39FE3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graphicEl>
                                              <a:dgm id="{75E1ABEC-6B9D-488C-B724-3AF6279838FC}"/>
                                            </p:graphicEl>
                                          </p:spTgt>
                                        </p:tgtEl>
                                        <p:attrNameLst>
                                          <p:attrName>style.visibility</p:attrName>
                                        </p:attrNameLst>
                                      </p:cBhvr>
                                      <p:to>
                                        <p:strVal val="visible"/>
                                      </p:to>
                                    </p:set>
                                    <p:animEffect transition="in" filter="fade">
                                      <p:cBhvr>
                                        <p:cTn id="36" dur="500"/>
                                        <p:tgtEl>
                                          <p:spTgt spid="8">
                                            <p:graphicEl>
                                              <a:dgm id="{75E1ABEC-6B9D-488C-B724-3AF6279838FC}"/>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graphicEl>
                                              <a:dgm id="{68992D43-4C87-41DD-9B55-1BE0B5E9E646}"/>
                                            </p:graphicEl>
                                          </p:spTgt>
                                        </p:tgtEl>
                                        <p:attrNameLst>
                                          <p:attrName>style.visibility</p:attrName>
                                        </p:attrNameLst>
                                      </p:cBhvr>
                                      <p:to>
                                        <p:strVal val="visible"/>
                                      </p:to>
                                    </p:set>
                                    <p:animEffect transition="in" filter="fade">
                                      <p:cBhvr>
                                        <p:cTn id="39" dur="500"/>
                                        <p:tgtEl>
                                          <p:spTgt spid="8">
                                            <p:graphicEl>
                                              <a:dgm id="{68992D43-4C87-41DD-9B55-1BE0B5E9E6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8"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3" y="1405760"/>
            <a:ext cx="7649651" cy="3054152"/>
          </a:xfrm>
        </p:spPr>
        <p:txBody>
          <a:bodyPr vert="horz" lIns="91440" tIns="45720" rIns="91440" bIns="0" rtlCol="0" anchor="t">
            <a:normAutofit/>
          </a:bodyPr>
          <a:lstStyle/>
          <a:p>
            <a:pPr rtl="0">
              <a:buClr>
                <a:srgbClr val="008BA5"/>
              </a:buClr>
              <a:buFont typeface="Arial" panose="020B0604020202020204" pitchFamily="34" charset="0"/>
              <a:buChar char="•"/>
            </a:pPr>
            <a:r>
              <a:rPr lang="en-US" sz="2400" b="1" dirty="0" err="1"/>
              <a:t>Posez</a:t>
            </a:r>
            <a:r>
              <a:rPr lang="en-US" sz="2400" b="1" dirty="0"/>
              <a:t> </a:t>
            </a:r>
            <a:r>
              <a:rPr lang="en-US" sz="2400" dirty="0"/>
              <a:t>les questions </a:t>
            </a:r>
            <a:r>
              <a:rPr lang="en-US" sz="2400" dirty="0" err="1"/>
              <a:t>telles</a:t>
            </a:r>
            <a:r>
              <a:rPr lang="en-US" sz="2400" dirty="0"/>
              <a:t> </a:t>
            </a:r>
            <a:r>
              <a:rPr lang="en-US" sz="2400" dirty="0" err="1"/>
              <a:t>qu’elles</a:t>
            </a:r>
            <a:r>
              <a:rPr lang="en-US" sz="2400" dirty="0"/>
              <a:t> </a:t>
            </a:r>
            <a:r>
              <a:rPr lang="en-US" sz="2400" dirty="0" err="1"/>
              <a:t>sont</a:t>
            </a:r>
            <a:r>
              <a:rPr lang="en-US" sz="2400" dirty="0"/>
              <a:t> </a:t>
            </a:r>
            <a:r>
              <a:rPr lang="en-US" sz="2400" b="1" dirty="0" err="1"/>
              <a:t>rédigées</a:t>
            </a:r>
            <a:endParaRPr lang="en-US" sz="2400" b="1" dirty="0"/>
          </a:p>
          <a:p>
            <a:pPr rtl="0">
              <a:buClr>
                <a:srgbClr val="008BA5"/>
              </a:buClr>
              <a:buFont typeface="Arial" panose="020B0604020202020204" pitchFamily="34" charset="0"/>
              <a:buChar char="•"/>
            </a:pPr>
            <a:r>
              <a:rPr lang="en-US" sz="2400" b="1" dirty="0"/>
              <a:t>Ne </a:t>
            </a:r>
            <a:r>
              <a:rPr lang="en-US" sz="2400" b="1" dirty="0" err="1"/>
              <a:t>tentez</a:t>
            </a:r>
            <a:r>
              <a:rPr lang="en-US" sz="2400" b="1" dirty="0"/>
              <a:t> pas</a:t>
            </a:r>
            <a:r>
              <a:rPr lang="en-US" sz="2400" dirty="0"/>
              <a:t> de </a:t>
            </a:r>
            <a:r>
              <a:rPr lang="en-US" sz="2400" dirty="0" err="1"/>
              <a:t>deviner</a:t>
            </a:r>
            <a:r>
              <a:rPr lang="en-US" sz="2400" dirty="0"/>
              <a:t> la </a:t>
            </a:r>
            <a:r>
              <a:rPr lang="en-US" sz="2400" dirty="0" err="1"/>
              <a:t>réponse</a:t>
            </a:r>
            <a:r>
              <a:rPr lang="en-US" sz="2400" dirty="0"/>
              <a:t> </a:t>
            </a:r>
            <a:r>
              <a:rPr lang="en-US" sz="2400" dirty="0" err="1"/>
              <a:t>en</a:t>
            </a:r>
            <a:r>
              <a:rPr lang="en-US" sz="2400" dirty="0"/>
              <a:t> </a:t>
            </a:r>
            <a:r>
              <a:rPr lang="en-US" sz="2400" b="1" dirty="0"/>
              <a:t>observant</a:t>
            </a:r>
            <a:r>
              <a:rPr lang="en-US" sz="2400" dirty="0"/>
              <a:t> la </a:t>
            </a:r>
            <a:r>
              <a:rPr lang="en-US" sz="2400" dirty="0" err="1"/>
              <a:t>personne</a:t>
            </a:r>
            <a:r>
              <a:rPr lang="en-US" sz="2400" dirty="0"/>
              <a:t> </a:t>
            </a:r>
            <a:r>
              <a:rPr lang="en-US" sz="2400" dirty="0" err="1"/>
              <a:t>concernée</a:t>
            </a:r>
            <a:endParaRPr lang="en-US" sz="2400" dirty="0"/>
          </a:p>
          <a:p>
            <a:pPr rtl="0">
              <a:buClr>
                <a:srgbClr val="008BA5"/>
              </a:buClr>
              <a:buFont typeface="Arial" panose="020B0604020202020204" pitchFamily="34" charset="0"/>
              <a:buChar char="•"/>
            </a:pPr>
            <a:r>
              <a:rPr lang="en-US" sz="2400" b="1" dirty="0" err="1"/>
              <a:t>Familiarisez-vous</a:t>
            </a:r>
            <a:r>
              <a:rPr lang="en-US" sz="2400" dirty="0"/>
              <a:t> avec les documents et </a:t>
            </a:r>
            <a:r>
              <a:rPr lang="en-US" sz="2400" dirty="0" err="1"/>
              <a:t>soyez</a:t>
            </a:r>
            <a:r>
              <a:rPr lang="en-US" sz="2400" dirty="0"/>
              <a:t> </a:t>
            </a:r>
            <a:r>
              <a:rPr lang="en-US" sz="2400" b="1" dirty="0" err="1"/>
              <a:t>détendus</a:t>
            </a:r>
            <a:endParaRPr lang="en-US" sz="2400" b="1" dirty="0"/>
          </a:p>
          <a:p>
            <a:pPr rtl="0">
              <a:buClr>
                <a:srgbClr val="008BA5"/>
              </a:buClr>
              <a:buFont typeface="Arial" panose="020B0604020202020204" pitchFamily="34" charset="0"/>
              <a:buChar char="•"/>
            </a:pPr>
            <a:r>
              <a:rPr lang="en-US" sz="2400" b="1" dirty="0" err="1"/>
              <a:t>Sachez</a:t>
            </a:r>
            <a:r>
              <a:rPr lang="en-US" sz="2400" dirty="0"/>
              <a:t> </a:t>
            </a:r>
            <a:r>
              <a:rPr lang="en-US" sz="2400" dirty="0" err="1"/>
              <a:t>qu’il</a:t>
            </a:r>
            <a:r>
              <a:rPr lang="en-US" sz="2400" dirty="0"/>
              <a:t> ne </a:t>
            </a:r>
            <a:r>
              <a:rPr lang="en-US" sz="2400" dirty="0" err="1"/>
              <a:t>s’agit</a:t>
            </a:r>
            <a:r>
              <a:rPr lang="en-US" sz="2400" dirty="0"/>
              <a:t> </a:t>
            </a:r>
            <a:r>
              <a:rPr lang="en-US" sz="2400" b="1" dirty="0"/>
              <a:t>pas de questions </a:t>
            </a:r>
            <a:r>
              <a:rPr lang="en-US" sz="2400" b="1" dirty="0" err="1"/>
              <a:t>sensibles</a:t>
            </a:r>
            <a:endParaRPr lang="en-US" sz="2400" b="1" dirty="0"/>
          </a:p>
          <a:p>
            <a:pPr rtl="0">
              <a:buClr>
                <a:srgbClr val="008BA5"/>
              </a:buClr>
              <a:buFont typeface="Arial" panose="020B0604020202020204" pitchFamily="34" charset="0"/>
              <a:buChar char="•"/>
            </a:pPr>
            <a:r>
              <a:rPr lang="en-US" sz="2400" b="1" dirty="0" err="1"/>
              <a:t>Exercez-vous</a:t>
            </a:r>
            <a:r>
              <a:rPr lang="en-US" sz="2400" dirty="0"/>
              <a:t> aux </a:t>
            </a:r>
            <a:r>
              <a:rPr lang="en-US" sz="2400" dirty="0" err="1"/>
              <a:t>entretiens</a:t>
            </a:r>
            <a:r>
              <a:rPr lang="en-US" sz="2400" dirty="0"/>
              <a:t> </a:t>
            </a:r>
            <a:r>
              <a:rPr lang="en-US" sz="2400" dirty="0" err="1"/>
              <a:t>en</a:t>
            </a:r>
            <a:r>
              <a:rPr lang="en-US" sz="2400" dirty="0"/>
              <a:t> </a:t>
            </a:r>
            <a:r>
              <a:rPr lang="en-US" sz="2400" dirty="0" err="1"/>
              <a:t>amont</a:t>
            </a:r>
            <a:endParaRPr lang="en-GB" sz="24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Conseils sur l’utilisation des questions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4" y="1405760"/>
            <a:ext cx="5149297" cy="2500415"/>
          </a:xfrm>
        </p:spPr>
        <p:txBody>
          <a:bodyPr vert="horz" lIns="91440" tIns="45720" rIns="91440" bIns="0" rtlCol="0" anchor="t">
            <a:normAutofit/>
          </a:bodyPr>
          <a:lstStyle/>
          <a:p>
            <a:pPr rtl="0">
              <a:buClr>
                <a:srgbClr val="008BA5"/>
              </a:buClr>
              <a:buFont typeface="Arial" panose="020B0604020202020204" pitchFamily="34" charset="0"/>
              <a:buChar char="•"/>
            </a:pPr>
            <a:r>
              <a:rPr lang="en-US" sz="3000" dirty="0" err="1"/>
              <a:t>Avez-vous</a:t>
            </a:r>
            <a:r>
              <a:rPr lang="en-US" sz="3000" dirty="0"/>
              <a:t> des questions sur </a:t>
            </a:r>
            <a:r>
              <a:rPr lang="en-US" sz="3000" dirty="0" err="1"/>
              <a:t>l’utilisation</a:t>
            </a:r>
            <a:r>
              <a:rPr lang="en-US" sz="3000" dirty="0"/>
              <a:t> des codes ?</a:t>
            </a:r>
          </a:p>
          <a:p>
            <a:pPr rtl="0">
              <a:buClr>
                <a:srgbClr val="008BA5"/>
              </a:buClr>
              <a:buFont typeface="Arial" panose="020B0604020202020204" pitchFamily="34" charset="0"/>
              <a:buChar char="•"/>
            </a:pPr>
            <a:r>
              <a:rPr lang="en-US" sz="3000" dirty="0"/>
              <a:t>Quelle </a:t>
            </a:r>
            <a:r>
              <a:rPr lang="en-US" sz="3000" dirty="0" err="1"/>
              <a:t>expérience</a:t>
            </a:r>
            <a:r>
              <a:rPr lang="en-US" sz="3000" dirty="0"/>
              <a:t> </a:t>
            </a:r>
            <a:r>
              <a:rPr lang="en-US" sz="3000" dirty="0" err="1"/>
              <a:t>avez-vous</a:t>
            </a:r>
            <a:r>
              <a:rPr lang="en-US" sz="3000" dirty="0"/>
              <a:t> de </a:t>
            </a:r>
            <a:r>
              <a:rPr lang="en-US" sz="3000" dirty="0" err="1"/>
              <a:t>leur</a:t>
            </a:r>
            <a:r>
              <a:rPr lang="en-US" sz="3000" dirty="0"/>
              <a:t> </a:t>
            </a:r>
            <a:r>
              <a:rPr lang="en-US" sz="3000" dirty="0" err="1"/>
              <a:t>utilisation</a:t>
            </a:r>
            <a:r>
              <a:rPr lang="en-US" sz="3000" dirty="0"/>
              <a:t> ?</a:t>
            </a:r>
            <a:endParaRPr lang="en-GB" sz="30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Questions et expériences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3" y="1405760"/>
            <a:ext cx="7596555" cy="2829977"/>
          </a:xfrm>
        </p:spPr>
        <p:txBody>
          <a:bodyPr vert="horz" lIns="91440" tIns="45720" rIns="91440" bIns="0" rtlCol="0" anchor="t">
            <a:noAutofit/>
          </a:bodyPr>
          <a:lstStyle/>
          <a:p>
            <a:pPr rtl="0">
              <a:buClr>
                <a:srgbClr val="008BA5"/>
              </a:buClr>
              <a:buFont typeface="Arial" panose="020B0604020202020204" pitchFamily="34" charset="0"/>
              <a:buChar char="•"/>
            </a:pPr>
            <a:r>
              <a:rPr lang="en-US" sz="2500" dirty="0" err="1"/>
              <a:t>Ces</a:t>
            </a:r>
            <a:r>
              <a:rPr lang="en-US" sz="2500" dirty="0"/>
              <a:t> questions </a:t>
            </a:r>
            <a:r>
              <a:rPr lang="en-US" sz="2500" dirty="0" err="1"/>
              <a:t>permettent</a:t>
            </a:r>
            <a:r>
              <a:rPr lang="en-US" sz="2500" dirty="0"/>
              <a:t> de </a:t>
            </a:r>
            <a:r>
              <a:rPr lang="en-US" sz="2500" dirty="0" err="1"/>
              <a:t>recenser</a:t>
            </a:r>
            <a:r>
              <a:rPr lang="en-US" sz="2500" dirty="0"/>
              <a:t> les </a:t>
            </a:r>
            <a:r>
              <a:rPr lang="en-US" sz="2500" dirty="0" err="1"/>
              <a:t>personnes</a:t>
            </a:r>
            <a:r>
              <a:rPr lang="en-US" sz="2500" dirty="0"/>
              <a:t> </a:t>
            </a:r>
            <a:r>
              <a:rPr lang="en-US" sz="2500" dirty="0" err="1"/>
              <a:t>handicapées</a:t>
            </a:r>
            <a:r>
              <a:rPr lang="en-US" sz="2500" dirty="0"/>
              <a:t> de manière simple et non </a:t>
            </a:r>
            <a:r>
              <a:rPr lang="en-US" sz="2500" dirty="0" err="1"/>
              <a:t>stigmatisante</a:t>
            </a:r>
            <a:endParaRPr lang="en-US" sz="2500" dirty="0"/>
          </a:p>
          <a:p>
            <a:pPr rtl="0">
              <a:buClr>
                <a:srgbClr val="008BA5"/>
              </a:buClr>
              <a:buFont typeface="Arial" panose="020B0604020202020204" pitchFamily="34" charset="0"/>
              <a:buChar char="•"/>
            </a:pPr>
            <a:r>
              <a:rPr lang="en-US" sz="2500" dirty="0" err="1"/>
              <a:t>Associées</a:t>
            </a:r>
            <a:r>
              <a:rPr lang="en-US" sz="2500" dirty="0"/>
              <a:t> </a:t>
            </a:r>
            <a:r>
              <a:rPr lang="en-US" sz="2500" dirty="0" err="1"/>
              <a:t>à</a:t>
            </a:r>
            <a:r>
              <a:rPr lang="en-US" sz="2500" dirty="0"/>
              <a:t> </a:t>
            </a:r>
            <a:r>
              <a:rPr lang="en-US" sz="2500" dirty="0" err="1"/>
              <a:t>d’autres</a:t>
            </a:r>
            <a:r>
              <a:rPr lang="en-US" sz="2500" dirty="0"/>
              <a:t> </a:t>
            </a:r>
            <a:r>
              <a:rPr lang="en-US" sz="2500" dirty="0" err="1"/>
              <a:t>outils</a:t>
            </a:r>
            <a:r>
              <a:rPr lang="en-US" sz="2500" dirty="0"/>
              <a:t>, </a:t>
            </a:r>
            <a:r>
              <a:rPr lang="en-US" sz="2500" dirty="0" err="1"/>
              <a:t>elles</a:t>
            </a:r>
            <a:r>
              <a:rPr lang="en-US" sz="2500" dirty="0"/>
              <a:t> </a:t>
            </a:r>
            <a:r>
              <a:rPr lang="en-US" sz="2500" dirty="0" err="1"/>
              <a:t>peuvent</a:t>
            </a:r>
            <a:r>
              <a:rPr lang="en-US" sz="2500" dirty="0"/>
              <a:t> </a:t>
            </a:r>
            <a:r>
              <a:rPr lang="en-US" sz="2500" dirty="0" err="1"/>
              <a:t>servir</a:t>
            </a:r>
            <a:r>
              <a:rPr lang="en-US" sz="2500" dirty="0"/>
              <a:t> </a:t>
            </a:r>
            <a:r>
              <a:rPr lang="en-US" sz="2500" dirty="0" err="1"/>
              <a:t>plusieurs</a:t>
            </a:r>
            <a:r>
              <a:rPr lang="en-US" sz="2500" dirty="0"/>
              <a:t> </a:t>
            </a:r>
            <a:r>
              <a:rPr lang="en-US" sz="2500" dirty="0" err="1"/>
              <a:t>objectifs</a:t>
            </a:r>
            <a:endParaRPr lang="en-US" sz="2500" dirty="0"/>
          </a:p>
          <a:p>
            <a:pPr rtl="0">
              <a:buClr>
                <a:srgbClr val="008BA5"/>
              </a:buClr>
              <a:buFont typeface="Arial" panose="020B0604020202020204" pitchFamily="34" charset="0"/>
              <a:buChar char="•"/>
            </a:pPr>
            <a:r>
              <a:rPr lang="en-US" sz="2500" dirty="0" err="1"/>
              <a:t>Elles</a:t>
            </a:r>
            <a:r>
              <a:rPr lang="en-US" sz="2500" dirty="0"/>
              <a:t> </a:t>
            </a:r>
            <a:r>
              <a:rPr lang="en-US" sz="2500" dirty="0" err="1"/>
              <a:t>sont</a:t>
            </a:r>
            <a:r>
              <a:rPr lang="en-US" sz="2500" dirty="0"/>
              <a:t> </a:t>
            </a:r>
            <a:r>
              <a:rPr lang="en-US" sz="2500" dirty="0" err="1"/>
              <a:t>disponibles</a:t>
            </a:r>
            <a:r>
              <a:rPr lang="en-US" sz="2500" dirty="0"/>
              <a:t> dans le </a:t>
            </a:r>
            <a:r>
              <a:rPr lang="en-US" sz="2500" dirty="0" err="1"/>
              <a:t>système</a:t>
            </a:r>
            <a:r>
              <a:rPr lang="en-US" sz="2500" dirty="0"/>
              <a:t> </a:t>
            </a:r>
            <a:r>
              <a:rPr lang="en-US" sz="2500" dirty="0" err="1"/>
              <a:t>d’enregistrement</a:t>
            </a:r>
            <a:r>
              <a:rPr lang="en-US" sz="2500" dirty="0"/>
              <a:t> du HCR</a:t>
            </a:r>
            <a:endParaRPr lang="en-GB" sz="25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Messages clés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6" name="Picture 5" descr="Global Disability Summit logo"/>
          <p:cNvPicPr/>
          <p:nvPr/>
        </p:nvPicPr>
        <p:blipFill>
          <a:blip r:embed="rId4" cstate="screen"/>
          <a:stretch>
            <a:fillRect/>
          </a:stretch>
        </p:blipFill>
        <p:spPr bwMode="auto">
          <a:xfrm>
            <a:off x="1104633" y="3662924"/>
            <a:ext cx="2002551" cy="806828"/>
          </a:xfrm>
          <a:prstGeom prst="rect">
            <a:avLst/>
          </a:prstGeom>
          <a:noFill/>
          <a:ln>
            <a:noFill/>
          </a:ln>
        </p:spPr>
      </p:pic>
      <p:pic>
        <p:nvPicPr>
          <p:cNvPr id="34" name="Picture 33"/>
          <p:cNvPicPr>
            <a:picLocks noChangeAspect="1"/>
          </p:cNvPicPr>
          <p:nvPr/>
        </p:nvPicPr>
        <p:blipFill>
          <a:blip r:embed="rId5"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5" y="1405761"/>
            <a:ext cx="3933056" cy="2473782"/>
          </a:xfrm>
        </p:spPr>
        <p:txBody>
          <a:bodyPr vert="horz" lIns="91440" tIns="45720" rIns="91440" bIns="0" rtlCol="0" anchor="t">
            <a:normAutofit/>
          </a:bodyPr>
          <a:lstStyle/>
          <a:p>
            <a:pPr rtl="0">
              <a:buClr>
                <a:srgbClr val="008BA5"/>
              </a:buClr>
              <a:buFont typeface="Arial" panose="020B0604020202020204" pitchFamily="34" charset="0"/>
              <a:buChar char="•"/>
            </a:pPr>
            <a:r>
              <a:rPr lang="en-US" sz="1800" dirty="0"/>
              <a:t>2018 : « Le HCR </a:t>
            </a:r>
            <a:r>
              <a:rPr lang="en-US" sz="1800" dirty="0" err="1"/>
              <a:t>intégrera</a:t>
            </a:r>
            <a:r>
              <a:rPr lang="en-US" sz="1800" dirty="0"/>
              <a:t> les questions du Groupe de Washington dans son </a:t>
            </a:r>
            <a:r>
              <a:rPr lang="en-US" sz="1800" dirty="0" err="1"/>
              <a:t>processus</a:t>
            </a:r>
            <a:r>
              <a:rPr lang="en-US" sz="1800" dirty="0"/>
              <a:t> </a:t>
            </a:r>
            <a:r>
              <a:rPr lang="en-US" sz="1800" dirty="0" err="1"/>
              <a:t>d’enregistrement</a:t>
            </a:r>
            <a:r>
              <a:rPr lang="en-US" sz="1800" dirty="0"/>
              <a:t> </a:t>
            </a:r>
            <a:r>
              <a:rPr lang="en-US" sz="1800" dirty="0" err="1"/>
              <a:t>continu</a:t>
            </a:r>
            <a:r>
              <a:rPr lang="en-US" sz="1800" dirty="0"/>
              <a:t> </a:t>
            </a:r>
            <a:r>
              <a:rPr lang="en-US" sz="1800" dirty="0" err="1"/>
              <a:t>afin</a:t>
            </a:r>
            <a:r>
              <a:rPr lang="en-US" sz="1800" dirty="0"/>
              <a:t> </a:t>
            </a:r>
            <a:r>
              <a:rPr lang="en-US" sz="1800" dirty="0" err="1"/>
              <a:t>d’améliorer</a:t>
            </a:r>
            <a:r>
              <a:rPr lang="en-US" sz="1800" dirty="0"/>
              <a:t> </a:t>
            </a:r>
            <a:r>
              <a:rPr lang="en-US" sz="1800" dirty="0" err="1"/>
              <a:t>l’identification</a:t>
            </a:r>
            <a:r>
              <a:rPr lang="en-US" sz="1800" dirty="0"/>
              <a:t> et la protection des </a:t>
            </a:r>
            <a:r>
              <a:rPr lang="en-US" sz="1800" dirty="0" err="1"/>
              <a:t>personnes</a:t>
            </a:r>
            <a:r>
              <a:rPr lang="en-US" sz="1800" dirty="0"/>
              <a:t> </a:t>
            </a:r>
            <a:r>
              <a:rPr lang="en-US" sz="1800" dirty="0" err="1"/>
              <a:t>handicapées</a:t>
            </a:r>
            <a:r>
              <a:rPr lang="en-US" sz="1800" dirty="0"/>
              <a:t> »</a:t>
            </a:r>
            <a:endParaRPr lang="en-GB" sz="18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Un engagement public</a:t>
            </a:r>
          </a:p>
        </p:txBody>
      </p:sp>
      <p:sp>
        <p:nvSpPr>
          <p:cNvPr id="5" name="Content Placeholder 2"/>
          <p:cNvSpPr txBox="1"/>
          <p:nvPr/>
        </p:nvSpPr>
        <p:spPr>
          <a:xfrm>
            <a:off x="4475577" y="1405761"/>
            <a:ext cx="4332160" cy="2473782"/>
          </a:xfrm>
          <a:prstGeom prst="rect">
            <a:avLst/>
          </a:prstGeom>
        </p:spPr>
        <p:txBody>
          <a:bodyPr vert="horz" lIns="91440" tIns="45720" rIns="91440" bIns="0" rtlCol="0" anchor="t">
            <a:no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8BA5"/>
              </a:buClr>
              <a:buFont typeface="Arial" panose="020B0604020202020204" pitchFamily="34" charset="0"/>
              <a:buChar char="•"/>
            </a:pPr>
            <a:r>
              <a:rPr lang="en-US" sz="1800" dirty="0"/>
              <a:t>« Je suis </a:t>
            </a:r>
            <a:r>
              <a:rPr lang="en-US" sz="1800" dirty="0" err="1"/>
              <a:t>ravi</a:t>
            </a:r>
            <a:r>
              <a:rPr lang="en-US" sz="1800" dirty="0"/>
              <a:t> que les questions du Groupe de Washington sur le handicap </a:t>
            </a:r>
            <a:r>
              <a:rPr lang="en-US" sz="1800" dirty="0" err="1"/>
              <a:t>aient</a:t>
            </a:r>
            <a:r>
              <a:rPr lang="en-US" sz="1800" dirty="0"/>
              <a:t> </a:t>
            </a:r>
            <a:r>
              <a:rPr lang="en-US" sz="1800" dirty="0" err="1"/>
              <a:t>été</a:t>
            </a:r>
            <a:r>
              <a:rPr lang="en-US" sz="1800" dirty="0"/>
              <a:t> </a:t>
            </a:r>
            <a:r>
              <a:rPr lang="en-US" sz="1800" dirty="0" err="1"/>
              <a:t>intégrées</a:t>
            </a:r>
            <a:r>
              <a:rPr lang="en-US" sz="1800" dirty="0"/>
              <a:t> au </a:t>
            </a:r>
            <a:r>
              <a:rPr lang="en-US" sz="1800" dirty="0" err="1"/>
              <a:t>système</a:t>
            </a:r>
            <a:r>
              <a:rPr lang="en-US" sz="1800" dirty="0"/>
              <a:t> </a:t>
            </a:r>
            <a:r>
              <a:rPr lang="en-US" sz="1800" dirty="0" err="1"/>
              <a:t>proGres</a:t>
            </a:r>
            <a:r>
              <a:rPr lang="en-US" sz="1800" dirty="0"/>
              <a:t>, </a:t>
            </a:r>
            <a:r>
              <a:rPr lang="en-US" sz="1800" dirty="0" err="1"/>
              <a:t>comme</a:t>
            </a:r>
            <a:r>
              <a:rPr lang="en-US" sz="1800" dirty="0"/>
              <a:t> je </a:t>
            </a:r>
            <a:r>
              <a:rPr lang="en-US" sz="1800" dirty="0" err="1"/>
              <a:t>l’avais</a:t>
            </a:r>
            <a:r>
              <a:rPr lang="en-US" sz="1800" dirty="0"/>
              <a:t> </a:t>
            </a:r>
            <a:r>
              <a:rPr lang="en-US" sz="1800" dirty="0" err="1"/>
              <a:t>recommandé</a:t>
            </a:r>
            <a:r>
              <a:rPr lang="en-US" sz="1800" dirty="0"/>
              <a:t> </a:t>
            </a:r>
            <a:r>
              <a:rPr lang="en-US" sz="1800" dirty="0" err="1"/>
              <a:t>en</a:t>
            </a:r>
            <a:r>
              <a:rPr lang="en-US" sz="1800" dirty="0"/>
              <a:t> tant que rapporteur de consultations </a:t>
            </a:r>
            <a:r>
              <a:rPr lang="en-US" sz="1800" dirty="0" err="1"/>
              <a:t>menées</a:t>
            </a:r>
            <a:r>
              <a:rPr lang="en-US" sz="1800" dirty="0"/>
              <a:t> </a:t>
            </a:r>
            <a:r>
              <a:rPr lang="en-US" sz="1800" dirty="0" err="1"/>
              <a:t>auprès</a:t>
            </a:r>
            <a:r>
              <a:rPr lang="en-US" sz="1800" dirty="0"/>
              <a:t> </a:t>
            </a:r>
            <a:r>
              <a:rPr lang="en-US" sz="1800" dirty="0" err="1"/>
              <a:t>d’ONG</a:t>
            </a:r>
            <a:r>
              <a:rPr lang="en-US" sz="1800" dirty="0"/>
              <a:t> </a:t>
            </a:r>
            <a:r>
              <a:rPr lang="en-US" sz="1800" dirty="0" err="1"/>
              <a:t>en</a:t>
            </a:r>
            <a:r>
              <a:rPr lang="en-US" sz="1800" dirty="0"/>
              <a:t> 2017 😉 » (</a:t>
            </a:r>
            <a:r>
              <a:rPr lang="en-US" sz="1800" dirty="0" err="1"/>
              <a:t>membre</a:t>
            </a:r>
            <a:r>
              <a:rPr lang="en-US" sz="1800" dirty="0"/>
              <a:t> du personnel du HCR)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5" y="1441272"/>
            <a:ext cx="3933055" cy="2855522"/>
          </a:xfrm>
        </p:spPr>
        <p:txBody>
          <a:bodyPr vert="horz" lIns="91440" tIns="45720" rIns="91440" bIns="0" rtlCol="0" anchor="t">
            <a:normAutofit fontScale="92500" lnSpcReduction="10000"/>
          </a:bodyPr>
          <a:lstStyle/>
          <a:p>
            <a:pPr rtl="0">
              <a:buClr>
                <a:srgbClr val="008BA5"/>
              </a:buClr>
              <a:buFont typeface="Arial" panose="020B0604020202020204" pitchFamily="34" charset="0"/>
              <a:buChar char="•"/>
            </a:pPr>
            <a:r>
              <a:rPr lang="en-US" sz="1400" dirty="0">
                <a:hlinkClick r:id="rId5"/>
              </a:rPr>
              <a:t>Groupe de Washington sur les statistiques du handicap – Accueil</a:t>
            </a:r>
            <a:endParaRPr lang="en-US" sz="1400" dirty="0"/>
          </a:p>
          <a:p>
            <a:pPr rtl="0">
              <a:buClr>
                <a:srgbClr val="008BA5"/>
              </a:buClr>
              <a:buFont typeface="Arial" panose="020B0604020202020204" pitchFamily="34" charset="0"/>
              <a:buChar char="•"/>
            </a:pPr>
            <a:r>
              <a:rPr lang="en-US" sz="1400" dirty="0">
                <a:hlinkClick r:id="rId6"/>
              </a:rPr>
              <a:t>HCR, Note d’orientation :</a:t>
            </a:r>
            <a:r>
              <a:rPr lang="en-US" sz="1400" dirty="0"/>
              <a:t> Identification des </a:t>
            </a:r>
            <a:r>
              <a:rPr lang="en-US" sz="1400" dirty="0" err="1"/>
              <a:t>personnes</a:t>
            </a:r>
            <a:r>
              <a:rPr lang="en-US" sz="1400" dirty="0"/>
              <a:t> </a:t>
            </a:r>
            <a:r>
              <a:rPr lang="en-US" sz="1400" dirty="0" err="1"/>
              <a:t>handicapées</a:t>
            </a:r>
            <a:r>
              <a:rPr lang="en-US" sz="1400" dirty="0"/>
              <a:t> </a:t>
            </a:r>
            <a:r>
              <a:rPr lang="en-US" sz="1400" dirty="0" err="1"/>
              <a:t>lors</a:t>
            </a:r>
            <a:r>
              <a:rPr lang="en-US" sz="1400" dirty="0"/>
              <a:t> de </a:t>
            </a:r>
            <a:r>
              <a:rPr lang="en-US" sz="1400" dirty="0" err="1"/>
              <a:t>l’enregistrement</a:t>
            </a:r>
            <a:r>
              <a:rPr lang="en-US" sz="1400" dirty="0"/>
              <a:t> et pendant les </a:t>
            </a:r>
            <a:r>
              <a:rPr lang="en-US" sz="1400" dirty="0" err="1"/>
              <a:t>autres</a:t>
            </a:r>
            <a:r>
              <a:rPr lang="en-US" sz="1400" dirty="0"/>
              <a:t> </a:t>
            </a:r>
            <a:r>
              <a:rPr lang="en-US" sz="1400" dirty="0" err="1"/>
              <a:t>processus</a:t>
            </a:r>
            <a:r>
              <a:rPr lang="en-US" sz="1400" dirty="0"/>
              <a:t> de </a:t>
            </a:r>
            <a:r>
              <a:rPr lang="en-US" sz="1400" dirty="0" err="1"/>
              <a:t>collecte</a:t>
            </a:r>
            <a:r>
              <a:rPr lang="en-US" sz="1400" dirty="0"/>
              <a:t> de </a:t>
            </a:r>
            <a:r>
              <a:rPr lang="en-US" sz="1400" dirty="0" err="1"/>
              <a:t>données</a:t>
            </a:r>
            <a:endParaRPr lang="en-US" sz="1400" dirty="0"/>
          </a:p>
          <a:p>
            <a:pPr rtl="0">
              <a:buClr>
                <a:srgbClr val="008BA5"/>
              </a:buClr>
              <a:buFont typeface="Arial" panose="020B0604020202020204" pitchFamily="34" charset="0"/>
              <a:buChar char="•"/>
            </a:pPr>
            <a:r>
              <a:rPr lang="en-US" sz="1400" dirty="0">
                <a:hlinkClick r:id="rId7"/>
              </a:rPr>
              <a:t>Humanité &amp; Inclusion, Disability Statistics in Humanitarian Action </a:t>
            </a:r>
            <a:r>
              <a:rPr lang="en-US" sz="1400" dirty="0"/>
              <a:t> (formation </a:t>
            </a:r>
            <a:r>
              <a:rPr lang="en-US" sz="1400" dirty="0" err="1"/>
              <a:t>en</a:t>
            </a:r>
            <a:r>
              <a:rPr lang="en-US" sz="1400" dirty="0"/>
              <a:t> </a:t>
            </a:r>
            <a:r>
              <a:rPr lang="en-US" sz="1400" dirty="0" err="1"/>
              <a:t>ligne</a:t>
            </a:r>
            <a:r>
              <a:rPr lang="en-US" sz="1400" dirty="0"/>
              <a:t>)</a:t>
            </a:r>
          </a:p>
          <a:p>
            <a:pPr rtl="0">
              <a:buClr>
                <a:srgbClr val="008BA5"/>
              </a:buClr>
              <a:buFont typeface="Arial" panose="020B0604020202020204" pitchFamily="34" charset="0"/>
              <a:buChar char="•"/>
            </a:pPr>
            <a:r>
              <a:rPr lang="en-US" sz="1400" dirty="0" err="1"/>
              <a:t>Outil</a:t>
            </a:r>
            <a:r>
              <a:rPr lang="en-US" sz="1400" dirty="0"/>
              <a:t> </a:t>
            </a:r>
            <a:r>
              <a:rPr lang="en-US" sz="1400" dirty="0" err="1"/>
              <a:t>d’examen</a:t>
            </a:r>
            <a:r>
              <a:rPr lang="en-US" sz="1400" dirty="0"/>
              <a:t> de </a:t>
            </a:r>
            <a:r>
              <a:rPr lang="en-US" sz="1400" dirty="0" err="1"/>
              <a:t>l’admissibilité</a:t>
            </a:r>
            <a:r>
              <a:rPr lang="en-US" sz="1400" dirty="0"/>
              <a:t> </a:t>
            </a:r>
            <a:r>
              <a:rPr lang="en-US" sz="1400" dirty="0" err="1"/>
              <a:t>à</a:t>
            </a:r>
            <a:r>
              <a:rPr lang="en-US" sz="1400" dirty="0"/>
              <a:t> la </a:t>
            </a:r>
            <a:r>
              <a:rPr lang="en-US" sz="1400" dirty="0" err="1"/>
              <a:t>réinstallation</a:t>
            </a:r>
            <a:r>
              <a:rPr lang="en-US" sz="1400" dirty="0"/>
              <a:t> – </a:t>
            </a:r>
            <a:r>
              <a:rPr lang="en-US" sz="1400" dirty="0" err="1"/>
              <a:t>Personnes</a:t>
            </a:r>
            <a:r>
              <a:rPr lang="en-US" sz="1400" dirty="0"/>
              <a:t> </a:t>
            </a:r>
            <a:r>
              <a:rPr lang="en-US" sz="1400" dirty="0" err="1"/>
              <a:t>réfugiées</a:t>
            </a:r>
            <a:r>
              <a:rPr lang="en-US" sz="1400" dirty="0"/>
              <a:t> </a:t>
            </a:r>
            <a:r>
              <a:rPr lang="en-US" sz="1400" dirty="0" err="1"/>
              <a:t>handicapées</a:t>
            </a:r>
            <a:endParaRPr lang="en-US" sz="1400" dirty="0"/>
          </a:p>
          <a:p>
            <a:pPr rtl="0">
              <a:buClr>
                <a:srgbClr val="008BA5"/>
              </a:buClr>
              <a:buFont typeface="Arial" panose="020B0604020202020204" pitchFamily="34" charset="0"/>
              <a:buChar char="•"/>
            </a:pPr>
            <a:r>
              <a:rPr lang="en-US" sz="1400" dirty="0" err="1"/>
              <a:t>Appui</a:t>
            </a:r>
            <a:r>
              <a:rPr lang="en-US" sz="1400" dirty="0"/>
              <a:t> </a:t>
            </a:r>
            <a:r>
              <a:rPr lang="en-US" sz="1400" dirty="0" err="1"/>
              <a:t>à</a:t>
            </a:r>
            <a:r>
              <a:rPr lang="en-US" sz="1400" dirty="0"/>
              <a:t> la participation des </a:t>
            </a:r>
            <a:r>
              <a:rPr lang="en-US" sz="1400" dirty="0" err="1"/>
              <a:t>personnes</a:t>
            </a:r>
            <a:r>
              <a:rPr lang="en-US" sz="1400" dirty="0"/>
              <a:t> </a:t>
            </a:r>
            <a:r>
              <a:rPr lang="en-US" sz="1400" dirty="0" err="1"/>
              <a:t>en</a:t>
            </a:r>
            <a:r>
              <a:rPr lang="en-US" sz="1400" dirty="0"/>
              <a:t> situation de handicap </a:t>
            </a:r>
            <a:r>
              <a:rPr lang="en-US" sz="1400" dirty="0" err="1"/>
              <a:t>à</a:t>
            </a:r>
            <a:r>
              <a:rPr lang="en-US" sz="1400" dirty="0"/>
              <a:t> </a:t>
            </a:r>
            <a:r>
              <a:rPr lang="en-US" sz="1400" dirty="0" err="1"/>
              <a:t>chaque</a:t>
            </a:r>
            <a:r>
              <a:rPr lang="en-US" sz="1400" dirty="0"/>
              <a:t> cycle des </a:t>
            </a:r>
            <a:r>
              <a:rPr lang="en-US" sz="1400" dirty="0" err="1"/>
              <a:t>évaluations</a:t>
            </a:r>
            <a:r>
              <a:rPr lang="en-US" sz="1400" dirty="0"/>
              <a:t> </a:t>
            </a:r>
            <a:r>
              <a:rPr lang="en-US" sz="1400" dirty="0" err="1"/>
              <a:t>participatives</a:t>
            </a:r>
            <a:r>
              <a:rPr lang="en-US" sz="1400" dirty="0"/>
              <a:t> </a:t>
            </a:r>
            <a:endParaRPr lang="en-GB" sz="14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Ressources</a:t>
            </a:r>
          </a:p>
        </p:txBody>
      </p:sp>
      <p:sp>
        <p:nvSpPr>
          <p:cNvPr id="5" name="Content Placeholder 2"/>
          <p:cNvSpPr txBox="1"/>
          <p:nvPr/>
        </p:nvSpPr>
        <p:spPr>
          <a:xfrm>
            <a:off x="4572000" y="1438632"/>
            <a:ext cx="3933055" cy="2855522"/>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8BA5"/>
              </a:buClr>
              <a:buFont typeface="Arial" panose="020B0604020202020204" pitchFamily="34" charset="0"/>
              <a:buChar char="•"/>
            </a:pPr>
            <a:r>
              <a:rPr lang="en-US" sz="1300" dirty="0">
                <a:hlinkClick r:id="rId8"/>
              </a:rPr>
              <a:t>Comité permanent interorganisations, </a:t>
            </a:r>
            <a:r>
              <a:rPr lang="en-GB" sz="1300" i="1" dirty="0">
                <a:hlinkClick r:id="rId8"/>
              </a:rPr>
              <a:t>Directives </a:t>
            </a:r>
            <a:r>
              <a:rPr lang="fr-FR" altLang="en-GB" sz="1300" i="1" dirty="0">
                <a:hlinkClick r:id="rId8"/>
              </a:rPr>
              <a:t>sur </a:t>
            </a:r>
            <a:r>
              <a:rPr lang="en-GB" sz="1300" i="1" dirty="0">
                <a:hlinkClick r:id="rId8"/>
              </a:rPr>
              <a:t>l’intégration des personnes handicapées dans l’action humanitaire</a:t>
            </a:r>
            <a:r>
              <a:rPr lang="en-GB" sz="1300" dirty="0">
                <a:hlinkClick r:id="rId8"/>
              </a:rPr>
              <a:t>, 2019</a:t>
            </a:r>
            <a:endParaRPr lang="en-US" sz="1300" dirty="0"/>
          </a:p>
          <a:p>
            <a:pPr rtl="0">
              <a:buClr>
                <a:srgbClr val="008BA5"/>
              </a:buClr>
              <a:buFont typeface="Arial" panose="020B0604020202020204" pitchFamily="34" charset="0"/>
              <a:buChar char="•"/>
            </a:pPr>
            <a:r>
              <a:rPr lang="en-US" sz="1300" dirty="0">
                <a:hlinkClick r:id="rId9"/>
              </a:rPr>
              <a:t>Refworld, Note d’orientation : </a:t>
            </a:r>
            <a:r>
              <a:rPr lang="en-GB" sz="1300" i="1" dirty="0">
                <a:hlinkClick r:id="rId9"/>
              </a:rPr>
              <a:t>Travailler avec les personnes handicapées dans les situations de déplacement forcé </a:t>
            </a:r>
            <a:r>
              <a:rPr lang="en-GB" sz="1300" dirty="0"/>
              <a:t>(EN-AR-FR-ES)</a:t>
            </a:r>
          </a:p>
          <a:p>
            <a:pPr rtl="0">
              <a:buClr>
                <a:srgbClr val="008BA5"/>
              </a:buClr>
              <a:buFont typeface="Arial" panose="020B0604020202020204" pitchFamily="34" charset="0"/>
              <a:buChar char="•"/>
            </a:pPr>
            <a:r>
              <a:rPr lang="en-US" sz="1300" dirty="0">
                <a:hlinkClick r:id="rId10"/>
              </a:rPr>
              <a:t>HCR, Guide d’animation : </a:t>
            </a:r>
            <a:r>
              <a:rPr lang="en-GB" sz="1300" i="1" dirty="0">
                <a:hlinkClick r:id="rId10"/>
              </a:rPr>
              <a:t>Travailler avec les personnes handicapées dans les situations de déplacement forcé</a:t>
            </a:r>
            <a:endParaRPr lang="en-US" sz="13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BA5"/>
        </a:solidFill>
        <a:effectLst/>
      </p:bgPr>
    </p:bg>
    <p:spTree>
      <p:nvGrpSpPr>
        <p:cNvPr id="1" name=""/>
        <p:cNvGrpSpPr/>
        <p:nvPr/>
      </p:nvGrpSpPr>
      <p:grpSpPr>
        <a:xfrm>
          <a:off x="0" y="0"/>
          <a:ext cx="0" cy="0"/>
          <a:chOff x="0" y="0"/>
          <a:chExt cx="0" cy="0"/>
        </a:xfrm>
      </p:grpSpPr>
      <p:sp>
        <p:nvSpPr>
          <p:cNvPr id="4" name="Rectangle 3"/>
          <p:cNvSpPr/>
          <p:nvPr/>
        </p:nvSpPr>
        <p:spPr>
          <a:xfrm>
            <a:off x="674949" y="1676942"/>
            <a:ext cx="7794101" cy="1068562"/>
          </a:xfrm>
          <a:prstGeom prst="rect">
            <a:avLst/>
          </a:prstGeom>
        </p:spPr>
        <p:txBody>
          <a:bodyPr wrap="square" rtlCol="0">
            <a:spAutoFit/>
          </a:bodyPr>
          <a:lstStyle/>
          <a:p>
            <a:pPr algn="ctr" rtl="0">
              <a:lnSpc>
                <a:spcPct val="110000"/>
              </a:lnSpc>
            </a:pPr>
            <a:r>
              <a:rPr lang="en-US" sz="3000">
                <a:solidFill>
                  <a:srgbClr val="FFFFFF"/>
                </a:solidFill>
              </a:rPr>
              <a:t>INTRODUCTION AUX QUESTIONS DU GROUPE DE WASHINGTON</a:t>
            </a:r>
          </a:p>
        </p:txBody>
      </p:sp>
      <p:sp>
        <p:nvSpPr>
          <p:cNvPr id="6" name="Subtitle 2"/>
          <p:cNvSpPr txBox="1"/>
          <p:nvPr/>
        </p:nvSpPr>
        <p:spPr>
          <a:xfrm>
            <a:off x="182479" y="2774594"/>
            <a:ext cx="8810063" cy="1445895"/>
          </a:xfrm>
          <a:prstGeom prst="rect">
            <a:avLst/>
          </a:prstGeom>
        </p:spPr>
        <p:txBody>
          <a:bodyPr vert="horz" lIns="91440" tIns="45720" rIns="91440" bIns="0" rtlCol="0">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rtl="0">
              <a:buNone/>
            </a:pPr>
            <a:r>
              <a:rPr lang="en-US" sz="2400" b="1">
                <a:solidFill>
                  <a:schemeClr val="accent1">
                    <a:lumMod val="20000"/>
                    <a:lumOff val="80000"/>
                  </a:schemeClr>
                </a:solidFill>
              </a:rPr>
              <a:t>Partie 2.1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5" name="Picture 14" descr="Photo caption: Children and adults with and without disabilities gathering outside a school and a health centre"/>
          <p:cNvPicPr>
            <a:picLocks noChangeAspect="1"/>
          </p:cNvPicPr>
          <p:nvPr/>
        </p:nvPicPr>
        <p:blipFill>
          <a:blip r:embed="rId4" cstate="print"/>
          <a:stretch>
            <a:fillRect/>
          </a:stretch>
        </p:blipFill>
        <p:spPr>
          <a:xfrm>
            <a:off x="1029806" y="573997"/>
            <a:ext cx="6924585" cy="3898542"/>
          </a:xfrm>
          <a:prstGeom prst="rect">
            <a:avLst/>
          </a:prstGeom>
        </p:spPr>
      </p:pic>
      <p:sp>
        <p:nvSpPr>
          <p:cNvPr id="11" name="Title 1"/>
          <p:cNvSpPr>
            <a:spLocks noGrp="1"/>
          </p:cNvSpPr>
          <p:nvPr>
            <p:ph type="title"/>
          </p:nvPr>
        </p:nvSpPr>
        <p:spPr>
          <a:xfrm>
            <a:off x="736600" y="296872"/>
            <a:ext cx="8226746" cy="781172"/>
          </a:xfrm>
        </p:spPr>
        <p:txBody>
          <a:bodyPr rtlCol="0">
            <a:noAutofit/>
          </a:bodyPr>
          <a:lstStyle/>
          <a:p>
            <a:pPr rtl="0"/>
            <a:r>
              <a:rPr lang="en-US" sz="3000" dirty="0" err="1">
                <a:solidFill>
                  <a:srgbClr val="008BA5"/>
                </a:solidFill>
              </a:rPr>
              <a:t>Quel</a:t>
            </a:r>
            <a:r>
              <a:rPr lang="en-US" sz="3000" dirty="0">
                <a:solidFill>
                  <a:srgbClr val="008BA5"/>
                </a:solidFill>
              </a:rPr>
              <a:t> type de </a:t>
            </a:r>
            <a:r>
              <a:rPr lang="en-US" sz="3000" dirty="0" err="1">
                <a:solidFill>
                  <a:srgbClr val="008BA5"/>
                </a:solidFill>
              </a:rPr>
              <a:t>données</a:t>
            </a:r>
            <a:r>
              <a:rPr lang="en-US" sz="3000" dirty="0">
                <a:solidFill>
                  <a:srgbClr val="008BA5"/>
                </a:solidFill>
              </a:rPr>
              <a:t> </a:t>
            </a:r>
            <a:r>
              <a:rPr lang="en-US" sz="3000" dirty="0" err="1">
                <a:solidFill>
                  <a:srgbClr val="008BA5"/>
                </a:solidFill>
              </a:rPr>
              <a:t>peut</a:t>
            </a:r>
            <a:r>
              <a:rPr lang="en-US" sz="3000" dirty="0">
                <a:solidFill>
                  <a:srgbClr val="008BA5"/>
                </a:solidFill>
              </a:rPr>
              <a:t>-on </a:t>
            </a:r>
            <a:r>
              <a:rPr lang="en-US" sz="3000" dirty="0" err="1">
                <a:solidFill>
                  <a:srgbClr val="008BA5"/>
                </a:solidFill>
              </a:rPr>
              <a:t>recueillir</a:t>
            </a:r>
            <a:r>
              <a:rPr lang="en-US" sz="3000" dirty="0">
                <a:solidFill>
                  <a:srgbClr val="008BA5"/>
                </a:solidFill>
              </a:rPr>
              <a:t> au </a:t>
            </a:r>
            <a:r>
              <a:rPr lang="en-US" sz="3000" dirty="0" err="1">
                <a:solidFill>
                  <a:srgbClr val="008BA5"/>
                </a:solidFill>
              </a:rPr>
              <a:t>sujet</a:t>
            </a:r>
            <a:r>
              <a:rPr lang="en-US" sz="3000" dirty="0">
                <a:solidFill>
                  <a:srgbClr val="008BA5"/>
                </a:solidFill>
              </a:rPr>
              <a:t> des </a:t>
            </a:r>
            <a:r>
              <a:rPr lang="en-US" sz="3000" dirty="0" err="1">
                <a:solidFill>
                  <a:srgbClr val="008BA5"/>
                </a:solidFill>
              </a:rPr>
              <a:t>personnes</a:t>
            </a:r>
            <a:r>
              <a:rPr lang="en-US" sz="3000" dirty="0">
                <a:solidFill>
                  <a:srgbClr val="008BA5"/>
                </a:solidFill>
              </a:rPr>
              <a:t> </a:t>
            </a:r>
            <a:r>
              <a:rPr lang="en-US" sz="3000" dirty="0" err="1">
                <a:solidFill>
                  <a:srgbClr val="008BA5"/>
                </a:solidFill>
              </a:rPr>
              <a:t>handicapées</a:t>
            </a:r>
            <a:r>
              <a:rPr lang="en-US" sz="3000" dirty="0">
                <a:solidFill>
                  <a:srgbClr val="008BA5"/>
                </a:solidFill>
              </a:rPr>
              <a:t> ?</a:t>
            </a:r>
          </a:p>
        </p:txBody>
      </p:sp>
      <p:sp>
        <p:nvSpPr>
          <p:cNvPr id="43" name="TextBox 42"/>
          <p:cNvSpPr txBox="1"/>
          <p:nvPr/>
        </p:nvSpPr>
        <p:spPr>
          <a:xfrm>
            <a:off x="3854568" y="3912740"/>
            <a:ext cx="1466296" cy="459700"/>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050" b="1">
                <a:solidFill>
                  <a:schemeClr val="tx1"/>
                </a:solidFill>
                <a:latin typeface="+mj-lt"/>
              </a:rPr>
              <a:t>Prévalence </a:t>
            </a:r>
            <a:r>
              <a:rPr lang="en-US" sz="1050">
                <a:solidFill>
                  <a:schemeClr val="tx1"/>
                </a:solidFill>
                <a:latin typeface="+mj-lt"/>
              </a:rPr>
              <a:t>– ex. : 15 %</a:t>
            </a:r>
          </a:p>
        </p:txBody>
      </p:sp>
      <p:grpSp>
        <p:nvGrpSpPr>
          <p:cNvPr id="44" name="Group 43"/>
          <p:cNvGrpSpPr/>
          <p:nvPr/>
        </p:nvGrpSpPr>
        <p:grpSpPr>
          <a:xfrm>
            <a:off x="927836" y="3293616"/>
            <a:ext cx="1855433" cy="1199190"/>
            <a:chOff x="927836" y="3293616"/>
            <a:chExt cx="1855433" cy="1199190"/>
          </a:xfrm>
        </p:grpSpPr>
        <p:cxnSp>
          <p:nvCxnSpPr>
            <p:cNvPr id="45" name="Straight Arrow Connector 44"/>
            <p:cNvCxnSpPr>
              <a:stCxn id="46" idx="0"/>
            </p:cNvCxnSpPr>
            <p:nvPr/>
          </p:nvCxnSpPr>
          <p:spPr>
            <a:xfrm flipV="1">
              <a:off x="1855553" y="3293616"/>
              <a:ext cx="808910" cy="5607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927836" y="3854333"/>
              <a:ext cx="1855433" cy="638473"/>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050" b="1">
                  <a:solidFill>
                    <a:schemeClr val="tx1"/>
                  </a:solidFill>
                  <a:latin typeface="+mj-lt"/>
                </a:rPr>
                <a:t>Risques </a:t>
              </a:r>
              <a:r>
                <a:rPr lang="en-US" sz="1050">
                  <a:solidFill>
                    <a:schemeClr val="tx1"/>
                  </a:solidFill>
                  <a:latin typeface="+mj-lt"/>
                </a:rPr>
                <a:t>– ex. : discrimination (personnes atteintes d’albinisme)</a:t>
              </a:r>
              <a:endParaRPr lang="en-GB" sz="1050" dirty="0">
                <a:solidFill>
                  <a:schemeClr val="tx1"/>
                </a:solidFill>
                <a:latin typeface="+mj-lt"/>
              </a:endParaRPr>
            </a:p>
          </p:txBody>
        </p:sp>
      </p:grpSp>
      <p:grpSp>
        <p:nvGrpSpPr>
          <p:cNvPr id="47" name="Group 46"/>
          <p:cNvGrpSpPr/>
          <p:nvPr/>
        </p:nvGrpSpPr>
        <p:grpSpPr>
          <a:xfrm>
            <a:off x="6392164" y="3515557"/>
            <a:ext cx="1855433" cy="1079405"/>
            <a:chOff x="6392164" y="3515557"/>
            <a:chExt cx="1855433" cy="1079405"/>
          </a:xfrm>
        </p:grpSpPr>
        <p:cxnSp>
          <p:nvCxnSpPr>
            <p:cNvPr id="48" name="Straight Arrow Connector 47"/>
            <p:cNvCxnSpPr>
              <a:stCxn id="49" idx="0"/>
            </p:cNvCxnSpPr>
            <p:nvPr/>
          </p:nvCxnSpPr>
          <p:spPr>
            <a:xfrm flipH="1" flipV="1">
              <a:off x="7173157" y="3515557"/>
              <a:ext cx="146724" cy="26216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392164" y="3777717"/>
              <a:ext cx="1855433" cy="817245"/>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050" b="1" dirty="0" err="1">
                  <a:solidFill>
                    <a:schemeClr val="tx1"/>
                  </a:solidFill>
                  <a:latin typeface="+mj-lt"/>
                </a:rPr>
                <a:t>Détermination</a:t>
              </a:r>
              <a:r>
                <a:rPr lang="en-US" sz="1050" b="1" dirty="0">
                  <a:solidFill>
                    <a:schemeClr val="tx1"/>
                  </a:solidFill>
                  <a:latin typeface="+mj-lt"/>
                </a:rPr>
                <a:t> du handicap</a:t>
              </a:r>
              <a:r>
                <a:rPr lang="en-US" sz="1050" dirty="0">
                  <a:solidFill>
                    <a:schemeClr val="tx1"/>
                  </a:solidFill>
                  <a:latin typeface="+mj-lt"/>
                </a:rPr>
                <a:t> – ex. : </a:t>
              </a:r>
              <a:r>
                <a:rPr lang="en-US" sz="1050" dirty="0" err="1">
                  <a:solidFill>
                    <a:schemeClr val="tx1"/>
                  </a:solidFill>
                  <a:latin typeface="+mj-lt"/>
                </a:rPr>
                <a:t>accès</a:t>
              </a:r>
              <a:r>
                <a:rPr lang="en-US" sz="1050" dirty="0">
                  <a:solidFill>
                    <a:schemeClr val="tx1"/>
                  </a:solidFill>
                  <a:latin typeface="+mj-lt"/>
                </a:rPr>
                <a:t> à un </a:t>
              </a:r>
              <a:r>
                <a:rPr lang="en-US" sz="1050" dirty="0" err="1">
                  <a:solidFill>
                    <a:schemeClr val="tx1"/>
                  </a:solidFill>
                  <a:latin typeface="+mj-lt"/>
                </a:rPr>
                <a:t>dispositif</a:t>
              </a:r>
              <a:r>
                <a:rPr lang="en-US" sz="1050" dirty="0">
                  <a:solidFill>
                    <a:schemeClr val="tx1"/>
                  </a:solidFill>
                  <a:latin typeface="+mj-lt"/>
                </a:rPr>
                <a:t> national de protection</a:t>
              </a:r>
              <a:endParaRPr lang="en-GB" sz="1050" dirty="0">
                <a:solidFill>
                  <a:schemeClr val="tx1"/>
                </a:solidFill>
                <a:latin typeface="+mj-lt"/>
              </a:endParaRPr>
            </a:p>
          </p:txBody>
        </p:sp>
      </p:grpSp>
      <p:grpSp>
        <p:nvGrpSpPr>
          <p:cNvPr id="50" name="Group 49"/>
          <p:cNvGrpSpPr/>
          <p:nvPr/>
        </p:nvGrpSpPr>
        <p:grpSpPr>
          <a:xfrm>
            <a:off x="5086165" y="1181980"/>
            <a:ext cx="1933852" cy="1827550"/>
            <a:chOff x="5086165" y="1181980"/>
            <a:chExt cx="1933852" cy="1827550"/>
          </a:xfrm>
        </p:grpSpPr>
        <p:cxnSp>
          <p:nvCxnSpPr>
            <p:cNvPr id="51" name="Straight Arrow Connector 50"/>
            <p:cNvCxnSpPr>
              <a:stCxn id="52" idx="2"/>
            </p:cNvCxnSpPr>
            <p:nvPr/>
          </p:nvCxnSpPr>
          <p:spPr>
            <a:xfrm flipH="1">
              <a:off x="5921406" y="1820453"/>
              <a:ext cx="131685" cy="118907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5086165" y="1181980"/>
              <a:ext cx="1933852" cy="638473"/>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050" b="1">
                  <a:solidFill>
                    <a:schemeClr val="tx1"/>
                  </a:solidFill>
                  <a:latin typeface="+mj-lt"/>
                </a:rPr>
                <a:t>Identification, prise en charge et suivi</a:t>
              </a:r>
              <a:r>
                <a:rPr lang="en-US" sz="1050">
                  <a:solidFill>
                    <a:schemeClr val="tx1"/>
                  </a:solidFill>
                  <a:latin typeface="+mj-lt"/>
                </a:rPr>
                <a:t> – ex. : scolarisation </a:t>
              </a:r>
              <a:endParaRPr lang="en-GB" sz="1050" dirty="0">
                <a:solidFill>
                  <a:schemeClr val="tx1"/>
                </a:solidFill>
                <a:latin typeface="+mj-lt"/>
              </a:endParaRPr>
            </a:p>
          </p:txBody>
        </p:sp>
      </p:grpSp>
      <p:grpSp>
        <p:nvGrpSpPr>
          <p:cNvPr id="53" name="Group 52"/>
          <p:cNvGrpSpPr/>
          <p:nvPr/>
        </p:nvGrpSpPr>
        <p:grpSpPr>
          <a:xfrm>
            <a:off x="2752078" y="1184515"/>
            <a:ext cx="1589103" cy="1034902"/>
            <a:chOff x="2752078" y="1184515"/>
            <a:chExt cx="1589103" cy="1034902"/>
          </a:xfrm>
        </p:grpSpPr>
        <p:cxnSp>
          <p:nvCxnSpPr>
            <p:cNvPr id="54" name="Straight Arrow Connector 53"/>
            <p:cNvCxnSpPr>
              <a:stCxn id="55" idx="2"/>
            </p:cNvCxnSpPr>
            <p:nvPr/>
          </p:nvCxnSpPr>
          <p:spPr>
            <a:xfrm>
              <a:off x="3546630" y="1822988"/>
              <a:ext cx="226380" cy="3964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752078" y="1184515"/>
              <a:ext cx="1589103" cy="638473"/>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050" b="1" dirty="0" err="1">
                  <a:solidFill>
                    <a:schemeClr val="tx1"/>
                  </a:solidFill>
                  <a:latin typeface="+mj-lt"/>
                </a:rPr>
                <a:t>Préférences</a:t>
              </a:r>
              <a:r>
                <a:rPr lang="en-US" sz="1050" b="1" dirty="0">
                  <a:solidFill>
                    <a:schemeClr val="tx1"/>
                  </a:solidFill>
                  <a:latin typeface="+mj-lt"/>
                </a:rPr>
                <a:t>/</a:t>
              </a:r>
              <a:r>
                <a:rPr lang="en-US" sz="1050" b="1" dirty="0" err="1">
                  <a:solidFill>
                    <a:schemeClr val="tx1"/>
                  </a:solidFill>
                  <a:latin typeface="+mj-lt"/>
                </a:rPr>
                <a:t>besoins</a:t>
              </a:r>
              <a:r>
                <a:rPr lang="en-US" sz="1050" b="1" dirty="0">
                  <a:solidFill>
                    <a:schemeClr val="tx1"/>
                  </a:solidFill>
                  <a:latin typeface="+mj-lt"/>
                </a:rPr>
                <a:t> </a:t>
              </a:r>
              <a:r>
                <a:rPr lang="en-US" sz="1050" dirty="0">
                  <a:solidFill>
                    <a:schemeClr val="tx1"/>
                  </a:solidFill>
                  <a:latin typeface="+mj-lt"/>
                </a:rPr>
                <a:t>– ex. : </a:t>
              </a:r>
              <a:r>
                <a:rPr lang="en-US" sz="1050" dirty="0" err="1">
                  <a:solidFill>
                    <a:schemeClr val="tx1"/>
                  </a:solidFill>
                  <a:latin typeface="+mj-lt"/>
                </a:rPr>
                <a:t>accès</a:t>
              </a:r>
              <a:r>
                <a:rPr lang="en-US" sz="1050" dirty="0">
                  <a:solidFill>
                    <a:schemeClr val="tx1"/>
                  </a:solidFill>
                  <a:latin typeface="+mj-lt"/>
                </a:rPr>
                <a:t> aux </a:t>
              </a:r>
              <a:r>
                <a:rPr lang="en-US" sz="1050" dirty="0" err="1">
                  <a:solidFill>
                    <a:schemeClr val="tx1"/>
                  </a:solidFill>
                  <a:latin typeface="+mj-lt"/>
                </a:rPr>
                <a:t>informations</a:t>
              </a:r>
              <a:endParaRPr lang="en-US" sz="1050" dirty="0">
                <a:solidFill>
                  <a:schemeClr val="tx1"/>
                </a:solidFill>
                <a:latin typeface="+mj-lt"/>
              </a:endParaRPr>
            </a:p>
          </p:txBody>
        </p:sp>
      </p:grpSp>
      <p:grpSp>
        <p:nvGrpSpPr>
          <p:cNvPr id="56" name="Group 55"/>
          <p:cNvGrpSpPr/>
          <p:nvPr/>
        </p:nvGrpSpPr>
        <p:grpSpPr>
          <a:xfrm>
            <a:off x="843379" y="1811258"/>
            <a:ext cx="1382449" cy="1198272"/>
            <a:chOff x="843379" y="1811258"/>
            <a:chExt cx="1382449" cy="1198272"/>
          </a:xfrm>
        </p:grpSpPr>
        <p:cxnSp>
          <p:nvCxnSpPr>
            <p:cNvPr id="57" name="Straight Arrow Connector 56"/>
            <p:cNvCxnSpPr>
              <a:stCxn id="58" idx="2"/>
            </p:cNvCxnSpPr>
            <p:nvPr/>
          </p:nvCxnSpPr>
          <p:spPr>
            <a:xfrm>
              <a:off x="1534604" y="2270958"/>
              <a:ext cx="107765" cy="7385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843379" y="1811258"/>
              <a:ext cx="1382449" cy="459700"/>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050" b="1">
                  <a:solidFill>
                    <a:schemeClr val="tx1"/>
                  </a:solidFill>
                  <a:latin typeface="+mj-lt"/>
                </a:rPr>
                <a:t>Obstacles </a:t>
              </a:r>
              <a:r>
                <a:rPr lang="en-US" sz="1050">
                  <a:solidFill>
                    <a:schemeClr val="tx1"/>
                  </a:solidFill>
                  <a:latin typeface="+mj-lt"/>
                </a:rPr>
                <a:t>– ex. : marches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srcRect/>
          <a:stretch>
            <a:fillRect/>
          </a:stretch>
        </p:blipFill>
        <p:spPr>
          <a:xfrm>
            <a:off x="0" y="355600"/>
            <a:ext cx="9144000" cy="774192"/>
          </a:xfrm>
          <a:prstGeom prst="rect">
            <a:avLst/>
          </a:prstGeom>
        </p:spPr>
      </p:pic>
      <p:sp>
        <p:nvSpPr>
          <p:cNvPr id="7"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Mettre en évidence des réalités complexes</a:t>
            </a:r>
          </a:p>
        </p:txBody>
      </p:sp>
      <p:sp>
        <p:nvSpPr>
          <p:cNvPr id="8" name="Content Placeholder 2"/>
          <p:cNvSpPr>
            <a:spLocks noGrp="1"/>
          </p:cNvSpPr>
          <p:nvPr>
            <p:ph idx="1"/>
          </p:nvPr>
        </p:nvSpPr>
        <p:spPr>
          <a:xfrm>
            <a:off x="638946" y="1405759"/>
            <a:ext cx="4918476" cy="3052569"/>
          </a:xfrm>
        </p:spPr>
        <p:txBody>
          <a:bodyPr vert="horz" lIns="91440" tIns="45720" rIns="91440" bIns="0" rtlCol="0" anchor="t">
            <a:normAutofit lnSpcReduction="10000"/>
          </a:bodyPr>
          <a:lstStyle/>
          <a:p>
            <a:pPr marL="0" indent="0" rtl="0">
              <a:buClr>
                <a:srgbClr val="00B0F0"/>
              </a:buClr>
              <a:buNone/>
            </a:pPr>
            <a:r>
              <a:rPr lang="en-GB" sz="2400" b="1" dirty="0" err="1"/>
              <a:t>Approuveriez-vous</a:t>
            </a:r>
            <a:r>
              <a:rPr lang="en-GB" sz="2400" dirty="0"/>
              <a:t> </a:t>
            </a:r>
            <a:r>
              <a:rPr lang="en-GB" sz="2400" dirty="0" err="1"/>
              <a:t>ou</a:t>
            </a:r>
            <a:r>
              <a:rPr lang="en-GB" sz="2400" dirty="0"/>
              <a:t> </a:t>
            </a:r>
            <a:r>
              <a:rPr lang="en-GB" sz="2400" b="1" dirty="0"/>
              <a:t>non </a:t>
            </a:r>
            <a:r>
              <a:rPr lang="en-GB" sz="2400" dirty="0"/>
              <a:t>les </a:t>
            </a:r>
            <a:r>
              <a:rPr lang="en-GB" sz="2400" dirty="0" err="1"/>
              <a:t>méthodes</a:t>
            </a:r>
            <a:r>
              <a:rPr lang="en-GB" sz="2400" dirty="0"/>
              <a:t> </a:t>
            </a:r>
            <a:r>
              <a:rPr lang="en-GB" sz="2400" dirty="0" err="1"/>
              <a:t>suivantes</a:t>
            </a:r>
            <a:r>
              <a:rPr lang="en-GB" sz="2400" dirty="0"/>
              <a:t> pour identifier les </a:t>
            </a:r>
            <a:r>
              <a:rPr lang="en-GB" sz="2400" dirty="0" err="1"/>
              <a:t>personnes</a:t>
            </a:r>
            <a:r>
              <a:rPr lang="en-GB" sz="2400" dirty="0"/>
              <a:t> </a:t>
            </a:r>
            <a:r>
              <a:rPr lang="en-GB" sz="2400" dirty="0" err="1"/>
              <a:t>réfugiées</a:t>
            </a:r>
            <a:r>
              <a:rPr lang="en-GB" sz="2400" dirty="0"/>
              <a:t> ? </a:t>
            </a:r>
            <a:r>
              <a:rPr lang="en-GB" sz="2400" dirty="0" err="1"/>
              <a:t>Pourquoi</a:t>
            </a:r>
            <a:r>
              <a:rPr lang="en-GB" sz="2400" dirty="0"/>
              <a:t> ?</a:t>
            </a:r>
            <a:endParaRPr lang="en-GB" sz="2400" dirty="0">
              <a:cs typeface="Arial" panose="020B0604020202020204"/>
            </a:endParaRPr>
          </a:p>
          <a:p>
            <a:pPr rtl="0">
              <a:buClr>
                <a:srgbClr val="008BA5"/>
              </a:buClr>
              <a:buFont typeface="Arial" panose="020B0604020202020204" pitchFamily="34" charset="0"/>
              <a:buChar char="•"/>
            </a:pPr>
            <a:r>
              <a:rPr lang="en-US" sz="2400" dirty="0" err="1"/>
              <a:t>Êtes-vous</a:t>
            </a:r>
            <a:r>
              <a:rPr lang="en-US" sz="2400" dirty="0"/>
              <a:t> </a:t>
            </a:r>
            <a:r>
              <a:rPr lang="en-US" sz="2400" dirty="0" err="1"/>
              <a:t>une</a:t>
            </a:r>
            <a:r>
              <a:rPr lang="en-US" sz="2400" dirty="0"/>
              <a:t> </a:t>
            </a:r>
            <a:r>
              <a:rPr lang="en-US" sz="2400" dirty="0" err="1"/>
              <a:t>personne</a:t>
            </a:r>
            <a:r>
              <a:rPr lang="en-US" sz="2400" dirty="0"/>
              <a:t> </a:t>
            </a:r>
            <a:r>
              <a:rPr lang="en-US" sz="2400" dirty="0" err="1"/>
              <a:t>réfugiée</a:t>
            </a:r>
            <a:r>
              <a:rPr lang="en-US" sz="2400" dirty="0"/>
              <a:t> ? </a:t>
            </a:r>
            <a:r>
              <a:rPr lang="en-US" sz="2400" i="1" dirty="0" err="1"/>
              <a:t>Oui</a:t>
            </a:r>
            <a:r>
              <a:rPr lang="en-US" sz="2400" dirty="0"/>
              <a:t>/</a:t>
            </a:r>
            <a:r>
              <a:rPr lang="en-US" sz="2400" i="1" dirty="0"/>
              <a:t>Non</a:t>
            </a:r>
          </a:p>
          <a:p>
            <a:pPr rtl="0">
              <a:buClr>
                <a:srgbClr val="008BA5"/>
              </a:buClr>
              <a:buFont typeface="Arial" panose="020B0604020202020204" pitchFamily="34" charset="0"/>
              <a:buChar char="•"/>
            </a:pPr>
            <a:r>
              <a:rPr lang="en-US" sz="2400" dirty="0"/>
              <a:t>Estimation </a:t>
            </a:r>
            <a:r>
              <a:rPr lang="en-US" sz="2400" dirty="0" err="1"/>
              <a:t>en</a:t>
            </a:r>
            <a:r>
              <a:rPr lang="en-US" sz="2400" dirty="0"/>
              <a:t> </a:t>
            </a:r>
            <a:r>
              <a:rPr lang="en-US" sz="2400" dirty="0" err="1"/>
              <a:t>fonction</a:t>
            </a:r>
            <a:r>
              <a:rPr lang="en-US" sz="2400" dirty="0"/>
              <a:t> de </a:t>
            </a:r>
            <a:r>
              <a:rPr lang="en-US" sz="2400" dirty="0" err="1"/>
              <a:t>l’apparence</a:t>
            </a:r>
            <a:r>
              <a:rPr lang="en-US" sz="2400" dirty="0"/>
              <a:t> physique</a:t>
            </a:r>
            <a:endParaRPr lang="en-GB" sz="2400" dirty="0">
              <a:cs typeface="Arial" panose="020B0604020202020204"/>
            </a:endParaRPr>
          </a:p>
        </p:txBody>
      </p:sp>
      <p:pic>
        <p:nvPicPr>
          <p:cNvPr id="10" name="Picture 2" descr="UNHCR and Lego campaign poster. It represent multiple Lego figures and the sentence &quot;Spot the refugee&quot;"/>
          <p:cNvPicPr>
            <a:picLocks noChangeAspect="1" noChangeArrowheads="1"/>
          </p:cNvPicPr>
          <p:nvPr/>
        </p:nvPicPr>
        <p:blipFill rotWithShape="1">
          <a:blip r:embed="rId5" cstate="screen"/>
          <a:srcRect/>
          <a:stretch>
            <a:fillRect/>
          </a:stretch>
        </p:blipFill>
        <p:spPr bwMode="auto">
          <a:xfrm>
            <a:off x="5948039" y="1129792"/>
            <a:ext cx="2423398" cy="3328536"/>
          </a:xfrm>
          <a:prstGeom prst="rect">
            <a:avLst/>
          </a:prstGeom>
          <a:solidFill>
            <a:srgbClr val="FFFFFF"/>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Mettre en évidence des réalités complexes</a:t>
            </a:r>
          </a:p>
        </p:txBody>
      </p:sp>
      <p:sp>
        <p:nvSpPr>
          <p:cNvPr id="11" name="Content Placeholder 2"/>
          <p:cNvSpPr>
            <a:spLocks noGrp="1"/>
          </p:cNvSpPr>
          <p:nvPr>
            <p:ph idx="1"/>
          </p:nvPr>
        </p:nvSpPr>
        <p:spPr>
          <a:xfrm>
            <a:off x="638945" y="1405760"/>
            <a:ext cx="2361707" cy="2651336"/>
          </a:xfrm>
        </p:spPr>
        <p:txBody>
          <a:bodyPr vert="horz" lIns="91440" tIns="45720" rIns="91440" bIns="0" rtlCol="0" anchor="t">
            <a:normAutofit/>
          </a:bodyPr>
          <a:lstStyle/>
          <a:p>
            <a:pPr rtl="0">
              <a:buClr>
                <a:srgbClr val="008BA5"/>
              </a:buClr>
              <a:buFont typeface="Arial" panose="020B0604020202020204" pitchFamily="34" charset="0"/>
              <a:buChar char="•"/>
            </a:pPr>
            <a:r>
              <a:rPr lang="en-US" sz="2000"/>
              <a:t>Quelles méthodes d’identification des personnes handicapées avez-vous déjà observées ou utilisées ?</a:t>
            </a:r>
            <a:endParaRPr lang="en-GB" sz="2000" dirty="0">
              <a:cs typeface="Arial" panose="020B0604020202020204"/>
            </a:endParaRPr>
          </a:p>
        </p:txBody>
      </p:sp>
      <p:pic>
        <p:nvPicPr>
          <p:cNvPr id="5" name="Picture 4" descr="Photo caption: Children and adults with and without disabilities gathering outside a school and a health centre"/>
          <p:cNvPicPr>
            <a:picLocks noChangeAspect="1"/>
          </p:cNvPicPr>
          <p:nvPr/>
        </p:nvPicPr>
        <p:blipFill>
          <a:blip r:embed="rId5" cstate="print"/>
          <a:stretch>
            <a:fillRect/>
          </a:stretch>
        </p:blipFill>
        <p:spPr>
          <a:xfrm>
            <a:off x="2902998" y="1243214"/>
            <a:ext cx="5715739" cy="32179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rcRect/>
          <a:stretch>
            <a:fillRect/>
          </a:stretch>
        </p:blipFill>
        <p:spPr>
          <a:xfrm>
            <a:off x="0" y="355600"/>
            <a:ext cx="9144000" cy="774192"/>
          </a:xfrm>
          <a:prstGeom prst="rect">
            <a:avLst/>
          </a:prstGeom>
        </p:spPr>
      </p:pic>
      <p:sp>
        <p:nvSpPr>
          <p:cNvPr id="11"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Mettre en évidence des réalités complexes</a:t>
            </a:r>
          </a:p>
        </p:txBody>
      </p:sp>
      <p:sp>
        <p:nvSpPr>
          <p:cNvPr id="12" name="Content Placeholder 2"/>
          <p:cNvSpPr>
            <a:spLocks noGrp="1"/>
          </p:cNvSpPr>
          <p:nvPr>
            <p:ph idx="1"/>
          </p:nvPr>
        </p:nvSpPr>
        <p:spPr>
          <a:xfrm>
            <a:off x="638945" y="1405760"/>
            <a:ext cx="3054166" cy="326906"/>
          </a:xfrm>
        </p:spPr>
        <p:txBody>
          <a:bodyPr vert="horz" lIns="91440" tIns="45720" rIns="91440" bIns="0" rtlCol="0" anchor="t">
            <a:normAutofit/>
          </a:bodyPr>
          <a:lstStyle/>
          <a:p>
            <a:pPr rtl="0">
              <a:buClr>
                <a:srgbClr val="008BA5"/>
              </a:buClr>
              <a:buFont typeface="Arial" panose="020B0604020202020204" pitchFamily="34" charset="0"/>
              <a:buChar char="•"/>
            </a:pPr>
            <a:r>
              <a:rPr lang="en-US" sz="1600"/>
              <a:t>Avez-vous un handicap ?</a:t>
            </a:r>
          </a:p>
        </p:txBody>
      </p:sp>
      <p:sp>
        <p:nvSpPr>
          <p:cNvPr id="14" name="Content Placeholder 2"/>
          <p:cNvSpPr txBox="1"/>
          <p:nvPr/>
        </p:nvSpPr>
        <p:spPr>
          <a:xfrm>
            <a:off x="638945" y="3315307"/>
            <a:ext cx="3054166" cy="1191789"/>
          </a:xfrm>
          <a:prstGeom prst="rect">
            <a:avLst/>
          </a:prstGeom>
        </p:spPr>
        <p:txBody>
          <a:bodyPr vert="horz" lIns="91440" tIns="45720" rIns="91440" bIns="0" rtlCol="0" anchor="t">
            <a:normAutofit lnSpcReduction="10000"/>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8BA5"/>
              </a:buClr>
              <a:buFont typeface="Arial" panose="020B0604020202020204" pitchFamily="34" charset="0"/>
              <a:buChar char="•"/>
            </a:pPr>
            <a:r>
              <a:rPr lang="en-US" sz="1600" dirty="0"/>
              <a:t>Indices </a:t>
            </a:r>
            <a:r>
              <a:rPr lang="en-US" sz="1600" dirty="0" err="1"/>
              <a:t>visuels</a:t>
            </a:r>
            <a:r>
              <a:rPr lang="en-US" sz="1600" dirty="0"/>
              <a:t>/perception de la </a:t>
            </a:r>
            <a:r>
              <a:rPr lang="en-US" sz="1600" dirty="0" err="1"/>
              <a:t>personne</a:t>
            </a:r>
            <a:r>
              <a:rPr lang="en-US" sz="1600" dirty="0"/>
              <a:t> </a:t>
            </a:r>
            <a:r>
              <a:rPr lang="en-US" sz="1600" dirty="0" err="1"/>
              <a:t>chargée</a:t>
            </a:r>
            <a:r>
              <a:rPr lang="en-US" sz="1600" dirty="0"/>
              <a:t> du </a:t>
            </a:r>
            <a:r>
              <a:rPr lang="en-US" sz="1600" dirty="0" err="1"/>
              <a:t>recensement</a:t>
            </a:r>
            <a:r>
              <a:rPr lang="en-US" sz="1600" dirty="0"/>
              <a:t> (par </a:t>
            </a:r>
            <a:r>
              <a:rPr lang="en-US" sz="1600" dirty="0" err="1"/>
              <a:t>exemple</a:t>
            </a:r>
            <a:r>
              <a:rPr lang="en-US" sz="1600" dirty="0"/>
              <a:t>, </a:t>
            </a:r>
            <a:r>
              <a:rPr lang="en-US" sz="1600" dirty="0" err="1"/>
              <a:t>anciens</a:t>
            </a:r>
            <a:r>
              <a:rPr lang="en-US" sz="1600" dirty="0"/>
              <a:t> codes </a:t>
            </a:r>
            <a:r>
              <a:rPr lang="en-US" sz="1600" dirty="0" err="1"/>
              <a:t>relatifs</a:t>
            </a:r>
            <a:r>
              <a:rPr lang="en-US" sz="1600" dirty="0"/>
              <a:t> au handicap dans </a:t>
            </a:r>
            <a:r>
              <a:rPr lang="en-US" sz="1600" dirty="0" err="1"/>
              <a:t>proGres</a:t>
            </a:r>
            <a:r>
              <a:rPr lang="en-US" sz="1600" dirty="0"/>
              <a:t>)</a:t>
            </a:r>
            <a:endParaRPr lang="en-GB" sz="1600" dirty="0">
              <a:cs typeface="Arial" panose="020B0604020202020204"/>
            </a:endParaRPr>
          </a:p>
        </p:txBody>
      </p:sp>
      <p:sp>
        <p:nvSpPr>
          <p:cNvPr id="16" name="Content Placeholder 2"/>
          <p:cNvSpPr txBox="1"/>
          <p:nvPr/>
        </p:nvSpPr>
        <p:spPr>
          <a:xfrm>
            <a:off x="3561425" y="1412357"/>
            <a:ext cx="1090474" cy="673895"/>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rtl="0">
              <a:buClr>
                <a:srgbClr val="00B0F0"/>
              </a:buClr>
              <a:buNone/>
            </a:pPr>
            <a:r>
              <a:rPr lang="en-US" sz="1600" i="1"/>
              <a:t>Oui/Non</a:t>
            </a:r>
          </a:p>
        </p:txBody>
      </p:sp>
      <p:grpSp>
        <p:nvGrpSpPr>
          <p:cNvPr id="3" name="Group 2"/>
          <p:cNvGrpSpPr/>
          <p:nvPr/>
        </p:nvGrpSpPr>
        <p:grpSpPr>
          <a:xfrm>
            <a:off x="976543" y="2062798"/>
            <a:ext cx="3675356" cy="1333548"/>
            <a:chOff x="976543" y="2062798"/>
            <a:chExt cx="3675356" cy="1333548"/>
          </a:xfrm>
        </p:grpSpPr>
        <p:sp>
          <p:nvSpPr>
            <p:cNvPr id="15" name="Content Placeholder 2"/>
            <p:cNvSpPr txBox="1"/>
            <p:nvPr/>
          </p:nvSpPr>
          <p:spPr>
            <a:xfrm>
              <a:off x="976543" y="2071676"/>
              <a:ext cx="2716567" cy="1324670"/>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rtl="0">
                <a:buClr>
                  <a:srgbClr val="00B0F0"/>
                </a:buClr>
                <a:buNone/>
              </a:pPr>
              <a:r>
                <a:rPr lang="en-US" sz="1600"/>
                <a:t>aveugle ?		</a:t>
              </a:r>
            </a:p>
            <a:p>
              <a:pPr marL="0" indent="0" rtl="0">
                <a:buClr>
                  <a:srgbClr val="00B0F0"/>
                </a:buClr>
                <a:buNone/>
              </a:pPr>
              <a:r>
                <a:rPr lang="en-US" sz="1600"/>
                <a:t>sourd(e)/muet(te) ?	</a:t>
              </a:r>
            </a:p>
            <a:p>
              <a:pPr marL="0" indent="0" rtl="0">
                <a:buClr>
                  <a:srgbClr val="00B0F0"/>
                </a:buClr>
                <a:buNone/>
              </a:pPr>
              <a:r>
                <a:rPr lang="en-US" sz="1600"/>
                <a:t>infirme ?	</a:t>
              </a:r>
            </a:p>
            <a:p>
              <a:pPr marL="0" indent="0" rtl="0">
                <a:buClr>
                  <a:srgbClr val="00B0F0"/>
                </a:buClr>
                <a:buNone/>
              </a:pPr>
              <a:r>
                <a:rPr lang="en-US" sz="1600"/>
                <a:t>attardé(e) mental(e) ? </a:t>
              </a:r>
            </a:p>
          </p:txBody>
        </p:sp>
        <p:sp>
          <p:nvSpPr>
            <p:cNvPr id="17" name="Content Placeholder 2"/>
            <p:cNvSpPr txBox="1"/>
            <p:nvPr/>
          </p:nvSpPr>
          <p:spPr>
            <a:xfrm>
              <a:off x="3561425" y="2062798"/>
              <a:ext cx="1090474" cy="1243633"/>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rtl="0">
                <a:buClr>
                  <a:srgbClr val="00B0F0"/>
                </a:buClr>
                <a:buNone/>
              </a:pPr>
              <a:r>
                <a:rPr lang="en-US" sz="1600" i="1"/>
                <a:t>Oui/Non</a:t>
              </a:r>
            </a:p>
            <a:p>
              <a:pPr marL="0" indent="0" rtl="0">
                <a:buClr>
                  <a:srgbClr val="00B0F0"/>
                </a:buClr>
                <a:buNone/>
              </a:pPr>
              <a:r>
                <a:rPr lang="en-US" sz="1600" i="1"/>
                <a:t>Oui/Non</a:t>
              </a:r>
            </a:p>
            <a:p>
              <a:pPr marL="0" indent="0" rtl="0">
                <a:buClr>
                  <a:srgbClr val="00B0F0"/>
                </a:buClr>
                <a:buNone/>
              </a:pPr>
              <a:r>
                <a:rPr lang="en-US" sz="1600" i="1"/>
                <a:t>Oui/Non</a:t>
              </a:r>
            </a:p>
            <a:p>
              <a:pPr marL="0" indent="0" rtl="0">
                <a:buClr>
                  <a:srgbClr val="00B0F0"/>
                </a:buClr>
                <a:buNone/>
              </a:pPr>
              <a:r>
                <a:rPr lang="en-US" sz="1600" i="1"/>
                <a:t>Oui/Non</a:t>
              </a:r>
            </a:p>
          </p:txBody>
        </p:sp>
      </p:grpSp>
      <p:cxnSp>
        <p:nvCxnSpPr>
          <p:cNvPr id="18" name="Straight Connector 17"/>
          <p:cNvCxnSpPr/>
          <p:nvPr/>
        </p:nvCxnSpPr>
        <p:spPr>
          <a:xfrm>
            <a:off x="736600" y="2085376"/>
            <a:ext cx="3666724" cy="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561425" y="1483207"/>
            <a:ext cx="0" cy="165394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pic>
        <p:nvPicPr>
          <p:cNvPr id="20" name="Picture 19" descr="Photo caption: Children and adults with and without disabilities gathering outside a school and a health centre"/>
          <p:cNvPicPr>
            <a:picLocks noChangeAspect="1"/>
          </p:cNvPicPr>
          <p:nvPr/>
        </p:nvPicPr>
        <p:blipFill rotWithShape="1">
          <a:blip r:embed="rId5" cstate="print"/>
          <a:srcRect/>
          <a:stretch>
            <a:fillRect/>
          </a:stretch>
        </p:blipFill>
        <p:spPr>
          <a:xfrm>
            <a:off x="4600360" y="1243214"/>
            <a:ext cx="3959441" cy="3217962"/>
          </a:xfrm>
          <a:prstGeom prst="rect">
            <a:avLst/>
          </a:prstGeom>
          <a:ln>
            <a:noFill/>
          </a:ln>
          <a:effectLst>
            <a:softEdge rad="112500"/>
          </a:effectLst>
        </p:spPr>
      </p:pic>
      <p:sp>
        <p:nvSpPr>
          <p:cNvPr id="37" name="Content Placeholder 2"/>
          <p:cNvSpPr txBox="1"/>
          <p:nvPr/>
        </p:nvSpPr>
        <p:spPr>
          <a:xfrm>
            <a:off x="638944" y="1740331"/>
            <a:ext cx="3054166" cy="326906"/>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8BA5"/>
              </a:buClr>
            </a:pPr>
            <a:r>
              <a:rPr lang="en-US" sz="1600"/>
              <a:t>Êtes-vous...</a:t>
            </a:r>
          </a:p>
        </p:txBody>
      </p:sp>
      <p:cxnSp>
        <p:nvCxnSpPr>
          <p:cNvPr id="38" name="Straight Connector 37"/>
          <p:cNvCxnSpPr/>
          <p:nvPr/>
        </p:nvCxnSpPr>
        <p:spPr>
          <a:xfrm>
            <a:off x="736600" y="1749304"/>
            <a:ext cx="3666724" cy="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p:bldP spid="1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19" name="Title 1"/>
          <p:cNvSpPr>
            <a:spLocks noGrp="1"/>
          </p:cNvSpPr>
          <p:nvPr>
            <p:ph type="title"/>
          </p:nvPr>
        </p:nvSpPr>
        <p:spPr>
          <a:xfrm>
            <a:off x="736600" y="35511"/>
            <a:ext cx="7315448" cy="638597"/>
          </a:xfrm>
          <a:ln>
            <a:noFill/>
          </a:ln>
        </p:spPr>
        <p:txBody>
          <a:bodyPr rtlCol="0" anchor="b">
            <a:normAutofit/>
          </a:bodyPr>
          <a:lstStyle/>
          <a:p>
            <a:pPr rtl="0"/>
            <a:r>
              <a:rPr lang="en-US" sz="3000">
                <a:solidFill>
                  <a:srgbClr val="008BA5"/>
                </a:solidFill>
              </a:rPr>
              <a:t>Problèmes recensés avec ces méthodes</a:t>
            </a:r>
            <a:endParaRPr lang="en-GB" sz="3000" dirty="0">
              <a:solidFill>
                <a:srgbClr val="008BA5"/>
              </a:solidFill>
            </a:endParaRPr>
          </a:p>
        </p:txBody>
      </p:sp>
      <p:sp>
        <p:nvSpPr>
          <p:cNvPr id="20" name="Content Placeholder 2"/>
          <p:cNvSpPr txBox="1"/>
          <p:nvPr/>
        </p:nvSpPr>
        <p:spPr>
          <a:xfrm>
            <a:off x="640079" y="955839"/>
            <a:ext cx="3425894" cy="3018400"/>
          </a:xfrm>
          <a:prstGeom prst="rect">
            <a:avLst/>
          </a:prstGeom>
        </p:spPr>
        <p:txBody>
          <a:bodyPr vert="horz" lIns="91440" tIns="45720" rIns="91440" bIns="0" rtlCol="0" anchor="t">
            <a:no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8BA5"/>
              </a:buClr>
              <a:buFont typeface="Arial" panose="020B0604020202020204" pitchFamily="34" charset="0"/>
              <a:buChar char="•"/>
            </a:pPr>
            <a:r>
              <a:rPr lang="en-US" sz="1600"/>
              <a:t>Variation des </a:t>
            </a:r>
            <a:r>
              <a:rPr lang="en-US" sz="1600" b="1"/>
              <a:t>perceptions</a:t>
            </a:r>
            <a:r>
              <a:rPr lang="en-US" sz="1600"/>
              <a:t> individuelles</a:t>
            </a:r>
          </a:p>
          <a:p>
            <a:pPr rtl="0">
              <a:buClr>
                <a:srgbClr val="008BA5"/>
              </a:buClr>
              <a:buFont typeface="Arial" panose="020B0604020202020204" pitchFamily="34" charset="0"/>
              <a:buChar char="•"/>
            </a:pPr>
            <a:r>
              <a:rPr lang="en-US" sz="1600" b="1"/>
              <a:t>Stigmatisation</a:t>
            </a:r>
            <a:r>
              <a:rPr lang="en-US" sz="1600"/>
              <a:t>/malentendus concernant le terme </a:t>
            </a:r>
            <a:r>
              <a:rPr lang="en-US" sz="1600" i="1"/>
              <a:t>handicap</a:t>
            </a:r>
            <a:r>
              <a:rPr lang="en-US" sz="1600"/>
              <a:t> (comme pour le terme </a:t>
            </a:r>
            <a:r>
              <a:rPr lang="en-US" sz="1600" i="1"/>
              <a:t>réfugié</a:t>
            </a:r>
            <a:r>
              <a:rPr lang="en-US" sz="1600"/>
              <a:t>)</a:t>
            </a:r>
          </a:p>
          <a:p>
            <a:pPr rtl="0">
              <a:buClr>
                <a:srgbClr val="008BA5"/>
              </a:buClr>
              <a:buFont typeface="Arial" panose="020B0604020202020204" pitchFamily="34" charset="0"/>
              <a:buChar char="•"/>
            </a:pPr>
            <a:r>
              <a:rPr lang="en-US" sz="1600"/>
              <a:t>Utilisation de termes </a:t>
            </a:r>
            <a:r>
              <a:rPr lang="en-US" sz="1600" b="1"/>
              <a:t>péjoratifs</a:t>
            </a:r>
            <a:r>
              <a:rPr lang="en-US" sz="1600"/>
              <a:t> (</a:t>
            </a:r>
            <a:r>
              <a:rPr lang="en-US" sz="1600" i="1"/>
              <a:t>infirme</a:t>
            </a:r>
            <a:r>
              <a:rPr lang="en-US" sz="1600"/>
              <a:t>, </a:t>
            </a:r>
            <a:r>
              <a:rPr lang="en-US" sz="1600" i="1"/>
              <a:t>attardé(e) mental(e)</a:t>
            </a:r>
            <a:r>
              <a:rPr lang="en-US" sz="1600"/>
              <a:t>, etc.)</a:t>
            </a:r>
          </a:p>
          <a:p>
            <a:pPr rtl="0">
              <a:buClr>
                <a:srgbClr val="008BA5"/>
              </a:buClr>
              <a:buFont typeface="Arial" panose="020B0604020202020204" pitchFamily="34" charset="0"/>
              <a:buChar char="•"/>
            </a:pPr>
            <a:r>
              <a:rPr lang="en-US" sz="1600" b="1"/>
              <a:t>Listes</a:t>
            </a:r>
            <a:r>
              <a:rPr lang="en-US" sz="1600"/>
              <a:t> interminables ou incomplètes de handicaps, parfois difficiles à comprendre</a:t>
            </a:r>
          </a:p>
          <a:p>
            <a:pPr rtl="0">
              <a:buClr>
                <a:srgbClr val="008BA5"/>
              </a:buClr>
              <a:buFont typeface="Arial" panose="020B0604020202020204" pitchFamily="34" charset="0"/>
              <a:buChar char="•"/>
            </a:pPr>
            <a:r>
              <a:rPr lang="en-US" sz="1600" b="1"/>
              <a:t>Difficulté</a:t>
            </a:r>
            <a:r>
              <a:rPr lang="en-US" sz="1600"/>
              <a:t> à choisir entre </a:t>
            </a:r>
            <a:r>
              <a:rPr lang="en-US" sz="1600" i="1"/>
              <a:t>oui</a:t>
            </a:r>
            <a:r>
              <a:rPr lang="en-US" sz="1600"/>
              <a:t> et </a:t>
            </a:r>
            <a:r>
              <a:rPr lang="en-US" sz="1600" i="1"/>
              <a:t>non</a:t>
            </a:r>
            <a:endParaRPr lang="en-GB" sz="1600" i="1" dirty="0">
              <a:cs typeface="Arial" panose="020B0604020202020204"/>
            </a:endParaRPr>
          </a:p>
        </p:txBody>
      </p:sp>
      <p:pic>
        <p:nvPicPr>
          <p:cNvPr id="21" name="Picture 20" descr="Photo caption: Not all disabilities look like this (a person in a wheelchair), some look like this (a person standing up and not showing any characteristic usually employed to depict disability). Not all disabilities are visible, please don’t be so quick to judge"/>
          <p:cNvPicPr>
            <a:picLocks noChangeAspect="1"/>
          </p:cNvPicPr>
          <p:nvPr/>
        </p:nvPicPr>
        <p:blipFill>
          <a:blip r:embed="rId4" cstate="print"/>
          <a:stretch>
            <a:fillRect/>
          </a:stretch>
        </p:blipFill>
        <p:spPr>
          <a:xfrm>
            <a:off x="4165477" y="937356"/>
            <a:ext cx="4352238" cy="3390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500"/>
                                        <p:tgtEl>
                                          <p:spTgt spid="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4" end="4"/>
                                            </p:txEl>
                                          </p:spTgt>
                                        </p:tgtEl>
                                        <p:attrNameLst>
                                          <p:attrName>style.visibility</p:attrName>
                                        </p:attrNameLst>
                                      </p:cBhvr>
                                      <p:to>
                                        <p:strVal val="visible"/>
                                      </p:to>
                                    </p:set>
                                    <p:animEffect transition="in" filter="fade">
                                      <p:cBhvr>
                                        <p:cTn id="32"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F251983_UNHCR_Brand_Book_Template_2016_V1">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E8A064A0CE34DAD7DAD3792D68BE5" ma:contentTypeVersion="17" ma:contentTypeDescription="Create a new document." ma:contentTypeScope="" ma:versionID="25fd66066a8367b142de4df3665bb995">
  <xsd:schema xmlns:xsd="http://www.w3.org/2001/XMLSchema" xmlns:xs="http://www.w3.org/2001/XMLSchema" xmlns:p="http://schemas.microsoft.com/office/2006/metadata/properties" xmlns:ns2="e2e28f0a-1429-4847-bacf-d71185b1f9be" xmlns:ns3="f3c5914b-f836-4f8a-87ca-6de4087dd009" targetNamespace="http://schemas.microsoft.com/office/2006/metadata/properties" ma:root="true" ma:fieldsID="d5fd1bdddca48729c67c0792844320cd" ns2:_="" ns3:_="">
    <xsd:import namespace="e2e28f0a-1429-4847-bacf-d71185b1f9be"/>
    <xsd:import namespace="f3c5914b-f836-4f8a-87ca-6de4087dd0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28f0a-1429-4847-bacf-d71185b1f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c5914b-f836-4f8a-87ca-6de4087dd00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b206a59-faf5-46ea-97da-0c54fe2d1a7e}" ma:internalName="TaxCatchAll" ma:showField="CatchAllData" ma:web="f3c5914b-f836-4f8a-87ca-6de4087dd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c5914b-f836-4f8a-87ca-6de4087dd009" xsi:nil="true"/>
    <_Flow_SignoffStatus xmlns="e2e28f0a-1429-4847-bacf-d71185b1f9be" xsi:nil="true"/>
    <lcf76f155ced4ddcb4097134ff3c332f xmlns="e2e28f0a-1429-4847-bacf-d71185b1f9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21964C-0A67-4EB3-B4E6-C1F46AD6177C}"/>
</file>

<file path=customXml/itemProps2.xml><?xml version="1.0" encoding="utf-8"?>
<ds:datastoreItem xmlns:ds="http://schemas.openxmlformats.org/officeDocument/2006/customXml" ds:itemID="{684E702F-B068-4FDE-ABF6-8BD5A94E6524}"/>
</file>

<file path=customXml/itemProps3.xml><?xml version="1.0" encoding="utf-8"?>
<ds:datastoreItem xmlns:ds="http://schemas.openxmlformats.org/officeDocument/2006/customXml" ds:itemID="{CB1B9F07-5D0B-4470-B021-A8F87ACBC833}"/>
</file>

<file path=docProps/app.xml><?xml version="1.0" encoding="utf-8"?>
<Properties xmlns="http://schemas.openxmlformats.org/officeDocument/2006/extended-properties" xmlns:vt="http://schemas.openxmlformats.org/officeDocument/2006/docPropsVTypes">
  <TotalTime>44</TotalTime>
  <Words>10752</Words>
  <Application>Microsoft Office PowerPoint</Application>
  <PresentationFormat>On-screen Show (16:9)</PresentationFormat>
  <Paragraphs>498</Paragraphs>
  <Slides>37</Slides>
  <Notes>37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6" baseType="lpstr">
      <vt:lpstr>Arial</vt:lpstr>
      <vt:lpstr>Calibri</vt:lpstr>
      <vt:lpstr>Cambria</vt:lpstr>
      <vt:lpstr>Lato</vt:lpstr>
      <vt:lpstr>Symbol</vt:lpstr>
      <vt:lpstr>Washington Group</vt:lpstr>
      <vt:lpstr>UNHCR2016</vt:lpstr>
      <vt:lpstr>RF251983_UNHCR_Brand_Book_Template_2016_V1</vt:lpstr>
      <vt:lpstr>Microsoft Excel Chart</vt:lpstr>
      <vt:lpstr>Activité 2  RECUEILLIR DES DONNÉES RELATIVES AUX PERSONNES HANDICAPÉES</vt:lpstr>
      <vt:lpstr>Règles de base et accessibilité</vt:lpstr>
      <vt:lpstr>Programme du jour</vt:lpstr>
      <vt:lpstr>PowerPoint Presentation</vt:lpstr>
      <vt:lpstr>Quel type de données peut-on recueillir au sujet des personnes handicapées ?</vt:lpstr>
      <vt:lpstr>Mettre en évidence des réalités complexes</vt:lpstr>
      <vt:lpstr>Mettre en évidence des réalités complexes</vt:lpstr>
      <vt:lpstr>Mettre en évidence des réalités complexes</vt:lpstr>
      <vt:lpstr>Problèmes recensés avec ces méthodes</vt:lpstr>
      <vt:lpstr>Résultats : sous-estimation et exclusion</vt:lpstr>
      <vt:lpstr>Comprendre l’enjeu</vt:lpstr>
      <vt:lpstr>L’enjeu</vt:lpstr>
      <vt:lpstr>Le Groupe de Washington sur les statistiques du handicap</vt:lpstr>
      <vt:lpstr>Source initiale : la Classification internationale du fonctionnement, du handicap et de la santé (2001)</vt:lpstr>
      <vt:lpstr>Résultat : la brève série de questions du Groupe de Washington</vt:lpstr>
      <vt:lpstr>Bonnes pratiques : à vous de répondre !</vt:lpstr>
      <vt:lpstr>Exemple</vt:lpstr>
      <vt:lpstr>Utilisations de la brève série de questions</vt:lpstr>
      <vt:lpstr>Que permet et ne permet pas la brève série de questions du Groupe de Washington ?</vt:lpstr>
      <vt:lpstr>La brève série de questions du Groupe de Washington</vt:lpstr>
      <vt:lpstr>PowerPoint Presentation</vt:lpstr>
      <vt:lpstr>Programme</vt:lpstr>
      <vt:lpstr>ProGres v4</vt:lpstr>
      <vt:lpstr>Programme du jour</vt:lpstr>
      <vt:lpstr>Pourquoi les codes relatifs au handicap ont-ils été modifiés ?</vt:lpstr>
      <vt:lpstr>Repérez les adaptations ! </vt:lpstr>
      <vt:lpstr>Adaptations du système proGres</vt:lpstr>
      <vt:lpstr>Adaptations du système proGres</vt:lpstr>
      <vt:lpstr>Adaptations du système proGres – Langues</vt:lpstr>
      <vt:lpstr>Enregistrement d’urgence UNIQUEMENT</vt:lpstr>
      <vt:lpstr>Démonstration</vt:lpstr>
      <vt:lpstr>Changement fondamental concernant l’identification des personnes handicapées lors de l’enregistrement</vt:lpstr>
      <vt:lpstr>Conseils sur l’utilisation des questions</vt:lpstr>
      <vt:lpstr>Questions et expériences</vt:lpstr>
      <vt:lpstr>Messages clés</vt:lpstr>
      <vt:lpstr>Un engagement public</vt:lpstr>
      <vt:lpstr>Ressources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UNHCR_Disability Data_Session 2</dc:title>
  <dc:creator>Ricardo Pla cordero</dc:creator>
  <cp:lastModifiedBy>Ricardo Pla Cordero</cp:lastModifiedBy>
  <cp:revision>380</cp:revision>
  <dcterms:created xsi:type="dcterms:W3CDTF">2020-10-29T16:28:00Z</dcterms:created>
  <dcterms:modified xsi:type="dcterms:W3CDTF">2022-09-30T13:06:46Z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0x0101001B3E8A064A0CE34DAD7DAD3792D68BE5</vt:lpwstr>
  </property>
  <property fmtid="{D5CDD505-2E9C-101B-9397-08002B2CF9AE}" pid="3" name="ICV">
    <vt:lpwstr>98CA68D316A043C889E288CBEEC531AD</vt:lpwstr>
  </property>
  <property fmtid="{D5CDD505-2E9C-101B-9397-08002B2CF9AE}" pid="4" name="KSOProductBuildVer">
    <vt:lpwstr>2057-11.2.0.11254</vt:lpwstr>
  </property>
</Properties>
</file>