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s/slide39.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43"/>
  </p:notesMasterIdLst>
  <p:handoutMasterIdLst>
    <p:handoutMasterId r:id="rId44"/>
  </p:handoutMasterIdLst>
  <p:sldIdLst>
    <p:sldId id="256" r:id="rId3"/>
    <p:sldId id="656" r:id="rId4"/>
    <p:sldId id="657" r:id="rId5"/>
    <p:sldId id="646" r:id="rId6"/>
    <p:sldId id="647" r:id="rId7"/>
    <p:sldId id="645" r:id="rId8"/>
    <p:sldId id="648" r:id="rId9"/>
    <p:sldId id="649" r:id="rId10"/>
    <p:sldId id="652" r:id="rId11"/>
    <p:sldId id="650" r:id="rId12"/>
    <p:sldId id="658" r:id="rId13"/>
    <p:sldId id="659" r:id="rId14"/>
    <p:sldId id="660"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675" r:id="rId30"/>
    <p:sldId id="676" r:id="rId31"/>
    <p:sldId id="677" r:id="rId32"/>
    <p:sldId id="678" r:id="rId33"/>
    <p:sldId id="684" r:id="rId34"/>
    <p:sldId id="685" r:id="rId35"/>
    <p:sldId id="686" r:id="rId36"/>
    <p:sldId id="679" r:id="rId37"/>
    <p:sldId id="687" r:id="rId38"/>
    <p:sldId id="680" r:id="rId39"/>
    <p:sldId id="681" r:id="rId40"/>
    <p:sldId id="682" r:id="rId41"/>
    <p:sldId id="683" r:id="rId42"/>
  </p:sldIdLst>
  <p:sldSz cx="9144000" cy="5143500" type="screen16x9"/>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88">
          <p15:clr>
            <a:srgbClr val="A4A3A4"/>
          </p15:clr>
        </p15:guide>
        <p15:guide id="4" orient="horz" pos="433">
          <p15:clr>
            <a:srgbClr val="A4A3A4"/>
          </p15:clr>
        </p15:guide>
        <p15:guide id="5" orient="horz" pos="376">
          <p15:clr>
            <a:srgbClr val="A4A3A4"/>
          </p15:clr>
        </p15:guide>
        <p15:guide id="6" orient="horz" pos="993">
          <p15:clr>
            <a:srgbClr val="A4A3A4"/>
          </p15:clr>
        </p15:guide>
        <p15:guide id="7" pos="4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a Johnson" initials="JJ" lastIdx="1" clrIdx="0"/>
  <p:cmAuthor id="2" name="Alexandra Kaun" initials="AK" lastIdx="1" clrIdx="1"/>
  <p:cmAuthor id="3" name="alexa"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03C"/>
    <a:srgbClr val="349737"/>
    <a:srgbClr val="99BA2C"/>
    <a:srgbClr val="71C043"/>
    <a:srgbClr val="C91F20"/>
    <a:srgbClr val="008BA5"/>
    <a:srgbClr val="ED1B24"/>
    <a:srgbClr val="006755"/>
    <a:srgbClr val="004D3F"/>
    <a:srgbClr val="009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1"/>
    <p:restoredTop sz="73400" autoAdjust="0"/>
  </p:normalViewPr>
  <p:slideViewPr>
    <p:cSldViewPr snapToGrid="0">
      <p:cViewPr varScale="1">
        <p:scale>
          <a:sx n="65" d="100"/>
          <a:sy n="65" d="100"/>
        </p:scale>
        <p:origin x="1452" y="44"/>
      </p:cViewPr>
      <p:guideLst>
        <p:guide orient="horz" pos="1620"/>
        <p:guide pos="2880"/>
        <p:guide orient="horz" pos="788"/>
        <p:guide orient="horz" pos="433"/>
        <p:guide orient="horz" pos="376"/>
        <p:guide orient="horz" pos="993"/>
        <p:guide pos="4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5EA2CE2-379E-4F52-B0CA-7A6461774CB2}" type="datetimeFigureOut">
              <a:rPr lang="en-GB" smtClean="0"/>
              <a:t>30/09/2022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3A72D5E-6E12-4B2A-9DB1-134A1847ED8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lobalprotectioncluster.org/wp-content/uploads/Disability_Prevalence-and-Impact_FINAL-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tiononalbinism.org/page/4rjyujp24gelam590fs8o7p66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fworld.org/docid/5f3115564.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nhcr.org/60ec2cd64/working-persons-disabilities-forced-displacement-facilitators-gui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342900" lvl="0" indent="-342900" algn="just"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Demandez aux participants pourquoi, selon eux, le titre de cette activité contient le mot « diverses » pour qualifier les données.</a:t>
            </a:r>
          </a:p>
          <a:p>
            <a:pPr marL="342900" lvl="0" indent="-342900" algn="just" rtl="0">
              <a:lnSpc>
                <a:spcPct val="107000"/>
              </a:lnSpc>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Notez les réponses sur un tableau de conférence ou dans un carnet, et expliquez que nous allons évoquer différents types de données relatives aux personnes handicapées, d’où l’utilisation du mot « diverses ».</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Il est possible de faire part de vos commentaires après avoir recueilli les réponses à chaque question, en passant plus de temps sur les questions ayant donné lieu à de mauvaises réponses, et qui donc méritent un approfondissement.</a:t>
            </a:r>
          </a:p>
          <a:p>
            <a:pPr marL="285750" indent="-2857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Si les réponses ont été données sur menti.com ou toute autre application de sondage, affichez une représentation visuelle des résultats pour l’ensemble du groupe. Celle-ci pourra être comparée à un graphique indiquant les « bonnes réponses », le cas échéant.</a:t>
            </a:r>
          </a:p>
          <a:p>
            <a:pPr marL="285750" indent="-2857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Conservez une copie d’écran de ces informations, car elles pourront encore servir si vous réutilisez le même quiz comme questionnaire d’évaluation à la fin de l’activité ou de la formation.</a:t>
            </a:r>
          </a:p>
          <a:p>
            <a:pPr marL="285750" indent="-2857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Demandez aux participants d’indiquer les différents types de données qu’ils ont pu identifier dans le quiz : données sur la prévalence du handicap, données sur les obstacles, etc. </a:t>
            </a:r>
          </a:p>
          <a:p>
            <a:pPr marL="285750" indent="-2857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Demandez aux participants de prêter attention aux types de données auxquels renvoie chaque question et indiquez cette information lors de la correction.</a:t>
            </a:r>
          </a:p>
          <a:p>
            <a:pPr marL="285750" indent="-2857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Faites part de vos commentaires sur les différentes questions à l’aide des diapositives suivantes.</a:t>
            </a:r>
          </a:p>
          <a:p>
            <a:pPr marL="0" indent="0" rtl="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indent="-171450" rtl="0">
              <a:buFont typeface="Arial" panose="020B0604020202020204" pitchFamily="34" charset="0"/>
              <a:buChar char="•"/>
            </a:pPr>
            <a:r>
              <a:rPr lang="en-US" b="0"/>
              <a:t>Cette diapositive résume les réponses aux quatre premières questions du quiz, relatives aux </a:t>
            </a:r>
            <a:r>
              <a:rPr lang="en-US" b="1"/>
              <a:t>données sur la prévalence</a:t>
            </a:r>
            <a:r>
              <a:rPr lang="en-US" b="0"/>
              <a:t>. </a:t>
            </a:r>
          </a:p>
          <a:p>
            <a:pPr marL="171450" indent="-171450" rtl="0">
              <a:buFont typeface="Arial" panose="020B0604020202020204" pitchFamily="34" charset="0"/>
              <a:buChar char="•"/>
            </a:pPr>
            <a:r>
              <a:rPr lang="en-US" b="0"/>
              <a:t>Les </a:t>
            </a:r>
            <a:r>
              <a:rPr lang="en-US" b="1"/>
              <a:t>données sur la prévalence du handicap </a:t>
            </a:r>
            <a:r>
              <a:rPr lang="en-US" b="0"/>
              <a:t>rendent compte du nombre de personnes handicapées ou de la proportion d’une population présentant un handicap à un instant T. Les taux de prévalence peuvent être calculés à l’échelle mondiale ou nationale, et ventilés ou non par âge et par genre.</a:t>
            </a:r>
          </a:p>
          <a:p>
            <a:pPr marL="171450" indent="-171450" rtl="0">
              <a:buFont typeface="Arial" panose="020B0604020202020204" pitchFamily="34" charset="0"/>
              <a:buChar char="•"/>
            </a:pPr>
            <a:r>
              <a:rPr lang="en-US" b="0"/>
              <a:t>Demandez aux participants pour quelle raison les données sur la prévalence sont importantes. Puis expliquez : les données sur la prévalence peuvent être très utiles </a:t>
            </a:r>
            <a:r>
              <a:rPr lang="en-US" b="1"/>
              <a:t>pour la planification</a:t>
            </a:r>
            <a:r>
              <a:rPr lang="en-US" b="0"/>
              <a:t>, par exemple afin de prévoir des moyens suffisants pour assurer l’accessibilité d’un service.</a:t>
            </a:r>
          </a:p>
          <a:p>
            <a:pPr rtl="0"/>
            <a:r>
              <a:rPr lang="en-US" b="1"/>
              <a:t>Messages clés – Accessibilité (présentez brièvement les pourcentages qui s’affichent à l’écran, en les associant aux questions précédentes </a:t>
            </a:r>
            <a:r>
              <a:rPr lang="en-GB" b="1"/>
              <a:t>:</a:t>
            </a:r>
          </a:p>
          <a:p>
            <a:pPr marL="171450" indent="-171450" rtl="0">
              <a:buFont typeface="Arial" panose="020B0604020202020204" pitchFamily="34" charset="0"/>
              <a:buChar char="•"/>
            </a:pPr>
            <a:r>
              <a:rPr lang="en-US" sz="1200" kern="1200">
                <a:solidFill>
                  <a:schemeClr val="tx1"/>
                </a:solidFill>
                <a:effectLst/>
                <a:latin typeface="+mn-lt"/>
                <a:ea typeface="+mn-ea"/>
                <a:cs typeface="+mn-cs"/>
              </a:rPr>
              <a:t>Selon le </a:t>
            </a:r>
            <a:r>
              <a:rPr lang="en-GB" sz="1200" i="1" kern="1200">
                <a:solidFill>
                  <a:schemeClr val="tx1"/>
                </a:solidFill>
                <a:effectLst/>
                <a:latin typeface="+mn-lt"/>
                <a:ea typeface="+mn-ea"/>
                <a:cs typeface="+mn-cs"/>
              </a:rPr>
              <a:t>Rapport mondial sur le handicap </a:t>
            </a:r>
            <a:r>
              <a:rPr lang="en-GB" sz="1200" kern="1200">
                <a:solidFill>
                  <a:schemeClr val="tx1"/>
                </a:solidFill>
                <a:effectLst/>
                <a:latin typeface="+mn-lt"/>
                <a:ea typeface="+mn-ea"/>
                <a:cs typeface="+mn-cs"/>
              </a:rPr>
              <a:t>de 2011, 15 % de la population mondiale vivrait avec un handicap, soit plus d’</a:t>
            </a:r>
            <a:r>
              <a:rPr lang="en-US" sz="1200" b="1" kern="1200">
                <a:solidFill>
                  <a:schemeClr val="tx1"/>
                </a:solidFill>
                <a:effectLst/>
                <a:latin typeface="+mn-lt"/>
                <a:ea typeface="+mn-ea"/>
                <a:cs typeface="+mn-cs"/>
              </a:rPr>
              <a:t>un milliard de personnes</a:t>
            </a:r>
            <a:r>
              <a:rPr lang="en-US" sz="1200" kern="1200">
                <a:solidFill>
                  <a:schemeClr val="tx1"/>
                </a:solidFill>
                <a:effectLst/>
                <a:latin typeface="+mn-lt"/>
                <a:ea typeface="+mn-ea"/>
                <a:cs typeface="+mn-cs"/>
              </a:rPr>
              <a:t>. C’est la réponse à la </a:t>
            </a:r>
            <a:r>
              <a:rPr lang="en-US" sz="1200" b="1" kern="1200">
                <a:solidFill>
                  <a:schemeClr val="tx1"/>
                </a:solidFill>
                <a:effectLst/>
                <a:latin typeface="+mn-lt"/>
                <a:ea typeface="+mn-ea"/>
                <a:cs typeface="+mn-cs"/>
              </a:rPr>
              <a:t>question 1</a:t>
            </a:r>
            <a:r>
              <a:rPr lang="en-US" sz="1200" kern="120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a:solidFill>
                  <a:schemeClr val="tx1"/>
                </a:solidFill>
                <a:effectLst/>
                <a:latin typeface="+mn-lt"/>
                <a:ea typeface="+mn-ea"/>
                <a:cs typeface="+mn-cs"/>
              </a:rPr>
              <a:t>Les personnes handicapées ne forment pas un groupe homogène. Outre les différents types de handicap, les personnes concernées peuvent être des femmes (une sur cinq présente un handicap), des enfants (10 % sont handicapés) ou des personnes âgées (46 % sont atteintes d’un handicap), entre autres caractéristiques. C’est la réponse à la </a:t>
            </a:r>
            <a:r>
              <a:rPr lang="en-US" sz="1200" b="1" kern="1200">
                <a:solidFill>
                  <a:schemeClr val="tx1"/>
                </a:solidFill>
                <a:effectLst/>
                <a:latin typeface="+mn-lt"/>
                <a:ea typeface="+mn-ea"/>
                <a:cs typeface="+mn-cs"/>
              </a:rPr>
              <a:t>question 2</a:t>
            </a:r>
            <a:r>
              <a:rPr lang="en-US" sz="1200" kern="1200">
                <a:solidFill>
                  <a:schemeClr val="tx1"/>
                </a:solidFill>
                <a:effectLst/>
                <a:latin typeface="+mn-lt"/>
                <a:ea typeface="+mn-ea"/>
                <a:cs typeface="+mn-cs"/>
              </a:rPr>
              <a:t>.</a:t>
            </a:r>
          </a:p>
          <a:p>
            <a:pPr marL="171450" indent="-171450" rtl="0">
              <a:buFont typeface="Arial" panose="020B0604020202020204" pitchFamily="34" charset="0"/>
              <a:buChar char="•"/>
            </a:pPr>
            <a:r>
              <a:rPr lang="en-US" sz="1200" kern="1200">
                <a:solidFill>
                  <a:schemeClr val="tx1"/>
                </a:solidFill>
                <a:effectLst/>
                <a:latin typeface="+mn-lt"/>
                <a:ea typeface="+mn-ea"/>
                <a:cs typeface="+mn-cs"/>
              </a:rPr>
              <a:t>En l’absence de données, les </a:t>
            </a:r>
            <a:r>
              <a:rPr lang="en-US" sz="1200" b="1" kern="1200">
                <a:solidFill>
                  <a:schemeClr val="tx1"/>
                </a:solidFill>
                <a:effectLst/>
                <a:latin typeface="+mn-lt"/>
                <a:ea typeface="+mn-ea"/>
                <a:cs typeface="+mn-cs"/>
              </a:rPr>
              <a:t>recommandations minimales pour la planification</a:t>
            </a:r>
            <a:r>
              <a:rPr lang="en-GB" sz="1200" b="1" kern="1200">
                <a:solidFill>
                  <a:schemeClr val="tx1"/>
                </a:solidFill>
                <a:effectLst/>
                <a:latin typeface="+mn-lt"/>
                <a:ea typeface="+mn-ea"/>
                <a:cs typeface="+mn-cs"/>
              </a:rPr>
              <a:t> </a:t>
            </a:r>
            <a:r>
              <a:rPr lang="en-GB" sz="1200" kern="1200">
                <a:solidFill>
                  <a:schemeClr val="tx1"/>
                </a:solidFill>
                <a:effectLst/>
                <a:latin typeface="+mn-lt"/>
                <a:ea typeface="+mn-ea"/>
                <a:cs typeface="+mn-cs"/>
              </a:rPr>
              <a:t>doivent être établies sur la base de ces estimations. </a:t>
            </a:r>
          </a:p>
          <a:p>
            <a:pPr marL="171450" indent="-171450" rtl="0">
              <a:buFont typeface="Arial" panose="020B0604020202020204" pitchFamily="34" charset="0"/>
              <a:buChar char="•"/>
            </a:pPr>
            <a:r>
              <a:t>La prévalence du handicap est souvent plus élevée au sein des populations touchées par une crise ou un conflit.</a:t>
            </a:r>
            <a:r>
              <a:rPr lang="en-US"/>
              <a:t> </a:t>
            </a:r>
            <a:r>
              <a:t> Ainsi</a:t>
            </a:r>
            <a:r>
              <a:rPr lang="en-US"/>
              <a:t>, </a:t>
            </a:r>
            <a:r>
              <a:t>des rapports de 2019 font état d’une prévalence de 21 % en Jordanie et de 27 % en Syrie</a:t>
            </a:r>
            <a:r>
              <a:rPr lang="en-US"/>
              <a:t>. </a:t>
            </a:r>
            <a:r>
              <a:rPr lang="en-US" b="1"/>
              <a:t>À la question 3</a:t>
            </a:r>
            <a:r>
              <a:rPr lang="en-US" b="0"/>
              <a:t>, il fallait donc répondre </a:t>
            </a:r>
            <a:r>
              <a:rPr lang="en-US" b="0" i="1"/>
              <a:t>faux.</a:t>
            </a:r>
            <a:endParaRPr lang="en-GB" dirty="0"/>
          </a:p>
          <a:p>
            <a:pPr marL="171450" indent="-171450" rtl="0">
              <a:buFont typeface="Arial" panose="020B0604020202020204" pitchFamily="34" charset="0"/>
              <a:buChar char="•"/>
            </a:pPr>
            <a:r>
              <a:rPr lang="en-US"/>
              <a:t> </a:t>
            </a:r>
            <a:r>
              <a:rPr lang="en-US" sz="1800">
                <a:effectLst/>
                <a:latin typeface="Calibri" panose="020F0502020204030204" pitchFamily="34" charset="0"/>
                <a:ea typeface="Calibri" panose="020F0502020204030204" pitchFamily="34" charset="0"/>
                <a:cs typeface="Arial" panose="020B0604020202020204" pitchFamily="34" charset="0"/>
              </a:rPr>
              <a:t>Le problème ne se limite pas à un taux de prévalence plus élevé : les personnes handicapées en situation de déplacement sont également confrontées à des obstacles et à des risques supplémentaires, et c’est l’interaction avec ces obstacles qui constitue un handicap, comme vous l’avez sans doute appris dans le cadre des modules précédents. </a:t>
            </a:r>
            <a:endParaRPr lang="en-GB" sz="1200" kern="1200" dirty="0">
              <a:solidFill>
                <a:schemeClr val="tx1"/>
              </a:solidFill>
              <a:effectLst/>
              <a:latin typeface="+mn-lt"/>
              <a:cs typeface="Calibri" panose="020F0502020204030204"/>
            </a:endParaRPr>
          </a:p>
          <a:p>
            <a:pPr rtl="0"/>
            <a:endParaRPr lang="en-GB" dirty="0"/>
          </a:p>
          <a:p>
            <a:pPr rtl="0"/>
            <a:r>
              <a:rPr lang="en-US" b="1"/>
              <a:t>Sources </a:t>
            </a:r>
            <a:r>
              <a:rPr lang="en-US"/>
              <a:t>:</a:t>
            </a:r>
          </a:p>
          <a:p>
            <a:pPr rtl="0"/>
            <a:r>
              <a:rPr lang="en-US" sz="1200" kern="1200">
                <a:solidFill>
                  <a:schemeClr val="tx1"/>
                </a:solidFill>
                <a:effectLst/>
                <a:latin typeface="+mn-lt"/>
                <a:ea typeface="+mn-ea"/>
                <a:cs typeface="+mn-cs"/>
              </a:rPr>
              <a:t>Comité permanent interorganisations, </a:t>
            </a:r>
            <a:r>
              <a:rPr lang="en-GB" sz="1200" i="1" kern="1200">
                <a:solidFill>
                  <a:schemeClr val="tx1"/>
                </a:solidFill>
                <a:effectLst/>
                <a:latin typeface="+mn-lt"/>
                <a:ea typeface="+mn-ea"/>
                <a:cs typeface="+mn-cs"/>
              </a:rPr>
              <a:t>Directives </a:t>
            </a:r>
            <a:r>
              <a:rPr lang="fr-FR" altLang="en-GB" sz="1200" i="1" kern="1200">
                <a:solidFill>
                  <a:schemeClr val="tx1"/>
                </a:solidFill>
                <a:effectLst/>
                <a:latin typeface="+mn-lt"/>
                <a:ea typeface="+mn-ea"/>
                <a:cs typeface="+mn-cs"/>
              </a:rPr>
              <a:t>sur </a:t>
            </a:r>
            <a:r>
              <a:rPr lang="en-GB" sz="1200" i="1" kern="1200">
                <a:solidFill>
                  <a:schemeClr val="tx1"/>
                </a:solidFill>
                <a:effectLst/>
                <a:latin typeface="+mn-lt"/>
                <a:ea typeface="+mn-ea"/>
                <a:cs typeface="+mn-cs"/>
              </a:rPr>
              <a:t>l’intégration des personnes handicapées dans l’action humanitaire</a:t>
            </a:r>
            <a:r>
              <a:rPr lang="en-US" sz="1200" kern="1200">
                <a:solidFill>
                  <a:schemeClr val="tx1"/>
                </a:solidFill>
                <a:effectLst/>
                <a:latin typeface="+mn-lt"/>
                <a:ea typeface="+mn-ea"/>
                <a:cs typeface="+mn-cs"/>
              </a:rPr>
              <a:t>, 2019. (estimations de l’OMS, </a:t>
            </a:r>
            <a:r>
              <a:rPr lang="en-GB" sz="1200" i="1" kern="1200">
                <a:solidFill>
                  <a:schemeClr val="tx1"/>
                </a:solidFill>
                <a:effectLst/>
                <a:latin typeface="+mn-lt"/>
                <a:ea typeface="+mn-ea"/>
                <a:cs typeface="+mn-cs"/>
              </a:rPr>
              <a:t>Rapport mondial sur le handicap</a:t>
            </a:r>
            <a:r>
              <a:rPr lang="en-GB" sz="1200" kern="1200">
                <a:solidFill>
                  <a:schemeClr val="tx1"/>
                </a:solidFill>
                <a:effectLst/>
                <a:latin typeface="+mn-lt"/>
                <a:ea typeface="+mn-ea"/>
                <a:cs typeface="+mn-cs"/>
              </a:rPr>
              <a:t>, 2011).</a:t>
            </a:r>
          </a:p>
          <a:p>
            <a:pPr rtl="0"/>
            <a:r>
              <a:rPr lang="en-US" sz="1200" kern="1200">
                <a:solidFill>
                  <a:schemeClr val="tx1"/>
                </a:solidFill>
                <a:effectLst/>
                <a:latin typeface="+mn-lt"/>
                <a:ea typeface="+mn-ea"/>
                <a:cs typeface="+mn-cs"/>
              </a:rPr>
              <a:t>Programme d’évaluation des besoins humanitaires, </a:t>
            </a:r>
            <a:r>
              <a:rPr lang="en-GB" sz="1200" i="1" u="sng" kern="1200">
                <a:solidFill>
                  <a:schemeClr val="tx1"/>
                </a:solidFill>
                <a:effectLst/>
                <a:latin typeface="+mn-lt"/>
                <a:ea typeface="+mn-ea"/>
                <a:cs typeface="+mn-cs"/>
                <a:hlinkClick r:id="rId3"/>
              </a:rPr>
              <a:t>Disability:</a:t>
            </a:r>
            <a:r>
              <a:rPr lang="en-GB" sz="1200" u="sng" kern="1200">
                <a:solidFill>
                  <a:schemeClr val="tx1"/>
                </a:solidFill>
                <a:effectLst/>
                <a:latin typeface="+mn-lt"/>
                <a:ea typeface="+mn-ea"/>
                <a:cs typeface="+mn-cs"/>
                <a:hlinkClick r:id="rId3"/>
              </a:rPr>
              <a:t> </a:t>
            </a:r>
            <a:r>
              <a:rPr lang="en-GB" sz="1200" i="1" u="sng" kern="1200">
                <a:solidFill>
                  <a:schemeClr val="tx1"/>
                </a:solidFill>
                <a:effectLst/>
                <a:latin typeface="+mn-lt"/>
                <a:ea typeface="+mn-ea"/>
                <a:cs typeface="+mn-cs"/>
                <a:hlinkClick r:id="rId3"/>
              </a:rPr>
              <a:t>Prevalence and impact </a:t>
            </a:r>
            <a:r>
              <a:rPr lang="en-GB" sz="1200" u="sng" kern="1200">
                <a:solidFill>
                  <a:schemeClr val="tx1"/>
                </a:solidFill>
                <a:effectLst/>
                <a:latin typeface="+mn-lt"/>
                <a:ea typeface="+mn-ea"/>
                <a:cs typeface="+mn-cs"/>
                <a:hlinkClick r:id="rId3"/>
              </a:rPr>
              <a:t> </a:t>
            </a:r>
            <a:r>
              <a:rPr lang="en-GB" sz="1200" i="1" u="sng" kern="1200">
                <a:solidFill>
                  <a:schemeClr val="tx1"/>
                </a:solidFill>
                <a:effectLst/>
                <a:latin typeface="+mn-lt"/>
                <a:ea typeface="+mn-ea"/>
                <a:cs typeface="+mn-cs"/>
                <a:hlinkClick r:id="rId3"/>
              </a:rPr>
              <a:t>– Syrian Arab Republic</a:t>
            </a:r>
            <a:r>
              <a:rPr lang="en-GB" sz="1200" u="sng" kern="1200">
                <a:solidFill>
                  <a:schemeClr val="tx1"/>
                </a:solidFill>
                <a:effectLst/>
                <a:latin typeface="+mn-lt"/>
                <a:ea typeface="+mn-ea"/>
                <a:cs typeface="+mn-cs"/>
                <a:hlinkClick r:id="rId3"/>
              </a:rPr>
              <a:t>, 2019</a:t>
            </a:r>
            <a:r>
              <a:rPr lang="en-US" sz="1200" kern="1200">
                <a:solidFill>
                  <a:schemeClr val="tx1"/>
                </a:solidFill>
                <a:effectLst/>
                <a:latin typeface="+mn-lt"/>
                <a:ea typeface="+mn-ea"/>
                <a:cs typeface="+mn-cs"/>
              </a:rPr>
              <a:t>. </a:t>
            </a:r>
          </a:p>
          <a:p>
            <a:pPr rtl="0"/>
            <a:r>
              <a:rPr lang="en-US" sz="1200" kern="1200">
                <a:solidFill>
                  <a:schemeClr val="tx1"/>
                </a:solidFill>
                <a:effectLst/>
                <a:latin typeface="+mn-lt"/>
                <a:ea typeface="+mn-ea"/>
                <a:cs typeface="+mn-cs"/>
              </a:rPr>
              <a:t>HCR, </a:t>
            </a:r>
            <a:r>
              <a:rPr lang="en-GB" sz="1200" i="1" kern="1200">
                <a:solidFill>
                  <a:schemeClr val="tx1"/>
                </a:solidFill>
                <a:effectLst/>
                <a:latin typeface="+mn-lt"/>
                <a:ea typeface="+mn-ea"/>
                <a:cs typeface="+mn-cs"/>
              </a:rPr>
              <a:t>Vulnerability Assessment Framework – Population Study 2019 – Jordan</a:t>
            </a:r>
            <a:r>
              <a:rPr lang="en-US" sz="1200" kern="1200">
                <a:solidFill>
                  <a:schemeClr val="tx1"/>
                </a:solidFill>
                <a:effectLst/>
                <a:latin typeface="+mn-lt"/>
                <a:ea typeface="+mn-ea"/>
                <a:cs typeface="+mn-cs"/>
              </a:rPr>
              <a:t>, 2019. </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0" marR="0" lvl="0" indent="0" algn="l" defTabSz="914400" rtl="0" eaLnBrk="1" fontAlgn="auto" latinLnBrk="0" hangingPunct="1">
              <a:lnSpc>
                <a:spcPct val="100000"/>
              </a:lnSpc>
              <a:spcBef>
                <a:spcPts val="0"/>
              </a:spcBef>
              <a:spcAft>
                <a:spcPts val="0"/>
              </a:spcAft>
              <a:buClrTx/>
              <a:buSzTx/>
              <a:buFontTx/>
              <a:buNone/>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On sait que les indices visuels ne suffisent pas à reconnaître une personne handicapée, car de nombreux handicaps ne sont pas « visibles ». La bonne réponse à cette question était donc </a:t>
            </a:r>
            <a:r>
              <a:rPr lang="en-US" sz="1200" i="1">
                <a:effectLst/>
                <a:latin typeface="Calibri" panose="020F0502020204030204" pitchFamily="34" charset="0"/>
                <a:ea typeface="Calibri" panose="020F0502020204030204" pitchFamily="34" charset="0"/>
                <a:cs typeface="Arial" panose="020B0604020202020204" pitchFamily="34" charset="0"/>
              </a:rPr>
              <a:t>Faux</a:t>
            </a:r>
            <a:r>
              <a:rPr lang="en-US" sz="1200">
                <a:effectLst/>
                <a:latin typeface="Calibri" panose="020F0502020204030204" pitchFamily="34" charset="0"/>
                <a:ea typeface="Calibri" panose="020F050202020403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1">
                <a:effectLst/>
                <a:latin typeface="Calibri" panose="020F0502020204030204" pitchFamily="34" charset="0"/>
                <a:ea typeface="Calibri" panose="020F0502020204030204" pitchFamily="34" charset="0"/>
                <a:cs typeface="Arial" panose="020B0604020202020204" pitchFamily="34" charset="0"/>
              </a:rPr>
              <a:t>Accessibilité :</a:t>
            </a:r>
            <a:r>
              <a:rPr lang="en-US" sz="1200">
                <a:effectLst/>
                <a:latin typeface="Calibri" panose="020F0502020204030204" pitchFamily="34" charset="0"/>
                <a:ea typeface="Calibri" panose="020F0502020204030204" pitchFamily="34" charset="0"/>
                <a:cs typeface="Arial" panose="020B0604020202020204" pitchFamily="34" charset="0"/>
              </a:rPr>
              <a:t> décrivez l’illustration intitulée « Le handicap ne ressemble pas toujours à ceci. » Tous les handicaps ne sont pas visibles, et vous risquez de ne pas identifier toutes les personnes handicapées si vous vous fiez uniquement aux indices visuels. Il existe des outils et des processus permettant de recenser les personnes handicapées. Nous les présenterons au fil de ce module.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Cette diapositive porte sur les données permettant d’</a:t>
            </a:r>
            <a:r>
              <a:rPr lang="en-US" sz="1200" b="1">
                <a:effectLst/>
                <a:latin typeface="Calibri" panose="020F0502020204030204" pitchFamily="34" charset="0"/>
                <a:ea typeface="Calibri" panose="020F0502020204030204" pitchFamily="34" charset="0"/>
                <a:cs typeface="Arial" panose="020B0604020202020204" pitchFamily="34" charset="0"/>
              </a:rPr>
              <a:t>identifier les personnes handicapées</a:t>
            </a:r>
            <a:r>
              <a:rPr lang="en-US" sz="1200" b="0">
                <a:effectLst/>
                <a:latin typeface="Calibri" panose="020F0502020204030204" pitchFamily="34"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Cette démarche peut être entreprise pour différentes raisons, comme nous le verrons dans cette formation : à des fins statistiques, pour </a:t>
            </a:r>
            <a:r>
              <a:rPr lang="en-US" sz="1200" b="1">
                <a:effectLst/>
                <a:latin typeface="Calibri" panose="020F0502020204030204" pitchFamily="34" charset="0"/>
                <a:ea typeface="Calibri" panose="020F0502020204030204" pitchFamily="34" charset="0"/>
                <a:cs typeface="Arial" panose="020B0604020202020204" pitchFamily="34" charset="0"/>
              </a:rPr>
              <a:t>identifier les personnes les plus vulnérables</a:t>
            </a:r>
            <a:r>
              <a:rPr lang="en-US" sz="1200">
                <a:effectLst/>
                <a:latin typeface="Calibri" panose="020F0502020204030204" pitchFamily="34" charset="0"/>
                <a:ea typeface="Calibri" panose="020F0502020204030204" pitchFamily="34" charset="0"/>
                <a:cs typeface="Arial" panose="020B0604020202020204" pitchFamily="34" charset="0"/>
              </a:rPr>
              <a:t>, ou pour déterminer leur admissibilité à certaines prestations, entre autres.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Nous approfondirons ces raisons dans la prochaine partie, mais cette formation se penchera essentiellement sur l’identification des </a:t>
            </a:r>
            <a:r>
              <a:rPr lang="en-US" sz="1200" b="1">
                <a:effectLst/>
                <a:latin typeface="Calibri" panose="020F0502020204030204" pitchFamily="34" charset="0"/>
                <a:ea typeface="Calibri" panose="020F0502020204030204" pitchFamily="34" charset="0"/>
                <a:cs typeface="Arial" panose="020B0604020202020204" pitchFamily="34" charset="0"/>
              </a:rPr>
              <a:t>personnes les plus exposées à la discrimination ou à d’autres problèmes de protection</a:t>
            </a:r>
            <a:r>
              <a:rPr lang="en-US" sz="1200">
                <a:effectLst/>
                <a:latin typeface="Calibri" panose="020F0502020204030204" pitchFamily="34" charset="0"/>
                <a:ea typeface="Calibri" panose="020F0502020204030204" pitchFamily="34" charset="0"/>
                <a:cs typeface="Arial" panose="020B0604020202020204" pitchFamily="34" charset="0"/>
              </a:rPr>
              <a:t>.</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1">
                <a:ea typeface="MS PGothic" panose="020B0600070205080204" pitchFamily="34" charset="-128"/>
              </a:rPr>
              <a:t>Accessibilité :</a:t>
            </a:r>
            <a:r>
              <a:rPr lang="en-US">
                <a:ea typeface="MS PGothic" panose="020B0600070205080204" pitchFamily="34" charset="-128"/>
              </a:rPr>
              <a:t> lisez le contenu de la diapositive et décrivez l’image qui s’affiche à l’écran : à Lilongwe, capitale du Malawi, des manifestants protestent contre les agressions incessantes dont sont victimes les personnes atteintes d’albinisme. </a:t>
            </a:r>
            <a:endParaRPr lang="en-US" altLang="en-US" sz="1000" dirty="0">
              <a:effectLst/>
              <a:latin typeface="+mn-lt"/>
              <a:ea typeface="MS PGothic" panose="020B0600070205080204" pitchFamily="34"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La bonne réponse à cette question est </a:t>
            </a:r>
            <a:r>
              <a:rPr lang="en-US" sz="1200" b="1" i="1">
                <a:effectLst/>
                <a:latin typeface="Calibri" panose="020F0502020204030204" pitchFamily="34" charset="0"/>
                <a:ea typeface="Calibri" panose="020F0502020204030204" pitchFamily="34" charset="0"/>
                <a:cs typeface="Arial" panose="020B0604020202020204" pitchFamily="34" charset="0"/>
              </a:rPr>
              <a:t>Vrai</a:t>
            </a:r>
            <a:r>
              <a:rPr lang="en-GB" sz="1200" b="1" i="1">
                <a:effectLst/>
                <a:latin typeface="Calibri" panose="020F0502020204030204" pitchFamily="34" charset="0"/>
                <a:ea typeface="Calibri" panose="020F0502020204030204" pitchFamily="34" charset="0"/>
                <a:cs typeface="Arial" panose="020B0604020202020204" pitchFamily="34" charset="0"/>
              </a:rPr>
              <a:t> </a:t>
            </a:r>
            <a:r>
              <a:rPr lang="en-GB" sz="1200" b="0" i="0">
                <a:effectLst/>
                <a:latin typeface="Calibri" panose="020F0502020204030204" pitchFamily="34" charset="0"/>
                <a:ea typeface="Calibri" panose="020F0502020204030204" pitchFamily="34" charset="0"/>
                <a:cs typeface="Arial" panose="020B0604020202020204" pitchFamily="34" charset="0"/>
              </a:rPr>
              <a:t>: il arrive effectivement que les personnes handicapées soient persécutées à cause de leur handicap.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Les personnes atteintes d’albinisme, par exemple, peuvent être persécutées dans certains pays en raison de croyances infondées sur cette condition ; elles sont parfois exposées à une violence extrême, voire à la mort.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Cette diapositive renvoie à la collecte de </a:t>
            </a:r>
            <a:r>
              <a:rPr lang="en-US" sz="1200" b="1">
                <a:effectLst/>
                <a:latin typeface="Calibri" panose="020F0502020204030204" pitchFamily="34" charset="0"/>
                <a:ea typeface="Calibri" panose="020F0502020204030204" pitchFamily="34" charset="0"/>
                <a:cs typeface="Arial" panose="020B0604020202020204" pitchFamily="34" charset="0"/>
              </a:rPr>
              <a:t>données relatives aux risques</a:t>
            </a:r>
            <a:r>
              <a:rPr lang="en-GB" sz="1200" b="1">
                <a:effectLst/>
                <a:latin typeface="Calibri" panose="020F0502020204030204" pitchFamily="34" charset="0"/>
                <a:ea typeface="Calibri" panose="020F0502020204030204" pitchFamily="34" charset="0"/>
                <a:cs typeface="Arial" panose="020B0604020202020204" pitchFamily="34" charset="0"/>
              </a:rPr>
              <a:t> </a:t>
            </a:r>
            <a:r>
              <a:rPr lang="en-GB" sz="1200">
                <a:effectLst/>
                <a:latin typeface="Calibri" panose="020F0502020204030204" pitchFamily="34" charset="0"/>
                <a:ea typeface="Calibri" panose="020F0502020204030204" pitchFamily="34" charset="0"/>
                <a:cs typeface="Arial" panose="020B0604020202020204" pitchFamily="34" charset="0"/>
              </a:rPr>
              <a:t>auxquels sont confrontées les personnes handicapées.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Pour le HCR, il est crucial de recueillir des informations sur les risques liés à la stigmatisation et à la discrimination en raison d’un handicap.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GB" dirty="0">
                <a:effectLst/>
                <a:latin typeface="Calibri" panose="020F0502020204030204" pitchFamily="34" charset="0"/>
                <a:ea typeface="Calibri" panose="020F0502020204030204" pitchFamily="34" charset="0"/>
                <a:cs typeface="Arial" panose="020B0604020202020204" pitchFamily="34" charset="0"/>
                <a:sym typeface="+mn-ea"/>
              </a:rPr>
              <a:t>Ces informations doivent notamment être prises en compte dans l’examen des renseignements relatifs au pays d’origine lors du processus de détermination du statut de personne réfugiée ; certains mouvements militants tels que</a:t>
            </a:r>
            <a:r>
              <a:rPr lang="fr-FR" altLang="en-GB" dirty="0">
                <a:effectLst/>
                <a:latin typeface="Calibri" panose="020F0502020204030204" pitchFamily="34" charset="0"/>
                <a:ea typeface="Calibri" panose="020F0502020204030204" pitchFamily="34" charset="0"/>
                <a:cs typeface="Arial" panose="020B0604020202020204" pitchFamily="34" charset="0"/>
                <a:sym typeface="+mn-ea"/>
              </a:rPr>
              <a:t> </a:t>
            </a:r>
            <a:r>
              <a:rPr lang="en-GB" dirty="0">
                <a:effectLst/>
                <a:latin typeface="Calibri" panose="020F0502020204030204" pitchFamily="34" charset="0"/>
                <a:ea typeface="Calibri" panose="020F0502020204030204" pitchFamily="34" charset="0"/>
                <a:cs typeface="Arial" panose="020B0604020202020204" pitchFamily="34" charset="0"/>
                <a:sym typeface="+mn-ea"/>
              </a:rPr>
              <a:t>l’ Albino Foundation au Nigéria </a:t>
            </a:r>
            <a:r>
              <a:rPr lang="en-US" sz="1800">
                <a:hlinkClick r:id="rId3"/>
              </a:rPr>
              <a:t> se chargent de recueillir ce type de données.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On déplore malheureusement une sensibilisation insuffisante à la prise en compte des autres types de handicap dans les demandes d’asile. Ainsi, les personnes présentant un handicap intellectuel ou psychosocial peuvent être jugées comme ayant des comportements inappropriés dans certains contextes en raison de croyances religieuses. </a:t>
            </a:r>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en-US" b="1"/>
              <a:t>Remarques à l’intention des animateurs : </a:t>
            </a:r>
          </a:p>
          <a:p>
            <a:pPr marL="171450" indent="-171450" rtl="0">
              <a:buFont typeface="Arial" panose="020B0604020202020204" pitchFamily="34" charset="0"/>
              <a:buChar char="•"/>
            </a:pPr>
            <a:r>
              <a:rPr lang="en-US" b="1"/>
              <a:t>Accessibilité.</a:t>
            </a:r>
            <a:r>
              <a:rPr lang="en-US"/>
              <a:t> Décrivez l’image qui s’affiche à l’écran : symboles désignant les différentes caractéristiques d’accessibilité destinées à faciliter l’accès des personnes atteintes de troubles de l’audition, de la vue, de difficultés cognitives et de handicaps physiques ou d’une autre nature.</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Demandez aux participants quelles règles de base ils souhaitent mettre en place pendant l’atelier afin d’instaurer un environnement d’apprentissage favorable à tous. Notez les propositions sur un tableau de conférence et lisez-les à voix haute. </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Si le sujet n’est pas déjà traité, proposez également un protocole d’accessibilité minimal permettant de mettre tous les participants sur un pied d’égalité. On pourra notamment fixer les règles suivantes :</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Indiquez systématiquement votre nom avant de prendre la parole. Cela permettra à tous les participants de le mémoriser et d’apprendre à reconnaître votre voix.</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Parlez lentement et distinctement, en évitant le jargon et les acronymes. Cela laissera le temps aux interprètes de proposer une traduction claire, que ce soit en langue des signes ou dans une autre langue.</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Lors des ateliers en présentiel, veuillez ranger vos sacs de manière à libérer les allées et à faciliter la circulation entre les tables. </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Lors des ateliers virtuels, pensez à activer le sous-titrage (si cette fonctionnalité est disponible) et vérifiez que les mots clés sont correctement orthographiés pour éviter que les messages clés soient mal communiqués ou mal interprétés.</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Proposez systématiquement une brève description des images qui apparaissent à l’écran ou des affiches que vous utilisez, afin que chacun puisse y avoir accès et comprendre ce que vous souhaitez montrer.</a:t>
            </a:r>
          </a:p>
          <a:p>
            <a:pPr marL="628650" lvl="1" indent="-171450" rtl="0">
              <a:buFont typeface="Arial" panose="020B0604020202020204" pitchFamily="34" charset="0"/>
              <a:buChar char="•"/>
            </a:pPr>
            <a:r>
              <a:rPr lang="en-US" sz="1200" kern="1200">
                <a:solidFill>
                  <a:schemeClr val="tx1"/>
                </a:solidFill>
                <a:effectLst/>
                <a:latin typeface="+mn-lt"/>
                <a:ea typeface="+mn-ea"/>
                <a:cs typeface="+mn-cs"/>
              </a:rPr>
              <a:t>Nous nous arrêterons régulièrement pour de courtes pauses (dites « pauses sensorielles ») ou des interruptions plus longues. Merci de respecter ces temps de repos.</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Ces règles de base seront rappelées si nécessaire. Chaque participant pourra disposer d’un carton jaune au format carré (format reconnaissable au toucher) à utiliser pour demander à l’intervenant de ralentir, et d’un carton rouge de forme triangulaire pour lui demander de faire une pause en raison d’un problème d’accessibilité (si l’interprète doit s’interrompre ou que le participant a manqué une information, par exemple). Lors des ateliers à distance, d’autres codes pourront être utilisés (émoticônes, coches vertes ou croix rouges).</a:t>
            </a:r>
          </a:p>
          <a:p>
            <a:pPr marL="171450" lvl="0" indent="-171450" rtl="0">
              <a:buFont typeface="Arial" panose="020B0604020202020204" pitchFamily="34" charset="0"/>
              <a:buChar char="•"/>
            </a:pPr>
            <a:r>
              <a:rPr lang="en-US" sz="1200" kern="1200">
                <a:solidFill>
                  <a:schemeClr val="tx1"/>
                </a:solidFill>
                <a:effectLst/>
                <a:latin typeface="+mn-lt"/>
                <a:ea typeface="+mn-ea"/>
                <a:cs typeface="+mn-cs"/>
              </a:rPr>
              <a:t>Demandez aux participants de proposer d’autres règles de base et conseils favorisant l’accessibilité afin que chacun puisse participer au même titre que les autres. Inscrivez ces propositions sur une grande feuille que vous accrocherez au mur, à la vue de tous, afin de pouvoir vous y référer si nécessaire. Si l’activité est réalisée dans le cadre d’un atelier virtuel, utilisez un panneau d’affichage virtuel.</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None/>
            </a:pPr>
            <a:r>
              <a:rPr lang="en-US" b="1"/>
              <a:t>Remarques à l’intention des animateurs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t>La réponse à cette question ne sera pas forcément la même pour tous les participants, et </a:t>
            </a:r>
            <a:r>
              <a:rPr lang="en-US" sz="1200" b="1"/>
              <a:t>il n’y a pas de « bonne réponse »</a:t>
            </a:r>
            <a:r>
              <a:rPr lang="en-US" sz="1200"/>
              <a:t>, </a:t>
            </a:r>
            <a:r>
              <a:rPr lang="en-US" sz="1200">
                <a:effectLst/>
                <a:latin typeface="Calibri" panose="020F0502020204030204" pitchFamily="34" charset="0"/>
                <a:ea typeface="Calibri" panose="020F0502020204030204" pitchFamily="34" charset="0"/>
                <a:cs typeface="Arial" panose="020B0604020202020204" pitchFamily="34" charset="0"/>
              </a:rPr>
              <a:t>même si la réponse </a:t>
            </a:r>
            <a:r>
              <a:rPr lang="en-US" sz="1200" b="1">
                <a:effectLst/>
                <a:latin typeface="Calibri" panose="020F0502020204030204" pitchFamily="34" charset="0"/>
                <a:ea typeface="Calibri" panose="020F0502020204030204" pitchFamily="34" charset="0"/>
                <a:cs typeface="Arial" panose="020B0604020202020204" pitchFamily="34" charset="0"/>
              </a:rPr>
              <a:t>b</a:t>
            </a:r>
            <a:r>
              <a:rPr lang="en-US" sz="1200">
                <a:effectLst/>
                <a:latin typeface="Calibri" panose="020F0502020204030204" pitchFamily="34" charset="0"/>
                <a:ea typeface="Calibri" panose="020F0502020204030204" pitchFamily="34" charset="0"/>
                <a:cs typeface="Arial" panose="020B0604020202020204" pitchFamily="34" charset="0"/>
              </a:rPr>
              <a:t> serait légèrement plus juste.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Pourtant, beaucoup de gens pensent que les personnes handicapées présentent </a:t>
            </a:r>
            <a:r>
              <a:rPr lang="en-US" sz="1200" b="1" i="1">
                <a:effectLst/>
                <a:latin typeface="Calibri" panose="020F0502020204030204" pitchFamily="34" charset="0"/>
                <a:ea typeface="Calibri" panose="020F0502020204030204" pitchFamily="34" charset="0"/>
                <a:cs typeface="Arial" panose="020B0604020202020204" pitchFamily="34" charset="0"/>
              </a:rPr>
              <a:t>uniquement des besoins différents ou particuliers</a:t>
            </a:r>
            <a:r>
              <a:rPr lang="en-US" sz="1200" b="1">
                <a:effectLst/>
                <a:latin typeface="Calibri" panose="020F0502020204030204" pitchFamily="34" charset="0"/>
                <a:ea typeface="Calibri" panose="020F0502020204030204" pitchFamily="34" charset="0"/>
                <a:cs typeface="Arial" panose="020B0604020202020204" pitchFamily="34" charset="0"/>
              </a:rPr>
              <a:t> </a:t>
            </a:r>
            <a:r>
              <a:rPr lang="en-US" sz="1200">
                <a:effectLst/>
                <a:latin typeface="Calibri" panose="020F0502020204030204" pitchFamily="34" charset="0"/>
                <a:ea typeface="Calibri" panose="020F0502020204030204" pitchFamily="34" charset="0"/>
                <a:cs typeface="Arial" panose="020B0604020202020204" pitchFamily="34" charset="0"/>
              </a:rPr>
              <a:t>(qu’elles ont toutes besoin d’un équipement d’assistance, par exemple), ce qui n’est pas vrai.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Limiter les besoins des personnes handicapées à ces seuls</a:t>
            </a:r>
            <a:r>
              <a:rPr lang="en-US" sz="1200" i="0">
                <a:effectLst/>
                <a:latin typeface="Calibri" panose="020F0502020204030204" pitchFamily="34" charset="0"/>
                <a:ea typeface="Calibri" panose="020F0502020204030204" pitchFamily="34" charset="0"/>
                <a:cs typeface="Arial" panose="020B0604020202020204" pitchFamily="34" charset="0"/>
              </a:rPr>
              <a:t> besoins particuliers peut </a:t>
            </a:r>
            <a:r>
              <a:rPr lang="en-US" sz="1200">
                <a:effectLst/>
                <a:latin typeface="Calibri" panose="020F0502020204030204" pitchFamily="34" charset="0"/>
                <a:ea typeface="Calibri" panose="020F0502020204030204" pitchFamily="34" charset="0"/>
                <a:cs typeface="Arial" panose="020B0604020202020204" pitchFamily="34" charset="0"/>
              </a:rPr>
              <a:t>parfois conduire à les reléguer au second plan ( en décidant de répondre en priorité aux besoins essentiels avant de s’intéresser aux besoins particuliers, par exemple) ou donner l’illusion que seules les organisations spécialisées sont en mesure de travailler auprès des personnes handicapées.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Demandez aux participants de regarder l’illustration qui s’affiche à l’écran et de réfléchir aux questions suivantes.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b="1">
                <a:effectLst/>
                <a:latin typeface="Calibri" panose="020F0502020204030204" pitchFamily="34" charset="0"/>
                <a:ea typeface="Calibri" panose="020F0502020204030204" pitchFamily="34" charset="0"/>
                <a:cs typeface="Arial" panose="020B0604020202020204" pitchFamily="34" charset="0"/>
              </a:rPr>
              <a:t>Accessibilité :</a:t>
            </a:r>
            <a:r>
              <a:rPr lang="en-US" sz="1200">
                <a:effectLst/>
                <a:latin typeface="Calibri" panose="020F0502020204030204" pitchFamily="34" charset="0"/>
                <a:ea typeface="Calibri" panose="020F0502020204030204" pitchFamily="34" charset="0"/>
                <a:cs typeface="Arial" panose="020B0604020202020204" pitchFamily="34" charset="0"/>
              </a:rPr>
              <a:t> décrivez l’image qui s’affiche à l’écran : un enfant en fauteuil roulant regarde des toilettes auxquelles on accède par des marches. Demandez ensuite aux participants : </a:t>
            </a:r>
            <a:r>
              <a:rPr lang="en-US" sz="1200" b="1">
                <a:effectLst/>
                <a:latin typeface="Calibri" panose="020F0502020204030204" pitchFamily="34" charset="0"/>
                <a:ea typeface="Calibri" panose="020F0502020204030204" pitchFamily="34" charset="0"/>
                <a:cs typeface="Arial" panose="020B0604020202020204" pitchFamily="34" charset="0"/>
              </a:rPr>
              <a:t>de quoi cet enfant a-t-il besoin ? Par exemple, aller aux toilettes. Ce besoin est-il différent des besoins d’autres personnes ? Ou est-ce que l’enfant présente le même besoin, mais se heurte à des obstacles ?</a:t>
            </a:r>
          </a:p>
          <a:p>
            <a:pPr marL="171450" indent="-171450" rtl="0">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Cette question renvoie aux </a:t>
            </a:r>
            <a:r>
              <a:rPr lang="en-US" sz="1200" b="1">
                <a:effectLst/>
                <a:latin typeface="Calibri" panose="020F0502020204030204" pitchFamily="34" charset="0"/>
                <a:ea typeface="Calibri" panose="020F0502020204030204" pitchFamily="34" charset="0"/>
                <a:cs typeface="Arial" panose="020B0604020202020204" pitchFamily="34" charset="0"/>
              </a:rPr>
              <a:t>données relatives aux besoins et aux obstacles</a:t>
            </a:r>
            <a:r>
              <a:rPr lang="en-GB" sz="1200" b="1">
                <a:effectLst/>
                <a:latin typeface="Calibri" panose="020F0502020204030204" pitchFamily="34" charset="0"/>
                <a:ea typeface="Calibri" panose="020F0502020204030204" pitchFamily="34" charset="0"/>
                <a:cs typeface="Arial" panose="020B0604020202020204" pitchFamily="34" charset="0"/>
              </a:rPr>
              <a:t> </a:t>
            </a:r>
            <a:r>
              <a:rPr lang="en-GB" sz="1200">
                <a:effectLst/>
                <a:latin typeface="Calibri" panose="020F0502020204030204" pitchFamily="34" charset="0"/>
                <a:ea typeface="Calibri" panose="020F0502020204030204" pitchFamily="34" charset="0"/>
                <a:cs typeface="Arial" panose="020B0604020202020204" pitchFamily="34" charset="0"/>
              </a:rPr>
              <a:t>rencontrés par les personnes handicapées.</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Pour la plupart, les personnes handicapées ont les mêmes besoins que les autres, mais il leur faut un environnement dépourvu d’obstacles.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Disposer d’informations sur ces obstacles peut être très utile pour garantir l’égalité d’accès aux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Grâce à des informations supplémentaires sur les besoins des personnes handicapées, on peut en outre les rendre plus autonomes dans l’accès à ces services. On estime par exemple qu’environ 5 % des personnes handicapées ont besoin d’un équipement d’assistance.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rtl="0">
              <a:buFont typeface="Arial" panose="020B0604020202020204" pitchFamily="34" charset="0"/>
              <a:buChar char="•"/>
            </a:pPr>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La réponse à cette question dépend du contexte dans lequel elle est posée : dans certains pays, des obstacles administratifs empêcheront les personnes réfugiées handicapées de bénéficier des aides destinées aux personnes handicapées, ces prestations nécessitant un justificatif de nationalité ou étant réservées aux ressortissants du pays, par exemple.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Cette diapositive s’intéresse aux données sur la </a:t>
            </a:r>
            <a:r>
              <a:rPr lang="en-US" sz="1200" b="1">
                <a:effectLst/>
                <a:latin typeface="Calibri" panose="020F0502020204030204" pitchFamily="34" charset="0"/>
                <a:ea typeface="Calibri" panose="020F0502020204030204" pitchFamily="34" charset="0"/>
                <a:cs typeface="Arial" panose="020B0604020202020204" pitchFamily="34" charset="0"/>
              </a:rPr>
              <a:t>détermination du handicap pour des raisons d’admissibilité</a:t>
            </a:r>
            <a:r>
              <a:rPr lang="en-US" sz="1200">
                <a:effectLst/>
                <a:latin typeface="Calibri" panose="020F0502020204030204" pitchFamily="34" charset="0"/>
                <a:ea typeface="Calibri" panose="020F050202020403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Le processus qui consiste à recenser les personnes handicapées à des fins statistiques, de planification ou de suivi (suivi du nombre de personnes handicapées bénéficiant d’un service, par exemple) n’est pas le même que celui visant à les identifier pour des </a:t>
            </a:r>
            <a:r>
              <a:rPr lang="en-US" sz="1200" b="1">
                <a:effectLst/>
                <a:latin typeface="Calibri" panose="020F0502020204030204" pitchFamily="34" charset="0"/>
                <a:ea typeface="Calibri" panose="020F0502020204030204" pitchFamily="34" charset="0"/>
                <a:cs typeface="Arial" panose="020B0604020202020204" pitchFamily="34" charset="0"/>
              </a:rPr>
              <a:t>raisons d’admissibilité</a:t>
            </a:r>
            <a:r>
              <a:rPr lang="en-GB" sz="1200" b="1">
                <a:effectLst/>
                <a:latin typeface="Calibri" panose="020F0502020204030204" pitchFamily="34" charset="0"/>
                <a:ea typeface="Calibri" panose="020F0502020204030204" pitchFamily="34" charset="0"/>
                <a:cs typeface="Arial" panose="020B0604020202020204" pitchFamily="34" charset="0"/>
              </a:rPr>
              <a:t> </a:t>
            </a:r>
            <a:r>
              <a:rPr lang="en-GB" sz="1200">
                <a:effectLst/>
                <a:latin typeface="Calibri" panose="020F0502020204030204" pitchFamily="34" charset="0"/>
                <a:ea typeface="Calibri" panose="020F0502020204030204" pitchFamily="34" charset="0"/>
                <a:cs typeface="Arial" panose="020B0604020202020204" pitchFamily="34" charset="0"/>
              </a:rPr>
              <a:t>à certains types de programmes (accès aux programmes de protection sociale d’un pays, par exemple).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Certains pays ont mis en place à cet effet des « procédures d’évaluation et de détermination du handicap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Ces procédures et programmes permettent aux personnes handicapées d’obtenir certains droits : allocations de transport et d’accessibilité, accès à des équipements d’assistance,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t>Des cartes nominatives sont souvent remises aux personnes concernées pour justifier leur admissibilité aux prestations en question. </a:t>
            </a:r>
            <a:r>
              <a:rPr lang="en-US" sz="1200" b="1">
                <a:effectLst/>
                <a:latin typeface="Calibri" panose="020F0502020204030204" pitchFamily="34" charset="0"/>
                <a:ea typeface="Calibri" panose="020F0502020204030204" pitchFamily="34" charset="0"/>
                <a:cs typeface="Arial" panose="020B0604020202020204" pitchFamily="34" charset="0"/>
              </a:rPr>
              <a:t>Accessibilité</a:t>
            </a:r>
            <a:r>
              <a:t> : la diapositive qui s’affiche à l’écran montre plusieurs exemples de « cartes d’invalidité » délivrées dans l’Union européenne, en France, en Inde et en Équateur.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Notons toutefois que ces procédures sont réglementées par des lois nationales et exigent souvent des évaluations médicales et socioéconomiques longues et coûteuses, généralement conduites sous la direction des ministères de la Santé et de la Protection sociale.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Il n’existe pas de carte ou de procédure reconnue ou applicable au niveau international.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Il est important que les personnes réfugiées en situation de handicap puissent accéder à ces procédures et services, et il conviendra de déterminer si les critères d’admissibilité sont compatibles avec le statut de réfugié.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Pour sa part, le HCR considère parfois le handicap comme un critère d’admissibilité pour certains de ses programmes. Il est par conséquent indispensable de disposer de données fiables sur la détermination du handicap, souvent difficile à établir à l’échelle nationale.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Nous y reviendrons dans les activités suivantes.</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indent="-171450" rtl="0">
              <a:buFont typeface="Arial" panose="020B0604020202020204" pitchFamily="34" charset="0"/>
              <a:buChar char="•"/>
            </a:pPr>
            <a:r>
              <a:rPr lang="en-US"/>
              <a:t>À cette question, il fallait répondre </a:t>
            </a:r>
            <a:r>
              <a:rPr lang="en-US" b="1" i="1"/>
              <a:t>faux</a:t>
            </a:r>
            <a:r>
              <a:rPr lang="en-US" i="0"/>
              <a:t> : suivant les normes procédurales du HCR, le personnel est tenu de trouver d’autres moyens de recueillir les informations voulues, en ayant recours à d’autres moyens de communication ou en faisant appel à des interprètes en langue des signes, par exemple. Source : </a:t>
            </a:r>
            <a:r>
              <a:rPr lang="en-US">
                <a:hlinkClick r:id="rId3"/>
              </a:rPr>
              <a:t>Refworld | </a:t>
            </a:r>
            <a:r>
              <a:rPr lang="en-GB" i="1">
                <a:hlinkClick r:id="rId3"/>
              </a:rPr>
              <a:t>Normes relatives aux procédures de détermination du statut de réfugié relevant du mandat du HCR</a:t>
            </a:r>
            <a:r>
              <a:rPr lang="en-GB">
                <a:hlinkClick r:id="rId3"/>
              </a:rPr>
              <a:t>, 2.9 : Demandeurs présentant des troubles de santé mentale ou un handicap intellectuel dans les procédures de DSR du HCR.</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b="1"/>
              <a:t>Accessibilité :</a:t>
            </a:r>
            <a:r>
              <a:rPr lang="en-US"/>
              <a:t> décrivez l’image qui s’affiche à l’écran : un employé du HCR travaille à un bureau d’enregistrement. Maryam, atteinte d’une déficience auditive, se rend au bureau où doit se dérouler son entretien d’enregistrement. Les membres du personnel semblent surpris lorsqu’elle utilise la langue des signes pour les saluer.</a:t>
            </a:r>
          </a:p>
          <a:p>
            <a:pPr marL="171450" indent="-1714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Le processus de collecte de données n’est pas épargné par les difficultés souvent rencontrées par les personnes handicapées, notamment les obstacles à l’information et à la communication, ni par les attitudes négatives et les préjugés du personnel. </a:t>
            </a:r>
          </a:p>
          <a:p>
            <a:pPr marL="171450" indent="-1714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Dans des situations comme celle-ci, le personnel du HCR doit faire tout son possible pour recueillir les informations directement auprès des personnes concernées, y compris en faisant appel à des interprètes en langue des signes ou en utilisant d’autres modes de communication.</a:t>
            </a:r>
          </a:p>
          <a:p>
            <a:pPr marL="171450" indent="-171450" rtl="0">
              <a:buFont typeface="Arial" panose="020B0604020202020204" pitchFamily="34" charset="0"/>
              <a:buChar char="•"/>
            </a:pPr>
            <a:r>
              <a:rPr lang="en-US" i="0"/>
              <a:t>Pour plus d’informations, voir par exemple : </a:t>
            </a:r>
            <a:r>
              <a:rPr lang="en-US">
                <a:hlinkClick r:id="rId3"/>
              </a:rPr>
              <a:t>Refworld | </a:t>
            </a:r>
            <a:r>
              <a:rPr lang="en-GB" i="1">
                <a:hlinkClick r:id="rId3"/>
              </a:rPr>
              <a:t>Normes relatives aux procédures de détermination du statut de réfugié relevant du mandat du HCR</a:t>
            </a:r>
            <a:r>
              <a:rPr lang="en-GB">
                <a:hlinkClick r:id="rId3"/>
              </a:rPr>
              <a:t>, 2.9 : Demandeurs présentant des troubles de santé mentale ou un handicap intellectuel dans les procédures de DSR du HCR.</a:t>
            </a:r>
            <a:endParaRPr lang="en-GB" dirty="0"/>
          </a:p>
          <a:p>
            <a:pPr marL="171450" indent="-171450" rtl="0">
              <a:buFont typeface="Arial" panose="020B0604020202020204" pitchFamily="34" charset="0"/>
              <a:buChar char="•"/>
            </a:pPr>
            <a:endParaRPr lang="en-GB" b="1" dirty="0"/>
          </a:p>
          <a:p>
            <a:pPr marL="171450" indent="-171450" rtl="0">
              <a:buFont typeface="Arial" panose="020B0604020202020204" pitchFamily="34" charset="0"/>
              <a:buChar char="•"/>
            </a:pPr>
            <a:r>
              <a:rPr lang="en-US"/>
              <a:t>Cette diapositive illustre pourquoi il est important de recueillir des </a:t>
            </a:r>
            <a:r>
              <a:rPr lang="en-US" b="1"/>
              <a:t>données sur les préférences et les capacités</a:t>
            </a:r>
            <a:r>
              <a:rPr lang="en-GB" b="1"/>
              <a:t> </a:t>
            </a:r>
            <a:r>
              <a:rPr lang="en-GB"/>
              <a:t>des personnes handicapées, notamment durant les collectes de données.</a:t>
            </a:r>
          </a:p>
          <a:p>
            <a:pPr marL="171450" indent="-1714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Dans ce module, nous verrons comment permettre aux personnes handicapées d’exprimer leurs préférences et de participer aux décisions qui influent sur leur vie. </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indent="-171450" rtl="0">
              <a:buFont typeface="Arial" panose="020B0604020202020204" pitchFamily="34" charset="0"/>
              <a:buChar char="•"/>
            </a:pPr>
            <a:r>
              <a:rPr lang="en-US"/>
              <a:t>La bonne réponse à cette question est </a:t>
            </a:r>
            <a:r>
              <a:rPr lang="en-US" b="1" i="1"/>
              <a:t>Vrai</a:t>
            </a:r>
            <a:r>
              <a:rPr lang="en-GB" b="1" i="1"/>
              <a:t> </a:t>
            </a:r>
            <a:r>
              <a:rPr lang="en-GB"/>
              <a:t>: certaines mesures favorisant l’intégration des personnes handicapées peuvent être mises en place même en l’absence de données.</a:t>
            </a:r>
            <a:r>
              <a:rPr lang="en-US"/>
              <a:t>  </a:t>
            </a:r>
          </a:p>
          <a:p>
            <a:pPr marL="171450" indent="-171450" rtl="0">
              <a:buFont typeface="Arial" panose="020B0604020202020204" pitchFamily="34" charset="0"/>
              <a:buChar char="•"/>
            </a:pPr>
            <a:r>
              <a:rPr lang="en-US" b="1"/>
              <a:t>Accessibilité.</a:t>
            </a:r>
            <a:r>
              <a:rPr lang="en-US"/>
              <a:t> Décrivez l’image qui s’affiche à l’écran : l’entrée du bâtiment du Programme Jeunesse dispose à la fois de marches et d’une rampe d’accès afin de garantir l’accessibilité.</a:t>
            </a:r>
            <a:endParaRPr lang="en-GB" sz="1000" dirty="0">
              <a:effectLst/>
              <a:latin typeface="+mn-lt"/>
              <a:ea typeface="+mn-ea"/>
              <a:cs typeface="+mn-cs"/>
            </a:endParaRPr>
          </a:p>
          <a:p>
            <a:pPr marL="171450" indent="-1714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S’il est fondamental, pour des besoins de planification, de connaître la prévalence du handicap dans une population donnée ou de disposer d’informations sur les types d’obstacles rencontrés par les personnes handicapées, certaines mesures favorisant l’intégration de ces personnes peuvent en revanche être appliquées dès le début. </a:t>
            </a:r>
          </a:p>
          <a:p>
            <a:pPr marL="171450" indent="-1714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Ainsi, l’accessibilité étant un prérequis de l’inclusion, il est possible de respecter des normes minimales d’accessibilité lors de la construction d’une nouvelle infrastructure (comme le Centre pour les jeunes présenté à l’écran) ou de l’élaboration d’une campagne de communication. </a:t>
            </a:r>
          </a:p>
          <a:p>
            <a:pPr marL="171450" indent="-171450" rtl="0">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t>Cette diapositive renvoie à la collecte d’</a:t>
            </a:r>
            <a:r>
              <a:rPr lang="en-US" sz="1200" b="1"/>
              <a:t>informations sur les conditions favorables</a:t>
            </a:r>
            <a:r>
              <a:rPr lang="en-GB" sz="1200" b="1"/>
              <a:t> </a:t>
            </a:r>
            <a:r>
              <a:t>pouvant être mises en place sans qu’il soit nécessaire de disposer d’autres données sur les personnes handicapées.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En recueillant des informations supplémentaires sur les préférences des personnes handicapées ainsi que sur les éventuels ajustements à opérer pour faciliter l’accès de tous et en veillant à maintenir l’égalité d’accès, vous vous assurerez que les services fournis répondent bien à leurs besoins.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GB" sz="1200" dirty="0"/>
          </a:p>
          <a:p>
            <a:pPr marL="171450" indent="-171450" rtl="0">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indent="-171450" rtl="0">
              <a:buFont typeface="Arial" panose="020B0604020202020204" pitchFamily="34" charset="0"/>
              <a:buChar char="•"/>
            </a:pPr>
            <a:r>
              <a:rPr lang="en-US" b="1"/>
              <a:t>Accessibilité :</a:t>
            </a:r>
            <a:r>
              <a:rPr lang="en-US"/>
              <a:t> cette diapositive présente différents cadres d’action conformément auxquels le HCR s’engage à collecter des données sur les personnes handicapées, ainsi que certains des outils mis en place par l’organisation dans les contextes où il est possible de collecter ce type de données et d’en rendre compte.</a:t>
            </a:r>
          </a:p>
          <a:p>
            <a:pPr marL="171450" indent="-171450" rtl="0">
              <a:buFont typeface="Arial" panose="020B0604020202020204" pitchFamily="34" charset="0"/>
              <a:buChar char="•"/>
            </a:pPr>
            <a:r>
              <a:rPr lang="en-US"/>
              <a:t>L’énoncé de la question 10, qui indiquait que le HCR n’avait pris aucun engagement dans ce domaine, est donc </a:t>
            </a:r>
            <a:r>
              <a:rPr lang="en-US" b="1" i="1"/>
              <a:t>faux</a:t>
            </a:r>
            <a:r>
              <a:rPr lang="en-US"/>
              <a:t>.</a:t>
            </a:r>
          </a:p>
          <a:p>
            <a:pPr marL="171450" indent="-171450" rtl="0">
              <a:buFont typeface="Arial" panose="020B0604020202020204" pitchFamily="34" charset="0"/>
              <a:buChar char="•"/>
            </a:pPr>
            <a:r>
              <a:rPr lang="en-US"/>
              <a:t>En vertu des traités internationaux et de ses engagements politiques, le HCR est tenu d’identifier et d’enregistrer comme il se doit les personnes réfugiées en situation de handicap, mais aussi de recueillir des données complémentaires afin de recenser les difficultés qu’elles rencontrent et d’y remédier. On peut notamment citer les exemples suivants :</a:t>
            </a:r>
          </a:p>
          <a:p>
            <a:pPr marL="285750" indent="-285750" rtl="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L’article 31 de la Convention des Nations Unies relative aux droits des personnes handicapées impose aux États de « recueillir des informations appropriées, y compris des données statistiques et résultats de recherches, qui leur permettent de formuler et d’appliquer des politiques visant à donner effet à la présente Convention. » « </a:t>
            </a: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Les informations recueillies conformément au présent article sont désagrégées, selon qu’il convient, et utilisées pour évaluer la façon dont les États parties s’acquittent des obligations qui leur incombent en vertu de la présente Convention et identifier et lever les obstacles que rencontrent les personnes handicapées dans l’exercice de leurs droits.</a:t>
            </a:r>
            <a:r>
              <a:rPr lang="en-US" sz="1200">
                <a:effectLst/>
                <a:latin typeface="Calibri" panose="020F0502020204030204" pitchFamily="34" charset="0"/>
                <a:ea typeface="Calibri" panose="020F0502020204030204" pitchFamily="34" charset="0"/>
                <a:cs typeface="Arial" panose="020B0604020202020204" pitchFamily="34" charset="0"/>
              </a:rPr>
              <a:t> »</a:t>
            </a:r>
          </a:p>
          <a:p>
            <a:pPr marL="285750" indent="-285750" rtl="0">
              <a:buFont typeface="Arial" panose="020B0604020202020204" pitchFamily="34" charset="0"/>
              <a:buChar char="•"/>
            </a:pP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En outre, la </a:t>
            </a:r>
            <a:r>
              <a:rPr lang="en-US" sz="1200" b="1">
                <a:solidFill>
                  <a:srgbClr val="000000"/>
                </a:solidFill>
                <a:effectLst/>
                <a:latin typeface="Verdana" panose="020B0604030504040204" pitchFamily="34" charset="0"/>
                <a:ea typeface="Calibri" panose="020F0502020204030204" pitchFamily="34" charset="0"/>
                <a:cs typeface="Arial" panose="020B0604020202020204" pitchFamily="34" charset="0"/>
              </a:rPr>
              <a:t>Conclusion du Comité exécutif sur les réfugiés et autres personnes handicapés protégés et assistés par le HCR</a:t>
            </a:r>
            <a:br>
              <a:rPr lang="en-GB" sz="1200" b="1" dirty="0">
                <a:solidFill>
                  <a:srgbClr val="000000"/>
                </a:solidFill>
                <a:effectLst/>
                <a:latin typeface="Verdana" panose="020B0604030504040204" pitchFamily="34" charset="0"/>
                <a:ea typeface="Calibri" panose="020F0502020204030204" pitchFamily="34" charset="0"/>
                <a:cs typeface="Arial" panose="020B0604020202020204" pitchFamily="34" charset="0"/>
              </a:rPr>
            </a:br>
            <a:r>
              <a:rPr lang="en-US" sz="1200" b="1">
                <a:solidFill>
                  <a:srgbClr val="000000"/>
                </a:solidFill>
                <a:effectLst/>
                <a:latin typeface="Verdana" panose="020B0604030504040204" pitchFamily="34" charset="0"/>
                <a:ea typeface="Calibri" panose="020F0502020204030204" pitchFamily="34" charset="0"/>
                <a:cs typeface="Arial" panose="020B0604020202020204" pitchFamily="34" charset="0"/>
              </a:rPr>
              <a:t>n</a:t>
            </a:r>
            <a:r>
              <a:rPr lang="en-GB" sz="1200" b="1" baseline="30000">
                <a:solidFill>
                  <a:srgbClr val="000000"/>
                </a:solidFill>
                <a:effectLst/>
                <a:latin typeface="Verdana" panose="020B0604030504040204" pitchFamily="34" charset="0"/>
                <a:ea typeface="Calibri" panose="020F0502020204030204" pitchFamily="34" charset="0"/>
                <a:cs typeface="Arial" panose="020B0604020202020204" pitchFamily="34" charset="0"/>
              </a:rPr>
              <a:t>o</a:t>
            </a:r>
            <a:r>
              <a:rPr lang="en-GB" sz="1200" b="1">
                <a:solidFill>
                  <a:srgbClr val="000000"/>
                </a:solidFill>
                <a:effectLst/>
                <a:latin typeface="Verdana" panose="020B0604030504040204" pitchFamily="34" charset="0"/>
                <a:ea typeface="Calibri" panose="020F0502020204030204" pitchFamily="34" charset="0"/>
                <a:cs typeface="Arial" panose="020B0604020202020204" pitchFamily="34" charset="0"/>
              </a:rPr>
              <a:t> 110 (LXI) – 2010 </a:t>
            </a: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r>
              <a:rPr lang="en-US" sz="1200" i="1">
                <a:solidFill>
                  <a:srgbClr val="000000"/>
                </a:solidFill>
                <a:effectLst/>
                <a:latin typeface="Verdana" panose="020B0604030504040204" pitchFamily="34" charset="0"/>
                <a:ea typeface="Calibri" panose="020F0502020204030204" pitchFamily="34" charset="0"/>
                <a:cs typeface="Arial" panose="020B0604020202020204" pitchFamily="34" charset="0"/>
              </a:rPr>
              <a:t>recommande</a:t>
            </a: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 aux États, au HCR et aux partenaires compétents d’assurer, selon qu’il convient, que les réfugiés et d’autres personnes handicapés fassent l’objet d’une identification et d’un enregistrement rapides et systématiques ».</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rtl="0">
              <a:buFont typeface="Arial" panose="020B0604020202020204" pitchFamily="34" charset="0"/>
              <a:buChar char="•"/>
            </a:pP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Des engagements similaires relatifs à la ventilation des données par type de handicap figurent dans le Pacte mondial sur les réfugiés.</a:t>
            </a:r>
            <a:endParaRPr lang="en-GB"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rtl="0">
              <a:buFont typeface="Arial" panose="020B0604020202020204" pitchFamily="34" charset="0"/>
              <a:buChar char="•"/>
            </a:pP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Lors du Sommet mondial sur le handicap, le HCR s’est engagé à intégrer les questions du Groupe de Washington dans ses systèmes d’enregistrement des données afin d’améliorer l’enregistrement des personnes réfugiées en situation de handicap. </a:t>
            </a:r>
          </a:p>
          <a:p>
            <a:pPr marL="285750" indent="-285750" rtl="0">
              <a:buFont typeface="Arial" panose="020B0604020202020204" pitchFamily="34" charset="0"/>
              <a:buChar char="•"/>
            </a:pPr>
            <a:endParaRPr lang="en-GB" sz="12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t>Cette question montre comment la collecte de données sur les personnes handicapées peut contribuer au </a:t>
            </a:r>
            <a:r>
              <a:rPr lang="en-US" sz="1200" b="1"/>
              <a:t>suivi des mécanismes de protection des droits fondamentaux</a:t>
            </a:r>
            <a:r>
              <a:rPr lang="en-US" sz="1200"/>
              <a:t>, entre autres initiatives.</a:t>
            </a:r>
            <a:endParaRPr lang="en-GB" sz="1200" dirty="0">
              <a:solidFill>
                <a:srgbClr val="000000"/>
              </a:solidFill>
              <a:effectLst/>
              <a:latin typeface="Verdana" panose="020B0604030504040204" pitchFamily="34" charset="0"/>
              <a:ea typeface="Calibri" panose="020F0502020204030204" pitchFamily="34" charset="0"/>
              <a:cs typeface="Arial" panose="020B0604020202020204" pitchFamily="34" charset="0"/>
            </a:endParaRPr>
          </a:p>
          <a:p>
            <a:pPr marL="285750" indent="-285750" rtl="0">
              <a:buFont typeface="Arial" panose="020B0604020202020204" pitchFamily="34" charset="0"/>
              <a:buChar char="•"/>
            </a:pP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Les systèmes de gestion des données du HCR fournissent les outils nécessaires pour honorer ces engagements et rendre compte des problèmes rencontrés par les personnes handicapées, mais également de leur accès aux services de protection et d’assistance.</a:t>
            </a:r>
          </a:p>
          <a:p>
            <a:pPr marL="285750" indent="-285750" rtl="0">
              <a:buFont typeface="Arial" panose="020B0604020202020204" pitchFamily="34" charset="0"/>
              <a:buChar char="•"/>
            </a:pPr>
            <a:r>
              <a:rPr lang="en-US" sz="1200">
                <a:solidFill>
                  <a:srgbClr val="000000"/>
                </a:solidFill>
                <a:effectLst/>
                <a:latin typeface="Verdana" panose="020B0604030504040204" pitchFamily="34" charset="0"/>
                <a:ea typeface="Calibri" panose="020F0502020204030204" pitchFamily="34" charset="0"/>
                <a:cs typeface="Arial" panose="020B0604020202020204" pitchFamily="34" charset="0"/>
              </a:rPr>
              <a:t>Nous expliquerons en détail les améliorations apportées au système proGres afin d’identifier les personnes handicapées à des fins de protection, et présenterons brièvement d’autres outils destinés à suivre l’intégration des personnes handicapées et à en rendre compte.</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Accessibilité : expliquez que cette image représente une communauté où des enfants et des adultes, handicapés ou non, sont réunis devant une école et un centre de santé.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defRPr/>
            </a:pPr>
            <a:r>
              <a:rPr lang="en-US" sz="1800" b="1">
                <a:effectLst/>
                <a:latin typeface="Calibri" panose="020F0502020204030204" pitchFamily="34" charset="0"/>
                <a:ea typeface="Calibri" panose="020F0502020204030204" pitchFamily="34" charset="0"/>
                <a:cs typeface="Arial" panose="020B0604020202020204" pitchFamily="34" charset="0"/>
              </a:rPr>
              <a:t>(</a:t>
            </a:r>
            <a:r>
              <a:rPr lang="en-GB" sz="1800" b="1">
                <a:effectLst/>
                <a:latin typeface="Calibri" panose="020F0502020204030204" pitchFamily="34" charset="0"/>
                <a:ea typeface="Calibri" panose="020F0502020204030204" pitchFamily="34" charset="0"/>
                <a:cs typeface="Arial" panose="020B0604020202020204" pitchFamily="34" charset="0"/>
              </a:rPr>
              <a:t>Remarque :</a:t>
            </a:r>
            <a:r>
              <a:rPr lang="en-GB" sz="1800">
                <a:effectLst/>
                <a:latin typeface="Calibri" panose="020F0502020204030204" pitchFamily="34" charset="0"/>
                <a:ea typeface="Calibri" panose="020F0502020204030204" pitchFamily="34" charset="0"/>
                <a:cs typeface="Arial" panose="020B0604020202020204" pitchFamily="34" charset="0"/>
              </a:rPr>
              <a:t> il s’agit d’une diapositive animée ; il conviendra donc de lancer la discussion sans aucun texte, et de n’afficher les six zones de texte qu’après l’exercice de réflexion.)</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Demandez aux participants s’ils parviennent à identifier les différents types de données pouvant être recueillies au sujet des personnes handicapées à partir de ce qu’ils ont appris durant le quiz.</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Affichez les différents types de données qui figurent sur la diapositive en cliquant pour faire apparaître les animations, et appuyez-vous sur les points ci-dessous si vous disposez du temps nécessaire.</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Les diverses données recueillies en fonction des situations rencontrées peuvent contribuer à améliorer la protection et l’aide en faveur des personnes handicapées. Il est notamment possible de collecter :</a:t>
            </a:r>
          </a:p>
          <a:p>
            <a:pPr marL="800100" lvl="1" indent="-342900" rtl="0">
              <a:lnSpc>
                <a:spcPct val="107000"/>
              </a:lnSpc>
              <a:buFont typeface="Symbol" panose="05050102010706020507" pitchFamily="18" charset="2"/>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à la </a:t>
            </a:r>
            <a:r>
              <a:rPr lang="en-US" sz="1800" b="1">
                <a:effectLst/>
                <a:latin typeface="Calibri" panose="020F0502020204030204" pitchFamily="34" charset="0"/>
                <a:ea typeface="Calibri" panose="020F0502020204030204" pitchFamily="34" charset="0"/>
                <a:cs typeface="Arial" panose="020B0604020202020204" pitchFamily="34" charset="0"/>
              </a:rPr>
              <a:t>prévalence</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globale du handicap dans une population donnée, qui pourront servir à planifier efficacement l’utilisation des ressources.</a:t>
            </a:r>
          </a:p>
          <a:p>
            <a:pPr marL="800100" lvl="1" indent="-342900" rtl="0">
              <a:lnSpc>
                <a:spcPct val="107000"/>
              </a:lnSpc>
              <a:buFont typeface="Symbol" panose="05050102010706020507" pitchFamily="18" charset="2"/>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à l’</a:t>
            </a:r>
            <a:r>
              <a:rPr lang="en-US" sz="1800" b="1">
                <a:effectLst/>
                <a:latin typeface="Calibri" panose="020F0502020204030204" pitchFamily="34" charset="0"/>
                <a:ea typeface="Calibri" panose="020F0502020204030204" pitchFamily="34" charset="0"/>
                <a:cs typeface="Arial" panose="020B0604020202020204" pitchFamily="34" charset="0"/>
              </a:rPr>
              <a:t>identification </a:t>
            </a:r>
            <a:r>
              <a:rPr lang="en-US" sz="1800">
                <a:effectLst/>
                <a:latin typeface="Calibri" panose="020F0502020204030204" pitchFamily="34" charset="0"/>
                <a:ea typeface="Calibri" panose="020F0502020204030204" pitchFamily="34" charset="0"/>
                <a:cs typeface="Arial" panose="020B0604020202020204" pitchFamily="34" charset="0"/>
              </a:rPr>
              <a:t>des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personnes handicapées ainsi qu’au </a:t>
            </a:r>
            <a:r>
              <a:rPr lang="en-GB" sz="1800" b="1">
                <a:effectLst/>
                <a:latin typeface="Calibri" panose="020F0502020204030204" pitchFamily="34" charset="0"/>
                <a:ea typeface="Calibri" panose="020F0502020204030204" pitchFamily="34" charset="0"/>
                <a:cs typeface="Arial" panose="020B0604020202020204" pitchFamily="34" charset="0"/>
              </a:rPr>
              <a:t>suivi </a:t>
            </a:r>
            <a:r>
              <a:rPr lang="en-US" sz="1800">
                <a:effectLst/>
                <a:latin typeface="Calibri" panose="020F0502020204030204" pitchFamily="34" charset="0"/>
                <a:ea typeface="Calibri" panose="020F0502020204030204" pitchFamily="34" charset="0"/>
                <a:cs typeface="Arial" panose="020B0604020202020204" pitchFamily="34" charset="0"/>
              </a:rPr>
              <a:t>de leur accès et de leurs difficultés éventuelles en matière de protection, qui pourront servir à repérer les personnes qui risquent de</a:t>
            </a:r>
            <a:r>
              <a:rPr lang="en-US" sz="1800">
                <a:solidFill>
                  <a:srgbClr val="0070C0"/>
                </a:solidFill>
                <a:effectLst/>
                <a:latin typeface="Arial" panose="020B0604020202020204" pitchFamily="34" charset="0"/>
                <a:ea typeface="Calibri" panose="020F0502020204030204" pitchFamily="34" charset="0"/>
              </a:rPr>
              <a:t> voir leur participation limitée et d’être exclues des mesures de protection et d’assistance ou d’autres solutions proposées, de façon à améliorer la gestion des cas à des fins de protection.</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800100" lvl="1" indent="-342900" rtl="0">
              <a:lnSpc>
                <a:spcPct val="107000"/>
              </a:lnSpc>
              <a:buFont typeface="Symbol" panose="05050102010706020507" pitchFamily="18" charset="2"/>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aux </a:t>
            </a:r>
            <a:r>
              <a:rPr lang="en-US" sz="1800" b="1">
                <a:effectLst/>
                <a:latin typeface="Calibri" panose="020F0502020204030204" pitchFamily="34" charset="0"/>
                <a:ea typeface="Calibri" panose="020F0502020204030204" pitchFamily="34" charset="0"/>
                <a:cs typeface="Arial" panose="020B0604020202020204" pitchFamily="34" charset="0"/>
              </a:rPr>
              <a:t>risques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auxquels sont confrontées certaines personnes handicapées (violence extrême subie par les personnes atteintes d’albinisme dans certains contextes, par exemple), qui permettront de mettre en place des mesures d’atténuation (sensibilisation, notamment) et des interventions individuelles (détermination du statut de réfugié en fonction de l’appartenance à un groupe social à risque dans le pays d’origine, par exemple).</a:t>
            </a:r>
          </a:p>
          <a:p>
            <a:pPr marL="800100" lvl="1" indent="-342900" rtl="0">
              <a:lnSpc>
                <a:spcPct val="107000"/>
              </a:lnSpc>
              <a:buFont typeface="Symbol" panose="05050102010706020507" pitchFamily="18" charset="2"/>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aux </a:t>
            </a:r>
            <a:r>
              <a:rPr lang="en-US" sz="1800" b="1">
                <a:effectLst/>
                <a:latin typeface="Calibri" panose="020F0502020204030204" pitchFamily="34" charset="0"/>
                <a:ea typeface="Calibri" panose="020F0502020204030204" pitchFamily="34" charset="0"/>
                <a:cs typeface="Arial" panose="020B0604020202020204" pitchFamily="34" charset="0"/>
              </a:rPr>
              <a:t>obstacles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rencontrés par les personnes handicapées, qui permettront d’atténuer ces obstacles et de trouver d’autres moyens d’accès en attendant leur élimination.</a:t>
            </a:r>
          </a:p>
          <a:p>
            <a:pPr marL="800100" lvl="1" indent="-342900" rtl="0">
              <a:lnSpc>
                <a:spcPct val="107000"/>
              </a:lnSpc>
              <a:buFont typeface="Symbol" panose="05050102010706020507" pitchFamily="18" charset="2"/>
              <a:buAutoNum type="arabicPeriod"/>
            </a:pPr>
            <a:r>
              <a:rPr lang="en-US" sz="1800">
                <a:effectLst/>
                <a:latin typeface="Calibri" panose="020F0502020204030204" pitchFamily="34" charset="0"/>
                <a:ea typeface="Calibri" panose="020F0502020204030204" pitchFamily="34" charset="0"/>
                <a:cs typeface="Arial" panose="020B0604020202020204" pitchFamily="34" charset="0"/>
              </a:rPr>
              <a:t>Des données relatives aux </a:t>
            </a:r>
            <a:r>
              <a:rPr lang="en-US" sz="1800" b="1">
                <a:effectLst/>
                <a:latin typeface="Calibri" panose="020F0502020204030204" pitchFamily="34" charset="0"/>
                <a:ea typeface="Calibri" panose="020F0502020204030204" pitchFamily="34" charset="0"/>
                <a:cs typeface="Arial" panose="020B0604020202020204" pitchFamily="34" charset="0"/>
              </a:rPr>
              <a:t>besoins</a:t>
            </a:r>
            <a:r>
              <a:rPr lang="en-US" sz="1800">
                <a:effectLst/>
                <a:latin typeface="Calibri" panose="020F0502020204030204" pitchFamily="34" charset="0"/>
                <a:ea typeface="Calibri" panose="020F0502020204030204" pitchFamily="34" charset="0"/>
                <a:cs typeface="Arial" panose="020B0604020202020204" pitchFamily="34" charset="0"/>
              </a:rPr>
              <a:t>,</a:t>
            </a:r>
            <a:r>
              <a:rPr lang="en-US" sz="1800" b="1">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Calibri" panose="020F0502020204030204" pitchFamily="34" charset="0"/>
                <a:ea typeface="Calibri" panose="020F0502020204030204" pitchFamily="34" charset="0"/>
                <a:cs typeface="Arial" panose="020B0604020202020204" pitchFamily="34" charset="0"/>
              </a:rPr>
              <a:t>aux</a:t>
            </a:r>
            <a:r>
              <a:rPr lang="en-US" sz="1800" b="1">
                <a:effectLst/>
                <a:latin typeface="Calibri" panose="020F0502020204030204" pitchFamily="34" charset="0"/>
                <a:ea typeface="Calibri" panose="020F0502020204030204" pitchFamily="34" charset="0"/>
                <a:cs typeface="Arial" panose="020B0604020202020204" pitchFamily="34" charset="0"/>
              </a:rPr>
              <a:t> </a:t>
            </a:r>
            <a:r>
              <a:rPr lang="en-GB" sz="1800" b="1">
                <a:effectLst/>
                <a:latin typeface="Calibri" panose="020F0502020204030204" pitchFamily="34" charset="0"/>
                <a:ea typeface="Calibri" panose="020F0502020204030204" pitchFamily="34" charset="0"/>
                <a:cs typeface="Arial" panose="020B0604020202020204" pitchFamily="34" charset="0"/>
              </a:rPr>
              <a:t>préférences </a:t>
            </a:r>
            <a:r>
              <a:rPr lang="en-GB" sz="1800">
                <a:effectLst/>
                <a:latin typeface="Calibri" panose="020F0502020204030204" pitchFamily="34" charset="0"/>
                <a:ea typeface="Calibri" panose="020F0502020204030204" pitchFamily="34" charset="0"/>
                <a:cs typeface="Arial" panose="020B0604020202020204" pitchFamily="34" charset="0"/>
              </a:rPr>
              <a:t>et aux </a:t>
            </a:r>
            <a:r>
              <a:rPr lang="en-GB" sz="1800" b="1">
                <a:effectLst/>
                <a:latin typeface="Calibri" panose="020F0502020204030204" pitchFamily="34" charset="0"/>
                <a:ea typeface="Calibri" panose="020F0502020204030204" pitchFamily="34" charset="0"/>
                <a:cs typeface="Arial" panose="020B0604020202020204" pitchFamily="34" charset="0"/>
              </a:rPr>
              <a:t>capacités</a:t>
            </a:r>
            <a:r>
              <a:rPr lang="en-US" sz="1800">
                <a:effectLst/>
                <a:latin typeface="Calibri" panose="020F0502020204030204" pitchFamily="34" charset="0"/>
                <a:ea typeface="Calibri" panose="020F0502020204030204" pitchFamily="34" charset="0"/>
                <a:cs typeface="Arial" panose="020B0604020202020204" pitchFamily="34" charset="0"/>
              </a:rPr>
              <a:t>,</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qui nous permettront de garantir la pertinence de nos activités.</a:t>
            </a:r>
          </a:p>
          <a:p>
            <a:pPr marL="800100" lvl="1" indent="-342900" rtl="0">
              <a:lnSpc>
                <a:spcPct val="107000"/>
              </a:lnSpc>
              <a:buFont typeface="Symbol" panose="05050102010706020507" pitchFamily="18" charset="2"/>
              <a:buAutoNum type="arabicPeriod"/>
            </a:pPr>
            <a:r>
              <a:rPr lang="en-US" sz="1800">
                <a:solidFill>
                  <a:srgbClr val="0070C0"/>
                </a:solidFill>
                <a:effectLst/>
                <a:latin typeface="Arial" panose="020B0604020202020204" pitchFamily="34" charset="0"/>
                <a:ea typeface="Calibri" panose="020F0502020204030204" pitchFamily="34" charset="0"/>
                <a:cs typeface="Arial" panose="020B0604020202020204" pitchFamily="34" charset="0"/>
              </a:rPr>
              <a:t>Enfin, dans certains pays, il existe des processus pour</a:t>
            </a:r>
            <a:r>
              <a:rPr lang="en-US" sz="1800" b="1">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GB" sz="1800" b="1">
                <a:solidFill>
                  <a:srgbClr val="0070C0"/>
                </a:solidFill>
                <a:effectLst/>
                <a:latin typeface="Arial" panose="020B0604020202020204" pitchFamily="34" charset="0"/>
                <a:ea typeface="Calibri" panose="020F0502020204030204" pitchFamily="34" charset="0"/>
                <a:cs typeface="Arial" panose="020B0604020202020204" pitchFamily="34" charset="0"/>
              </a:rPr>
              <a:t>évaluer et déterminer le handicap</a:t>
            </a:r>
            <a:r>
              <a:rPr lang="en-US" sz="1800">
                <a:solidFill>
                  <a:srgbClr val="0070C0"/>
                </a:solidFill>
                <a:effectLst/>
                <a:latin typeface="Arial" panose="020B0604020202020204" pitchFamily="34" charset="0"/>
                <a:ea typeface="Calibri" panose="020F0502020204030204" pitchFamily="34" charset="0"/>
                <a:cs typeface="Arial" panose="020B0604020202020204" pitchFamily="34" charset="0"/>
              </a:rPr>
              <a:t>, lequel correspond à la décision officielle qui confère ou non le statut de personne handicapée à l’issue des processus juridiques prévus dans le pays.</a:t>
            </a:r>
            <a:r>
              <a:rPr lang="en-US" sz="1800">
                <a:effectLst/>
                <a:latin typeface="Calibri" panose="020F0502020204030204" pitchFamily="34" charset="0"/>
                <a:ea typeface="Calibri" panose="020F0502020204030204" pitchFamily="34" charset="0"/>
                <a:cs typeface="Times New Roman" panose="02020603050405020304" pitchFamily="18" charset="0"/>
              </a:rPr>
              <a:t> Selon les pays, ce statut peut être officialisé par la délivrance d’une carte d’invalidité ou de tout autre document similaire pouvant notamment donner accès à certains services et avantages. Il est important de souligner que ce genre d’évaluations prend généralement du temps, et que les personnes réfugiées peuvent rencontrer des obstacles administratifs qui entravent leur accès à ces processus (par exemple, preuve de citoyenneté).</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Énoncez le message clé : </a:t>
            </a:r>
            <a:r>
              <a:rPr lang="en-US" sz="1800" b="1">
                <a:effectLst/>
                <a:latin typeface="Calibri" panose="020F0502020204030204" pitchFamily="34" charset="0"/>
                <a:ea typeface="Calibri" panose="020F0502020204030204" pitchFamily="34" charset="0"/>
                <a:cs typeface="Times New Roman" panose="02020603050405020304" pitchFamily="18" charset="0"/>
              </a:rPr>
              <a:t>selon les objectifs de la collecte de données, les outils et les ressources nécessaires ne seront pas les mêmes</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a:solidFill>
                  <a:schemeClr val="tx1"/>
                </a:solidFill>
                <a:effectLst/>
                <a:latin typeface="+mn-lt"/>
                <a:ea typeface="+mn-ea"/>
                <a:cs typeface="+mn-cs"/>
              </a:rPr>
              <a:t>Remarques à l’intention des animateurs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1" i="0" kern="1200">
                <a:solidFill>
                  <a:schemeClr val="tx1"/>
                </a:solidFill>
                <a:effectLst/>
                <a:latin typeface="+mn-lt"/>
                <a:ea typeface="+mn-ea"/>
                <a:cs typeface="+mn-cs"/>
              </a:rPr>
              <a:t>Si vous disposez du temps nécessaire </a:t>
            </a:r>
            <a:r>
              <a:rPr lang="en-US" sz="1200" b="0" i="0" kern="1200">
                <a:solidFill>
                  <a:schemeClr val="tx1"/>
                </a:solidFill>
                <a:effectLst/>
                <a:latin typeface="+mn-lt"/>
                <a:ea typeface="+mn-ea"/>
                <a:cs typeface="+mn-cs"/>
              </a:rPr>
              <a:t>et que les participants ont déjà pris connaissance de ce modèle (dans le module 2 du </a:t>
            </a:r>
            <a:r>
              <a:rPr lang="en-US">
                <a:hlinkClick r:id="rId3"/>
              </a:rPr>
              <a:t>guide du HCR intitulé </a:t>
            </a:r>
            <a:r>
              <a:rPr lang="en-GB" i="1">
                <a:hlinkClick r:id="rId3"/>
              </a:rPr>
              <a:t>Travailler avec les personnes handicapées dans les situations de déplacement forcé</a:t>
            </a:r>
            <a:r>
              <a:rPr lang="en-US"/>
              <a:t>), vous pouvez </a:t>
            </a:r>
            <a:r>
              <a:rPr lang="en-US" sz="1200" b="0" i="0" kern="1200">
                <a:solidFill>
                  <a:schemeClr val="tx1"/>
                </a:solidFill>
                <a:effectLst/>
                <a:latin typeface="+mn-lt"/>
                <a:ea typeface="+mn-ea"/>
                <a:cs typeface="+mn-cs"/>
              </a:rPr>
              <a:t>rappeler le « concept de handicap » défini par la Convention des Nations Unies relative aux droits des personnes handicapées, en précisant que les </a:t>
            </a:r>
            <a:r>
              <a:rPr lang="en-GB" sz="1200" b="1" i="0" kern="1200">
                <a:solidFill>
                  <a:schemeClr val="tx1"/>
                </a:solidFill>
                <a:effectLst/>
                <a:latin typeface="+mn-lt"/>
                <a:ea typeface="+mn-ea"/>
                <a:cs typeface="+mn-cs"/>
              </a:rPr>
              <a:t>données</a:t>
            </a:r>
            <a:r>
              <a:rPr lang="en-US" sz="1200" b="0" i="0" kern="1200">
                <a:solidFill>
                  <a:schemeClr val="tx1"/>
                </a:solidFill>
                <a:effectLst/>
                <a:latin typeface="+mn-lt"/>
                <a:ea typeface="+mn-ea"/>
                <a:cs typeface="+mn-cs"/>
              </a:rPr>
              <a:t> sur les différents facteurs en interaction permettent d’améliorer l’inclusion et la protection des personnes handicapées. </a:t>
            </a:r>
          </a:p>
          <a:p>
            <a:pPr marL="0" marR="0" lvl="0" indent="0" algn="l" defTabSz="914400" rtl="0" eaLnBrk="1" fontAlgn="auto" latinLnBrk="0" hangingPunct="1">
              <a:lnSpc>
                <a:spcPct val="100000"/>
              </a:lnSpc>
              <a:spcBef>
                <a:spcPts val="0"/>
              </a:spcBef>
              <a:spcAft>
                <a:spcPts val="0"/>
              </a:spcAft>
              <a:buClrTx/>
              <a:buSzTx/>
              <a:buFontTx/>
              <a:buNone/>
              <a:defRPr/>
            </a:pPr>
            <a:r>
              <a:rPr lang="en-US" sz="1200" b="0" i="0" kern="1200">
                <a:solidFill>
                  <a:schemeClr val="tx1"/>
                </a:solidFill>
                <a:effectLst/>
                <a:latin typeface="+mn-lt"/>
                <a:ea typeface="+mn-ea"/>
                <a:cs typeface="+mn-cs"/>
              </a:rPr>
              <a:t>Utilisez l’animation PowerPoint pour faire apparaître le mot « DONNÉES » ainsi que les flèches le reliant aux différents aspects sous-tendant le concept de handicap.</a:t>
            </a:r>
          </a:p>
          <a:p>
            <a:pPr marL="0" marR="0" lvl="0" indent="0" algn="l" defTabSz="914400" rtl="0" eaLnBrk="1" fontAlgn="auto" latinLnBrk="0" hangingPunct="1">
              <a:lnSpc>
                <a:spcPct val="100000"/>
              </a:lnSpc>
              <a:spcBef>
                <a:spcPts val="0"/>
              </a:spcBef>
              <a:spcAft>
                <a:spcPts val="0"/>
              </a:spcAft>
              <a:buClrTx/>
              <a:buSzTx/>
              <a:buFontTx/>
              <a:buNone/>
              <a:defRPr/>
            </a:pPr>
            <a:endParaRPr lang="en-GB" sz="1200" b="1" i="0" kern="1200" dirty="0">
              <a:solidFill>
                <a:schemeClr val="tx1"/>
              </a:solidFill>
              <a:effectLst/>
              <a:latin typeface="+mn-lt"/>
              <a:ea typeface="+mn-ea"/>
              <a:cs typeface="+mn-cs"/>
            </a:endParaRPr>
          </a:p>
          <a:p>
            <a:pPr rtl="0"/>
            <a:r>
              <a:rPr lang="en-US" sz="1200" b="1" kern="1200">
                <a:solidFill>
                  <a:schemeClr val="tx1"/>
                </a:solidFill>
                <a:effectLst/>
                <a:latin typeface="+mn-lt"/>
                <a:ea typeface="+mn-ea"/>
                <a:cs typeface="+mn-cs"/>
              </a:rPr>
              <a:t>Accessibilité :</a:t>
            </a:r>
            <a:r>
              <a:rPr lang="en-US" sz="1200" kern="1200">
                <a:solidFill>
                  <a:schemeClr val="tx1"/>
                </a:solidFill>
                <a:effectLst/>
                <a:latin typeface="+mn-lt"/>
                <a:ea typeface="+mn-ea"/>
                <a:cs typeface="+mn-cs"/>
              </a:rPr>
              <a:t> cette diapositive illustre le « concept » de handicap tel que défini par la Convention des Nations Unies relative aux droits des personnes handicapées. Ce concept a été présenté dans le module 2 du guide d’animation </a:t>
            </a:r>
            <a:r>
              <a:rPr lang="en-GB" sz="1200" i="1" kern="1200">
                <a:solidFill>
                  <a:schemeClr val="tx1"/>
                </a:solidFill>
                <a:effectLst/>
                <a:latin typeface="+mn-lt"/>
                <a:ea typeface="+mn-ea"/>
                <a:cs typeface="+mn-cs"/>
              </a:rPr>
              <a:t>Renforcer la protection des personnes handicapées dans les situations de déplacement forcé</a:t>
            </a:r>
            <a:r>
              <a:rPr lang="en-GB" sz="1200" kern="1200">
                <a:solidFill>
                  <a:schemeClr val="tx1"/>
                </a:solidFill>
                <a:effectLst/>
                <a:latin typeface="+mn-lt"/>
                <a:ea typeface="+mn-ea"/>
                <a:cs typeface="+mn-cs"/>
              </a:rPr>
              <a:t>.</a:t>
            </a:r>
          </a:p>
          <a:p>
            <a:pPr marL="285750" indent="-2857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Comme nous l’avons déjà vu, le handicap </a:t>
            </a:r>
            <a:r>
              <a:rPr lang="en-US" sz="1800" b="1">
                <a:effectLst/>
                <a:latin typeface="Calibri" panose="020F0502020204030204" pitchFamily="34" charset="0"/>
                <a:ea typeface="Calibri" panose="020F0502020204030204" pitchFamily="34" charset="0"/>
                <a:cs typeface="Arial" panose="020B0604020202020204" pitchFamily="34" charset="0"/>
              </a:rPr>
              <a:t>résulte</a:t>
            </a:r>
            <a:r>
              <a:rPr lang="en-US" sz="1800" b="0">
                <a:effectLst/>
                <a:latin typeface="Calibri" panose="020F0502020204030204" pitchFamily="34" charset="0"/>
                <a:ea typeface="Calibri" panose="020F0502020204030204" pitchFamily="34" charset="0"/>
                <a:cs typeface="Arial" panose="020B0604020202020204" pitchFamily="34" charset="0"/>
              </a:rPr>
              <a:t> de l’interaction entre des personnes présentant diverses caractéristiques (notamment des déficiences) et des obstacles présents dans l’environnement, cette interaction pouvant se traduire soit par la participation et l’inclusion, soit par la discrimination et l’exclusion.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Les personnes handicapées ne constituent pas un groupe homogène, et le handicap lui-même est un concept complexe qui dépend à la fois des caractéristiques individuelles et de l’interaction avec l’environnement.</a:t>
            </a:r>
          </a:p>
          <a:p>
            <a:pPr marL="285750" indent="-2857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C’est la raison pour laquelle il est important de collecter différents types de données. </a:t>
            </a:r>
          </a:p>
          <a:p>
            <a:pPr marL="285750" indent="-285750" rtl="0">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Arial" panose="020B0604020202020204" pitchFamily="34" charset="0"/>
              </a:rPr>
              <a:t>Associez les couleurs du mot « DONNÉES » à celles des différents facteurs (individuels, environnementaux, obstacles, conditions favorables).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800">
                <a:effectLst/>
                <a:latin typeface="Calibri" panose="020F0502020204030204" pitchFamily="34" charset="0"/>
                <a:ea typeface="Calibri" panose="020F0502020204030204" pitchFamily="34" charset="0"/>
                <a:cs typeface="Arial" panose="020B0604020202020204" pitchFamily="34" charset="0"/>
              </a:rPr>
              <a:t>Dans cette formation, nous vous présenterons les types de données les plus pertinents à collecter pour garantir l’intégration des personnes handicapées relevant du mandat du HCR.</a:t>
            </a:r>
          </a:p>
          <a:p>
            <a:pPr rtl="0"/>
            <a:endParaRPr lang="en-US" altLang="en-US" dirty="0">
              <a:latin typeface="Arial" panose="020B0604020202020204" pitchFamily="34" charset="0"/>
              <a:ea typeface="ヒラギノ角ゴ Pro W3" pitchFamily="14" charset="-128"/>
            </a:endParaRP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indent="-171450" rtl="0">
              <a:buFont typeface="Arial" panose="020B0604020202020204" pitchFamily="34" charset="0"/>
              <a:buChar char="•"/>
            </a:pPr>
            <a:r>
              <a:rPr lang="en-US"/>
              <a:t>Exposez les messages clés aux participants, en mettant l’accent sur les obligations qui incombent aux États membres en vertu de la Convention des Nations Unies relative aux droits des personnes handicapées et sur la manière dont le HCR peut contribuer au respect de ces engagements en renforçant la collecte de données sur les personnes relevant de son mandat.</a:t>
            </a:r>
          </a:p>
          <a:p>
            <a:pPr marL="628650" lvl="1" indent="-171450" rtl="0">
              <a:buFont typeface="Arial" panose="020B0604020202020204" pitchFamily="34" charset="0"/>
              <a:buChar char="•"/>
            </a:pPr>
            <a:r>
              <a:rPr lang="en-US"/>
              <a:t>Les données relatives aux personnes handicapées peuvent être très variées : elles peuvent ainsi porter sur l’identification, la prévalence, les obstacles, les préférences, la détermination du handicap, etc.</a:t>
            </a:r>
          </a:p>
          <a:p>
            <a:pPr marL="628650" lvl="1" indent="-171450" rtl="0">
              <a:buFont typeface="Arial" panose="020B0604020202020204" pitchFamily="34" charset="0"/>
              <a:buChar char="•"/>
            </a:pPr>
            <a:r>
              <a:rPr lang="en-US"/>
              <a:t>La Convention des Nations Unies relatives aux droits des personnes handicapées impose aux États membres de recueillir des données ventilées par statut de handicap.</a:t>
            </a:r>
          </a:p>
          <a:p>
            <a:pPr marL="628650" lvl="1" indent="-171450" rtl="0">
              <a:buFont typeface="Arial" panose="020B0604020202020204" pitchFamily="34" charset="0"/>
              <a:buChar char="•"/>
            </a:pPr>
            <a:r>
              <a:rPr lang="en-US"/>
              <a:t>Le HCR a un rôle essentiel à jouer dans la collecte de données relatives aux personnes réfugiées et apatrides en situation de handicap.</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rtl="0"/>
            <a:r>
              <a:rPr lang="en-US" sz="1200">
                <a:effectLst/>
                <a:latin typeface="Calibri" panose="020F0502020204030204" pitchFamily="34" charset="0"/>
                <a:ea typeface="Calibri" panose="020F0502020204030204" pitchFamily="34" charset="0"/>
                <a:cs typeface="Arial" panose="020B0604020202020204" pitchFamily="34" charset="0"/>
              </a:rPr>
              <a:t>Cette partie présente à travers des études de cas les différents objectifs de la collecte de données relatives aux personnes handicapées et les différents outils à utiliser en fonction de l’objectif recherché.</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rtl="0"/>
            <a:r>
              <a:rPr lang="en-US" sz="1200">
                <a:effectLst/>
                <a:latin typeface="Calibri" panose="020F0502020204030204" pitchFamily="34" charset="0"/>
                <a:ea typeface="Calibri" panose="020F0502020204030204" pitchFamily="34" charset="0"/>
                <a:cs typeface="Arial" panose="020B0604020202020204" pitchFamily="34" charset="0"/>
              </a:rPr>
              <a:t>Présentez l’objectif de cette partie.</a:t>
            </a:r>
          </a:p>
          <a:p>
            <a:pPr rtl="0"/>
            <a:r>
              <a:rPr lang="en-US" sz="1200">
                <a:effectLst/>
                <a:latin typeface="Calibri" panose="020F0502020204030204" pitchFamily="34" charset="0"/>
                <a:ea typeface="Calibri" panose="020F0502020204030204" pitchFamily="34" charset="0"/>
                <a:cs typeface="Arial" panose="020B0604020202020204" pitchFamily="34" charset="0"/>
              </a:rPr>
              <a:t>Cette partie présente à travers une étude de cas les différents objectifs de la collecte de données relatives aux personnes handicapées et fait le point sur les outils qui existent et ceux qui pourraient être créés ou adaptés en fonction de l’objectif recherché. Les outils existants seront étudiés en pratique dans des études de cas portant sur les différents domaines de travail du HCR.</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rtl="0"/>
            <a:r>
              <a:rPr lang="en-US"/>
              <a:t>Présentez les </a:t>
            </a:r>
            <a:r>
              <a:rPr lang="en-US" b="1"/>
              <a:t>objectifs</a:t>
            </a:r>
            <a:r>
              <a:rPr lang="en-GB" b="1"/>
              <a:t> </a:t>
            </a:r>
            <a:r>
              <a:rPr lang="en-GB"/>
              <a:t>de cette activité :</a:t>
            </a:r>
          </a:p>
          <a:p>
            <a:pPr marL="342900" lvl="0" indent="-342900" algn="just"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Décrire trois types de données relatives aux personnes handicapées : données concernant l’identification des personnes handicapées ; données sur les risques et obstacles auxquels sont confrontées les personnes handicapées ; données sur les besoins et les priorités des personnes handicapées ainsi que sur les capacités en matière de participation et d’inclusion. </a:t>
            </a:r>
          </a:p>
          <a:p>
            <a:pPr marL="342900" lvl="0" indent="-342900" algn="just"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Recenser et associer les outils et processus disponibles pour collecter des données sur les besoins et les capacités des personnes handicapées et sur les obstacles qu’elles peuvent rencontrer (notamment des informations sur l’âge, le genre et la diversité). </a:t>
            </a:r>
          </a:p>
          <a:p>
            <a:pPr marL="342900" lvl="0" indent="-342900" algn="just"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Expliquer en quoi recueillir des données sur les personnes handicapées peut contribuer à leur protection et à leur inclusion.</a:t>
            </a:r>
          </a:p>
          <a:p>
            <a:pPr marL="0" lvl="0" indent="0" rtl="0">
              <a:spcAft>
                <a:spcPts val="800"/>
              </a:spcAft>
              <a:buFont typeface="Calibri" panose="020F0502020204030204" pitchFamily="34" charset="0"/>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Accessibilité : décrivez l’image qui s’affiche à l’écran, déjà utilisée dans la partie 1.1. Cette image représente une communauté où des enfants et des adultes, handicapés ou non, sont réunis devant une école et un centre de santé.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Exposez le </a:t>
            </a:r>
            <a:r>
              <a:rPr lang="en-US" sz="1200" b="1">
                <a:effectLst/>
                <a:latin typeface="Calibri" panose="020F0502020204030204" pitchFamily="34" charset="0"/>
                <a:ea typeface="Calibri" panose="020F0502020204030204" pitchFamily="34" charset="0"/>
                <a:cs typeface="Arial" panose="020B0604020202020204" pitchFamily="34" charset="0"/>
              </a:rPr>
              <a:t>contexte</a:t>
            </a:r>
            <a:r>
              <a:rPr lang="en-US" sz="1200">
                <a:effectLst/>
                <a:latin typeface="Calibri" panose="020F0502020204030204" pitchFamily="34" charset="0"/>
                <a:ea typeface="Calibri" panose="020F0502020204030204" pitchFamily="34" charset="0"/>
                <a:cs typeface="Arial" panose="020B0604020202020204" pitchFamily="34" charset="0"/>
              </a:rPr>
              <a:t> : il existe des personnes handicapées dans toutes les populations, et ces personnes peuvent être confrontées à des risques et des obstacles supplémentaires pour satisfaire leurs besoins et assurer leur propre protection.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Nous avons vu dans la partie précédente que le fait de recueillir diverses données sur ces situations peut contribuer à améliorer leur protection et leur prise en compte dans les interventions du HCR.</a:t>
            </a:r>
          </a:p>
          <a:p>
            <a:pPr marL="342900" indent="-342900" rtl="0">
              <a:lnSpc>
                <a:spcPct val="107000"/>
              </a:lnSpc>
              <a:spcAft>
                <a:spcPts val="800"/>
              </a:spcAft>
              <a:buFont typeface="Symbol" panose="05050102010706020507" pitchFamily="18" charset="2"/>
              <a:buChar char=""/>
            </a:pPr>
            <a:r>
              <a:rPr lang="en-US" sz="1200">
                <a:effectLst/>
                <a:latin typeface="Calibri" panose="020F0502020204030204"/>
                <a:ea typeface="Calibri" panose="020F0502020204030204" pitchFamily="34" charset="0"/>
                <a:cs typeface="Calibri" panose="020F0502020204030204"/>
              </a:rPr>
              <a:t>Expliquez </a:t>
            </a:r>
            <a:r>
              <a:rPr lang="en-US" sz="1200">
                <a:latin typeface="Calibri" panose="020F0502020204030204"/>
                <a:ea typeface="Calibri" panose="020F0502020204030204" pitchFamily="34" charset="0"/>
                <a:cs typeface="Calibri" panose="020F0502020204030204"/>
              </a:rPr>
              <a:t>aux participants</a:t>
            </a:r>
            <a:r>
              <a:rPr lang="en-US" sz="1200">
                <a:effectLst/>
                <a:latin typeface="Calibri" panose="020F0502020204030204"/>
                <a:ea typeface="Calibri" panose="020F0502020204030204" pitchFamily="34" charset="0"/>
                <a:cs typeface="Calibri" panose="020F0502020204030204"/>
              </a:rPr>
              <a:t> que dans l’exercice suivant, ils travailleront avec la communauté représentée à l’image et auront pour mission de collecter des données sur les personnes handicapées.</a:t>
            </a:r>
          </a:p>
          <a:p>
            <a:pPr marL="342900" lvl="0" indent="-342900" rtl="0">
              <a:lnSpc>
                <a:spcPct val="107000"/>
              </a:lnSpc>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L’objectif de cet exercice sera de sélectionner le type de données approprié ainsi que l’outil le mieux adapté.</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Expliquez aux participants que dans l’exercice suivant, ils travailleront auprès de la communauté représentée à l’image et auront pour </a:t>
            </a:r>
            <a:r>
              <a:rPr lang="en-US" sz="1200" b="1">
                <a:effectLst/>
                <a:latin typeface="Calibri" panose="020F0502020204030204" pitchFamily="34" charset="0"/>
                <a:ea typeface="Calibri" panose="020F0502020204030204" pitchFamily="34" charset="0"/>
                <a:cs typeface="Arial" panose="020B0604020202020204" pitchFamily="34" charset="0"/>
              </a:rPr>
              <a:t>mission</a:t>
            </a:r>
            <a:r>
              <a:rPr lang="en-US" sz="1200">
                <a:effectLst/>
                <a:latin typeface="Calibri" panose="020F0502020204030204" pitchFamily="34" charset="0"/>
                <a:ea typeface="Calibri" panose="020F0502020204030204" pitchFamily="34" charset="0"/>
                <a:cs typeface="Arial" panose="020B0604020202020204" pitchFamily="34" charset="0"/>
              </a:rPr>
              <a:t> de collecter des données sur les personnes handicapées.</a:t>
            </a: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Ils devront déterminer les </a:t>
            </a:r>
            <a:r>
              <a:rPr lang="en-US" sz="1200" b="1">
                <a:effectLst/>
                <a:latin typeface="Calibri" panose="020F0502020204030204" pitchFamily="34" charset="0"/>
                <a:ea typeface="Calibri" panose="020F0502020204030204" pitchFamily="34" charset="0"/>
                <a:cs typeface="Arial" panose="020B0604020202020204" pitchFamily="34" charset="0"/>
              </a:rPr>
              <a:t>types</a:t>
            </a:r>
            <a:r>
              <a:rPr lang="en-US" sz="1200">
                <a:effectLst/>
                <a:latin typeface="Calibri" panose="020F0502020204030204" pitchFamily="34" charset="0"/>
                <a:ea typeface="Calibri" panose="020F0502020204030204" pitchFamily="34" charset="0"/>
                <a:cs typeface="Arial" panose="020B0604020202020204" pitchFamily="34" charset="0"/>
              </a:rPr>
              <a:t> de données à collecter, les </a:t>
            </a:r>
            <a:r>
              <a:rPr lang="en-US" sz="1200" b="1">
                <a:effectLst/>
                <a:latin typeface="Calibri" panose="020F0502020204030204" pitchFamily="34" charset="0"/>
                <a:ea typeface="Calibri" panose="020F0502020204030204" pitchFamily="34" charset="0"/>
                <a:cs typeface="Arial" panose="020B0604020202020204" pitchFamily="34" charset="0"/>
              </a:rPr>
              <a:t>objectifs</a:t>
            </a:r>
            <a:r>
              <a:rPr lang="en-US" sz="1200">
                <a:effectLst/>
                <a:latin typeface="Calibri" panose="020F0502020204030204" pitchFamily="34" charset="0"/>
                <a:ea typeface="Calibri" panose="020F0502020204030204" pitchFamily="34" charset="0"/>
                <a:cs typeface="Arial" panose="020B0604020202020204" pitchFamily="34" charset="0"/>
              </a:rPr>
              <a:t> de ces données et les types d’</a:t>
            </a:r>
            <a:r>
              <a:rPr lang="en-US" sz="1200" b="1">
                <a:effectLst/>
                <a:latin typeface="Calibri" panose="020F0502020204030204" pitchFamily="34" charset="0"/>
                <a:ea typeface="Calibri" panose="020F0502020204030204" pitchFamily="34" charset="0"/>
                <a:cs typeface="Arial" panose="020B0604020202020204" pitchFamily="34" charset="0"/>
              </a:rPr>
              <a:t>outils</a:t>
            </a:r>
            <a:r>
              <a:rPr lang="en-US" sz="1200">
                <a:effectLst/>
                <a:latin typeface="Calibri" panose="020F0502020204030204" pitchFamily="34" charset="0"/>
                <a:ea typeface="Calibri" panose="020F0502020204030204" pitchFamily="34" charset="0"/>
                <a:cs typeface="Arial" panose="020B0604020202020204" pitchFamily="34" charset="0"/>
              </a:rPr>
              <a:t> à utiliser.</a:t>
            </a: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Donnez-leur un </a:t>
            </a:r>
            <a:r>
              <a:rPr lang="en-US" sz="1200" b="1">
                <a:effectLst/>
                <a:latin typeface="Calibri" panose="020F0502020204030204" pitchFamily="34" charset="0"/>
                <a:ea typeface="Calibri" panose="020F0502020204030204" pitchFamily="34" charset="0"/>
                <a:cs typeface="Arial" panose="020B0604020202020204" pitchFamily="34" charset="0"/>
              </a:rPr>
              <a:t>exemple sans rapport avec le handicap</a:t>
            </a:r>
            <a:r>
              <a:rPr lang="en-GB" sz="1200" b="1">
                <a:effectLst/>
                <a:latin typeface="Calibri" panose="020F0502020204030204" pitchFamily="34" charset="0"/>
                <a:ea typeface="Calibri" panose="020F0502020204030204" pitchFamily="34" charset="0"/>
                <a:cs typeface="Arial" panose="020B0604020202020204" pitchFamily="34" charset="0"/>
              </a:rPr>
              <a:t> </a:t>
            </a:r>
            <a:r>
              <a:rPr lang="en-GB" sz="1200" b="0">
                <a:effectLst/>
                <a:latin typeface="Calibri" panose="020F0502020204030204" pitchFamily="34" charset="0"/>
                <a:ea typeface="Calibri" panose="020F0502020204030204" pitchFamily="34" charset="0"/>
                <a:cs typeface="Arial" panose="020B0604020202020204" pitchFamily="34" charset="0"/>
              </a:rPr>
              <a:t>(parmi ceux affichés à l’écran).</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rtl="0">
              <a:lnSpc>
                <a:spcPct val="107000"/>
              </a:lnSpc>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Arial" panose="020B0604020202020204" pitchFamily="34" charset="0"/>
              </a:rPr>
              <a:t>Vous pouvez soit donner cet exemple en expliquant les étapes nécessaires à la résolution de l’étude de cas, soit lire uniquement les questions qui s’affichent à gauche de l’écran et demander aux participants de réagir à l’exemple suivant : si vous aviez pour mission d’évaluer l’accès à une école et à un centre médical en tenant compte de l’âge et de l’égalité des genres, de quels types de données auriez-vous besoin, et quels outils pourriez-vous utiliser ? Cela aidera les participants à mobiliser des connaissances qu’ils possèdent déjà et dont ils pourront se servir pour cet exercice.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Commentez l’exemple proposé : si vous aviez pour mission de veiller à la prise en compte de l’âge et de l’égalité des genres dans l’analyse de l’accès à certains services, vous devriez au minimum ventiler les données relatives à la communauté concernée par sexe et par âge afin de déterminer si les femmes et les filles y ont accès dans les mêmes proportions que les hommes et les garçons. Pour réaliser cette analyse, vous auriez besoin d’informations démographiques individuelles sur le sexe assigné à la naissance et la date de naissance – données que vous pourriez recueillir en posant notamment des questions à caractère démographique ou en demandant une pièce d’identité.</a:t>
            </a:r>
          </a:p>
          <a:p>
            <a:pPr marL="285750" lvl="0" indent="-285750" rtl="0">
              <a:lnSpc>
                <a:spcPct val="107000"/>
              </a:lnSpc>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Accessibilité : décrivez l’image qui s’affiche à l’écran. Cette image – toujours la même pour cette activité – représente une communauté où des enfants et des adultes, handicapés ou non, sont réunis devant une école et un centre de santé.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Suivez les instructions pour effectuer l’exercice :</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Lisez l’énoncé de la tâche qui vous est confiée et discutez-en avec le reste du groupe pour vous assurer de bien la comprendre.</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Sélectionnez les types de données dont vous aurez besoin à l’aide du </a:t>
            </a:r>
            <a:r>
              <a:rPr lang="en-US" sz="1800" b="1">
                <a:effectLst/>
                <a:latin typeface="Calibri" panose="020F0502020204030204" pitchFamily="34" charset="0"/>
                <a:ea typeface="Calibri" panose="020F0502020204030204" pitchFamily="34" charset="0"/>
                <a:cs typeface="Arial" panose="020B0604020202020204" pitchFamily="34" charset="0"/>
              </a:rPr>
              <a:t>Document 2 « Un outil pour chaque type d’utilisation »</a:t>
            </a:r>
            <a:r>
              <a:rPr lang="en-US" sz="1800">
                <a:effectLst/>
                <a:latin typeface="Calibri" panose="020F0502020204030204" pitchFamily="34" charset="0"/>
                <a:ea typeface="Calibri" panose="020F0502020204030204" pitchFamily="34" charset="0"/>
                <a:cs typeface="Arial" panose="020B0604020202020204" pitchFamily="34" charset="0"/>
              </a:rPr>
              <a:t>. </a:t>
            </a:r>
          </a:p>
          <a:p>
            <a:pPr marL="800100" lvl="1"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Dans ce document, sélectionnez les outils que vous utiliseriez et expliquez votre choix.</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Sélectionnez un ou deux groupes et invitez-les à faire part de leurs réflexions.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Si vous manquez de temps, il n’est pas indispensable de recueillir les commentaires de tous les groupes, car les principaux points seront de toute façon repris dans les messages clés. Vous trouverez des informations sur les outils recommandés pour chaque étude de cas dans le guide d’animation.</a:t>
            </a:r>
          </a:p>
          <a:p>
            <a:pPr rtl="0"/>
            <a:endParaRPr lang="en-GB" dirty="0"/>
          </a:p>
          <a:p>
            <a:pPr rtl="0"/>
            <a:r>
              <a:rPr lang="en-US" b="1"/>
              <a:t>Instructions détaillées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Répartissez les participants en groupes de deux ou trois et confiez une </a:t>
            </a:r>
            <a:r>
              <a:rPr lang="en-US" sz="1800" b="1">
                <a:effectLst/>
                <a:latin typeface="Calibri" panose="020F0502020204030204" pitchFamily="34" charset="0"/>
                <a:ea typeface="Calibri" panose="020F0502020204030204" pitchFamily="34" charset="0"/>
                <a:cs typeface="Arial" panose="020B0604020202020204" pitchFamily="34" charset="0"/>
              </a:rPr>
              <a:t>tâche </a:t>
            </a:r>
            <a:r>
              <a:rPr lang="en-US" sz="1800">
                <a:effectLst/>
                <a:latin typeface="Calibri" panose="020F0502020204030204" pitchFamily="34" charset="0"/>
                <a:ea typeface="Calibri" panose="020F0502020204030204" pitchFamily="34" charset="0"/>
                <a:cs typeface="Arial" panose="020B0604020202020204" pitchFamily="34" charset="0"/>
              </a:rPr>
              <a:t>à chaque groupe (les tâches seront détaillées plus loin). Vous pouvez aussi lire l’énoncé des différentes tâches et demander aux participants de choisir celle qu’ils trouvent la plus intéressante au vu de leurs responsabilités actuelles, mais cette méthode peut prendre plus de temps.</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Après avoir lu l’énoncé de leur tâche, les participants recevront une série de </a:t>
            </a:r>
            <a:r>
              <a:rPr lang="fr-FR" altLang="en-US" sz="1800" b="1">
                <a:effectLst/>
                <a:latin typeface="Calibri" panose="020F0502020204030204" pitchFamily="34" charset="0"/>
                <a:ea typeface="Calibri" panose="020F0502020204030204" pitchFamily="34" charset="0"/>
                <a:cs typeface="Arial" panose="020B0604020202020204" pitchFamily="34" charset="0"/>
              </a:rPr>
              <a:t>fiches </a:t>
            </a:r>
            <a:r>
              <a:rPr lang="en-US" sz="1800" b="1">
                <a:effectLst/>
                <a:latin typeface="Calibri" panose="020F0502020204030204" pitchFamily="34" charset="0"/>
                <a:ea typeface="Calibri" panose="020F0502020204030204" pitchFamily="34" charset="0"/>
                <a:cs typeface="Arial" panose="020B0604020202020204" pitchFamily="34" charset="0"/>
              </a:rPr>
              <a:t>ou </a:t>
            </a:r>
            <a:r>
              <a:rPr lang="en-GB" sz="1800" b="1">
                <a:effectLst/>
                <a:latin typeface="Calibri" panose="020F0502020204030204" pitchFamily="34" charset="0"/>
                <a:ea typeface="Calibri" panose="020F0502020204030204" pitchFamily="34" charset="0"/>
                <a:cs typeface="Arial" panose="020B0604020202020204" pitchFamily="34" charset="0"/>
              </a:rPr>
              <a:t>documents </a:t>
            </a:r>
            <a:r>
              <a:rPr lang="en-GB" sz="1800">
                <a:effectLst/>
                <a:latin typeface="Calibri" panose="020F0502020204030204" pitchFamily="34" charset="0"/>
                <a:ea typeface="Calibri" panose="020F0502020204030204" pitchFamily="34" charset="0"/>
                <a:cs typeface="Arial" panose="020B0604020202020204" pitchFamily="34" charset="0"/>
              </a:rPr>
              <a:t>indiquant les différents objectifs d’une collecte de données relatives aux personnes handicapées et les différents outils pouvant être utilisés selon l’objectif recherché. Chaque outil est représenté sur une </a:t>
            </a:r>
            <a:r>
              <a:rPr lang="fr-FR" altLang="en-GB" sz="1800">
                <a:effectLst/>
                <a:latin typeface="Calibri" panose="020F0502020204030204" pitchFamily="34" charset="0"/>
                <a:ea typeface="Calibri" panose="020F0502020204030204" pitchFamily="34" charset="0"/>
                <a:cs typeface="Arial" panose="020B0604020202020204" pitchFamily="34" charset="0"/>
              </a:rPr>
              <a:t>fiche </a:t>
            </a:r>
            <a:r>
              <a:rPr lang="en-GB" sz="1800">
                <a:effectLst/>
                <a:latin typeface="Calibri" panose="020F0502020204030204" pitchFamily="34" charset="0"/>
                <a:ea typeface="Calibri" panose="020F0502020204030204" pitchFamily="34" charset="0"/>
                <a:cs typeface="Arial" panose="020B0604020202020204" pitchFamily="34" charset="0"/>
              </a:rPr>
              <a:t>qui décrit brièvement son objectif et son fonctionnement.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Distribuez les </a:t>
            </a:r>
            <a:r>
              <a:rPr lang="fr-FR" altLang="en-US" sz="1800">
                <a:effectLst/>
                <a:latin typeface="Calibri" panose="020F0502020204030204" pitchFamily="34" charset="0"/>
                <a:ea typeface="Calibri" panose="020F0502020204030204" pitchFamily="34" charset="0"/>
                <a:cs typeface="Arial" panose="020B0604020202020204" pitchFamily="34" charset="0"/>
              </a:rPr>
              <a:t>fiches</a:t>
            </a:r>
            <a:r>
              <a:rPr lang="en-US" sz="1800">
                <a:effectLst/>
                <a:latin typeface="Calibri" panose="020F0502020204030204" pitchFamily="34" charset="0"/>
                <a:ea typeface="Calibri" panose="020F0502020204030204" pitchFamily="34" charset="0"/>
                <a:cs typeface="Arial" panose="020B0604020202020204" pitchFamily="34" charset="0"/>
              </a:rPr>
              <a:t>, puis demandez aux participants de les lire et de déterminer l’objectif correspondant le mieux à la tâche qui leur a été confiée, et les outils qui seraient les plus appropriés.</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Demandez aux participants de réfléchir aux </a:t>
            </a:r>
            <a:r>
              <a:rPr lang="en-US" sz="1800" b="1">
                <a:effectLst/>
                <a:latin typeface="Calibri" panose="020F0502020204030204" pitchFamily="34" charset="0"/>
                <a:ea typeface="Calibri" panose="020F0502020204030204" pitchFamily="34" charset="0"/>
                <a:cs typeface="Arial" panose="020B0604020202020204" pitchFamily="34" charset="0"/>
              </a:rPr>
              <a:t>objectifs</a:t>
            </a:r>
            <a:r>
              <a:rPr lang="en-GB" sz="1800" b="1">
                <a:effectLst/>
                <a:latin typeface="Calibri" panose="020F0502020204030204" pitchFamily="34" charset="0"/>
                <a:ea typeface="Calibri" panose="020F0502020204030204" pitchFamily="34" charset="0"/>
                <a:cs typeface="Arial" panose="020B0604020202020204" pitchFamily="34" charset="0"/>
              </a:rPr>
              <a:t> </a:t>
            </a:r>
            <a:r>
              <a:rPr lang="en-GB" sz="1800">
                <a:effectLst/>
                <a:latin typeface="Calibri" panose="020F0502020204030204" pitchFamily="34" charset="0"/>
                <a:ea typeface="Calibri" panose="020F0502020204030204" pitchFamily="34" charset="0"/>
                <a:cs typeface="Arial" panose="020B0604020202020204" pitchFamily="34" charset="0"/>
              </a:rPr>
              <a:t>de la collecte de données : selon vous, quelles seraient les données les plus pertinentes à recueillir pour réaliser la tâche qui vous a été confiée ? </a:t>
            </a:r>
          </a:p>
          <a:p>
            <a:pPr marL="342900" lvl="0" indent="-342900" rtl="0">
              <a:lnSpc>
                <a:spcPct val="107000"/>
              </a:lnSpc>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Pour commencer, les participants peuvent sélectionner le ou les objectifs qui correspondent le mieux à la tâche qui leur a été confiée. Dans un deuxième temps, ils sélectionneront les outils les plus appropriés pour collecter les données dont ils ont besoin pour cette tâche.</a:t>
            </a:r>
          </a:p>
          <a:p>
            <a:pPr marL="342900" lvl="0" indent="-342900" rtl="0">
              <a:lnSpc>
                <a:spcPct val="107000"/>
              </a:lnSpc>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Enfin, ils devront préparer un court résumé pour présenter leur étude de cas et justifier leurs choix.</a:t>
            </a:r>
          </a:p>
          <a:p>
            <a:pPr rtl="0">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Dans le cadre d’un atelier </a:t>
            </a:r>
            <a:r>
              <a:rPr lang="en-US" sz="1800" b="1">
                <a:effectLst/>
                <a:latin typeface="Calibri" panose="020F0502020204030204" pitchFamily="34" charset="0"/>
                <a:ea typeface="Calibri" panose="020F0502020204030204" pitchFamily="34" charset="0"/>
                <a:cs typeface="Arial" panose="020B0604020202020204" pitchFamily="34" charset="0"/>
              </a:rPr>
              <a:t>en présentiel</a:t>
            </a:r>
            <a:r>
              <a:rPr lang="en-US" sz="1800">
                <a:effectLst/>
                <a:latin typeface="Calibri" panose="020F0502020204030204" pitchFamily="34" charset="0"/>
                <a:ea typeface="Calibri" panose="020F0502020204030204" pitchFamily="34" charset="0"/>
                <a:cs typeface="Arial" panose="020B0604020202020204" pitchFamily="34" charset="0"/>
              </a:rPr>
              <a:t> : distribuez les </a:t>
            </a:r>
            <a:r>
              <a:rPr lang="fr-FR" altLang="en-US" sz="1800">
                <a:effectLst/>
                <a:latin typeface="Calibri" panose="020F0502020204030204" pitchFamily="34" charset="0"/>
                <a:ea typeface="Calibri" panose="020F0502020204030204" pitchFamily="34" charset="0"/>
                <a:cs typeface="Arial" panose="020B0604020202020204" pitchFamily="34" charset="0"/>
              </a:rPr>
              <a:t>fiches </a:t>
            </a:r>
            <a:r>
              <a:rPr lang="en-US" sz="1800">
                <a:effectLst/>
                <a:latin typeface="Calibri" panose="020F0502020204030204" pitchFamily="34" charset="0"/>
                <a:ea typeface="Calibri" panose="020F0502020204030204" pitchFamily="34" charset="0"/>
                <a:cs typeface="Arial" panose="020B0604020202020204" pitchFamily="34" charset="0"/>
              </a:rPr>
              <a:t>à chacun des groupes en version papier ou numérique. Anticipez les éventuels problèmes d’accessibilité, en prévoyant des exemplaires en braille par exemple.</a:t>
            </a:r>
          </a:p>
          <a:p>
            <a:pPr rtl="0">
              <a:lnSpc>
                <a:spcPct val="107000"/>
              </a:lnSpc>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Dans le cadre d’un </a:t>
            </a:r>
            <a:r>
              <a:rPr lang="en-US" sz="1800" b="1">
                <a:effectLst/>
                <a:latin typeface="Calibri" panose="020F0502020204030204" pitchFamily="34" charset="0"/>
                <a:ea typeface="Calibri" panose="020F0502020204030204" pitchFamily="34" charset="0"/>
                <a:cs typeface="Arial" panose="020B0604020202020204" pitchFamily="34" charset="0"/>
              </a:rPr>
              <a:t>atelier virtuel </a:t>
            </a:r>
            <a:r>
              <a:rPr lang="en-US" sz="1800">
                <a:effectLst/>
                <a:latin typeface="Calibri" panose="020F0502020204030204" pitchFamily="34" charset="0"/>
                <a:ea typeface="Calibri" panose="020F0502020204030204" pitchFamily="34" charset="0"/>
                <a:cs typeface="Arial" panose="020B0604020202020204" pitchFamily="34" charset="0"/>
              </a:rPr>
              <a:t>: communiquez les </a:t>
            </a:r>
            <a:r>
              <a:rPr lang="fr-FR" altLang="en-US" sz="1800">
                <a:effectLst/>
                <a:latin typeface="Calibri" panose="020F0502020204030204" pitchFamily="34" charset="0"/>
                <a:ea typeface="Calibri" panose="020F0502020204030204" pitchFamily="34" charset="0"/>
                <a:cs typeface="Arial" panose="020B0604020202020204" pitchFamily="34" charset="0"/>
              </a:rPr>
              <a:t>fiches </a:t>
            </a:r>
            <a:r>
              <a:rPr lang="en-US" sz="1800">
                <a:effectLst/>
                <a:latin typeface="Calibri" panose="020F0502020204030204" pitchFamily="34" charset="0"/>
                <a:ea typeface="Calibri" panose="020F0502020204030204" pitchFamily="34" charset="0"/>
                <a:cs typeface="Arial" panose="020B0604020202020204" pitchFamily="34" charset="0"/>
              </a:rPr>
              <a:t>(dans un format Word ou PDF accessible) à l’aide d’un lien et créez si possible plusieurs salles virtuelles. L’ensemble du groupe peut aussi travailler sur la même tâche.</a:t>
            </a:r>
          </a:p>
          <a:p>
            <a:pPr marL="342900" lvl="0" indent="-342900" rtl="0">
              <a:lnSpc>
                <a:spcPct val="107000"/>
              </a:lnSpc>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Arial" panose="020B0604020202020204" pitchFamily="34" charset="0"/>
              </a:rPr>
              <a:t>Selon le temps disponible, demandez à chaque groupe de partager une </a:t>
            </a:r>
            <a:r>
              <a:rPr lang="fr-FR" altLang="en-US" sz="1800">
                <a:effectLst/>
                <a:latin typeface="Calibri" panose="020F0502020204030204" pitchFamily="34" charset="0"/>
                <a:ea typeface="Calibri" panose="020F0502020204030204" pitchFamily="34" charset="0"/>
                <a:cs typeface="Arial" panose="020B0604020202020204" pitchFamily="34" charset="0"/>
              </a:rPr>
              <a:t>fiche</a:t>
            </a:r>
            <a:r>
              <a:rPr lang="en-US" sz="1800">
                <a:effectLst/>
                <a:latin typeface="Calibri" panose="020F0502020204030204" pitchFamily="34" charset="0"/>
                <a:ea typeface="Calibri" panose="020F0502020204030204" pitchFamily="34" charset="0"/>
                <a:cs typeface="Arial" panose="020B0604020202020204" pitchFamily="34" charset="0"/>
              </a:rPr>
              <a:t>, puis passez au groupe suivant. Sinon, vous pouvez également inviter un ou deux groupes à </a:t>
            </a:r>
            <a:r>
              <a:rPr lang="en-US" sz="1800" b="1">
                <a:effectLst/>
                <a:latin typeface="Calibri" panose="020F0502020204030204" pitchFamily="34" charset="0"/>
                <a:ea typeface="Calibri" panose="020F0502020204030204" pitchFamily="34" charset="0"/>
                <a:cs typeface="Arial" panose="020B0604020202020204" pitchFamily="34" charset="0"/>
              </a:rPr>
              <a:t>faire part de leurs réflexions</a:t>
            </a:r>
            <a:r>
              <a:rPr lang="en-US" sz="1800">
                <a:effectLst/>
                <a:latin typeface="Calibri" panose="020F0502020204030204" pitchFamily="34" charset="0"/>
                <a:ea typeface="Calibri" panose="020F0502020204030204" pitchFamily="34" charset="0"/>
                <a:cs typeface="Arial" panose="020B0604020202020204" pitchFamily="34" charset="0"/>
              </a:rPr>
              <a:t>. Sachez que vous n’aurez pas le temps de passer en revue toutes les tâches. Cependant, le but de cet exercice est de rappeler à quel point il est important de bien déterminer l’objectif d’une collecte de données, mais aussi de présenter les outils existants. Une analyse des outils recommandés pour chaque tâche est proposée plus loin. Il est conseillé de faire part de ses observations sur une ou deux tâches représentatives, puis de passer aux messages clés. L’analyse des tâches restantes pourra être transmise à l’ensemble des participants à titre d’information. </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171450" indent="-171450" rtl="0">
              <a:buFontTx/>
              <a:buChar char="-"/>
              <a:defRPr/>
            </a:pPr>
            <a:r>
              <a:rPr lang="en-US" sz="1200">
                <a:effectLst/>
                <a:latin typeface="Calibri" panose="020F0502020204030204"/>
                <a:ea typeface="Calibri" panose="020F0502020204030204" pitchFamily="34" charset="0"/>
                <a:cs typeface="Calibri" panose="020F0502020204030204"/>
              </a:rPr>
              <a:t>Cette diapositive présente les principaux thèmes abordés dans les études de cas (</a:t>
            </a:r>
            <a:r>
              <a:rPr lang="en-US" sz="1200" b="1">
                <a:effectLst/>
                <a:latin typeface="Calibri" panose="020F0502020204030204"/>
                <a:ea typeface="Calibri" panose="020F0502020204030204" pitchFamily="34" charset="0"/>
                <a:cs typeface="Calibri" panose="020F0502020204030204"/>
              </a:rPr>
              <a:t>vous trouverez des informations plus détaillées dans le Document 3</a:t>
            </a:r>
            <a:r>
              <a:rPr lang="en-GB" sz="1200" b="1">
                <a:effectLst/>
                <a:latin typeface="Calibri" panose="020F0502020204030204"/>
                <a:ea typeface="Calibri" panose="020F0502020204030204" pitchFamily="34" charset="0"/>
                <a:cs typeface="Calibri" panose="020F0502020204030204"/>
              </a:rPr>
              <a:t> « Un outil pour chaque type d’utilisation », à la rubrique « Tâches »</a:t>
            </a:r>
            <a:r>
              <a:rPr lang="en-US" sz="1200">
                <a:effectLst/>
                <a:latin typeface="Calibri" panose="020F0502020204030204"/>
                <a:ea typeface="Calibri" panose="020F0502020204030204" pitchFamily="34" charset="0"/>
                <a:cs typeface="Calibri" panose="020F0502020204030204"/>
              </a:rPr>
              <a:t>).</a:t>
            </a:r>
            <a:r>
              <a:rPr lang="en-US">
                <a:latin typeface="Calibri" panose="020F0502020204030204"/>
                <a:ea typeface="Calibri" panose="020F0502020204030204" pitchFamily="34" charset="0"/>
                <a:cs typeface="Calibri" panose="020F0502020204030204"/>
              </a:rPr>
              <a:t> </a:t>
            </a:r>
            <a:endParaRPr lang="en-GB" sz="1200" dirty="0">
              <a:effectLst/>
              <a:latin typeface="Calibri" panose="020F0502020204030204"/>
              <a:ea typeface="Calibri" panose="020F0502020204030204" pitchFamily="34" charset="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Tx/>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Répartissez les participants en groupes de deux ou trois et confiez une </a:t>
            </a:r>
            <a:r>
              <a:rPr lang="en-US" sz="1200" b="1">
                <a:effectLst/>
                <a:latin typeface="Calibri" panose="020F0502020204030204" pitchFamily="34" charset="0"/>
                <a:ea typeface="Calibri" panose="020F0502020204030204" pitchFamily="34" charset="0"/>
                <a:cs typeface="Arial" panose="020B0604020202020204" pitchFamily="34" charset="0"/>
              </a:rPr>
              <a:t>tâche</a:t>
            </a:r>
            <a:r>
              <a:rPr lang="en-GB" sz="1200" b="1">
                <a:effectLst/>
                <a:latin typeface="Calibri" panose="020F0502020204030204" pitchFamily="34" charset="0"/>
                <a:ea typeface="Calibri" panose="020F0502020204030204" pitchFamily="34" charset="0"/>
                <a:cs typeface="Arial" panose="020B0604020202020204" pitchFamily="34" charset="0"/>
              </a:rPr>
              <a:t> </a:t>
            </a:r>
            <a:r>
              <a:rPr lang="en-GB" sz="1200">
                <a:effectLst/>
                <a:latin typeface="Calibri" panose="020F0502020204030204" pitchFamily="34" charset="0"/>
                <a:ea typeface="Calibri" panose="020F0502020204030204" pitchFamily="34" charset="0"/>
                <a:cs typeface="Arial" panose="020B0604020202020204" pitchFamily="34" charset="0"/>
              </a:rPr>
              <a:t>à chacun des groupes en fonction des postes occupés par les participants et des informations recueillies lors de l’évaluation des besoins d’apprentissage.</a:t>
            </a:r>
          </a:p>
          <a:p>
            <a:pPr marL="171450" marR="0" lvl="0" indent="-171450" algn="l" defTabSz="914400" rtl="0" eaLnBrk="1" fontAlgn="auto" latinLnBrk="0" hangingPunct="1">
              <a:lnSpc>
                <a:spcPct val="100000"/>
              </a:lnSpc>
              <a:spcBef>
                <a:spcPts val="0"/>
              </a:spcBef>
              <a:spcAft>
                <a:spcPts val="0"/>
              </a:spcAft>
              <a:buClrTx/>
              <a:buSzTx/>
              <a:buFontTx/>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Vous pouvez aussi lire l’énoncé des différentes tâches et demander aux participants de choisir celle qu’ils trouvent la plus intéressante au vu de leurs responsabilités actuelles, mais cette méthode peut prendre plus de temps.</a:t>
            </a:r>
          </a:p>
          <a:p>
            <a:pPr marL="171450" marR="0" lvl="0" indent="-171450" algn="l" defTabSz="914400" rtl="0" eaLnBrk="1" fontAlgn="auto" latinLnBrk="0" hangingPunct="1">
              <a:lnSpc>
                <a:spcPct val="100000"/>
              </a:lnSpc>
              <a:spcBef>
                <a:spcPts val="0"/>
              </a:spcBef>
              <a:spcAft>
                <a:spcPts val="0"/>
              </a:spcAft>
              <a:buClrTx/>
              <a:buSzTx/>
              <a:buFontTx/>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Dans le cadre d’une formation </a:t>
            </a:r>
            <a:r>
              <a:rPr lang="en-US" sz="1200" b="1">
                <a:effectLst/>
                <a:latin typeface="Calibri" panose="020F0502020204030204" pitchFamily="34" charset="0"/>
                <a:ea typeface="Calibri" panose="020F0502020204030204" pitchFamily="34" charset="0"/>
                <a:cs typeface="Arial" panose="020B0604020202020204" pitchFamily="34" charset="0"/>
              </a:rPr>
              <a:t>en présentiel</a:t>
            </a:r>
            <a:r>
              <a:rPr lang="en-US" sz="1200">
                <a:effectLst/>
                <a:latin typeface="Calibri" panose="020F0502020204030204" pitchFamily="34" charset="0"/>
                <a:ea typeface="Calibri" panose="020F0502020204030204" pitchFamily="34" charset="0"/>
                <a:cs typeface="Arial" panose="020B0604020202020204" pitchFamily="34" charset="0"/>
              </a:rPr>
              <a:t>, les énoncés des tâches et les descriptifs des outils peuvent être communiqués en distribuant le </a:t>
            </a:r>
            <a:r>
              <a:rPr lang="en-US" sz="1200" b="1">
                <a:effectLst/>
                <a:latin typeface="Calibri" panose="020F0502020204030204" pitchFamily="34" charset="0"/>
                <a:ea typeface="Calibri" panose="020F0502020204030204" pitchFamily="34" charset="0"/>
                <a:cs typeface="Arial" panose="020B0604020202020204" pitchFamily="34" charset="0"/>
              </a:rPr>
              <a:t>Document 2 « Un outil pour chaque type d’utilisation »</a:t>
            </a:r>
            <a:r>
              <a:rPr lang="en-US" sz="1200" b="0">
                <a:effectLst/>
                <a:latin typeface="Calibri" panose="020F0502020204030204" pitchFamily="34" charset="0"/>
                <a:ea typeface="Calibri" panose="020F050202020403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Tx/>
              <a:buChar char="-"/>
              <a:defRPr/>
            </a:pPr>
            <a:r>
              <a:rPr lang="en-US" sz="1200" b="0">
                <a:effectLst/>
                <a:latin typeface="Calibri" panose="020F0502020204030204" pitchFamily="34" charset="0"/>
                <a:ea typeface="Calibri" panose="020F0502020204030204" pitchFamily="34" charset="0"/>
                <a:cs typeface="Arial" panose="020B0604020202020204" pitchFamily="34" charset="0"/>
              </a:rPr>
              <a:t>Dans le cadre d’un </a:t>
            </a:r>
            <a:r>
              <a:rPr lang="en-US" sz="1200" b="1">
                <a:effectLst/>
                <a:latin typeface="Calibri" panose="020F0502020204030204" pitchFamily="34" charset="0"/>
                <a:ea typeface="Calibri" panose="020F0502020204030204" pitchFamily="34" charset="0"/>
                <a:cs typeface="Arial" panose="020B0604020202020204" pitchFamily="34" charset="0"/>
              </a:rPr>
              <a:t>atelier virtuel</a:t>
            </a:r>
            <a:r>
              <a:rPr lang="en-US" sz="1200" b="0">
                <a:effectLst/>
                <a:latin typeface="Calibri" panose="020F0502020204030204" pitchFamily="34" charset="0"/>
                <a:ea typeface="Calibri" panose="020F0502020204030204" pitchFamily="34" charset="0"/>
                <a:cs typeface="Arial" panose="020B0604020202020204" pitchFamily="34" charset="0"/>
              </a:rPr>
              <a:t>, vous pourrez partager une version numérique de ce document et répartir les participants dans des salles virtuelles. </a:t>
            </a:r>
          </a:p>
          <a:p>
            <a:pPr marL="171450" marR="0" lvl="0" indent="-171450" algn="l" defTabSz="914400" rtl="0" eaLnBrk="1" fontAlgn="auto" latinLnBrk="0" hangingPunct="1">
              <a:lnSpc>
                <a:spcPct val="100000"/>
              </a:lnSpc>
              <a:spcBef>
                <a:spcPts val="0"/>
              </a:spcBef>
              <a:spcAft>
                <a:spcPts val="0"/>
              </a:spcAft>
              <a:buClrTx/>
              <a:buSzTx/>
              <a:buFontTx/>
              <a:buChar char="-"/>
              <a:defRPr/>
            </a:pPr>
            <a:r>
              <a:rPr lang="en-US" sz="1200" b="0">
                <a:effectLst/>
                <a:latin typeface="Calibri" panose="020F0502020204030204" pitchFamily="34" charset="0"/>
                <a:ea typeface="Calibri" panose="020F0502020204030204" pitchFamily="34" charset="0"/>
                <a:cs typeface="Arial" panose="020B0604020202020204" pitchFamily="34" charset="0"/>
              </a:rPr>
              <a:t>Si cette fonctionnalité n’est pas disponible, il est possible de choisir l’une des tâches et d’en discuter avec l’ensemble du groupe, après avoir laissé aux participants le temps nécessaire pour parcourir l’énoncé de la tâche.</a:t>
            </a:r>
          </a:p>
          <a:p>
            <a:pPr marL="171450" marR="0" lvl="0" indent="-171450" algn="l" defTabSz="914400" rtl="0" eaLnBrk="1" fontAlgn="auto" latinLnBrk="0" hangingPunct="1">
              <a:lnSpc>
                <a:spcPct val="100000"/>
              </a:lnSpc>
              <a:spcBef>
                <a:spcPts val="0"/>
              </a:spcBef>
              <a:spcAft>
                <a:spcPts val="0"/>
              </a:spcAft>
              <a:buClrTx/>
              <a:buSzTx/>
              <a:buFontTx/>
              <a:buChar char="-"/>
              <a:defRPr/>
            </a:pPr>
            <a:r>
              <a:rPr lang="en-US" sz="1200" b="0">
                <a:effectLst/>
                <a:latin typeface="Calibri" panose="020F0502020204030204" pitchFamily="34" charset="0"/>
                <a:ea typeface="Calibri" panose="020F0502020204030204" pitchFamily="34" charset="0"/>
                <a:cs typeface="Arial" panose="020B0604020202020204" pitchFamily="34" charset="0"/>
              </a:rPr>
              <a:t>Tâches :</a:t>
            </a:r>
          </a:p>
          <a:p>
            <a:pPr marL="342900" lvl="0" indent="-342900" rtl="0">
              <a:lnSpc>
                <a:spcPct val="107000"/>
              </a:lnSpc>
              <a:buFont typeface="+mj-lt"/>
              <a:buAutoNum type="arabicPeriod"/>
            </a:pPr>
            <a:r>
              <a:rPr lang="en-US" sz="1800" b="1">
                <a:effectLst/>
                <a:latin typeface="Calibri" panose="020F0502020204030204" pitchFamily="34" charset="0"/>
                <a:ea typeface="Calibri" panose="020F0502020204030204" pitchFamily="34" charset="0"/>
                <a:cs typeface="Arial" panose="020B0604020202020204" pitchFamily="34" charset="0"/>
              </a:rPr>
              <a:t>Accueil/enregistrement d’urgence.</a:t>
            </a:r>
            <a:r>
              <a:rPr lang="en-US" sz="1800">
                <a:effectLst/>
                <a:latin typeface="Calibri" panose="020F0502020204030204" pitchFamily="34" charset="0"/>
                <a:ea typeface="Calibri" panose="020F0502020204030204" pitchFamily="34" charset="0"/>
                <a:cs typeface="Arial" panose="020B0604020202020204" pitchFamily="34" charset="0"/>
              </a:rPr>
              <a:t> Vous travaillez au sein du service de gestion de l’identité et de l’enregistrement d’un centre d’accueil financé par le HCR. Vous avez pour responsabilité de veiller à ce que les personnes handicapées et leurs besoins soient identifiés. </a:t>
            </a:r>
          </a:p>
          <a:p>
            <a:pPr marL="342900" lvl="0" indent="-342900" rtl="0">
              <a:lnSpc>
                <a:spcPct val="107000"/>
              </a:lnSpc>
              <a:buFont typeface="+mj-lt"/>
              <a:buAutoNum type="arabicPeriod"/>
            </a:pPr>
            <a:r>
              <a:rPr lang="en-US" sz="1800" b="1">
                <a:effectLst/>
                <a:latin typeface="Calibri" panose="020F0502020204030204" pitchFamily="34" charset="0"/>
                <a:ea typeface="Calibri" panose="020F0502020204030204" pitchFamily="34" charset="0"/>
                <a:cs typeface="Arial" panose="020B0604020202020204" pitchFamily="34" charset="0"/>
              </a:rPr>
              <a:t>Enregistrement continu.</a:t>
            </a:r>
            <a:r>
              <a:rPr lang="en-US" sz="1800">
                <a:effectLst/>
                <a:latin typeface="Calibri" panose="020F0502020204030204" pitchFamily="34" charset="0"/>
                <a:ea typeface="Calibri" panose="020F0502020204030204" pitchFamily="34" charset="0"/>
                <a:cs typeface="Arial" panose="020B0604020202020204" pitchFamily="34" charset="0"/>
              </a:rPr>
              <a:t> Vous participez à l’élaboration d’un exercice de vérification à l’échelle nationale ou d’activités d’enregistrement continu des personnes réfugiées, et vous avez pour mission d’améliorer les données relatives aux personnes handicapées.</a:t>
            </a:r>
          </a:p>
          <a:p>
            <a:pPr marL="342900" lvl="0" indent="-342900" rtl="0">
              <a:lnSpc>
                <a:spcPct val="107000"/>
              </a:lnSpc>
              <a:buFont typeface="+mj-lt"/>
              <a:buAutoNum type="arabicPeriod"/>
            </a:pPr>
            <a:r>
              <a:rPr lang="en-US" sz="1800" b="1">
                <a:effectLst/>
                <a:latin typeface="Calibri" panose="020F0502020204030204" pitchFamily="34" charset="0"/>
                <a:ea typeface="Calibri" panose="020F0502020204030204" pitchFamily="34" charset="0"/>
                <a:cs typeface="Arial" panose="020B0604020202020204" pitchFamily="34" charset="0"/>
              </a:rPr>
              <a:t>Protection contre la violence basée sur le genre/protection de l’enfance.</a:t>
            </a:r>
            <a:r>
              <a:rPr lang="en-US" sz="1800">
                <a:effectLst/>
                <a:latin typeface="Calibri" panose="020F0502020204030204" pitchFamily="34" charset="0"/>
                <a:ea typeface="Calibri" panose="020F0502020204030204" pitchFamily="34" charset="0"/>
                <a:cs typeface="Arial" panose="020B0604020202020204" pitchFamily="34" charset="0"/>
              </a:rPr>
              <a:t> Vous devez améliorer les services de protection contre la violence basée sur le genre et de protection de l’enfance au sein d’un centre communautaire. On vous rappelle de veiller à ce que les femmes, les filles et les garçons handicapés aient accès à ces services au même titre que les autres publics.</a:t>
            </a:r>
          </a:p>
          <a:p>
            <a:pPr marL="342900" lvl="0" indent="-342900" rtl="0">
              <a:lnSpc>
                <a:spcPct val="107000"/>
              </a:lnSpc>
              <a:buFont typeface="+mj-lt"/>
              <a:buAutoNum type="arabicPeriod"/>
            </a:pPr>
            <a:r>
              <a:rPr lang="en-US" sz="1800" b="1">
                <a:effectLst/>
                <a:latin typeface="Calibri" panose="020F0502020204030204" pitchFamily="34" charset="0"/>
                <a:ea typeface="Calibri" panose="020F0502020204030204" pitchFamily="34" charset="0"/>
                <a:cs typeface="Arial" panose="020B0604020202020204" pitchFamily="34" charset="0"/>
              </a:rPr>
              <a:t>Redevabilité à l’égard des populations touchées.</a:t>
            </a:r>
            <a:r>
              <a:rPr lang="en-US" sz="1800">
                <a:effectLst/>
                <a:latin typeface="Calibri" panose="020F0502020204030204" pitchFamily="34" charset="0"/>
                <a:ea typeface="Calibri" panose="020F0502020204030204" pitchFamily="34" charset="0"/>
                <a:cs typeface="Arial" panose="020B0604020202020204" pitchFamily="34" charset="0"/>
              </a:rPr>
              <a:t> Vous mettez en place un système de retours et de réclamations à l’école et au centre médical communautaire, et on vous demande d’améliorer la collecte de données auprès des personnes handicapées.</a:t>
            </a:r>
          </a:p>
          <a:p>
            <a:pPr marL="342900" lvl="0" indent="-342900" rtl="0">
              <a:lnSpc>
                <a:spcPct val="107000"/>
              </a:lnSpc>
              <a:buFont typeface="+mj-lt"/>
              <a:buAutoNum type="arabicPeriod"/>
            </a:pPr>
            <a:r>
              <a:rPr lang="en-US" sz="1800" b="1">
                <a:effectLst/>
                <a:latin typeface="Calibri" panose="020F0502020204030204" pitchFamily="34" charset="0"/>
                <a:ea typeface="Calibri" panose="020F0502020204030204" pitchFamily="34" charset="0"/>
                <a:cs typeface="Arial" panose="020B0604020202020204" pitchFamily="34" charset="0"/>
              </a:rPr>
              <a:t>Réinstallation des personnes réfugiées.</a:t>
            </a:r>
            <a:r>
              <a:rPr lang="en-US" sz="1800">
                <a:effectLst/>
                <a:latin typeface="Calibri" panose="020F0502020204030204" pitchFamily="34" charset="0"/>
                <a:ea typeface="Calibri" panose="020F0502020204030204" pitchFamily="34" charset="0"/>
                <a:cs typeface="Arial" panose="020B0604020202020204" pitchFamily="34" charset="0"/>
              </a:rPr>
              <a:t> Vous travaillez sur des procédures de réinstallation, et vous avez pour responsabilité de veiller à ce que les personnes réfugiées en situation de handicap aient accès aux mêmes possibilités de réinstallation que les autres personnes.</a:t>
            </a:r>
          </a:p>
          <a:p>
            <a:pPr marL="342900" lvl="0" indent="-342900" rtl="0">
              <a:lnSpc>
                <a:spcPct val="107000"/>
              </a:lnSpc>
              <a:spcAft>
                <a:spcPts val="800"/>
              </a:spcAft>
              <a:buFont typeface="+mj-lt"/>
              <a:buAutoNum type="arabicPeriod"/>
            </a:pPr>
            <a:r>
              <a:rPr lang="en-US" sz="1800" b="1">
                <a:effectLst/>
                <a:latin typeface="Calibri" panose="020F0502020204030204" pitchFamily="34" charset="0"/>
                <a:ea typeface="Calibri" panose="020F0502020204030204" pitchFamily="34" charset="0"/>
                <a:cs typeface="Arial" panose="020B0604020202020204" pitchFamily="34" charset="0"/>
              </a:rPr>
              <a:t>Intégration locale.</a:t>
            </a:r>
            <a:r>
              <a:rPr lang="en-US" sz="1800">
                <a:effectLst/>
                <a:latin typeface="Calibri" panose="020F0502020204030204" pitchFamily="34" charset="0"/>
                <a:ea typeface="Calibri" panose="020F0502020204030204" pitchFamily="34" charset="0"/>
                <a:cs typeface="Arial" panose="020B0604020202020204" pitchFamily="34" charset="0"/>
              </a:rPr>
              <a:t> Vous étudiez les critères d’intégration des personnes réfugiées handicapées en coordination avec les partenaires nationaux chargés de la gestion du programme national de protection sociale à l’intention des personnes handicapées.</a:t>
            </a:r>
          </a:p>
          <a:p>
            <a:pPr marL="171450" marR="0" lvl="0" indent="-171450" algn="l" defTabSz="914400" rtl="0" eaLnBrk="1" fontAlgn="auto" latinLnBrk="0" hangingPunct="1">
              <a:lnSpc>
                <a:spcPct val="100000"/>
              </a:lnSpc>
              <a:spcBef>
                <a:spcPts val="0"/>
              </a:spcBef>
              <a:spcAft>
                <a:spcPts val="0"/>
              </a:spcAft>
              <a:buClrTx/>
              <a:buSzTx/>
              <a:buFontTx/>
              <a:buChar char="-"/>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dirty="0">
                <a:effectLst/>
                <a:latin typeface="Calibri" panose="020F0502020204030204" pitchFamily="34" charset="0"/>
                <a:ea typeface="Calibri" panose="020F0502020204030204" pitchFamily="34" charset="0"/>
                <a:cs typeface="Arial" panose="020B0604020202020204" pitchFamily="34" charset="0"/>
              </a:rPr>
              <a:t>Remarques </a:t>
            </a:r>
            <a:r>
              <a:rPr lang="en-US" sz="1200" b="1" dirty="0" err="1">
                <a:effectLst/>
                <a:latin typeface="Calibri" panose="020F0502020204030204" pitchFamily="34" charset="0"/>
                <a:ea typeface="Calibri" panose="020F0502020204030204" pitchFamily="34" charset="0"/>
                <a:cs typeface="Arial" panose="020B0604020202020204" pitchFamily="34" charset="0"/>
              </a:rPr>
              <a:t>à</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err="1">
                <a:effectLst/>
                <a:latin typeface="Calibri" panose="020F0502020204030204" pitchFamily="34" charset="0"/>
                <a:ea typeface="Calibri" panose="020F0502020204030204" pitchFamily="34" charset="0"/>
                <a:cs typeface="Arial" panose="020B0604020202020204" pitchFamily="34" charset="0"/>
              </a:rPr>
              <a:t>l’intention</a:t>
            </a:r>
            <a:r>
              <a:rPr lang="en-US" sz="1200" b="1" dirty="0">
                <a:effectLst/>
                <a:latin typeface="Calibri" panose="020F0502020204030204" pitchFamily="34" charset="0"/>
                <a:ea typeface="Calibri" panose="020F0502020204030204" pitchFamily="34" charset="0"/>
                <a:cs typeface="Arial" panose="020B0604020202020204" pitchFamily="34" charset="0"/>
              </a:rPr>
              <a:t> des animateurs :</a:t>
            </a:r>
          </a:p>
          <a:p>
            <a:pPr marL="171450" indent="-171450" rtl="0">
              <a:buFont typeface="Arial" panose="020B0604020202020204" pitchFamily="34" charset="0"/>
              <a:buChar char="•"/>
            </a:pPr>
            <a:r>
              <a:rPr lang="en-US" dirty="0" err="1"/>
              <a:t>Cette</a:t>
            </a:r>
            <a:r>
              <a:rPr lang="en-US" dirty="0"/>
              <a:t> diapositive </a:t>
            </a:r>
            <a:r>
              <a:rPr lang="en-US" dirty="0" err="1"/>
              <a:t>présente</a:t>
            </a:r>
            <a:r>
              <a:rPr lang="en-US" dirty="0"/>
              <a:t> </a:t>
            </a:r>
            <a:r>
              <a:rPr lang="en-US" dirty="0" err="1"/>
              <a:t>différents</a:t>
            </a:r>
            <a:r>
              <a:rPr lang="en-US" dirty="0"/>
              <a:t> types de </a:t>
            </a:r>
            <a:r>
              <a:rPr lang="en-US" dirty="0" err="1"/>
              <a:t>données</a:t>
            </a:r>
            <a:r>
              <a:rPr lang="en-US" dirty="0"/>
              <a:t> relatives aux </a:t>
            </a:r>
            <a:r>
              <a:rPr lang="en-US" dirty="0" err="1"/>
              <a:t>personnes</a:t>
            </a:r>
            <a:r>
              <a:rPr lang="en-US" dirty="0"/>
              <a:t> </a:t>
            </a:r>
            <a:r>
              <a:rPr lang="en-US" dirty="0" err="1"/>
              <a:t>handicapées</a:t>
            </a:r>
            <a:r>
              <a:rPr lang="en-US" dirty="0"/>
              <a:t>, que </a:t>
            </a:r>
            <a:r>
              <a:rPr lang="en-US" dirty="0" err="1"/>
              <a:t>l’on</a:t>
            </a:r>
            <a:r>
              <a:rPr lang="en-US" dirty="0"/>
              <a:t> </a:t>
            </a:r>
            <a:r>
              <a:rPr lang="en-US" dirty="0" err="1"/>
              <a:t>retrouve</a:t>
            </a:r>
            <a:r>
              <a:rPr lang="en-US" dirty="0"/>
              <a:t> dans le document « </a:t>
            </a:r>
            <a:r>
              <a:rPr lang="en-US" dirty="0" err="1"/>
              <a:t>Objectifs</a:t>
            </a:r>
            <a:r>
              <a:rPr lang="en-US" dirty="0"/>
              <a:t> de la </a:t>
            </a:r>
            <a:r>
              <a:rPr lang="en-US" dirty="0" err="1"/>
              <a:t>collecte</a:t>
            </a:r>
            <a:r>
              <a:rPr lang="en-US" dirty="0"/>
              <a:t> de </a:t>
            </a:r>
            <a:r>
              <a:rPr lang="en-US" dirty="0" err="1"/>
              <a:t>données</a:t>
            </a:r>
            <a:r>
              <a:rPr lang="en-US" dirty="0"/>
              <a:t> ».</a:t>
            </a:r>
          </a:p>
          <a:p>
            <a:pPr marL="171450" indent="-171450" rtl="0">
              <a:buFont typeface="Arial" panose="020B0604020202020204" pitchFamily="34" charset="0"/>
              <a:buChar char="•"/>
            </a:pPr>
            <a:r>
              <a:rPr lang="en-US" dirty="0"/>
              <a:t>La diapositive </a:t>
            </a:r>
            <a:r>
              <a:rPr lang="en-US" dirty="0" err="1"/>
              <a:t>peut</a:t>
            </a:r>
            <a:r>
              <a:rPr lang="en-US" dirty="0"/>
              <a:t> </a:t>
            </a:r>
            <a:r>
              <a:rPr lang="en-US" dirty="0" err="1"/>
              <a:t>être</a:t>
            </a:r>
            <a:r>
              <a:rPr lang="en-US" dirty="0"/>
              <a:t> </a:t>
            </a:r>
            <a:r>
              <a:rPr lang="en-US" dirty="0" err="1"/>
              <a:t>utilisée</a:t>
            </a:r>
            <a:r>
              <a:rPr lang="en-US" dirty="0"/>
              <a:t> pour </a:t>
            </a:r>
            <a:r>
              <a:rPr lang="en-US" dirty="0" err="1"/>
              <a:t>présenter</a:t>
            </a:r>
            <a:r>
              <a:rPr lang="en-US" dirty="0"/>
              <a:t> les </a:t>
            </a:r>
            <a:r>
              <a:rPr lang="en-US" dirty="0" err="1"/>
              <a:t>objectifs</a:t>
            </a:r>
            <a:r>
              <a:rPr lang="en-US" dirty="0"/>
              <a:t>, </a:t>
            </a:r>
            <a:r>
              <a:rPr lang="en-US" dirty="0" err="1"/>
              <a:t>mais</a:t>
            </a:r>
            <a:r>
              <a:rPr lang="en-US" dirty="0"/>
              <a:t> </a:t>
            </a:r>
            <a:r>
              <a:rPr lang="en-US" dirty="0" err="1"/>
              <a:t>uniquement</a:t>
            </a:r>
            <a:r>
              <a:rPr lang="en-US" dirty="0"/>
              <a:t> </a:t>
            </a:r>
            <a:r>
              <a:rPr lang="en-US" dirty="0" err="1"/>
              <a:t>si</a:t>
            </a:r>
            <a:r>
              <a:rPr lang="en-US" dirty="0"/>
              <a:t> </a:t>
            </a:r>
            <a:r>
              <a:rPr lang="en-US" dirty="0" err="1"/>
              <a:t>nécessaire</a:t>
            </a:r>
            <a:r>
              <a:rPr lang="en-US" dirty="0"/>
              <a:t>.</a:t>
            </a:r>
          </a:p>
          <a:p>
            <a:pPr rtl="0"/>
            <a:endParaRPr lang="en-GB" dirty="0"/>
          </a:p>
          <a:p>
            <a:pPr marL="342900" lvl="0" indent="-342900" algn="just" rtl="0">
              <a:lnSpc>
                <a:spcPct val="107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sur le </a:t>
            </a:r>
            <a:r>
              <a:rPr lang="en-US" sz="1200" dirty="0" err="1">
                <a:effectLst/>
                <a:latin typeface="Calibri" panose="020F0502020204030204" pitchFamily="34" charset="0"/>
                <a:ea typeface="Calibri" panose="020F0502020204030204" pitchFamily="34" charset="0"/>
                <a:cs typeface="Arial" panose="020B0604020202020204" pitchFamily="34" charset="0"/>
              </a:rPr>
              <a:t>statut</a:t>
            </a:r>
            <a:r>
              <a:rPr lang="en-US" sz="1200" dirty="0">
                <a:effectLst/>
                <a:latin typeface="Calibri" panose="020F0502020204030204" pitchFamily="34" charset="0"/>
                <a:ea typeface="Calibri" panose="020F0502020204030204" pitchFamily="34" charset="0"/>
                <a:cs typeface="Arial" panose="020B0604020202020204" pitchFamily="34" charset="0"/>
              </a:rPr>
              <a:t> de handicap (</a:t>
            </a:r>
            <a:r>
              <a:rPr lang="en-US" sz="1200" dirty="0" err="1">
                <a:effectLst/>
                <a:latin typeface="Calibri" panose="020F0502020204030204" pitchFamily="34" charset="0"/>
                <a:ea typeface="Calibri" panose="020F0502020204030204" pitchFamily="34" charset="0"/>
                <a:cs typeface="Arial" panose="020B0604020202020204" pitchFamily="34" charset="0"/>
              </a:rPr>
              <a:t>personne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handicapée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 sans handicap). Ce type </a:t>
            </a:r>
            <a:r>
              <a:rPr lang="en-US" sz="1200" dirty="0" err="1">
                <a:effectLst/>
                <a:latin typeface="Calibri" panose="020F0502020204030204" pitchFamily="34" charset="0"/>
                <a:ea typeface="Calibri" panose="020F0502020204030204" pitchFamily="34" charset="0"/>
                <a:cs typeface="Arial" panose="020B0604020202020204" pitchFamily="34" charset="0"/>
              </a:rPr>
              <a:t>d’information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permet</a:t>
            </a:r>
            <a:r>
              <a:rPr lang="en-US" sz="1200" dirty="0">
                <a:effectLst/>
                <a:latin typeface="Calibri" panose="020F0502020204030204" pitchFamily="34" charset="0"/>
                <a:ea typeface="Calibri" panose="020F0502020204030204" pitchFamily="34" charset="0"/>
                <a:cs typeface="Arial" panose="020B0604020202020204" pitchFamily="34" charset="0"/>
              </a:rPr>
              <a:t> de </a:t>
            </a:r>
            <a:r>
              <a:rPr lang="en-US" sz="1200" dirty="0" err="1">
                <a:effectLst/>
                <a:latin typeface="Calibri" panose="020F0502020204030204" pitchFamily="34" charset="0"/>
                <a:ea typeface="Calibri" panose="020F0502020204030204" pitchFamily="34" charset="0"/>
                <a:cs typeface="Arial" panose="020B0604020202020204" pitchFamily="34" charset="0"/>
              </a:rPr>
              <a:t>ventiler</a:t>
            </a:r>
            <a:r>
              <a:rPr lang="en-US" sz="1200" dirty="0">
                <a:effectLst/>
                <a:latin typeface="Calibri" panose="020F0502020204030204" pitchFamily="34" charset="0"/>
                <a:ea typeface="Calibri" panose="020F0502020204030204" pitchFamily="34" charset="0"/>
                <a:cs typeface="Arial" panose="020B0604020202020204" pitchFamily="34" charset="0"/>
              </a:rPr>
              <a:t> les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et </a:t>
            </a:r>
            <a:r>
              <a:rPr lang="en-US" sz="1200" dirty="0" err="1">
                <a:effectLst/>
                <a:latin typeface="Calibri" panose="020F0502020204030204" pitchFamily="34" charset="0"/>
                <a:ea typeface="Calibri" panose="020F0502020204030204" pitchFamily="34" charset="0"/>
                <a:cs typeface="Arial" panose="020B0604020202020204" pitchFamily="34" charset="0"/>
              </a:rPr>
              <a:t>d’identifier</a:t>
            </a:r>
            <a:r>
              <a:rPr lang="en-US" sz="1200" dirty="0">
                <a:effectLst/>
                <a:latin typeface="Calibri" panose="020F0502020204030204" pitchFamily="34" charset="0"/>
                <a:ea typeface="Calibri" panose="020F0502020204030204" pitchFamily="34" charset="0"/>
                <a:cs typeface="Arial" panose="020B0604020202020204" pitchFamily="34" charset="0"/>
              </a:rPr>
              <a:t> les </a:t>
            </a:r>
            <a:r>
              <a:rPr lang="en-US" sz="1200" dirty="0" err="1">
                <a:effectLst/>
                <a:latin typeface="Calibri" panose="020F0502020204030204" pitchFamily="34" charset="0"/>
                <a:ea typeface="Calibri" panose="020F0502020204030204" pitchFamily="34" charset="0"/>
                <a:cs typeface="Arial" panose="020B0604020202020204" pitchFamily="34" charset="0"/>
              </a:rPr>
              <a:t>personnes</a:t>
            </a:r>
            <a:r>
              <a:rPr lang="en-US" sz="1200" dirty="0">
                <a:effectLst/>
                <a:latin typeface="Calibri" panose="020F0502020204030204" pitchFamily="34" charset="0"/>
                <a:ea typeface="Calibri" panose="020F0502020204030204" pitchFamily="34" charset="0"/>
                <a:cs typeface="Arial" panose="020B0604020202020204" pitchFamily="34" charset="0"/>
              </a:rPr>
              <a:t> qui </a:t>
            </a:r>
            <a:r>
              <a:rPr lang="en-US" sz="1200" dirty="0" err="1">
                <a:effectLst/>
                <a:latin typeface="Calibri" panose="020F0502020204030204" pitchFamily="34" charset="0"/>
                <a:ea typeface="Calibri" panose="020F0502020204030204" pitchFamily="34" charset="0"/>
                <a:cs typeface="Arial" panose="020B0604020202020204" pitchFamily="34" charset="0"/>
              </a:rPr>
              <a:t>risquent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davantage</a:t>
            </a:r>
            <a:r>
              <a:rPr lang="en-US" sz="1200" dirty="0">
                <a:effectLst/>
                <a:latin typeface="Calibri" panose="020F0502020204030204" pitchFamily="34" charset="0"/>
                <a:ea typeface="Calibri" panose="020F0502020204030204" pitchFamily="34" charset="0"/>
                <a:cs typeface="Arial" panose="020B0604020202020204" pitchFamily="34" charset="0"/>
              </a:rPr>
              <a:t> d’être </a:t>
            </a:r>
            <a:r>
              <a:rPr lang="en-US" sz="1200" dirty="0" err="1">
                <a:effectLst/>
                <a:latin typeface="Calibri" panose="020F0502020204030204" pitchFamily="34" charset="0"/>
                <a:ea typeface="Calibri" panose="020F0502020204030204" pitchFamily="34" charset="0"/>
                <a:cs typeface="Arial" panose="020B0604020202020204" pitchFamily="34" charset="0"/>
              </a:rPr>
              <a:t>confrontées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à</a:t>
            </a:r>
            <a:r>
              <a:rPr lang="en-US" sz="1200" dirty="0">
                <a:effectLst/>
                <a:latin typeface="Calibri" panose="020F0502020204030204" pitchFamily="34" charset="0"/>
                <a:ea typeface="Calibri" panose="020F0502020204030204" pitchFamily="34" charset="0"/>
                <a:cs typeface="Arial" panose="020B0604020202020204" pitchFamily="34" charset="0"/>
              </a:rPr>
              <a:t> des restrictions, entre </a:t>
            </a:r>
            <a:r>
              <a:rPr lang="en-US" sz="1200" dirty="0" err="1">
                <a:effectLst/>
                <a:latin typeface="Calibri" panose="020F0502020204030204" pitchFamily="34" charset="0"/>
                <a:ea typeface="Calibri" panose="020F0502020204030204" pitchFamily="34" charset="0"/>
                <a:cs typeface="Arial" panose="020B0604020202020204" pitchFamily="34" charset="0"/>
              </a:rPr>
              <a:t>autres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problèmes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si</a:t>
            </a:r>
            <a:r>
              <a:rPr lang="en-US" sz="1200" dirty="0">
                <a:effectLst/>
                <a:latin typeface="Calibri" panose="020F0502020204030204" pitchFamily="34" charset="0"/>
                <a:ea typeface="Calibri" panose="020F0502020204030204" pitchFamily="34" charset="0"/>
                <a:cs typeface="Arial" panose="020B0604020202020204" pitchFamily="34" charset="0"/>
              </a:rPr>
              <a:t> on les </a:t>
            </a:r>
            <a:r>
              <a:rPr lang="en-US" sz="1200" dirty="0" err="1">
                <a:effectLst/>
                <a:latin typeface="Calibri" panose="020F0502020204030204" pitchFamily="34" charset="0"/>
                <a:ea typeface="Calibri" panose="020F0502020204030204" pitchFamily="34" charset="0"/>
                <a:cs typeface="Arial" panose="020B0604020202020204" pitchFamily="34" charset="0"/>
              </a:rPr>
              <a:t>associe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à</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d’autres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sont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relativement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faciles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à</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recueillir</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0">
              <a:lnSpc>
                <a:spcPct val="107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sur les </a:t>
            </a:r>
            <a:r>
              <a:rPr lang="en-US" sz="1200" dirty="0" err="1">
                <a:effectLst/>
                <a:latin typeface="Calibri" panose="020F0502020204030204" pitchFamily="34" charset="0"/>
                <a:ea typeface="Calibri" panose="020F0502020204030204" pitchFamily="34" charset="0"/>
                <a:cs typeface="Arial" panose="020B0604020202020204" pitchFamily="34" charset="0"/>
              </a:rPr>
              <a:t>risques</a:t>
            </a:r>
            <a:r>
              <a:rPr lang="en-US" sz="1200" dirty="0">
                <a:effectLst/>
                <a:latin typeface="Calibri" panose="020F0502020204030204" pitchFamily="34" charset="0"/>
                <a:ea typeface="Calibri" panose="020F0502020204030204" pitchFamily="34" charset="0"/>
                <a:cs typeface="Arial" panose="020B0604020202020204" pitchFamily="34" charset="0"/>
              </a:rPr>
              <a:t> et les </a:t>
            </a:r>
            <a:r>
              <a:rPr lang="en-US" sz="1200" dirty="0" err="1">
                <a:effectLst/>
                <a:latin typeface="Calibri" panose="020F0502020204030204" pitchFamily="34" charset="0"/>
                <a:ea typeface="Calibri" panose="020F0502020204030204" pitchFamily="34" charset="0"/>
                <a:cs typeface="Arial" panose="020B0604020202020204" pitchFamily="34" charset="0"/>
              </a:rPr>
              <a:t>difficultés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auxquels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sont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confrontées</a:t>
            </a:r>
            <a:r>
              <a:rPr lang="en-US" sz="1200" dirty="0">
                <a:effectLst/>
                <a:latin typeface="Calibri" panose="020F0502020204030204" pitchFamily="34" charset="0"/>
                <a:ea typeface="Calibri" panose="020F0502020204030204" pitchFamily="34" charset="0"/>
                <a:cs typeface="Arial" panose="020B0604020202020204" pitchFamily="34" charset="0"/>
              </a:rPr>
              <a:t> les </a:t>
            </a:r>
            <a:r>
              <a:rPr lang="en-US" sz="1200" dirty="0" err="1">
                <a:effectLst/>
                <a:latin typeface="Calibri" panose="020F0502020204030204" pitchFamily="34" charset="0"/>
                <a:ea typeface="Calibri" panose="020F0502020204030204" pitchFamily="34" charset="0"/>
                <a:cs typeface="Arial" panose="020B0604020202020204" pitchFamily="34" charset="0"/>
              </a:rPr>
              <a:t>personnes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handicapées</a:t>
            </a:r>
            <a:r>
              <a:rPr lang="en-US" sz="1200" dirty="0">
                <a:effectLst/>
                <a:latin typeface="Calibri" panose="020F0502020204030204" pitchFamily="34" charset="0"/>
                <a:ea typeface="Calibri" panose="020F0502020204030204" pitchFamily="34" charset="0"/>
                <a:cs typeface="Arial" panose="020B0604020202020204" pitchFamily="34" charset="0"/>
              </a:rPr>
              <a:t>. Ce type de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permet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d’identifier</a:t>
            </a:r>
            <a:r>
              <a:rPr lang="en-US" sz="1200" dirty="0">
                <a:effectLst/>
                <a:latin typeface="Calibri" panose="020F0502020204030204" pitchFamily="34" charset="0"/>
                <a:ea typeface="Calibri" panose="020F0502020204030204" pitchFamily="34" charset="0"/>
                <a:cs typeface="Arial" panose="020B0604020202020204" pitchFamily="34" charset="0"/>
              </a:rPr>
              <a:t> les obstacles </a:t>
            </a:r>
            <a:r>
              <a:rPr lang="en-US" sz="1200" dirty="0" err="1">
                <a:effectLst/>
                <a:latin typeface="Calibri" panose="020F0502020204030204" pitchFamily="34" charset="0"/>
                <a:ea typeface="Calibri" panose="020F0502020204030204" pitchFamily="34" charset="0"/>
                <a:cs typeface="Arial" panose="020B0604020202020204" pitchFamily="34" charset="0"/>
              </a:rPr>
              <a:t>à</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l’égale</a:t>
            </a:r>
            <a:r>
              <a:rPr lang="en-US" sz="1200" dirty="0">
                <a:effectLst/>
                <a:latin typeface="Calibri" panose="020F0502020204030204" pitchFamily="34" charset="0"/>
                <a:ea typeface="Calibri" panose="020F0502020204030204" pitchFamily="34" charset="0"/>
                <a:cs typeface="Arial" panose="020B0604020202020204" pitchFamily="34" charset="0"/>
              </a:rPr>
              <a:t> participation de </a:t>
            </a:r>
            <a:r>
              <a:rPr lang="en-US" sz="1200" dirty="0" err="1">
                <a:effectLst/>
                <a:latin typeface="Calibri" panose="020F0502020204030204" pitchFamily="34" charset="0"/>
                <a:ea typeface="Calibri" panose="020F0502020204030204" pitchFamily="34" charset="0"/>
                <a:cs typeface="Arial" panose="020B0604020202020204" pitchFamily="34" charset="0"/>
              </a:rPr>
              <a:t>tous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ainsi</a:t>
            </a:r>
            <a:r>
              <a:rPr lang="en-US" sz="1200" dirty="0">
                <a:effectLst/>
                <a:latin typeface="Calibri" panose="020F0502020204030204" pitchFamily="34" charset="0"/>
                <a:ea typeface="Calibri" panose="020F0502020204030204" pitchFamily="34" charset="0"/>
                <a:cs typeface="Arial" panose="020B0604020202020204" pitchFamily="34" charset="0"/>
              </a:rPr>
              <a:t> que les </a:t>
            </a:r>
            <a:r>
              <a:rPr lang="en-US" sz="1200" dirty="0" err="1">
                <a:effectLst/>
                <a:latin typeface="Calibri" panose="020F0502020204030204" pitchFamily="34" charset="0"/>
                <a:ea typeface="Calibri" panose="020F0502020204030204" pitchFamily="34" charset="0"/>
                <a:cs typeface="Arial" panose="020B0604020202020204" pitchFamily="34" charset="0"/>
              </a:rPr>
              <a:t>risques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auxquels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sont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exposées</a:t>
            </a:r>
            <a:r>
              <a:rPr lang="en-US" sz="1200" dirty="0">
                <a:effectLst/>
                <a:latin typeface="Calibri" panose="020F0502020204030204" pitchFamily="34" charset="0"/>
                <a:ea typeface="Calibri" panose="020F0502020204030204" pitchFamily="34" charset="0"/>
                <a:cs typeface="Arial" panose="020B0604020202020204" pitchFamily="34" charset="0"/>
              </a:rPr>
              <a:t> les </a:t>
            </a:r>
            <a:r>
              <a:rPr lang="en-US" sz="1200" dirty="0" err="1">
                <a:effectLst/>
                <a:latin typeface="Calibri" panose="020F0502020204030204" pitchFamily="34" charset="0"/>
                <a:ea typeface="Calibri" panose="020F0502020204030204" pitchFamily="34" charset="0"/>
                <a:cs typeface="Arial" panose="020B0604020202020204" pitchFamily="34" charset="0"/>
              </a:rPr>
              <a:t>personnes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handicapées</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rtl="0">
              <a:lnSpc>
                <a:spcPct val="107000"/>
              </a:lnSpc>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sur les </a:t>
            </a:r>
            <a:r>
              <a:rPr lang="en-US" sz="1200" dirty="0" err="1">
                <a:effectLst/>
                <a:latin typeface="Calibri" panose="020F0502020204030204" pitchFamily="34" charset="0"/>
                <a:ea typeface="Calibri" panose="020F0502020204030204" pitchFamily="34" charset="0"/>
                <a:cs typeface="Arial" panose="020B0604020202020204" pitchFamily="34" charset="0"/>
              </a:rPr>
              <a:t>capacités</a:t>
            </a:r>
            <a:r>
              <a:rPr lang="en-US" sz="1200" dirty="0">
                <a:effectLst/>
                <a:latin typeface="Calibri" panose="020F0502020204030204" pitchFamily="34" charset="0"/>
                <a:ea typeface="Calibri" panose="020F0502020204030204" pitchFamily="34" charset="0"/>
                <a:cs typeface="Arial" panose="020B0604020202020204" pitchFamily="34" charset="0"/>
              </a:rPr>
              <a:t> des </a:t>
            </a:r>
            <a:r>
              <a:rPr lang="en-US" sz="1200" dirty="0" err="1">
                <a:effectLst/>
                <a:latin typeface="Calibri" panose="020F0502020204030204" pitchFamily="34" charset="0"/>
                <a:ea typeface="Calibri" panose="020F0502020204030204" pitchFamily="34" charset="0"/>
                <a:cs typeface="Arial" panose="020B0604020202020204" pitchFamily="34" charset="0"/>
              </a:rPr>
              <a:t>personnes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handicapées</a:t>
            </a:r>
            <a:r>
              <a:rPr lang="en-US" sz="1200" dirty="0">
                <a:effectLst/>
                <a:latin typeface="Calibri" panose="020F0502020204030204" pitchFamily="34" charset="0"/>
                <a:ea typeface="Calibri" panose="020F0502020204030204" pitchFamily="34" charset="0"/>
                <a:cs typeface="Arial" panose="020B0604020202020204" pitchFamily="34" charset="0"/>
              </a:rPr>
              <a:t> et sur les </a:t>
            </a:r>
            <a:r>
              <a:rPr lang="en-US" sz="1200" dirty="0" err="1">
                <a:effectLst/>
                <a:latin typeface="Calibri" panose="020F0502020204030204" pitchFamily="34" charset="0"/>
                <a:ea typeface="Calibri" panose="020F0502020204030204" pitchFamily="34" charset="0"/>
                <a:cs typeface="Arial" panose="020B0604020202020204" pitchFamily="34" charset="0"/>
              </a:rPr>
              <a:t>besoins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en</a:t>
            </a:r>
            <a:r>
              <a:rPr lang="en-US" sz="1200" dirty="0">
                <a:effectLst/>
                <a:latin typeface="Calibri" panose="020F0502020204030204" pitchFamily="34" charset="0"/>
                <a:ea typeface="Calibri" panose="020F0502020204030204" pitchFamily="34" charset="0"/>
                <a:cs typeface="Arial" panose="020B0604020202020204" pitchFamily="34" charset="0"/>
              </a:rPr>
              <a:t> matière </a:t>
            </a:r>
            <a:r>
              <a:rPr lang="en-US" sz="1200" dirty="0" err="1">
                <a:effectLst/>
                <a:latin typeface="Calibri" panose="020F0502020204030204" pitchFamily="34" charset="0"/>
                <a:ea typeface="Calibri" panose="020F0502020204030204" pitchFamily="34" charset="0"/>
                <a:cs typeface="Arial" panose="020B0604020202020204" pitchFamily="34" charset="0"/>
              </a:rPr>
              <a:t>d’assistance</a:t>
            </a:r>
            <a:r>
              <a:rPr lang="en-US" sz="1200" dirty="0">
                <a:effectLst/>
                <a:latin typeface="Calibri" panose="020F0502020204030204" pitchFamily="34" charset="0"/>
                <a:ea typeface="Calibri" panose="020F0502020204030204" pitchFamily="34" charset="0"/>
                <a:cs typeface="Arial" panose="020B0604020202020204" pitchFamily="34" charset="0"/>
              </a:rPr>
              <a:t>. Ce type de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permet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d’identifier</a:t>
            </a:r>
            <a:r>
              <a:rPr lang="en-US" sz="1200" dirty="0">
                <a:effectLst/>
                <a:latin typeface="Calibri" panose="020F0502020204030204" pitchFamily="34" charset="0"/>
                <a:ea typeface="Calibri" panose="020F0502020204030204" pitchFamily="34" charset="0"/>
                <a:cs typeface="Arial" panose="020B0604020202020204" pitchFamily="34" charset="0"/>
              </a:rPr>
              <a:t> les </a:t>
            </a:r>
            <a:r>
              <a:rPr lang="en-US" sz="1200" dirty="0" err="1">
                <a:effectLst/>
                <a:latin typeface="Calibri" panose="020F0502020204030204" pitchFamily="34" charset="0"/>
                <a:ea typeface="Calibri" panose="020F0502020204030204" pitchFamily="34" charset="0"/>
                <a:cs typeface="Arial" panose="020B0604020202020204" pitchFamily="34" charset="0"/>
              </a:rPr>
              <a:t>différentes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façons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d’aider</a:t>
            </a:r>
            <a:r>
              <a:rPr lang="en-US" sz="1200" dirty="0">
                <a:effectLst/>
                <a:latin typeface="Calibri" panose="020F0502020204030204" pitchFamily="34" charset="0"/>
                <a:ea typeface="Calibri" panose="020F0502020204030204" pitchFamily="34" charset="0"/>
                <a:cs typeface="Arial" panose="020B0604020202020204" pitchFamily="34" charset="0"/>
              </a:rPr>
              <a:t> les </a:t>
            </a:r>
            <a:r>
              <a:rPr lang="en-US" sz="1200" dirty="0" err="1">
                <a:effectLst/>
                <a:latin typeface="Calibri" panose="020F0502020204030204" pitchFamily="34" charset="0"/>
                <a:ea typeface="Calibri" panose="020F0502020204030204" pitchFamily="34" charset="0"/>
                <a:cs typeface="Arial" panose="020B0604020202020204" pitchFamily="34" charset="0"/>
              </a:rPr>
              <a:t>personnes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handicapées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en</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fonction</a:t>
            </a:r>
            <a:r>
              <a:rPr lang="en-US" sz="1200" dirty="0">
                <a:effectLst/>
                <a:latin typeface="Calibri" panose="020F0502020204030204" pitchFamily="34" charset="0"/>
                <a:ea typeface="Calibri" panose="020F0502020204030204" pitchFamily="34" charset="0"/>
                <a:cs typeface="Arial" panose="020B0604020202020204" pitchFamily="34" charset="0"/>
              </a:rPr>
              <a:t> de </a:t>
            </a:r>
            <a:r>
              <a:rPr lang="en-US" sz="1200" dirty="0" err="1">
                <a:effectLst/>
                <a:latin typeface="Calibri" panose="020F0502020204030204" pitchFamily="34" charset="0"/>
                <a:ea typeface="Calibri" panose="020F0502020204030204" pitchFamily="34" charset="0"/>
                <a:cs typeface="Arial" panose="020B0604020202020204" pitchFamily="34" charset="0"/>
              </a:rPr>
              <a:t>leurs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capacités</a:t>
            </a:r>
            <a:r>
              <a:rPr lang="en-US" sz="1200" dirty="0">
                <a:effectLst/>
                <a:latin typeface="Calibri" panose="020F0502020204030204" pitchFamily="34" charset="0"/>
                <a:ea typeface="Calibri" panose="020F0502020204030204" pitchFamily="34" charset="0"/>
                <a:cs typeface="Arial" panose="020B0604020202020204" pitchFamily="34" charset="0"/>
              </a:rPr>
              <a:t> et de </a:t>
            </a:r>
            <a:r>
              <a:rPr lang="en-US" sz="1200" dirty="0" err="1">
                <a:effectLst/>
                <a:latin typeface="Calibri" panose="020F0502020204030204" pitchFamily="34" charset="0"/>
                <a:ea typeface="Calibri" panose="020F0502020204030204" pitchFamily="34" charset="0"/>
                <a:cs typeface="Arial" panose="020B0604020202020204" pitchFamily="34" charset="0"/>
              </a:rPr>
              <a:t>leurs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besoins</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just" rtl="0">
              <a:lnSpc>
                <a:spcPct val="107000"/>
              </a:lnSpc>
              <a:spcAft>
                <a:spcPts val="80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Arial" panose="020B0604020202020204" pitchFamily="34" charset="0"/>
              </a:rPr>
              <a:t>Évaluation</a:t>
            </a:r>
            <a:r>
              <a:rPr lang="en-US" sz="1200" dirty="0">
                <a:effectLst/>
                <a:latin typeface="Calibri" panose="020F0502020204030204" pitchFamily="34" charset="0"/>
                <a:ea typeface="Calibri" panose="020F0502020204030204" pitchFamily="34" charset="0"/>
                <a:cs typeface="Arial" panose="020B0604020202020204" pitchFamily="34" charset="0"/>
              </a:rPr>
              <a:t> et </a:t>
            </a:r>
            <a:r>
              <a:rPr lang="en-US" sz="1200" dirty="0" err="1">
                <a:effectLst/>
                <a:latin typeface="Calibri" panose="020F0502020204030204" pitchFamily="34" charset="0"/>
                <a:ea typeface="Calibri" panose="020F0502020204030204" pitchFamily="34" charset="0"/>
                <a:cs typeface="Arial" panose="020B0604020202020204" pitchFamily="34" charset="0"/>
              </a:rPr>
              <a:t>détermination</a:t>
            </a:r>
            <a:r>
              <a:rPr lang="en-US" sz="1200" dirty="0">
                <a:effectLst/>
                <a:latin typeface="Calibri" panose="020F0502020204030204" pitchFamily="34" charset="0"/>
                <a:ea typeface="Calibri" panose="020F0502020204030204" pitchFamily="34" charset="0"/>
                <a:cs typeface="Arial" panose="020B0604020202020204" pitchFamily="34" charset="0"/>
              </a:rPr>
              <a:t> du handicap. Ce type de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doit </a:t>
            </a:r>
            <a:r>
              <a:rPr lang="en-US" sz="1200" dirty="0" err="1">
                <a:effectLst/>
                <a:latin typeface="Calibri" panose="020F0502020204030204" pitchFamily="34" charset="0"/>
                <a:ea typeface="Calibri" panose="020F0502020204030204" pitchFamily="34" charset="0"/>
                <a:cs typeface="Arial" panose="020B0604020202020204" pitchFamily="34" charset="0"/>
              </a:rPr>
              <a:t>être</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utilisé</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uniquement</a:t>
            </a:r>
            <a:r>
              <a:rPr lang="en-US" sz="1200" dirty="0">
                <a:effectLst/>
                <a:latin typeface="Calibri" panose="020F0502020204030204" pitchFamily="34" charset="0"/>
                <a:ea typeface="Calibri" panose="020F0502020204030204" pitchFamily="34" charset="0"/>
                <a:cs typeface="Arial" panose="020B0604020202020204" pitchFamily="34" charset="0"/>
              </a:rPr>
              <a:t> pour </a:t>
            </a:r>
            <a:r>
              <a:rPr lang="en-US" sz="1200" dirty="0" err="1">
                <a:effectLst/>
                <a:latin typeface="Calibri" panose="020F0502020204030204" pitchFamily="34" charset="0"/>
                <a:ea typeface="Calibri" panose="020F0502020204030204" pitchFamily="34" charset="0"/>
                <a:cs typeface="Arial" panose="020B0604020202020204" pitchFamily="34" charset="0"/>
              </a:rPr>
              <a:t>garantir</a:t>
            </a:r>
            <a:r>
              <a:rPr lang="en-US" sz="1200" dirty="0">
                <a:effectLst/>
                <a:latin typeface="Calibri" panose="020F0502020204030204" pitchFamily="34" charset="0"/>
                <a:ea typeface="Calibri" panose="020F0502020204030204" pitchFamily="34" charset="0"/>
                <a:cs typeface="Arial" panose="020B0604020202020204" pitchFamily="34" charset="0"/>
              </a:rPr>
              <a:t> un </a:t>
            </a:r>
            <a:r>
              <a:rPr lang="en-US" sz="1200" dirty="0" err="1">
                <a:effectLst/>
                <a:latin typeface="Calibri" panose="020F0502020204030204" pitchFamily="34" charset="0"/>
                <a:ea typeface="Calibri" panose="020F0502020204030204" pitchFamily="34" charset="0"/>
                <a:cs typeface="Arial" panose="020B0604020202020204" pitchFamily="34" charset="0"/>
              </a:rPr>
              <a:t>accès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approprié</a:t>
            </a:r>
            <a:r>
              <a:rPr lang="en-US" sz="1200" dirty="0">
                <a:effectLst/>
                <a:latin typeface="Calibri" panose="020F0502020204030204" pitchFamily="34" charset="0"/>
                <a:ea typeface="Calibri" panose="020F0502020204030204" pitchFamily="34" charset="0"/>
                <a:cs typeface="Arial" panose="020B0604020202020204" pitchFamily="34" charset="0"/>
              </a:rPr>
              <a:t> aux </a:t>
            </a:r>
            <a:r>
              <a:rPr lang="en-US" sz="1200" dirty="0" err="1">
                <a:effectLst/>
                <a:latin typeface="Calibri" panose="020F0502020204030204" pitchFamily="34" charset="0"/>
                <a:ea typeface="Calibri" panose="020F0502020204030204" pitchFamily="34" charset="0"/>
                <a:cs typeface="Arial" panose="020B0604020202020204" pitchFamily="34" charset="0"/>
              </a:rPr>
              <a:t>programmes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ciblés</a:t>
            </a:r>
            <a:r>
              <a:rPr lang="en-US" sz="1200" dirty="0">
                <a:effectLst/>
                <a:latin typeface="Calibri" panose="020F0502020204030204" pitchFamily="34" charset="0"/>
                <a:ea typeface="Calibri" panose="020F0502020204030204" pitchFamily="34" charset="0"/>
                <a:cs typeface="Arial" panose="020B0604020202020204" pitchFamily="34" charset="0"/>
              </a:rPr>
              <a:t>. La </a:t>
            </a:r>
            <a:r>
              <a:rPr lang="en-US" sz="1200" dirty="0" err="1">
                <a:effectLst/>
                <a:latin typeface="Calibri" panose="020F0502020204030204" pitchFamily="34" charset="0"/>
                <a:ea typeface="Calibri" panose="020F0502020204030204" pitchFamily="34" charset="0"/>
                <a:cs typeface="Arial" panose="020B0604020202020204" pitchFamily="34" charset="0"/>
              </a:rPr>
              <a:t>collecte</a:t>
            </a:r>
            <a:r>
              <a:rPr lang="en-US" sz="1200" dirty="0">
                <a:effectLst/>
                <a:latin typeface="Calibri" panose="020F0502020204030204" pitchFamily="34" charset="0"/>
                <a:ea typeface="Calibri" panose="020F0502020204030204" pitchFamily="34" charset="0"/>
                <a:cs typeface="Arial" panose="020B0604020202020204" pitchFamily="34" charset="0"/>
              </a:rPr>
              <a:t> de </a:t>
            </a:r>
            <a:r>
              <a:rPr lang="en-US" sz="1200" dirty="0" err="1">
                <a:effectLst/>
                <a:latin typeface="Calibri" panose="020F0502020204030204" pitchFamily="34" charset="0"/>
                <a:ea typeface="Calibri" panose="020F0502020204030204" pitchFamily="34" charset="0"/>
                <a:cs typeface="Arial" panose="020B0604020202020204" pitchFamily="34" charset="0"/>
              </a:rPr>
              <a:t>ces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données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est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US" sz="1200" dirty="0" err="1">
                <a:effectLst/>
                <a:latin typeface="Calibri" panose="020F0502020204030204" pitchFamily="34" charset="0"/>
                <a:ea typeface="Calibri" panose="020F0502020204030204" pitchFamily="34" charset="0"/>
                <a:cs typeface="Arial" panose="020B0604020202020204" pitchFamily="34" charset="0"/>
              </a:rPr>
              <a:t>complexe</a:t>
            </a:r>
            <a:r>
              <a:rPr lang="en-US" sz="1200" dirty="0">
                <a:effectLst/>
                <a:latin typeface="Calibri" panose="020F0502020204030204" pitchFamily="34" charset="0"/>
                <a:ea typeface="Calibri" panose="020F0502020204030204" pitchFamily="34" charset="0"/>
                <a:cs typeface="Arial" panose="020B0604020202020204" pitchFamily="34" charset="0"/>
              </a:rPr>
              <a:t> et </a:t>
            </a:r>
            <a:r>
              <a:rPr lang="en-US" sz="1200" dirty="0" err="1">
                <a:effectLst/>
                <a:latin typeface="Calibri" panose="020F0502020204030204" pitchFamily="34" charset="0"/>
                <a:ea typeface="Calibri" panose="020F0502020204030204" pitchFamily="34" charset="0"/>
                <a:cs typeface="Arial" panose="020B0604020202020204" pitchFamily="34" charset="0"/>
              </a:rPr>
              <a:t>coûteuse</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Cette diapositive présente les principaux objectifs de la collecte de données, que vous retrouverez dans le document « Objectifs de la collecte de données ».</a:t>
            </a:r>
          </a:p>
          <a:p>
            <a:pPr marL="171450" indent="-171450" rtl="0">
              <a:buFont typeface="Arial" panose="020B0604020202020204" pitchFamily="34" charset="0"/>
              <a:buChar char="•"/>
            </a:pPr>
            <a:r>
              <a:rPr lang="en-US"/>
              <a:t>La diapositive peut être utilisée pour présenter les objectifs, mais uniquement si nécessaire.</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Cette diapositive présente les outils permettant de collecter des données relatives aux personnes handicapées. Vous retrouverez ces outils dans le document « Outils ».</a:t>
            </a:r>
          </a:p>
          <a:p>
            <a:pPr marL="171450" indent="-171450" rtl="0">
              <a:buFont typeface="Arial" panose="020B0604020202020204" pitchFamily="34" charset="0"/>
              <a:buChar char="•"/>
            </a:pPr>
            <a:r>
              <a:rPr lang="en-US"/>
              <a:t>La diapositive peut être utilisée pour présenter les outils, mais uniquement si nécessaire.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Sélectionnez un ou deux groupes et invitez-les à faire part de leurs réflexions.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Si vous manquez de temps, il n’est pas indispensable de recueillir les commentaires de tous les groupes, car les principaux points seront de toute façon repris dans les messages clés. </a:t>
            </a:r>
          </a:p>
          <a:p>
            <a:pPr marL="342900" lvl="0" indent="-342900" rtl="0">
              <a:lnSpc>
                <a:spcPct val="107000"/>
              </a:lnSpc>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Arial" panose="020B0604020202020204" pitchFamily="34" charset="0"/>
              </a:rPr>
              <a:t>Vous trouverez des informations sur les outils recommandés pour chaque étude de cas dans le guide d’animation.</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endParaRPr lang="en-GB" dirty="0"/>
          </a:p>
          <a:p>
            <a:pPr rtl="0"/>
            <a:r>
              <a:rPr lang="en-US"/>
              <a:t>Passez en revue les messages applicables à toutes les études de cas, en ajoutant les informations suivantes :</a:t>
            </a:r>
          </a:p>
          <a:p>
            <a:pPr marL="171450" indent="-171450" rtl="0">
              <a:buFont typeface="Arial" panose="020B0604020202020204" pitchFamily="34" charset="0"/>
              <a:buChar char="•"/>
            </a:pPr>
            <a:r>
              <a:rPr lang="en-US"/>
              <a:t>La collecte de données doit répondre à un objectif bien défini en lien avec la protection des personnes handicapées et s’effectuer à l’aide d’outils appropriés.</a:t>
            </a:r>
          </a:p>
          <a:p>
            <a:pPr marL="171450" indent="-171450" rtl="0">
              <a:buFont typeface="Arial" panose="020B0604020202020204" pitchFamily="34" charset="0"/>
              <a:buChar char="•"/>
            </a:pPr>
            <a:r>
              <a:rPr lang="en-US"/>
              <a:t>Associées à d’autres outils, les questions du Groupe de Washington peuvent répondre à différents objectifs.</a:t>
            </a:r>
            <a:endParaRPr lang="en-GB" dirty="0">
              <a:cs typeface="Arial" panose="020B0604020202020204"/>
            </a:endParaRPr>
          </a:p>
          <a:p>
            <a:pPr marL="171450" indent="-171450" rtl="0">
              <a:buFont typeface="Arial" panose="020B0604020202020204" pitchFamily="34" charset="0"/>
              <a:buChar char="•"/>
            </a:pPr>
            <a:r>
              <a:rPr lang="en-US"/>
              <a:t>Il est toujours recommandé de collecter des données sur les obstacles et les risques.</a:t>
            </a:r>
            <a:endParaRPr lang="en-GB" dirty="0">
              <a:cs typeface="Arial" panose="020B0604020202020204"/>
            </a:endParaRPr>
          </a:p>
          <a:p>
            <a:pPr marL="171450" indent="-171450" rtl="0">
              <a:buFont typeface="Arial" panose="020B0604020202020204" pitchFamily="34" charset="0"/>
              <a:buChar char="•"/>
            </a:pPr>
            <a:r>
              <a:rPr lang="en-US"/>
              <a:t>Il peut être difficile de recueillir des données relatives à la détermination du handicap pour des raisons d’admissibilité.</a:t>
            </a:r>
            <a:endParaRPr lang="en-GB" dirty="0">
              <a:cs typeface="Arial" panose="020B0604020202020204"/>
            </a:endParaRPr>
          </a:p>
          <a:p>
            <a:pPr marL="171450" indent="-171450" rtl="0">
              <a:buFont typeface="Arial" panose="020B0604020202020204" pitchFamily="34" charset="0"/>
              <a:buChar char="•"/>
            </a:pPr>
            <a:r>
              <a:rPr lang="en-US"/>
              <a:t>Certaines mesures peuvent être mises en place afin de favoriser l’intégration des personnes handicapées même en l’absence de données.</a:t>
            </a:r>
            <a:endParaRPr lang="en-GB" dirty="0">
              <a:cs typeface="Arial" panose="020B0604020202020204"/>
            </a:endParaRPr>
          </a:p>
          <a:p>
            <a:pPr marL="171450" indent="-171450" rtl="0">
              <a:buFontTx/>
              <a:buChar char="-"/>
            </a:pPr>
            <a:endParaRPr lang="en-GB" dirty="0"/>
          </a:p>
          <a:p>
            <a:pPr marL="171450" indent="-171450" rtl="0">
              <a:buFontTx/>
              <a:buChar char="-"/>
            </a:pP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defRPr/>
            </a:pPr>
            <a:endParaRPr lang="en-GB" dirty="0">
              <a:cs typeface="Calibri" panose="020F0502020204030204"/>
            </a:endParaRP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Cette partie sous forme de quiz présente de façon interactive les différents types de données qu’il est possible de recueillir au sujet des personnes handicapées et explique en quoi la collecte de ces données permet d’améliorer leur protection.</a:t>
            </a:r>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sz="1200" b="1">
                <a:effectLst/>
                <a:latin typeface="Calibri" panose="020F0502020204030204" pitchFamily="34" charset="0"/>
                <a:ea typeface="Calibri" panose="020F0502020204030204" pitchFamily="34" charset="0"/>
                <a:cs typeface="Arial" panose="020B0604020202020204" pitchFamily="34" charset="0"/>
              </a:rPr>
              <a:t>Remarques à l’intention des animateurs :</a:t>
            </a:r>
          </a:p>
          <a:p>
            <a:pPr rtl="0"/>
            <a:r>
              <a:rPr lang="en-US"/>
              <a:t>Utilisez le document « Évaluation du cours », disponible en annexe du guide d’animation.</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40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La première partie présentera à l’aide d’un quiz les différents types de données disponibles dans les divers contextes du HCR.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Précisez aux participants que leurs réponses seront anonymes (formulaires papier ou sondages sur menti.com ou Teams) afin de les encourager à collaborer sans crainte d’être jugés.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Dans le cadre d’un atelier en présentiel, vous pouvez distribuer le </a:t>
            </a:r>
            <a:r>
              <a:rPr lang="en-US" sz="1200" b="1">
                <a:effectLst/>
                <a:latin typeface="Calibri" panose="020F0502020204030204" pitchFamily="34" charset="0"/>
                <a:ea typeface="Calibri" panose="020F0502020204030204" pitchFamily="34" charset="0"/>
                <a:cs typeface="Arial" panose="020B0604020202020204" pitchFamily="34" charset="0"/>
              </a:rPr>
              <a:t>Document 1 « Données relatives aux personnes handicapées en situation de déplacement forcé : que sait-on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200">
                <a:effectLst/>
                <a:latin typeface="Calibri" panose="020F0502020204030204" pitchFamily="34" charset="0"/>
                <a:ea typeface="Calibri" panose="020F0502020204030204" pitchFamily="34" charset="0"/>
                <a:cs typeface="Arial" panose="020B0604020202020204" pitchFamily="34" charset="0"/>
              </a:rPr>
              <a:t>S’il n’est pas possible d’anonymiser les réponses, évitez de donner votre avis sur les réponses recueillies et encouragez les participants à indiquer leurs réponses via le forum de discussion ou par oral.</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b="1"/>
              <a:t>Remarques à l’intention des animateurs :</a:t>
            </a:r>
          </a:p>
          <a:p>
            <a:pPr marL="171450" indent="-171450" rtl="0">
              <a:buFont typeface="Arial" panose="020B0604020202020204" pitchFamily="34" charset="0"/>
              <a:buChar char="•"/>
            </a:pPr>
            <a:r>
              <a:rPr lang="en-US"/>
              <a:t>Lisez la question et laissez aux participants le temps de répondre.</a:t>
            </a:r>
          </a:p>
          <a:p>
            <a:pPr rtl="0"/>
            <a:endParaRPr lang="en-GB" dirty="0"/>
          </a:p>
        </p:txBody>
      </p:sp>
      <p:sp>
        <p:nvSpPr>
          <p:cNvPr id="4" name="Slide Number Placeholder 3"/>
          <p:cNvSpPr>
            <a:spLocks noGrp="1"/>
          </p:cNvSpPr>
          <p:nvPr>
            <p:ph type="sldNum" sz="quarter" idx="5"/>
          </p:nvPr>
        </p:nvSpPr>
        <p:spPr/>
        <p:txBody>
          <a:bodyPr rtlCol="0"/>
          <a:lstStyle/>
          <a:p>
            <a:pPr rtl="0"/>
            <a:fld id="{33A72D5E-6E12-4B2A-9DB1-134A1847ED8D}"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79" y="270039"/>
            <a:ext cx="8810063" cy="2277042"/>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t>‹#›</a:t>
            </a:fld>
            <a:endParaRPr lang="en-US"/>
          </a:p>
        </p:txBody>
      </p:sp>
      <p:pic>
        <p:nvPicPr>
          <p:cNvPr id="9" name="Picture 8" descr="bluestripe.png"/>
          <p:cNvPicPr>
            <a:picLocks noChangeAspect="1"/>
          </p:cNvPicPr>
          <p:nvPr userDrawn="1"/>
        </p:nvPicPr>
        <p:blipFill>
          <a:blip r:embed="rId3"/>
          <a:stretch>
            <a:fillRect/>
          </a:stretch>
        </p:blipFill>
        <p:spPr>
          <a:xfrm>
            <a:off x="0" y="4510087"/>
            <a:ext cx="9144000" cy="6334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89" y="204787"/>
            <a:ext cx="3180413" cy="871538"/>
          </a:xfrm>
        </p:spPr>
        <p:txBody>
          <a:bodyPr rtlCol="0" anchor="b"/>
          <a:lstStyle>
            <a:lvl1pPr algn="l">
              <a:defRPr sz="2000" b="1"/>
            </a:lvl1pPr>
          </a:lstStyle>
          <a:p>
            <a:pPr rtl="0"/>
            <a:r>
              <a:rPr lang="en-US"/>
              <a:t>Click to edit Master title style</a:t>
            </a:r>
          </a:p>
        </p:txBody>
      </p:sp>
      <p:sp>
        <p:nvSpPr>
          <p:cNvPr id="3" name="Content Placeholder 2"/>
          <p:cNvSpPr>
            <a:spLocks noGrp="1"/>
          </p:cNvSpPr>
          <p:nvPr>
            <p:ph idx="1"/>
          </p:nvPr>
        </p:nvSpPr>
        <p:spPr>
          <a:xfrm>
            <a:off x="3575050" y="204788"/>
            <a:ext cx="5373698" cy="41669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206389" y="1299600"/>
            <a:ext cx="3180413" cy="307210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eaLnBrk="1" latinLnBrk="0" hangingPunct="1"/>
            <a:fld id="{2C6B1FF6-39B9-40F5-8B67-33C6354A3D4F}" type="slidenum">
              <a:rPr kumimoji="0" lang="en-US" smtClean="0"/>
              <a:t>‹#›</a:t>
            </a:fld>
            <a:endParaRPr kumimoji="0" lang="en-US">
              <a:solidFill>
                <a:schemeClr val="accent3">
                  <a:shade val="7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45103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t>‹#›</a:t>
            </a:fld>
            <a:endParaRPr lang="en-US"/>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rtlCol="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209034" y="205979"/>
            <a:ext cx="6523436" cy="417302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859536" y="4781550"/>
            <a:ext cx="8297164" cy="381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0"/>
          </p:nvPr>
        </p:nvSpPr>
        <p:spPr>
          <a:xfrm>
            <a:off x="8686800" y="4869656"/>
            <a:ext cx="457200" cy="273844"/>
          </a:xfrm>
        </p:spPr>
        <p:txBody>
          <a:bodyPr rtlCol="0"/>
          <a:lstStyle>
            <a:lvl1pPr>
              <a:defRPr b="1">
                <a:solidFill>
                  <a:sysClr val="windowText" lastClr="000000"/>
                </a:solidFill>
                <a:latin typeface="+mn-lt"/>
              </a:defRPr>
            </a:lvl1pPr>
          </a:lstStyle>
          <a:p>
            <a:pPr rtl="0"/>
            <a:fld id="{1917241B-73C6-436C-A26C-FD9EFF2F4364}" type="slidenum">
              <a:rPr lang="en-GB" smtClean="0"/>
              <a:t>‹#›</a:t>
            </a:fld>
            <a:endParaRPr lang="en-GB"/>
          </a:p>
        </p:txBody>
      </p:sp>
      <p:sp>
        <p:nvSpPr>
          <p:cNvPr id="7" name="TextBox 6"/>
          <p:cNvSpPr txBox="1"/>
          <p:nvPr userDrawn="1"/>
        </p:nvSpPr>
        <p:spPr>
          <a:xfrm rot="16200000">
            <a:off x="-1246286" y="1551087"/>
            <a:ext cx="3409950"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rtl="0"/>
            <a:r>
              <a:rPr lang="en-US" sz="1400"/>
              <a:t>General Introduction</a:t>
            </a:r>
            <a:endParaRPr lang="en-GB" sz="1400"/>
          </a:p>
        </p:txBody>
      </p:sp>
      <p:sp>
        <p:nvSpPr>
          <p:cNvPr id="5" name="TextBox 4"/>
          <p:cNvSpPr txBox="1"/>
          <p:nvPr userDrawn="1"/>
        </p:nvSpPr>
        <p:spPr>
          <a:xfrm>
            <a:off x="1066800" y="4857749"/>
            <a:ext cx="80899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lvl="0" algn="ctr" rtl="0"/>
            <a:r>
              <a:rPr lang="en-US">
                <a:solidFill>
                  <a:sysClr val="windowText" lastClr="000000"/>
                </a:solidFill>
              </a:rPr>
              <a:t>General Introduction</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itle 1"/>
          <p:cNvSpPr>
            <a:spLocks noGrp="1"/>
          </p:cNvSpPr>
          <p:nvPr>
            <p:ph type="title"/>
          </p:nvPr>
        </p:nvSpPr>
        <p:spPr>
          <a:xfrm>
            <a:off x="1066800" y="133350"/>
            <a:ext cx="8077200" cy="646331"/>
          </a:xfrm>
          <a:prstGeom prst="rect">
            <a:avLst/>
          </a:prstGeom>
        </p:spPr>
        <p:txBody>
          <a:bodyPr rtlCol="0"/>
          <a:lstStyle/>
          <a:p>
            <a:pPr rtl="0"/>
            <a:r>
              <a:rPr lang="en-US"/>
              <a:t>Click to edit Master title style</a:t>
            </a:r>
            <a:endParaRPr lang="en-GB"/>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rt 1">
    <p:spTree>
      <p:nvGrpSpPr>
        <p:cNvPr id="1" name=""/>
        <p:cNvGrpSpPr/>
        <p:nvPr/>
      </p:nvGrpSpPr>
      <p:grpSpPr>
        <a:xfrm>
          <a:off x="0" y="0"/>
          <a:ext cx="0" cy="0"/>
          <a:chOff x="0" y="0"/>
          <a:chExt cx="0" cy="0"/>
        </a:xfrm>
      </p:grpSpPr>
      <p:sp>
        <p:nvSpPr>
          <p:cNvPr id="4" name="Rectangle 3"/>
          <p:cNvSpPr/>
          <p:nvPr userDrawn="1"/>
        </p:nvSpPr>
        <p:spPr>
          <a:xfrm>
            <a:off x="652272" y="-171450"/>
            <a:ext cx="414528" cy="5562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ectangle 7"/>
          <p:cNvSpPr/>
          <p:nvPr userDrawn="1"/>
        </p:nvSpPr>
        <p:spPr>
          <a:xfrm>
            <a:off x="859536" y="4781550"/>
            <a:ext cx="8297164"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Slide Number Placeholder 2"/>
          <p:cNvSpPr>
            <a:spLocks noGrp="1"/>
          </p:cNvSpPr>
          <p:nvPr>
            <p:ph type="sldNum" sz="quarter" idx="10"/>
          </p:nvPr>
        </p:nvSpPr>
        <p:spPr>
          <a:xfrm>
            <a:off x="8686800" y="4869656"/>
            <a:ext cx="457200" cy="273844"/>
          </a:xfrm>
        </p:spPr>
        <p:txBody>
          <a:bodyPr rtlCol="0"/>
          <a:lstStyle>
            <a:lvl1pPr>
              <a:defRPr b="1">
                <a:solidFill>
                  <a:sysClr val="windowText" lastClr="000000"/>
                </a:solidFill>
                <a:latin typeface="+mn-lt"/>
              </a:defRPr>
            </a:lvl1pPr>
          </a:lstStyle>
          <a:p>
            <a:pPr rtl="0"/>
            <a:fld id="{1917241B-73C6-436C-A26C-FD9EFF2F4364}" type="slidenum">
              <a:rPr lang="en-GB" smtClean="0"/>
              <a:t>‹#›</a:t>
            </a:fld>
            <a:endParaRPr lang="en-GB"/>
          </a:p>
        </p:txBody>
      </p:sp>
      <p:sp>
        <p:nvSpPr>
          <p:cNvPr id="5" name="TextBox 4"/>
          <p:cNvSpPr txBox="1"/>
          <p:nvPr userDrawn="1"/>
        </p:nvSpPr>
        <p:spPr>
          <a:xfrm>
            <a:off x="1066800" y="4857749"/>
            <a:ext cx="8077200" cy="285752"/>
          </a:xfrm>
          <a:prstGeom prst="rect">
            <a:avLst/>
          </a:prstGeom>
        </p:spPr>
        <p:txBody>
          <a:bodyPr vert="horz" lIns="91440" tIns="45720" rIns="91440" bIns="45720" rtlCol="0" anchor="ctr"/>
          <a:lstStyle>
            <a:defPPr>
              <a:defRPr lang="en-PH"/>
            </a:defPPr>
            <a:lvl1pPr algn="r">
              <a:defRPr sz="1200" b="1">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a:solidFill>
                  <a:sysClr val="windowText" lastClr="000000"/>
                </a:solidFill>
              </a:rPr>
              <a:t>Inclusion in Humanitarian Assistance</a:t>
            </a:r>
          </a:p>
        </p:txBody>
      </p:sp>
      <p:sp>
        <p:nvSpPr>
          <p:cNvPr id="9" name="Rectangle 8"/>
          <p:cNvSpPr/>
          <p:nvPr userDrawn="1"/>
        </p:nvSpPr>
        <p:spPr>
          <a:xfrm>
            <a:off x="652272" y="-171450"/>
            <a:ext cx="131064" cy="5562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p:cNvSpPr/>
          <p:nvPr userDrawn="1"/>
        </p:nvSpPr>
        <p:spPr>
          <a:xfrm>
            <a:off x="1066800" y="4781550"/>
            <a:ext cx="8089900" cy="762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p:cNvSpPr txBox="1"/>
          <p:nvPr userDrawn="1"/>
        </p:nvSpPr>
        <p:spPr>
          <a:xfrm rot="16200000">
            <a:off x="-1017686" y="1322488"/>
            <a:ext cx="2952751" cy="307777"/>
          </a:xfrm>
          <a:prstGeom prst="rect">
            <a:avLst/>
          </a:prstGeom>
          <a:noFill/>
        </p:spPr>
        <p:txBody>
          <a:bodyPr wrap="square" rtlCol="0">
            <a:spAutoFit/>
          </a:bodyPr>
          <a:lstStyle>
            <a:defPPr>
              <a:defRPr lang="en-PH"/>
            </a:defPPr>
            <a:lvl1pPr lvl="0" algn="ctr">
              <a:defRPr sz="1100" b="1">
                <a:solidFill>
                  <a:schemeClr val="bg1">
                    <a:lumMod val="50000"/>
                  </a:schemeClr>
                </a:solidFill>
              </a:defRPr>
            </a:lvl1pPr>
          </a:lstStyle>
          <a:p>
            <a:pPr lvl="0" rtl="0"/>
            <a:r>
              <a:rPr lang="en-US" sz="1400"/>
              <a:t>Inclusion in Humanitarian Assistance</a:t>
            </a:r>
            <a:endParaRPr lang="en-GB" sz="1400"/>
          </a:p>
        </p:txBody>
      </p:sp>
      <p:sp>
        <p:nvSpPr>
          <p:cNvPr id="12" name="Title 1"/>
          <p:cNvSpPr>
            <a:spLocks noGrp="1"/>
          </p:cNvSpPr>
          <p:nvPr>
            <p:ph type="title"/>
          </p:nvPr>
        </p:nvSpPr>
        <p:spPr>
          <a:xfrm>
            <a:off x="1066800" y="133350"/>
            <a:ext cx="8077200" cy="646331"/>
          </a:xfrm>
          <a:prstGeom prst="rect">
            <a:avLst/>
          </a:prstGeom>
        </p:spPr>
        <p:txBody>
          <a:bodyPr rtlCol="0"/>
          <a:lstStyle/>
          <a:p>
            <a:pPr rtl="0"/>
            <a:r>
              <a:rPr lang="en-US"/>
              <a:t>Click to edit Master title style</a:t>
            </a:r>
            <a:endParaRPr lang="en-GB"/>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solidFill>
                  <a:prstClr val="white">
                    <a:lumMod val="50000"/>
                  </a:prstClr>
                </a:solidFill>
              </a:r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3"/>
          <a:stretch>
            <a:fillRect/>
          </a:stretch>
        </p:blipFill>
        <p:spPr>
          <a:xfrm>
            <a:off x="0" y="4510088"/>
            <a:ext cx="9144000" cy="63341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480" y="270039"/>
            <a:ext cx="8810063" cy="2277042"/>
          </a:xfrm>
        </p:spPr>
        <p:txBody>
          <a:bodyPr tIns="0" bIns="0" rtlCol="0" anchor="b" anchorCtr="0">
            <a:noAutofit/>
          </a:bodyPr>
          <a:lstStyle>
            <a:lvl1pPr algn="ctr">
              <a:defRPr sz="4400" b="1">
                <a:solidFill>
                  <a:schemeClr val="bg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AF88E988-FB04-AB4E-BE5A-59F242AF7F7A}" type="slidenum">
              <a:rPr lang="en-US" smtClean="0">
                <a:solidFill>
                  <a:prstClr val="white">
                    <a:lumMod val="50000"/>
                  </a:prstClr>
                </a:solidFill>
              </a:r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2"/>
          <a:stretch>
            <a:fillRect/>
          </a:stretch>
        </p:blipFill>
        <p:spPr>
          <a:xfrm>
            <a:off x="0" y="4510088"/>
            <a:ext cx="9144000" cy="63341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9144000" cy="4510087"/>
          </a:xfrm>
          <a:solidFill>
            <a:schemeClr val="bg1">
              <a:lumMod val="50000"/>
            </a:schemeClr>
          </a:solidFill>
        </p:spPr>
        <p:txBody>
          <a:bodyPr rtlCol="0">
            <a:normAutofit/>
          </a:bodyPr>
          <a:lstStyle>
            <a:lvl1pPr marL="0" indent="0" algn="ctr">
              <a:buFontTx/>
              <a:buNone/>
              <a:defRPr sz="2000" baseline="0">
                <a:solidFill>
                  <a:schemeClr val="tx2"/>
                </a:solidFill>
              </a:defRPr>
            </a:lvl1pPr>
          </a:lstStyle>
          <a:p>
            <a:pPr rtl="0"/>
            <a:r>
              <a:rPr lang="en-US"/>
              <a:t>Drag background image here</a:t>
            </a:r>
          </a:p>
        </p:txBody>
      </p:sp>
      <p:sp>
        <p:nvSpPr>
          <p:cNvPr id="2" name="Title 1"/>
          <p:cNvSpPr>
            <a:spLocks noGrp="1"/>
          </p:cNvSpPr>
          <p:nvPr>
            <p:ph type="ctrTitle"/>
          </p:nvPr>
        </p:nvSpPr>
        <p:spPr>
          <a:xfrm>
            <a:off x="182480" y="488987"/>
            <a:ext cx="8810063" cy="2058093"/>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80" y="2659181"/>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5" y="2130363"/>
            <a:ext cx="8695919" cy="1021556"/>
          </a:xfrm>
        </p:spPr>
        <p:txBody>
          <a:bodyPr rtlCol="0" anchor="t"/>
          <a:lstStyle>
            <a:lvl1pPr algn="l">
              <a:defRPr sz="4000" b="1" cap="all"/>
            </a:lvl1pPr>
          </a:lstStyle>
          <a:p>
            <a:pPr rtl="0"/>
            <a:r>
              <a:rPr lang="en-US"/>
              <a:t>Click to edit Master title style</a:t>
            </a:r>
          </a:p>
        </p:txBody>
      </p:sp>
      <p:sp>
        <p:nvSpPr>
          <p:cNvPr id="3" name="Text Placeholder 2"/>
          <p:cNvSpPr>
            <a:spLocks noGrp="1"/>
          </p:cNvSpPr>
          <p:nvPr>
            <p:ph type="body" idx="1"/>
          </p:nvPr>
        </p:nvSpPr>
        <p:spPr>
          <a:xfrm>
            <a:off x="209035" y="924940"/>
            <a:ext cx="8695919" cy="1125140"/>
          </a:xfrm>
        </p:spPr>
        <p:txBody>
          <a:bodyPr lIns="0" tIns="0" rIns="0" bIns="0" rtlCol="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91AF2B4D-6B12-4EDF-87BB-2B55CECB6611}"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209034" y="1299601"/>
            <a:ext cx="428676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4648200" y="1299601"/>
            <a:ext cx="431514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9" y="7299"/>
            <a:ext cx="4545541" cy="4503738"/>
          </a:xfrm>
          <a:solidFill>
            <a:schemeClr val="bg1">
              <a:lumMod val="85000"/>
            </a:schemeClr>
          </a:solidFill>
        </p:spPr>
        <p:txBody>
          <a:bodyPr rtlCol="0" anchor="ctr" anchorCtr="0">
            <a:normAutofit/>
          </a:bodyPr>
          <a:lstStyle>
            <a:lvl1pPr marL="0" indent="0" algn="ctr">
              <a:buFontTx/>
              <a:buNone/>
              <a:defRPr sz="2000"/>
            </a:lvl1pPr>
          </a:lstStyle>
          <a:p>
            <a:pPr rtl="0"/>
            <a:r>
              <a:rPr lang="en-US"/>
              <a:t>Click icon to add Image</a:t>
            </a:r>
          </a:p>
        </p:txBody>
      </p:sp>
      <p:sp>
        <p:nvSpPr>
          <p:cNvPr id="2" name="Title 1"/>
          <p:cNvSpPr>
            <a:spLocks noGrp="1"/>
          </p:cNvSpPr>
          <p:nvPr>
            <p:ph type="title"/>
          </p:nvPr>
        </p:nvSpPr>
        <p:spPr>
          <a:xfrm>
            <a:off x="209034" y="204349"/>
            <a:ext cx="4221550"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1"/>
            <a:ext cx="4221550"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accent2"/>
          </a:solidFill>
        </p:spPr>
        <p:txBody>
          <a:bodyPr rtlCol="0" anchor="ctr" anchorCtr="0">
            <a:normAutofit/>
          </a:bodyPr>
          <a:lstStyle>
            <a:lvl1pPr marL="0" indent="0" algn="r">
              <a:buFontTx/>
              <a:buNone/>
              <a:defRPr sz="2000" baseline="0">
                <a:solidFill>
                  <a:schemeClr val="bg1"/>
                </a:solidFill>
              </a:defRPr>
            </a:lvl1pPr>
          </a:lstStyle>
          <a:p>
            <a:pPr rtl="0"/>
            <a:r>
              <a:rPr lang="en-US"/>
              <a:t>Drag picture to placeholder </a:t>
            </a:r>
            <a:br>
              <a:rPr lang="en-US"/>
            </a:br>
            <a:r>
              <a:rPr lang="en-US"/>
              <a:t>or click icon to add</a:t>
            </a:r>
          </a:p>
        </p:txBody>
      </p:sp>
      <p:sp>
        <p:nvSpPr>
          <p:cNvPr id="2" name="Title 1"/>
          <p:cNvSpPr>
            <a:spLocks noGrp="1"/>
          </p:cNvSpPr>
          <p:nvPr>
            <p:ph type="title"/>
          </p:nvPr>
        </p:nvSpPr>
        <p:spPr>
          <a:xfrm>
            <a:off x="209033" y="204349"/>
            <a:ext cx="5206929" cy="968351"/>
          </a:xfrm>
        </p:spPr>
        <p:txBody>
          <a:bodyPr rtlCol="0"/>
          <a:lstStyle>
            <a:lvl1pPr>
              <a:defRPr>
                <a:solidFill>
                  <a:schemeClr val="tx2"/>
                </a:solidFill>
              </a:defRPr>
            </a:lvl1pPr>
          </a:lstStyle>
          <a:p>
            <a:pPr rtl="0"/>
            <a:r>
              <a:rPr lang="en-US"/>
              <a:t>Click to edit Master title style</a:t>
            </a:r>
          </a:p>
        </p:txBody>
      </p:sp>
      <p:sp>
        <p:nvSpPr>
          <p:cNvPr id="4" name="Content Placeholder 3"/>
          <p:cNvSpPr>
            <a:spLocks noGrp="1"/>
          </p:cNvSpPr>
          <p:nvPr>
            <p:ph sz="half" idx="2"/>
          </p:nvPr>
        </p:nvSpPr>
        <p:spPr>
          <a:xfrm>
            <a:off x="209034" y="1299601"/>
            <a:ext cx="4112058" cy="3028808"/>
          </a:xfrm>
        </p:spPr>
        <p:txBody>
          <a:bodyPr rtlCol="0"/>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bg1">
              <a:lumMod val="85000"/>
            </a:schemeClr>
          </a:solidFill>
        </p:spPr>
        <p:txBody>
          <a:bodyPr rtlCol="0" anchor="ctr" anchorCtr="0">
            <a:normAutofit/>
          </a:bodyPr>
          <a:lstStyle>
            <a:lvl1pPr marL="0" indent="0" algn="r">
              <a:buFontTx/>
              <a:buNone/>
              <a:defRPr sz="2000" baseline="0"/>
            </a:lvl1pPr>
          </a:lstStyle>
          <a:p>
            <a:pPr rtl="0"/>
            <a:r>
              <a:rPr lang="en-US"/>
              <a:t>Drag picture to placeholder </a:t>
            </a:r>
            <a:br>
              <a:rPr lang="en-US"/>
            </a:br>
            <a:r>
              <a:rPr lang="en-US"/>
              <a:t>or click icon to add</a:t>
            </a:r>
          </a:p>
        </p:txBody>
      </p:sp>
      <p:sp>
        <p:nvSpPr>
          <p:cNvPr id="10" name="Rectangle 9"/>
          <p:cNvSpPr/>
          <p:nvPr userDrawn="1"/>
        </p:nvSpPr>
        <p:spPr>
          <a:xfrm>
            <a:off x="1"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a:endParaRPr lang="en-US" sz="1800">
              <a:solidFill>
                <a:prstClr val="white"/>
              </a:solidFill>
            </a:endParaRPr>
          </a:p>
        </p:txBody>
      </p:sp>
      <p:sp>
        <p:nvSpPr>
          <p:cNvPr id="2" name="Title 1"/>
          <p:cNvSpPr>
            <a:spLocks noGrp="1"/>
          </p:cNvSpPr>
          <p:nvPr>
            <p:ph type="title"/>
          </p:nvPr>
        </p:nvSpPr>
        <p:spPr>
          <a:xfrm>
            <a:off x="209033" y="204349"/>
            <a:ext cx="5206929"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5" y="1299601"/>
            <a:ext cx="4155853"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endParaRPr lang="en-US">
              <a:solidFill>
                <a:prstClr val="white">
                  <a:lumMod val="50000"/>
                </a:prstClr>
              </a:solidFill>
            </a:endParaRPr>
          </a:p>
        </p:txBody>
      </p:sp>
      <p:sp>
        <p:nvSpPr>
          <p:cNvPr id="8" name="Footer Placeholder 7"/>
          <p:cNvSpPr>
            <a:spLocks noGrp="1"/>
          </p:cNvSpPr>
          <p:nvPr>
            <p:ph type="ftr" sz="quarter" idx="11"/>
          </p:nvPr>
        </p:nvSpPr>
        <p:spPr/>
        <p:txBody>
          <a:bodyPr rtlCol="0"/>
          <a:lstStyle/>
          <a:p>
            <a:pPr rtl="0"/>
            <a:endParaRPr lang="en-US">
              <a:solidFill>
                <a:prstClr val="white">
                  <a:lumMod val="50000"/>
                </a:prstClr>
              </a:solidFill>
            </a:endParaRPr>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endParaRPr lang="en-US">
              <a:solidFill>
                <a:prstClr val="white">
                  <a:lumMod val="50000"/>
                </a:prstClr>
              </a:solidFill>
            </a:endParaRPr>
          </a:p>
        </p:txBody>
      </p:sp>
      <p:sp>
        <p:nvSpPr>
          <p:cNvPr id="4" name="Footer Placeholder 3"/>
          <p:cNvSpPr>
            <a:spLocks noGrp="1"/>
          </p:cNvSpPr>
          <p:nvPr>
            <p:ph type="ftr" sz="quarter" idx="11"/>
          </p:nvPr>
        </p:nvSpPr>
        <p:spPr/>
        <p:txBody>
          <a:bodyPr rtlCol="0"/>
          <a:lstStyle/>
          <a:p>
            <a:pPr rtl="0"/>
            <a:endParaRPr lang="en-US">
              <a:solidFill>
                <a:prstClr val="white">
                  <a:lumMod val="50000"/>
                </a:prstClr>
              </a:solidFill>
            </a:endParaRPr>
          </a:p>
        </p:txBody>
      </p:sp>
      <p:sp>
        <p:nvSpPr>
          <p:cNvPr id="5" name="Slide Number Placeholder 4"/>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endParaRPr lang="en-US">
              <a:solidFill>
                <a:prstClr val="white">
                  <a:lumMod val="50000"/>
                </a:prstClr>
              </a:solidFill>
            </a:endParaRPr>
          </a:p>
        </p:txBody>
      </p:sp>
      <p:sp>
        <p:nvSpPr>
          <p:cNvPr id="3" name="Footer Placeholder 2"/>
          <p:cNvSpPr>
            <a:spLocks noGrp="1"/>
          </p:cNvSpPr>
          <p:nvPr>
            <p:ph type="ftr" sz="quarter" idx="11"/>
          </p:nvPr>
        </p:nvSpPr>
        <p:spPr/>
        <p:txBody>
          <a:bodyPr rtlCol="0"/>
          <a:lstStyle/>
          <a:p>
            <a:pPr rtl="0"/>
            <a:endParaRPr lang="en-US">
              <a:solidFill>
                <a:prstClr val="white">
                  <a:lumMod val="50000"/>
                </a:prstClr>
              </a:solidFill>
            </a:endParaRPr>
          </a:p>
        </p:txBody>
      </p:sp>
      <p:sp>
        <p:nvSpPr>
          <p:cNvPr id="4" name="Slide Number Placeholder 3"/>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390" y="204787"/>
            <a:ext cx="3180413" cy="871538"/>
          </a:xfrm>
        </p:spPr>
        <p:txBody>
          <a:bodyPr rtlCol="0" anchor="b"/>
          <a:lstStyle>
            <a:lvl1pPr algn="l">
              <a:defRPr sz="2000" b="1"/>
            </a:lvl1pPr>
          </a:lstStyle>
          <a:p>
            <a:pPr rtl="0"/>
            <a:r>
              <a:rPr lang="en-US"/>
              <a:t>Click to edit Master title style</a:t>
            </a:r>
          </a:p>
        </p:txBody>
      </p:sp>
      <p:sp>
        <p:nvSpPr>
          <p:cNvPr id="3" name="Content Placeholder 2"/>
          <p:cNvSpPr>
            <a:spLocks noGrp="1"/>
          </p:cNvSpPr>
          <p:nvPr>
            <p:ph idx="1"/>
          </p:nvPr>
        </p:nvSpPr>
        <p:spPr>
          <a:xfrm>
            <a:off x="3575050" y="204788"/>
            <a:ext cx="5373698" cy="41669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Text Placeholder 3"/>
          <p:cNvSpPr>
            <a:spLocks noGrp="1"/>
          </p:cNvSpPr>
          <p:nvPr>
            <p:ph type="body" sz="half" idx="2"/>
          </p:nvPr>
        </p:nvSpPr>
        <p:spPr>
          <a:xfrm>
            <a:off x="206390" y="1299601"/>
            <a:ext cx="3180413" cy="307210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C6B1FF6-39B9-40F5-8B67-33C6354A3D4F}" type="slidenum">
              <a:rPr lang="en-US" smtClean="0">
                <a:solidFill>
                  <a:prstClr val="white">
                    <a:lumMod val="50000"/>
                  </a:prstClr>
                </a:solidFill>
              </a:rPr>
              <a:t>‹#›</a:t>
            </a:fld>
            <a:endParaRPr lang="en-US">
              <a:solidFill>
                <a:srgbClr val="FAEB00">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4510087"/>
          </a:xfrm>
          <a:solidFill>
            <a:schemeClr val="bg1">
              <a:lumMod val="50000"/>
            </a:schemeClr>
          </a:solidFill>
        </p:spPr>
        <p:txBody>
          <a:bodyPr rtlCol="0">
            <a:normAutofit/>
          </a:bodyPr>
          <a:lstStyle>
            <a:lvl1pPr marL="0" indent="0" algn="ctr">
              <a:buFontTx/>
              <a:buNone/>
              <a:defRPr sz="2000" baseline="0">
                <a:solidFill>
                  <a:schemeClr val="tx2"/>
                </a:solidFill>
              </a:defRPr>
            </a:lvl1pPr>
          </a:lstStyle>
          <a:p>
            <a:pPr rtl="0"/>
            <a:r>
              <a:rPr lang="en-US"/>
              <a:t>Drag background image here</a:t>
            </a:r>
          </a:p>
        </p:txBody>
      </p:sp>
      <p:sp>
        <p:nvSpPr>
          <p:cNvPr id="2" name="Title 1"/>
          <p:cNvSpPr>
            <a:spLocks noGrp="1"/>
          </p:cNvSpPr>
          <p:nvPr>
            <p:ph type="ctrTitle"/>
          </p:nvPr>
        </p:nvSpPr>
        <p:spPr>
          <a:xfrm>
            <a:off x="182479" y="488987"/>
            <a:ext cx="8810063" cy="2058093"/>
          </a:xfrm>
        </p:spPr>
        <p:txBody>
          <a:bodyPr tIns="0" bIns="0" rtlCol="0" anchor="b" anchorCtr="0">
            <a:noAutofit/>
          </a:bodyPr>
          <a:lstStyle>
            <a:lvl1pPr algn="ctr">
              <a:defRPr sz="4400" b="1">
                <a:solidFill>
                  <a:schemeClr val="tx2"/>
                </a:solidFill>
              </a:defRPr>
            </a:lvl1pPr>
          </a:lstStyle>
          <a:p>
            <a:pPr rtl="0"/>
            <a:r>
              <a:rPr lang="en-US"/>
              <a:t>Click to edit Master title style</a:t>
            </a:r>
          </a:p>
        </p:txBody>
      </p:sp>
      <p:sp>
        <p:nvSpPr>
          <p:cNvPr id="3" name="Subtitle 2"/>
          <p:cNvSpPr>
            <a:spLocks noGrp="1"/>
          </p:cNvSpPr>
          <p:nvPr>
            <p:ph type="subTitle" idx="1"/>
          </p:nvPr>
        </p:nvSpPr>
        <p:spPr>
          <a:xfrm>
            <a:off x="182479" y="2659180"/>
            <a:ext cx="8810063" cy="1445895"/>
          </a:xfrm>
        </p:spPr>
        <p:txBody>
          <a:bodyPr tIns="0" bIns="0" rtlCol="0">
            <a:normAutofit/>
          </a:bodyPr>
          <a:lstStyle>
            <a:lvl1pPr marL="0" indent="0" algn="ctr">
              <a:buNone/>
              <a:defRPr sz="2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451037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p>
        </p:txBody>
      </p:sp>
      <p:sp>
        <p:nvSpPr>
          <p:cNvPr id="5" name="Date Placeholder 4"/>
          <p:cNvSpPr>
            <a:spLocks noGrp="1"/>
          </p:cNvSpPr>
          <p:nvPr>
            <p:ph type="dt" sz="half" idx="10"/>
          </p:nvPr>
        </p:nvSpPr>
        <p:spPr/>
        <p:txBody>
          <a:bodyPr rtlCol="0"/>
          <a:lstStyle/>
          <a:p>
            <a:pPr rtl="0"/>
            <a:endParaRPr lang="en-US">
              <a:solidFill>
                <a:prstClr val="white">
                  <a:lumMod val="50000"/>
                </a:prstClr>
              </a:solidFill>
            </a:endParaRPr>
          </a:p>
        </p:txBody>
      </p:sp>
      <p:sp>
        <p:nvSpPr>
          <p:cNvPr id="6" name="Footer Placeholder 5"/>
          <p:cNvSpPr>
            <a:spLocks noGrp="1"/>
          </p:cNvSpPr>
          <p:nvPr>
            <p:ph type="ftr" sz="quarter" idx="11"/>
          </p:nvPr>
        </p:nvSpPr>
        <p:spPr/>
        <p:txBody>
          <a:bodyPr rtlCol="0"/>
          <a:lstStyle/>
          <a:p>
            <a:pPr rtl="0"/>
            <a:endParaRPr lang="en-US">
              <a:solidFill>
                <a:prstClr val="white">
                  <a:lumMod val="50000"/>
                </a:prstClr>
              </a:solidFill>
            </a:endParaRPr>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rtlCol="0" anchor="b" anchorCtr="0"/>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870" y="205979"/>
            <a:ext cx="2057400" cy="4173021"/>
          </a:xfrm>
        </p:spPr>
        <p:txBody>
          <a:bodyPr vert="eaVert" rtlCol="0"/>
          <a:lstStyle/>
          <a:p>
            <a:pPr rtl="0"/>
            <a:r>
              <a:rPr lang="en-US"/>
              <a:t>Click to edit Master title style</a:t>
            </a:r>
          </a:p>
        </p:txBody>
      </p:sp>
      <p:sp>
        <p:nvSpPr>
          <p:cNvPr id="3" name="Vertical Text Placeholder 2"/>
          <p:cNvSpPr>
            <a:spLocks noGrp="1"/>
          </p:cNvSpPr>
          <p:nvPr>
            <p:ph type="body" orient="vert" idx="1"/>
          </p:nvPr>
        </p:nvSpPr>
        <p:spPr>
          <a:xfrm>
            <a:off x="209035" y="205979"/>
            <a:ext cx="6523436" cy="4173021"/>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10"/>
          </p:nvPr>
        </p:nvSpPr>
        <p:spPr/>
        <p:txBody>
          <a:bodyPr rtlCol="0"/>
          <a:lstStyle/>
          <a:p>
            <a:pPr rtl="0"/>
            <a:endParaRPr lang="en-US">
              <a:solidFill>
                <a:prstClr val="white">
                  <a:lumMod val="50000"/>
                </a:prstClr>
              </a:solidFill>
            </a:endParaRPr>
          </a:p>
        </p:txBody>
      </p:sp>
      <p:sp>
        <p:nvSpPr>
          <p:cNvPr id="5" name="Footer Placeholder 4"/>
          <p:cNvSpPr>
            <a:spLocks noGrp="1"/>
          </p:cNvSpPr>
          <p:nvPr>
            <p:ph type="ftr" sz="quarter" idx="11"/>
          </p:nvPr>
        </p:nvSpPr>
        <p:spPr/>
        <p:txBody>
          <a:bodyPr rtlCol="0"/>
          <a:lstStyle/>
          <a:p>
            <a:pPr rtl="0"/>
            <a:endParaRPr lang="en-US">
              <a:solidFill>
                <a:prstClr val="white">
                  <a:lumMod val="50000"/>
                </a:prstClr>
              </a:solidFill>
            </a:endParaRPr>
          </a:p>
        </p:txBody>
      </p:sp>
      <p:sp>
        <p:nvSpPr>
          <p:cNvPr id="6" name="Slide Number Placeholder 5"/>
          <p:cNvSpPr>
            <a:spLocks noGrp="1"/>
          </p:cNvSpPr>
          <p:nvPr>
            <p:ph type="sldNum" sz="quarter" idx="12"/>
          </p:nvPr>
        </p:nvSpPr>
        <p:spPr/>
        <p:txBody>
          <a:bodyPr rtlCol="0"/>
          <a:lstStyle/>
          <a:p>
            <a:pPr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9034" y="2130362"/>
            <a:ext cx="8695919" cy="1021556"/>
          </a:xfrm>
        </p:spPr>
        <p:txBody>
          <a:bodyPr rtlCol="0" anchor="t"/>
          <a:lstStyle>
            <a:lvl1pPr algn="l">
              <a:defRPr sz="4000" b="1" cap="all"/>
            </a:lvl1pPr>
          </a:lstStyle>
          <a:p>
            <a:pPr rtl="0"/>
            <a:r>
              <a:rPr lang="en-US"/>
              <a:t>Click to edit Master title style</a:t>
            </a:r>
          </a:p>
        </p:txBody>
      </p:sp>
      <p:sp>
        <p:nvSpPr>
          <p:cNvPr id="3" name="Text Placeholder 2"/>
          <p:cNvSpPr>
            <a:spLocks noGrp="1"/>
          </p:cNvSpPr>
          <p:nvPr>
            <p:ph type="body" idx="1"/>
          </p:nvPr>
        </p:nvSpPr>
        <p:spPr>
          <a:xfrm>
            <a:off x="209034" y="924940"/>
            <a:ext cx="8695919" cy="1125140"/>
          </a:xfrm>
        </p:spPr>
        <p:txBody>
          <a:bodyPr lIns="0" tIns="0" rIns="0" bIns="0" rtlCol="0" anchor="b">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p>
            <a:pPr rtl="0"/>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91AF2B4D-6B12-4EDF-87BB-2B55CECB66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Content Placeholder 2"/>
          <p:cNvSpPr>
            <a:spLocks noGrp="1"/>
          </p:cNvSpPr>
          <p:nvPr>
            <p:ph sz="half" idx="1"/>
          </p:nvPr>
        </p:nvSpPr>
        <p:spPr>
          <a:xfrm>
            <a:off x="209034" y="1299600"/>
            <a:ext cx="428676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Content Placeholder 3"/>
          <p:cNvSpPr>
            <a:spLocks noGrp="1"/>
          </p:cNvSpPr>
          <p:nvPr>
            <p:ph sz="half" idx="2"/>
          </p:nvPr>
        </p:nvSpPr>
        <p:spPr>
          <a:xfrm>
            <a:off x="4648200" y="1299600"/>
            <a:ext cx="4315146" cy="3087195"/>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5" name="Date Placeholder 4"/>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8" y="7299"/>
            <a:ext cx="4545541" cy="4503738"/>
          </a:xfrm>
          <a:solidFill>
            <a:schemeClr val="bg1">
              <a:lumMod val="85000"/>
            </a:schemeClr>
          </a:solidFill>
        </p:spPr>
        <p:txBody>
          <a:bodyPr rtlCol="0" anchor="ctr" anchorCtr="0">
            <a:normAutofit/>
          </a:bodyPr>
          <a:lstStyle>
            <a:lvl1pPr marL="0" indent="0" algn="ctr">
              <a:buFontTx/>
              <a:buNone/>
              <a:defRPr sz="2000"/>
            </a:lvl1pPr>
          </a:lstStyle>
          <a:p>
            <a:pPr rtl="0"/>
            <a:r>
              <a:rPr lang="en-US"/>
              <a:t>Click icon to add Image</a:t>
            </a:r>
          </a:p>
        </p:txBody>
      </p:sp>
      <p:sp>
        <p:nvSpPr>
          <p:cNvPr id="2" name="Title 1"/>
          <p:cNvSpPr>
            <a:spLocks noGrp="1"/>
          </p:cNvSpPr>
          <p:nvPr>
            <p:ph type="title"/>
          </p:nvPr>
        </p:nvSpPr>
        <p:spPr>
          <a:xfrm>
            <a:off x="209034" y="204348"/>
            <a:ext cx="4221550"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0"/>
            <a:ext cx="4221550"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accent2"/>
          </a:solidFill>
        </p:spPr>
        <p:txBody>
          <a:bodyPr rtlCol="0" anchor="ctr" anchorCtr="0">
            <a:normAutofit/>
          </a:bodyPr>
          <a:lstStyle>
            <a:lvl1pPr marL="0" indent="0" algn="r">
              <a:buFontTx/>
              <a:buNone/>
              <a:defRPr sz="2000" baseline="0">
                <a:solidFill>
                  <a:schemeClr val="bg1"/>
                </a:solidFill>
              </a:defRPr>
            </a:lvl1pPr>
          </a:lstStyle>
          <a:p>
            <a:pPr rtl="0"/>
            <a:r>
              <a:rPr lang="en-US"/>
              <a:t>Drag picture to placeholder </a:t>
            </a:r>
            <a:br>
              <a:rPr lang="en-US"/>
            </a:br>
            <a:r>
              <a:rPr lang="en-US"/>
              <a:t>or click icon to add</a:t>
            </a:r>
          </a:p>
        </p:txBody>
      </p:sp>
      <p:sp>
        <p:nvSpPr>
          <p:cNvPr id="2" name="Title 1"/>
          <p:cNvSpPr>
            <a:spLocks noGrp="1"/>
          </p:cNvSpPr>
          <p:nvPr>
            <p:ph type="title"/>
          </p:nvPr>
        </p:nvSpPr>
        <p:spPr>
          <a:xfrm>
            <a:off x="209033" y="204348"/>
            <a:ext cx="5206929" cy="968351"/>
          </a:xfrm>
        </p:spPr>
        <p:txBody>
          <a:bodyPr rtlCol="0"/>
          <a:lstStyle>
            <a:lvl1pPr>
              <a:defRPr>
                <a:solidFill>
                  <a:schemeClr val="tx2"/>
                </a:solidFill>
              </a:defRPr>
            </a:lvl1pPr>
          </a:lstStyle>
          <a:p>
            <a:pPr rtl="0"/>
            <a:r>
              <a:rPr lang="en-US"/>
              <a:t>Click to edit Master title style</a:t>
            </a:r>
          </a:p>
        </p:txBody>
      </p:sp>
      <p:sp>
        <p:nvSpPr>
          <p:cNvPr id="4" name="Content Placeholder 3"/>
          <p:cNvSpPr>
            <a:spLocks noGrp="1"/>
          </p:cNvSpPr>
          <p:nvPr>
            <p:ph sz="half" idx="2"/>
          </p:nvPr>
        </p:nvSpPr>
        <p:spPr>
          <a:xfrm>
            <a:off x="209034" y="1299600"/>
            <a:ext cx="4112058" cy="3028808"/>
          </a:xfrm>
        </p:spPr>
        <p:txBody>
          <a:bodyPr rtlCol="0"/>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7299"/>
            <a:ext cx="9143999" cy="4503738"/>
          </a:xfrm>
          <a:solidFill>
            <a:schemeClr val="bg1">
              <a:lumMod val="85000"/>
            </a:schemeClr>
          </a:solidFill>
        </p:spPr>
        <p:txBody>
          <a:bodyPr rtlCol="0" anchor="ctr" anchorCtr="0">
            <a:normAutofit/>
          </a:bodyPr>
          <a:lstStyle>
            <a:lvl1pPr marL="0" indent="0" algn="r">
              <a:buFontTx/>
              <a:buNone/>
              <a:defRPr sz="2000" baseline="0"/>
            </a:lvl1pPr>
          </a:lstStyle>
          <a:p>
            <a:pPr rtl="0"/>
            <a:r>
              <a:rPr lang="en-US"/>
              <a:t>Drag picture to placeholder </a:t>
            </a:r>
            <a:br>
              <a:rPr lang="en-US"/>
            </a:br>
            <a:r>
              <a:rPr lang="en-US"/>
              <a:t>or click icon to add</a:t>
            </a:r>
          </a:p>
        </p:txBody>
      </p:sp>
      <p:sp>
        <p:nvSpPr>
          <p:cNvPr id="10" name="Rectangle 9"/>
          <p:cNvSpPr/>
          <p:nvPr userDrawn="1"/>
        </p:nvSpPr>
        <p:spPr>
          <a:xfrm>
            <a:off x="0"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 name="Title 1"/>
          <p:cNvSpPr>
            <a:spLocks noGrp="1"/>
          </p:cNvSpPr>
          <p:nvPr>
            <p:ph type="title"/>
          </p:nvPr>
        </p:nvSpPr>
        <p:spPr>
          <a:xfrm>
            <a:off x="209033" y="204348"/>
            <a:ext cx="5206929" cy="968351"/>
          </a:xfrm>
        </p:spPr>
        <p:txBody>
          <a:bodyPr rtlCol="0"/>
          <a:lstStyle>
            <a:lvl1pPr>
              <a:defRPr/>
            </a:lvl1pPr>
          </a:lstStyle>
          <a:p>
            <a:pPr rtl="0"/>
            <a:r>
              <a:rPr lang="en-US"/>
              <a:t>Click to edit Master title style</a:t>
            </a:r>
          </a:p>
        </p:txBody>
      </p:sp>
      <p:sp>
        <p:nvSpPr>
          <p:cNvPr id="4" name="Content Placeholder 3"/>
          <p:cNvSpPr>
            <a:spLocks noGrp="1"/>
          </p:cNvSpPr>
          <p:nvPr>
            <p:ph sz="half" idx="2"/>
          </p:nvPr>
        </p:nvSpPr>
        <p:spPr>
          <a:xfrm>
            <a:off x="209034" y="1299600"/>
            <a:ext cx="4155853" cy="302880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7" name="Date Placeholder 6"/>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p>
        </p:txBody>
      </p:sp>
      <p:sp>
        <p:nvSpPr>
          <p:cNvPr id="3" name="Date Placeholder 2"/>
          <p:cNvSpPr>
            <a:spLocks noGrp="1"/>
          </p:cNvSpPr>
          <p:nvPr>
            <p:ph type="dt" sz="half" idx="10"/>
          </p:nvPr>
        </p:nvSpPr>
        <p:spPr/>
        <p:txBody>
          <a:bodyPr rtlCol="0"/>
          <a:lstStyle/>
          <a:p>
            <a:pPr rtl="0"/>
            <a:fld id="{68C2560D-EC28-3B41-86E8-18F1CE0113B4}" type="datetimeFigureOut">
              <a:rPr lang="en-US" smtClean="0"/>
              <a:t>9/30/2022</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2066355A-084C-D24E-9AD2-7E4FC41EA6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8"/>
            <a:ext cx="8754312" cy="968351"/>
          </a:xfrm>
          <a:prstGeom prst="rect">
            <a:avLst/>
          </a:prstGeom>
        </p:spPr>
        <p:txBody>
          <a:bodyPr vert="horz" lIns="0" tIns="0" rIns="0" bIns="0" rtlCol="0" anchor="b" anchorCtr="0">
            <a:normAutofit/>
          </a:bodyPr>
          <a:lstStyle/>
          <a:p>
            <a:pPr rtl="0"/>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rtl="0"/>
            <a:fld id="{68C2560D-EC28-3B41-86E8-18F1CE0113B4}" type="datetimeFigureOut">
              <a:rPr lang="en-US" smtClean="0"/>
              <a:t>9/30/2022</a:t>
            </a:fld>
            <a:endParaRPr lang="en-US"/>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rtl="0"/>
            <a:endParaRPr lang="en-US"/>
          </a:p>
        </p:txBody>
      </p:sp>
      <p:sp>
        <p:nvSpPr>
          <p:cNvPr id="6" name="Slide Number Placeholder 5"/>
          <p:cNvSpPr>
            <a:spLocks noGrp="1"/>
          </p:cNvSpPr>
          <p:nvPr>
            <p:ph type="sldNum" sz="quarter" idx="4"/>
          </p:nvPr>
        </p:nvSpPr>
        <p:spPr>
          <a:xfrm>
            <a:off x="861304"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rtl="0"/>
            <a:fld id="{2066355A-084C-D24E-9AD2-7E4FC41EA6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4" y="204349"/>
            <a:ext cx="8754312" cy="968351"/>
          </a:xfrm>
          <a:prstGeom prst="rect">
            <a:avLst/>
          </a:prstGeom>
        </p:spPr>
        <p:txBody>
          <a:bodyPr vert="horz" lIns="0" tIns="0" rIns="0" bIns="0" rtlCol="0" anchor="b" anchorCtr="0">
            <a:normAutofit/>
          </a:bodyPr>
          <a:lstStyle/>
          <a:p>
            <a:pPr rtl="0"/>
            <a:r>
              <a:rPr lang="en-US"/>
              <a:t>Click to edit Master title style</a:t>
            </a:r>
          </a:p>
        </p:txBody>
      </p:sp>
      <p:sp>
        <p:nvSpPr>
          <p:cNvPr id="3" name="Text Placeholder 2"/>
          <p:cNvSpPr>
            <a:spLocks noGrp="1"/>
          </p:cNvSpPr>
          <p:nvPr>
            <p:ph type="body" idx="1"/>
          </p:nvPr>
        </p:nvSpPr>
        <p:spPr>
          <a:xfrm>
            <a:off x="209034" y="1299104"/>
            <a:ext cx="8754312" cy="3021510"/>
          </a:xfrm>
          <a:prstGeom prst="rect">
            <a:avLst/>
          </a:prstGeom>
        </p:spPr>
        <p:txBody>
          <a:bodyPr vert="horz" lIns="91440" tIns="45720" rIns="91440" bIns="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defTabSz="457200" rtl="0"/>
            <a:endParaRPr lang="en-US">
              <a:solidFill>
                <a:prstClr val="white">
                  <a:lumMod val="50000"/>
                </a:prstClr>
              </a:solidFill>
            </a:endParaRPr>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defTabSz="457200" rtl="0"/>
            <a:endParaRPr lang="en-US">
              <a:solidFill>
                <a:prstClr val="white">
                  <a:lumMod val="50000"/>
                </a:prstClr>
              </a:solidFill>
            </a:endParaRPr>
          </a:p>
        </p:txBody>
      </p:sp>
      <p:sp>
        <p:nvSpPr>
          <p:cNvPr id="6" name="Slide Number Placeholder 5"/>
          <p:cNvSpPr>
            <a:spLocks noGrp="1"/>
          </p:cNvSpPr>
          <p:nvPr>
            <p:ph type="sldNum" sz="quarter" idx="4"/>
          </p:nvPr>
        </p:nvSpPr>
        <p:spPr>
          <a:xfrm>
            <a:off x="861305"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defTabSz="457200" rtl="0"/>
            <a:fld id="{2066355A-084C-D24E-9AD2-7E4FC41EA627}" type="slidenum">
              <a:rPr lang="en-US" smtClean="0">
                <a:solidFill>
                  <a:prstClr val="white">
                    <a:lumMod val="50000"/>
                  </a:prstClr>
                </a:solidFill>
              </a:rPr>
              <a:t>‹#›</a:t>
            </a:fld>
            <a:endParaRPr lang="en-US">
              <a:solidFill>
                <a:prstClr val="white">
                  <a:lumMod val="50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hyperlink" Target="https://actiononalbinism.org/page/4rjyujp24gelam590fs8o7p66r"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5.jpeg"/><Relationship Id="rId7"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hyperlink" Target="https://www.washingtongroup-disability.com/" TargetMode="Externa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jpeg"/><Relationship Id="rId7"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8" Type="http://schemas.openxmlformats.org/officeDocument/2006/relationships/hyperlink" Target="https://displacement.iom.int/dtm-partners-toolkit/guide/dtm-msla-disability-inclusion" TargetMode="External"/><Relationship Id="rId3" Type="http://schemas.openxmlformats.org/officeDocument/2006/relationships/image" Target="../media/image5.jpeg"/><Relationship Id="rId7" Type="http://schemas.openxmlformats.org/officeDocument/2006/relationships/hyperlink" Target="https://aap-inclusion-psea.alnap.org/help-library/inclusive-client-responsiveness-toolbox"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hyperlink" Target="https://www.washingtongroup-disability.com/" TargetMode="External"/><Relationship Id="rId5" Type="http://schemas.openxmlformats.org/officeDocument/2006/relationships/hyperlink" Target="https://unhcr365.sharepoint.com/sites/primes-support/SitePages/Coming%20soon%20to%20PRIMES%20-%20SPNs.aspx#title"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968" y="1493293"/>
            <a:ext cx="8420441" cy="2277042"/>
          </a:xfrm>
        </p:spPr>
        <p:txBody>
          <a:bodyPr rtlCol="0"/>
          <a:lstStyle/>
          <a:p>
            <a:pPr rtl="0">
              <a:lnSpc>
                <a:spcPct val="110000"/>
              </a:lnSpc>
            </a:pPr>
            <a:r>
              <a:rPr lang="en-US" sz="6000" dirty="0" err="1"/>
              <a:t>Activité</a:t>
            </a:r>
            <a:r>
              <a:rPr lang="en-US" sz="6000" dirty="0"/>
              <a:t> 1 </a:t>
            </a:r>
            <a:br>
              <a:rPr lang="en-GB" dirty="0"/>
            </a:br>
            <a:r>
              <a:rPr lang="en-US" sz="3100" b="0" dirty="0"/>
              <a:t>COMPRENDRE L’IMPORTANCE DE RECUEILLIR DIVERSES DONNÉES RELATIVES AUX PERSONNES HANDICAPÉES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5</a:t>
            </a:r>
          </a:p>
        </p:txBody>
      </p:sp>
      <p:sp>
        <p:nvSpPr>
          <p:cNvPr id="11" name="Content Placeholder 2"/>
          <p:cNvSpPr>
            <a:spLocks noGrp="1"/>
          </p:cNvSpPr>
          <p:nvPr>
            <p:ph idx="1"/>
          </p:nvPr>
        </p:nvSpPr>
        <p:spPr>
          <a:xfrm>
            <a:off x="638945" y="1405760"/>
            <a:ext cx="7399824" cy="2962054"/>
          </a:xfrm>
        </p:spPr>
        <p:txBody>
          <a:bodyPr vert="horz" lIns="91440" tIns="45720" rIns="91440" bIns="0" rtlCol="0" anchor="t">
            <a:normAutofit/>
          </a:bodyPr>
          <a:lstStyle/>
          <a:p>
            <a:pPr marL="457200" indent="-457200" rtl="0">
              <a:buClr>
                <a:srgbClr val="008BA5"/>
              </a:buClr>
              <a:buFont typeface="+mj-lt"/>
              <a:buAutoNum type="arabicPeriod" startAt="5"/>
            </a:pPr>
            <a:r>
              <a:rPr lang="en-US" sz="3000" dirty="0"/>
              <a:t>Dans </a:t>
            </a:r>
            <a:r>
              <a:rPr lang="en-US" sz="3000" dirty="0" err="1"/>
              <a:t>certains</a:t>
            </a:r>
            <a:r>
              <a:rPr lang="en-US" sz="3000" dirty="0"/>
              <a:t> </a:t>
            </a:r>
            <a:r>
              <a:rPr lang="en-US" sz="3000" dirty="0" err="1"/>
              <a:t>contextes</a:t>
            </a:r>
            <a:r>
              <a:rPr lang="en-US" sz="3000" dirty="0"/>
              <a:t>, les </a:t>
            </a:r>
            <a:r>
              <a:rPr lang="en-US" sz="3000" dirty="0" err="1"/>
              <a:t>personnes</a:t>
            </a:r>
            <a:r>
              <a:rPr lang="en-US" sz="3000" dirty="0"/>
              <a:t> </a:t>
            </a:r>
            <a:r>
              <a:rPr lang="en-US" sz="3000" dirty="0" err="1"/>
              <a:t>présentant</a:t>
            </a:r>
            <a:r>
              <a:rPr lang="en-US" sz="3000" dirty="0"/>
              <a:t> </a:t>
            </a:r>
            <a:r>
              <a:rPr lang="en-US" sz="3000" dirty="0" err="1"/>
              <a:t>certains</a:t>
            </a:r>
            <a:r>
              <a:rPr lang="en-US" sz="3000" dirty="0"/>
              <a:t> types de handicaps </a:t>
            </a:r>
            <a:r>
              <a:rPr lang="en-US" sz="3000" dirty="0" err="1"/>
              <a:t>peuvent</a:t>
            </a:r>
            <a:r>
              <a:rPr lang="en-US" sz="3000" dirty="0"/>
              <a:t> </a:t>
            </a:r>
            <a:r>
              <a:rPr lang="en-US" sz="3000" dirty="0" err="1"/>
              <a:t>être</a:t>
            </a:r>
            <a:r>
              <a:rPr lang="en-US" sz="3000" dirty="0"/>
              <a:t> </a:t>
            </a:r>
            <a:r>
              <a:rPr lang="en-US" sz="3000" dirty="0" err="1"/>
              <a:t>directement</a:t>
            </a:r>
            <a:r>
              <a:rPr lang="en-US" sz="3000" dirty="0"/>
              <a:t> </a:t>
            </a:r>
            <a:r>
              <a:rPr lang="en-US" sz="3000" dirty="0" err="1"/>
              <a:t>victimes</a:t>
            </a:r>
            <a:r>
              <a:rPr lang="en-US" sz="3000" dirty="0"/>
              <a:t> de </a:t>
            </a:r>
            <a:r>
              <a:rPr lang="en-US" sz="3000" dirty="0" err="1"/>
              <a:t>persécution</a:t>
            </a:r>
            <a:r>
              <a:rPr lang="en-US" sz="3000" dirty="0"/>
              <a:t> </a:t>
            </a:r>
            <a:r>
              <a:rPr lang="en-US" sz="3000" dirty="0" err="1"/>
              <a:t>en</a:t>
            </a:r>
            <a:r>
              <a:rPr lang="en-US" sz="3000" dirty="0"/>
              <a:t> raison de </a:t>
            </a:r>
            <a:r>
              <a:rPr lang="en-US" sz="3000" dirty="0" err="1"/>
              <a:t>leur</a:t>
            </a:r>
            <a:r>
              <a:rPr lang="en-US" sz="3000" dirty="0"/>
              <a:t> handicap. </a:t>
            </a:r>
            <a:r>
              <a:rPr lang="en-US" sz="3000" dirty="0">
                <a:solidFill>
                  <a:schemeClr val="tx1">
                    <a:lumMod val="75000"/>
                    <a:lumOff val="25000"/>
                  </a:schemeClr>
                </a:solidFill>
              </a:rPr>
              <a:t>(</a:t>
            </a:r>
            <a:r>
              <a:rPr lang="en-US" sz="3000" b="1" i="1" dirty="0" err="1">
                <a:solidFill>
                  <a:schemeClr val="tx1">
                    <a:lumMod val="75000"/>
                    <a:lumOff val="25000"/>
                  </a:schemeClr>
                </a:solidFill>
              </a:rPr>
              <a:t>Vrai</a:t>
            </a:r>
            <a:r>
              <a:rPr lang="en-US" sz="3000" dirty="0">
                <a:solidFill>
                  <a:schemeClr val="tx1">
                    <a:lumMod val="75000"/>
                    <a:lumOff val="25000"/>
                  </a:schemeClr>
                </a:solidFill>
              </a:rPr>
              <a:t>/</a:t>
            </a:r>
            <a:r>
              <a:rPr lang="en-US" sz="3000" b="1" i="1" dirty="0">
                <a:solidFill>
                  <a:schemeClr val="tx1">
                    <a:lumMod val="75000"/>
                    <a:lumOff val="25000"/>
                  </a:schemeClr>
                </a:solidFill>
              </a:rPr>
              <a:t>Faux</a:t>
            </a:r>
            <a:r>
              <a:rPr lang="en-US" sz="3000" dirty="0">
                <a:solidFill>
                  <a:schemeClr val="tx1">
                    <a:lumMod val="75000"/>
                    <a:lumOff val="25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6</a:t>
            </a:r>
          </a:p>
        </p:txBody>
      </p:sp>
      <p:sp>
        <p:nvSpPr>
          <p:cNvPr id="7" name="Content Placeholder 2"/>
          <p:cNvSpPr>
            <a:spLocks noGrp="1"/>
          </p:cNvSpPr>
          <p:nvPr>
            <p:ph idx="1"/>
          </p:nvPr>
        </p:nvSpPr>
        <p:spPr>
          <a:xfrm>
            <a:off x="638945" y="1405760"/>
            <a:ext cx="7697187" cy="1000089"/>
          </a:xfrm>
        </p:spPr>
        <p:txBody>
          <a:bodyPr vert="horz" lIns="91440" tIns="45720" rIns="91440" bIns="0" rtlCol="0" anchor="t">
            <a:normAutofit/>
          </a:bodyPr>
          <a:lstStyle/>
          <a:p>
            <a:pPr marL="457200" indent="-457200" rtl="0">
              <a:buClr>
                <a:srgbClr val="008BA5"/>
              </a:buClr>
              <a:buFont typeface="+mj-lt"/>
              <a:buAutoNum type="arabicPeriod" startAt="6"/>
            </a:pPr>
            <a:r>
              <a:rPr lang="en-US" sz="2200" dirty="0" err="1"/>
              <a:t>Laquelle</a:t>
            </a:r>
            <a:r>
              <a:rPr lang="en-US" sz="2200" dirty="0"/>
              <a:t> des deux affirmations </a:t>
            </a:r>
            <a:r>
              <a:rPr lang="en-US" sz="2200" dirty="0" err="1"/>
              <a:t>suivantes</a:t>
            </a:r>
            <a:r>
              <a:rPr lang="en-US" sz="2200" dirty="0"/>
              <a:t> </a:t>
            </a:r>
            <a:r>
              <a:rPr lang="en-US" sz="2200" dirty="0" err="1"/>
              <a:t>vous</a:t>
            </a:r>
            <a:r>
              <a:rPr lang="en-US" sz="2200" dirty="0"/>
              <a:t> </a:t>
            </a:r>
            <a:r>
              <a:rPr lang="en-US" sz="2200" dirty="0" err="1"/>
              <a:t>semble</a:t>
            </a:r>
            <a:r>
              <a:rPr lang="en-US" sz="2200" dirty="0"/>
              <a:t> la plus </a:t>
            </a:r>
            <a:r>
              <a:rPr lang="en-US" sz="2200" dirty="0" err="1"/>
              <a:t>juste</a:t>
            </a:r>
            <a:r>
              <a:rPr lang="en-US" sz="2200" dirty="0"/>
              <a:t> ?</a:t>
            </a:r>
            <a:endParaRPr lang="en-GB" sz="2200" dirty="0">
              <a:cs typeface="Arial" panose="020B0604020202020204"/>
            </a:endParaRPr>
          </a:p>
        </p:txBody>
      </p:sp>
      <p:sp>
        <p:nvSpPr>
          <p:cNvPr id="8" name="Content Placeholder 2"/>
          <p:cNvSpPr txBox="1"/>
          <p:nvPr/>
        </p:nvSpPr>
        <p:spPr>
          <a:xfrm>
            <a:off x="1109708" y="2293455"/>
            <a:ext cx="7226423" cy="2102217"/>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7200" indent="-457200" rtl="0">
              <a:buClr>
                <a:srgbClr val="008BA5"/>
              </a:buClr>
              <a:buFont typeface="+mj-lt"/>
              <a:buAutoNum type="alphaLcPeriod"/>
            </a:pPr>
            <a:r>
              <a:rPr lang="en-US" sz="2200" dirty="0"/>
              <a:t>Les </a:t>
            </a:r>
            <a:r>
              <a:rPr lang="en-US" sz="2200" dirty="0" err="1"/>
              <a:t>personnes</a:t>
            </a:r>
            <a:r>
              <a:rPr lang="en-US" sz="2200" dirty="0"/>
              <a:t> </a:t>
            </a:r>
            <a:r>
              <a:rPr lang="en-US" sz="2200" dirty="0" err="1"/>
              <a:t>handicapées</a:t>
            </a:r>
            <a:r>
              <a:rPr lang="en-US" sz="2200" dirty="0"/>
              <a:t> </a:t>
            </a:r>
            <a:r>
              <a:rPr lang="en-US" sz="2200" dirty="0" err="1"/>
              <a:t>présentent</a:t>
            </a:r>
            <a:r>
              <a:rPr lang="en-US" sz="2200" dirty="0"/>
              <a:t> des </a:t>
            </a:r>
            <a:r>
              <a:rPr lang="en-US" sz="2200" dirty="0" err="1"/>
              <a:t>besoins</a:t>
            </a:r>
            <a:r>
              <a:rPr lang="en-US" sz="2200" dirty="0"/>
              <a:t> </a:t>
            </a:r>
            <a:r>
              <a:rPr lang="en-US" sz="2200" dirty="0" err="1"/>
              <a:t>particuliers</a:t>
            </a:r>
            <a:r>
              <a:rPr lang="en-US" sz="2200" dirty="0"/>
              <a:t>, </a:t>
            </a:r>
            <a:r>
              <a:rPr lang="en-US" sz="2200" dirty="0" err="1"/>
              <a:t>différents</a:t>
            </a:r>
            <a:r>
              <a:rPr lang="en-US" sz="2200" dirty="0"/>
              <a:t> de </a:t>
            </a:r>
            <a:r>
              <a:rPr lang="en-US" sz="2200" dirty="0" err="1"/>
              <a:t>ceux</a:t>
            </a:r>
            <a:r>
              <a:rPr lang="en-US" sz="2200" dirty="0"/>
              <a:t> des </a:t>
            </a:r>
            <a:r>
              <a:rPr lang="en-US" sz="2200" dirty="0" err="1"/>
              <a:t>autres</a:t>
            </a:r>
            <a:r>
              <a:rPr lang="en-US" sz="2200" dirty="0"/>
              <a:t> </a:t>
            </a:r>
            <a:r>
              <a:rPr lang="en-US" sz="2200" dirty="0" err="1"/>
              <a:t>personnes</a:t>
            </a:r>
            <a:r>
              <a:rPr lang="en-US" sz="2200" dirty="0"/>
              <a:t>. </a:t>
            </a:r>
          </a:p>
          <a:p>
            <a:pPr marL="457200" indent="-457200" rtl="0">
              <a:buClr>
                <a:srgbClr val="008BA5"/>
              </a:buClr>
              <a:buFont typeface="+mj-lt"/>
              <a:buAutoNum type="alphaLcPeriod"/>
            </a:pPr>
            <a:r>
              <a:rPr lang="en-US" sz="2200" dirty="0"/>
              <a:t>Les </a:t>
            </a:r>
            <a:r>
              <a:rPr lang="en-US" sz="2200" dirty="0" err="1"/>
              <a:t>personnes</a:t>
            </a:r>
            <a:r>
              <a:rPr lang="en-US" sz="2200" dirty="0"/>
              <a:t> </a:t>
            </a:r>
            <a:r>
              <a:rPr lang="en-US" sz="2200" dirty="0" err="1"/>
              <a:t>handicapées</a:t>
            </a:r>
            <a:r>
              <a:rPr lang="en-US" sz="2200" dirty="0"/>
              <a:t> </a:t>
            </a:r>
            <a:r>
              <a:rPr lang="en-US" sz="2200" dirty="0" err="1"/>
              <a:t>présentent</a:t>
            </a:r>
            <a:r>
              <a:rPr lang="en-US" sz="2200" dirty="0"/>
              <a:t> des </a:t>
            </a:r>
            <a:r>
              <a:rPr lang="en-US" sz="2200" dirty="0" err="1"/>
              <a:t>besoins</a:t>
            </a:r>
            <a:r>
              <a:rPr lang="en-US" sz="2200" dirty="0"/>
              <a:t> </a:t>
            </a:r>
            <a:r>
              <a:rPr lang="en-US" sz="2200" dirty="0" err="1"/>
              <a:t>similaires</a:t>
            </a:r>
            <a:r>
              <a:rPr lang="en-US" sz="2200" dirty="0"/>
              <a:t> </a:t>
            </a:r>
            <a:r>
              <a:rPr lang="en-US" sz="2200" dirty="0" err="1"/>
              <a:t>à</a:t>
            </a:r>
            <a:r>
              <a:rPr lang="en-US" sz="2200" dirty="0"/>
              <a:t> </a:t>
            </a:r>
            <a:r>
              <a:rPr lang="en-US" sz="2200" dirty="0" err="1"/>
              <a:t>ceux</a:t>
            </a:r>
            <a:r>
              <a:rPr lang="en-US" sz="2200" dirty="0"/>
              <a:t> des </a:t>
            </a:r>
            <a:r>
              <a:rPr lang="en-US" sz="2200" dirty="0" err="1"/>
              <a:t>autres</a:t>
            </a:r>
            <a:r>
              <a:rPr lang="en-US" sz="2200" dirty="0"/>
              <a:t> </a:t>
            </a:r>
            <a:r>
              <a:rPr lang="en-US" sz="2200" dirty="0" err="1"/>
              <a:t>personnes</a:t>
            </a:r>
            <a:r>
              <a:rPr lang="en-US" sz="2200" dirty="0"/>
              <a:t>, </a:t>
            </a:r>
            <a:r>
              <a:rPr lang="en-US" sz="2200" dirty="0" err="1"/>
              <a:t>mais</a:t>
            </a:r>
            <a:r>
              <a:rPr lang="en-US" sz="2200" dirty="0"/>
              <a:t> </a:t>
            </a:r>
            <a:r>
              <a:rPr lang="en-US" sz="2200" dirty="0" err="1"/>
              <a:t>ont</a:t>
            </a:r>
            <a:r>
              <a:rPr lang="en-US" sz="2200" dirty="0"/>
              <a:t> plus de mal </a:t>
            </a:r>
            <a:r>
              <a:rPr lang="en-US" sz="2200" dirty="0" err="1"/>
              <a:t>à</a:t>
            </a:r>
            <a:r>
              <a:rPr lang="en-US" sz="2200" dirty="0"/>
              <a:t> les </a:t>
            </a:r>
            <a:r>
              <a:rPr lang="en-US" sz="2200" dirty="0" err="1"/>
              <a:t>satisfaire</a:t>
            </a:r>
            <a:r>
              <a:rPr lang="en-US" sz="22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7</a:t>
            </a:r>
          </a:p>
        </p:txBody>
      </p:sp>
      <p:sp>
        <p:nvSpPr>
          <p:cNvPr id="7" name="Content Placeholder 2"/>
          <p:cNvSpPr>
            <a:spLocks noGrp="1"/>
          </p:cNvSpPr>
          <p:nvPr>
            <p:ph idx="1"/>
          </p:nvPr>
        </p:nvSpPr>
        <p:spPr>
          <a:xfrm>
            <a:off x="638945" y="1405760"/>
            <a:ext cx="7741730" cy="2500415"/>
          </a:xfrm>
        </p:spPr>
        <p:txBody>
          <a:bodyPr vert="horz" lIns="91440" tIns="45720" rIns="91440" bIns="0" rtlCol="0" anchor="t">
            <a:noAutofit/>
          </a:bodyPr>
          <a:lstStyle/>
          <a:p>
            <a:pPr marL="457200" indent="-457200" rtl="0">
              <a:buClr>
                <a:srgbClr val="008BA5"/>
              </a:buClr>
              <a:buFont typeface="+mj-lt"/>
              <a:buAutoNum type="arabicPeriod" startAt="7"/>
            </a:pPr>
            <a:r>
              <a:rPr lang="en-US" sz="3000" dirty="0"/>
              <a:t>Dans </a:t>
            </a:r>
            <a:r>
              <a:rPr lang="en-US" sz="3000" dirty="0" err="1"/>
              <a:t>certains</a:t>
            </a:r>
            <a:r>
              <a:rPr lang="en-US" sz="3000" dirty="0"/>
              <a:t> pays, les </a:t>
            </a:r>
            <a:r>
              <a:rPr lang="en-US" sz="3000" dirty="0" err="1"/>
              <a:t>personnes</a:t>
            </a:r>
            <a:r>
              <a:rPr lang="en-US" sz="3000" dirty="0"/>
              <a:t> </a:t>
            </a:r>
            <a:r>
              <a:rPr lang="en-US" sz="3000" dirty="0" err="1"/>
              <a:t>réfugiées</a:t>
            </a:r>
            <a:r>
              <a:rPr lang="en-US" sz="3000" dirty="0"/>
              <a:t> </a:t>
            </a:r>
            <a:r>
              <a:rPr lang="en-US" sz="3000" dirty="0" err="1"/>
              <a:t>handicapées</a:t>
            </a:r>
            <a:r>
              <a:rPr lang="en-US" sz="3000" dirty="0"/>
              <a:t> </a:t>
            </a:r>
            <a:r>
              <a:rPr lang="en-US" sz="3000" dirty="0" err="1"/>
              <a:t>peuvent</a:t>
            </a:r>
            <a:r>
              <a:rPr lang="en-US" sz="3000" dirty="0"/>
              <a:t> </a:t>
            </a:r>
            <a:r>
              <a:rPr lang="en-US" sz="3000" dirty="0" err="1"/>
              <a:t>bénéficier</a:t>
            </a:r>
            <a:r>
              <a:rPr lang="en-US" sz="3000" dirty="0"/>
              <a:t> des services de protection </a:t>
            </a:r>
            <a:r>
              <a:rPr lang="en-US" sz="3000" dirty="0" err="1"/>
              <a:t>sociale</a:t>
            </a:r>
            <a:r>
              <a:rPr lang="en-US" sz="3000" dirty="0"/>
              <a:t> </a:t>
            </a:r>
            <a:r>
              <a:rPr lang="en-US" sz="3000" dirty="0" err="1"/>
              <a:t>destinés</a:t>
            </a:r>
            <a:r>
              <a:rPr lang="en-US" sz="3000" dirty="0"/>
              <a:t> aux </a:t>
            </a:r>
            <a:r>
              <a:rPr lang="en-US" sz="3000" dirty="0" err="1"/>
              <a:t>personnes</a:t>
            </a:r>
            <a:r>
              <a:rPr lang="en-US" sz="3000" dirty="0"/>
              <a:t> </a:t>
            </a:r>
            <a:r>
              <a:rPr lang="en-US" sz="3000" dirty="0" err="1"/>
              <a:t>ressortissantes</a:t>
            </a:r>
            <a:r>
              <a:rPr lang="en-US" sz="3000" dirty="0"/>
              <a:t> </a:t>
            </a:r>
            <a:r>
              <a:rPr lang="en-US" sz="3000" dirty="0" err="1"/>
              <a:t>handicapées</a:t>
            </a:r>
            <a:r>
              <a:rPr lang="en-US" sz="3000" dirty="0"/>
              <a:t> </a:t>
            </a:r>
            <a:r>
              <a:rPr lang="en-US" sz="3000" dirty="0" err="1"/>
              <a:t>si</a:t>
            </a:r>
            <a:r>
              <a:rPr lang="en-US" sz="3000" dirty="0"/>
              <a:t> </a:t>
            </a:r>
            <a:r>
              <a:rPr lang="en-US" sz="3000" dirty="0" err="1"/>
              <a:t>elles</a:t>
            </a:r>
            <a:r>
              <a:rPr lang="en-US" sz="3000" dirty="0"/>
              <a:t> </a:t>
            </a:r>
            <a:r>
              <a:rPr lang="en-US" sz="3000" dirty="0" err="1"/>
              <a:t>répondent</a:t>
            </a:r>
            <a:r>
              <a:rPr lang="en-US" sz="3000" dirty="0"/>
              <a:t> aux </a:t>
            </a:r>
            <a:r>
              <a:rPr lang="en-US" sz="3000" dirty="0" err="1"/>
              <a:t>critères</a:t>
            </a:r>
            <a:r>
              <a:rPr lang="en-US" sz="3000" dirty="0"/>
              <a:t> </a:t>
            </a:r>
            <a:r>
              <a:rPr lang="en-US" sz="3000" dirty="0" err="1"/>
              <a:t>d’admissibilité</a:t>
            </a:r>
            <a:r>
              <a:rPr lang="en-US" sz="3000" dirty="0"/>
              <a:t>. </a:t>
            </a:r>
            <a:r>
              <a:rPr lang="en-US" sz="3000" dirty="0">
                <a:solidFill>
                  <a:schemeClr val="tx1">
                    <a:lumMod val="75000"/>
                    <a:lumOff val="25000"/>
                  </a:schemeClr>
                </a:solidFill>
              </a:rPr>
              <a:t>(</a:t>
            </a:r>
            <a:r>
              <a:rPr lang="en-US" sz="3000" b="1" i="1" dirty="0" err="1">
                <a:solidFill>
                  <a:schemeClr val="tx1">
                    <a:lumMod val="75000"/>
                    <a:lumOff val="25000"/>
                  </a:schemeClr>
                </a:solidFill>
              </a:rPr>
              <a:t>Vrai</a:t>
            </a:r>
            <a:r>
              <a:rPr lang="en-US" sz="3000" dirty="0">
                <a:solidFill>
                  <a:schemeClr val="tx1">
                    <a:lumMod val="75000"/>
                    <a:lumOff val="25000"/>
                  </a:schemeClr>
                </a:solidFill>
              </a:rPr>
              <a:t>/</a:t>
            </a:r>
            <a:r>
              <a:rPr lang="en-US" sz="3000" b="1" i="1" dirty="0">
                <a:solidFill>
                  <a:schemeClr val="tx1">
                    <a:lumMod val="75000"/>
                    <a:lumOff val="25000"/>
                  </a:schemeClr>
                </a:solidFill>
              </a:rPr>
              <a:t>Faux</a:t>
            </a:r>
            <a:r>
              <a:rPr lang="en-US" sz="3000" dirty="0">
                <a:solidFill>
                  <a:schemeClr val="tx1">
                    <a:lumMod val="75000"/>
                    <a:lumOff val="25000"/>
                  </a:schemeClr>
                </a:solidFill>
              </a:rPr>
              <a:t>)</a:t>
            </a:r>
            <a:endParaRPr lang="en-GB" sz="3000" dirty="0">
              <a:solidFill>
                <a:schemeClr val="tx1">
                  <a:lumMod val="75000"/>
                  <a:lumOff val="25000"/>
                </a:schemeClr>
              </a:solidFill>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8</a:t>
            </a:r>
          </a:p>
        </p:txBody>
      </p:sp>
      <p:sp>
        <p:nvSpPr>
          <p:cNvPr id="7" name="Content Placeholder 2"/>
          <p:cNvSpPr>
            <a:spLocks noGrp="1"/>
          </p:cNvSpPr>
          <p:nvPr>
            <p:ph idx="1"/>
          </p:nvPr>
        </p:nvSpPr>
        <p:spPr>
          <a:xfrm>
            <a:off x="638945" y="1405760"/>
            <a:ext cx="7582704" cy="2500415"/>
          </a:xfrm>
        </p:spPr>
        <p:txBody>
          <a:bodyPr vert="horz" lIns="91440" tIns="45720" rIns="91440" bIns="0" rtlCol="0" anchor="t">
            <a:noAutofit/>
          </a:bodyPr>
          <a:lstStyle/>
          <a:p>
            <a:pPr marL="457200" indent="-457200" rtl="0">
              <a:buClr>
                <a:srgbClr val="008BA5"/>
              </a:buClr>
              <a:buFont typeface="+mj-lt"/>
              <a:buAutoNum type="arabicPeriod" startAt="8"/>
            </a:pPr>
            <a:r>
              <a:rPr lang="en-US" sz="3000" dirty="0"/>
              <a:t>Si un </a:t>
            </a:r>
            <a:r>
              <a:rPr lang="en-US" sz="3000" dirty="0" err="1"/>
              <a:t>membre</a:t>
            </a:r>
            <a:r>
              <a:rPr lang="en-US" sz="3000" dirty="0"/>
              <a:t> du personnel du HCR rencontre des </a:t>
            </a:r>
            <a:r>
              <a:rPr lang="en-US" sz="3000" dirty="0" err="1"/>
              <a:t>difficultés</a:t>
            </a:r>
            <a:r>
              <a:rPr lang="en-US" sz="3000" dirty="0"/>
              <a:t> </a:t>
            </a:r>
            <a:r>
              <a:rPr lang="en-US" sz="3000" dirty="0" err="1"/>
              <a:t>à</a:t>
            </a:r>
            <a:r>
              <a:rPr lang="en-US" sz="3000" dirty="0"/>
              <a:t> </a:t>
            </a:r>
            <a:r>
              <a:rPr lang="en-US" sz="3000" dirty="0" err="1"/>
              <a:t>recueillir</a:t>
            </a:r>
            <a:r>
              <a:rPr lang="en-US" sz="3000" dirty="0"/>
              <a:t> des </a:t>
            </a:r>
            <a:r>
              <a:rPr lang="en-US" sz="3000" dirty="0" err="1"/>
              <a:t>informations</a:t>
            </a:r>
            <a:r>
              <a:rPr lang="en-US" sz="3000" dirty="0"/>
              <a:t> </a:t>
            </a:r>
            <a:r>
              <a:rPr lang="en-US" sz="3000" dirty="0" err="1"/>
              <a:t>auprès</a:t>
            </a:r>
            <a:r>
              <a:rPr lang="en-US" sz="3000" dirty="0"/>
              <a:t> </a:t>
            </a:r>
            <a:r>
              <a:rPr lang="en-US" sz="3000" dirty="0" err="1"/>
              <a:t>d’une</a:t>
            </a:r>
            <a:r>
              <a:rPr lang="en-US" sz="3000" dirty="0"/>
              <a:t> </a:t>
            </a:r>
            <a:r>
              <a:rPr lang="en-US" sz="3000" dirty="0" err="1"/>
              <a:t>personne</a:t>
            </a:r>
            <a:r>
              <a:rPr lang="en-US" sz="3000" dirty="0"/>
              <a:t> </a:t>
            </a:r>
            <a:r>
              <a:rPr lang="en-US" sz="3000" dirty="0" err="1"/>
              <a:t>handicapée</a:t>
            </a:r>
            <a:r>
              <a:rPr lang="en-US" sz="3000" dirty="0"/>
              <a:t>, il </a:t>
            </a:r>
            <a:r>
              <a:rPr lang="en-US" sz="3000" dirty="0" err="1"/>
              <a:t>est</a:t>
            </a:r>
            <a:r>
              <a:rPr lang="en-US" sz="3000" dirty="0"/>
              <a:t> </a:t>
            </a:r>
            <a:r>
              <a:rPr lang="en-US" sz="3000" dirty="0" err="1"/>
              <a:t>recommandé</a:t>
            </a:r>
            <a:r>
              <a:rPr lang="en-US" sz="3000" dirty="0"/>
              <a:t> </a:t>
            </a:r>
            <a:r>
              <a:rPr lang="en-US" sz="3000" dirty="0" err="1"/>
              <a:t>d’agir</a:t>
            </a:r>
            <a:r>
              <a:rPr lang="en-US" sz="3000" dirty="0"/>
              <a:t> dans </a:t>
            </a:r>
            <a:r>
              <a:rPr lang="en-US" sz="3000" dirty="0" err="1"/>
              <a:t>l’intérêt</a:t>
            </a:r>
            <a:r>
              <a:rPr lang="en-US" sz="3000" dirty="0"/>
              <a:t> </a:t>
            </a:r>
            <a:r>
              <a:rPr lang="en-US" sz="3000" dirty="0" err="1"/>
              <a:t>supérieur</a:t>
            </a:r>
            <a:r>
              <a:rPr lang="en-US" sz="3000" dirty="0"/>
              <a:t> de </a:t>
            </a:r>
            <a:r>
              <a:rPr lang="en-US" sz="3000" dirty="0" err="1"/>
              <a:t>cette</a:t>
            </a:r>
            <a:r>
              <a:rPr lang="en-US" sz="3000" dirty="0"/>
              <a:t> </a:t>
            </a:r>
            <a:r>
              <a:rPr lang="en-US" sz="3000" dirty="0" err="1"/>
              <a:t>dernière</a:t>
            </a:r>
            <a:r>
              <a:rPr lang="en-US" sz="3000" dirty="0"/>
              <a:t>. </a:t>
            </a:r>
            <a:r>
              <a:rPr lang="en-US" sz="3000" dirty="0">
                <a:solidFill>
                  <a:schemeClr val="tx1">
                    <a:lumMod val="75000"/>
                    <a:lumOff val="25000"/>
                  </a:schemeClr>
                </a:solidFill>
              </a:rPr>
              <a:t>(</a:t>
            </a:r>
            <a:r>
              <a:rPr lang="en-US" sz="3000" b="1" i="1" dirty="0" err="1">
                <a:solidFill>
                  <a:schemeClr val="tx1">
                    <a:lumMod val="75000"/>
                    <a:lumOff val="25000"/>
                  </a:schemeClr>
                </a:solidFill>
              </a:rPr>
              <a:t>Vrai</a:t>
            </a:r>
            <a:r>
              <a:rPr lang="en-US" sz="3000" dirty="0">
                <a:solidFill>
                  <a:schemeClr val="tx1">
                    <a:lumMod val="75000"/>
                    <a:lumOff val="25000"/>
                  </a:schemeClr>
                </a:solidFill>
              </a:rPr>
              <a:t> / </a:t>
            </a:r>
            <a:r>
              <a:rPr lang="en-US" sz="3000" b="1" i="1" dirty="0">
                <a:solidFill>
                  <a:schemeClr val="tx1">
                    <a:lumMod val="75000"/>
                    <a:lumOff val="25000"/>
                  </a:schemeClr>
                </a:solidFill>
              </a:rPr>
              <a:t>Faux</a:t>
            </a:r>
            <a:r>
              <a:rPr lang="en-US" sz="3000" dirty="0">
                <a:solidFill>
                  <a:schemeClr val="tx1">
                    <a:lumMod val="75000"/>
                    <a:lumOff val="25000"/>
                  </a:schemeClr>
                </a:solidFill>
              </a:rPr>
              <a:t>)</a:t>
            </a:r>
            <a:endParaRPr lang="en-GB" sz="3000" dirty="0">
              <a:solidFill>
                <a:schemeClr val="tx1">
                  <a:lumMod val="75000"/>
                  <a:lumOff val="25000"/>
                </a:schemeClr>
              </a:solidFill>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9</a:t>
            </a:r>
          </a:p>
        </p:txBody>
      </p:sp>
      <p:sp>
        <p:nvSpPr>
          <p:cNvPr id="7" name="Content Placeholder 2"/>
          <p:cNvSpPr>
            <a:spLocks noGrp="1"/>
          </p:cNvSpPr>
          <p:nvPr>
            <p:ph idx="1"/>
          </p:nvPr>
        </p:nvSpPr>
        <p:spPr>
          <a:xfrm>
            <a:off x="638944" y="1405760"/>
            <a:ext cx="6241249" cy="2500415"/>
          </a:xfrm>
        </p:spPr>
        <p:txBody>
          <a:bodyPr vert="horz" lIns="91440" tIns="45720" rIns="91440" bIns="0" rtlCol="0" anchor="t">
            <a:normAutofit fontScale="92500" lnSpcReduction="10000"/>
          </a:bodyPr>
          <a:lstStyle/>
          <a:p>
            <a:pPr marL="457200" indent="-457200" rtl="0">
              <a:buClr>
                <a:srgbClr val="008BA5"/>
              </a:buClr>
              <a:buFont typeface="+mj-lt"/>
              <a:buAutoNum type="arabicPeriod" startAt="9"/>
            </a:pPr>
            <a:r>
              <a:rPr lang="en-US" sz="3000"/>
              <a:t>Certaines mesures favorisant l’intégration des personnes handicapées peuvent être mises en place avant même de disposer de données sur la question. </a:t>
            </a:r>
            <a:r>
              <a:rPr lang="en-US" sz="3000">
                <a:solidFill>
                  <a:schemeClr val="tx1">
                    <a:lumMod val="75000"/>
                    <a:lumOff val="25000"/>
                  </a:schemeClr>
                </a:solidFill>
              </a:rPr>
              <a:t>(</a:t>
            </a:r>
            <a:r>
              <a:rPr lang="en-US" sz="3000" b="1" i="1">
                <a:solidFill>
                  <a:schemeClr val="tx1">
                    <a:lumMod val="75000"/>
                    <a:lumOff val="25000"/>
                  </a:schemeClr>
                </a:solidFill>
              </a:rPr>
              <a:t>Vrai</a:t>
            </a:r>
            <a:r>
              <a:rPr lang="en-US" sz="3000">
                <a:solidFill>
                  <a:schemeClr val="tx1">
                    <a:lumMod val="75000"/>
                    <a:lumOff val="25000"/>
                  </a:schemeClr>
                </a:solidFill>
              </a:rPr>
              <a:t>/</a:t>
            </a:r>
            <a:r>
              <a:rPr lang="en-US" sz="3000" b="1" i="1">
                <a:solidFill>
                  <a:schemeClr val="tx1">
                    <a:lumMod val="75000"/>
                    <a:lumOff val="25000"/>
                  </a:schemeClr>
                </a:solidFill>
              </a:rPr>
              <a:t>Faux</a:t>
            </a:r>
            <a:r>
              <a:rPr lang="en-US" sz="3000">
                <a:solidFill>
                  <a:schemeClr val="tx1">
                    <a:lumMod val="75000"/>
                    <a:lumOff val="25000"/>
                  </a:schemeClr>
                </a:solidFill>
              </a:rPr>
              <a:t>)</a:t>
            </a:r>
            <a:endParaRPr lang="en-GB" sz="3000" dirty="0">
              <a:solidFill>
                <a:schemeClr val="tx1">
                  <a:lumMod val="75000"/>
                  <a:lumOff val="25000"/>
                </a:schemeClr>
              </a:solidFill>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10</a:t>
            </a:r>
          </a:p>
        </p:txBody>
      </p:sp>
      <p:sp>
        <p:nvSpPr>
          <p:cNvPr id="7" name="Content Placeholder 2"/>
          <p:cNvSpPr>
            <a:spLocks noGrp="1"/>
          </p:cNvSpPr>
          <p:nvPr>
            <p:ph idx="1"/>
          </p:nvPr>
        </p:nvSpPr>
        <p:spPr>
          <a:xfrm>
            <a:off x="638944" y="1405760"/>
            <a:ext cx="7511143" cy="2500415"/>
          </a:xfrm>
        </p:spPr>
        <p:txBody>
          <a:bodyPr vert="horz" lIns="91440" tIns="45720" rIns="91440" bIns="0" rtlCol="0" anchor="t">
            <a:normAutofit/>
          </a:bodyPr>
          <a:lstStyle/>
          <a:p>
            <a:pPr marL="457200" indent="-457200" rtl="0">
              <a:buClr>
                <a:srgbClr val="008BA5"/>
              </a:buClr>
              <a:buFont typeface="+mj-lt"/>
              <a:buAutoNum type="arabicPeriod" startAt="10"/>
            </a:pPr>
            <a:r>
              <a:rPr lang="en-US" sz="3000" dirty="0"/>
              <a:t>Le HCR </a:t>
            </a:r>
            <a:r>
              <a:rPr lang="en-US" sz="3000" dirty="0" err="1"/>
              <a:t>n’a</a:t>
            </a:r>
            <a:r>
              <a:rPr lang="en-US" sz="3000" dirty="0"/>
              <a:t> pris </a:t>
            </a:r>
            <a:r>
              <a:rPr lang="en-US" sz="3000" dirty="0" err="1"/>
              <a:t>aucun</a:t>
            </a:r>
            <a:r>
              <a:rPr lang="en-US" sz="3000" dirty="0"/>
              <a:t> engagement </a:t>
            </a:r>
            <a:r>
              <a:rPr lang="en-US" sz="3000" dirty="0" err="1"/>
              <a:t>en</a:t>
            </a:r>
            <a:r>
              <a:rPr lang="en-US" sz="3000" dirty="0"/>
              <a:t> matière de politiques </a:t>
            </a:r>
            <a:r>
              <a:rPr lang="en-US" sz="3000" dirty="0" err="1"/>
              <a:t>visant</a:t>
            </a:r>
            <a:r>
              <a:rPr lang="en-US" sz="3000" dirty="0"/>
              <a:t> </a:t>
            </a:r>
            <a:r>
              <a:rPr lang="en-US" sz="3000" dirty="0" err="1"/>
              <a:t>à</a:t>
            </a:r>
            <a:r>
              <a:rPr lang="en-US" sz="3000" dirty="0"/>
              <a:t> identifier et </a:t>
            </a:r>
            <a:r>
              <a:rPr lang="en-US" sz="3000" dirty="0" err="1"/>
              <a:t>enregistrer</a:t>
            </a:r>
            <a:r>
              <a:rPr lang="en-US" sz="3000" dirty="0"/>
              <a:t> les </a:t>
            </a:r>
            <a:r>
              <a:rPr lang="en-US" sz="3000" dirty="0" err="1"/>
              <a:t>personnes</a:t>
            </a:r>
            <a:r>
              <a:rPr lang="en-US" sz="3000" dirty="0"/>
              <a:t> </a:t>
            </a:r>
            <a:r>
              <a:rPr lang="en-US" sz="3000" dirty="0" err="1"/>
              <a:t>réfugiées</a:t>
            </a:r>
            <a:r>
              <a:rPr lang="en-US" sz="3000" dirty="0"/>
              <a:t> </a:t>
            </a:r>
            <a:r>
              <a:rPr lang="en-US" sz="3000" dirty="0" err="1"/>
              <a:t>présentant</a:t>
            </a:r>
            <a:r>
              <a:rPr lang="en-US" sz="3000" dirty="0"/>
              <a:t> un handicap. </a:t>
            </a:r>
            <a:r>
              <a:rPr lang="en-US" sz="3000" dirty="0">
                <a:solidFill>
                  <a:schemeClr val="tx1">
                    <a:lumMod val="75000"/>
                    <a:lumOff val="25000"/>
                  </a:schemeClr>
                </a:solidFill>
              </a:rPr>
              <a:t>(</a:t>
            </a:r>
            <a:r>
              <a:rPr lang="en-US" sz="3000" b="1" i="1" dirty="0" err="1">
                <a:solidFill>
                  <a:schemeClr val="tx1">
                    <a:lumMod val="75000"/>
                    <a:lumOff val="25000"/>
                  </a:schemeClr>
                </a:solidFill>
              </a:rPr>
              <a:t>Vrai</a:t>
            </a:r>
            <a:r>
              <a:rPr lang="en-US" sz="3000" dirty="0">
                <a:solidFill>
                  <a:schemeClr val="tx1">
                    <a:lumMod val="75000"/>
                    <a:lumOff val="25000"/>
                  </a:schemeClr>
                </a:solidFill>
              </a:rPr>
              <a:t>/</a:t>
            </a:r>
            <a:r>
              <a:rPr lang="en-US" sz="3000" b="1" i="1" dirty="0">
                <a:solidFill>
                  <a:schemeClr val="tx1">
                    <a:lumMod val="75000"/>
                    <a:lumOff val="25000"/>
                  </a:schemeClr>
                </a:solidFill>
              </a:rPr>
              <a:t>Faux</a:t>
            </a:r>
            <a:r>
              <a:rPr lang="en-US" sz="3000" dirty="0">
                <a:solidFill>
                  <a:schemeClr val="tx1">
                    <a:lumMod val="75000"/>
                    <a:lumOff val="25000"/>
                  </a:schemeClr>
                </a:solidFill>
              </a:rPr>
              <a:t>)</a:t>
            </a:r>
            <a:endParaRPr lang="en-GB" sz="3000" dirty="0">
              <a:solidFill>
                <a:schemeClr val="tx1">
                  <a:lumMod val="75000"/>
                  <a:lumOff val="25000"/>
                </a:schemeClr>
              </a:solidFill>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Bilan</a:t>
            </a:r>
          </a:p>
        </p:txBody>
      </p:sp>
      <p:sp>
        <p:nvSpPr>
          <p:cNvPr id="7" name="Content Placeholder 2"/>
          <p:cNvSpPr>
            <a:spLocks noGrp="1"/>
          </p:cNvSpPr>
          <p:nvPr>
            <p:ph idx="1"/>
          </p:nvPr>
        </p:nvSpPr>
        <p:spPr>
          <a:xfrm>
            <a:off x="638944" y="1405760"/>
            <a:ext cx="6241249" cy="2500415"/>
          </a:xfrm>
        </p:spPr>
        <p:txBody>
          <a:bodyPr vert="horz" lIns="91440" tIns="45720" rIns="91440" bIns="0" rtlCol="0" anchor="t">
            <a:normAutofit/>
          </a:bodyPr>
          <a:lstStyle/>
          <a:p>
            <a:pPr rtl="0">
              <a:buClr>
                <a:srgbClr val="008BA5"/>
              </a:buClr>
              <a:buFont typeface="Arial" panose="020B0604020202020204" pitchFamily="34" charset="0"/>
              <a:buChar char="•"/>
            </a:pPr>
            <a:r>
              <a:rPr lang="en-US" sz="3000"/>
              <a:t>Comment avez-vous trouvé l’exercice ?</a:t>
            </a:r>
          </a:p>
          <a:p>
            <a:pPr rtl="0">
              <a:buClr>
                <a:srgbClr val="008BA5"/>
              </a:buClr>
              <a:buFont typeface="Arial" panose="020B0604020202020204" pitchFamily="34" charset="0"/>
              <a:buChar char="•"/>
            </a:pPr>
            <a:r>
              <a:rPr lang="en-US" sz="3000"/>
              <a:t>À quels types de données ce quiz fait-il référence ?</a:t>
            </a:r>
            <a:endParaRPr lang="en-GB" sz="3000" dirty="0">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3" name="Picture 2" descr="UNHCR (2019) Vulnerability Assessment Framework – Population Study 2019 Jordan. &#10;"/>
          <p:cNvPicPr>
            <a:picLocks noChangeAspect="1" noChangeArrowheads="1"/>
          </p:cNvPicPr>
          <p:nvPr/>
        </p:nvPicPr>
        <p:blipFill>
          <a:blip r:embed="rId4"/>
          <a:srcRect/>
          <a:stretch>
            <a:fillRect/>
          </a:stretch>
        </p:blipFill>
        <p:spPr bwMode="auto">
          <a:xfrm>
            <a:off x="1839160" y="2455790"/>
            <a:ext cx="1188745" cy="1680453"/>
          </a:xfrm>
          <a:prstGeom prst="rect">
            <a:avLst/>
          </a:prstGeom>
          <a:noFill/>
        </p:spPr>
      </p:pic>
      <p:sp>
        <p:nvSpPr>
          <p:cNvPr id="14" name="TextBox 13"/>
          <p:cNvSpPr txBox="1"/>
          <p:nvPr/>
        </p:nvSpPr>
        <p:spPr>
          <a:xfrm>
            <a:off x="1507528" y="2134725"/>
            <a:ext cx="1768262" cy="307777"/>
          </a:xfrm>
          <a:prstGeom prst="rect">
            <a:avLst/>
          </a:prstGeom>
          <a:noFill/>
        </p:spPr>
        <p:txBody>
          <a:bodyPr wrap="square" rtlCol="0">
            <a:spAutoFit/>
          </a:bodyPr>
          <a:lstStyle/>
          <a:p>
            <a:pPr algn="ctr" rtl="0"/>
            <a:r>
              <a:rPr lang="en-US" sz="1400"/>
              <a:t>Jordanie 21 %</a:t>
            </a:r>
          </a:p>
        </p:txBody>
      </p:sp>
      <p:pic>
        <p:nvPicPr>
          <p:cNvPr id="15" name="Picture 14" descr="HNAP (2019) Disability: Prevalence and impact. Syrian Arab Republic.&#10;"/>
          <p:cNvPicPr>
            <a:picLocks noChangeAspect="1"/>
          </p:cNvPicPr>
          <p:nvPr/>
        </p:nvPicPr>
        <p:blipFill rotWithShape="1">
          <a:blip r:embed="rId5" cstate="print"/>
          <a:srcRect/>
          <a:stretch>
            <a:fillRect/>
          </a:stretch>
        </p:blipFill>
        <p:spPr>
          <a:xfrm>
            <a:off x="480260" y="2440157"/>
            <a:ext cx="1205560" cy="1697359"/>
          </a:xfrm>
          <a:prstGeom prst="rect">
            <a:avLst/>
          </a:prstGeom>
        </p:spPr>
      </p:pic>
      <p:sp>
        <p:nvSpPr>
          <p:cNvPr id="16" name="TextBox 15"/>
          <p:cNvSpPr txBox="1"/>
          <p:nvPr/>
        </p:nvSpPr>
        <p:spPr>
          <a:xfrm>
            <a:off x="407525" y="2137054"/>
            <a:ext cx="1428789" cy="307777"/>
          </a:xfrm>
          <a:prstGeom prst="rect">
            <a:avLst/>
          </a:prstGeom>
          <a:noFill/>
        </p:spPr>
        <p:txBody>
          <a:bodyPr wrap="square" rtlCol="0">
            <a:spAutoFit/>
          </a:bodyPr>
          <a:lstStyle/>
          <a:p>
            <a:pPr algn="ctr" rtl="0"/>
            <a:r>
              <a:rPr lang="en-US" sz="1400"/>
              <a:t>Syrie 27 %</a:t>
            </a:r>
          </a:p>
        </p:txBody>
      </p:sp>
      <p:sp>
        <p:nvSpPr>
          <p:cNvPr id="17" name="TextBox 16"/>
          <p:cNvSpPr txBox="1"/>
          <p:nvPr/>
        </p:nvSpPr>
        <p:spPr>
          <a:xfrm>
            <a:off x="480260" y="1814344"/>
            <a:ext cx="2547645" cy="338554"/>
          </a:xfrm>
          <a:prstGeom prst="rect">
            <a:avLst/>
          </a:prstGeom>
          <a:noFill/>
        </p:spPr>
        <p:txBody>
          <a:bodyPr wrap="square" rtlCol="0">
            <a:spAutoFit/>
          </a:bodyPr>
          <a:lstStyle/>
          <a:p>
            <a:pPr algn="ctr" rtl="0"/>
            <a:r>
              <a:rPr lang="en-US" sz="1600" b="1" dirty="0"/>
              <a:t>Population </a:t>
            </a:r>
            <a:r>
              <a:rPr lang="en-US" sz="1600" b="1" dirty="0" err="1"/>
              <a:t>déplacée</a:t>
            </a:r>
            <a:endParaRPr lang="en-US" sz="1600" b="1" dirty="0"/>
          </a:p>
        </p:txBody>
      </p:sp>
      <p:sp>
        <p:nvSpPr>
          <p:cNvPr id="18" name="Rectangle 17"/>
          <p:cNvSpPr/>
          <p:nvPr/>
        </p:nvSpPr>
        <p:spPr>
          <a:xfrm>
            <a:off x="3706991" y="4203594"/>
            <a:ext cx="3608209" cy="261610"/>
          </a:xfrm>
          <a:prstGeom prst="rect">
            <a:avLst/>
          </a:prstGeom>
        </p:spPr>
        <p:txBody>
          <a:bodyPr wrap="square" rtlCol="0">
            <a:spAutoFit/>
          </a:bodyPr>
          <a:lstStyle/>
          <a:p>
            <a:pPr rtl="0"/>
            <a:r>
              <a:rPr lang="en-US" sz="1100"/>
              <a:t>Infographie : Comité permanent interorganisations</a:t>
            </a:r>
          </a:p>
        </p:txBody>
      </p:sp>
      <p:sp>
        <p:nvSpPr>
          <p:cNvPr id="11" name="Title 1"/>
          <p:cNvSpPr>
            <a:spLocks noGrp="1"/>
          </p:cNvSpPr>
          <p:nvPr>
            <p:ph type="title"/>
          </p:nvPr>
        </p:nvSpPr>
        <p:spPr>
          <a:xfrm>
            <a:off x="736600" y="222873"/>
            <a:ext cx="8226746" cy="443375"/>
          </a:xfrm>
        </p:spPr>
        <p:txBody>
          <a:bodyPr rtlCol="0">
            <a:normAutofit/>
          </a:bodyPr>
          <a:lstStyle/>
          <a:p>
            <a:pPr rtl="0"/>
            <a:r>
              <a:rPr lang="en-US" sz="3000">
                <a:solidFill>
                  <a:srgbClr val="008BA5"/>
                </a:solidFill>
              </a:rPr>
              <a:t>Questions 1 à 3 : données sur la prévalence</a:t>
            </a:r>
            <a:endParaRPr lang="en-GB" sz="3000" dirty="0">
              <a:solidFill>
                <a:srgbClr val="008BA5"/>
              </a:solidFill>
            </a:endParaRPr>
          </a:p>
        </p:txBody>
      </p:sp>
      <p:pic>
        <p:nvPicPr>
          <p:cNvPr id="3" name="Picture 2" descr="Calendar&#10;&#10;Description automatically generated">
            <a:extLst>
              <a:ext uri="{FF2B5EF4-FFF2-40B4-BE49-F238E27FC236}">
                <a16:creationId xmlns:a16="http://schemas.microsoft.com/office/drawing/2014/main" id="{DC686587-25E3-0F3F-453D-365DA976E97F}"/>
              </a:ext>
            </a:extLst>
          </p:cNvPr>
          <p:cNvPicPr>
            <a:picLocks noChangeAspect="1"/>
          </p:cNvPicPr>
          <p:nvPr/>
        </p:nvPicPr>
        <p:blipFill>
          <a:blip r:embed="rId6"/>
          <a:stretch>
            <a:fillRect/>
          </a:stretch>
        </p:blipFill>
        <p:spPr>
          <a:xfrm>
            <a:off x="3298179" y="757392"/>
            <a:ext cx="5635835" cy="33655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9" name="Title 1"/>
          <p:cNvSpPr>
            <a:spLocks noGrp="1"/>
          </p:cNvSpPr>
          <p:nvPr>
            <p:ph type="title"/>
          </p:nvPr>
        </p:nvSpPr>
        <p:spPr>
          <a:xfrm>
            <a:off x="736600" y="131885"/>
            <a:ext cx="7315448" cy="968351"/>
          </a:xfrm>
        </p:spPr>
        <p:txBody>
          <a:bodyPr rtlCol="0" anchor="b">
            <a:normAutofit/>
          </a:bodyPr>
          <a:lstStyle/>
          <a:p>
            <a:pPr rtl="0"/>
            <a:r>
              <a:rPr lang="en-US" sz="3000">
                <a:solidFill>
                  <a:srgbClr val="008BA5"/>
                </a:solidFill>
              </a:rPr>
              <a:t>Question 4 : identification des personnes handicapées</a:t>
            </a:r>
            <a:endParaRPr lang="en-GB" sz="3000" dirty="0">
              <a:solidFill>
                <a:srgbClr val="008BA5"/>
              </a:solidFill>
            </a:endParaRPr>
          </a:p>
        </p:txBody>
      </p:sp>
      <p:sp>
        <p:nvSpPr>
          <p:cNvPr id="20" name="Content Placeholder 2"/>
          <p:cNvSpPr txBox="1"/>
          <p:nvPr/>
        </p:nvSpPr>
        <p:spPr>
          <a:xfrm>
            <a:off x="640079" y="1390845"/>
            <a:ext cx="3195073" cy="3018400"/>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7200" indent="-457200" rtl="0">
              <a:lnSpc>
                <a:spcPct val="90000"/>
              </a:lnSpc>
              <a:buClr>
                <a:srgbClr val="008BA5"/>
              </a:buClr>
              <a:buFont typeface="+mj-lt"/>
              <a:buAutoNum type="arabicPeriod" startAt="4"/>
            </a:pPr>
            <a:r>
              <a:rPr lang="en-US" sz="2000" dirty="0"/>
              <a:t>Il </a:t>
            </a:r>
            <a:r>
              <a:rPr lang="en-US" sz="2000" dirty="0" err="1"/>
              <a:t>est</a:t>
            </a:r>
            <a:r>
              <a:rPr lang="en-US" sz="2000" dirty="0"/>
              <a:t> facile de </a:t>
            </a:r>
            <a:r>
              <a:rPr lang="en-US" sz="2000" dirty="0" err="1"/>
              <a:t>reconnaître</a:t>
            </a:r>
            <a:r>
              <a:rPr lang="en-US" sz="2000" dirty="0"/>
              <a:t> </a:t>
            </a:r>
            <a:r>
              <a:rPr lang="en-US" sz="2000" dirty="0" err="1"/>
              <a:t>une</a:t>
            </a:r>
            <a:r>
              <a:rPr lang="en-US" sz="2000" dirty="0"/>
              <a:t> </a:t>
            </a:r>
            <a:r>
              <a:rPr lang="en-US" sz="2000" dirty="0" err="1"/>
              <a:t>personne</a:t>
            </a:r>
            <a:r>
              <a:rPr lang="en-US" sz="2000" dirty="0"/>
              <a:t> </a:t>
            </a:r>
            <a:r>
              <a:rPr lang="en-US" sz="2000" dirty="0" err="1"/>
              <a:t>handicapée</a:t>
            </a:r>
            <a:r>
              <a:rPr lang="en-US" sz="2000" dirty="0"/>
              <a:t> grâce </a:t>
            </a:r>
            <a:r>
              <a:rPr lang="en-US" sz="2000" dirty="0" err="1"/>
              <a:t>à</a:t>
            </a:r>
            <a:r>
              <a:rPr lang="en-US" sz="2000" dirty="0"/>
              <a:t> des indices </a:t>
            </a:r>
            <a:r>
              <a:rPr lang="en-US" sz="2000" dirty="0" err="1"/>
              <a:t>visuels</a:t>
            </a:r>
            <a:r>
              <a:rPr lang="en-US" sz="2000" dirty="0"/>
              <a:t> </a:t>
            </a:r>
            <a:r>
              <a:rPr lang="en-US" sz="2000" dirty="0" err="1"/>
              <a:t>tels</a:t>
            </a:r>
            <a:r>
              <a:rPr lang="en-US" sz="2000" dirty="0"/>
              <a:t> que </a:t>
            </a:r>
            <a:r>
              <a:rPr lang="en-US" sz="2000" dirty="0" err="1"/>
              <a:t>l’utilisation</a:t>
            </a:r>
            <a:r>
              <a:rPr lang="en-US" sz="2000" dirty="0"/>
              <a:t> d’un </a:t>
            </a:r>
            <a:r>
              <a:rPr lang="en-US" sz="2000" dirty="0" err="1"/>
              <a:t>équipement</a:t>
            </a:r>
            <a:r>
              <a:rPr lang="en-US" sz="2000" dirty="0"/>
              <a:t> </a:t>
            </a:r>
            <a:r>
              <a:rPr lang="en-US" sz="2000" dirty="0" err="1"/>
              <a:t>d’assistance</a:t>
            </a:r>
            <a:r>
              <a:rPr lang="en-US" sz="2000" dirty="0"/>
              <a:t>. (</a:t>
            </a:r>
            <a:r>
              <a:rPr lang="en-US" sz="2000" b="1" i="1" dirty="0" err="1">
                <a:solidFill>
                  <a:schemeClr val="tx1">
                    <a:lumMod val="75000"/>
                    <a:lumOff val="25000"/>
                  </a:schemeClr>
                </a:solidFill>
              </a:rPr>
              <a:t>Vrai</a:t>
            </a:r>
            <a:r>
              <a:rPr lang="en-US" sz="2000" dirty="0"/>
              <a:t>/</a:t>
            </a:r>
            <a:r>
              <a:rPr lang="en-US" sz="2000" b="1" i="1" dirty="0">
                <a:solidFill>
                  <a:srgbClr val="71C043"/>
                </a:solidFill>
              </a:rPr>
              <a:t>Faux</a:t>
            </a:r>
            <a:r>
              <a:rPr lang="en-US" sz="2000" dirty="0"/>
              <a:t>)</a:t>
            </a:r>
          </a:p>
        </p:txBody>
      </p:sp>
      <p:pic>
        <p:nvPicPr>
          <p:cNvPr id="21" name="Picture 20" descr="Photo caption: Not all disabilities look like this (a person in a wheelchair), some look like this (a person standing up and not showing any characteristic usually employed to depict disability). Not all disabilities are visible, please don’t be so quick to judge"/>
          <p:cNvPicPr>
            <a:picLocks noChangeAspect="1"/>
          </p:cNvPicPr>
          <p:nvPr/>
        </p:nvPicPr>
        <p:blipFill>
          <a:blip r:embed="rId4" cstate="print"/>
          <a:stretch>
            <a:fillRect/>
          </a:stretch>
        </p:blipFill>
        <p:spPr>
          <a:xfrm>
            <a:off x="4076701" y="1061645"/>
            <a:ext cx="4352238" cy="3390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7" name="Content Placeholder 6" descr="Protestors march in Lilongwe, the capital of Malawi, to protest the continued attacks against people with albinism. Photo: L. Masina/VOANews"/>
          <p:cNvPicPr>
            <a:picLocks noChangeAspect="1" noChangeArrowheads="1"/>
          </p:cNvPicPr>
          <p:nvPr/>
        </p:nvPicPr>
        <p:blipFill rotWithShape="1">
          <a:blip r:embed="rId4" cstate="print"/>
          <a:srcRect/>
          <a:stretch>
            <a:fillRect/>
          </a:stretch>
        </p:blipFill>
        <p:spPr>
          <a:xfrm>
            <a:off x="4598459" y="375900"/>
            <a:ext cx="3837516" cy="3922074"/>
          </a:xfrm>
          <a:prstGeom prst="rect">
            <a:avLst/>
          </a:prstGeom>
          <a:noFill/>
        </p:spPr>
      </p:pic>
      <p:sp>
        <p:nvSpPr>
          <p:cNvPr id="8" name="Title 1"/>
          <p:cNvSpPr>
            <a:spLocks noGrp="1"/>
          </p:cNvSpPr>
          <p:nvPr>
            <p:ph type="title"/>
          </p:nvPr>
        </p:nvSpPr>
        <p:spPr>
          <a:xfrm>
            <a:off x="755139" y="-828193"/>
            <a:ext cx="3693984" cy="2408185"/>
          </a:xfrm>
        </p:spPr>
        <p:txBody>
          <a:bodyPr rtlCol="0" anchor="b">
            <a:noAutofit/>
          </a:bodyPr>
          <a:lstStyle/>
          <a:p>
            <a:pPr rtl="0"/>
            <a:r>
              <a:rPr lang="en-US" sz="2400" dirty="0">
                <a:solidFill>
                  <a:srgbClr val="008BA5"/>
                </a:solidFill>
              </a:rPr>
              <a:t>Question 5 : </a:t>
            </a:r>
            <a:r>
              <a:rPr lang="en-US" sz="2400" dirty="0" err="1">
                <a:solidFill>
                  <a:srgbClr val="008BA5"/>
                </a:solidFill>
              </a:rPr>
              <a:t>données</a:t>
            </a:r>
            <a:r>
              <a:rPr lang="en-US" sz="2400" dirty="0">
                <a:solidFill>
                  <a:srgbClr val="008BA5"/>
                </a:solidFill>
              </a:rPr>
              <a:t> sur les </a:t>
            </a:r>
            <a:r>
              <a:rPr lang="en-US" sz="2400" dirty="0" err="1">
                <a:solidFill>
                  <a:srgbClr val="008BA5"/>
                </a:solidFill>
              </a:rPr>
              <a:t>risques</a:t>
            </a:r>
            <a:r>
              <a:rPr lang="en-US" sz="2400" dirty="0">
                <a:solidFill>
                  <a:srgbClr val="008BA5"/>
                </a:solidFill>
              </a:rPr>
              <a:t> </a:t>
            </a:r>
            <a:r>
              <a:rPr lang="en-US" sz="2400" dirty="0" err="1">
                <a:solidFill>
                  <a:srgbClr val="008BA5"/>
                </a:solidFill>
              </a:rPr>
              <a:t>auxquels</a:t>
            </a:r>
            <a:r>
              <a:rPr lang="en-US" sz="2400" dirty="0">
                <a:solidFill>
                  <a:srgbClr val="008BA5"/>
                </a:solidFill>
              </a:rPr>
              <a:t> </a:t>
            </a:r>
            <a:r>
              <a:rPr lang="en-US" sz="2400" dirty="0" err="1">
                <a:solidFill>
                  <a:srgbClr val="008BA5"/>
                </a:solidFill>
              </a:rPr>
              <a:t>sont</a:t>
            </a:r>
            <a:r>
              <a:rPr lang="en-US" sz="2400" dirty="0">
                <a:solidFill>
                  <a:srgbClr val="008BA5"/>
                </a:solidFill>
              </a:rPr>
              <a:t> </a:t>
            </a:r>
            <a:r>
              <a:rPr lang="en-US" sz="2400" dirty="0" err="1">
                <a:solidFill>
                  <a:srgbClr val="008BA5"/>
                </a:solidFill>
              </a:rPr>
              <a:t>exposées</a:t>
            </a:r>
            <a:r>
              <a:rPr lang="en-US" sz="2400" dirty="0">
                <a:solidFill>
                  <a:srgbClr val="008BA5"/>
                </a:solidFill>
              </a:rPr>
              <a:t> les </a:t>
            </a:r>
            <a:r>
              <a:rPr lang="en-US" sz="2400" dirty="0" err="1">
                <a:solidFill>
                  <a:srgbClr val="008BA5"/>
                </a:solidFill>
              </a:rPr>
              <a:t>personnes</a:t>
            </a:r>
            <a:r>
              <a:rPr lang="en-US" sz="2400" dirty="0">
                <a:solidFill>
                  <a:srgbClr val="008BA5"/>
                </a:solidFill>
              </a:rPr>
              <a:t> </a:t>
            </a:r>
            <a:r>
              <a:rPr lang="en-US" sz="2400" dirty="0" err="1">
                <a:solidFill>
                  <a:srgbClr val="008BA5"/>
                </a:solidFill>
              </a:rPr>
              <a:t>handicapées</a:t>
            </a:r>
            <a:endParaRPr lang="en-GB" sz="2400" dirty="0">
              <a:solidFill>
                <a:srgbClr val="008BA5"/>
              </a:solidFill>
            </a:endParaRPr>
          </a:p>
        </p:txBody>
      </p:sp>
      <p:sp>
        <p:nvSpPr>
          <p:cNvPr id="9" name="Content Placeholder 2"/>
          <p:cNvSpPr txBox="1"/>
          <p:nvPr/>
        </p:nvSpPr>
        <p:spPr>
          <a:xfrm>
            <a:off x="655320" y="1725930"/>
            <a:ext cx="3652520" cy="3028808"/>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342900" indent="-342900" rtl="0">
              <a:lnSpc>
                <a:spcPct val="90000"/>
              </a:lnSpc>
              <a:spcAft>
                <a:spcPts val="100"/>
              </a:spcAft>
              <a:buClr>
                <a:srgbClr val="008BA5"/>
              </a:buClr>
              <a:buFont typeface="+mj-lt"/>
              <a:buAutoNum type="arabicPeriod" startAt="5"/>
            </a:pPr>
            <a:r>
              <a:rPr lang="en-US" sz="2000" dirty="0"/>
              <a:t>Dans </a:t>
            </a:r>
            <a:r>
              <a:rPr lang="en-US" sz="2000" dirty="0" err="1"/>
              <a:t>certains</a:t>
            </a:r>
            <a:r>
              <a:rPr lang="en-US" sz="2000" dirty="0"/>
              <a:t> </a:t>
            </a:r>
            <a:r>
              <a:rPr lang="en-US" sz="2000" dirty="0" err="1"/>
              <a:t>contextes</a:t>
            </a:r>
            <a:r>
              <a:rPr lang="en-US" sz="2000" dirty="0"/>
              <a:t>, les </a:t>
            </a:r>
            <a:r>
              <a:rPr lang="en-US" sz="2000" dirty="0" err="1"/>
              <a:t>personnes</a:t>
            </a:r>
            <a:r>
              <a:rPr lang="en-US" sz="2000" dirty="0"/>
              <a:t> </a:t>
            </a:r>
            <a:r>
              <a:rPr lang="en-US" sz="2000" dirty="0" err="1"/>
              <a:t>présentant</a:t>
            </a:r>
            <a:r>
              <a:rPr lang="en-US" sz="2000" dirty="0"/>
              <a:t> </a:t>
            </a:r>
            <a:r>
              <a:rPr lang="en-US" sz="2000" dirty="0" err="1"/>
              <a:t>certains</a:t>
            </a:r>
            <a:r>
              <a:rPr lang="en-US" sz="2000" dirty="0"/>
              <a:t> types de handicaps </a:t>
            </a:r>
            <a:r>
              <a:rPr lang="en-US" sz="2000" dirty="0" err="1"/>
              <a:t>peuvent</a:t>
            </a:r>
            <a:r>
              <a:rPr lang="en-US" sz="2000" dirty="0"/>
              <a:t> </a:t>
            </a:r>
            <a:r>
              <a:rPr lang="en-US" sz="2000" dirty="0" err="1"/>
              <a:t>être</a:t>
            </a:r>
            <a:r>
              <a:rPr lang="en-US" sz="2000" dirty="0"/>
              <a:t> </a:t>
            </a:r>
            <a:r>
              <a:rPr lang="en-US" sz="2000" dirty="0" err="1"/>
              <a:t>directement</a:t>
            </a:r>
            <a:r>
              <a:rPr lang="en-US" sz="2000" dirty="0"/>
              <a:t> </a:t>
            </a:r>
            <a:r>
              <a:rPr lang="en-US" sz="2000" dirty="0" err="1"/>
              <a:t>victimes</a:t>
            </a:r>
            <a:r>
              <a:rPr lang="en-US" sz="2000" dirty="0"/>
              <a:t> de </a:t>
            </a:r>
            <a:r>
              <a:rPr lang="en-US" sz="2000" dirty="0" err="1"/>
              <a:t>persécution</a:t>
            </a:r>
            <a:r>
              <a:rPr lang="en-US" sz="2000" dirty="0"/>
              <a:t> </a:t>
            </a:r>
            <a:r>
              <a:rPr lang="en-US" sz="2000" dirty="0" err="1"/>
              <a:t>en</a:t>
            </a:r>
            <a:r>
              <a:rPr lang="en-US" sz="2000" dirty="0"/>
              <a:t> raison de </a:t>
            </a:r>
            <a:r>
              <a:rPr lang="en-US" sz="2000" dirty="0" err="1"/>
              <a:t>leur</a:t>
            </a:r>
            <a:r>
              <a:rPr lang="en-US" sz="2000" dirty="0"/>
              <a:t> handicap. (</a:t>
            </a:r>
            <a:r>
              <a:rPr lang="en-US" sz="2000" b="1" i="1" dirty="0" err="1">
                <a:solidFill>
                  <a:srgbClr val="71C043"/>
                </a:solidFill>
              </a:rPr>
              <a:t>Vrai</a:t>
            </a:r>
            <a:r>
              <a:rPr lang="en-US" sz="2000" dirty="0"/>
              <a:t>/</a:t>
            </a:r>
            <a:r>
              <a:rPr lang="en-US" sz="2000" b="1" i="1" dirty="0">
                <a:solidFill>
                  <a:schemeClr val="tx1">
                    <a:lumMod val="75000"/>
                    <a:lumOff val="25000"/>
                  </a:schemeClr>
                </a:solidFill>
              </a:rPr>
              <a:t>Faux</a:t>
            </a:r>
            <a:r>
              <a:rPr lang="en-US" sz="2000" dirty="0"/>
              <a:t>)</a:t>
            </a:r>
          </a:p>
          <a:p>
            <a:pPr marL="0" indent="0" rtl="0">
              <a:lnSpc>
                <a:spcPct val="90000"/>
              </a:lnSpc>
              <a:buClr>
                <a:srgbClr val="00B0F0"/>
              </a:buClr>
              <a:buNone/>
            </a:pPr>
            <a:r>
              <a:rPr lang="en-US" sz="1600" dirty="0" err="1"/>
              <a:t>Exemple</a:t>
            </a:r>
            <a:r>
              <a:rPr lang="en-US" sz="1600" dirty="0"/>
              <a:t> : </a:t>
            </a:r>
            <a:r>
              <a:rPr lang="en-US" sz="1600" dirty="0">
                <a:hlinkClick r:id="rId5"/>
              </a:rPr>
              <a:t>Action on Albinism (Nigéria)</a:t>
            </a:r>
            <a:endParaRPr lang="en-GB" sz="1600" dirty="0"/>
          </a:p>
        </p:txBody>
      </p:sp>
      <p:sp>
        <p:nvSpPr>
          <p:cNvPr id="10" name="Rectangle 9"/>
          <p:cNvSpPr/>
          <p:nvPr/>
        </p:nvSpPr>
        <p:spPr>
          <a:xfrm>
            <a:off x="2816262" y="4120216"/>
            <a:ext cx="1774144" cy="246221"/>
          </a:xfrm>
          <a:prstGeom prst="rect">
            <a:avLst/>
          </a:prstGeom>
        </p:spPr>
        <p:txBody>
          <a:bodyPr wrap="none" rtlCol="0">
            <a:spAutoFit/>
          </a:bodyPr>
          <a:lstStyle/>
          <a:p>
            <a:pPr rtl="0"/>
            <a:r>
              <a:rPr lang="en-US" sz="1000"/>
              <a:t>Photo : L. Masina/VOANews</a:t>
            </a:r>
            <a:endParaRPr lang="en-GB"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a:xfrm>
            <a:off x="0" y="355600"/>
            <a:ext cx="9144000" cy="774192"/>
          </a:xfrm>
          <a:prstGeom prst="rect">
            <a:avLst/>
          </a:prstGeom>
        </p:spPr>
      </p:pic>
      <p:sp>
        <p:nvSpPr>
          <p:cNvPr id="2"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Règles de base et accessibilité</a:t>
            </a:r>
            <a:endParaRPr lang="en-GB" sz="3000" dirty="0">
              <a:solidFill>
                <a:schemeClr val="bg1"/>
              </a:solidFill>
            </a:endParaRPr>
          </a:p>
        </p:txBody>
      </p:sp>
      <p:sp>
        <p:nvSpPr>
          <p:cNvPr id="3" name="Content Placeholder 2"/>
          <p:cNvSpPr>
            <a:spLocks noGrp="1"/>
          </p:cNvSpPr>
          <p:nvPr>
            <p:ph idx="1"/>
          </p:nvPr>
        </p:nvSpPr>
        <p:spPr>
          <a:xfrm>
            <a:off x="4477110" y="1405760"/>
            <a:ext cx="4016899" cy="3021510"/>
          </a:xfrm>
        </p:spPr>
        <p:txBody>
          <a:bodyPr vert="horz" lIns="91440" tIns="45720" rIns="91440" bIns="0" rtlCol="0" anchor="t">
            <a:normAutofit/>
          </a:bodyPr>
          <a:lstStyle/>
          <a:p>
            <a:pPr rtl="0">
              <a:buClr>
                <a:srgbClr val="008BA5"/>
              </a:buClr>
            </a:pPr>
            <a:r>
              <a:rPr lang="en-US" sz="2400"/>
              <a:t>Indiquez votre nom avant de prendre la parole</a:t>
            </a:r>
          </a:p>
          <a:p>
            <a:pPr rtl="0">
              <a:buClr>
                <a:srgbClr val="008BA5"/>
              </a:buClr>
            </a:pPr>
            <a:r>
              <a:rPr lang="en-US" sz="2400"/>
              <a:t>Laissez du temps aux interprètes</a:t>
            </a:r>
          </a:p>
          <a:p>
            <a:pPr rtl="0">
              <a:buClr>
                <a:srgbClr val="008BA5"/>
              </a:buClr>
            </a:pPr>
            <a:r>
              <a:rPr lang="en-US" sz="2400"/>
              <a:t>Utilisez le sous-titrage, le cas échéant</a:t>
            </a:r>
          </a:p>
          <a:p>
            <a:pPr rtl="0">
              <a:buClr>
                <a:srgbClr val="008BA5"/>
              </a:buClr>
            </a:pPr>
            <a:r>
              <a:rPr lang="en-US" sz="2400"/>
              <a:t>Décrivez les images</a:t>
            </a:r>
            <a:endParaRPr lang="en-GB" sz="2400" dirty="0">
              <a:cs typeface="Arial" panose="020B0604020202020204"/>
            </a:endParaRPr>
          </a:p>
        </p:txBody>
      </p:sp>
      <p:pic>
        <p:nvPicPr>
          <p:cNvPr id="6" name="Content Placeholder 4" descr="Photo caption: Logos of different types of accessibility features for hearing, visual, cognitive, physical and other disabilities"/>
          <p:cNvPicPr>
            <a:picLocks noChangeAspect="1"/>
          </p:cNvPicPr>
          <p:nvPr/>
        </p:nvPicPr>
        <p:blipFill>
          <a:blip r:embed="rId5" cstate="print"/>
          <a:stretch>
            <a:fillRect/>
          </a:stretch>
        </p:blipFill>
        <p:spPr>
          <a:xfrm>
            <a:off x="661798" y="1439853"/>
            <a:ext cx="3778392" cy="23331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5" name="Picture 14" descr="A child in a wheelchair is looking at a toilet facility with stairs at the entrance"/>
          <p:cNvPicPr/>
          <p:nvPr/>
        </p:nvPicPr>
        <p:blipFill rotWithShape="1">
          <a:blip r:embed="rId4" cstate="print"/>
          <a:srcRect b="-2"/>
          <a:stretch>
            <a:fillRect/>
          </a:stretch>
        </p:blipFill>
        <p:spPr bwMode="auto">
          <a:xfrm>
            <a:off x="4572000" y="882349"/>
            <a:ext cx="4315146" cy="3087195"/>
          </a:xfrm>
          <a:prstGeom prst="rect">
            <a:avLst/>
          </a:prstGeom>
          <a:noFill/>
          <a:ln>
            <a:noFill/>
          </a:ln>
        </p:spPr>
      </p:pic>
      <p:sp>
        <p:nvSpPr>
          <p:cNvPr id="11" name="Title 1"/>
          <p:cNvSpPr>
            <a:spLocks noGrp="1"/>
          </p:cNvSpPr>
          <p:nvPr>
            <p:ph type="title"/>
          </p:nvPr>
        </p:nvSpPr>
        <p:spPr>
          <a:xfrm>
            <a:off x="736600" y="305750"/>
            <a:ext cx="8226746" cy="781172"/>
          </a:xfrm>
        </p:spPr>
        <p:txBody>
          <a:bodyPr rtlCol="0">
            <a:noAutofit/>
          </a:bodyPr>
          <a:lstStyle/>
          <a:p>
            <a:pPr rtl="0"/>
            <a:r>
              <a:rPr lang="en-US" sz="3000">
                <a:solidFill>
                  <a:srgbClr val="008BA5"/>
                </a:solidFill>
              </a:rPr>
              <a:t>Question 6 : données sur les besoins et les difficultés des personnes handicapées</a:t>
            </a:r>
          </a:p>
        </p:txBody>
      </p:sp>
      <p:sp>
        <p:nvSpPr>
          <p:cNvPr id="12" name="Content Placeholder 3"/>
          <p:cNvSpPr>
            <a:spLocks noGrp="1"/>
          </p:cNvSpPr>
          <p:nvPr>
            <p:ph sz="half" idx="1"/>
          </p:nvPr>
        </p:nvSpPr>
        <p:spPr>
          <a:xfrm>
            <a:off x="645160" y="1219845"/>
            <a:ext cx="3759200" cy="869218"/>
          </a:xfrm>
        </p:spPr>
        <p:txBody>
          <a:bodyPr rtlCol="0">
            <a:normAutofit lnSpcReduction="10000"/>
          </a:bodyPr>
          <a:lstStyle/>
          <a:p>
            <a:pPr marL="457200" indent="-457200" rtl="0">
              <a:buClr>
                <a:srgbClr val="008BA5"/>
              </a:buClr>
              <a:buFont typeface="+mj-lt"/>
              <a:buAutoNum type="arabicPeriod" startAt="6"/>
            </a:pPr>
            <a:r>
              <a:rPr lang="en-US" sz="2000" dirty="0" err="1"/>
              <a:t>Laquelle</a:t>
            </a:r>
            <a:r>
              <a:rPr lang="en-US" sz="2000" dirty="0"/>
              <a:t> des deux affirmations </a:t>
            </a:r>
            <a:r>
              <a:rPr lang="en-US" sz="2000" dirty="0" err="1"/>
              <a:t>suivantes</a:t>
            </a:r>
            <a:r>
              <a:rPr lang="en-US" sz="2000" dirty="0"/>
              <a:t> </a:t>
            </a:r>
            <a:r>
              <a:rPr lang="en-US" sz="2000" dirty="0" err="1"/>
              <a:t>vous</a:t>
            </a:r>
            <a:r>
              <a:rPr lang="en-US" sz="2000" dirty="0"/>
              <a:t> </a:t>
            </a:r>
            <a:r>
              <a:rPr lang="en-US" sz="2000" dirty="0" err="1"/>
              <a:t>semble</a:t>
            </a:r>
            <a:r>
              <a:rPr lang="en-US" sz="2000" dirty="0"/>
              <a:t> la plus </a:t>
            </a:r>
            <a:r>
              <a:rPr lang="en-US" sz="2000" dirty="0" err="1"/>
              <a:t>juste</a:t>
            </a:r>
            <a:r>
              <a:rPr lang="en-US" sz="2000" dirty="0"/>
              <a:t> ?</a:t>
            </a:r>
            <a:endParaRPr lang="en-GB" sz="2000" dirty="0"/>
          </a:p>
        </p:txBody>
      </p:sp>
      <p:sp>
        <p:nvSpPr>
          <p:cNvPr id="14" name="Content Placeholder 2"/>
          <p:cNvSpPr txBox="1"/>
          <p:nvPr/>
        </p:nvSpPr>
        <p:spPr>
          <a:xfrm>
            <a:off x="1109709" y="2221987"/>
            <a:ext cx="3888419" cy="2324156"/>
          </a:xfrm>
          <a:prstGeom prst="rect">
            <a:avLst/>
          </a:prstGeom>
        </p:spPr>
        <p:txBody>
          <a:bodyPr vert="horz" lIns="91440" tIns="45720" rIns="91440" bIns="0" rtlCol="0" anchor="t">
            <a:normAutofit fontScale="92500" lnSpcReduction="2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7200" indent="-457200" rtl="0">
              <a:buClr>
                <a:schemeClr val="tx1"/>
              </a:buClr>
              <a:buFont typeface="+mj-lt"/>
              <a:buAutoNum type="alphaLcPeriod"/>
            </a:pPr>
            <a:r>
              <a:rPr lang="en-US" sz="2000" dirty="0"/>
              <a:t>Les </a:t>
            </a:r>
            <a:r>
              <a:rPr lang="en-US" sz="2000" dirty="0" err="1"/>
              <a:t>personnes</a:t>
            </a:r>
            <a:r>
              <a:rPr lang="en-US" sz="2000" dirty="0"/>
              <a:t> </a:t>
            </a:r>
            <a:r>
              <a:rPr lang="en-US" sz="2000" dirty="0" err="1"/>
              <a:t>handicapées</a:t>
            </a:r>
            <a:r>
              <a:rPr lang="en-US" sz="2000" dirty="0"/>
              <a:t> </a:t>
            </a:r>
            <a:r>
              <a:rPr lang="en-US" sz="2000" dirty="0" err="1"/>
              <a:t>présentent</a:t>
            </a:r>
            <a:r>
              <a:rPr lang="en-US" sz="2000" dirty="0"/>
              <a:t> des </a:t>
            </a:r>
            <a:r>
              <a:rPr lang="en-US" sz="2000" dirty="0" err="1"/>
              <a:t>besoins</a:t>
            </a:r>
            <a:r>
              <a:rPr lang="en-US" sz="2000" dirty="0"/>
              <a:t> </a:t>
            </a:r>
            <a:r>
              <a:rPr lang="en-US" sz="2000" dirty="0" err="1"/>
              <a:t>particuliers</a:t>
            </a:r>
            <a:r>
              <a:rPr lang="en-US" sz="2000" dirty="0"/>
              <a:t>, </a:t>
            </a:r>
            <a:r>
              <a:rPr lang="en-US" sz="2000" dirty="0" err="1"/>
              <a:t>différents</a:t>
            </a:r>
            <a:r>
              <a:rPr lang="en-US" sz="2000" dirty="0"/>
              <a:t> de </a:t>
            </a:r>
            <a:r>
              <a:rPr lang="en-US" sz="2000" dirty="0" err="1"/>
              <a:t>ceux</a:t>
            </a:r>
            <a:r>
              <a:rPr lang="en-US" sz="2000" dirty="0"/>
              <a:t> des </a:t>
            </a:r>
            <a:r>
              <a:rPr lang="en-US" sz="2000" dirty="0" err="1"/>
              <a:t>autres</a:t>
            </a:r>
            <a:r>
              <a:rPr lang="en-US" sz="2000" dirty="0"/>
              <a:t> </a:t>
            </a:r>
            <a:r>
              <a:rPr lang="en-US" sz="2000" dirty="0" err="1"/>
              <a:t>personnes</a:t>
            </a:r>
            <a:r>
              <a:rPr lang="en-US" sz="2000" dirty="0"/>
              <a:t>. </a:t>
            </a:r>
          </a:p>
          <a:p>
            <a:pPr marL="457200" indent="-457200" rtl="0">
              <a:buClr>
                <a:srgbClr val="71C043"/>
              </a:buClr>
              <a:buFont typeface="+mj-lt"/>
              <a:buAutoNum type="alphaLcPeriod"/>
            </a:pPr>
            <a:r>
              <a:rPr lang="en-US" sz="2000" dirty="0"/>
              <a:t>Les </a:t>
            </a:r>
            <a:r>
              <a:rPr lang="en-US" sz="2000" dirty="0" err="1"/>
              <a:t>personnes</a:t>
            </a:r>
            <a:r>
              <a:rPr lang="en-US" sz="2000" dirty="0"/>
              <a:t> </a:t>
            </a:r>
            <a:r>
              <a:rPr lang="en-US" sz="2000" dirty="0" err="1"/>
              <a:t>handicapées</a:t>
            </a:r>
            <a:r>
              <a:rPr lang="en-US" sz="2000" dirty="0"/>
              <a:t> </a:t>
            </a:r>
            <a:r>
              <a:rPr lang="en-US" sz="2000" dirty="0" err="1"/>
              <a:t>présentent</a:t>
            </a:r>
            <a:r>
              <a:rPr lang="en-US" sz="2000" dirty="0"/>
              <a:t> des </a:t>
            </a:r>
            <a:r>
              <a:rPr lang="en-US" sz="2000" dirty="0" err="1"/>
              <a:t>besoins</a:t>
            </a:r>
            <a:r>
              <a:rPr lang="en-US" sz="2000" dirty="0"/>
              <a:t> </a:t>
            </a:r>
            <a:r>
              <a:rPr lang="en-US" sz="2000" dirty="0" err="1"/>
              <a:t>similaires</a:t>
            </a:r>
            <a:r>
              <a:rPr lang="en-US" sz="2000" dirty="0"/>
              <a:t> </a:t>
            </a:r>
            <a:r>
              <a:rPr lang="en-US" sz="2000" dirty="0" err="1"/>
              <a:t>à</a:t>
            </a:r>
            <a:r>
              <a:rPr lang="en-US" sz="2000" dirty="0"/>
              <a:t> </a:t>
            </a:r>
            <a:r>
              <a:rPr lang="en-US" sz="2000" dirty="0" err="1"/>
              <a:t>ceux</a:t>
            </a:r>
            <a:r>
              <a:rPr lang="en-US" sz="2000" dirty="0"/>
              <a:t> des </a:t>
            </a:r>
            <a:r>
              <a:rPr lang="en-US" sz="2000" dirty="0" err="1"/>
              <a:t>autres</a:t>
            </a:r>
            <a:r>
              <a:rPr lang="en-US" sz="2000" dirty="0"/>
              <a:t> </a:t>
            </a:r>
            <a:r>
              <a:rPr lang="en-US" sz="2000" dirty="0" err="1"/>
              <a:t>personnes</a:t>
            </a:r>
            <a:r>
              <a:rPr lang="en-US" sz="2000" dirty="0"/>
              <a:t>, </a:t>
            </a:r>
            <a:r>
              <a:rPr lang="en-US" sz="2000" dirty="0" err="1"/>
              <a:t>mais</a:t>
            </a:r>
            <a:r>
              <a:rPr lang="en-US" sz="2000" dirty="0"/>
              <a:t> </a:t>
            </a:r>
            <a:r>
              <a:rPr lang="en-US" sz="2000" dirty="0" err="1"/>
              <a:t>ont</a:t>
            </a:r>
            <a:r>
              <a:rPr lang="en-US" sz="2000" dirty="0"/>
              <a:t> plus de mal </a:t>
            </a:r>
            <a:r>
              <a:rPr lang="en-US" sz="2000" dirty="0" err="1"/>
              <a:t>à</a:t>
            </a:r>
            <a:r>
              <a:rPr lang="en-US" sz="2000" dirty="0"/>
              <a:t> les </a:t>
            </a:r>
            <a:r>
              <a:rPr lang="en-US" sz="2000" dirty="0" err="1"/>
              <a:t>satisfaire</a:t>
            </a:r>
            <a:r>
              <a:rPr lang="en-US" sz="2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736600" y="305750"/>
            <a:ext cx="8226746" cy="781172"/>
          </a:xfrm>
        </p:spPr>
        <p:txBody>
          <a:bodyPr rtlCol="0">
            <a:noAutofit/>
          </a:bodyPr>
          <a:lstStyle/>
          <a:p>
            <a:pPr rtl="0"/>
            <a:r>
              <a:rPr lang="en-US" sz="3000">
                <a:solidFill>
                  <a:srgbClr val="008BA5"/>
                </a:solidFill>
              </a:rPr>
              <a:t>Question 7 : données sur la détermination du handicap pour des raisons d’admissibilité</a:t>
            </a:r>
          </a:p>
        </p:txBody>
      </p:sp>
      <p:sp>
        <p:nvSpPr>
          <p:cNvPr id="12" name="Content Placeholder 3"/>
          <p:cNvSpPr>
            <a:spLocks noGrp="1"/>
          </p:cNvSpPr>
          <p:nvPr>
            <p:ph sz="half" idx="1"/>
          </p:nvPr>
        </p:nvSpPr>
        <p:spPr>
          <a:xfrm>
            <a:off x="645160" y="1305811"/>
            <a:ext cx="3669388" cy="2919960"/>
          </a:xfrm>
        </p:spPr>
        <p:txBody>
          <a:bodyPr rtlCol="0">
            <a:normAutofit fontScale="92500" lnSpcReduction="20000"/>
          </a:bodyPr>
          <a:lstStyle/>
          <a:p>
            <a:pPr marL="457200" indent="-457200" rtl="0">
              <a:buClr>
                <a:srgbClr val="008BA5"/>
              </a:buClr>
              <a:buFont typeface="+mj-lt"/>
              <a:buAutoNum type="arabicPeriod" startAt="7"/>
            </a:pPr>
            <a:r>
              <a:rPr lang="en-US" sz="2000" dirty="0"/>
              <a:t>Dans </a:t>
            </a:r>
            <a:r>
              <a:rPr lang="en-US" sz="2000" dirty="0" err="1"/>
              <a:t>certains</a:t>
            </a:r>
            <a:r>
              <a:rPr lang="en-US" sz="2000" dirty="0"/>
              <a:t> pays, les </a:t>
            </a:r>
            <a:r>
              <a:rPr lang="en-US" sz="2000" dirty="0" err="1"/>
              <a:t>personnes</a:t>
            </a:r>
            <a:r>
              <a:rPr lang="en-US" sz="2000" dirty="0"/>
              <a:t> </a:t>
            </a:r>
            <a:r>
              <a:rPr lang="en-US" sz="2000" dirty="0" err="1"/>
              <a:t>réfugiées</a:t>
            </a:r>
            <a:r>
              <a:rPr lang="en-US" sz="2000" dirty="0"/>
              <a:t> </a:t>
            </a:r>
            <a:r>
              <a:rPr lang="en-US" sz="2000" dirty="0" err="1"/>
              <a:t>handicapées</a:t>
            </a:r>
            <a:r>
              <a:rPr lang="en-US" sz="2000" dirty="0"/>
              <a:t> </a:t>
            </a:r>
            <a:r>
              <a:rPr lang="en-US" sz="2000" dirty="0" err="1"/>
              <a:t>peuvent</a:t>
            </a:r>
            <a:r>
              <a:rPr lang="en-US" sz="2000" dirty="0"/>
              <a:t> </a:t>
            </a:r>
            <a:r>
              <a:rPr lang="en-US" sz="2000" dirty="0" err="1"/>
              <a:t>bénéficier</a:t>
            </a:r>
            <a:r>
              <a:rPr lang="en-US" sz="2000" dirty="0"/>
              <a:t> des services de protection </a:t>
            </a:r>
            <a:r>
              <a:rPr lang="en-US" sz="2000" dirty="0" err="1"/>
              <a:t>sociale</a:t>
            </a:r>
            <a:r>
              <a:rPr lang="en-US" sz="2000" dirty="0"/>
              <a:t> </a:t>
            </a:r>
            <a:r>
              <a:rPr lang="en-US" sz="2000" dirty="0" err="1"/>
              <a:t>destinés</a:t>
            </a:r>
            <a:r>
              <a:rPr lang="en-US" sz="2000" dirty="0"/>
              <a:t> aux </a:t>
            </a:r>
            <a:r>
              <a:rPr lang="en-US" sz="2000" dirty="0" err="1"/>
              <a:t>personnes</a:t>
            </a:r>
            <a:r>
              <a:rPr lang="en-US" sz="2000" dirty="0"/>
              <a:t> </a:t>
            </a:r>
            <a:r>
              <a:rPr lang="en-US" sz="2000" dirty="0" err="1"/>
              <a:t>ressortissantes</a:t>
            </a:r>
            <a:r>
              <a:rPr lang="en-US" sz="2000" dirty="0"/>
              <a:t> </a:t>
            </a:r>
            <a:r>
              <a:rPr lang="en-US" sz="2000" dirty="0" err="1"/>
              <a:t>handicapées</a:t>
            </a:r>
            <a:r>
              <a:rPr lang="en-US" sz="2000" dirty="0"/>
              <a:t> </a:t>
            </a:r>
            <a:r>
              <a:rPr lang="en-US" sz="2000" dirty="0" err="1"/>
              <a:t>si</a:t>
            </a:r>
            <a:r>
              <a:rPr lang="en-US" sz="2000" dirty="0"/>
              <a:t> </a:t>
            </a:r>
            <a:r>
              <a:rPr lang="en-US" sz="2000" dirty="0" err="1"/>
              <a:t>elles</a:t>
            </a:r>
            <a:r>
              <a:rPr lang="en-US" sz="2000" dirty="0"/>
              <a:t> </a:t>
            </a:r>
            <a:r>
              <a:rPr lang="en-US" sz="2000" dirty="0" err="1"/>
              <a:t>répondent</a:t>
            </a:r>
            <a:r>
              <a:rPr lang="en-US" sz="2000" dirty="0"/>
              <a:t> aux </a:t>
            </a:r>
            <a:r>
              <a:rPr lang="en-US" sz="2000" dirty="0" err="1"/>
              <a:t>critères</a:t>
            </a:r>
            <a:r>
              <a:rPr lang="en-US" sz="2000" dirty="0"/>
              <a:t> </a:t>
            </a:r>
            <a:r>
              <a:rPr lang="en-US" sz="2000" dirty="0" err="1"/>
              <a:t>d’admissibilité</a:t>
            </a:r>
            <a:r>
              <a:rPr lang="en-US" sz="2000" dirty="0"/>
              <a:t>. </a:t>
            </a:r>
            <a:r>
              <a:rPr lang="en-US" sz="2000" dirty="0">
                <a:solidFill>
                  <a:schemeClr val="tx1">
                    <a:lumMod val="75000"/>
                    <a:lumOff val="25000"/>
                  </a:schemeClr>
                </a:solidFill>
              </a:rPr>
              <a:t>(</a:t>
            </a:r>
            <a:r>
              <a:rPr lang="en-US" sz="2000" b="1" i="1" dirty="0" err="1">
                <a:solidFill>
                  <a:schemeClr val="tx1">
                    <a:lumMod val="75000"/>
                    <a:lumOff val="25000"/>
                  </a:schemeClr>
                </a:solidFill>
              </a:rPr>
              <a:t>Vrai</a:t>
            </a:r>
            <a:r>
              <a:rPr lang="en-US" sz="2000" dirty="0">
                <a:solidFill>
                  <a:schemeClr val="tx1">
                    <a:lumMod val="75000"/>
                    <a:lumOff val="25000"/>
                  </a:schemeClr>
                </a:solidFill>
              </a:rPr>
              <a:t> / </a:t>
            </a:r>
            <a:r>
              <a:rPr lang="en-US" sz="2000" b="1" i="1" dirty="0">
                <a:solidFill>
                  <a:schemeClr val="tx1">
                    <a:lumMod val="75000"/>
                    <a:lumOff val="25000"/>
                  </a:schemeClr>
                </a:solidFill>
              </a:rPr>
              <a:t>Faux</a:t>
            </a:r>
            <a:r>
              <a:rPr lang="en-US" sz="2000" dirty="0">
                <a:solidFill>
                  <a:schemeClr val="tx1">
                    <a:lumMod val="75000"/>
                    <a:lumOff val="25000"/>
                  </a:schemeClr>
                </a:solidFill>
              </a:rPr>
              <a:t> </a:t>
            </a:r>
            <a:r>
              <a:rPr lang="en-US" sz="2000" dirty="0"/>
              <a:t>– </a:t>
            </a:r>
            <a:r>
              <a:rPr lang="en-US" sz="2000" b="1" i="1" dirty="0" err="1">
                <a:solidFill>
                  <a:srgbClr val="71C043"/>
                </a:solidFill>
              </a:rPr>
              <a:t>cela</a:t>
            </a:r>
            <a:r>
              <a:rPr lang="en-US" sz="2000" b="1" i="1" dirty="0">
                <a:solidFill>
                  <a:srgbClr val="71C043"/>
                </a:solidFill>
              </a:rPr>
              <a:t> </a:t>
            </a:r>
            <a:r>
              <a:rPr lang="en-US" sz="2000" b="1" i="1" dirty="0" err="1">
                <a:solidFill>
                  <a:srgbClr val="71C043"/>
                </a:solidFill>
              </a:rPr>
              <a:t>dépend</a:t>
            </a:r>
            <a:r>
              <a:rPr lang="en-US" sz="2000" b="1" i="1" dirty="0">
                <a:solidFill>
                  <a:srgbClr val="71C043"/>
                </a:solidFill>
              </a:rPr>
              <a:t> du </a:t>
            </a:r>
            <a:r>
              <a:rPr lang="en-US" sz="2000" b="1" i="1" dirty="0" err="1">
                <a:solidFill>
                  <a:srgbClr val="71C043"/>
                </a:solidFill>
              </a:rPr>
              <a:t>contexte</a:t>
            </a:r>
            <a:r>
              <a:rPr lang="en-US" sz="2000" dirty="0">
                <a:solidFill>
                  <a:schemeClr val="tx1">
                    <a:lumMod val="75000"/>
                    <a:lumOff val="25000"/>
                  </a:schemeClr>
                </a:solidFill>
              </a:rPr>
              <a:t>)</a:t>
            </a:r>
            <a:endParaRPr lang="en-GB" sz="2000" dirty="0">
              <a:solidFill>
                <a:schemeClr val="tx1">
                  <a:lumMod val="75000"/>
                  <a:lumOff val="25000"/>
                </a:schemeClr>
              </a:solidFill>
            </a:endParaRPr>
          </a:p>
        </p:txBody>
      </p:sp>
      <p:pic>
        <p:nvPicPr>
          <p:cNvPr id="6" name="Picture 5" descr="Disability ID 1"/>
          <p:cNvPicPr>
            <a:picLocks noChangeAspect="1"/>
          </p:cNvPicPr>
          <p:nvPr/>
        </p:nvPicPr>
        <p:blipFill rotWithShape="1">
          <a:blip r:embed="rId4" cstate="print"/>
          <a:srcRect/>
          <a:stretch>
            <a:fillRect/>
          </a:stretch>
        </p:blipFill>
        <p:spPr>
          <a:xfrm>
            <a:off x="4434702" y="1402238"/>
            <a:ext cx="1980024" cy="1316969"/>
          </a:xfrm>
          <a:prstGeom prst="rect">
            <a:avLst/>
          </a:prstGeom>
        </p:spPr>
      </p:pic>
      <p:pic>
        <p:nvPicPr>
          <p:cNvPr id="7" name="Picture 6" descr="Disability ID 4"/>
          <p:cNvPicPr>
            <a:picLocks noChangeAspect="1"/>
          </p:cNvPicPr>
          <p:nvPr/>
        </p:nvPicPr>
        <p:blipFill>
          <a:blip r:embed="rId5" cstate="print"/>
          <a:stretch>
            <a:fillRect/>
          </a:stretch>
        </p:blipFill>
        <p:spPr>
          <a:xfrm>
            <a:off x="6504241" y="2762069"/>
            <a:ext cx="1988709" cy="1259515"/>
          </a:xfrm>
          <a:prstGeom prst="rect">
            <a:avLst/>
          </a:prstGeom>
        </p:spPr>
      </p:pic>
      <p:pic>
        <p:nvPicPr>
          <p:cNvPr id="8" name="Content Placeholder 13" descr="Disability ID 2"/>
          <p:cNvPicPr>
            <a:picLocks noChangeAspect="1"/>
          </p:cNvPicPr>
          <p:nvPr/>
        </p:nvPicPr>
        <p:blipFill>
          <a:blip r:embed="rId6"/>
          <a:stretch>
            <a:fillRect/>
          </a:stretch>
        </p:blipFill>
        <p:spPr>
          <a:xfrm>
            <a:off x="6504241" y="1411896"/>
            <a:ext cx="1980024" cy="1259515"/>
          </a:xfrm>
          <a:prstGeom prst="rect">
            <a:avLst/>
          </a:prstGeom>
        </p:spPr>
      </p:pic>
      <p:pic>
        <p:nvPicPr>
          <p:cNvPr id="9" name="Picture 8" descr="Disability ID 3"/>
          <p:cNvPicPr>
            <a:picLocks noChangeAspect="1"/>
          </p:cNvPicPr>
          <p:nvPr/>
        </p:nvPicPr>
        <p:blipFill>
          <a:blip r:embed="rId7" cstate="print"/>
          <a:stretch>
            <a:fillRect/>
          </a:stretch>
        </p:blipFill>
        <p:spPr>
          <a:xfrm>
            <a:off x="4381133" y="2762069"/>
            <a:ext cx="2033593" cy="1259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Placeholder 4" descr="Photo caption: A UNHCR staff is working on a Registration facility. Maryam, a woman with a hearing disability, is accessing the office where she has a registration interview. The staff seems surprised when Maryam signs to say hello using Sign Language"/>
          <p:cNvPicPr>
            <a:picLocks noChangeAspect="1"/>
          </p:cNvPicPr>
          <p:nvPr/>
        </p:nvPicPr>
        <p:blipFill rotWithShape="1">
          <a:blip r:embed="rId4" cstate="print"/>
          <a:srcRect/>
          <a:stretch>
            <a:fillRect/>
          </a:stretch>
        </p:blipFill>
        <p:spPr>
          <a:xfrm>
            <a:off x="4532460" y="811711"/>
            <a:ext cx="4286766" cy="3087195"/>
          </a:xfrm>
          <a:prstGeom prst="rect">
            <a:avLst/>
          </a:prstGeom>
          <a:noFill/>
        </p:spPr>
      </p:pic>
      <p:sp>
        <p:nvSpPr>
          <p:cNvPr id="11" name="Title 1"/>
          <p:cNvSpPr>
            <a:spLocks noGrp="1"/>
          </p:cNvSpPr>
          <p:nvPr>
            <p:ph type="title"/>
          </p:nvPr>
        </p:nvSpPr>
        <p:spPr>
          <a:xfrm>
            <a:off x="736600" y="305750"/>
            <a:ext cx="8226746" cy="781172"/>
          </a:xfrm>
        </p:spPr>
        <p:txBody>
          <a:bodyPr rtlCol="0">
            <a:noAutofit/>
          </a:bodyPr>
          <a:lstStyle/>
          <a:p>
            <a:pPr rtl="0"/>
            <a:r>
              <a:rPr lang="en-US" sz="3000">
                <a:solidFill>
                  <a:srgbClr val="008BA5"/>
                </a:solidFill>
              </a:rPr>
              <a:t>Question 8 : données sur les préférences et les capacités</a:t>
            </a:r>
          </a:p>
        </p:txBody>
      </p:sp>
      <p:sp>
        <p:nvSpPr>
          <p:cNvPr id="12" name="Content Placeholder 3"/>
          <p:cNvSpPr>
            <a:spLocks noGrp="1"/>
          </p:cNvSpPr>
          <p:nvPr>
            <p:ph sz="half" idx="1"/>
          </p:nvPr>
        </p:nvSpPr>
        <p:spPr>
          <a:xfrm>
            <a:off x="645160" y="1305811"/>
            <a:ext cx="3923138" cy="2369543"/>
          </a:xfrm>
        </p:spPr>
        <p:txBody>
          <a:bodyPr rtlCol="0">
            <a:normAutofit lnSpcReduction="10000"/>
          </a:bodyPr>
          <a:lstStyle/>
          <a:p>
            <a:pPr marL="457200" indent="-457200" rtl="0">
              <a:buClr>
                <a:srgbClr val="008BA5"/>
              </a:buClr>
              <a:buFont typeface="+mj-lt"/>
              <a:buAutoNum type="arabicPeriod" startAt="8"/>
            </a:pPr>
            <a:r>
              <a:rPr lang="en-US" sz="2000"/>
              <a:t>Si un membre du personnel du HCR rencontre des difficultés à recueillir des informations auprès d’une personne handicapée, il est recommandé d’agir dans l’intérêt supérieur de cette dernière. (</a:t>
            </a:r>
            <a:r>
              <a:rPr lang="en-US" sz="2000" b="1" i="1">
                <a:solidFill>
                  <a:schemeClr val="tx1">
                    <a:lumMod val="75000"/>
                    <a:lumOff val="25000"/>
                  </a:schemeClr>
                </a:solidFill>
              </a:rPr>
              <a:t>Vrai</a:t>
            </a:r>
            <a:r>
              <a:rPr lang="en-US" sz="2000"/>
              <a:t>/</a:t>
            </a:r>
            <a:r>
              <a:rPr lang="en-US" sz="2000" b="1" i="1">
                <a:solidFill>
                  <a:srgbClr val="71C043"/>
                </a:solidFill>
              </a:rPr>
              <a:t>Faux</a:t>
            </a:r>
            <a:r>
              <a:rPr lang="en-US" sz="2000"/>
              <a:t>)</a:t>
            </a:r>
            <a:endParaRPr lang="en-GB"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736600" y="305750"/>
            <a:ext cx="8226746" cy="781172"/>
          </a:xfrm>
        </p:spPr>
        <p:txBody>
          <a:bodyPr rtlCol="0">
            <a:noAutofit/>
          </a:bodyPr>
          <a:lstStyle/>
          <a:p>
            <a:pPr rtl="0"/>
            <a:r>
              <a:rPr lang="en-US" sz="3000">
                <a:solidFill>
                  <a:srgbClr val="008BA5"/>
                </a:solidFill>
              </a:rPr>
              <a:t>Question 9 : données sur les préférences et les capacités</a:t>
            </a:r>
          </a:p>
        </p:txBody>
      </p:sp>
      <p:sp>
        <p:nvSpPr>
          <p:cNvPr id="12" name="Content Placeholder 3"/>
          <p:cNvSpPr>
            <a:spLocks noGrp="1"/>
          </p:cNvSpPr>
          <p:nvPr>
            <p:ph sz="half" idx="1"/>
          </p:nvPr>
        </p:nvSpPr>
        <p:spPr>
          <a:xfrm>
            <a:off x="645159" y="1305811"/>
            <a:ext cx="4122149" cy="2369543"/>
          </a:xfrm>
        </p:spPr>
        <p:txBody>
          <a:bodyPr rtlCol="0">
            <a:normAutofit/>
          </a:bodyPr>
          <a:lstStyle/>
          <a:p>
            <a:pPr marL="457200" indent="-457200" rtl="0">
              <a:buClr>
                <a:srgbClr val="008BA5"/>
              </a:buClr>
              <a:buFont typeface="+mj-lt"/>
              <a:buAutoNum type="arabicPeriod" startAt="9"/>
            </a:pPr>
            <a:r>
              <a:rPr lang="en-US" sz="2000"/>
              <a:t>Certaines mesures favorisant l’intégration des personnes handicapées peuvent être mises en place avant même de disposer de données sur la question. (</a:t>
            </a:r>
            <a:r>
              <a:rPr lang="en-US" sz="2000" b="1" i="1">
                <a:solidFill>
                  <a:srgbClr val="71C043"/>
                </a:solidFill>
              </a:rPr>
              <a:t>Vrai</a:t>
            </a:r>
            <a:r>
              <a:rPr lang="en-US" sz="2000"/>
              <a:t>/</a:t>
            </a:r>
            <a:r>
              <a:rPr lang="en-US" sz="2000" b="1" i="1">
                <a:solidFill>
                  <a:schemeClr val="tx1">
                    <a:lumMod val="75000"/>
                    <a:lumOff val="25000"/>
                  </a:schemeClr>
                </a:solidFill>
              </a:rPr>
              <a:t>Faux</a:t>
            </a:r>
            <a:r>
              <a:rPr lang="en-US" sz="2000"/>
              <a:t>)</a:t>
            </a:r>
            <a:endParaRPr lang="en-GB" sz="2000" dirty="0"/>
          </a:p>
        </p:txBody>
      </p:sp>
      <p:pic>
        <p:nvPicPr>
          <p:cNvPr id="5" name="Picture Placeholder 4" descr="Photo caption: The entrance of the Youth Programme's building, with stairs and ramps."/>
          <p:cNvPicPr/>
          <p:nvPr/>
        </p:nvPicPr>
        <p:blipFill>
          <a:blip r:embed="rId4"/>
          <a:stretch>
            <a:fillRect/>
          </a:stretch>
        </p:blipFill>
        <p:spPr>
          <a:xfrm>
            <a:off x="4807999" y="1286598"/>
            <a:ext cx="3850640" cy="27147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736600" y="-102623"/>
            <a:ext cx="8226746" cy="781172"/>
          </a:xfrm>
        </p:spPr>
        <p:txBody>
          <a:bodyPr rtlCol="0">
            <a:noAutofit/>
          </a:bodyPr>
          <a:lstStyle/>
          <a:p>
            <a:pPr rtl="0"/>
            <a:r>
              <a:rPr lang="en-US" sz="3000">
                <a:solidFill>
                  <a:srgbClr val="008BA5"/>
                </a:solidFill>
              </a:rPr>
              <a:t>Question 10 : engagements du HCR</a:t>
            </a:r>
          </a:p>
        </p:txBody>
      </p:sp>
      <p:sp>
        <p:nvSpPr>
          <p:cNvPr id="12" name="Content Placeholder 3"/>
          <p:cNvSpPr>
            <a:spLocks noGrp="1"/>
          </p:cNvSpPr>
          <p:nvPr>
            <p:ph sz="half" idx="1"/>
          </p:nvPr>
        </p:nvSpPr>
        <p:spPr>
          <a:xfrm>
            <a:off x="645159" y="924073"/>
            <a:ext cx="4725831" cy="1002382"/>
          </a:xfrm>
        </p:spPr>
        <p:txBody>
          <a:bodyPr rtlCol="0">
            <a:normAutofit/>
          </a:bodyPr>
          <a:lstStyle/>
          <a:p>
            <a:pPr marL="0" indent="0" rtl="0">
              <a:buClr>
                <a:srgbClr val="00B0F0"/>
              </a:buClr>
              <a:buNone/>
            </a:pPr>
            <a:r>
              <a:rPr lang="en-US" sz="1600" dirty="0"/>
              <a:t>Convention des Nations </a:t>
            </a:r>
            <a:r>
              <a:rPr lang="en-US" sz="1600" dirty="0" err="1"/>
              <a:t>Unies</a:t>
            </a:r>
            <a:r>
              <a:rPr lang="en-US" sz="1600" dirty="0"/>
              <a:t> relative aux droits des </a:t>
            </a:r>
            <a:r>
              <a:rPr lang="en-US" sz="1600" dirty="0" err="1"/>
              <a:t>personnes</a:t>
            </a:r>
            <a:r>
              <a:rPr lang="en-US" sz="1600" dirty="0"/>
              <a:t> </a:t>
            </a:r>
            <a:r>
              <a:rPr lang="en-US" sz="1600" dirty="0" err="1"/>
              <a:t>handicapées</a:t>
            </a:r>
            <a:r>
              <a:rPr lang="en-US" sz="1600" dirty="0"/>
              <a:t>, article 31 – 2006 – </a:t>
            </a:r>
            <a:r>
              <a:rPr lang="en-US" sz="1600" dirty="0" err="1"/>
              <a:t>seul</a:t>
            </a:r>
            <a:r>
              <a:rPr lang="en-US" sz="1600" dirty="0"/>
              <a:t> </a:t>
            </a:r>
            <a:r>
              <a:rPr lang="en-US" sz="1600" dirty="0" err="1"/>
              <a:t>traité</a:t>
            </a:r>
            <a:r>
              <a:rPr lang="en-US" sz="1600" dirty="0"/>
              <a:t> </a:t>
            </a:r>
            <a:r>
              <a:rPr lang="en-US" sz="1600" dirty="0" err="1"/>
              <a:t>imposant</a:t>
            </a:r>
            <a:r>
              <a:rPr lang="en-US" sz="1600" dirty="0"/>
              <a:t> la ventilation des </a:t>
            </a:r>
            <a:r>
              <a:rPr lang="en-US" sz="1600" dirty="0" err="1"/>
              <a:t>données</a:t>
            </a:r>
            <a:r>
              <a:rPr lang="en-US" sz="1600" dirty="0"/>
              <a:t> </a:t>
            </a:r>
            <a:endParaRPr lang="en-GB" sz="1600" dirty="0"/>
          </a:p>
        </p:txBody>
      </p:sp>
      <p:cxnSp>
        <p:nvCxnSpPr>
          <p:cNvPr id="6" name="Straight Connector 5"/>
          <p:cNvCxnSpPr/>
          <p:nvPr/>
        </p:nvCxnSpPr>
        <p:spPr>
          <a:xfrm>
            <a:off x="736600" y="1789787"/>
            <a:ext cx="4314794" cy="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sp>
        <p:nvSpPr>
          <p:cNvPr id="7" name="Content Placeholder 3"/>
          <p:cNvSpPr txBox="1"/>
          <p:nvPr/>
        </p:nvSpPr>
        <p:spPr>
          <a:xfrm>
            <a:off x="645159" y="1888657"/>
            <a:ext cx="4406235" cy="566643"/>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Font typeface="Arial" panose="020B0604020202020204"/>
              <a:buNone/>
            </a:pPr>
            <a:r>
              <a:rPr lang="en-US" sz="1600" dirty="0"/>
              <a:t>Conclusion du HCR sur les </a:t>
            </a:r>
            <a:r>
              <a:rPr lang="en-US" sz="1600" dirty="0" err="1"/>
              <a:t>réfugiés</a:t>
            </a:r>
            <a:r>
              <a:rPr lang="en-US" sz="1600" dirty="0"/>
              <a:t> </a:t>
            </a:r>
            <a:r>
              <a:rPr lang="en-US" sz="1600" dirty="0" err="1"/>
              <a:t>handicapés</a:t>
            </a:r>
            <a:r>
              <a:rPr lang="en-US" sz="1600" dirty="0"/>
              <a:t> – 2010</a:t>
            </a:r>
            <a:endParaRPr lang="en-GB" sz="1600" dirty="0"/>
          </a:p>
        </p:txBody>
      </p:sp>
      <p:sp>
        <p:nvSpPr>
          <p:cNvPr id="8" name="Content Placeholder 3"/>
          <p:cNvSpPr txBox="1"/>
          <p:nvPr/>
        </p:nvSpPr>
        <p:spPr>
          <a:xfrm>
            <a:off x="645159" y="2655501"/>
            <a:ext cx="4725831" cy="451683"/>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Font typeface="Arial" panose="020B0604020202020204"/>
              <a:buNone/>
            </a:pPr>
            <a:r>
              <a:rPr lang="en-US" sz="1600" dirty="0" err="1"/>
              <a:t>Pacte</a:t>
            </a:r>
            <a:r>
              <a:rPr lang="en-US" sz="1600" dirty="0"/>
              <a:t> </a:t>
            </a:r>
            <a:r>
              <a:rPr lang="en-US" sz="1600" dirty="0" err="1"/>
              <a:t>mondial</a:t>
            </a:r>
            <a:r>
              <a:rPr lang="en-US" sz="1600" dirty="0"/>
              <a:t> sur les </a:t>
            </a:r>
            <a:r>
              <a:rPr lang="en-US" sz="1600" dirty="0" err="1"/>
              <a:t>réfugiés</a:t>
            </a:r>
            <a:r>
              <a:rPr lang="en-US" sz="1600" dirty="0"/>
              <a:t> – 2019</a:t>
            </a:r>
            <a:endParaRPr lang="en-GB" sz="1600" dirty="0"/>
          </a:p>
        </p:txBody>
      </p:sp>
      <p:sp>
        <p:nvSpPr>
          <p:cNvPr id="9" name="Content Placeholder 3"/>
          <p:cNvSpPr txBox="1"/>
          <p:nvPr/>
        </p:nvSpPr>
        <p:spPr>
          <a:xfrm>
            <a:off x="645159" y="3189934"/>
            <a:ext cx="4725831" cy="451683"/>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Font typeface="Arial" panose="020B0604020202020204"/>
              <a:buNone/>
            </a:pPr>
            <a:r>
              <a:rPr lang="en-US" sz="1600" dirty="0"/>
              <a:t>Sommet </a:t>
            </a:r>
            <a:r>
              <a:rPr lang="en-US" sz="1600" dirty="0" err="1"/>
              <a:t>mondial</a:t>
            </a:r>
            <a:r>
              <a:rPr lang="en-US" sz="1600" dirty="0"/>
              <a:t> sur le handicap – 2019</a:t>
            </a:r>
            <a:endParaRPr lang="en-GB" sz="1600" dirty="0"/>
          </a:p>
        </p:txBody>
      </p:sp>
      <p:sp>
        <p:nvSpPr>
          <p:cNvPr id="10" name="Content Placeholder 3"/>
          <p:cNvSpPr txBox="1"/>
          <p:nvPr/>
        </p:nvSpPr>
        <p:spPr>
          <a:xfrm>
            <a:off x="645159" y="3724367"/>
            <a:ext cx="4725831" cy="451683"/>
          </a:xfrm>
          <a:prstGeom prst="rect">
            <a:avLst/>
          </a:prstGeom>
        </p:spPr>
        <p:txBody>
          <a:bodyPr vert="horz" lIns="91440" tIns="45720" rIns="91440" bIns="0" rtlCol="0">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rtl="0">
              <a:buClr>
                <a:srgbClr val="00B0F0"/>
              </a:buClr>
              <a:buFont typeface="Arial" panose="020B0604020202020204"/>
              <a:buNone/>
            </a:pPr>
            <a:r>
              <a:rPr lang="en-US" sz="1600"/>
              <a:t>Stratégie des Nations Unies pour l’inclusion du handicap – 2019</a:t>
            </a:r>
            <a:endParaRPr lang="en-GB" sz="1600" dirty="0"/>
          </a:p>
        </p:txBody>
      </p:sp>
      <p:cxnSp>
        <p:nvCxnSpPr>
          <p:cNvPr id="13" name="Straight Connector 12"/>
          <p:cNvCxnSpPr/>
          <p:nvPr/>
        </p:nvCxnSpPr>
        <p:spPr>
          <a:xfrm>
            <a:off x="736600" y="2571750"/>
            <a:ext cx="4314794" cy="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36600" y="3107184"/>
            <a:ext cx="4314794" cy="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36600" y="3642618"/>
            <a:ext cx="4314794" cy="0"/>
          </a:xfrm>
          <a:prstGeom prst="line">
            <a:avLst/>
          </a:prstGeom>
          <a:ln>
            <a:solidFill>
              <a:srgbClr val="008BA5"/>
            </a:solidFill>
          </a:ln>
        </p:spPr>
        <p:style>
          <a:lnRef idx="2">
            <a:schemeClr val="accent1"/>
          </a:lnRef>
          <a:fillRef idx="0">
            <a:schemeClr val="accent1"/>
          </a:fillRef>
          <a:effectRef idx="1">
            <a:schemeClr val="accent1"/>
          </a:effectRef>
          <a:fontRef idx="minor">
            <a:schemeClr val="tx1"/>
          </a:fontRef>
        </p:style>
      </p:cxnSp>
      <p:grpSp>
        <p:nvGrpSpPr>
          <p:cNvPr id="3" name="Group 2" descr="Group of logos"/>
          <p:cNvGrpSpPr/>
          <p:nvPr/>
        </p:nvGrpSpPr>
        <p:grpSpPr>
          <a:xfrm>
            <a:off x="5373655" y="1825299"/>
            <a:ext cx="3321511" cy="2398596"/>
            <a:chOff x="5025439" y="1331749"/>
            <a:chExt cx="3937907" cy="2843720"/>
          </a:xfrm>
        </p:grpSpPr>
        <p:pic>
          <p:nvPicPr>
            <p:cNvPr id="16" name="Picture 2"/>
            <p:cNvPicPr>
              <a:picLocks noChangeAspect="1" noChangeArrowheads="1"/>
            </p:cNvPicPr>
            <p:nvPr/>
          </p:nvPicPr>
          <p:blipFill rotWithShape="1">
            <a:blip r:embed="rId4" cstate="print"/>
            <a:srcRect/>
            <a:stretch>
              <a:fillRect/>
            </a:stretch>
          </p:blipFill>
          <p:spPr bwMode="auto">
            <a:xfrm>
              <a:off x="5495731" y="1331749"/>
              <a:ext cx="3013787" cy="6718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5" cstate="print"/>
            <a:srcRect/>
            <a:stretch>
              <a:fillRect/>
            </a:stretch>
          </p:blipFill>
          <p:spPr>
            <a:xfrm>
              <a:off x="5025439" y="2363389"/>
              <a:ext cx="3909526" cy="621390"/>
            </a:xfrm>
            <a:prstGeom prst="rect">
              <a:avLst/>
            </a:prstGeom>
          </p:spPr>
        </p:pic>
        <p:pic>
          <p:nvPicPr>
            <p:cNvPr id="18" name="Picture 4"/>
            <p:cNvPicPr>
              <a:picLocks noChangeAspect="1" noChangeArrowheads="1"/>
            </p:cNvPicPr>
            <p:nvPr/>
          </p:nvPicPr>
          <p:blipFill>
            <a:blip r:embed="rId6"/>
            <a:srcRect/>
            <a:stretch>
              <a:fillRect/>
            </a:stretch>
          </p:blipFill>
          <p:spPr bwMode="auto">
            <a:xfrm>
              <a:off x="5053820" y="3344615"/>
              <a:ext cx="3909526" cy="83085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9" name="Picture 18" descr="Photo caption: Children and adults with and without disabilities gathering outside a school and a health centre"/>
          <p:cNvPicPr>
            <a:picLocks noChangeAspect="1"/>
          </p:cNvPicPr>
          <p:nvPr/>
        </p:nvPicPr>
        <p:blipFill>
          <a:blip r:embed="rId4" cstate="print"/>
          <a:stretch>
            <a:fillRect/>
          </a:stretch>
        </p:blipFill>
        <p:spPr>
          <a:xfrm>
            <a:off x="1029806" y="573997"/>
            <a:ext cx="6924585" cy="3898542"/>
          </a:xfrm>
          <a:prstGeom prst="rect">
            <a:avLst/>
          </a:prstGeom>
        </p:spPr>
      </p:pic>
      <p:sp>
        <p:nvSpPr>
          <p:cNvPr id="11" name="Title 1"/>
          <p:cNvSpPr>
            <a:spLocks noGrp="1"/>
          </p:cNvSpPr>
          <p:nvPr>
            <p:ph type="title"/>
          </p:nvPr>
        </p:nvSpPr>
        <p:spPr>
          <a:xfrm>
            <a:off x="736600" y="296872"/>
            <a:ext cx="8226746" cy="781172"/>
          </a:xfrm>
        </p:spPr>
        <p:txBody>
          <a:bodyPr rtlCol="0">
            <a:noAutofit/>
          </a:bodyPr>
          <a:lstStyle/>
          <a:p>
            <a:pPr rtl="0"/>
            <a:r>
              <a:rPr lang="en-US" sz="3000">
                <a:solidFill>
                  <a:srgbClr val="008BA5"/>
                </a:solidFill>
              </a:rPr>
              <a:t>Quel type de données peut-on recueillir au sujet des personnes handicapées ?</a:t>
            </a:r>
          </a:p>
        </p:txBody>
      </p:sp>
      <p:sp>
        <p:nvSpPr>
          <p:cNvPr id="32" name="TextBox 31"/>
          <p:cNvSpPr txBox="1"/>
          <p:nvPr/>
        </p:nvSpPr>
        <p:spPr>
          <a:xfrm>
            <a:off x="3854568" y="3912740"/>
            <a:ext cx="1466296" cy="476726"/>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100" b="1" dirty="0" err="1">
                <a:solidFill>
                  <a:schemeClr val="tx1"/>
                </a:solidFill>
                <a:latin typeface="+mj-lt"/>
              </a:rPr>
              <a:t>Prévalence</a:t>
            </a:r>
            <a:r>
              <a:rPr lang="en-US" sz="1100" b="1" dirty="0">
                <a:solidFill>
                  <a:schemeClr val="tx1"/>
                </a:solidFill>
                <a:latin typeface="+mj-lt"/>
              </a:rPr>
              <a:t> </a:t>
            </a:r>
            <a:r>
              <a:rPr lang="en-US" sz="1100" dirty="0">
                <a:solidFill>
                  <a:schemeClr val="tx1"/>
                </a:solidFill>
                <a:latin typeface="+mj-lt"/>
              </a:rPr>
              <a:t>– ex. : 15 %</a:t>
            </a:r>
          </a:p>
        </p:txBody>
      </p:sp>
      <p:grpSp>
        <p:nvGrpSpPr>
          <p:cNvPr id="3" name="Group 2"/>
          <p:cNvGrpSpPr/>
          <p:nvPr/>
        </p:nvGrpSpPr>
        <p:grpSpPr>
          <a:xfrm>
            <a:off x="927836" y="3293616"/>
            <a:ext cx="1855433" cy="1173651"/>
            <a:chOff x="927836" y="3293616"/>
            <a:chExt cx="1855433" cy="1173651"/>
          </a:xfrm>
        </p:grpSpPr>
        <p:cxnSp>
          <p:nvCxnSpPr>
            <p:cNvPr id="40" name="Straight Arrow Connector 39"/>
            <p:cNvCxnSpPr>
              <a:stCxn id="30" idx="0"/>
            </p:cNvCxnSpPr>
            <p:nvPr/>
          </p:nvCxnSpPr>
          <p:spPr>
            <a:xfrm flipV="1">
              <a:off x="1855553" y="3293616"/>
              <a:ext cx="808910" cy="5607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27836" y="3854333"/>
              <a:ext cx="1855433" cy="612934"/>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00" b="1">
                  <a:solidFill>
                    <a:schemeClr val="tx1"/>
                  </a:solidFill>
                  <a:latin typeface="+mj-lt"/>
                </a:rPr>
                <a:t>Risques </a:t>
              </a:r>
              <a:r>
                <a:rPr lang="en-US" sz="1000">
                  <a:solidFill>
                    <a:schemeClr val="tx1"/>
                  </a:solidFill>
                  <a:latin typeface="+mj-lt"/>
                </a:rPr>
                <a:t>– ex. : discrimination (personnes atteintes d’albinisme)</a:t>
              </a:r>
              <a:endParaRPr lang="en-GB" sz="1000" dirty="0">
                <a:solidFill>
                  <a:schemeClr val="tx1"/>
                </a:solidFill>
                <a:latin typeface="+mj-lt"/>
              </a:endParaRPr>
            </a:p>
          </p:txBody>
        </p:sp>
      </p:grpSp>
      <p:grpSp>
        <p:nvGrpSpPr>
          <p:cNvPr id="6" name="Group 5"/>
          <p:cNvGrpSpPr/>
          <p:nvPr/>
        </p:nvGrpSpPr>
        <p:grpSpPr>
          <a:xfrm>
            <a:off x="6392164" y="3515557"/>
            <a:ext cx="1855433" cy="1045353"/>
            <a:chOff x="6392164" y="3515557"/>
            <a:chExt cx="1855433" cy="1045353"/>
          </a:xfrm>
        </p:grpSpPr>
        <p:cxnSp>
          <p:nvCxnSpPr>
            <p:cNvPr id="42" name="Straight Arrow Connector 41"/>
            <p:cNvCxnSpPr>
              <a:stCxn id="31" idx="0"/>
            </p:cNvCxnSpPr>
            <p:nvPr/>
          </p:nvCxnSpPr>
          <p:spPr>
            <a:xfrm flipH="1" flipV="1">
              <a:off x="7173157" y="3515557"/>
              <a:ext cx="146724" cy="26216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392164" y="3777717"/>
              <a:ext cx="1855433" cy="783193"/>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00" b="1">
                  <a:solidFill>
                    <a:schemeClr val="tx1"/>
                  </a:solidFill>
                  <a:latin typeface="+mj-lt"/>
                </a:rPr>
                <a:t>Détermination du handicap</a:t>
              </a:r>
              <a:r>
                <a:rPr lang="en-US" sz="1000">
                  <a:solidFill>
                    <a:schemeClr val="tx1"/>
                  </a:solidFill>
                  <a:latin typeface="+mj-lt"/>
                </a:rPr>
                <a:t> – ex. : accès à un dispositif national de protection</a:t>
              </a:r>
              <a:endParaRPr lang="en-GB" sz="1000" dirty="0">
                <a:solidFill>
                  <a:schemeClr val="tx1"/>
                </a:solidFill>
                <a:latin typeface="+mj-lt"/>
              </a:endParaRPr>
            </a:p>
          </p:txBody>
        </p:sp>
      </p:grpSp>
      <p:grpSp>
        <p:nvGrpSpPr>
          <p:cNvPr id="2" name="Group 1"/>
          <p:cNvGrpSpPr/>
          <p:nvPr/>
        </p:nvGrpSpPr>
        <p:grpSpPr>
          <a:xfrm>
            <a:off x="5086165" y="1181980"/>
            <a:ext cx="1933852" cy="1827550"/>
            <a:chOff x="5086165" y="1181980"/>
            <a:chExt cx="1933852" cy="1827550"/>
          </a:xfrm>
        </p:grpSpPr>
        <p:cxnSp>
          <p:nvCxnSpPr>
            <p:cNvPr id="38" name="Straight Arrow Connector 37"/>
            <p:cNvCxnSpPr>
              <a:stCxn id="29" idx="2"/>
            </p:cNvCxnSpPr>
            <p:nvPr/>
          </p:nvCxnSpPr>
          <p:spPr>
            <a:xfrm flipH="1">
              <a:off x="5921406" y="1820453"/>
              <a:ext cx="131685" cy="118907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086165" y="1181980"/>
              <a:ext cx="1933852" cy="638473"/>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dirty="0">
                  <a:solidFill>
                    <a:schemeClr val="tx1"/>
                  </a:solidFill>
                  <a:latin typeface="+mj-lt"/>
                </a:rPr>
                <a:t>Identification, </a:t>
              </a:r>
              <a:r>
                <a:rPr lang="en-US" sz="1050" b="1" dirty="0" err="1">
                  <a:solidFill>
                    <a:schemeClr val="tx1"/>
                  </a:solidFill>
                  <a:latin typeface="+mj-lt"/>
                </a:rPr>
                <a:t>prise</a:t>
              </a:r>
              <a:r>
                <a:rPr lang="en-US" sz="1050" b="1" dirty="0">
                  <a:solidFill>
                    <a:schemeClr val="tx1"/>
                  </a:solidFill>
                  <a:latin typeface="+mj-lt"/>
                </a:rPr>
                <a:t> </a:t>
              </a:r>
              <a:r>
                <a:rPr lang="en-US" sz="1050" b="1" dirty="0" err="1">
                  <a:solidFill>
                    <a:schemeClr val="tx1"/>
                  </a:solidFill>
                  <a:latin typeface="+mj-lt"/>
                </a:rPr>
                <a:t>en</a:t>
              </a:r>
              <a:r>
                <a:rPr lang="en-US" sz="1050" b="1" dirty="0">
                  <a:solidFill>
                    <a:schemeClr val="tx1"/>
                  </a:solidFill>
                  <a:latin typeface="+mj-lt"/>
                </a:rPr>
                <a:t> charge et </a:t>
              </a:r>
              <a:r>
                <a:rPr lang="en-US" sz="1050" b="1" dirty="0" err="1">
                  <a:solidFill>
                    <a:schemeClr val="tx1"/>
                  </a:solidFill>
                  <a:latin typeface="+mj-lt"/>
                </a:rPr>
                <a:t>suivi</a:t>
              </a:r>
              <a:r>
                <a:rPr lang="en-US" sz="1050" dirty="0">
                  <a:solidFill>
                    <a:schemeClr val="tx1"/>
                  </a:solidFill>
                  <a:latin typeface="+mj-lt"/>
                </a:rPr>
                <a:t> – ex. : </a:t>
              </a:r>
              <a:r>
                <a:rPr lang="en-US" sz="1050" dirty="0" err="1">
                  <a:solidFill>
                    <a:schemeClr val="tx1"/>
                  </a:solidFill>
                  <a:latin typeface="+mj-lt"/>
                </a:rPr>
                <a:t>scolarisation</a:t>
              </a:r>
              <a:r>
                <a:rPr lang="en-US" sz="1050" dirty="0">
                  <a:solidFill>
                    <a:schemeClr val="tx1"/>
                  </a:solidFill>
                  <a:latin typeface="+mj-lt"/>
                </a:rPr>
                <a:t> </a:t>
              </a:r>
              <a:endParaRPr lang="en-GB" sz="1050" dirty="0">
                <a:solidFill>
                  <a:schemeClr val="tx1"/>
                </a:solidFill>
                <a:latin typeface="+mj-lt"/>
              </a:endParaRPr>
            </a:p>
          </p:txBody>
        </p:sp>
      </p:grpSp>
      <p:grpSp>
        <p:nvGrpSpPr>
          <p:cNvPr id="5" name="Group 4"/>
          <p:cNvGrpSpPr/>
          <p:nvPr/>
        </p:nvGrpSpPr>
        <p:grpSpPr>
          <a:xfrm>
            <a:off x="2752078" y="1184515"/>
            <a:ext cx="1589103" cy="1034902"/>
            <a:chOff x="2752078" y="1184515"/>
            <a:chExt cx="1589103" cy="1034902"/>
          </a:xfrm>
        </p:grpSpPr>
        <p:cxnSp>
          <p:nvCxnSpPr>
            <p:cNvPr id="36" name="Straight Arrow Connector 35"/>
            <p:cNvCxnSpPr>
              <a:stCxn id="27" idx="2"/>
            </p:cNvCxnSpPr>
            <p:nvPr/>
          </p:nvCxnSpPr>
          <p:spPr>
            <a:xfrm>
              <a:off x="3546630" y="1822988"/>
              <a:ext cx="226380" cy="3964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52078" y="1184515"/>
              <a:ext cx="1589103" cy="638473"/>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dirty="0" err="1">
                  <a:solidFill>
                    <a:schemeClr val="tx1"/>
                  </a:solidFill>
                  <a:latin typeface="+mj-lt"/>
                </a:rPr>
                <a:t>Préférences</a:t>
              </a:r>
              <a:r>
                <a:rPr lang="en-US" sz="1050" b="1" dirty="0">
                  <a:solidFill>
                    <a:schemeClr val="tx1"/>
                  </a:solidFill>
                  <a:latin typeface="+mj-lt"/>
                </a:rPr>
                <a:t>/</a:t>
              </a:r>
              <a:r>
                <a:rPr lang="en-US" sz="1050" b="1" dirty="0" err="1">
                  <a:solidFill>
                    <a:schemeClr val="tx1"/>
                  </a:solidFill>
                  <a:latin typeface="+mj-lt"/>
                </a:rPr>
                <a:t>besoins</a:t>
              </a:r>
              <a:r>
                <a:rPr lang="en-US" sz="1050" b="1" dirty="0">
                  <a:solidFill>
                    <a:schemeClr val="tx1"/>
                  </a:solidFill>
                  <a:latin typeface="+mj-lt"/>
                </a:rPr>
                <a:t> </a:t>
              </a:r>
              <a:r>
                <a:rPr lang="en-US" sz="1050" dirty="0">
                  <a:solidFill>
                    <a:schemeClr val="tx1"/>
                  </a:solidFill>
                  <a:latin typeface="+mj-lt"/>
                </a:rPr>
                <a:t>– ex. : </a:t>
              </a:r>
              <a:r>
                <a:rPr lang="en-US" sz="1050" dirty="0" err="1">
                  <a:solidFill>
                    <a:schemeClr val="tx1"/>
                  </a:solidFill>
                  <a:latin typeface="+mj-lt"/>
                </a:rPr>
                <a:t>accès</a:t>
              </a:r>
              <a:r>
                <a:rPr lang="en-US" sz="1050" dirty="0">
                  <a:solidFill>
                    <a:schemeClr val="tx1"/>
                  </a:solidFill>
                  <a:latin typeface="+mj-lt"/>
                </a:rPr>
                <a:t> aux </a:t>
              </a:r>
              <a:r>
                <a:rPr lang="en-US" sz="1050" dirty="0" err="1">
                  <a:solidFill>
                    <a:schemeClr val="tx1"/>
                  </a:solidFill>
                  <a:latin typeface="+mj-lt"/>
                </a:rPr>
                <a:t>informations</a:t>
              </a:r>
              <a:endParaRPr lang="en-US" sz="1050" dirty="0">
                <a:solidFill>
                  <a:schemeClr val="tx1"/>
                </a:solidFill>
                <a:latin typeface="+mj-lt"/>
              </a:endParaRPr>
            </a:p>
          </p:txBody>
        </p:sp>
      </p:grpSp>
      <p:grpSp>
        <p:nvGrpSpPr>
          <p:cNvPr id="4" name="Group 3"/>
          <p:cNvGrpSpPr/>
          <p:nvPr/>
        </p:nvGrpSpPr>
        <p:grpSpPr>
          <a:xfrm>
            <a:off x="843379" y="1811258"/>
            <a:ext cx="1382449" cy="1198272"/>
            <a:chOff x="843379" y="1811258"/>
            <a:chExt cx="1382449" cy="1198272"/>
          </a:xfrm>
        </p:grpSpPr>
        <p:cxnSp>
          <p:nvCxnSpPr>
            <p:cNvPr id="34" name="Straight Arrow Connector 33"/>
            <p:cNvCxnSpPr>
              <a:stCxn id="28" idx="2"/>
            </p:cNvCxnSpPr>
            <p:nvPr/>
          </p:nvCxnSpPr>
          <p:spPr>
            <a:xfrm>
              <a:off x="1534604" y="2270958"/>
              <a:ext cx="107765" cy="7385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43379" y="1811258"/>
              <a:ext cx="1382449" cy="459700"/>
            </a:xfrm>
            <a:prstGeom prst="round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1050" b="1" dirty="0">
                  <a:solidFill>
                    <a:schemeClr val="tx1"/>
                  </a:solidFill>
                  <a:latin typeface="+mj-lt"/>
                </a:rPr>
                <a:t>Obstacles </a:t>
              </a:r>
              <a:r>
                <a:rPr lang="en-US" sz="1050" dirty="0">
                  <a:solidFill>
                    <a:schemeClr val="tx1"/>
                  </a:solidFill>
                  <a:latin typeface="+mj-lt"/>
                </a:rPr>
                <a:t>– ex. : marches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7" name="Picture 16" descr="Jamir is attending a school that has been made accessible, and where peers and teachers are supportive of his learning."/>
          <p:cNvPicPr>
            <a:picLocks noChangeAspect="1"/>
          </p:cNvPicPr>
          <p:nvPr/>
        </p:nvPicPr>
        <p:blipFill>
          <a:blip r:embed="rId4" cstate="print"/>
          <a:stretch>
            <a:fillRect/>
          </a:stretch>
        </p:blipFill>
        <p:spPr>
          <a:xfrm>
            <a:off x="6212484" y="2897765"/>
            <a:ext cx="2139354" cy="1242826"/>
          </a:xfrm>
          <a:prstGeom prst="rect">
            <a:avLst/>
          </a:prstGeom>
        </p:spPr>
      </p:pic>
      <p:pic>
        <p:nvPicPr>
          <p:cNvPr id="18" name="Picture 17" descr="Jamir is a boy with a physical impairment who finds barriers to access the school and negative attitudes from teachers, students and his own family as regard to his possibilities to learn as any other child."/>
          <p:cNvPicPr>
            <a:picLocks noChangeAspect="1"/>
          </p:cNvPicPr>
          <p:nvPr/>
        </p:nvPicPr>
        <p:blipFill>
          <a:blip r:embed="rId5" cstate="print"/>
          <a:stretch>
            <a:fillRect/>
          </a:stretch>
        </p:blipFill>
        <p:spPr>
          <a:xfrm>
            <a:off x="787396" y="2573160"/>
            <a:ext cx="2142255" cy="1573441"/>
          </a:xfrm>
          <a:prstGeom prst="rect">
            <a:avLst/>
          </a:prstGeom>
        </p:spPr>
      </p:pic>
      <p:sp>
        <p:nvSpPr>
          <p:cNvPr id="20" name="Oval 19" descr="Photo caption: a graphic illustration of the CRPD concept of disability"/>
          <p:cNvSpPr/>
          <p:nvPr/>
        </p:nvSpPr>
        <p:spPr>
          <a:xfrm>
            <a:off x="3246966" y="1140933"/>
            <a:ext cx="2514601" cy="2514601"/>
          </a:xfrm>
          <a:prstGeom prst="ellipse">
            <a:avLst/>
          </a:prstGeom>
          <a:solidFill>
            <a:srgbClr val="0F5494"/>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1" name="Oval 20"/>
          <p:cNvSpPr/>
          <p:nvPr/>
        </p:nvSpPr>
        <p:spPr>
          <a:xfrm>
            <a:off x="3107266" y="1001233"/>
            <a:ext cx="2794001" cy="2794001"/>
          </a:xfrm>
          <a:prstGeom prst="ellipse">
            <a:avLst/>
          </a:prstGeom>
          <a:noFill/>
          <a:ln w="152400" cmpd="sng">
            <a:solidFill>
              <a:srgbClr val="DDE3E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2" name="Oval 21"/>
          <p:cNvSpPr/>
          <p:nvPr/>
        </p:nvSpPr>
        <p:spPr>
          <a:xfrm>
            <a:off x="4825067" y="2629980"/>
            <a:ext cx="657253" cy="657253"/>
          </a:xfrm>
          <a:prstGeom prst="ellipse">
            <a:avLst/>
          </a:prstGeom>
          <a:solidFill>
            <a:srgbClr val="99BA2C"/>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3" name="Hexagon 22"/>
          <p:cNvSpPr/>
          <p:nvPr/>
        </p:nvSpPr>
        <p:spPr>
          <a:xfrm>
            <a:off x="3557575" y="2666196"/>
            <a:ext cx="690939" cy="595637"/>
          </a:xfrm>
          <a:prstGeom prst="hexagon">
            <a:avLst/>
          </a:prstGeom>
          <a:solidFill>
            <a:srgbClr val="C91F20"/>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4" name="Left-Right Arrow 18"/>
          <p:cNvSpPr/>
          <p:nvPr/>
        </p:nvSpPr>
        <p:spPr>
          <a:xfrm>
            <a:off x="2895598" y="3211033"/>
            <a:ext cx="3285067" cy="550333"/>
          </a:xfrm>
          <a:prstGeom prst="leftRightArrow">
            <a:avLst/>
          </a:prstGeom>
          <a:solidFill>
            <a:srgbClr val="F7BE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5" name="Titre 2"/>
          <p:cNvSpPr>
            <a:spLocks noGrp="1" noChangeArrowheads="1"/>
          </p:cNvSpPr>
          <p:nvPr>
            <p:ph type="title"/>
          </p:nvPr>
        </p:nvSpPr>
        <p:spPr>
          <a:xfrm>
            <a:off x="1143000" y="-58925"/>
            <a:ext cx="6858000" cy="635794"/>
          </a:xfrm>
        </p:spPr>
        <p:txBody>
          <a:bodyPr rtlCol="0">
            <a:normAutofit/>
          </a:bodyPr>
          <a:lstStyle/>
          <a:p>
            <a:pPr algn="ctr" rtl="0"/>
            <a:r>
              <a:rPr lang="en-US" sz="3000" dirty="0">
                <a:solidFill>
                  <a:srgbClr val="008BA5"/>
                </a:solidFill>
                <a:latin typeface="Arial" panose="020B0604020202020204" pitchFamily="34" charset="0"/>
                <a:cs typeface="Arial" panose="020B0604020202020204" pitchFamily="34" charset="0"/>
              </a:rPr>
              <a:t>Comment </a:t>
            </a:r>
            <a:r>
              <a:rPr lang="en-US" sz="3000" dirty="0" err="1">
                <a:solidFill>
                  <a:srgbClr val="008BA5"/>
                </a:solidFill>
                <a:latin typeface="Arial" panose="020B0604020202020204" pitchFamily="34" charset="0"/>
                <a:cs typeface="Arial" panose="020B0604020202020204" pitchFamily="34" charset="0"/>
              </a:rPr>
              <a:t>définir</a:t>
            </a:r>
            <a:r>
              <a:rPr lang="en-US" sz="3000" dirty="0">
                <a:solidFill>
                  <a:srgbClr val="008BA5"/>
                </a:solidFill>
                <a:latin typeface="Arial" panose="020B0604020202020204" pitchFamily="34" charset="0"/>
                <a:cs typeface="Arial" panose="020B0604020202020204" pitchFamily="34" charset="0"/>
              </a:rPr>
              <a:t> le handicap ?</a:t>
            </a:r>
          </a:p>
        </p:txBody>
      </p:sp>
      <p:sp>
        <p:nvSpPr>
          <p:cNvPr id="26" name="Oval 25"/>
          <p:cNvSpPr/>
          <p:nvPr/>
        </p:nvSpPr>
        <p:spPr>
          <a:xfrm>
            <a:off x="2426499" y="1006270"/>
            <a:ext cx="497926" cy="497926"/>
          </a:xfrm>
          <a:prstGeom prst="ellipse">
            <a:avLst/>
          </a:prstGeom>
          <a:solidFill>
            <a:srgbClr val="E2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3" name="Oval 32"/>
          <p:cNvSpPr/>
          <p:nvPr/>
        </p:nvSpPr>
        <p:spPr>
          <a:xfrm>
            <a:off x="2353726" y="933497"/>
            <a:ext cx="643473" cy="643473"/>
          </a:xfrm>
          <a:prstGeom prst="ellipse">
            <a:avLst/>
          </a:prstGeom>
          <a:noFill/>
          <a:ln w="38100" cmpd="sng">
            <a:solidFill>
              <a:srgbClr val="E270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35" name="Oval 34"/>
          <p:cNvSpPr/>
          <p:nvPr/>
        </p:nvSpPr>
        <p:spPr>
          <a:xfrm>
            <a:off x="6134899" y="1006270"/>
            <a:ext cx="497926" cy="497926"/>
          </a:xfrm>
          <a:prstGeom prst="ellipse">
            <a:avLst/>
          </a:prstGeom>
          <a:solidFill>
            <a:srgbClr val="349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7" name="Oval 36"/>
          <p:cNvSpPr/>
          <p:nvPr/>
        </p:nvSpPr>
        <p:spPr>
          <a:xfrm>
            <a:off x="6062126" y="933497"/>
            <a:ext cx="643473" cy="643473"/>
          </a:xfrm>
          <a:prstGeom prst="ellipse">
            <a:avLst/>
          </a:prstGeom>
          <a:noFill/>
          <a:ln w="38100" cmpd="sng">
            <a:solidFill>
              <a:srgbClr val="3497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9" name="TextBox 38"/>
          <p:cNvSpPr txBox="1"/>
          <p:nvPr/>
        </p:nvSpPr>
        <p:spPr>
          <a:xfrm>
            <a:off x="846666" y="967366"/>
            <a:ext cx="1490136" cy="830997"/>
          </a:xfrm>
          <a:prstGeom prst="rect">
            <a:avLst/>
          </a:prstGeom>
          <a:noFill/>
        </p:spPr>
        <p:txBody>
          <a:bodyPr vert="horz" wrap="square" rtlCol="0" anchor="t" anchorCtr="0">
            <a:spAutoFit/>
          </a:bodyPr>
          <a:lstStyle/>
          <a:p>
            <a:pPr algn="r" rtl="0">
              <a:spcAft>
                <a:spcPts val="800"/>
              </a:spcAft>
            </a:pPr>
            <a:r>
              <a:rPr lang="en-US" sz="1200" b="1" dirty="0">
                <a:effectLst/>
                <a:ea typeface="Calibri" panose="020F0502020204030204" pitchFamily="34" charset="0"/>
                <a:cs typeface="Times New Roman" panose="02020603050405020304" pitchFamily="18" charset="0"/>
              </a:rPr>
              <a:t>PERSONNES</a:t>
            </a:r>
            <a:br>
              <a:rPr lang="en-US" sz="1200" dirty="0">
                <a:effectLst/>
                <a:latin typeface="+mj-lt"/>
                <a:ea typeface="Calibri" panose="020F0502020204030204" pitchFamily="34" charset="0"/>
                <a:cs typeface="Times New Roman" panose="02020603050405020304" pitchFamily="18" charset="0"/>
              </a:rPr>
            </a:br>
            <a:r>
              <a:rPr lang="en-US" sz="1200" dirty="0" err="1">
                <a:effectLst/>
                <a:ea typeface="Calibri" panose="020F0502020204030204" pitchFamily="34" charset="0"/>
                <a:cs typeface="Times New Roman" panose="02020603050405020304" pitchFamily="18" charset="0"/>
              </a:rPr>
              <a:t>Âge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sexe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déficiences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groupe</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ethnique</a:t>
            </a:r>
            <a:r>
              <a:rPr lang="en-US" sz="1200" dirty="0">
                <a:effectLst/>
                <a:ea typeface="Calibri" panose="020F0502020204030204" pitchFamily="34" charset="0"/>
                <a:cs typeface="Times New Roman" panose="02020603050405020304" pitchFamily="18" charset="0"/>
              </a:rPr>
              <a:t>...</a:t>
            </a:r>
          </a:p>
        </p:txBody>
      </p:sp>
      <p:sp>
        <p:nvSpPr>
          <p:cNvPr id="41" name="TextBox 40"/>
          <p:cNvSpPr txBox="1"/>
          <p:nvPr/>
        </p:nvSpPr>
        <p:spPr>
          <a:xfrm>
            <a:off x="6735231" y="598034"/>
            <a:ext cx="2230963" cy="1200329"/>
          </a:xfrm>
          <a:prstGeom prst="rect">
            <a:avLst/>
          </a:prstGeom>
          <a:noFill/>
        </p:spPr>
        <p:txBody>
          <a:bodyPr wrap="square" rtlCol="0">
            <a:spAutoFit/>
          </a:bodyPr>
          <a:lstStyle/>
          <a:p>
            <a:pPr rtl="0">
              <a:spcAft>
                <a:spcPts val="800"/>
              </a:spcAft>
            </a:pPr>
            <a:r>
              <a:rPr lang="en-US" sz="1200" b="1" dirty="0">
                <a:effectLst/>
                <a:ea typeface="Calibri" panose="020F0502020204030204" pitchFamily="34" charset="0"/>
                <a:cs typeface="Times New Roman" panose="02020603050405020304" pitchFamily="18" charset="0"/>
              </a:rPr>
              <a:t>ENVIRONNEMENT</a:t>
            </a:r>
            <a:br>
              <a:rPr lang="en-US" sz="1200" dirty="0">
                <a:effectLst/>
                <a:ea typeface="Calibri" panose="020F0502020204030204" pitchFamily="34" charset="0"/>
                <a:cs typeface="Times New Roman" panose="02020603050405020304" pitchFamily="18" charset="0"/>
              </a:rPr>
            </a:br>
            <a:r>
              <a:rPr lang="en-US" sz="1200" dirty="0">
                <a:effectLst/>
                <a:ea typeface="Calibri" panose="020F0502020204030204" pitchFamily="34" charset="0"/>
                <a:cs typeface="Times New Roman" panose="02020603050405020304" pitchFamily="18" charset="0"/>
              </a:rPr>
              <a:t>Obstacles/conditions </a:t>
            </a:r>
            <a:r>
              <a:rPr lang="en-US" sz="1200" dirty="0" err="1">
                <a:effectLst/>
                <a:ea typeface="Calibri" panose="020F0502020204030204" pitchFamily="34" charset="0"/>
                <a:cs typeface="Times New Roman" panose="02020603050405020304" pitchFamily="18" charset="0"/>
              </a:rPr>
              <a:t>favorables</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concernant</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l’environnement</a:t>
            </a:r>
            <a:r>
              <a:rPr lang="en-US" sz="1200" dirty="0">
                <a:effectLst/>
                <a:ea typeface="Calibri" panose="020F0502020204030204" pitchFamily="34" charset="0"/>
                <a:cs typeface="Times New Roman" panose="02020603050405020304" pitchFamily="18" charset="0"/>
              </a:rPr>
              <a:t> physique, </a:t>
            </a:r>
            <a:r>
              <a:rPr lang="en-US" sz="1200" dirty="0" err="1">
                <a:effectLst/>
                <a:ea typeface="Calibri" panose="020F0502020204030204" pitchFamily="34" charset="0"/>
                <a:cs typeface="Times New Roman" panose="02020603050405020304" pitchFamily="18" charset="0"/>
              </a:rPr>
              <a:t>l’information</a:t>
            </a:r>
            <a:r>
              <a:rPr lang="en-US" sz="1200" dirty="0">
                <a:effectLst/>
                <a:ea typeface="Calibri" panose="020F0502020204030204" pitchFamily="34" charset="0"/>
                <a:cs typeface="Times New Roman" panose="02020603050405020304" pitchFamily="18" charset="0"/>
              </a:rPr>
              <a:t>, les attitudes et les institutions</a:t>
            </a:r>
          </a:p>
        </p:txBody>
      </p:sp>
      <p:pic>
        <p:nvPicPr>
          <p:cNvPr id="43" name="Picture 42"/>
          <p:cNvPicPr>
            <a:picLocks noChangeAspect="1"/>
          </p:cNvPicPr>
          <p:nvPr/>
        </p:nvPicPr>
        <p:blipFill>
          <a:blip r:embed="rId6"/>
          <a:stretch>
            <a:fillRect/>
          </a:stretch>
        </p:blipFill>
        <p:spPr>
          <a:xfrm>
            <a:off x="2523067" y="1094367"/>
            <a:ext cx="296333" cy="318284"/>
          </a:xfrm>
          <a:prstGeom prst="rect">
            <a:avLst/>
          </a:prstGeom>
        </p:spPr>
      </p:pic>
      <p:pic>
        <p:nvPicPr>
          <p:cNvPr id="44" name="Picture 43"/>
          <p:cNvPicPr>
            <a:picLocks noChangeAspect="1"/>
          </p:cNvPicPr>
          <p:nvPr/>
        </p:nvPicPr>
        <p:blipFill>
          <a:blip r:embed="rId7"/>
          <a:stretch>
            <a:fillRect/>
          </a:stretch>
        </p:blipFill>
        <p:spPr>
          <a:xfrm>
            <a:off x="6201834" y="1077434"/>
            <a:ext cx="368300" cy="346635"/>
          </a:xfrm>
          <a:prstGeom prst="rect">
            <a:avLst/>
          </a:prstGeom>
        </p:spPr>
      </p:pic>
      <p:sp>
        <p:nvSpPr>
          <p:cNvPr id="45" name="Left-Up Arrow 11"/>
          <p:cNvSpPr/>
          <p:nvPr/>
        </p:nvSpPr>
        <p:spPr>
          <a:xfrm>
            <a:off x="5139267" y="1670101"/>
            <a:ext cx="1456266" cy="863600"/>
          </a:xfrm>
          <a:prstGeom prst="leftUpArrow">
            <a:avLst/>
          </a:prstGeom>
          <a:solidFill>
            <a:srgbClr val="349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6" name="Left-Up Arrow 13"/>
          <p:cNvSpPr/>
          <p:nvPr/>
        </p:nvSpPr>
        <p:spPr>
          <a:xfrm flipH="1">
            <a:off x="2463797" y="1670101"/>
            <a:ext cx="1490136" cy="863600"/>
          </a:xfrm>
          <a:prstGeom prst="leftUpArrow">
            <a:avLst/>
          </a:prstGeom>
          <a:solidFill>
            <a:srgbClr val="E2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7" name="TextBox 46"/>
          <p:cNvSpPr txBox="1"/>
          <p:nvPr/>
        </p:nvSpPr>
        <p:spPr>
          <a:xfrm>
            <a:off x="3640666" y="1576969"/>
            <a:ext cx="1744133" cy="297517"/>
          </a:xfrm>
          <a:prstGeom prst="rect">
            <a:avLst/>
          </a:prstGeom>
          <a:noFill/>
        </p:spPr>
        <p:txBody>
          <a:bodyPr wrap="square" rtlCol="0">
            <a:spAutoFit/>
          </a:bodyPr>
          <a:lstStyle/>
          <a:p>
            <a:pPr algn="ctr" rtl="0"/>
            <a:r>
              <a:rPr lang="en-US" sz="2000" b="1" baseline="30000">
                <a:solidFill>
                  <a:srgbClr val="FFFFFF"/>
                </a:solidFill>
              </a:rPr>
              <a:t>INTERACTION</a:t>
            </a:r>
          </a:p>
        </p:txBody>
      </p:sp>
      <p:sp>
        <p:nvSpPr>
          <p:cNvPr id="48" name="TextBox 47"/>
          <p:cNvSpPr txBox="1"/>
          <p:nvPr/>
        </p:nvSpPr>
        <p:spPr>
          <a:xfrm>
            <a:off x="3371326" y="2866624"/>
            <a:ext cx="1058333" cy="192360"/>
          </a:xfrm>
          <a:prstGeom prst="rect">
            <a:avLst/>
          </a:prstGeom>
          <a:noFill/>
        </p:spPr>
        <p:txBody>
          <a:bodyPr wrap="square" rtlCol="0">
            <a:spAutoFit/>
          </a:bodyPr>
          <a:lstStyle/>
          <a:p>
            <a:pPr algn="ctr" rtl="0"/>
            <a:r>
              <a:rPr lang="en-US" sz="650" b="1" dirty="0">
                <a:solidFill>
                  <a:srgbClr val="FFFFFF"/>
                </a:solidFill>
              </a:rPr>
              <a:t>OBSTACLE</a:t>
            </a:r>
          </a:p>
        </p:txBody>
      </p:sp>
      <p:sp>
        <p:nvSpPr>
          <p:cNvPr id="49" name="TextBox 48"/>
          <p:cNvSpPr txBox="1"/>
          <p:nvPr/>
        </p:nvSpPr>
        <p:spPr>
          <a:xfrm>
            <a:off x="4634681" y="2794195"/>
            <a:ext cx="1058333" cy="292388"/>
          </a:xfrm>
          <a:prstGeom prst="rect">
            <a:avLst/>
          </a:prstGeom>
          <a:noFill/>
        </p:spPr>
        <p:txBody>
          <a:bodyPr wrap="square" rtlCol="0">
            <a:spAutoFit/>
          </a:bodyPr>
          <a:lstStyle/>
          <a:p>
            <a:pPr algn="ctr" rtl="0"/>
            <a:r>
              <a:rPr lang="en-US" sz="650" b="1" dirty="0">
                <a:solidFill>
                  <a:schemeClr val="bg1"/>
                </a:solidFill>
              </a:rPr>
              <a:t>CONDITIONS FAVORABLES</a:t>
            </a:r>
          </a:p>
        </p:txBody>
      </p:sp>
      <p:pic>
        <p:nvPicPr>
          <p:cNvPr id="51" name="Picture 50"/>
          <p:cNvPicPr>
            <a:picLocks noChangeAspect="1"/>
          </p:cNvPicPr>
          <p:nvPr/>
        </p:nvPicPr>
        <p:blipFill>
          <a:blip r:embed="rId8"/>
          <a:stretch>
            <a:fillRect/>
          </a:stretch>
        </p:blipFill>
        <p:spPr>
          <a:xfrm>
            <a:off x="4102102" y="1843668"/>
            <a:ext cx="873977" cy="884767"/>
          </a:xfrm>
          <a:prstGeom prst="rect">
            <a:avLst/>
          </a:prstGeom>
        </p:spPr>
      </p:pic>
      <p:sp>
        <p:nvSpPr>
          <p:cNvPr id="52" name="Up Arrow 21"/>
          <p:cNvSpPr/>
          <p:nvPr/>
        </p:nvSpPr>
        <p:spPr>
          <a:xfrm>
            <a:off x="4233331" y="2796168"/>
            <a:ext cx="576000" cy="575734"/>
          </a:xfrm>
          <a:prstGeom prst="upArrow">
            <a:avLst/>
          </a:prstGeom>
          <a:solidFill>
            <a:srgbClr val="F7BE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2" name="Group 1"/>
          <p:cNvGrpSpPr/>
          <p:nvPr/>
        </p:nvGrpSpPr>
        <p:grpSpPr>
          <a:xfrm>
            <a:off x="3371326" y="3858881"/>
            <a:ext cx="2921321" cy="1015663"/>
            <a:chOff x="3371326" y="3858881"/>
            <a:chExt cx="2921321" cy="1015663"/>
          </a:xfrm>
        </p:grpSpPr>
        <p:sp>
          <p:nvSpPr>
            <p:cNvPr id="6" name="Rectangle 5"/>
            <p:cNvSpPr/>
            <p:nvPr/>
          </p:nvSpPr>
          <p:spPr>
            <a:xfrm>
              <a:off x="3813244" y="3938901"/>
              <a:ext cx="385429" cy="393965"/>
            </a:xfrm>
            <a:prstGeom prst="rect">
              <a:avLst/>
            </a:prstGeom>
            <a:solidFill>
              <a:srgbClr val="E2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55" name="Rectangle 54"/>
            <p:cNvSpPr/>
            <p:nvPr/>
          </p:nvSpPr>
          <p:spPr>
            <a:xfrm>
              <a:off x="4198837" y="3938901"/>
              <a:ext cx="364873" cy="393965"/>
            </a:xfrm>
            <a:prstGeom prst="rect">
              <a:avLst/>
            </a:prstGeom>
            <a:solidFill>
              <a:srgbClr val="C91F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56" name="Rectangle 55"/>
            <p:cNvSpPr/>
            <p:nvPr/>
          </p:nvSpPr>
          <p:spPr>
            <a:xfrm>
              <a:off x="4563874" y="3938901"/>
              <a:ext cx="295993" cy="393965"/>
            </a:xfrm>
            <a:prstGeom prst="rect">
              <a:avLst/>
            </a:prstGeom>
            <a:solidFill>
              <a:srgbClr val="99B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57" name="Rectangle 56"/>
            <p:cNvSpPr/>
            <p:nvPr/>
          </p:nvSpPr>
          <p:spPr>
            <a:xfrm>
              <a:off x="4859867" y="3938901"/>
              <a:ext cx="354159" cy="393965"/>
            </a:xfrm>
            <a:prstGeom prst="rect">
              <a:avLst/>
            </a:prstGeom>
            <a:solidFill>
              <a:srgbClr val="349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54" name="TextBox 53"/>
            <p:cNvSpPr txBox="1"/>
            <p:nvPr/>
          </p:nvSpPr>
          <p:spPr>
            <a:xfrm>
              <a:off x="3371326" y="3858881"/>
              <a:ext cx="2921321" cy="1015663"/>
            </a:xfrm>
            <a:prstGeom prst="rect">
              <a:avLst/>
            </a:prstGeom>
            <a:noFill/>
          </p:spPr>
          <p:txBody>
            <a:bodyPr wrap="square" rtlCol="0">
              <a:spAutoFit/>
            </a:bodyPr>
            <a:lstStyle/>
            <a:p>
              <a:pPr algn="ctr" rtl="0"/>
              <a:r>
                <a:rPr lang="en-US" sz="3000" b="1" spc="800" dirty="0">
                  <a:solidFill>
                    <a:schemeClr val="bg1"/>
                  </a:solidFill>
                  <a:highlight>
                    <a:srgbClr val="E2703C"/>
                  </a:highlight>
                  <a:latin typeface="Arial" panose="020B0604020202020204" pitchFamily="34" charset="0"/>
                  <a:cs typeface="Arial" panose="020B0604020202020204" pitchFamily="34" charset="0"/>
                </a:rPr>
                <a:t>D</a:t>
              </a:r>
              <a:r>
                <a:rPr lang="en-US" sz="3000" b="1" spc="800" dirty="0">
                  <a:solidFill>
                    <a:schemeClr val="bg1"/>
                  </a:solidFill>
                  <a:highlight>
                    <a:srgbClr val="FF0000"/>
                  </a:highlight>
                  <a:latin typeface="Arial" panose="020B0604020202020204" pitchFamily="34" charset="0"/>
                  <a:cs typeface="Arial" panose="020B0604020202020204" pitchFamily="34" charset="0"/>
                </a:rPr>
                <a:t>ON</a:t>
              </a:r>
              <a:r>
                <a:rPr lang="en-US" sz="3000" b="1" spc="800" dirty="0">
                  <a:solidFill>
                    <a:schemeClr val="bg1"/>
                  </a:solidFill>
                  <a:highlight>
                    <a:srgbClr val="E2703C"/>
                  </a:highlight>
                  <a:latin typeface="Arial" panose="020B0604020202020204" pitchFamily="34" charset="0"/>
                  <a:cs typeface="Arial" panose="020B0604020202020204" pitchFamily="34" charset="0"/>
                </a:rPr>
                <a:t>NÉ</a:t>
              </a:r>
              <a:r>
                <a:rPr lang="en-US" sz="3000" b="1" spc="800" dirty="0">
                  <a:solidFill>
                    <a:schemeClr val="bg1"/>
                  </a:solidFill>
                  <a:highlight>
                    <a:srgbClr val="349737"/>
                  </a:highlight>
                  <a:latin typeface="Arial" panose="020B0604020202020204" pitchFamily="34" charset="0"/>
                  <a:cs typeface="Arial" panose="020B0604020202020204" pitchFamily="34" charset="0"/>
                </a:rPr>
                <a:t>ES</a:t>
              </a:r>
              <a:r>
                <a:rPr lang="en-US" sz="3000" b="1" spc="800" dirty="0">
                  <a:solidFill>
                    <a:schemeClr val="bg1"/>
                  </a:solidFill>
                  <a:latin typeface="Arial" panose="020B0604020202020204" pitchFamily="34" charset="0"/>
                  <a:cs typeface="Arial" panose="020B0604020202020204" pitchFamily="34" charset="0"/>
                </a:rPr>
                <a:t>NÉES</a:t>
              </a:r>
              <a:endParaRPr lang="en-US" sz="3000" b="1" spc="800" dirty="0">
                <a:solidFill>
                  <a:schemeClr val="bg1"/>
                </a:solidFill>
              </a:endParaRPr>
            </a:p>
          </p:txBody>
        </p:sp>
      </p:grpSp>
      <p:cxnSp>
        <p:nvCxnSpPr>
          <p:cNvPr id="32" name="Straight Arrow Connector 31"/>
          <p:cNvCxnSpPr/>
          <p:nvPr/>
        </p:nvCxnSpPr>
        <p:spPr>
          <a:xfrm>
            <a:off x="1978090" y="1877167"/>
            <a:ext cx="1761543" cy="2006164"/>
          </a:xfrm>
          <a:prstGeom prst="straightConnector1">
            <a:avLst/>
          </a:prstGeom>
          <a:ln>
            <a:solidFill>
              <a:srgbClr val="E2703C"/>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214669" y="3200573"/>
            <a:ext cx="123704" cy="713192"/>
          </a:xfrm>
          <a:prstGeom prst="straightConnector1">
            <a:avLst/>
          </a:prstGeom>
          <a:ln>
            <a:solidFill>
              <a:srgbClr val="C91F20"/>
            </a:solidFill>
            <a:prstDash val="sysDash"/>
            <a:tailEnd type="triangle"/>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p:nvPr/>
        </p:nvCxnSpPr>
        <p:spPr>
          <a:xfrm flipH="1">
            <a:off x="4755499" y="3191242"/>
            <a:ext cx="76376" cy="722523"/>
          </a:xfrm>
          <a:prstGeom prst="straightConnector1">
            <a:avLst/>
          </a:prstGeom>
          <a:ln>
            <a:solidFill>
              <a:srgbClr val="99BA2C"/>
            </a:solidFill>
            <a:prstDash val="sysDash"/>
            <a:tailEnd type="triangle"/>
          </a:ln>
        </p:spPr>
        <p:style>
          <a:lnRef idx="2">
            <a:schemeClr val="accent5"/>
          </a:lnRef>
          <a:fillRef idx="0">
            <a:schemeClr val="accent5"/>
          </a:fillRef>
          <a:effectRef idx="1">
            <a:schemeClr val="accent5"/>
          </a:effectRef>
          <a:fontRef idx="minor">
            <a:schemeClr val="tx1"/>
          </a:fontRef>
        </p:style>
      </p:cxnSp>
      <p:cxnSp>
        <p:nvCxnSpPr>
          <p:cNvPr id="38" name="Straight Arrow Connector 37"/>
          <p:cNvCxnSpPr/>
          <p:nvPr/>
        </p:nvCxnSpPr>
        <p:spPr>
          <a:xfrm flipH="1">
            <a:off x="5283758" y="1843766"/>
            <a:ext cx="1872827" cy="2069999"/>
          </a:xfrm>
          <a:prstGeom prst="straightConnector1">
            <a:avLst/>
          </a:prstGeom>
          <a:ln>
            <a:solidFill>
              <a:srgbClr val="349737"/>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878797" y="3405728"/>
            <a:ext cx="3285067" cy="266740"/>
          </a:xfrm>
          <a:prstGeom prst="rect">
            <a:avLst/>
          </a:prstGeom>
          <a:noFill/>
        </p:spPr>
        <p:txBody>
          <a:bodyPr wrap="square" rtlCol="0">
            <a:spAutoFit/>
          </a:bodyPr>
          <a:lstStyle/>
          <a:p>
            <a:pPr algn="ctr" rtl="0"/>
            <a:r>
              <a:rPr lang="en-US" sz="1700" b="1" baseline="30000" dirty="0"/>
              <a:t>-   Inclusion et participation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6" presetClass="entr" presetSubtype="21"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59"/>
            <a:ext cx="6835282" cy="3086727"/>
          </a:xfrm>
        </p:spPr>
        <p:txBody>
          <a:bodyPr vert="horz" lIns="91440" tIns="45720" rIns="91440" bIns="0" rtlCol="0" anchor="t">
            <a:normAutofit fontScale="92500"/>
          </a:bodyPr>
          <a:lstStyle/>
          <a:p>
            <a:pPr rtl="0">
              <a:buClr>
                <a:srgbClr val="008BA5"/>
              </a:buClr>
              <a:buFont typeface="Arial" panose="020B0604020202020204" pitchFamily="34" charset="0"/>
              <a:buChar char="•"/>
            </a:pPr>
            <a:r>
              <a:rPr lang="en-US" sz="2500" dirty="0"/>
              <a:t>Grande </a:t>
            </a:r>
            <a:r>
              <a:rPr lang="en-US" sz="2500" dirty="0" err="1"/>
              <a:t>diversité</a:t>
            </a:r>
            <a:r>
              <a:rPr lang="en-US" sz="2500" dirty="0"/>
              <a:t> des </a:t>
            </a:r>
            <a:r>
              <a:rPr lang="en-US" sz="2500" dirty="0" err="1"/>
              <a:t>données</a:t>
            </a:r>
            <a:endParaRPr lang="en-US" sz="2500" dirty="0"/>
          </a:p>
          <a:p>
            <a:pPr rtl="0">
              <a:buClr>
                <a:srgbClr val="008BA5"/>
              </a:buClr>
              <a:buFont typeface="Arial" panose="020B0604020202020204" pitchFamily="34" charset="0"/>
              <a:buChar char="•"/>
            </a:pPr>
            <a:r>
              <a:rPr lang="en-US" sz="2500" dirty="0"/>
              <a:t>Obligation pour les </a:t>
            </a:r>
            <a:r>
              <a:rPr lang="en-US" sz="2500" dirty="0" err="1"/>
              <a:t>États</a:t>
            </a:r>
            <a:r>
              <a:rPr lang="en-US" sz="2500" dirty="0"/>
              <a:t> </a:t>
            </a:r>
            <a:r>
              <a:rPr lang="en-US" sz="2500" dirty="0" err="1"/>
              <a:t>membres</a:t>
            </a:r>
            <a:r>
              <a:rPr lang="en-US" sz="2500" dirty="0"/>
              <a:t> de </a:t>
            </a:r>
            <a:r>
              <a:rPr lang="en-US" sz="2500" dirty="0" err="1"/>
              <a:t>collecter</a:t>
            </a:r>
            <a:r>
              <a:rPr lang="en-US" sz="2500" dirty="0"/>
              <a:t> des </a:t>
            </a:r>
            <a:r>
              <a:rPr lang="en-US" sz="2500" dirty="0" err="1"/>
              <a:t>données</a:t>
            </a:r>
            <a:r>
              <a:rPr lang="en-US" sz="2500" dirty="0"/>
              <a:t> sur le handicap </a:t>
            </a:r>
            <a:r>
              <a:rPr lang="en-US" sz="2500" dirty="0" err="1"/>
              <a:t>en</a:t>
            </a:r>
            <a:r>
              <a:rPr lang="en-US" sz="2500" dirty="0"/>
              <a:t> vertu de la Convention des Nations </a:t>
            </a:r>
            <a:r>
              <a:rPr lang="en-US" sz="2500" dirty="0" err="1"/>
              <a:t>Unies</a:t>
            </a:r>
            <a:r>
              <a:rPr lang="en-US" sz="2500" dirty="0"/>
              <a:t> relative aux droits des </a:t>
            </a:r>
            <a:r>
              <a:rPr lang="en-US" sz="2500" dirty="0" err="1"/>
              <a:t>personnes</a:t>
            </a:r>
            <a:r>
              <a:rPr lang="en-US" sz="2500" dirty="0"/>
              <a:t> </a:t>
            </a:r>
            <a:r>
              <a:rPr lang="en-US" sz="2500" dirty="0" err="1"/>
              <a:t>handicapées</a:t>
            </a:r>
            <a:endParaRPr lang="en-US" sz="2500" dirty="0"/>
          </a:p>
          <a:p>
            <a:pPr rtl="0">
              <a:buClr>
                <a:srgbClr val="008BA5"/>
              </a:buClr>
              <a:buFont typeface="Arial" panose="020B0604020202020204" pitchFamily="34" charset="0"/>
              <a:buChar char="•"/>
            </a:pPr>
            <a:r>
              <a:rPr lang="en-US" sz="2500" dirty="0" err="1"/>
              <a:t>Rôle</a:t>
            </a:r>
            <a:r>
              <a:rPr lang="en-US" sz="2500" dirty="0"/>
              <a:t> </a:t>
            </a:r>
            <a:r>
              <a:rPr lang="en-US" sz="2500" dirty="0" err="1"/>
              <a:t>essentiel</a:t>
            </a:r>
            <a:r>
              <a:rPr lang="en-US" sz="2500" dirty="0"/>
              <a:t> du HCR dans la </a:t>
            </a:r>
            <a:r>
              <a:rPr lang="en-US" sz="2500" dirty="0" err="1"/>
              <a:t>collecte</a:t>
            </a:r>
            <a:r>
              <a:rPr lang="en-US" sz="2500" dirty="0"/>
              <a:t> de </a:t>
            </a:r>
            <a:r>
              <a:rPr lang="en-US" sz="2500" dirty="0" err="1"/>
              <a:t>données</a:t>
            </a:r>
            <a:r>
              <a:rPr lang="en-US" sz="2500" dirty="0"/>
              <a:t> sur les </a:t>
            </a:r>
            <a:r>
              <a:rPr lang="en-US" sz="2500" dirty="0" err="1"/>
              <a:t>personnes</a:t>
            </a:r>
            <a:r>
              <a:rPr lang="en-US" sz="2500" dirty="0"/>
              <a:t> </a:t>
            </a:r>
            <a:r>
              <a:rPr lang="en-US" sz="2500" dirty="0" err="1"/>
              <a:t>réfugiées</a:t>
            </a:r>
            <a:r>
              <a:rPr lang="en-US" sz="2500" dirty="0"/>
              <a:t> et </a:t>
            </a:r>
            <a:r>
              <a:rPr lang="en-US" sz="2500" dirty="0" err="1"/>
              <a:t>apatrides</a:t>
            </a:r>
            <a:r>
              <a:rPr lang="en-US" sz="2500" dirty="0"/>
              <a:t> </a:t>
            </a:r>
            <a:r>
              <a:rPr lang="en-US" sz="2500" dirty="0" err="1"/>
              <a:t>présentant</a:t>
            </a:r>
            <a:r>
              <a:rPr lang="en-US" sz="2500" dirty="0"/>
              <a:t> un handicap</a:t>
            </a:r>
            <a:endParaRPr lang="en-GB" sz="25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Messages clés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8BA5"/>
        </a:solidFill>
        <a:effectLst/>
      </p:bgPr>
    </p:bg>
    <p:spTree>
      <p:nvGrpSpPr>
        <p:cNvPr id="1" name=""/>
        <p:cNvGrpSpPr/>
        <p:nvPr/>
      </p:nvGrpSpPr>
      <p:grpSpPr>
        <a:xfrm>
          <a:off x="0" y="0"/>
          <a:ext cx="0" cy="0"/>
          <a:chOff x="0" y="0"/>
          <a:chExt cx="0" cy="0"/>
        </a:xfrm>
      </p:grpSpPr>
      <p:sp>
        <p:nvSpPr>
          <p:cNvPr id="9" name="Rectangle 8"/>
          <p:cNvSpPr/>
          <p:nvPr/>
        </p:nvSpPr>
        <p:spPr>
          <a:xfrm>
            <a:off x="674949" y="1373911"/>
            <a:ext cx="7794101" cy="560731"/>
          </a:xfrm>
          <a:prstGeom prst="rect">
            <a:avLst/>
          </a:prstGeom>
        </p:spPr>
        <p:txBody>
          <a:bodyPr wrap="square" rtlCol="0">
            <a:spAutoFit/>
          </a:bodyPr>
          <a:lstStyle/>
          <a:p>
            <a:pPr algn="ctr" rtl="0">
              <a:lnSpc>
                <a:spcPct val="110000"/>
              </a:lnSpc>
            </a:pPr>
            <a:r>
              <a:rPr lang="en-US" sz="3000" dirty="0">
                <a:solidFill>
                  <a:srgbClr val="FFFFFF"/>
                </a:solidFill>
              </a:rPr>
              <a:t>UN OUTIL POUR CHAQUE TYPE D’UTILISATION</a:t>
            </a:r>
          </a:p>
        </p:txBody>
      </p:sp>
      <p:sp>
        <p:nvSpPr>
          <p:cNvPr id="10" name="Subtitle 2"/>
          <p:cNvSpPr txBox="1"/>
          <p:nvPr/>
        </p:nvSpPr>
        <p:spPr>
          <a:xfrm>
            <a:off x="182479" y="2484036"/>
            <a:ext cx="8810063" cy="1445895"/>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None/>
            </a:pPr>
            <a:r>
              <a:rPr lang="en-US" sz="2400" b="1">
                <a:solidFill>
                  <a:schemeClr val="accent1">
                    <a:lumMod val="20000"/>
                    <a:lumOff val="80000"/>
                  </a:schemeClr>
                </a:solidFill>
              </a:rPr>
              <a:t>Partie 1.2</a:t>
            </a:r>
          </a:p>
          <a:p>
            <a:pPr marL="0" indent="0" algn="ctr" rtl="0">
              <a:buNone/>
            </a:pPr>
            <a:r>
              <a:rPr lang="en-US" sz="1600">
                <a:solidFill>
                  <a:schemeClr val="accent1">
                    <a:lumMod val="20000"/>
                    <a:lumOff val="80000"/>
                  </a:schemeClr>
                </a:solidFill>
              </a:rPr>
              <a:t>25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6241249" cy="2500415"/>
          </a:xfrm>
        </p:spPr>
        <p:txBody>
          <a:bodyPr vert="horz" lIns="91440" tIns="45720" rIns="91440" bIns="0" rtlCol="0" anchor="t">
            <a:normAutofit fontScale="92500" lnSpcReduction="10000"/>
          </a:bodyPr>
          <a:lstStyle/>
          <a:p>
            <a:pPr rtl="0">
              <a:buClr>
                <a:srgbClr val="008BA5"/>
              </a:buClr>
              <a:buFont typeface="Arial" panose="020B0604020202020204" pitchFamily="34" charset="0"/>
              <a:buChar char="•"/>
            </a:pPr>
            <a:r>
              <a:rPr lang="en-US" sz="2400"/>
              <a:t>Décrire différents objectifs d’une collecte de données relatives aux personnes handicapées</a:t>
            </a:r>
          </a:p>
          <a:p>
            <a:pPr rtl="0">
              <a:buClr>
                <a:srgbClr val="008BA5"/>
              </a:buClr>
              <a:buFont typeface="Arial" panose="020B0604020202020204" pitchFamily="34" charset="0"/>
              <a:buChar char="•"/>
            </a:pPr>
            <a:r>
              <a:rPr lang="en-US" sz="2400"/>
              <a:t>Recenser les types d’outils disponibles pour chaque type d’utilisation</a:t>
            </a:r>
          </a:p>
          <a:p>
            <a:pPr rtl="0">
              <a:buClr>
                <a:srgbClr val="008BA5"/>
              </a:buClr>
              <a:buFont typeface="Arial" panose="020B0604020202020204" pitchFamily="34" charset="0"/>
              <a:buChar char="•"/>
            </a:pPr>
            <a:r>
              <a:rPr lang="en-US" sz="2400"/>
              <a:t>Explorer les outils existants grâce à des études de cas correspondant à votre travail</a:t>
            </a:r>
            <a:endParaRPr lang="en-GB" sz="24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a:xfrm>
            <a:off x="0" y="355600"/>
            <a:ext cx="9144000" cy="774192"/>
          </a:xfrm>
          <a:prstGeom prst="rect">
            <a:avLst/>
          </a:prstGeom>
        </p:spPr>
      </p:pic>
      <p:sp>
        <p:nvSpPr>
          <p:cNvPr id="2"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 du jour</a:t>
            </a:r>
            <a:endParaRPr lang="en-GB" sz="3000" dirty="0">
              <a:solidFill>
                <a:schemeClr val="bg1"/>
              </a:solidFill>
            </a:endParaRPr>
          </a:p>
        </p:txBody>
      </p:sp>
      <p:sp>
        <p:nvSpPr>
          <p:cNvPr id="3" name="Content Placeholder 2"/>
          <p:cNvSpPr>
            <a:spLocks noGrp="1"/>
          </p:cNvSpPr>
          <p:nvPr>
            <p:ph idx="1"/>
          </p:nvPr>
        </p:nvSpPr>
        <p:spPr>
          <a:xfrm>
            <a:off x="638945" y="1405760"/>
            <a:ext cx="5966041" cy="3021510"/>
          </a:xfrm>
        </p:spPr>
        <p:txBody>
          <a:bodyPr vert="horz" lIns="91440" tIns="45720" rIns="91440" bIns="0" rtlCol="0" anchor="t">
            <a:normAutofit fontScale="92500"/>
          </a:bodyPr>
          <a:lstStyle/>
          <a:p>
            <a:pPr rtl="0">
              <a:buClr>
                <a:srgbClr val="008BA5"/>
              </a:buClr>
            </a:pPr>
            <a:r>
              <a:rPr lang="en-US" sz="2400" dirty="0" err="1"/>
              <a:t>Décrire</a:t>
            </a:r>
            <a:r>
              <a:rPr lang="en-US" sz="2400" dirty="0"/>
              <a:t> au </a:t>
            </a:r>
            <a:r>
              <a:rPr lang="en-US" sz="2400" dirty="0" err="1"/>
              <a:t>moins</a:t>
            </a:r>
            <a:r>
              <a:rPr lang="en-US" sz="2400" dirty="0"/>
              <a:t> trois types de </a:t>
            </a:r>
            <a:r>
              <a:rPr lang="en-US" sz="2400" dirty="0" err="1"/>
              <a:t>données</a:t>
            </a:r>
            <a:r>
              <a:rPr lang="en-US" sz="2400" dirty="0"/>
              <a:t> relatives aux </a:t>
            </a:r>
            <a:r>
              <a:rPr lang="en-US" sz="2400" dirty="0" err="1"/>
              <a:t>personnes</a:t>
            </a:r>
            <a:r>
              <a:rPr lang="en-US" sz="2400" dirty="0"/>
              <a:t> </a:t>
            </a:r>
            <a:r>
              <a:rPr lang="en-US" sz="2400" dirty="0" err="1"/>
              <a:t>handicapées</a:t>
            </a:r>
            <a:endParaRPr lang="en-US" sz="2400" dirty="0"/>
          </a:p>
          <a:p>
            <a:pPr rtl="0">
              <a:buClr>
                <a:srgbClr val="008BA5"/>
              </a:buClr>
            </a:pPr>
            <a:r>
              <a:rPr lang="en-US" sz="2400" dirty="0"/>
              <a:t>Identifier </a:t>
            </a:r>
            <a:r>
              <a:rPr lang="en-US" sz="2400" dirty="0" err="1"/>
              <a:t>différents</a:t>
            </a:r>
            <a:r>
              <a:rPr lang="en-US" sz="2400" dirty="0"/>
              <a:t> </a:t>
            </a:r>
            <a:r>
              <a:rPr lang="en-US" sz="2400" dirty="0" err="1"/>
              <a:t>outils</a:t>
            </a:r>
            <a:r>
              <a:rPr lang="en-US" sz="2400" dirty="0"/>
              <a:t> et </a:t>
            </a:r>
            <a:r>
              <a:rPr lang="en-US" sz="2400" dirty="0" err="1"/>
              <a:t>processus</a:t>
            </a:r>
            <a:r>
              <a:rPr lang="en-US" sz="2400" dirty="0"/>
              <a:t> </a:t>
            </a:r>
            <a:r>
              <a:rPr lang="en-US" sz="2400" dirty="0" err="1"/>
              <a:t>permettant</a:t>
            </a:r>
            <a:r>
              <a:rPr lang="en-US" sz="2400" dirty="0"/>
              <a:t> de </a:t>
            </a:r>
            <a:r>
              <a:rPr lang="en-US" sz="2400" dirty="0" err="1"/>
              <a:t>collecter</a:t>
            </a:r>
            <a:r>
              <a:rPr lang="en-US" sz="2400" dirty="0"/>
              <a:t> des </a:t>
            </a:r>
            <a:r>
              <a:rPr lang="en-US" sz="2400" dirty="0" err="1"/>
              <a:t>données</a:t>
            </a:r>
            <a:r>
              <a:rPr lang="en-US" sz="2400" dirty="0"/>
              <a:t> sur le handicap</a:t>
            </a:r>
          </a:p>
          <a:p>
            <a:pPr rtl="0">
              <a:buClr>
                <a:srgbClr val="008BA5"/>
              </a:buClr>
            </a:pPr>
            <a:r>
              <a:rPr lang="en-US" sz="2400" dirty="0" err="1"/>
              <a:t>Expliquer</a:t>
            </a:r>
            <a:r>
              <a:rPr lang="en-US" sz="2400" dirty="0"/>
              <a:t> comment les </a:t>
            </a:r>
            <a:r>
              <a:rPr lang="en-US" sz="2400" dirty="0" err="1"/>
              <a:t>données</a:t>
            </a:r>
            <a:r>
              <a:rPr lang="en-US" sz="2400" dirty="0"/>
              <a:t> </a:t>
            </a:r>
            <a:r>
              <a:rPr lang="en-US" sz="2400" dirty="0" err="1"/>
              <a:t>peuvent</a:t>
            </a:r>
            <a:r>
              <a:rPr lang="en-US" sz="2400" dirty="0"/>
              <a:t> </a:t>
            </a:r>
            <a:r>
              <a:rPr lang="en-US" sz="2400" dirty="0" err="1"/>
              <a:t>améliorer</a:t>
            </a:r>
            <a:r>
              <a:rPr lang="en-US" sz="2400" dirty="0"/>
              <a:t> la protection et </a:t>
            </a:r>
            <a:r>
              <a:rPr lang="en-US" sz="2400" dirty="0" err="1"/>
              <a:t>l’intégration</a:t>
            </a:r>
            <a:r>
              <a:rPr lang="en-US" sz="2400" dirty="0"/>
              <a:t> des </a:t>
            </a:r>
            <a:r>
              <a:rPr lang="en-US" sz="2400" dirty="0" err="1"/>
              <a:t>personnes</a:t>
            </a:r>
            <a:r>
              <a:rPr lang="en-US" sz="2400" dirty="0"/>
              <a:t> </a:t>
            </a:r>
            <a:r>
              <a:rPr lang="en-US" sz="2400" dirty="0" err="1"/>
              <a:t>handicapées</a:t>
            </a:r>
            <a:endParaRPr lang="en-GB" sz="2400" dirty="0">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descr="Photo caption: Children and adults with and without disabilities gathering outside a school and a health centre"/>
          <p:cNvPicPr>
            <a:picLocks noChangeAspect="1"/>
          </p:cNvPicPr>
          <p:nvPr/>
        </p:nvPicPr>
        <p:blipFill>
          <a:blip r:embed="rId4" cstate="print"/>
          <a:stretch>
            <a:fillRect/>
          </a:stretch>
        </p:blipFill>
        <p:spPr>
          <a:xfrm>
            <a:off x="777502" y="298294"/>
            <a:ext cx="7417918" cy="4176289"/>
          </a:xfrm>
          <a:prstGeom prst="rect">
            <a:avLst/>
          </a:prstGeom>
        </p:spPr>
      </p:pic>
      <p:sp>
        <p:nvSpPr>
          <p:cNvPr id="10" name="Titre 2"/>
          <p:cNvSpPr>
            <a:spLocks noGrp="1" noChangeArrowheads="1"/>
          </p:cNvSpPr>
          <p:nvPr>
            <p:ph type="title"/>
          </p:nvPr>
        </p:nvSpPr>
        <p:spPr>
          <a:xfrm>
            <a:off x="1143000" y="52154"/>
            <a:ext cx="6858000" cy="635794"/>
          </a:xfrm>
        </p:spPr>
        <p:txBody>
          <a:bodyPr rtlCol="0">
            <a:normAutofit fontScale="90000"/>
          </a:bodyPr>
          <a:lstStyle/>
          <a:p>
            <a:pPr algn="ctr" rtl="0"/>
            <a:r>
              <a:rPr lang="en-US" sz="3000" dirty="0">
                <a:solidFill>
                  <a:srgbClr val="008BA5"/>
                </a:solidFill>
                <a:latin typeface="Arial" panose="020B0604020202020204" pitchFamily="34" charset="0"/>
                <a:cs typeface="Arial" panose="020B0604020202020204" pitchFamily="34" charset="0"/>
              </a:rPr>
              <a:t>Un </a:t>
            </a:r>
            <a:r>
              <a:rPr lang="en-US" sz="3000" dirty="0" err="1">
                <a:solidFill>
                  <a:srgbClr val="008BA5"/>
                </a:solidFill>
                <a:latin typeface="Arial" panose="020B0604020202020204" pitchFamily="34" charset="0"/>
                <a:cs typeface="Arial" panose="020B0604020202020204" pitchFamily="34" charset="0"/>
              </a:rPr>
              <a:t>outil</a:t>
            </a:r>
            <a:r>
              <a:rPr lang="en-US" sz="3000" dirty="0">
                <a:solidFill>
                  <a:srgbClr val="008BA5"/>
                </a:solidFill>
                <a:latin typeface="Arial" panose="020B0604020202020204" pitchFamily="34" charset="0"/>
                <a:cs typeface="Arial" panose="020B0604020202020204" pitchFamily="34" charset="0"/>
              </a:rPr>
              <a:t> pour </a:t>
            </a:r>
            <a:r>
              <a:rPr lang="en-US" sz="3000" dirty="0" err="1">
                <a:solidFill>
                  <a:srgbClr val="008BA5"/>
                </a:solidFill>
                <a:latin typeface="Arial" panose="020B0604020202020204" pitchFamily="34" charset="0"/>
                <a:cs typeface="Arial" panose="020B0604020202020204" pitchFamily="34" charset="0"/>
              </a:rPr>
              <a:t>chaque</a:t>
            </a:r>
            <a:r>
              <a:rPr lang="en-US" sz="3000" dirty="0">
                <a:solidFill>
                  <a:srgbClr val="008BA5"/>
                </a:solidFill>
                <a:latin typeface="Arial" panose="020B0604020202020204" pitchFamily="34" charset="0"/>
                <a:cs typeface="Arial" panose="020B0604020202020204" pitchFamily="34" charset="0"/>
              </a:rPr>
              <a:t> type </a:t>
            </a:r>
            <a:r>
              <a:rPr lang="en-US" sz="3000" dirty="0" err="1">
                <a:solidFill>
                  <a:srgbClr val="008BA5"/>
                </a:solidFill>
                <a:latin typeface="Arial" panose="020B0604020202020204" pitchFamily="34" charset="0"/>
                <a:cs typeface="Arial" panose="020B0604020202020204" pitchFamily="34" charset="0"/>
              </a:rPr>
              <a:t>d’utilisation</a:t>
            </a:r>
            <a:endParaRPr lang="en-AU" altLang="en-US" sz="3000" dirty="0">
              <a:solidFill>
                <a:srgbClr val="008BA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5" y="1405760"/>
            <a:ext cx="4095425" cy="3166240"/>
          </a:xfrm>
        </p:spPr>
        <p:txBody>
          <a:bodyPr vert="horz" lIns="91440" tIns="45720" rIns="91440" bIns="0" rtlCol="0" anchor="t">
            <a:normAutofit fontScale="92500" lnSpcReduction="10000"/>
          </a:bodyPr>
          <a:lstStyle/>
          <a:p>
            <a:pPr rtl="0">
              <a:buClr>
                <a:srgbClr val="008BA5"/>
              </a:buClr>
              <a:buFont typeface="Arial" panose="020B0604020202020204" pitchFamily="34" charset="0"/>
              <a:buChar char="•"/>
            </a:pPr>
            <a:r>
              <a:rPr lang="en-US" sz="2000" dirty="0" err="1"/>
              <a:t>Travaillez</a:t>
            </a:r>
            <a:r>
              <a:rPr lang="en-US" sz="2000" dirty="0"/>
              <a:t> </a:t>
            </a:r>
            <a:r>
              <a:rPr lang="en-US" sz="2000" dirty="0" err="1"/>
              <a:t>en</a:t>
            </a:r>
            <a:r>
              <a:rPr lang="en-US" sz="2000" dirty="0"/>
              <a:t> petits </a:t>
            </a:r>
            <a:r>
              <a:rPr lang="en-US" sz="2000" dirty="0" err="1"/>
              <a:t>groupes</a:t>
            </a:r>
            <a:r>
              <a:rPr lang="en-US" sz="2000" dirty="0"/>
              <a:t>. </a:t>
            </a:r>
            <a:r>
              <a:rPr lang="en-US" sz="2000" dirty="0" err="1"/>
              <a:t>Chaque</a:t>
            </a:r>
            <a:r>
              <a:rPr lang="en-US" sz="2000" dirty="0"/>
              <a:t> </a:t>
            </a:r>
            <a:r>
              <a:rPr lang="en-US" sz="2000" dirty="0" err="1"/>
              <a:t>groupe</a:t>
            </a:r>
            <a:r>
              <a:rPr lang="en-US" sz="2000" dirty="0"/>
              <a:t> sera </a:t>
            </a:r>
            <a:r>
              <a:rPr lang="en-US" sz="2000" b="1" dirty="0"/>
              <a:t>chargé </a:t>
            </a:r>
            <a:r>
              <a:rPr lang="en-US" sz="2000" b="1" dirty="0" err="1"/>
              <a:t>d’une</a:t>
            </a:r>
            <a:r>
              <a:rPr lang="en-US" sz="2000" b="1" dirty="0"/>
              <a:t> </a:t>
            </a:r>
            <a:r>
              <a:rPr lang="en-US" sz="2000" b="1" dirty="0" err="1"/>
              <a:t>tâche</a:t>
            </a:r>
            <a:r>
              <a:rPr lang="en-US" sz="2000" dirty="0"/>
              <a:t>.</a:t>
            </a:r>
          </a:p>
          <a:p>
            <a:pPr rtl="0">
              <a:buClr>
                <a:srgbClr val="008BA5"/>
              </a:buClr>
              <a:buFont typeface="Arial" panose="020B0604020202020204" pitchFamily="34" charset="0"/>
              <a:buChar char="•"/>
            </a:pPr>
            <a:endParaRPr lang="en-US" sz="2000" dirty="0"/>
          </a:p>
          <a:p>
            <a:pPr rtl="0">
              <a:spcAft>
                <a:spcPts val="1400"/>
              </a:spcAft>
              <a:buClr>
                <a:srgbClr val="008BA5"/>
              </a:buClr>
              <a:buFont typeface="Arial" panose="020B0604020202020204" pitchFamily="34" charset="0"/>
              <a:buChar char="•"/>
            </a:pPr>
            <a:r>
              <a:rPr lang="en-US" sz="2000" dirty="0" err="1"/>
              <a:t>Quels</a:t>
            </a:r>
            <a:r>
              <a:rPr lang="en-US" sz="2000" dirty="0"/>
              <a:t> </a:t>
            </a:r>
            <a:r>
              <a:rPr lang="en-US" sz="2000" b="1" dirty="0"/>
              <a:t>types de </a:t>
            </a:r>
            <a:r>
              <a:rPr lang="en-US" sz="2000" b="1" dirty="0" err="1"/>
              <a:t>données</a:t>
            </a:r>
            <a:r>
              <a:rPr lang="en-US" sz="2000" b="1" dirty="0"/>
              <a:t> </a:t>
            </a:r>
            <a:r>
              <a:rPr lang="en-US" sz="2000" dirty="0" err="1"/>
              <a:t>devez-vous</a:t>
            </a:r>
            <a:r>
              <a:rPr lang="en-US" sz="2000" dirty="0"/>
              <a:t> </a:t>
            </a:r>
            <a:r>
              <a:rPr lang="en-US" sz="2000" dirty="0" err="1"/>
              <a:t>collecter</a:t>
            </a:r>
            <a:r>
              <a:rPr lang="en-US" sz="2000" dirty="0"/>
              <a:t>, et </a:t>
            </a:r>
            <a:r>
              <a:rPr lang="en-US" sz="2000" b="1" dirty="0" err="1"/>
              <a:t>pourquoi</a:t>
            </a:r>
            <a:r>
              <a:rPr lang="en-US" sz="2000" b="1" dirty="0"/>
              <a:t> ? </a:t>
            </a:r>
          </a:p>
          <a:p>
            <a:pPr rtl="0">
              <a:buClr>
                <a:srgbClr val="008BA5"/>
              </a:buClr>
              <a:buFont typeface="Arial" panose="020B0604020202020204" pitchFamily="34" charset="0"/>
              <a:buChar char="•"/>
            </a:pPr>
            <a:endParaRPr lang="en-US" sz="2000" dirty="0"/>
          </a:p>
          <a:p>
            <a:pPr rtl="0">
              <a:buClr>
                <a:srgbClr val="008BA5"/>
              </a:buClr>
              <a:buFont typeface="Arial" panose="020B0604020202020204" pitchFamily="34" charset="0"/>
              <a:buChar char="•"/>
            </a:pPr>
            <a:r>
              <a:rPr lang="en-US" sz="2000" dirty="0"/>
              <a:t>De </a:t>
            </a:r>
            <a:r>
              <a:rPr lang="en-US" sz="2000" dirty="0" err="1"/>
              <a:t>quels</a:t>
            </a:r>
            <a:r>
              <a:rPr lang="en-US" sz="2000" dirty="0"/>
              <a:t> </a:t>
            </a:r>
            <a:r>
              <a:rPr lang="en-US" sz="2000" b="1" dirty="0" err="1"/>
              <a:t>outils</a:t>
            </a:r>
            <a:r>
              <a:rPr lang="en-US" sz="2000" b="1" dirty="0"/>
              <a:t> </a:t>
            </a:r>
            <a:r>
              <a:rPr lang="en-US" sz="2000" dirty="0" err="1"/>
              <a:t>aurez-vous</a:t>
            </a:r>
            <a:r>
              <a:rPr lang="en-US" sz="2000" dirty="0"/>
              <a:t> </a:t>
            </a:r>
            <a:r>
              <a:rPr lang="en-US" sz="2000" dirty="0" err="1"/>
              <a:t>besoin</a:t>
            </a:r>
            <a:r>
              <a:rPr lang="en-US" sz="2000" dirty="0"/>
              <a:t> pour </a:t>
            </a:r>
            <a:r>
              <a:rPr lang="en-US" sz="2000" dirty="0" err="1"/>
              <a:t>collecter</a:t>
            </a:r>
            <a:r>
              <a:rPr lang="en-US" sz="2000" dirty="0"/>
              <a:t> </a:t>
            </a:r>
            <a:r>
              <a:rPr lang="en-US" sz="2000" dirty="0" err="1"/>
              <a:t>ces</a:t>
            </a:r>
            <a:r>
              <a:rPr lang="en-US" sz="2000" dirty="0"/>
              <a:t> </a:t>
            </a:r>
            <a:r>
              <a:rPr lang="en-US" sz="2000" dirty="0" err="1"/>
              <a:t>données</a:t>
            </a:r>
            <a:r>
              <a:rPr lang="en-US" sz="2000" dirty="0"/>
              <a:t> ? </a:t>
            </a:r>
            <a:endParaRPr lang="en-GB"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Étude de cas</a:t>
            </a:r>
          </a:p>
        </p:txBody>
      </p:sp>
      <p:sp>
        <p:nvSpPr>
          <p:cNvPr id="5" name="Content Placeholder 2"/>
          <p:cNvSpPr txBox="1"/>
          <p:nvPr/>
        </p:nvSpPr>
        <p:spPr>
          <a:xfrm>
            <a:off x="4572000" y="1314379"/>
            <a:ext cx="4095425" cy="3166240"/>
          </a:xfrm>
          <a:prstGeom prst="rect">
            <a:avLst/>
          </a:prstGeom>
        </p:spPr>
        <p:txBody>
          <a:bodyPr vert="horz" lIns="91440" tIns="45720" rIns="91440" bIns="0" rtlCol="0" anchor="t">
            <a:normAutofit fontScale="80000" lnSpcReduction="10000"/>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rtl="0">
              <a:spcAft>
                <a:spcPts val="200"/>
              </a:spcAft>
              <a:buClr>
                <a:srgbClr val="008BA5"/>
              </a:buClr>
              <a:buFont typeface="Arial" panose="020B0604020202020204" pitchFamily="34" charset="0"/>
              <a:buChar char="•"/>
            </a:pPr>
            <a:r>
              <a:rPr lang="en-US" sz="2000" dirty="0" err="1"/>
              <a:t>Exemple</a:t>
            </a:r>
            <a:r>
              <a:rPr lang="en-US" sz="2000" dirty="0"/>
              <a:t> : </a:t>
            </a:r>
            <a:r>
              <a:rPr lang="en-US" sz="2000" dirty="0" err="1"/>
              <a:t>vous</a:t>
            </a:r>
            <a:r>
              <a:rPr lang="en-US" sz="2000" dirty="0"/>
              <a:t> </a:t>
            </a:r>
            <a:r>
              <a:rPr lang="en-US" sz="2000" dirty="0" err="1"/>
              <a:t>devez</a:t>
            </a:r>
            <a:r>
              <a:rPr lang="en-US" sz="2000" dirty="0"/>
              <a:t> </a:t>
            </a:r>
            <a:r>
              <a:rPr lang="en-US" sz="2000" dirty="0" err="1"/>
              <a:t>évaluer</a:t>
            </a:r>
            <a:r>
              <a:rPr lang="en-US" sz="2000" dirty="0"/>
              <a:t> </a:t>
            </a:r>
            <a:r>
              <a:rPr lang="en-US" sz="2000" dirty="0" err="1"/>
              <a:t>l’accès</a:t>
            </a:r>
            <a:r>
              <a:rPr lang="en-US" sz="2000" dirty="0"/>
              <a:t> des </a:t>
            </a:r>
            <a:r>
              <a:rPr lang="en-US" sz="2000" dirty="0" err="1"/>
              <a:t>personnes</a:t>
            </a:r>
            <a:r>
              <a:rPr lang="en-US" sz="2000" dirty="0"/>
              <a:t> </a:t>
            </a:r>
            <a:r>
              <a:rPr lang="en-US" sz="2000" dirty="0" err="1"/>
              <a:t>réfugiées</a:t>
            </a:r>
            <a:r>
              <a:rPr lang="en-US" sz="2000" dirty="0"/>
              <a:t> </a:t>
            </a:r>
            <a:r>
              <a:rPr lang="en-US" sz="2000" dirty="0" err="1"/>
              <a:t>à</a:t>
            </a:r>
            <a:r>
              <a:rPr lang="en-US" sz="2000" dirty="0"/>
              <a:t> </a:t>
            </a:r>
            <a:r>
              <a:rPr lang="en-US" sz="2000" dirty="0" err="1"/>
              <a:t>une</a:t>
            </a:r>
            <a:r>
              <a:rPr lang="en-US" sz="2000" dirty="0"/>
              <a:t> école et </a:t>
            </a:r>
            <a:r>
              <a:rPr lang="en-US" sz="2000" dirty="0" err="1"/>
              <a:t>à</a:t>
            </a:r>
            <a:r>
              <a:rPr lang="en-US" sz="2000" dirty="0"/>
              <a:t> un </a:t>
            </a:r>
            <a:r>
              <a:rPr lang="en-US" sz="2000" dirty="0" err="1"/>
              <a:t>centre</a:t>
            </a:r>
            <a:r>
              <a:rPr lang="en-US" sz="2000" dirty="0"/>
              <a:t> </a:t>
            </a:r>
            <a:r>
              <a:rPr lang="en-US" sz="2000" dirty="0" err="1"/>
              <a:t>médical</a:t>
            </a:r>
            <a:r>
              <a:rPr lang="en-US" sz="2000" dirty="0"/>
              <a:t> </a:t>
            </a:r>
            <a:r>
              <a:rPr lang="en-US" sz="2000" dirty="0" err="1"/>
              <a:t>en</a:t>
            </a:r>
            <a:r>
              <a:rPr lang="en-US" sz="2000" dirty="0"/>
              <a:t> tenant </a:t>
            </a:r>
            <a:r>
              <a:rPr lang="en-US" sz="2000" dirty="0" err="1"/>
              <a:t>compte</a:t>
            </a:r>
            <a:r>
              <a:rPr lang="en-US" sz="2000" dirty="0"/>
              <a:t> de </a:t>
            </a:r>
            <a:r>
              <a:rPr lang="en-US" sz="2000" dirty="0" err="1"/>
              <a:t>l’âge</a:t>
            </a:r>
            <a:r>
              <a:rPr lang="en-US" sz="2000" dirty="0"/>
              <a:t> et de </a:t>
            </a:r>
            <a:r>
              <a:rPr lang="en-US" sz="2000" dirty="0" err="1"/>
              <a:t>l’égalité</a:t>
            </a:r>
            <a:r>
              <a:rPr lang="en-US" sz="2000" dirty="0"/>
              <a:t> des genres.</a:t>
            </a:r>
          </a:p>
          <a:p>
            <a:pPr rtl="0">
              <a:spcAft>
                <a:spcPts val="200"/>
              </a:spcAft>
              <a:buClr>
                <a:srgbClr val="008BA5"/>
              </a:buClr>
              <a:buFont typeface="Arial" panose="020B0604020202020204" pitchFamily="34" charset="0"/>
              <a:buChar char="•"/>
            </a:pPr>
            <a:r>
              <a:rPr lang="en-US" sz="2000" dirty="0"/>
              <a:t>Ex</a:t>
            </a:r>
            <a:r>
              <a:rPr lang="fr-FR" altLang="en-US" sz="2000" dirty="0" err="1"/>
              <a:t>emple</a:t>
            </a:r>
            <a:r>
              <a:rPr lang="en-US" sz="2000" dirty="0"/>
              <a:t> : </a:t>
            </a:r>
            <a:r>
              <a:rPr lang="en-US" sz="2000" dirty="0" err="1"/>
              <a:t>données</a:t>
            </a:r>
            <a:r>
              <a:rPr lang="en-US" sz="2000" dirty="0"/>
              <a:t> sur la </a:t>
            </a:r>
            <a:r>
              <a:rPr lang="en-US" sz="2000" dirty="0" err="1"/>
              <a:t>scolarisation</a:t>
            </a:r>
            <a:r>
              <a:rPr lang="en-US" sz="2000" dirty="0"/>
              <a:t> et </a:t>
            </a:r>
            <a:r>
              <a:rPr lang="en-US" sz="2000" dirty="0" err="1"/>
              <a:t>données</a:t>
            </a:r>
            <a:r>
              <a:rPr lang="en-US" sz="2000" dirty="0"/>
              <a:t> </a:t>
            </a:r>
            <a:r>
              <a:rPr lang="en-US" sz="2000" dirty="0" err="1"/>
              <a:t>médicales</a:t>
            </a:r>
            <a:r>
              <a:rPr lang="en-US" sz="2000" dirty="0"/>
              <a:t> </a:t>
            </a:r>
            <a:r>
              <a:rPr lang="en-US" sz="2000" dirty="0" err="1"/>
              <a:t>ventilées</a:t>
            </a:r>
            <a:r>
              <a:rPr lang="en-US" sz="2000" dirty="0"/>
              <a:t> par </a:t>
            </a:r>
            <a:r>
              <a:rPr lang="en-US" sz="2000" dirty="0" err="1"/>
              <a:t>sexe</a:t>
            </a:r>
            <a:r>
              <a:rPr lang="en-US" sz="2000" dirty="0"/>
              <a:t> et par </a:t>
            </a:r>
            <a:r>
              <a:rPr lang="en-US" sz="2000" dirty="0" err="1"/>
              <a:t>âge</a:t>
            </a:r>
            <a:r>
              <a:rPr lang="en-US" sz="2000" dirty="0"/>
              <a:t> </a:t>
            </a:r>
            <a:r>
              <a:rPr lang="en-US" sz="2000" dirty="0" err="1"/>
              <a:t>afin</a:t>
            </a:r>
            <a:r>
              <a:rPr lang="en-US" sz="2000" dirty="0"/>
              <a:t> de </a:t>
            </a:r>
            <a:r>
              <a:rPr lang="en-US" sz="2000" dirty="0" err="1"/>
              <a:t>déterminer</a:t>
            </a:r>
            <a:r>
              <a:rPr lang="en-US" sz="2000" dirty="0"/>
              <a:t> </a:t>
            </a:r>
            <a:r>
              <a:rPr lang="en-US" sz="2000" dirty="0" err="1"/>
              <a:t>si</a:t>
            </a:r>
            <a:r>
              <a:rPr lang="en-US" sz="2000" dirty="0"/>
              <a:t> </a:t>
            </a:r>
            <a:r>
              <a:rPr lang="en-US" sz="2000" dirty="0" err="1"/>
              <a:t>l’accès</a:t>
            </a:r>
            <a:r>
              <a:rPr lang="en-US" sz="2000" dirty="0"/>
              <a:t> des femmes et des filles </a:t>
            </a:r>
            <a:r>
              <a:rPr lang="en-US" sz="2000" dirty="0" err="1"/>
              <a:t>est</a:t>
            </a:r>
            <a:r>
              <a:rPr lang="en-US" sz="2000" dirty="0"/>
              <a:t> </a:t>
            </a:r>
            <a:r>
              <a:rPr lang="en-US" sz="2000" dirty="0" err="1"/>
              <a:t>similaire</a:t>
            </a:r>
            <a:r>
              <a:rPr lang="en-US" sz="2000" dirty="0"/>
              <a:t> </a:t>
            </a:r>
            <a:r>
              <a:rPr lang="en-US" sz="2000" dirty="0" err="1"/>
              <a:t>à</a:t>
            </a:r>
            <a:r>
              <a:rPr lang="en-US" sz="2000" dirty="0"/>
              <a:t> </a:t>
            </a:r>
            <a:r>
              <a:rPr lang="en-US" sz="2000" dirty="0" err="1"/>
              <a:t>celui</a:t>
            </a:r>
            <a:r>
              <a:rPr lang="en-US" sz="2000" dirty="0"/>
              <a:t> des hommes et des garçons.</a:t>
            </a:r>
          </a:p>
          <a:p>
            <a:pPr rtl="0">
              <a:spcAft>
                <a:spcPts val="200"/>
              </a:spcAft>
              <a:buClr>
                <a:srgbClr val="008BA5"/>
              </a:buClr>
              <a:buFont typeface="Arial" panose="020B0604020202020204" pitchFamily="34" charset="0"/>
              <a:buChar char="•"/>
            </a:pPr>
            <a:r>
              <a:rPr lang="en-US" sz="2000" dirty="0"/>
              <a:t>Ex</a:t>
            </a:r>
            <a:r>
              <a:rPr lang="fr-FR" altLang="en-US" sz="2000" dirty="0" err="1"/>
              <a:t>emple</a:t>
            </a:r>
            <a:r>
              <a:rPr lang="en-US" sz="2000" dirty="0"/>
              <a:t> : questions relatives au </a:t>
            </a:r>
            <a:r>
              <a:rPr lang="en-US" sz="2000" dirty="0" err="1"/>
              <a:t>sexe</a:t>
            </a:r>
            <a:r>
              <a:rPr lang="en-US" sz="2000" dirty="0"/>
              <a:t> et </a:t>
            </a:r>
            <a:r>
              <a:rPr lang="en-US" sz="2000" dirty="0" err="1"/>
              <a:t>à</a:t>
            </a:r>
            <a:r>
              <a:rPr lang="en-US" sz="2000" dirty="0"/>
              <a:t> </a:t>
            </a:r>
            <a:r>
              <a:rPr lang="en-US" sz="2000" dirty="0" err="1"/>
              <a:t>l’âge</a:t>
            </a:r>
            <a:r>
              <a:rPr lang="en-US" sz="2000" dirty="0"/>
              <a:t> dans les dossiers </a:t>
            </a:r>
            <a:r>
              <a:rPr lang="en-US" sz="2000" dirty="0" err="1"/>
              <a:t>scolaires</a:t>
            </a:r>
            <a:r>
              <a:rPr lang="en-US" sz="2000" dirty="0"/>
              <a:t> et </a:t>
            </a:r>
            <a:r>
              <a:rPr lang="en-US" sz="2000" dirty="0" err="1"/>
              <a:t>médicaux</a:t>
            </a:r>
            <a:r>
              <a:rPr lang="en-US" sz="2000" dirty="0"/>
              <a:t>.</a:t>
            </a:r>
            <a:endParaRPr lang="en-GB" dirty="0">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2" end="2"/>
                                            </p:txEl>
                                          </p:spTgt>
                                        </p:tgtEl>
                                        <p:attrNameLst>
                                          <p:attrName>style.visibility</p:attrName>
                                        </p:attrNameLst>
                                      </p:cBhvr>
                                      <p:to>
                                        <p:strVal val="visible"/>
                                      </p:to>
                                    </p:set>
                                    <p:animEffect transition="in" filter="fade">
                                      <p:cBhvr>
                                        <p:cTn id="12" dur="500"/>
                                        <p:tgtEl>
                                          <p:spTgt spid="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xEl>
                                              <p:pRg st="4" end="4"/>
                                            </p:txEl>
                                          </p:spTgt>
                                        </p:tgtEl>
                                        <p:attrNameLst>
                                          <p:attrName>style.visibility</p:attrName>
                                        </p:attrNameLst>
                                      </p:cBhvr>
                                      <p:to>
                                        <p:strVal val="visible"/>
                                      </p:to>
                                    </p:set>
                                    <p:animEffect transition="in" filter="fade">
                                      <p:cBhvr>
                                        <p:cTn id="17" dur="500"/>
                                        <p:tgtEl>
                                          <p:spTgt spid="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5" descr="Photo caption: Children and adults with and without disabilities gathering outside a school and a health centre"/>
          <p:cNvPicPr>
            <a:picLocks noChangeAspect="1"/>
          </p:cNvPicPr>
          <p:nvPr/>
        </p:nvPicPr>
        <p:blipFill rotWithShape="1">
          <a:blip r:embed="rId4" cstate="print"/>
          <a:srcRect/>
          <a:stretch>
            <a:fillRect/>
          </a:stretch>
        </p:blipFill>
        <p:spPr>
          <a:xfrm>
            <a:off x="4538214" y="1243214"/>
            <a:ext cx="3959441" cy="3217962"/>
          </a:xfrm>
          <a:prstGeom prst="rect">
            <a:avLst/>
          </a:prstGeom>
          <a:ln>
            <a:noFill/>
          </a:ln>
          <a:effectLst>
            <a:softEdge rad="112500"/>
          </a:effectLst>
        </p:spPr>
      </p:pic>
      <p:pic>
        <p:nvPicPr>
          <p:cNvPr id="34" name="Picture 33"/>
          <p:cNvPicPr>
            <a:picLocks noChangeAspect="1"/>
          </p:cNvPicPr>
          <p:nvPr/>
        </p:nvPicPr>
        <p:blipFill>
          <a:blip r:embed="rId5"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5" y="1405760"/>
            <a:ext cx="3791012" cy="2500415"/>
          </a:xfrm>
        </p:spPr>
        <p:txBody>
          <a:bodyPr vert="horz" lIns="91440" tIns="45720" rIns="91440" bIns="0" rtlCol="0" anchor="t">
            <a:normAutofit lnSpcReduction="10000"/>
          </a:bodyPr>
          <a:lstStyle/>
          <a:p>
            <a:pPr marL="457200" indent="-457200" rtl="0">
              <a:buClr>
                <a:srgbClr val="008BA5"/>
              </a:buClr>
              <a:buFont typeface="+mj-lt"/>
              <a:buAutoNum type="arabicPeriod"/>
            </a:pPr>
            <a:r>
              <a:rPr lang="en-US" sz="2000"/>
              <a:t>Lisez l’énoncé de la tâche qui vous a été confiée.</a:t>
            </a:r>
          </a:p>
          <a:p>
            <a:pPr marL="457200" indent="-457200" rtl="0">
              <a:buClr>
                <a:srgbClr val="008BA5"/>
              </a:buClr>
              <a:buFont typeface="+mj-lt"/>
              <a:buAutoNum type="arabicPeriod"/>
            </a:pPr>
            <a:r>
              <a:rPr lang="en-US" sz="2000"/>
              <a:t>De quels types de données auriez-vous besoin ?</a:t>
            </a:r>
          </a:p>
          <a:p>
            <a:pPr marL="457200" indent="-457200" rtl="0">
              <a:buClr>
                <a:srgbClr val="008BA5"/>
              </a:buClr>
              <a:buFont typeface="+mj-lt"/>
              <a:buAutoNum type="arabicPeriod"/>
            </a:pPr>
            <a:r>
              <a:rPr lang="en-US" sz="2000"/>
              <a:t>Dans quel but ?</a:t>
            </a:r>
          </a:p>
          <a:p>
            <a:pPr marL="457200" indent="-457200" rtl="0">
              <a:buClr>
                <a:srgbClr val="008BA5"/>
              </a:buClr>
              <a:buFont typeface="+mj-lt"/>
              <a:buAutoNum type="arabicPeriod"/>
            </a:pPr>
            <a:r>
              <a:rPr lang="en-US" sz="2000"/>
              <a:t>Quels seraient les outils les plus adaptés ?</a:t>
            </a:r>
          </a:p>
          <a:p>
            <a:pPr marL="457200" indent="-457200" rtl="0">
              <a:buClr>
                <a:srgbClr val="008BA5"/>
              </a:buClr>
              <a:buFont typeface="+mj-lt"/>
              <a:buAutoNum type="arabicPeriod"/>
            </a:pPr>
            <a:r>
              <a:rPr lang="en-US" sz="2000"/>
              <a:t>Bilan</a:t>
            </a:r>
            <a:endParaRPr lang="en-GB"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Étude de cas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5" y="1405760"/>
            <a:ext cx="3933056" cy="2824408"/>
          </a:xfrm>
        </p:spPr>
        <p:txBody>
          <a:bodyPr vert="horz" lIns="91440" tIns="45720" rIns="91440" bIns="0" rtlCol="0" anchor="t">
            <a:normAutofit/>
          </a:bodyPr>
          <a:lstStyle/>
          <a:p>
            <a:pPr marL="457200" indent="-457200" rtl="0">
              <a:buClr>
                <a:srgbClr val="008BA5"/>
              </a:buClr>
              <a:buFont typeface="+mj-lt"/>
              <a:buAutoNum type="arabicPeriod"/>
            </a:pPr>
            <a:r>
              <a:rPr lang="en-US" sz="2400"/>
              <a:t>Accueil/enregistrement d’urgence</a:t>
            </a:r>
          </a:p>
          <a:p>
            <a:pPr marL="457200" indent="-457200" rtl="0">
              <a:buClr>
                <a:srgbClr val="008BA5"/>
              </a:buClr>
              <a:buFont typeface="+mj-lt"/>
              <a:buAutoNum type="arabicPeriod"/>
            </a:pPr>
            <a:r>
              <a:rPr lang="en-US" sz="2400"/>
              <a:t>Enregistrement continu</a:t>
            </a:r>
          </a:p>
          <a:p>
            <a:pPr marL="457200" indent="-457200" rtl="0">
              <a:buClr>
                <a:srgbClr val="008BA5"/>
              </a:buClr>
              <a:buFont typeface="+mj-lt"/>
              <a:buAutoNum type="arabicPeriod"/>
            </a:pPr>
            <a:r>
              <a:rPr lang="en-US" sz="2400"/>
              <a:t>Protection contre la violence basée sur le genre/protection de l’enfance</a:t>
            </a:r>
            <a:endParaRPr lang="en-GB" sz="24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Exercices – thèmes</a:t>
            </a:r>
          </a:p>
        </p:txBody>
      </p:sp>
      <p:sp>
        <p:nvSpPr>
          <p:cNvPr id="5" name="Content Placeholder 2"/>
          <p:cNvSpPr txBox="1"/>
          <p:nvPr/>
        </p:nvSpPr>
        <p:spPr>
          <a:xfrm>
            <a:off x="4483127" y="1405760"/>
            <a:ext cx="3933056" cy="2824408"/>
          </a:xfrm>
          <a:prstGeom prst="rect">
            <a:avLst/>
          </a:prstGeom>
        </p:spPr>
        <p:txBody>
          <a:bodyPr vert="horz" lIns="91440" tIns="45720" rIns="91440" bIns="0" rtlCol="0" anchor="t">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7200" indent="-457200" rtl="0">
              <a:buClr>
                <a:srgbClr val="008BA5"/>
              </a:buClr>
              <a:buFont typeface="+mj-lt"/>
              <a:buAutoNum type="arabicPeriod" startAt="4"/>
            </a:pPr>
            <a:r>
              <a:rPr lang="en-US" sz="2400"/>
              <a:t>Redevabilité à l’égard des populations touchées</a:t>
            </a:r>
          </a:p>
          <a:p>
            <a:pPr marL="457200" indent="-457200" rtl="0">
              <a:buClr>
                <a:srgbClr val="008BA5"/>
              </a:buClr>
              <a:buFont typeface="+mj-lt"/>
              <a:buAutoNum type="arabicPeriod" startAt="4"/>
            </a:pPr>
            <a:r>
              <a:rPr lang="en-US" sz="2400"/>
              <a:t>Réinstallation des personnes réfugiées</a:t>
            </a:r>
          </a:p>
          <a:p>
            <a:pPr marL="457200" indent="-457200" rtl="0">
              <a:buClr>
                <a:srgbClr val="008BA5"/>
              </a:buClr>
              <a:buFont typeface="+mj-lt"/>
              <a:buAutoNum type="arabicPeriod" startAt="4"/>
            </a:pPr>
            <a:r>
              <a:rPr lang="en-US" sz="2400"/>
              <a:t>Intégration locale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599"/>
            <a:ext cx="9144000" cy="968351"/>
          </a:xfrm>
          <a:prstGeom prst="rect">
            <a:avLst/>
          </a:prstGeom>
        </p:spPr>
      </p:pic>
      <p:sp>
        <p:nvSpPr>
          <p:cNvPr id="36" name="Content Placeholder 2"/>
          <p:cNvSpPr>
            <a:spLocks noGrp="1"/>
          </p:cNvSpPr>
          <p:nvPr>
            <p:ph idx="1"/>
          </p:nvPr>
        </p:nvSpPr>
        <p:spPr>
          <a:xfrm>
            <a:off x="638944" y="1580689"/>
            <a:ext cx="6889320" cy="2887944"/>
          </a:xfrm>
        </p:spPr>
        <p:txBody>
          <a:bodyPr vert="horz" lIns="91440" tIns="45720" rIns="91440" bIns="0" rtlCol="0" anchor="t">
            <a:normAutofit fontScale="92500" lnSpcReduction="10000"/>
          </a:bodyPr>
          <a:lstStyle/>
          <a:p>
            <a:pPr rtl="0">
              <a:buClr>
                <a:srgbClr val="008BA5"/>
              </a:buClr>
              <a:buFont typeface="Arial" panose="020B0604020202020204" pitchFamily="34" charset="0"/>
              <a:buChar char="•"/>
            </a:pPr>
            <a:r>
              <a:rPr lang="en-US" sz="2400" dirty="0" err="1"/>
              <a:t>Données</a:t>
            </a:r>
            <a:r>
              <a:rPr lang="en-US" sz="2400" dirty="0"/>
              <a:t> sur le </a:t>
            </a:r>
            <a:r>
              <a:rPr lang="en-US" sz="2400" dirty="0" err="1"/>
              <a:t>statut</a:t>
            </a:r>
            <a:r>
              <a:rPr lang="en-US" sz="2400" dirty="0"/>
              <a:t> de handicap (</a:t>
            </a:r>
            <a:r>
              <a:rPr lang="en-US" sz="2400" dirty="0" err="1"/>
              <a:t>personne</a:t>
            </a:r>
            <a:r>
              <a:rPr lang="en-US" sz="2400" dirty="0"/>
              <a:t> </a:t>
            </a:r>
            <a:r>
              <a:rPr lang="en-US" sz="2400" dirty="0" err="1"/>
              <a:t>handicapée</a:t>
            </a:r>
            <a:r>
              <a:rPr lang="en-US" sz="2400" dirty="0"/>
              <a:t> </a:t>
            </a:r>
            <a:r>
              <a:rPr lang="en-US" sz="2400" dirty="0" err="1"/>
              <a:t>ou</a:t>
            </a:r>
            <a:r>
              <a:rPr lang="en-US" sz="2400" dirty="0"/>
              <a:t> sans handicap)</a:t>
            </a:r>
          </a:p>
          <a:p>
            <a:pPr rtl="0">
              <a:buClr>
                <a:srgbClr val="008BA5"/>
              </a:buClr>
              <a:buFont typeface="Arial" panose="020B0604020202020204" pitchFamily="34" charset="0"/>
              <a:buChar char="•"/>
            </a:pPr>
            <a:r>
              <a:rPr lang="en-US" sz="2400" dirty="0" err="1"/>
              <a:t>Données</a:t>
            </a:r>
            <a:r>
              <a:rPr lang="en-US" sz="2400" dirty="0"/>
              <a:t> sur les </a:t>
            </a:r>
            <a:r>
              <a:rPr lang="en-US" sz="2400" dirty="0" err="1"/>
              <a:t>risques</a:t>
            </a:r>
            <a:r>
              <a:rPr lang="en-US" sz="2400" dirty="0"/>
              <a:t> et les </a:t>
            </a:r>
            <a:r>
              <a:rPr lang="en-US" sz="2400" dirty="0" err="1"/>
              <a:t>difficultés</a:t>
            </a:r>
            <a:r>
              <a:rPr lang="en-US" sz="2400" dirty="0"/>
              <a:t> </a:t>
            </a:r>
            <a:r>
              <a:rPr lang="en-US" sz="2400" dirty="0" err="1"/>
              <a:t>auxquels</a:t>
            </a:r>
            <a:r>
              <a:rPr lang="en-US" sz="2400" dirty="0"/>
              <a:t> </a:t>
            </a:r>
            <a:r>
              <a:rPr lang="en-US" sz="2400" dirty="0" err="1"/>
              <a:t>sont</a:t>
            </a:r>
            <a:r>
              <a:rPr lang="en-US" sz="2400" dirty="0"/>
              <a:t> </a:t>
            </a:r>
            <a:r>
              <a:rPr lang="en-US" sz="2400" dirty="0" err="1"/>
              <a:t>confrontées</a:t>
            </a:r>
            <a:r>
              <a:rPr lang="en-US" sz="2400" dirty="0"/>
              <a:t> les </a:t>
            </a:r>
            <a:r>
              <a:rPr lang="en-US" sz="2400" dirty="0" err="1"/>
              <a:t>personnes</a:t>
            </a:r>
            <a:r>
              <a:rPr lang="en-US" sz="2400" dirty="0"/>
              <a:t> </a:t>
            </a:r>
            <a:r>
              <a:rPr lang="en-US" sz="2400" dirty="0" err="1"/>
              <a:t>handicapées</a:t>
            </a:r>
            <a:endParaRPr lang="en-US" sz="2400" dirty="0"/>
          </a:p>
          <a:p>
            <a:pPr rtl="0">
              <a:buClr>
                <a:srgbClr val="008BA5"/>
              </a:buClr>
              <a:buFont typeface="Arial" panose="020B0604020202020204" pitchFamily="34" charset="0"/>
              <a:buChar char="•"/>
            </a:pPr>
            <a:r>
              <a:rPr lang="en-US" sz="2400" dirty="0" err="1"/>
              <a:t>Données</a:t>
            </a:r>
            <a:r>
              <a:rPr lang="en-US" sz="2400" dirty="0"/>
              <a:t> sur les </a:t>
            </a:r>
            <a:r>
              <a:rPr lang="en-US" sz="2400" dirty="0" err="1"/>
              <a:t>capacités</a:t>
            </a:r>
            <a:r>
              <a:rPr lang="en-US" sz="2400" dirty="0"/>
              <a:t> des </a:t>
            </a:r>
            <a:r>
              <a:rPr lang="en-US" sz="2400" dirty="0" err="1"/>
              <a:t>personnes</a:t>
            </a:r>
            <a:r>
              <a:rPr lang="en-US" sz="2400" dirty="0"/>
              <a:t> </a:t>
            </a:r>
            <a:r>
              <a:rPr lang="en-US" sz="2400" dirty="0" err="1"/>
              <a:t>handicapées</a:t>
            </a:r>
            <a:r>
              <a:rPr lang="en-US" sz="2400" dirty="0"/>
              <a:t> et sur </a:t>
            </a:r>
            <a:r>
              <a:rPr lang="en-US" sz="2400" dirty="0" err="1"/>
              <a:t>leurs</a:t>
            </a:r>
            <a:r>
              <a:rPr lang="en-US" sz="2400" dirty="0"/>
              <a:t> </a:t>
            </a:r>
            <a:r>
              <a:rPr lang="en-US" sz="2400" dirty="0" err="1"/>
              <a:t>besoins</a:t>
            </a:r>
            <a:r>
              <a:rPr lang="en-US" sz="2400" dirty="0"/>
              <a:t> </a:t>
            </a:r>
            <a:r>
              <a:rPr lang="en-US" sz="2400" dirty="0" err="1"/>
              <a:t>en</a:t>
            </a:r>
            <a:r>
              <a:rPr lang="en-US" sz="2400" dirty="0"/>
              <a:t> matière </a:t>
            </a:r>
            <a:r>
              <a:rPr lang="en-US" sz="2400" dirty="0" err="1"/>
              <a:t>d’assistance</a:t>
            </a:r>
            <a:endParaRPr lang="en-US" sz="2400" dirty="0"/>
          </a:p>
          <a:p>
            <a:pPr rtl="0">
              <a:buClr>
                <a:srgbClr val="008BA5"/>
              </a:buClr>
              <a:buFont typeface="Arial" panose="020B0604020202020204" pitchFamily="34" charset="0"/>
              <a:buChar char="•"/>
            </a:pPr>
            <a:r>
              <a:rPr lang="en-US" sz="2400" dirty="0" err="1"/>
              <a:t>Évaluation</a:t>
            </a:r>
            <a:r>
              <a:rPr lang="en-US" sz="2400" dirty="0"/>
              <a:t> et </a:t>
            </a:r>
            <a:r>
              <a:rPr lang="en-US" sz="2400" dirty="0" err="1"/>
              <a:t>détermination</a:t>
            </a:r>
            <a:r>
              <a:rPr lang="en-US" sz="2400" dirty="0"/>
              <a:t> du handicap</a:t>
            </a:r>
            <a:endParaRPr lang="en-GB" sz="2400" dirty="0">
              <a:cs typeface="Arial" panose="020B0604020202020204"/>
            </a:endParaRPr>
          </a:p>
        </p:txBody>
      </p:sp>
      <p:sp>
        <p:nvSpPr>
          <p:cNvPr id="38" name="Title 1"/>
          <p:cNvSpPr>
            <a:spLocks noGrp="1"/>
          </p:cNvSpPr>
          <p:nvPr>
            <p:ph type="title"/>
          </p:nvPr>
        </p:nvSpPr>
        <p:spPr>
          <a:xfrm>
            <a:off x="736600" y="268974"/>
            <a:ext cx="8226746" cy="968351"/>
          </a:xfrm>
        </p:spPr>
        <p:txBody>
          <a:bodyPr rtlCol="0">
            <a:normAutofit/>
          </a:bodyPr>
          <a:lstStyle/>
          <a:p>
            <a:pPr rtl="0"/>
            <a:r>
              <a:rPr lang="en-US" sz="3000" dirty="0">
                <a:solidFill>
                  <a:schemeClr val="bg1"/>
                </a:solidFill>
              </a:rPr>
              <a:t>Types de </a:t>
            </a:r>
            <a:r>
              <a:rPr lang="en-US" sz="3000" dirty="0" err="1">
                <a:solidFill>
                  <a:schemeClr val="bg1"/>
                </a:solidFill>
              </a:rPr>
              <a:t>données</a:t>
            </a:r>
            <a:r>
              <a:rPr lang="en-US" sz="3000" dirty="0">
                <a:solidFill>
                  <a:schemeClr val="bg1"/>
                </a:solidFill>
              </a:rPr>
              <a:t> relatives aux </a:t>
            </a:r>
            <a:r>
              <a:rPr lang="en-US" sz="3000" dirty="0" err="1">
                <a:solidFill>
                  <a:schemeClr val="bg1"/>
                </a:solidFill>
              </a:rPr>
              <a:t>personnes</a:t>
            </a:r>
            <a:r>
              <a:rPr lang="en-US" sz="3000" dirty="0">
                <a:solidFill>
                  <a:schemeClr val="bg1"/>
                </a:solidFill>
              </a:rPr>
              <a:t> </a:t>
            </a:r>
            <a:r>
              <a:rPr lang="en-US" sz="3000" dirty="0" err="1">
                <a:solidFill>
                  <a:schemeClr val="bg1"/>
                </a:solidFill>
              </a:rPr>
              <a:t>handicapées</a:t>
            </a:r>
            <a:endParaRPr lang="en-US" sz="3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206978"/>
            <a:ext cx="8052129" cy="3221899"/>
          </a:xfrm>
        </p:spPr>
        <p:txBody>
          <a:bodyPr vert="horz" lIns="91440" tIns="45720" rIns="91440" bIns="0" rtlCol="0" anchor="t">
            <a:normAutofit lnSpcReduction="10000"/>
          </a:bodyPr>
          <a:lstStyle/>
          <a:p>
            <a:pPr rtl="0">
              <a:buClr>
                <a:srgbClr val="008BA5"/>
              </a:buClr>
              <a:buFont typeface="Arial" panose="020B0604020202020204" pitchFamily="34" charset="0"/>
              <a:buChar char="•"/>
            </a:pPr>
            <a:r>
              <a:rPr lang="en-US" sz="1600" dirty="0"/>
              <a:t>Identifier les </a:t>
            </a:r>
            <a:r>
              <a:rPr lang="en-US" sz="1600" dirty="0" err="1"/>
              <a:t>personnes</a:t>
            </a:r>
            <a:r>
              <a:rPr lang="en-US" sz="1600" dirty="0"/>
              <a:t> </a:t>
            </a:r>
            <a:r>
              <a:rPr lang="en-US" sz="1600" dirty="0" err="1"/>
              <a:t>handicapées</a:t>
            </a:r>
            <a:r>
              <a:rPr lang="en-US" sz="1600" dirty="0"/>
              <a:t> pour </a:t>
            </a:r>
            <a:r>
              <a:rPr lang="en-US" sz="1600" b="1" dirty="0" err="1"/>
              <a:t>élaborer</a:t>
            </a:r>
            <a:r>
              <a:rPr lang="en-US" sz="1600" b="1" dirty="0"/>
              <a:t> des politiques et des </a:t>
            </a:r>
            <a:r>
              <a:rPr lang="en-US" sz="1600" b="1" dirty="0" err="1"/>
              <a:t>programmes</a:t>
            </a:r>
            <a:r>
              <a:rPr lang="en-US" sz="1600" b="1" dirty="0"/>
              <a:t> </a:t>
            </a:r>
            <a:r>
              <a:rPr lang="en-US" sz="1600" b="1" dirty="0" err="1"/>
              <a:t>adaptés</a:t>
            </a:r>
            <a:endParaRPr lang="en-US" sz="1600" dirty="0"/>
          </a:p>
          <a:p>
            <a:pPr rtl="0">
              <a:buClr>
                <a:srgbClr val="008BA5"/>
              </a:buClr>
              <a:buFont typeface="Arial" panose="020B0604020202020204" pitchFamily="34" charset="0"/>
              <a:buChar char="•"/>
            </a:pPr>
            <a:r>
              <a:rPr lang="en-US" sz="1600" dirty="0"/>
              <a:t>Identifier les </a:t>
            </a:r>
            <a:r>
              <a:rPr lang="en-US" sz="1600" dirty="0" err="1"/>
              <a:t>personnes</a:t>
            </a:r>
            <a:r>
              <a:rPr lang="en-US" sz="1600" dirty="0"/>
              <a:t> </a:t>
            </a:r>
            <a:r>
              <a:rPr lang="en-US" sz="1600" dirty="0" err="1"/>
              <a:t>handicapées</a:t>
            </a:r>
            <a:r>
              <a:rPr lang="en-US" sz="1600" dirty="0"/>
              <a:t> pour assurer </a:t>
            </a:r>
            <a:r>
              <a:rPr lang="en-US" sz="1600" b="1" dirty="0" err="1"/>
              <a:t>une</a:t>
            </a:r>
            <a:r>
              <a:rPr lang="en-US" sz="1600" b="1" dirty="0"/>
              <a:t> </a:t>
            </a:r>
            <a:r>
              <a:rPr lang="en-US" sz="1600" b="1" dirty="0" err="1"/>
              <a:t>prise</a:t>
            </a:r>
            <a:r>
              <a:rPr lang="en-US" sz="1600" b="1" dirty="0"/>
              <a:t> </a:t>
            </a:r>
            <a:r>
              <a:rPr lang="en-US" sz="1600" b="1" dirty="0" err="1"/>
              <a:t>en</a:t>
            </a:r>
            <a:r>
              <a:rPr lang="en-US" sz="1600" b="1" dirty="0"/>
              <a:t> charge </a:t>
            </a:r>
            <a:r>
              <a:rPr lang="en-US" sz="1600" b="1" dirty="0" err="1"/>
              <a:t>en</a:t>
            </a:r>
            <a:r>
              <a:rPr lang="en-US" sz="1600" b="1" dirty="0"/>
              <a:t> matière de protection</a:t>
            </a:r>
          </a:p>
          <a:p>
            <a:pPr rtl="0">
              <a:buClr>
                <a:srgbClr val="008BA5"/>
              </a:buClr>
              <a:buFont typeface="Arial" panose="020B0604020202020204" pitchFamily="34" charset="0"/>
              <a:buChar char="•"/>
            </a:pPr>
            <a:r>
              <a:rPr lang="en-US" sz="1600" dirty="0" err="1"/>
              <a:t>Répertorier</a:t>
            </a:r>
            <a:r>
              <a:rPr lang="en-US" sz="1600" dirty="0"/>
              <a:t> les </a:t>
            </a:r>
            <a:r>
              <a:rPr lang="en-US" sz="1600" b="1" dirty="0" err="1"/>
              <a:t>risques</a:t>
            </a:r>
            <a:r>
              <a:rPr lang="en-US" sz="1600" dirty="0"/>
              <a:t> </a:t>
            </a:r>
            <a:r>
              <a:rPr lang="en-US" sz="1600" dirty="0" err="1"/>
              <a:t>auxquels</a:t>
            </a:r>
            <a:r>
              <a:rPr lang="en-US" sz="1600" dirty="0"/>
              <a:t> </a:t>
            </a:r>
            <a:r>
              <a:rPr lang="en-US" sz="1600" dirty="0" err="1"/>
              <a:t>sont</a:t>
            </a:r>
            <a:r>
              <a:rPr lang="en-US" sz="1600" dirty="0"/>
              <a:t> </a:t>
            </a:r>
            <a:r>
              <a:rPr lang="en-US" sz="1600" dirty="0" err="1"/>
              <a:t>exposées</a:t>
            </a:r>
            <a:r>
              <a:rPr lang="en-US" sz="1600" dirty="0"/>
              <a:t> les </a:t>
            </a:r>
            <a:r>
              <a:rPr lang="en-US" sz="1600" dirty="0" err="1"/>
              <a:t>personnes</a:t>
            </a:r>
            <a:r>
              <a:rPr lang="en-US" sz="1600" dirty="0"/>
              <a:t> </a:t>
            </a:r>
            <a:r>
              <a:rPr lang="en-US" sz="1600" dirty="0" err="1"/>
              <a:t>handicapées</a:t>
            </a:r>
            <a:endParaRPr lang="en-US" sz="1600" dirty="0"/>
          </a:p>
          <a:p>
            <a:pPr rtl="0">
              <a:buClr>
                <a:srgbClr val="008BA5"/>
              </a:buClr>
              <a:buFont typeface="Arial" panose="020B0604020202020204" pitchFamily="34" charset="0"/>
              <a:buChar char="•"/>
            </a:pPr>
            <a:r>
              <a:rPr lang="en-US" sz="1600" dirty="0"/>
              <a:t>Identifier les </a:t>
            </a:r>
            <a:r>
              <a:rPr lang="en-US" sz="1600" b="1" dirty="0"/>
              <a:t>obstacles</a:t>
            </a:r>
            <a:r>
              <a:rPr lang="en-US" sz="1600" dirty="0"/>
              <a:t> qui </a:t>
            </a:r>
            <a:r>
              <a:rPr lang="en-US" sz="1600" dirty="0" err="1"/>
              <a:t>empêchent</a:t>
            </a:r>
            <a:r>
              <a:rPr lang="en-US" sz="1600" dirty="0"/>
              <a:t> les </a:t>
            </a:r>
            <a:r>
              <a:rPr lang="en-US" sz="1600" dirty="0" err="1"/>
              <a:t>personnes</a:t>
            </a:r>
            <a:r>
              <a:rPr lang="en-US" sz="1600" dirty="0"/>
              <a:t> </a:t>
            </a:r>
            <a:r>
              <a:rPr lang="en-US" sz="1600" dirty="0" err="1"/>
              <a:t>handicapées</a:t>
            </a:r>
            <a:r>
              <a:rPr lang="en-US" sz="1600" dirty="0"/>
              <a:t> </a:t>
            </a:r>
            <a:r>
              <a:rPr lang="en-US" sz="1600" dirty="0" err="1"/>
              <a:t>d’accéder</a:t>
            </a:r>
            <a:r>
              <a:rPr lang="en-US" sz="1600" dirty="0"/>
              <a:t> </a:t>
            </a:r>
            <a:r>
              <a:rPr lang="en-US" sz="1600" dirty="0" err="1"/>
              <a:t>à</a:t>
            </a:r>
            <a:r>
              <a:rPr lang="en-US" sz="1600" dirty="0"/>
              <a:t> </a:t>
            </a:r>
            <a:r>
              <a:rPr lang="en-US" sz="1600" dirty="0" err="1"/>
              <a:t>certains</a:t>
            </a:r>
            <a:r>
              <a:rPr lang="en-US" sz="1600" dirty="0"/>
              <a:t> </a:t>
            </a:r>
            <a:r>
              <a:rPr lang="en-US" sz="1600" dirty="0" err="1"/>
              <a:t>lieux</a:t>
            </a:r>
            <a:r>
              <a:rPr lang="en-US" sz="1600" dirty="0"/>
              <a:t> </a:t>
            </a:r>
            <a:r>
              <a:rPr lang="en-US" sz="1600" dirty="0" err="1"/>
              <a:t>ou</a:t>
            </a:r>
            <a:r>
              <a:rPr lang="en-US" sz="1600" dirty="0"/>
              <a:t> services</a:t>
            </a:r>
          </a:p>
          <a:p>
            <a:pPr rtl="0">
              <a:buClr>
                <a:srgbClr val="008BA5"/>
              </a:buClr>
              <a:buFont typeface="Arial" panose="020B0604020202020204" pitchFamily="34" charset="0"/>
              <a:buChar char="•"/>
            </a:pPr>
            <a:r>
              <a:rPr lang="en-US" sz="1600" dirty="0" err="1"/>
              <a:t>Déterminer</a:t>
            </a:r>
            <a:r>
              <a:rPr lang="en-US" sz="1600" dirty="0"/>
              <a:t> les </a:t>
            </a:r>
            <a:r>
              <a:rPr lang="en-US" sz="1600" b="1" dirty="0" err="1"/>
              <a:t>préférences</a:t>
            </a:r>
            <a:r>
              <a:rPr lang="en-US" sz="1600" b="1" dirty="0"/>
              <a:t> </a:t>
            </a:r>
            <a:r>
              <a:rPr lang="en-US" sz="1600" dirty="0"/>
              <a:t>et les </a:t>
            </a:r>
            <a:r>
              <a:rPr lang="en-US" sz="1600" b="1" dirty="0" err="1"/>
              <a:t>capacités</a:t>
            </a:r>
            <a:r>
              <a:rPr lang="en-US" sz="1600" b="1" dirty="0"/>
              <a:t> </a:t>
            </a:r>
            <a:r>
              <a:rPr lang="en-US" sz="1600" dirty="0"/>
              <a:t>des </a:t>
            </a:r>
            <a:r>
              <a:rPr lang="en-US" sz="1600" dirty="0" err="1"/>
              <a:t>personnes</a:t>
            </a:r>
            <a:r>
              <a:rPr lang="en-US" sz="1600" dirty="0"/>
              <a:t> </a:t>
            </a:r>
            <a:r>
              <a:rPr lang="en-US" sz="1600" dirty="0" err="1"/>
              <a:t>handicapées</a:t>
            </a:r>
            <a:endParaRPr lang="en-US" sz="1600" dirty="0"/>
          </a:p>
          <a:p>
            <a:pPr rtl="0">
              <a:buClr>
                <a:srgbClr val="008BA5"/>
              </a:buClr>
              <a:buFont typeface="Arial" panose="020B0604020202020204" pitchFamily="34" charset="0"/>
              <a:buChar char="•"/>
            </a:pPr>
            <a:r>
              <a:rPr lang="en-US" sz="1600" dirty="0" err="1"/>
              <a:t>Déterminer</a:t>
            </a:r>
            <a:r>
              <a:rPr lang="en-US" sz="1600" dirty="0"/>
              <a:t> </a:t>
            </a:r>
            <a:r>
              <a:rPr lang="en-US" sz="1600" dirty="0" err="1"/>
              <a:t>l’</a:t>
            </a:r>
            <a:r>
              <a:rPr lang="en-US" sz="1600" b="1" dirty="0" err="1"/>
              <a:t>admissibilité</a:t>
            </a:r>
            <a:r>
              <a:rPr lang="en-US" sz="1600" b="1" dirty="0"/>
              <a:t> des ménages</a:t>
            </a:r>
            <a:r>
              <a:rPr lang="en-US" sz="1600" dirty="0"/>
              <a:t> </a:t>
            </a:r>
            <a:r>
              <a:rPr lang="en-US" sz="1600" dirty="0" err="1"/>
              <a:t>comptant</a:t>
            </a:r>
            <a:r>
              <a:rPr lang="en-US" sz="1600" dirty="0"/>
              <a:t> des </a:t>
            </a:r>
            <a:r>
              <a:rPr lang="en-US" sz="1600" dirty="0" err="1"/>
              <a:t>personnes</a:t>
            </a:r>
            <a:r>
              <a:rPr lang="en-US" sz="1600" dirty="0"/>
              <a:t> </a:t>
            </a:r>
            <a:r>
              <a:rPr lang="en-US" sz="1600" dirty="0" err="1"/>
              <a:t>handicapées</a:t>
            </a:r>
            <a:r>
              <a:rPr lang="en-US" sz="1600" dirty="0"/>
              <a:t> </a:t>
            </a:r>
            <a:r>
              <a:rPr lang="en-US" sz="1600" dirty="0" err="1"/>
              <a:t>à</a:t>
            </a:r>
            <a:r>
              <a:rPr lang="en-US" sz="1600" dirty="0"/>
              <a:t> </a:t>
            </a:r>
            <a:r>
              <a:rPr lang="en-US" sz="1600" dirty="0" err="1"/>
              <a:t>certaines</a:t>
            </a:r>
            <a:r>
              <a:rPr lang="en-US" sz="1600" dirty="0"/>
              <a:t> aides (</a:t>
            </a:r>
            <a:r>
              <a:rPr lang="en-US" sz="1600" dirty="0" err="1"/>
              <a:t>demandes</a:t>
            </a:r>
            <a:r>
              <a:rPr lang="en-US" sz="1600" dirty="0"/>
              <a:t> </a:t>
            </a:r>
            <a:r>
              <a:rPr lang="en-US" sz="1600" dirty="0" err="1"/>
              <a:t>d’accès</a:t>
            </a:r>
            <a:r>
              <a:rPr lang="en-US" sz="1600" dirty="0"/>
              <a:t> </a:t>
            </a:r>
            <a:r>
              <a:rPr lang="en-US" sz="1600" dirty="0" err="1"/>
              <a:t>à</a:t>
            </a:r>
            <a:r>
              <a:rPr lang="en-US" sz="1600" dirty="0"/>
              <a:t> </a:t>
            </a:r>
            <a:r>
              <a:rPr lang="en-US" sz="1600" dirty="0" err="1"/>
              <a:t>une</a:t>
            </a:r>
            <a:r>
              <a:rPr lang="en-US" sz="1600" dirty="0"/>
              <a:t> prestation de protection </a:t>
            </a:r>
            <a:r>
              <a:rPr lang="en-US" sz="1600" dirty="0" err="1"/>
              <a:t>sociale</a:t>
            </a:r>
            <a:r>
              <a:rPr lang="en-US" sz="1600" dirty="0"/>
              <a:t>, par </a:t>
            </a:r>
            <a:r>
              <a:rPr lang="en-US" sz="1600" dirty="0" err="1"/>
              <a:t>exemple</a:t>
            </a:r>
            <a:r>
              <a:rPr lang="en-US" sz="1600" dirty="0"/>
              <a:t>)</a:t>
            </a:r>
          </a:p>
          <a:p>
            <a:pPr rtl="0">
              <a:buClr>
                <a:srgbClr val="008BA5"/>
              </a:buClr>
              <a:buFont typeface="Arial" panose="020B0604020202020204" pitchFamily="34" charset="0"/>
              <a:buChar char="•"/>
            </a:pPr>
            <a:r>
              <a:rPr lang="en-US" sz="1600" dirty="0" err="1"/>
              <a:t>Dégager</a:t>
            </a:r>
            <a:r>
              <a:rPr lang="en-US" sz="1600" dirty="0"/>
              <a:t> les </a:t>
            </a:r>
            <a:r>
              <a:rPr lang="en-US" sz="1600" b="1" dirty="0"/>
              <a:t>tendances </a:t>
            </a:r>
            <a:r>
              <a:rPr lang="en-US" sz="1600" dirty="0" err="1"/>
              <a:t>en</a:t>
            </a:r>
            <a:r>
              <a:rPr lang="en-US" sz="1600" dirty="0"/>
              <a:t> matière de </a:t>
            </a:r>
            <a:r>
              <a:rPr lang="en-US" sz="1600" dirty="0" err="1"/>
              <a:t>prévalence</a:t>
            </a:r>
            <a:r>
              <a:rPr lang="en-US" sz="1600" dirty="0"/>
              <a:t>/</a:t>
            </a:r>
            <a:r>
              <a:rPr lang="en-US" sz="1600" dirty="0" err="1"/>
              <a:t>d’accès</a:t>
            </a:r>
            <a:r>
              <a:rPr lang="en-US" sz="1600" dirty="0"/>
              <a:t>/</a:t>
            </a:r>
            <a:r>
              <a:rPr lang="en-US" sz="1600" dirty="0" err="1"/>
              <a:t>d’impact</a:t>
            </a:r>
            <a:r>
              <a:rPr lang="en-US" sz="1600" dirty="0"/>
              <a:t> sur les </a:t>
            </a:r>
            <a:r>
              <a:rPr lang="en-US" sz="1600" dirty="0" err="1"/>
              <a:t>personnes</a:t>
            </a:r>
            <a:r>
              <a:rPr lang="en-US" sz="1600" dirty="0"/>
              <a:t> </a:t>
            </a:r>
            <a:r>
              <a:rPr lang="en-US" sz="1600" dirty="0" err="1"/>
              <a:t>handicapées</a:t>
            </a:r>
            <a:r>
              <a:rPr lang="en-US" sz="1600" dirty="0"/>
              <a:t> dans les </a:t>
            </a:r>
            <a:r>
              <a:rPr lang="en-US" sz="1600" dirty="0" err="1"/>
              <a:t>données</a:t>
            </a:r>
            <a:r>
              <a:rPr lang="en-US" sz="1600" dirty="0"/>
              <a:t> des </a:t>
            </a:r>
            <a:r>
              <a:rPr lang="en-US" sz="1600" dirty="0" err="1"/>
              <a:t>enquêtes</a:t>
            </a:r>
            <a:r>
              <a:rPr lang="en-US" sz="1600" dirty="0"/>
              <a:t> </a:t>
            </a:r>
            <a:r>
              <a:rPr lang="en-US" sz="1600" dirty="0" err="1"/>
              <a:t>ou</a:t>
            </a:r>
            <a:r>
              <a:rPr lang="en-US" sz="1600" dirty="0"/>
              <a:t> services</a:t>
            </a:r>
            <a:endParaRPr lang="en-GB" sz="16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Objectifs de la collecte de données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6241249" cy="2500415"/>
          </a:xfrm>
        </p:spPr>
        <p:txBody>
          <a:bodyPr vert="horz" lIns="91440" tIns="45720" rIns="91440" bIns="0" rtlCol="0" anchor="t">
            <a:normAutofit fontScale="92500" lnSpcReduction="20000"/>
          </a:bodyPr>
          <a:lstStyle/>
          <a:p>
            <a:pPr rtl="0">
              <a:buClr>
                <a:srgbClr val="008BA5"/>
              </a:buClr>
              <a:buFont typeface="Arial" panose="020B0604020202020204" pitchFamily="34" charset="0"/>
              <a:buChar char="•"/>
            </a:pPr>
            <a:r>
              <a:rPr lang="en-US" sz="2000"/>
              <a:t>Outil 1 – </a:t>
            </a:r>
            <a:r>
              <a:rPr lang="en-US" sz="2000">
                <a:hlinkClick r:id="rId5"/>
              </a:rPr>
              <a:t>Questions du Groupe de Washington</a:t>
            </a:r>
            <a:endParaRPr lang="en-US" sz="2000" dirty="0"/>
          </a:p>
          <a:p>
            <a:pPr rtl="0">
              <a:buClr>
                <a:srgbClr val="008BA5"/>
              </a:buClr>
              <a:buFont typeface="Arial" panose="020B0604020202020204" pitchFamily="34" charset="0"/>
              <a:buChar char="•"/>
            </a:pPr>
            <a:r>
              <a:rPr lang="en-US" sz="2000"/>
              <a:t>Outil 2 – Codes de besoins spécifiques du HCR relatifs au handicap</a:t>
            </a:r>
          </a:p>
          <a:p>
            <a:pPr rtl="0">
              <a:buClr>
                <a:srgbClr val="008BA5"/>
              </a:buClr>
              <a:buFont typeface="Arial" panose="020B0604020202020204" pitchFamily="34" charset="0"/>
              <a:buChar char="•"/>
            </a:pPr>
            <a:r>
              <a:rPr lang="en-US" sz="2000"/>
              <a:t>Outil 3 – Outils d’évaluation des obstacles et de l’accessibilité</a:t>
            </a:r>
          </a:p>
          <a:p>
            <a:pPr rtl="0">
              <a:buClr>
                <a:srgbClr val="008BA5"/>
              </a:buClr>
              <a:buFont typeface="Arial" panose="020B0604020202020204" pitchFamily="34" charset="0"/>
              <a:buChar char="•"/>
            </a:pPr>
            <a:r>
              <a:rPr lang="en-US" sz="2000"/>
              <a:t>Outil 4 – Outils d’évaluation et de détermination du handicap</a:t>
            </a:r>
          </a:p>
          <a:p>
            <a:pPr rtl="0">
              <a:buClr>
                <a:srgbClr val="008BA5"/>
              </a:buClr>
              <a:buFont typeface="Arial" panose="020B0604020202020204" pitchFamily="34" charset="0"/>
              <a:buChar char="•"/>
            </a:pPr>
            <a:r>
              <a:rPr lang="en-US" sz="2000"/>
              <a:t>Outil 5 – Outil d’examen de l’admissibilité à la réinstallation – Personnes réfugiées handicapées</a:t>
            </a:r>
            <a:endParaRPr lang="en-GB"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Outils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Bilan</a:t>
            </a:r>
          </a:p>
        </p:txBody>
      </p:sp>
      <p:pic>
        <p:nvPicPr>
          <p:cNvPr id="7" name="Content Placeholder 4" descr="Chat with solid fill"/>
          <p:cNvPicPr>
            <a:picLocks noGrp="1" noChangeAspect="1"/>
          </p:cNvPicPr>
          <p:nvPr>
            <p:ph sz="half" idx="1"/>
          </p:nvPr>
        </p:nvPicPr>
        <p:blipFill>
          <a:blip r:embed="rId5">
            <a:extLst>
              <a:ext uri="{96DAC541-7B7A-43D3-8B79-37D633B846F1}">
                <asvg:svgBlip xmlns:asvg="http://schemas.microsoft.com/office/drawing/2016/SVG/main" r:embed="rId6"/>
              </a:ext>
            </a:extLst>
          </a:blip>
          <a:stretch>
            <a:fillRect/>
          </a:stretch>
        </p:blipFill>
        <p:spPr>
          <a:xfrm>
            <a:off x="475533" y="1323951"/>
            <a:ext cx="3087195" cy="3087195"/>
          </a:xfrm>
        </p:spPr>
      </p:pic>
      <p:pic>
        <p:nvPicPr>
          <p:cNvPr id="8" name="Graphic 7" descr="Chat outlin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62728" y="1323951"/>
            <a:ext cx="3087195" cy="3087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7908708" cy="2985618"/>
          </a:xfrm>
        </p:spPr>
        <p:txBody>
          <a:bodyPr vert="horz" lIns="91440" tIns="45720" rIns="91440" bIns="0" rtlCol="0" anchor="t">
            <a:normAutofit/>
          </a:bodyPr>
          <a:lstStyle/>
          <a:p>
            <a:pPr rtl="0">
              <a:buClr>
                <a:srgbClr val="008BA5"/>
              </a:buClr>
              <a:buFont typeface="Arial" panose="020B0604020202020204" pitchFamily="34" charset="0"/>
              <a:buChar char="•"/>
            </a:pPr>
            <a:r>
              <a:rPr lang="en-US" sz="2200" dirty="0" err="1"/>
              <a:t>Déterminer</a:t>
            </a:r>
            <a:r>
              <a:rPr lang="en-US" sz="2200" dirty="0"/>
              <a:t> un </a:t>
            </a:r>
            <a:r>
              <a:rPr lang="en-US" sz="2200" dirty="0" err="1"/>
              <a:t>objectif</a:t>
            </a:r>
            <a:r>
              <a:rPr lang="en-US" sz="2200" dirty="0"/>
              <a:t> précis et </a:t>
            </a:r>
            <a:r>
              <a:rPr lang="en-US" sz="2200" dirty="0" err="1"/>
              <a:t>utiliser</a:t>
            </a:r>
            <a:r>
              <a:rPr lang="en-US" sz="2200" dirty="0"/>
              <a:t> les </a:t>
            </a:r>
            <a:r>
              <a:rPr lang="en-US" sz="2200" dirty="0" err="1"/>
              <a:t>outils</a:t>
            </a:r>
            <a:r>
              <a:rPr lang="en-US" sz="2200" dirty="0"/>
              <a:t> </a:t>
            </a:r>
            <a:r>
              <a:rPr lang="en-US" sz="2200" dirty="0" err="1"/>
              <a:t>appropriés</a:t>
            </a:r>
            <a:endParaRPr lang="en-US" sz="2200" dirty="0"/>
          </a:p>
          <a:p>
            <a:pPr rtl="0">
              <a:buClr>
                <a:srgbClr val="008BA5"/>
              </a:buClr>
              <a:buFont typeface="Arial" panose="020B0604020202020204" pitchFamily="34" charset="0"/>
              <a:buChar char="•"/>
            </a:pPr>
            <a:r>
              <a:rPr lang="en-US" sz="2200" dirty="0"/>
              <a:t>Les questions du Groupe de Washington </a:t>
            </a:r>
            <a:r>
              <a:rPr lang="en-US" sz="2200" dirty="0" err="1"/>
              <a:t>peuvent</a:t>
            </a:r>
            <a:r>
              <a:rPr lang="en-US" sz="2200" dirty="0"/>
              <a:t> </a:t>
            </a:r>
            <a:r>
              <a:rPr lang="en-US" sz="2200" dirty="0" err="1"/>
              <a:t>répondre</a:t>
            </a:r>
            <a:r>
              <a:rPr lang="en-US" sz="2200" dirty="0"/>
              <a:t> </a:t>
            </a:r>
            <a:r>
              <a:rPr lang="en-US" sz="2200" dirty="0" err="1"/>
              <a:t>à</a:t>
            </a:r>
            <a:r>
              <a:rPr lang="en-US" sz="2200" dirty="0"/>
              <a:t> </a:t>
            </a:r>
            <a:r>
              <a:rPr lang="en-US" sz="2200" dirty="0" err="1"/>
              <a:t>différents</a:t>
            </a:r>
            <a:r>
              <a:rPr lang="en-US" sz="2200" dirty="0"/>
              <a:t> </a:t>
            </a:r>
            <a:r>
              <a:rPr lang="en-US" sz="2200" dirty="0" err="1"/>
              <a:t>objectifs</a:t>
            </a:r>
            <a:endParaRPr lang="en-US" sz="2200" dirty="0"/>
          </a:p>
          <a:p>
            <a:pPr rtl="0">
              <a:buClr>
                <a:srgbClr val="008BA5"/>
              </a:buClr>
              <a:buFont typeface="Arial" panose="020B0604020202020204" pitchFamily="34" charset="0"/>
              <a:buChar char="•"/>
            </a:pPr>
            <a:r>
              <a:rPr lang="en-US" sz="2200" dirty="0"/>
              <a:t>Il </a:t>
            </a:r>
            <a:r>
              <a:rPr lang="en-US" sz="2200" dirty="0" err="1"/>
              <a:t>est</a:t>
            </a:r>
            <a:r>
              <a:rPr lang="en-US" sz="2200" dirty="0"/>
              <a:t> </a:t>
            </a:r>
            <a:r>
              <a:rPr lang="en-US" sz="2200" dirty="0" err="1"/>
              <a:t>toujours</a:t>
            </a:r>
            <a:r>
              <a:rPr lang="en-US" sz="2200" dirty="0"/>
              <a:t> </a:t>
            </a:r>
            <a:r>
              <a:rPr lang="en-US" sz="2200" dirty="0" err="1"/>
              <a:t>recommandé</a:t>
            </a:r>
            <a:r>
              <a:rPr lang="en-US" sz="2200" dirty="0"/>
              <a:t> de </a:t>
            </a:r>
            <a:r>
              <a:rPr lang="en-US" sz="2200" dirty="0" err="1"/>
              <a:t>collecter</a:t>
            </a:r>
            <a:r>
              <a:rPr lang="en-US" sz="2200" dirty="0"/>
              <a:t> des </a:t>
            </a:r>
            <a:r>
              <a:rPr lang="en-US" sz="2200" dirty="0" err="1"/>
              <a:t>données</a:t>
            </a:r>
            <a:r>
              <a:rPr lang="en-US" sz="2200" dirty="0"/>
              <a:t> sur les obstacles et les </a:t>
            </a:r>
            <a:r>
              <a:rPr lang="en-US" sz="2200" dirty="0" err="1"/>
              <a:t>risques</a:t>
            </a:r>
            <a:endParaRPr lang="en-US" sz="2200" dirty="0"/>
          </a:p>
          <a:p>
            <a:pPr rtl="0">
              <a:buClr>
                <a:srgbClr val="008BA5"/>
              </a:buClr>
              <a:buFont typeface="Arial" panose="020B0604020202020204" pitchFamily="34" charset="0"/>
              <a:buChar char="•"/>
            </a:pPr>
            <a:r>
              <a:rPr lang="en-US" sz="2200" dirty="0"/>
              <a:t>Des </a:t>
            </a:r>
            <a:r>
              <a:rPr lang="en-US" sz="2200" dirty="0" err="1"/>
              <a:t>mesures</a:t>
            </a:r>
            <a:r>
              <a:rPr lang="en-US" sz="2200" dirty="0"/>
              <a:t> </a:t>
            </a:r>
            <a:r>
              <a:rPr lang="en-US" sz="2200" dirty="0" err="1"/>
              <a:t>d’intégration</a:t>
            </a:r>
            <a:r>
              <a:rPr lang="en-US" sz="2200" dirty="0"/>
              <a:t> des </a:t>
            </a:r>
            <a:r>
              <a:rPr lang="en-US" sz="2200" dirty="0" err="1"/>
              <a:t>personnes</a:t>
            </a:r>
            <a:r>
              <a:rPr lang="en-US" sz="2200" dirty="0"/>
              <a:t> </a:t>
            </a:r>
            <a:r>
              <a:rPr lang="en-US" sz="2200" dirty="0" err="1"/>
              <a:t>handicapées</a:t>
            </a:r>
            <a:r>
              <a:rPr lang="en-US" sz="2200" dirty="0"/>
              <a:t> </a:t>
            </a:r>
            <a:r>
              <a:rPr lang="en-US" sz="2200" dirty="0" err="1"/>
              <a:t>peuvent</a:t>
            </a:r>
            <a:r>
              <a:rPr lang="en-US" sz="2200" dirty="0"/>
              <a:t> </a:t>
            </a:r>
            <a:r>
              <a:rPr lang="en-US" sz="2200" dirty="0" err="1"/>
              <a:t>être</a:t>
            </a:r>
            <a:r>
              <a:rPr lang="en-US" sz="2200" dirty="0"/>
              <a:t> mises </a:t>
            </a:r>
            <a:r>
              <a:rPr lang="en-US" sz="2200" dirty="0" err="1"/>
              <a:t>en</a:t>
            </a:r>
            <a:r>
              <a:rPr lang="en-US" sz="2200" dirty="0"/>
              <a:t> </a:t>
            </a:r>
            <a:r>
              <a:rPr lang="en-US" sz="2200" dirty="0" err="1"/>
              <a:t>œuvre</a:t>
            </a:r>
            <a:r>
              <a:rPr lang="en-US" sz="2200" dirty="0"/>
              <a:t> </a:t>
            </a:r>
            <a:r>
              <a:rPr lang="en-US" sz="2200" dirty="0" err="1"/>
              <a:t>même</a:t>
            </a:r>
            <a:r>
              <a:rPr lang="en-US" sz="2200" dirty="0"/>
              <a:t> </a:t>
            </a:r>
            <a:r>
              <a:rPr lang="en-US" sz="2200" dirty="0" err="1"/>
              <a:t>en</a:t>
            </a:r>
            <a:r>
              <a:rPr lang="en-US" sz="2200" dirty="0"/>
              <a:t> </a:t>
            </a:r>
            <a:r>
              <a:rPr lang="en-US" sz="2200" dirty="0" err="1"/>
              <a:t>l’absence</a:t>
            </a:r>
            <a:r>
              <a:rPr lang="en-US" sz="2200" dirty="0"/>
              <a:t> de </a:t>
            </a:r>
            <a:r>
              <a:rPr lang="en-US" sz="2200" dirty="0" err="1"/>
              <a:t>données</a:t>
            </a:r>
            <a:endParaRPr lang="en-GB" sz="22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Messages clés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6" name="Content Placeholder 2"/>
          <p:cNvSpPr>
            <a:spLocks noGrp="1"/>
          </p:cNvSpPr>
          <p:nvPr>
            <p:ph idx="1"/>
          </p:nvPr>
        </p:nvSpPr>
        <p:spPr>
          <a:xfrm>
            <a:off x="638944" y="1405760"/>
            <a:ext cx="7519094" cy="3070824"/>
          </a:xfrm>
        </p:spPr>
        <p:txBody>
          <a:bodyPr vert="horz" lIns="91440" tIns="45720" rIns="91440" bIns="0" rtlCol="0" anchor="t">
            <a:normAutofit fontScale="92500" lnSpcReduction="10000"/>
          </a:bodyPr>
          <a:lstStyle/>
          <a:p>
            <a:pPr rtl="0">
              <a:buClr>
                <a:srgbClr val="008BA5"/>
              </a:buClr>
              <a:buFont typeface="Arial" panose="020B0604020202020204" pitchFamily="34" charset="0"/>
              <a:buChar char="•"/>
            </a:pPr>
            <a:r>
              <a:rPr lang="en-US" sz="1600" dirty="0">
                <a:hlinkClick r:id="rId5"/>
              </a:rPr>
              <a:t>Orientations sur l’amélioration des codes de besoins spécifiques relatifs au handicap</a:t>
            </a:r>
            <a:endParaRPr lang="en-US" sz="1600" dirty="0"/>
          </a:p>
          <a:p>
            <a:pPr rtl="0">
              <a:buClr>
                <a:srgbClr val="008BA5"/>
              </a:buClr>
              <a:buFont typeface="Arial" panose="020B0604020202020204" pitchFamily="34" charset="0"/>
              <a:buChar char="•"/>
            </a:pPr>
            <a:r>
              <a:rPr lang="en-US" sz="1600" dirty="0">
                <a:hlinkClick r:id="rId6"/>
              </a:rPr>
              <a:t>Groupe de Washington sur les statistiques du handicap – Accueil (washingtongroup-disability.com)</a:t>
            </a:r>
            <a:endParaRPr lang="en-US" sz="1600" dirty="0"/>
          </a:p>
          <a:p>
            <a:pPr rtl="0">
              <a:buClr>
                <a:srgbClr val="008BA5"/>
              </a:buClr>
              <a:buFont typeface="Arial" panose="020B0604020202020204" pitchFamily="34" charset="0"/>
              <a:buChar char="•"/>
            </a:pPr>
            <a:r>
              <a:rPr lang="en-US" sz="1600" dirty="0">
                <a:hlinkClick r:id="rId7"/>
              </a:rPr>
              <a:t>Inclusion du handicap dans la réponse aux besoins des utilisateurs – Boîte à outils | Portail de ressources du Comité permanent interorganisations sur la redevabilité et l’inclusion (alnap.org)</a:t>
            </a:r>
            <a:endParaRPr lang="en-US" sz="1600" dirty="0"/>
          </a:p>
          <a:p>
            <a:pPr rtl="0">
              <a:buClr>
                <a:srgbClr val="008BA5"/>
              </a:buClr>
              <a:buFont typeface="Arial" panose="020B0604020202020204" pitchFamily="34" charset="0"/>
              <a:buChar char="•"/>
            </a:pPr>
            <a:r>
              <a:rPr lang="en-US" sz="1600" dirty="0">
                <a:hlinkClick r:id="rId8"/>
              </a:rPr>
              <a:t>Matrice de suivi des déplacements – Évaluation multisectorielle des sites pour l’inclusion du handicap| Déplacements (iom.int)</a:t>
            </a:r>
            <a:endParaRPr lang="en-US" sz="1600" dirty="0"/>
          </a:p>
          <a:p>
            <a:pPr rtl="0">
              <a:buClr>
                <a:srgbClr val="008BA5"/>
              </a:buClr>
              <a:buFont typeface="Arial" panose="020B0604020202020204" pitchFamily="34" charset="0"/>
              <a:buChar char="•"/>
            </a:pPr>
            <a:r>
              <a:rPr lang="en-US" sz="1600" dirty="0" err="1"/>
              <a:t>Outil</a:t>
            </a:r>
            <a:r>
              <a:rPr lang="en-US" sz="1600" dirty="0"/>
              <a:t> </a:t>
            </a:r>
            <a:r>
              <a:rPr lang="en-US" sz="1600" dirty="0" err="1"/>
              <a:t>d’examen</a:t>
            </a:r>
            <a:r>
              <a:rPr lang="en-US" sz="1600" dirty="0"/>
              <a:t> de </a:t>
            </a:r>
            <a:r>
              <a:rPr lang="en-US" sz="1600" dirty="0" err="1"/>
              <a:t>l’admissibilité</a:t>
            </a:r>
            <a:r>
              <a:rPr lang="en-US" sz="1600" dirty="0"/>
              <a:t> </a:t>
            </a:r>
            <a:r>
              <a:rPr lang="en-US" sz="1600" dirty="0" err="1"/>
              <a:t>à</a:t>
            </a:r>
            <a:r>
              <a:rPr lang="en-US" sz="1600" dirty="0"/>
              <a:t> la </a:t>
            </a:r>
            <a:r>
              <a:rPr lang="en-US" sz="1600" dirty="0" err="1"/>
              <a:t>réinstallation</a:t>
            </a:r>
            <a:r>
              <a:rPr lang="en-US" sz="1600" dirty="0"/>
              <a:t> – </a:t>
            </a:r>
            <a:r>
              <a:rPr lang="en-US" sz="1600" dirty="0" err="1"/>
              <a:t>Personnes</a:t>
            </a:r>
            <a:r>
              <a:rPr lang="en-US" sz="1600" dirty="0"/>
              <a:t> </a:t>
            </a:r>
            <a:r>
              <a:rPr lang="en-US" sz="1600" dirty="0" err="1"/>
              <a:t>réfugiées</a:t>
            </a:r>
            <a:r>
              <a:rPr lang="en-US" sz="1600" dirty="0"/>
              <a:t> </a:t>
            </a:r>
            <a:r>
              <a:rPr lang="en-US" sz="1600" dirty="0" err="1"/>
              <a:t>handicapées</a:t>
            </a:r>
            <a:endParaRPr lang="en-US" sz="1600" dirty="0"/>
          </a:p>
          <a:p>
            <a:pPr rtl="0">
              <a:buClr>
                <a:srgbClr val="008BA5"/>
              </a:buClr>
              <a:buFont typeface="Arial" panose="020B0604020202020204" pitchFamily="34" charset="0"/>
              <a:buChar char="•"/>
            </a:pPr>
            <a:r>
              <a:rPr lang="en-US" sz="1600" dirty="0" err="1"/>
              <a:t>Appui</a:t>
            </a:r>
            <a:r>
              <a:rPr lang="en-US" sz="1600" dirty="0"/>
              <a:t> </a:t>
            </a:r>
            <a:r>
              <a:rPr lang="en-US" sz="1600" dirty="0" err="1"/>
              <a:t>à</a:t>
            </a:r>
            <a:r>
              <a:rPr lang="en-US" sz="1600" dirty="0"/>
              <a:t> la participation des </a:t>
            </a:r>
            <a:r>
              <a:rPr lang="en-US" sz="1600" dirty="0" err="1"/>
              <a:t>personnes</a:t>
            </a:r>
            <a:r>
              <a:rPr lang="en-US" sz="1600" dirty="0"/>
              <a:t> </a:t>
            </a:r>
            <a:r>
              <a:rPr lang="en-US" sz="1600" dirty="0" err="1"/>
              <a:t>en</a:t>
            </a:r>
            <a:r>
              <a:rPr lang="en-US" sz="1600" dirty="0"/>
              <a:t> situation de handicap </a:t>
            </a:r>
            <a:r>
              <a:rPr lang="en-US" sz="1600" dirty="0" err="1"/>
              <a:t>à</a:t>
            </a:r>
            <a:r>
              <a:rPr lang="en-US" sz="1600" dirty="0"/>
              <a:t> </a:t>
            </a:r>
            <a:r>
              <a:rPr lang="en-US" sz="1600" dirty="0" err="1"/>
              <a:t>chaque</a:t>
            </a:r>
            <a:r>
              <a:rPr lang="en-US" sz="1600" dirty="0"/>
              <a:t> cycle des </a:t>
            </a:r>
            <a:r>
              <a:rPr lang="en-US" sz="1600" dirty="0" err="1"/>
              <a:t>évaluations</a:t>
            </a:r>
            <a:r>
              <a:rPr lang="en-US" sz="1600" dirty="0"/>
              <a:t> </a:t>
            </a:r>
            <a:r>
              <a:rPr lang="en-US" sz="1600" dirty="0" err="1"/>
              <a:t>participatives</a:t>
            </a:r>
            <a:r>
              <a:rPr lang="en-US" sz="1600" dirty="0"/>
              <a:t> </a:t>
            </a:r>
            <a:endParaRPr lang="en-GB" sz="1600" dirty="0">
              <a:cs typeface="Arial" panose="020B0604020202020204"/>
            </a:endParaRPr>
          </a:p>
        </p:txBody>
      </p:sp>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Ressources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BA5"/>
        </a:solidFill>
        <a:effectLst/>
      </p:bgPr>
    </p:bg>
    <p:spTree>
      <p:nvGrpSpPr>
        <p:cNvPr id="1" name=""/>
        <p:cNvGrpSpPr/>
        <p:nvPr/>
      </p:nvGrpSpPr>
      <p:grpSpPr>
        <a:xfrm>
          <a:off x="0" y="0"/>
          <a:ext cx="0" cy="0"/>
          <a:chOff x="0" y="0"/>
          <a:chExt cx="0" cy="0"/>
        </a:xfrm>
      </p:grpSpPr>
      <p:sp>
        <p:nvSpPr>
          <p:cNvPr id="4" name="Rectangle 3"/>
          <p:cNvSpPr/>
          <p:nvPr/>
        </p:nvSpPr>
        <p:spPr>
          <a:xfrm>
            <a:off x="674949" y="1224177"/>
            <a:ext cx="7794101" cy="2538798"/>
          </a:xfrm>
          <a:prstGeom prst="rect">
            <a:avLst/>
          </a:prstGeom>
        </p:spPr>
        <p:txBody>
          <a:bodyPr wrap="square" rtlCol="0">
            <a:spAutoFit/>
          </a:bodyPr>
          <a:lstStyle/>
          <a:p>
            <a:pPr algn="ctr" rtl="0">
              <a:lnSpc>
                <a:spcPct val="110000"/>
              </a:lnSpc>
            </a:pPr>
            <a:r>
              <a:rPr lang="en-US" sz="3000" dirty="0">
                <a:solidFill>
                  <a:srgbClr val="FFFFFF"/>
                </a:solidFill>
              </a:rPr>
              <a:t>DONNÉES RELATIVES AUX PERSONNES HANDICAPÉES EN SITUATION DE DÉPLACEMENT FORCÉ : QUE SAIT-ON ?</a:t>
            </a:r>
          </a:p>
        </p:txBody>
      </p:sp>
      <p:sp>
        <p:nvSpPr>
          <p:cNvPr id="6" name="Subtitle 2"/>
          <p:cNvSpPr txBox="1"/>
          <p:nvPr/>
        </p:nvSpPr>
        <p:spPr>
          <a:xfrm>
            <a:off x="182479" y="2774594"/>
            <a:ext cx="8810063" cy="1445895"/>
          </a:xfrm>
          <a:prstGeom prst="rect">
            <a:avLst/>
          </a:prstGeom>
        </p:spPr>
        <p:txBody>
          <a:bodyPr vert="horz" lIns="91440" tIns="45720" rIns="91440" bIns="0" rtlCol="0">
            <a:norm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rtl="0">
              <a:buNone/>
            </a:pPr>
            <a:r>
              <a:rPr lang="en-US" sz="2400" b="1">
                <a:solidFill>
                  <a:schemeClr val="accent1">
                    <a:lumMod val="20000"/>
                    <a:lumOff val="80000"/>
                  </a:schemeClr>
                </a:solidFill>
              </a:rPr>
              <a:t>Partie 1.1</a:t>
            </a:r>
          </a:p>
          <a:p>
            <a:pPr marL="0" indent="0" algn="ctr" rtl="0">
              <a:buNone/>
            </a:pPr>
            <a:r>
              <a:rPr lang="en-US" sz="1600">
                <a:solidFill>
                  <a:schemeClr val="accent1">
                    <a:lumMod val="20000"/>
                    <a:lumOff val="80000"/>
                  </a:schemeClr>
                </a:solidFill>
              </a:rPr>
              <a:t>45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4" cstate="print"/>
          <a:srcRect/>
          <a:stretch>
            <a:fillRect/>
          </a:stretch>
        </p:blipFill>
        <p:spPr>
          <a:xfrm>
            <a:off x="0" y="355600"/>
            <a:ext cx="9144000" cy="774192"/>
          </a:xfrm>
          <a:prstGeom prst="rect">
            <a:avLst/>
          </a:prstGeom>
        </p:spPr>
      </p:pic>
      <p:sp>
        <p:nvSpPr>
          <p:cNvPr id="38"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Évaluation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Programme du jour</a:t>
            </a:r>
            <a:endParaRPr lang="en-GB" sz="3000" dirty="0">
              <a:solidFill>
                <a:schemeClr val="bg1"/>
              </a:solidFill>
            </a:endParaRPr>
          </a:p>
        </p:txBody>
      </p:sp>
      <p:sp>
        <p:nvSpPr>
          <p:cNvPr id="11" name="Content Placeholder 2"/>
          <p:cNvSpPr>
            <a:spLocks noGrp="1"/>
          </p:cNvSpPr>
          <p:nvPr>
            <p:ph idx="1"/>
          </p:nvPr>
        </p:nvSpPr>
        <p:spPr>
          <a:xfrm>
            <a:off x="638946" y="2232731"/>
            <a:ext cx="5699710" cy="2909620"/>
          </a:xfrm>
        </p:spPr>
        <p:txBody>
          <a:bodyPr vert="horz" lIns="91440" tIns="45720" rIns="91440" bIns="0" rtlCol="0" anchor="t">
            <a:noAutofit/>
          </a:bodyPr>
          <a:lstStyle/>
          <a:p>
            <a:pPr rtl="0">
              <a:buClr>
                <a:srgbClr val="008BA5"/>
              </a:buClr>
            </a:pPr>
            <a:r>
              <a:rPr lang="en-US" sz="3000" dirty="0" err="1"/>
              <a:t>Répondez</a:t>
            </a:r>
            <a:r>
              <a:rPr lang="en-US" sz="3000" dirty="0"/>
              <a:t> </a:t>
            </a:r>
            <a:r>
              <a:rPr lang="en-US" sz="3000" dirty="0" err="1"/>
              <a:t>à</a:t>
            </a:r>
            <a:r>
              <a:rPr lang="en-US" sz="3000" dirty="0"/>
              <a:t> 10 questions sur les </a:t>
            </a:r>
            <a:r>
              <a:rPr lang="en-US" sz="3000" dirty="0" err="1"/>
              <a:t>différents</a:t>
            </a:r>
            <a:r>
              <a:rPr lang="en-US" sz="3000" dirty="0"/>
              <a:t> types de </a:t>
            </a:r>
            <a:r>
              <a:rPr lang="en-US" sz="3000" dirty="0" err="1"/>
              <a:t>données</a:t>
            </a:r>
            <a:r>
              <a:rPr lang="en-US" sz="3000" dirty="0"/>
              <a:t> relatives aux </a:t>
            </a:r>
            <a:r>
              <a:rPr lang="en-US" sz="3000" dirty="0" err="1"/>
              <a:t>personnes</a:t>
            </a:r>
            <a:r>
              <a:rPr lang="en-US" sz="3000" dirty="0"/>
              <a:t> </a:t>
            </a:r>
            <a:r>
              <a:rPr lang="en-US" sz="3000" dirty="0" err="1"/>
              <a:t>handicapées</a:t>
            </a:r>
            <a:endParaRPr lang="en-GB" sz="3000" dirty="0">
              <a:cs typeface="Arial" panose="020B0604020202020204"/>
            </a:endParaRPr>
          </a:p>
        </p:txBody>
      </p:sp>
      <p:pic>
        <p:nvPicPr>
          <p:cNvPr id="12" name="Picture 11"/>
          <p:cNvPicPr>
            <a:picLocks noChangeAspect="1"/>
          </p:cNvPicPr>
          <p:nvPr/>
        </p:nvPicPr>
        <p:blipFill>
          <a:blip r:embed="rId4" cstate="print"/>
          <a:srcRect/>
          <a:stretch>
            <a:fillRect/>
          </a:stretch>
        </p:blipFill>
        <p:spPr>
          <a:xfrm>
            <a:off x="0" y="417249"/>
            <a:ext cx="9144000" cy="1612965"/>
          </a:xfrm>
          <a:prstGeom prst="rect">
            <a:avLst/>
          </a:prstGeom>
        </p:spPr>
      </p:pic>
      <p:sp>
        <p:nvSpPr>
          <p:cNvPr id="13" name="Title 1"/>
          <p:cNvSpPr txBox="1"/>
          <p:nvPr/>
        </p:nvSpPr>
        <p:spPr>
          <a:xfrm>
            <a:off x="736600" y="-324689"/>
            <a:ext cx="7922370" cy="2146853"/>
          </a:xfrm>
          <a:prstGeom prst="rect">
            <a:avLst/>
          </a:prstGeom>
        </p:spPr>
        <p:txBody>
          <a:bodyPr vert="horz" lIns="0" tIns="0" rIns="0" bIns="0" rtlCol="0" anchor="b" anchorCtr="0">
            <a:normAutofit/>
          </a:bodyPr>
          <a:lstStyle>
            <a:lvl1pPr algn="l" defTabSz="457200" rtl="0" eaLnBrk="1" latinLnBrk="0" hangingPunct="1">
              <a:lnSpc>
                <a:spcPct val="90000"/>
              </a:lnSpc>
              <a:spcBef>
                <a:spcPct val="0"/>
              </a:spcBef>
              <a:buNone/>
              <a:defRPr sz="3600" b="1" kern="1200">
                <a:solidFill>
                  <a:schemeClr val="accent1"/>
                </a:solidFill>
                <a:latin typeface="+mj-lt"/>
                <a:ea typeface="+mj-ea"/>
                <a:cs typeface="+mj-cs"/>
              </a:defRPr>
            </a:lvl1pPr>
          </a:lstStyle>
          <a:p>
            <a:pPr rtl="0"/>
            <a:r>
              <a:rPr lang="en-US" sz="3000" dirty="0" err="1">
                <a:solidFill>
                  <a:schemeClr val="bg1"/>
                </a:solidFill>
              </a:rPr>
              <a:t>Partie</a:t>
            </a:r>
            <a:r>
              <a:rPr lang="en-US" sz="3000" dirty="0">
                <a:solidFill>
                  <a:schemeClr val="bg1"/>
                </a:solidFill>
              </a:rPr>
              <a:t> 1 </a:t>
            </a:r>
            <a:r>
              <a:rPr lang="en-US" sz="3000" b="0" dirty="0">
                <a:solidFill>
                  <a:schemeClr val="bg1"/>
                </a:solidFill>
              </a:rPr>
              <a:t>– </a:t>
            </a:r>
            <a:r>
              <a:rPr lang="en-US" sz="3000" b="0" dirty="0" err="1">
                <a:solidFill>
                  <a:schemeClr val="bg1"/>
                </a:solidFill>
              </a:rPr>
              <a:t>Données</a:t>
            </a:r>
            <a:r>
              <a:rPr lang="en-US" sz="3000" b="0" dirty="0">
                <a:solidFill>
                  <a:schemeClr val="bg1"/>
                </a:solidFill>
              </a:rPr>
              <a:t> relatives aux </a:t>
            </a:r>
            <a:r>
              <a:rPr lang="en-US" sz="3000" b="0" dirty="0" err="1">
                <a:solidFill>
                  <a:schemeClr val="bg1"/>
                </a:solidFill>
              </a:rPr>
              <a:t>personnes</a:t>
            </a:r>
            <a:r>
              <a:rPr lang="en-US" sz="3000" b="0" dirty="0">
                <a:solidFill>
                  <a:schemeClr val="bg1"/>
                </a:solidFill>
              </a:rPr>
              <a:t> </a:t>
            </a:r>
            <a:r>
              <a:rPr lang="en-US" sz="3000" b="0" dirty="0" err="1">
                <a:solidFill>
                  <a:schemeClr val="bg1"/>
                </a:solidFill>
              </a:rPr>
              <a:t>handicapées</a:t>
            </a:r>
            <a:r>
              <a:rPr lang="en-US" sz="3000" b="0" dirty="0">
                <a:solidFill>
                  <a:schemeClr val="bg1"/>
                </a:solidFill>
              </a:rPr>
              <a:t> </a:t>
            </a:r>
            <a:r>
              <a:rPr lang="en-US" sz="3000" b="0" dirty="0" err="1">
                <a:solidFill>
                  <a:schemeClr val="bg1"/>
                </a:solidFill>
              </a:rPr>
              <a:t>en</a:t>
            </a:r>
            <a:r>
              <a:rPr lang="en-US" sz="3000" b="0" dirty="0">
                <a:solidFill>
                  <a:schemeClr val="bg1"/>
                </a:solidFill>
              </a:rPr>
              <a:t> situation de </a:t>
            </a:r>
            <a:r>
              <a:rPr lang="en-US" sz="3000" b="0" dirty="0" err="1">
                <a:solidFill>
                  <a:schemeClr val="bg1"/>
                </a:solidFill>
              </a:rPr>
              <a:t>déplacement</a:t>
            </a:r>
            <a:r>
              <a:rPr lang="en-US" sz="3000" b="0" dirty="0">
                <a:solidFill>
                  <a:schemeClr val="bg1"/>
                </a:solidFill>
              </a:rPr>
              <a:t> </a:t>
            </a:r>
            <a:r>
              <a:rPr lang="en-US" sz="3000" b="0" dirty="0" err="1">
                <a:solidFill>
                  <a:schemeClr val="bg1"/>
                </a:solidFill>
              </a:rPr>
              <a:t>forcé</a:t>
            </a:r>
            <a:r>
              <a:rPr lang="en-US" sz="3000" b="0" dirty="0">
                <a:solidFill>
                  <a:schemeClr val="bg1"/>
                </a:solidFill>
              </a:rPr>
              <a:t> : que </a:t>
            </a:r>
            <a:r>
              <a:rPr lang="en-US" sz="3000" b="0" dirty="0" err="1">
                <a:solidFill>
                  <a:schemeClr val="bg1"/>
                </a:solidFill>
              </a:rPr>
              <a:t>sait</a:t>
            </a:r>
            <a:r>
              <a:rPr lang="en-US" sz="3000" b="0" dirty="0">
                <a:solidFill>
                  <a:schemeClr val="bg1"/>
                </a:solidFill>
              </a:rPr>
              <a:t>-on ?</a:t>
            </a:r>
            <a:endParaRPr lang="en-GB" sz="3000" b="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rcRect/>
          <a:stretch>
            <a:fillRect/>
          </a:stretch>
        </p:blipFill>
        <p:spPr>
          <a:xfrm>
            <a:off x="0" y="355600"/>
            <a:ext cx="9144000" cy="774192"/>
          </a:xfrm>
          <a:prstGeom prst="rect">
            <a:avLst/>
          </a:prstGeom>
        </p:spPr>
      </p:pic>
      <p:sp>
        <p:nvSpPr>
          <p:cNvPr id="7"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1</a:t>
            </a:r>
          </a:p>
        </p:txBody>
      </p:sp>
      <p:sp>
        <p:nvSpPr>
          <p:cNvPr id="8" name="Content Placeholder 2"/>
          <p:cNvSpPr>
            <a:spLocks noGrp="1"/>
          </p:cNvSpPr>
          <p:nvPr>
            <p:ph idx="1"/>
          </p:nvPr>
        </p:nvSpPr>
        <p:spPr>
          <a:xfrm>
            <a:off x="638944" y="1343614"/>
            <a:ext cx="7749681" cy="1613005"/>
          </a:xfrm>
        </p:spPr>
        <p:txBody>
          <a:bodyPr vert="horz" lIns="91440" tIns="45720" rIns="91440" bIns="0" rtlCol="0" anchor="t">
            <a:normAutofit fontScale="92500" lnSpcReduction="10000"/>
          </a:bodyPr>
          <a:lstStyle/>
          <a:p>
            <a:pPr marL="457200" indent="-457200" rtl="0">
              <a:buClr>
                <a:srgbClr val="008BA5"/>
              </a:buClr>
              <a:buFont typeface="+mj-lt"/>
              <a:buAutoNum type="arabicPeriod"/>
            </a:pPr>
            <a:r>
              <a:rPr lang="en-US" sz="3000" dirty="0"/>
              <a:t>Dans </a:t>
            </a:r>
            <a:r>
              <a:rPr lang="en-US" sz="3000" dirty="0" err="1"/>
              <a:t>une</a:t>
            </a:r>
            <a:r>
              <a:rPr lang="en-US" sz="3000" dirty="0"/>
              <a:t> </a:t>
            </a:r>
            <a:r>
              <a:rPr lang="en-US" sz="3000" dirty="0" err="1"/>
              <a:t>optique</a:t>
            </a:r>
            <a:r>
              <a:rPr lang="en-US" sz="3000" dirty="0"/>
              <a:t> de planification, on </a:t>
            </a:r>
            <a:r>
              <a:rPr lang="en-US" sz="3000" dirty="0" err="1"/>
              <a:t>peut</a:t>
            </a:r>
            <a:r>
              <a:rPr lang="en-US" sz="3000" dirty="0"/>
              <a:t> </a:t>
            </a:r>
            <a:r>
              <a:rPr lang="en-US" sz="3000" dirty="0" err="1"/>
              <a:t>considérer</a:t>
            </a:r>
            <a:r>
              <a:rPr lang="en-US" sz="3000" dirty="0"/>
              <a:t> que _____ % (</a:t>
            </a:r>
            <a:r>
              <a:rPr lang="en-US" sz="3000" i="1" dirty="0" err="1"/>
              <a:t>pourcentage</a:t>
            </a:r>
            <a:r>
              <a:rPr lang="en-US" sz="3000" dirty="0"/>
              <a:t>) de la population </a:t>
            </a:r>
            <a:r>
              <a:rPr lang="en-US" sz="3000" dirty="0" err="1"/>
              <a:t>mondiale</a:t>
            </a:r>
            <a:r>
              <a:rPr lang="en-US" sz="3000" dirty="0"/>
              <a:t> </a:t>
            </a:r>
            <a:r>
              <a:rPr lang="en-US" sz="3000" dirty="0" err="1"/>
              <a:t>présente</a:t>
            </a:r>
            <a:r>
              <a:rPr lang="en-US" sz="3000" dirty="0"/>
              <a:t> </a:t>
            </a:r>
            <a:r>
              <a:rPr lang="en-US" sz="3000" dirty="0" err="1"/>
              <a:t>une</a:t>
            </a:r>
            <a:r>
              <a:rPr lang="en-US" sz="3000" dirty="0"/>
              <a:t> </a:t>
            </a:r>
            <a:r>
              <a:rPr lang="en-US" sz="3000" dirty="0" err="1"/>
              <a:t>forme</a:t>
            </a:r>
            <a:r>
              <a:rPr lang="en-US" sz="3000" dirty="0"/>
              <a:t> </a:t>
            </a:r>
            <a:r>
              <a:rPr lang="en-US" sz="3000" dirty="0" err="1"/>
              <a:t>ou</a:t>
            </a:r>
            <a:r>
              <a:rPr lang="en-US" sz="3000" dirty="0"/>
              <a:t> </a:t>
            </a:r>
            <a:r>
              <a:rPr lang="en-US" sz="3000" dirty="0" err="1"/>
              <a:t>une</a:t>
            </a:r>
            <a:r>
              <a:rPr lang="en-US" sz="3000" dirty="0"/>
              <a:t> </a:t>
            </a:r>
            <a:r>
              <a:rPr lang="en-US" sz="3000" dirty="0" err="1"/>
              <a:t>autre</a:t>
            </a:r>
            <a:r>
              <a:rPr lang="en-US" sz="3000" dirty="0"/>
              <a:t> de handicap. </a:t>
            </a:r>
            <a:endParaRPr lang="en-GB" sz="3000" dirty="0">
              <a:cs typeface="Arial" panose="020B0604020202020204"/>
            </a:endParaRPr>
          </a:p>
        </p:txBody>
      </p:sp>
      <p:sp>
        <p:nvSpPr>
          <p:cNvPr id="9" name="Content Placeholder 2"/>
          <p:cNvSpPr txBox="1"/>
          <p:nvPr/>
        </p:nvSpPr>
        <p:spPr>
          <a:xfrm>
            <a:off x="1109709" y="2956619"/>
            <a:ext cx="3199898" cy="1311966"/>
          </a:xfrm>
          <a:prstGeom prst="rect">
            <a:avLst/>
          </a:prstGeom>
        </p:spPr>
        <p:txBody>
          <a:bodyPr vert="horz" lIns="91440" tIns="45720" rIns="91440" bIns="0" rtlCol="0" anchor="t">
            <a:noAutofit/>
          </a:bodyPr>
          <a:lstStyle>
            <a:lvl1pPr marL="342900" indent="-342900" algn="l" defTabSz="457200" rtl="0" eaLnBrk="1" latinLnBrk="0" hangingPunct="1">
              <a:spcBef>
                <a:spcPct val="20000"/>
              </a:spcBef>
              <a:buClr>
                <a:schemeClr val="accent1"/>
              </a:buClr>
              <a:buFont typeface="Arial" panose="020B0604020202020204"/>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panose="020B0604020202020204"/>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panose="020B0604020202020204"/>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panose="020B0604020202020204"/>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457200" indent="-457200" rtl="0">
              <a:buClr>
                <a:srgbClr val="008BA5"/>
              </a:buClr>
              <a:buFont typeface="+mj-lt"/>
              <a:buAutoNum type="alphaLcPeriod"/>
            </a:pPr>
            <a:r>
              <a:rPr lang="en-US" dirty="0"/>
              <a:t>3 %</a:t>
            </a:r>
          </a:p>
          <a:p>
            <a:pPr marL="457200" indent="-457200" rtl="0">
              <a:buClr>
                <a:srgbClr val="008BA5"/>
              </a:buClr>
              <a:buFont typeface="+mj-lt"/>
              <a:buAutoNum type="alphaLcPeriod"/>
            </a:pPr>
            <a:r>
              <a:rPr lang="en-US" dirty="0"/>
              <a:t>7 %</a:t>
            </a:r>
          </a:p>
          <a:p>
            <a:pPr marL="457200" indent="-457200" rtl="0">
              <a:buClr>
                <a:srgbClr val="008BA5"/>
              </a:buClr>
              <a:buFont typeface="+mj-lt"/>
              <a:buAutoNum type="alphaLcPeriod"/>
            </a:pPr>
            <a:r>
              <a:rPr lang="en-US" dirty="0"/>
              <a:t>15 %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2</a:t>
            </a:r>
          </a:p>
        </p:txBody>
      </p:sp>
      <p:sp>
        <p:nvSpPr>
          <p:cNvPr id="11" name="Content Placeholder 2"/>
          <p:cNvSpPr>
            <a:spLocks noGrp="1"/>
          </p:cNvSpPr>
          <p:nvPr>
            <p:ph idx="1"/>
          </p:nvPr>
        </p:nvSpPr>
        <p:spPr>
          <a:xfrm>
            <a:off x="638945" y="1405760"/>
            <a:ext cx="7495239" cy="2962054"/>
          </a:xfrm>
        </p:spPr>
        <p:txBody>
          <a:bodyPr vert="horz" lIns="91440" tIns="45720" rIns="91440" bIns="0" rtlCol="0" anchor="t">
            <a:normAutofit/>
          </a:bodyPr>
          <a:lstStyle/>
          <a:p>
            <a:pPr marL="457200" indent="-457200" rtl="0">
              <a:buClr>
                <a:srgbClr val="008BA5"/>
              </a:buClr>
              <a:buFont typeface="+mj-lt"/>
              <a:buAutoNum type="arabicPeriod" startAt="2"/>
            </a:pPr>
            <a:r>
              <a:rPr lang="en-US" sz="2500" dirty="0"/>
              <a:t>Une femme sur __ (</a:t>
            </a:r>
            <a:r>
              <a:rPr lang="en-US" sz="2500" i="1" dirty="0" err="1"/>
              <a:t>nombre</a:t>
            </a:r>
            <a:r>
              <a:rPr lang="en-US" sz="2500" dirty="0"/>
              <a:t>) </a:t>
            </a:r>
            <a:r>
              <a:rPr lang="en-US" sz="2500" dirty="0" err="1"/>
              <a:t>connaîtra</a:t>
            </a:r>
            <a:r>
              <a:rPr lang="en-US" sz="2500" dirty="0"/>
              <a:t> </a:t>
            </a:r>
            <a:r>
              <a:rPr lang="en-US" sz="2500" dirty="0" err="1"/>
              <a:t>probablement</a:t>
            </a:r>
            <a:r>
              <a:rPr lang="en-US" sz="2500" dirty="0"/>
              <a:t> </a:t>
            </a:r>
            <a:r>
              <a:rPr lang="en-US" sz="2500" dirty="0" err="1"/>
              <a:t>une</a:t>
            </a:r>
            <a:r>
              <a:rPr lang="en-US" sz="2500" dirty="0"/>
              <a:t> situation de handicap au </a:t>
            </a:r>
            <a:r>
              <a:rPr lang="en-US" sz="2500" dirty="0" err="1"/>
              <a:t>cours</a:t>
            </a:r>
            <a:r>
              <a:rPr lang="en-US" sz="2500" dirty="0"/>
              <a:t> de son existence, et un enfant sur __ (</a:t>
            </a:r>
            <a:r>
              <a:rPr lang="en-US" sz="2500" i="1" dirty="0" err="1"/>
              <a:t>nombre</a:t>
            </a:r>
            <a:r>
              <a:rPr lang="en-US" sz="2500" dirty="0"/>
              <a:t>) </a:t>
            </a:r>
            <a:r>
              <a:rPr lang="en-US" sz="2500" dirty="0" err="1"/>
              <a:t>est</a:t>
            </a:r>
            <a:r>
              <a:rPr lang="en-US" sz="2500" dirty="0"/>
              <a:t> </a:t>
            </a:r>
            <a:r>
              <a:rPr lang="en-US" sz="2500" dirty="0" err="1"/>
              <a:t>handicapé</a:t>
            </a:r>
            <a:r>
              <a:rPr lang="en-US" sz="2500" dirty="0"/>
              <a:t>. </a:t>
            </a:r>
          </a:p>
          <a:p>
            <a:pPr marL="457200" indent="0" rtl="0">
              <a:buClr>
                <a:srgbClr val="00B0F0"/>
              </a:buClr>
              <a:buNone/>
            </a:pPr>
            <a:r>
              <a:rPr lang="en-US" sz="2500" dirty="0" err="1"/>
              <a:t>Près</a:t>
            </a:r>
            <a:r>
              <a:rPr lang="en-US" sz="2500" dirty="0"/>
              <a:t> de la </a:t>
            </a:r>
            <a:r>
              <a:rPr lang="en-US" sz="2500" dirty="0" err="1"/>
              <a:t>moitié</a:t>
            </a:r>
            <a:r>
              <a:rPr lang="en-US" sz="2500" dirty="0"/>
              <a:t> des </a:t>
            </a:r>
            <a:r>
              <a:rPr lang="en-US" sz="2500" dirty="0" err="1"/>
              <a:t>personnes</a:t>
            </a:r>
            <a:r>
              <a:rPr lang="en-US" sz="2500" dirty="0"/>
              <a:t> </a:t>
            </a:r>
            <a:r>
              <a:rPr lang="en-US" sz="2500" dirty="0" err="1"/>
              <a:t>âgées</a:t>
            </a:r>
            <a:r>
              <a:rPr lang="en-US" sz="2500" dirty="0"/>
              <a:t> </a:t>
            </a:r>
            <a:r>
              <a:rPr lang="en-US" sz="2500" dirty="0" err="1"/>
              <a:t>présentent</a:t>
            </a:r>
            <a:r>
              <a:rPr lang="en-US" sz="2500" dirty="0"/>
              <a:t> un handicap. </a:t>
            </a:r>
            <a:r>
              <a:rPr lang="en-US" sz="2500" dirty="0">
                <a:solidFill>
                  <a:schemeClr val="tx1">
                    <a:lumMod val="75000"/>
                    <a:lumOff val="25000"/>
                  </a:schemeClr>
                </a:solidFill>
              </a:rPr>
              <a:t>(</a:t>
            </a:r>
            <a:r>
              <a:rPr lang="en-US" sz="2500" b="1" i="1" dirty="0" err="1">
                <a:solidFill>
                  <a:schemeClr val="tx1">
                    <a:lumMod val="75000"/>
                    <a:lumOff val="25000"/>
                  </a:schemeClr>
                </a:solidFill>
              </a:rPr>
              <a:t>Vrai</a:t>
            </a:r>
            <a:r>
              <a:rPr lang="en-US" sz="2500" dirty="0">
                <a:solidFill>
                  <a:schemeClr val="tx1">
                    <a:lumMod val="75000"/>
                    <a:lumOff val="25000"/>
                  </a:schemeClr>
                </a:solidFill>
              </a:rPr>
              <a:t>/</a:t>
            </a:r>
            <a:r>
              <a:rPr lang="en-US" sz="2500" b="1" i="1" dirty="0">
                <a:solidFill>
                  <a:schemeClr val="tx1">
                    <a:lumMod val="75000"/>
                    <a:lumOff val="25000"/>
                  </a:schemeClr>
                </a:solidFill>
              </a:rPr>
              <a:t>Faux</a:t>
            </a:r>
            <a:r>
              <a:rPr lang="en-US" sz="2500" dirty="0">
                <a:solidFill>
                  <a:schemeClr val="tx1">
                    <a:lumMod val="75000"/>
                    <a:lumOff val="25000"/>
                  </a:schemeClr>
                </a:solidFill>
              </a:rPr>
              <a:t>)</a:t>
            </a:r>
            <a:endParaRPr lang="en-GB" sz="2500" dirty="0">
              <a:solidFill>
                <a:schemeClr val="tx1">
                  <a:lumMod val="75000"/>
                  <a:lumOff val="25000"/>
                </a:schemeClr>
              </a:solidFill>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rcRect/>
          <a:stretch>
            <a:fillRect/>
          </a:stretch>
        </p:blipFill>
        <p:spPr>
          <a:xfrm>
            <a:off x="0" y="355600"/>
            <a:ext cx="9144000" cy="774192"/>
          </a:xfrm>
          <a:prstGeom prst="rect">
            <a:avLst/>
          </a:prstGeom>
        </p:spPr>
      </p:pic>
      <p:sp>
        <p:nvSpPr>
          <p:cNvPr id="9"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3</a:t>
            </a:r>
          </a:p>
        </p:txBody>
      </p:sp>
      <p:sp>
        <p:nvSpPr>
          <p:cNvPr id="10" name="Content Placeholder 2"/>
          <p:cNvSpPr>
            <a:spLocks noGrp="1"/>
          </p:cNvSpPr>
          <p:nvPr>
            <p:ph idx="1"/>
          </p:nvPr>
        </p:nvSpPr>
        <p:spPr>
          <a:xfrm>
            <a:off x="638945" y="1405760"/>
            <a:ext cx="6596742" cy="2962054"/>
          </a:xfrm>
        </p:spPr>
        <p:txBody>
          <a:bodyPr vert="horz" lIns="91440" tIns="45720" rIns="91440" bIns="0" rtlCol="0" anchor="t">
            <a:normAutofit/>
          </a:bodyPr>
          <a:lstStyle/>
          <a:p>
            <a:pPr marL="457200" indent="-457200" rtl="0">
              <a:buClr>
                <a:srgbClr val="008BA5"/>
              </a:buClr>
              <a:buFont typeface="+mj-lt"/>
              <a:buAutoNum type="arabicPeriod" startAt="3"/>
            </a:pPr>
            <a:r>
              <a:rPr lang="en-US" sz="3000" dirty="0"/>
              <a:t>La </a:t>
            </a:r>
            <a:r>
              <a:rPr lang="en-US" sz="3000" dirty="0" err="1"/>
              <a:t>prévalence</a:t>
            </a:r>
            <a:r>
              <a:rPr lang="en-US" sz="3000" dirty="0"/>
              <a:t> du handicap </a:t>
            </a:r>
            <a:r>
              <a:rPr lang="en-US" sz="3000" dirty="0" err="1"/>
              <a:t>est</a:t>
            </a:r>
            <a:r>
              <a:rPr lang="en-US" sz="3000" dirty="0"/>
              <a:t> plus </a:t>
            </a:r>
            <a:r>
              <a:rPr lang="en-US" sz="3000" dirty="0" err="1"/>
              <a:t>faible</a:t>
            </a:r>
            <a:r>
              <a:rPr lang="en-US" sz="3000" dirty="0"/>
              <a:t> au sein des populations </a:t>
            </a:r>
            <a:r>
              <a:rPr lang="en-US" sz="3000" dirty="0" err="1"/>
              <a:t>déplacées</a:t>
            </a:r>
            <a:r>
              <a:rPr lang="en-US" sz="3000" dirty="0"/>
              <a:t> de force que </a:t>
            </a:r>
            <a:r>
              <a:rPr lang="en-US" sz="3000" dirty="0" err="1"/>
              <a:t>parmi</a:t>
            </a:r>
            <a:r>
              <a:rPr lang="en-US" sz="3000" dirty="0"/>
              <a:t> les </a:t>
            </a:r>
            <a:r>
              <a:rPr lang="en-US" sz="3000" dirty="0" err="1"/>
              <a:t>autres</a:t>
            </a:r>
            <a:r>
              <a:rPr lang="en-US" sz="3000" dirty="0"/>
              <a:t> populations. </a:t>
            </a:r>
            <a:r>
              <a:rPr lang="en-US" sz="3000" dirty="0">
                <a:solidFill>
                  <a:schemeClr val="tx1">
                    <a:lumMod val="75000"/>
                    <a:lumOff val="25000"/>
                  </a:schemeClr>
                </a:solidFill>
              </a:rPr>
              <a:t>(</a:t>
            </a:r>
            <a:r>
              <a:rPr lang="en-US" sz="3000" b="1" i="1" dirty="0" err="1">
                <a:solidFill>
                  <a:schemeClr val="tx1">
                    <a:lumMod val="75000"/>
                    <a:lumOff val="25000"/>
                  </a:schemeClr>
                </a:solidFill>
              </a:rPr>
              <a:t>Vrai</a:t>
            </a:r>
            <a:r>
              <a:rPr lang="en-US" sz="3000" dirty="0">
                <a:solidFill>
                  <a:schemeClr val="tx1">
                    <a:lumMod val="75000"/>
                    <a:lumOff val="25000"/>
                  </a:schemeClr>
                </a:solidFill>
              </a:rPr>
              <a:t>/</a:t>
            </a:r>
            <a:r>
              <a:rPr lang="en-US" sz="3000" b="1" i="1" dirty="0">
                <a:solidFill>
                  <a:schemeClr val="tx1">
                    <a:lumMod val="75000"/>
                    <a:lumOff val="25000"/>
                  </a:schemeClr>
                </a:solidFill>
              </a:rPr>
              <a:t>Faux</a:t>
            </a:r>
            <a:r>
              <a:rPr lang="en-US" sz="3000" dirty="0">
                <a:solidFill>
                  <a:schemeClr val="tx1">
                    <a:lumMod val="75000"/>
                    <a:lumOff val="25000"/>
                  </a:schemeClr>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srcRect/>
          <a:stretch>
            <a:fillRect/>
          </a:stretch>
        </p:blipFill>
        <p:spPr>
          <a:xfrm>
            <a:off x="0" y="355600"/>
            <a:ext cx="9144000" cy="774192"/>
          </a:xfrm>
          <a:prstGeom prst="rect">
            <a:avLst/>
          </a:prstGeom>
        </p:spPr>
      </p:pic>
      <p:sp>
        <p:nvSpPr>
          <p:cNvPr id="10" name="Title 1"/>
          <p:cNvSpPr>
            <a:spLocks noGrp="1"/>
          </p:cNvSpPr>
          <p:nvPr>
            <p:ph type="title"/>
          </p:nvPr>
        </p:nvSpPr>
        <p:spPr>
          <a:xfrm>
            <a:off x="736600" y="1149"/>
            <a:ext cx="8226746" cy="968351"/>
          </a:xfrm>
        </p:spPr>
        <p:txBody>
          <a:bodyPr rtlCol="0">
            <a:normAutofit/>
          </a:bodyPr>
          <a:lstStyle/>
          <a:p>
            <a:pPr rtl="0"/>
            <a:r>
              <a:rPr lang="en-US" sz="3000">
                <a:solidFill>
                  <a:schemeClr val="bg1"/>
                </a:solidFill>
              </a:rPr>
              <a:t>Question 4</a:t>
            </a:r>
          </a:p>
        </p:txBody>
      </p:sp>
      <p:sp>
        <p:nvSpPr>
          <p:cNvPr id="11" name="Content Placeholder 2"/>
          <p:cNvSpPr>
            <a:spLocks noGrp="1"/>
          </p:cNvSpPr>
          <p:nvPr>
            <p:ph idx="1"/>
          </p:nvPr>
        </p:nvSpPr>
        <p:spPr>
          <a:xfrm>
            <a:off x="638945" y="1405760"/>
            <a:ext cx="7304408" cy="2962054"/>
          </a:xfrm>
        </p:spPr>
        <p:txBody>
          <a:bodyPr vert="horz" lIns="91440" tIns="45720" rIns="91440" bIns="0" rtlCol="0" anchor="t">
            <a:normAutofit/>
          </a:bodyPr>
          <a:lstStyle/>
          <a:p>
            <a:pPr marL="457200" indent="-457200" rtl="0">
              <a:buClr>
                <a:srgbClr val="008BA5"/>
              </a:buClr>
              <a:buFont typeface="+mj-lt"/>
              <a:buAutoNum type="arabicPeriod" startAt="4"/>
            </a:pPr>
            <a:r>
              <a:rPr lang="en-US" sz="3000" dirty="0"/>
              <a:t>Il </a:t>
            </a:r>
            <a:r>
              <a:rPr lang="en-US" sz="3000" dirty="0" err="1"/>
              <a:t>est</a:t>
            </a:r>
            <a:r>
              <a:rPr lang="en-US" sz="3000" dirty="0"/>
              <a:t> facile de </a:t>
            </a:r>
            <a:r>
              <a:rPr lang="en-US" sz="3000" dirty="0" err="1"/>
              <a:t>reconnaître</a:t>
            </a:r>
            <a:r>
              <a:rPr lang="en-US" sz="3000" dirty="0"/>
              <a:t> </a:t>
            </a:r>
            <a:r>
              <a:rPr lang="en-US" sz="3000" dirty="0" err="1"/>
              <a:t>une</a:t>
            </a:r>
            <a:r>
              <a:rPr lang="en-US" sz="3000" dirty="0"/>
              <a:t> </a:t>
            </a:r>
            <a:r>
              <a:rPr lang="en-US" sz="3000" dirty="0" err="1"/>
              <a:t>personne</a:t>
            </a:r>
            <a:r>
              <a:rPr lang="en-US" sz="3000" dirty="0"/>
              <a:t> </a:t>
            </a:r>
            <a:r>
              <a:rPr lang="en-US" sz="3000" dirty="0" err="1"/>
              <a:t>handicapée</a:t>
            </a:r>
            <a:r>
              <a:rPr lang="en-US" sz="3000" dirty="0"/>
              <a:t> grâce </a:t>
            </a:r>
            <a:r>
              <a:rPr lang="en-US" sz="3000" dirty="0" err="1"/>
              <a:t>à</a:t>
            </a:r>
            <a:r>
              <a:rPr lang="en-US" sz="3000" dirty="0"/>
              <a:t> des indices </a:t>
            </a:r>
            <a:r>
              <a:rPr lang="en-US" sz="3000" dirty="0" err="1"/>
              <a:t>visuels</a:t>
            </a:r>
            <a:r>
              <a:rPr lang="en-US" sz="3000" dirty="0"/>
              <a:t> </a:t>
            </a:r>
            <a:r>
              <a:rPr lang="en-US" sz="3000" dirty="0" err="1"/>
              <a:t>tels</a:t>
            </a:r>
            <a:r>
              <a:rPr lang="en-US" sz="3000" dirty="0"/>
              <a:t> que </a:t>
            </a:r>
            <a:r>
              <a:rPr lang="en-US" sz="3000" dirty="0" err="1"/>
              <a:t>l’utilisation</a:t>
            </a:r>
            <a:r>
              <a:rPr lang="en-US" sz="3000" dirty="0"/>
              <a:t> d’un </a:t>
            </a:r>
            <a:r>
              <a:rPr lang="en-US" sz="3000" dirty="0" err="1"/>
              <a:t>équipement</a:t>
            </a:r>
            <a:r>
              <a:rPr lang="en-US" sz="3000" dirty="0"/>
              <a:t> </a:t>
            </a:r>
            <a:r>
              <a:rPr lang="en-US" sz="3000" dirty="0" err="1"/>
              <a:t>d’assistance</a:t>
            </a:r>
            <a:r>
              <a:rPr lang="en-US" sz="3000" dirty="0"/>
              <a:t>. </a:t>
            </a:r>
            <a:r>
              <a:rPr lang="en-US" sz="3000" dirty="0">
                <a:solidFill>
                  <a:schemeClr val="tx1">
                    <a:lumMod val="75000"/>
                    <a:lumOff val="25000"/>
                  </a:schemeClr>
                </a:solidFill>
              </a:rPr>
              <a:t>(</a:t>
            </a:r>
            <a:r>
              <a:rPr lang="en-US" sz="3000" b="1" i="1" dirty="0" err="1">
                <a:solidFill>
                  <a:schemeClr val="tx1">
                    <a:lumMod val="75000"/>
                    <a:lumOff val="25000"/>
                  </a:schemeClr>
                </a:solidFill>
              </a:rPr>
              <a:t>Vrai</a:t>
            </a:r>
            <a:r>
              <a:rPr lang="en-US" sz="3000" dirty="0">
                <a:solidFill>
                  <a:schemeClr val="tx1">
                    <a:lumMod val="75000"/>
                    <a:lumOff val="25000"/>
                  </a:schemeClr>
                </a:solidFill>
              </a:rPr>
              <a:t>/</a:t>
            </a:r>
            <a:r>
              <a:rPr lang="en-US" sz="3000" b="1" i="1" dirty="0">
                <a:solidFill>
                  <a:schemeClr val="tx1">
                    <a:lumMod val="75000"/>
                    <a:lumOff val="25000"/>
                  </a:schemeClr>
                </a:solidFill>
              </a:rPr>
              <a:t>Faux</a:t>
            </a:r>
            <a:r>
              <a:rPr lang="en-US" sz="3000" dirty="0">
                <a:solidFill>
                  <a:schemeClr val="tx1">
                    <a:lumMod val="75000"/>
                    <a:lumOff val="25000"/>
                  </a:schemeClr>
                </a:solidFill>
              </a:rPr>
              <a:t>)</a:t>
            </a:r>
          </a:p>
        </p:txBody>
      </p:sp>
    </p:spTree>
  </p:cSld>
  <p:clrMapOvr>
    <a:masterClrMapping/>
  </p:clrMapOvr>
</p:sld>
</file>

<file path=ppt/theme/theme1.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F251983_UNHCR_Brand_Book_Template_2016_V1">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E8A064A0CE34DAD7DAD3792D68BE5" ma:contentTypeVersion="17" ma:contentTypeDescription="Create a new document." ma:contentTypeScope="" ma:versionID="25fd66066a8367b142de4df3665bb995">
  <xsd:schema xmlns:xsd="http://www.w3.org/2001/XMLSchema" xmlns:xs="http://www.w3.org/2001/XMLSchema" xmlns:p="http://schemas.microsoft.com/office/2006/metadata/properties" xmlns:ns2="e2e28f0a-1429-4847-bacf-d71185b1f9be" xmlns:ns3="f3c5914b-f836-4f8a-87ca-6de4087dd009" targetNamespace="http://schemas.microsoft.com/office/2006/metadata/properties" ma:root="true" ma:fieldsID="d5fd1bdddca48729c67c0792844320cd" ns2:_="" ns3:_="">
    <xsd:import namespace="e2e28f0a-1429-4847-bacf-d71185b1f9be"/>
    <xsd:import namespace="f3c5914b-f836-4f8a-87ca-6de4087dd0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28f0a-1429-4847-bacf-d71185b1f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c5914b-f836-4f8a-87ca-6de4087dd0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b206a59-faf5-46ea-97da-0c54fe2d1a7e}" ma:internalName="TaxCatchAll" ma:showField="CatchAllData" ma:web="f3c5914b-f836-4f8a-87ca-6de4087dd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c5914b-f836-4f8a-87ca-6de4087dd009" xsi:nil="true"/>
    <_Flow_SignoffStatus xmlns="e2e28f0a-1429-4847-bacf-d71185b1f9be" xsi:nil="true"/>
    <lcf76f155ced4ddcb4097134ff3c332f xmlns="e2e28f0a-1429-4847-bacf-d71185b1f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748A79-2180-4612-B8D8-0188A301DEC8}"/>
</file>

<file path=customXml/itemProps2.xml><?xml version="1.0" encoding="utf-8"?>
<ds:datastoreItem xmlns:ds="http://schemas.openxmlformats.org/officeDocument/2006/customXml" ds:itemID="{ED653A43-76E1-4326-8F40-7B575E8A1AB9}"/>
</file>

<file path=customXml/itemProps3.xml><?xml version="1.0" encoding="utf-8"?>
<ds:datastoreItem xmlns:ds="http://schemas.openxmlformats.org/officeDocument/2006/customXml" ds:itemID="{C2A58F6D-1CAE-483B-9769-6088A6BBB704}"/>
</file>

<file path=docProps/app.xml><?xml version="1.0" encoding="utf-8"?>
<Properties xmlns="http://schemas.openxmlformats.org/officeDocument/2006/extended-properties" xmlns:vt="http://schemas.openxmlformats.org/officeDocument/2006/docPropsVTypes">
  <TotalTime>49</TotalTime>
  <Words>8685</Words>
  <Application>Microsoft Office PowerPoint</Application>
  <PresentationFormat>On-screen Show (16:9)</PresentationFormat>
  <Paragraphs>440</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Symbol</vt:lpstr>
      <vt:lpstr>Verdana</vt:lpstr>
      <vt:lpstr>UNHCR2016</vt:lpstr>
      <vt:lpstr>RF251983_UNHCR_Brand_Book_Template_2016_V1</vt:lpstr>
      <vt:lpstr>Activité 1  COMPRENDRE L’IMPORTANCE DE RECUEILLIR DIVERSES DONNÉES RELATIVES AUX PERSONNES HANDICAPÉES </vt:lpstr>
      <vt:lpstr>Règles de base et accessibilité</vt:lpstr>
      <vt:lpstr>Programme du jour</vt:lpstr>
      <vt:lpstr>PowerPoint Presentation</vt:lpstr>
      <vt:lpstr>Programme du jour</vt:lpstr>
      <vt:lpstr>Question 1</vt:lpstr>
      <vt:lpstr>Question 2</vt:lpstr>
      <vt:lpstr>Question 3</vt:lpstr>
      <vt:lpstr>Question 4</vt:lpstr>
      <vt:lpstr>Question 5</vt:lpstr>
      <vt:lpstr>Question 6</vt:lpstr>
      <vt:lpstr>Question 7</vt:lpstr>
      <vt:lpstr>Question 8</vt:lpstr>
      <vt:lpstr>Question 9</vt:lpstr>
      <vt:lpstr>Question 10</vt:lpstr>
      <vt:lpstr>Bilan</vt:lpstr>
      <vt:lpstr>Questions 1 à 3 : données sur la prévalence</vt:lpstr>
      <vt:lpstr>Question 4 : identification des personnes handicapées</vt:lpstr>
      <vt:lpstr>Question 5 : données sur les risques auxquels sont exposées les personnes handicapées</vt:lpstr>
      <vt:lpstr>Question 6 : données sur les besoins et les difficultés des personnes handicapées</vt:lpstr>
      <vt:lpstr>Question 7 : données sur la détermination du handicap pour des raisons d’admissibilité</vt:lpstr>
      <vt:lpstr>Question 8 : données sur les préférences et les capacités</vt:lpstr>
      <vt:lpstr>Question 9 : données sur les préférences et les capacités</vt:lpstr>
      <vt:lpstr>Question 10 : engagements du HCR</vt:lpstr>
      <vt:lpstr>Quel type de données peut-on recueillir au sujet des personnes handicapées ?</vt:lpstr>
      <vt:lpstr>Comment définir le handicap ?</vt:lpstr>
      <vt:lpstr>Messages clés</vt:lpstr>
      <vt:lpstr>PowerPoint Presentation</vt:lpstr>
      <vt:lpstr>Programme</vt:lpstr>
      <vt:lpstr>Un outil pour chaque type d’utilisation</vt:lpstr>
      <vt:lpstr>Étude de cas</vt:lpstr>
      <vt:lpstr>Étude de cas</vt:lpstr>
      <vt:lpstr>Exercices – thèmes</vt:lpstr>
      <vt:lpstr>Types de données relatives aux personnes handicapées</vt:lpstr>
      <vt:lpstr>Objectifs de la collecte de données</vt:lpstr>
      <vt:lpstr>Outils</vt:lpstr>
      <vt:lpstr>Bilan</vt:lpstr>
      <vt:lpstr>Messages clés</vt:lpstr>
      <vt:lpstr>Ressources</vt:lpstr>
      <vt:lpstr>Évaluation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UNHCR_Disability Data_Session 1</dc:title>
  <dc:creator>Ricardo Pla cordero</dc:creator>
  <cp:lastModifiedBy>Ricardo Pla Cordero</cp:lastModifiedBy>
  <cp:revision>254</cp:revision>
  <dcterms:created xsi:type="dcterms:W3CDTF">2020-10-29T16:28:00Z</dcterms:created>
  <dcterms:modified xsi:type="dcterms:W3CDTF">2022-09-30T12:59:29Z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0x0101001B3E8A064A0CE34DAD7DAD3792D68BE5</vt:lpwstr>
  </property>
  <property fmtid="{D5CDD505-2E9C-101B-9397-08002B2CF9AE}" pid="3" name="ICV">
    <vt:lpwstr>DF9596534F084BA0B0EA53239D7A0839</vt:lpwstr>
  </property>
  <property fmtid="{D5CDD505-2E9C-101B-9397-08002B2CF9AE}" pid="4" name="KSOProductBuildVer">
    <vt:lpwstr>2057-11.2.0.11254</vt:lpwstr>
  </property>
</Properties>
</file>