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tiff" ContentType="image/tiff"/>
  <Default Extension="mp4" ContentType="video/mp4"/>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diagrams/data2.xml" ContentType="application/vnd.openxmlformats-officedocument.drawingml.diagramData+xml"/>
  <Override PartName="/ppt/diagrams/data1.xml" ContentType="application/vnd.openxmlformats-officedocument.drawingml.diagramData+xml"/>
  <Override PartName="/ppt/slideMasters/slideMaster1.xml" ContentType="application/vnd.openxmlformats-officedocument.presentationml.slide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17.xml" ContentType="application/vnd.openxmlformats-officedocument.presentationml.notesSlide+xml"/>
  <Override PartName="/ppt/notesSlides/notesSlide27.xml" ContentType="application/vnd.openxmlformats-officedocument.presentationml.notesSlide+xml"/>
  <Override PartName="/ppt/notesSlides/notesSlide26.xml" ContentType="application/vnd.openxmlformats-officedocument.presentationml.notesSlide+xml"/>
  <Override PartName="/ppt/notesSlides/notesSlide2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notesSlides/notesSlide18.xml" ContentType="application/vnd.openxmlformats-officedocument.presentationml.notesSlide+xml"/>
  <Override PartName="/ppt/notesSlides/notesSlide23.xml" ContentType="application/vnd.openxmlformats-officedocument.presentationml.notesSlide+xml"/>
  <Override PartName="/ppt/notesSlides/notesSlide19.xml" ContentType="application/vnd.openxmlformats-officedocument.presentationml.notesSlide+xml"/>
  <Override PartName="/ppt/notesSlides/notesSlide6.xml" ContentType="application/vnd.openxmlformats-officedocument.presentationml.notesSlide+xml"/>
  <Override PartName="/ppt/notesSlides/notesSlide1.xml" ContentType="application/vnd.openxmlformats-officedocument.presentationml.notesSlide+xml"/>
  <Override PartName="/ppt/notesSlides/notesSlide7.xml" ContentType="application/vnd.openxmlformats-officedocument.presentationml.notesSlide+xml"/>
  <Override PartName="/ppt/notesSlides/notesSlide2.xml" ContentType="application/vnd.openxmlformats-officedocument.presentationml.notesSlide+xml"/>
  <Override PartName="/ppt/notesSlides/notesSlide24.xml" ContentType="application/vnd.openxmlformats-officedocument.presentationml.notesSlide+xml"/>
  <Override PartName="/ppt/notesSlides/notesSlide8.xml" ContentType="application/vnd.openxmlformats-officedocument.presentationml.notesSlide+xml"/>
  <Override PartName="/ppt/notesSlides/notesSlide3.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4.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0.xml" ContentType="application/vnd.openxmlformats-officedocument.presentationml.notesSlide+xml"/>
  <Override PartName="/ppt/notesSlides/notesSlide5.xml" ContentType="application/vnd.openxmlformats-officedocument.presentationml.notesSlide+xml"/>
  <Override PartName="/ppt/notesSlides/notesSlide15.xml" ContentType="application/vnd.openxmlformats-officedocument.presentationml.notesSlide+xml"/>
  <Override PartName="/ppt/notesSlides/notesSlide21.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comments/comment1.xml" ContentType="application/vnd.openxmlformats-officedocument.presentationml.comments+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diagrams/layout2.xml" ContentType="application/vnd.openxmlformats-officedocument.drawingml.diagramLayout+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1"/>
  </p:notesMasterIdLst>
  <p:handoutMasterIdLst>
    <p:handoutMasterId r:id="rId42"/>
  </p:handoutMasterIdLst>
  <p:sldIdLst>
    <p:sldId id="646" r:id="rId2"/>
    <p:sldId id="261" r:id="rId3"/>
    <p:sldId id="668" r:id="rId4"/>
    <p:sldId id="669" r:id="rId5"/>
    <p:sldId id="670" r:id="rId6"/>
    <p:sldId id="672" r:id="rId7"/>
    <p:sldId id="693" r:id="rId8"/>
    <p:sldId id="674" r:id="rId9"/>
    <p:sldId id="675" r:id="rId10"/>
    <p:sldId id="695" r:id="rId11"/>
    <p:sldId id="696" r:id="rId12"/>
    <p:sldId id="676" r:id="rId13"/>
    <p:sldId id="677" r:id="rId14"/>
    <p:sldId id="687" r:id="rId15"/>
    <p:sldId id="682" r:id="rId16"/>
    <p:sldId id="684" r:id="rId17"/>
    <p:sldId id="685" r:id="rId18"/>
    <p:sldId id="686" r:id="rId19"/>
    <p:sldId id="688" r:id="rId20"/>
    <p:sldId id="689" r:id="rId21"/>
    <p:sldId id="683" r:id="rId22"/>
    <p:sldId id="690" r:id="rId23"/>
    <p:sldId id="694" r:id="rId24"/>
    <p:sldId id="666" r:id="rId25"/>
    <p:sldId id="678" r:id="rId26"/>
    <p:sldId id="650" r:id="rId27"/>
    <p:sldId id="681" r:id="rId28"/>
    <p:sldId id="656" r:id="rId29"/>
    <p:sldId id="657" r:id="rId30"/>
    <p:sldId id="661" r:id="rId31"/>
    <p:sldId id="651" r:id="rId32"/>
    <p:sldId id="652" r:id="rId33"/>
    <p:sldId id="659" r:id="rId34"/>
    <p:sldId id="691" r:id="rId35"/>
    <p:sldId id="680" r:id="rId36"/>
    <p:sldId id="660" r:id="rId37"/>
    <p:sldId id="662" r:id="rId38"/>
    <p:sldId id="663" r:id="rId39"/>
    <p:sldId id="664" r:id="rId40"/>
  </p:sldIdLst>
  <p:sldSz cx="9144000" cy="5143500" type="screen16x9"/>
  <p:notesSz cx="6858000" cy="9144000"/>
  <p:defaultTextStyle>
    <a:defPPr rtl="0">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orient="horz" pos="321">
          <p15:clr>
            <a:srgbClr val="A4A3A4"/>
          </p15:clr>
        </p15:guide>
        <p15:guide id="4" orient="horz" pos="642">
          <p15:clr>
            <a:srgbClr val="A4A3A4"/>
          </p15:clr>
        </p15:guide>
        <p15:guide id="5" orient="horz" pos="857">
          <p15:clr>
            <a:srgbClr val="A4A3A4"/>
          </p15:clr>
        </p15:guide>
        <p15:guide id="6" pos="5274">
          <p15:clr>
            <a:srgbClr val="A4A3A4"/>
          </p15:clr>
        </p15:guide>
        <p15:guide id="7" pos="464">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yna Johnson" initials="JJ" lastIdx="1" clrIdx="0"/>
  <p:cmAuthor id="2" name="Alexandra Kaun" initials="AK" lastIdx="11" clrIdx="1"/>
  <p:cmAuthor id="3" name="Ricardo Pla cordero" initials="RPc" lastIdx="4" clrIdx="2"/>
  <p:cmAuthor id="4" name="Bianka Tarkany Szucs" initials="BS" lastIdx="5"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1BC"/>
    <a:srgbClr val="FED517"/>
    <a:srgbClr val="009579"/>
    <a:srgbClr val="1A5694"/>
    <a:srgbClr val="2564A1"/>
    <a:srgbClr val="10518E"/>
    <a:srgbClr val="0F5494"/>
    <a:srgbClr val="29A487"/>
    <a:srgbClr val="AA4685"/>
    <a:srgbClr val="F6D4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082" autoAdjust="0"/>
    <p:restoredTop sz="65600" autoAdjust="0"/>
  </p:normalViewPr>
  <p:slideViewPr>
    <p:cSldViewPr snapToGrid="0">
      <p:cViewPr varScale="1">
        <p:scale>
          <a:sx n="58" d="100"/>
          <a:sy n="58" d="100"/>
        </p:scale>
        <p:origin x="1272" y="40"/>
      </p:cViewPr>
      <p:guideLst>
        <p:guide orient="horz" pos="1620"/>
        <p:guide pos="2880"/>
        <p:guide orient="horz" pos="321"/>
        <p:guide orient="horz" pos="642"/>
        <p:guide orient="horz" pos="857"/>
        <p:guide pos="5274"/>
        <p:guide pos="464"/>
      </p:guideLst>
    </p:cSldViewPr>
  </p:slideViewPr>
  <p:outlineViewPr>
    <p:cViewPr>
      <p:scale>
        <a:sx n="33" d="100"/>
        <a:sy n="33" d="100"/>
      </p:scale>
      <p:origin x="0" y="-762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 Id="rId48"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0-11-19T02:50:26.045" idx="11">
    <p:pos x="5641" y="128"/>
    <p:text>I paraphrased. Full text is in the Notes.
</p:text>
  </p:cm>
</p:cmLst>
</file>

<file path=ppt/diagrams/colors1.xml><?xml version="1.0" encoding="utf-8"?>
<dgm:colorsDef xmlns:dgm="http://schemas.openxmlformats.org/drawingml/2006/diagram" xmlns:a="http://schemas.openxmlformats.org/drawingml/2006/main" uniqueId="urn:microsoft.com/office/officeart/2005/8/colors/accent1_2#3">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4">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1484ABB9-9A41-4B00-AF52-C1B671DDEFCE}" type="doc">
      <dgm:prSet loTypeId="urn:microsoft.com/office/officeart/2005/8/layout/hChevron3" loCatId="process" qsTypeId="urn:microsoft.com/office/officeart/2005/8/quickstyle/simple1#5" qsCatId="simple" csTypeId="urn:microsoft.com/office/officeart/2005/8/colors/accent1_2#3" csCatId="accent1" phldr="1"/>
      <dgm:spPr/>
    </dgm:pt>
    <dgm:pt modelId="{5EC9DEFA-8CF9-43B2-923C-F65A1586D61C}">
      <dgm:prSet phldrT="[Text]"/>
      <dgm:spPr>
        <a:solidFill>
          <a:srgbClr val="CD2B46"/>
        </a:solidFill>
      </dgm:spPr>
      <dgm:t>
        <a:bodyPr rtlCol="0"/>
        <a:lstStyle/>
        <a:p>
          <a:pPr rtl="0"/>
          <a:r>
            <a:rPr lang="en-US"/>
            <a:t>Informer</a:t>
          </a:r>
        </a:p>
      </dgm:t>
    </dgm:pt>
    <dgm:pt modelId="{A5C08C3E-0CA9-4933-A5AA-FD57B492BA2A}" type="parTrans" cxnId="{2E50E9B8-F2F4-4E3A-91FB-BEA14B2EB51D}">
      <dgm:prSet/>
      <dgm:spPr/>
      <dgm:t>
        <a:bodyPr rtlCol="0"/>
        <a:lstStyle/>
        <a:p>
          <a:pPr rtl="0"/>
          <a:endParaRPr lang="en-GB"/>
        </a:p>
      </dgm:t>
    </dgm:pt>
    <dgm:pt modelId="{4E2181A0-E732-4678-ADC9-C9B21CF7219B}" type="sibTrans" cxnId="{2E50E9B8-F2F4-4E3A-91FB-BEA14B2EB51D}">
      <dgm:prSet/>
      <dgm:spPr/>
      <dgm:t>
        <a:bodyPr rtlCol="0"/>
        <a:lstStyle/>
        <a:p>
          <a:pPr rtl="0"/>
          <a:endParaRPr lang="en-GB"/>
        </a:p>
      </dgm:t>
    </dgm:pt>
    <dgm:pt modelId="{B541850C-C1EC-457C-8E0D-531B5F35B847}">
      <dgm:prSet phldrT="[Text]"/>
      <dgm:spPr>
        <a:solidFill>
          <a:srgbClr val="CD2B46">
            <a:alpha val="90000"/>
          </a:srgbClr>
        </a:solidFill>
      </dgm:spPr>
      <dgm:t>
        <a:bodyPr rtlCol="0"/>
        <a:lstStyle/>
        <a:p>
          <a:pPr rtl="0"/>
          <a:r>
            <a:rPr lang="en-US"/>
            <a:t>Consulter</a:t>
          </a:r>
        </a:p>
      </dgm:t>
    </dgm:pt>
    <dgm:pt modelId="{EAC151AB-48E1-4E47-81FC-ACA6F9CC6BFE}" type="parTrans" cxnId="{067808B0-68BC-4C98-8A16-F47738583609}">
      <dgm:prSet/>
      <dgm:spPr/>
      <dgm:t>
        <a:bodyPr rtlCol="0"/>
        <a:lstStyle/>
        <a:p>
          <a:pPr rtl="0"/>
          <a:endParaRPr lang="en-GB"/>
        </a:p>
      </dgm:t>
    </dgm:pt>
    <dgm:pt modelId="{7C5D6020-A22E-4512-895A-4B480C7EC23C}" type="sibTrans" cxnId="{067808B0-68BC-4C98-8A16-F47738583609}">
      <dgm:prSet/>
      <dgm:spPr/>
      <dgm:t>
        <a:bodyPr rtlCol="0"/>
        <a:lstStyle/>
        <a:p>
          <a:pPr rtl="0"/>
          <a:endParaRPr lang="en-GB"/>
        </a:p>
      </dgm:t>
    </dgm:pt>
    <dgm:pt modelId="{63E512E9-460D-4B4B-B8E6-215713713E19}">
      <dgm:prSet phldrT="[Text]"/>
      <dgm:spPr>
        <a:solidFill>
          <a:srgbClr val="CD2B46">
            <a:alpha val="80000"/>
          </a:srgbClr>
        </a:solidFill>
      </dgm:spPr>
      <dgm:t>
        <a:bodyPr rtlCol="0"/>
        <a:lstStyle/>
        <a:p>
          <a:pPr rtl="0"/>
          <a:r>
            <a:rPr lang="en-US"/>
            <a:t>Impliquer</a:t>
          </a:r>
        </a:p>
      </dgm:t>
    </dgm:pt>
    <dgm:pt modelId="{54EE3FA0-E7B6-40A7-9732-F7A7C913A75C}" type="parTrans" cxnId="{622847F2-0F3C-4A5D-9F53-93C0349EAA54}">
      <dgm:prSet/>
      <dgm:spPr/>
      <dgm:t>
        <a:bodyPr rtlCol="0"/>
        <a:lstStyle/>
        <a:p>
          <a:pPr rtl="0"/>
          <a:endParaRPr lang="en-GB"/>
        </a:p>
      </dgm:t>
    </dgm:pt>
    <dgm:pt modelId="{AF596510-D0D1-42E2-B551-73E471A848FD}" type="sibTrans" cxnId="{622847F2-0F3C-4A5D-9F53-93C0349EAA54}">
      <dgm:prSet/>
      <dgm:spPr/>
      <dgm:t>
        <a:bodyPr rtlCol="0"/>
        <a:lstStyle/>
        <a:p>
          <a:pPr rtl="0"/>
          <a:endParaRPr lang="en-GB"/>
        </a:p>
      </dgm:t>
    </dgm:pt>
    <dgm:pt modelId="{C403D7FE-7C3E-464C-B85A-3804F0037E31}">
      <dgm:prSet phldrT="[Text]"/>
      <dgm:spPr>
        <a:solidFill>
          <a:srgbClr val="CD2B46">
            <a:alpha val="70000"/>
          </a:srgbClr>
        </a:solidFill>
      </dgm:spPr>
      <dgm:t>
        <a:bodyPr rtlCol="0"/>
        <a:lstStyle/>
        <a:p>
          <a:pPr rtl="0"/>
          <a:r>
            <a:rPr lang="en-US"/>
            <a:t>Collaborer</a:t>
          </a:r>
        </a:p>
      </dgm:t>
    </dgm:pt>
    <dgm:pt modelId="{58FD32EC-A543-4506-8B8A-B987A1431315}" type="parTrans" cxnId="{38691C74-8355-4FDE-8A69-E1FA53234152}">
      <dgm:prSet/>
      <dgm:spPr/>
      <dgm:t>
        <a:bodyPr rtlCol="0"/>
        <a:lstStyle/>
        <a:p>
          <a:pPr rtl="0"/>
          <a:endParaRPr lang="en-GB"/>
        </a:p>
      </dgm:t>
    </dgm:pt>
    <dgm:pt modelId="{A9E854A5-D040-4F54-A6C3-F2E5348224ED}" type="sibTrans" cxnId="{38691C74-8355-4FDE-8A69-E1FA53234152}">
      <dgm:prSet/>
      <dgm:spPr/>
      <dgm:t>
        <a:bodyPr rtlCol="0"/>
        <a:lstStyle/>
        <a:p>
          <a:pPr rtl="0"/>
          <a:endParaRPr lang="en-GB"/>
        </a:p>
      </dgm:t>
    </dgm:pt>
    <dgm:pt modelId="{A4953D9B-8803-4884-96F6-C893CFD795E0}">
      <dgm:prSet phldrT="[Text]"/>
      <dgm:spPr>
        <a:solidFill>
          <a:srgbClr val="CD2B46">
            <a:alpha val="60000"/>
          </a:srgbClr>
        </a:solidFill>
      </dgm:spPr>
      <dgm:t>
        <a:bodyPr rtlCol="0"/>
        <a:lstStyle/>
        <a:p>
          <a:pPr rtl="0"/>
          <a:r>
            <a:rPr lang="en-US"/>
            <a:t>Autonomiser</a:t>
          </a:r>
        </a:p>
      </dgm:t>
    </dgm:pt>
    <dgm:pt modelId="{A27BC342-3897-44E7-90DF-9C569DE87061}" type="parTrans" cxnId="{1357C3AD-401D-4562-B696-6536F80B5354}">
      <dgm:prSet/>
      <dgm:spPr/>
      <dgm:t>
        <a:bodyPr rtlCol="0"/>
        <a:lstStyle/>
        <a:p>
          <a:pPr rtl="0"/>
          <a:endParaRPr lang="en-GB"/>
        </a:p>
      </dgm:t>
    </dgm:pt>
    <dgm:pt modelId="{340805C2-F77B-4DD2-A01E-7E6436EEBEC8}" type="sibTrans" cxnId="{1357C3AD-401D-4562-B696-6536F80B5354}">
      <dgm:prSet/>
      <dgm:spPr/>
      <dgm:t>
        <a:bodyPr rtlCol="0"/>
        <a:lstStyle/>
        <a:p>
          <a:pPr rtl="0"/>
          <a:endParaRPr lang="en-GB"/>
        </a:p>
      </dgm:t>
    </dgm:pt>
    <dgm:pt modelId="{82FC9003-B483-4C96-8D21-DCFF1D285571}" type="pres">
      <dgm:prSet presAssocID="{1484ABB9-9A41-4B00-AF52-C1B671DDEFCE}" presName="Name0" presStyleCnt="0">
        <dgm:presLayoutVars>
          <dgm:dir/>
          <dgm:resizeHandles val="exact"/>
        </dgm:presLayoutVars>
      </dgm:prSet>
      <dgm:spPr/>
    </dgm:pt>
    <dgm:pt modelId="{29366EA7-B229-4421-B18B-23E3539CAC39}" type="pres">
      <dgm:prSet presAssocID="{5EC9DEFA-8CF9-43B2-923C-F65A1586D61C}" presName="parTxOnly" presStyleLbl="node1" presStyleIdx="0" presStyleCnt="5" custLinFactNeighborY="0">
        <dgm:presLayoutVars>
          <dgm:bulletEnabled val="1"/>
        </dgm:presLayoutVars>
      </dgm:prSet>
      <dgm:spPr/>
    </dgm:pt>
    <dgm:pt modelId="{9F8414BD-D87B-47E8-A14D-CA1549BE6122}" type="pres">
      <dgm:prSet presAssocID="{4E2181A0-E732-4678-ADC9-C9B21CF7219B}" presName="parSpace" presStyleCnt="0"/>
      <dgm:spPr/>
    </dgm:pt>
    <dgm:pt modelId="{AF20A480-CE26-41A9-B71F-C33A2F5E2DBD}" type="pres">
      <dgm:prSet presAssocID="{B541850C-C1EC-457C-8E0D-531B5F35B847}" presName="parTxOnly" presStyleLbl="node1" presStyleIdx="1" presStyleCnt="5">
        <dgm:presLayoutVars>
          <dgm:bulletEnabled val="1"/>
        </dgm:presLayoutVars>
      </dgm:prSet>
      <dgm:spPr/>
    </dgm:pt>
    <dgm:pt modelId="{D5B987EC-FA49-410A-ADF0-27272FD4B824}" type="pres">
      <dgm:prSet presAssocID="{7C5D6020-A22E-4512-895A-4B480C7EC23C}" presName="parSpace" presStyleCnt="0"/>
      <dgm:spPr/>
    </dgm:pt>
    <dgm:pt modelId="{C990BB22-6067-42C3-A8C5-95C071FA69AC}" type="pres">
      <dgm:prSet presAssocID="{63E512E9-460D-4B4B-B8E6-215713713E19}" presName="parTxOnly" presStyleLbl="node1" presStyleIdx="2" presStyleCnt="5">
        <dgm:presLayoutVars>
          <dgm:bulletEnabled val="1"/>
        </dgm:presLayoutVars>
      </dgm:prSet>
      <dgm:spPr/>
    </dgm:pt>
    <dgm:pt modelId="{EB8B9566-C6AB-45A3-B3C5-923C8639B149}" type="pres">
      <dgm:prSet presAssocID="{AF596510-D0D1-42E2-B551-73E471A848FD}" presName="parSpace" presStyleCnt="0"/>
      <dgm:spPr/>
    </dgm:pt>
    <dgm:pt modelId="{6394240A-33D0-4C93-95D5-3A2D89A04F1C}" type="pres">
      <dgm:prSet presAssocID="{C403D7FE-7C3E-464C-B85A-3804F0037E31}" presName="parTxOnly" presStyleLbl="node1" presStyleIdx="3" presStyleCnt="5">
        <dgm:presLayoutVars>
          <dgm:bulletEnabled val="1"/>
        </dgm:presLayoutVars>
      </dgm:prSet>
      <dgm:spPr/>
    </dgm:pt>
    <dgm:pt modelId="{5E9146E9-6F0A-4CF9-AA1F-B809036A19A8}" type="pres">
      <dgm:prSet presAssocID="{A9E854A5-D040-4F54-A6C3-F2E5348224ED}" presName="parSpace" presStyleCnt="0"/>
      <dgm:spPr/>
    </dgm:pt>
    <dgm:pt modelId="{FA947DC4-7FFA-48A9-9877-3EFDD4FF629F}" type="pres">
      <dgm:prSet presAssocID="{A4953D9B-8803-4884-96F6-C893CFD795E0}" presName="parTxOnly" presStyleLbl="node1" presStyleIdx="4" presStyleCnt="5">
        <dgm:presLayoutVars>
          <dgm:bulletEnabled val="1"/>
        </dgm:presLayoutVars>
      </dgm:prSet>
      <dgm:spPr/>
    </dgm:pt>
  </dgm:ptLst>
  <dgm:cxnLst>
    <dgm:cxn modelId="{17906402-2EBC-47D0-B6C8-A618E11D8BF1}" type="presOf" srcId="{A4953D9B-8803-4884-96F6-C893CFD795E0}" destId="{FA947DC4-7FFA-48A9-9877-3EFDD4FF629F}" srcOrd="0" destOrd="0" presId="urn:microsoft.com/office/officeart/2005/8/layout/hChevron3"/>
    <dgm:cxn modelId="{32EFA844-C18D-4794-8E66-CF43A23E6125}" type="presOf" srcId="{C403D7FE-7C3E-464C-B85A-3804F0037E31}" destId="{6394240A-33D0-4C93-95D5-3A2D89A04F1C}" srcOrd="0" destOrd="0" presId="urn:microsoft.com/office/officeart/2005/8/layout/hChevron3"/>
    <dgm:cxn modelId="{7FB4A546-19DF-433E-94BF-519FD9A0BF66}" type="presOf" srcId="{1484ABB9-9A41-4B00-AF52-C1B671DDEFCE}" destId="{82FC9003-B483-4C96-8D21-DCFF1D285571}" srcOrd="0" destOrd="0" presId="urn:microsoft.com/office/officeart/2005/8/layout/hChevron3"/>
    <dgm:cxn modelId="{38691C74-8355-4FDE-8A69-E1FA53234152}" srcId="{1484ABB9-9A41-4B00-AF52-C1B671DDEFCE}" destId="{C403D7FE-7C3E-464C-B85A-3804F0037E31}" srcOrd="3" destOrd="0" parTransId="{58FD32EC-A543-4506-8B8A-B987A1431315}" sibTransId="{A9E854A5-D040-4F54-A6C3-F2E5348224ED}"/>
    <dgm:cxn modelId="{6C415F9C-9B0C-45D4-9139-E5241F12D673}" type="presOf" srcId="{63E512E9-460D-4B4B-B8E6-215713713E19}" destId="{C990BB22-6067-42C3-A8C5-95C071FA69AC}" srcOrd="0" destOrd="0" presId="urn:microsoft.com/office/officeart/2005/8/layout/hChevron3"/>
    <dgm:cxn modelId="{1357C3AD-401D-4562-B696-6536F80B5354}" srcId="{1484ABB9-9A41-4B00-AF52-C1B671DDEFCE}" destId="{A4953D9B-8803-4884-96F6-C893CFD795E0}" srcOrd="4" destOrd="0" parTransId="{A27BC342-3897-44E7-90DF-9C569DE87061}" sibTransId="{340805C2-F77B-4DD2-A01E-7E6436EEBEC8}"/>
    <dgm:cxn modelId="{067808B0-68BC-4C98-8A16-F47738583609}" srcId="{1484ABB9-9A41-4B00-AF52-C1B671DDEFCE}" destId="{B541850C-C1EC-457C-8E0D-531B5F35B847}" srcOrd="1" destOrd="0" parTransId="{EAC151AB-48E1-4E47-81FC-ACA6F9CC6BFE}" sibTransId="{7C5D6020-A22E-4512-895A-4B480C7EC23C}"/>
    <dgm:cxn modelId="{527EB7B2-E875-4E4B-AB40-2C12D6DE2963}" type="presOf" srcId="{5EC9DEFA-8CF9-43B2-923C-F65A1586D61C}" destId="{29366EA7-B229-4421-B18B-23E3539CAC39}" srcOrd="0" destOrd="0" presId="urn:microsoft.com/office/officeart/2005/8/layout/hChevron3"/>
    <dgm:cxn modelId="{2E50E9B8-F2F4-4E3A-91FB-BEA14B2EB51D}" srcId="{1484ABB9-9A41-4B00-AF52-C1B671DDEFCE}" destId="{5EC9DEFA-8CF9-43B2-923C-F65A1586D61C}" srcOrd="0" destOrd="0" parTransId="{A5C08C3E-0CA9-4933-A5AA-FD57B492BA2A}" sibTransId="{4E2181A0-E732-4678-ADC9-C9B21CF7219B}"/>
    <dgm:cxn modelId="{6E7971BC-C217-402C-B388-3775121A506D}" type="presOf" srcId="{B541850C-C1EC-457C-8E0D-531B5F35B847}" destId="{AF20A480-CE26-41A9-B71F-C33A2F5E2DBD}" srcOrd="0" destOrd="0" presId="urn:microsoft.com/office/officeart/2005/8/layout/hChevron3"/>
    <dgm:cxn modelId="{622847F2-0F3C-4A5D-9F53-93C0349EAA54}" srcId="{1484ABB9-9A41-4B00-AF52-C1B671DDEFCE}" destId="{63E512E9-460D-4B4B-B8E6-215713713E19}" srcOrd="2" destOrd="0" parTransId="{54EE3FA0-E7B6-40A7-9732-F7A7C913A75C}" sibTransId="{AF596510-D0D1-42E2-B551-73E471A848FD}"/>
    <dgm:cxn modelId="{6930BF3D-F8DF-4E5A-9079-EB1CA58C4C92}" type="presParOf" srcId="{82FC9003-B483-4C96-8D21-DCFF1D285571}" destId="{29366EA7-B229-4421-B18B-23E3539CAC39}" srcOrd="0" destOrd="0" presId="urn:microsoft.com/office/officeart/2005/8/layout/hChevron3"/>
    <dgm:cxn modelId="{0DE2A26C-AF9F-4F9D-895F-2BC64B72689D}" type="presParOf" srcId="{82FC9003-B483-4C96-8D21-DCFF1D285571}" destId="{9F8414BD-D87B-47E8-A14D-CA1549BE6122}" srcOrd="1" destOrd="0" presId="urn:microsoft.com/office/officeart/2005/8/layout/hChevron3"/>
    <dgm:cxn modelId="{BAA9ECB3-CB0B-4172-82C7-2E71F1D978CC}" type="presParOf" srcId="{82FC9003-B483-4C96-8D21-DCFF1D285571}" destId="{AF20A480-CE26-41A9-B71F-C33A2F5E2DBD}" srcOrd="2" destOrd="0" presId="urn:microsoft.com/office/officeart/2005/8/layout/hChevron3"/>
    <dgm:cxn modelId="{29FD3027-448C-4007-A94F-F06324033DA1}" type="presParOf" srcId="{82FC9003-B483-4C96-8D21-DCFF1D285571}" destId="{D5B987EC-FA49-410A-ADF0-27272FD4B824}" srcOrd="3" destOrd="0" presId="urn:microsoft.com/office/officeart/2005/8/layout/hChevron3"/>
    <dgm:cxn modelId="{2437DCCE-605E-4CE3-A492-D7AAF2B9C3A1}" type="presParOf" srcId="{82FC9003-B483-4C96-8D21-DCFF1D285571}" destId="{C990BB22-6067-42C3-A8C5-95C071FA69AC}" srcOrd="4" destOrd="0" presId="urn:microsoft.com/office/officeart/2005/8/layout/hChevron3"/>
    <dgm:cxn modelId="{83D9E84F-2612-42A3-BAFB-D632A94AF2E0}" type="presParOf" srcId="{82FC9003-B483-4C96-8D21-DCFF1D285571}" destId="{EB8B9566-C6AB-45A3-B3C5-923C8639B149}" srcOrd="5" destOrd="0" presId="urn:microsoft.com/office/officeart/2005/8/layout/hChevron3"/>
    <dgm:cxn modelId="{2F8E86F0-E33C-4538-AF05-C9F9ECDE80DF}" type="presParOf" srcId="{82FC9003-B483-4C96-8D21-DCFF1D285571}" destId="{6394240A-33D0-4C93-95D5-3A2D89A04F1C}" srcOrd="6" destOrd="0" presId="urn:microsoft.com/office/officeart/2005/8/layout/hChevron3"/>
    <dgm:cxn modelId="{BA28014C-E643-4C5F-844A-C3F0D41C08FF}" type="presParOf" srcId="{82FC9003-B483-4C96-8D21-DCFF1D285571}" destId="{5E9146E9-6F0A-4CF9-AA1F-B809036A19A8}" srcOrd="7" destOrd="0" presId="urn:microsoft.com/office/officeart/2005/8/layout/hChevron3"/>
    <dgm:cxn modelId="{C8D8DCE0-2806-493F-ADFD-7FC9F54B4742}" type="presParOf" srcId="{82FC9003-B483-4C96-8D21-DCFF1D285571}" destId="{FA947DC4-7FFA-48A9-9877-3EFDD4FF629F}" srcOrd="8"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A083711-8BA9-4EAA-A95F-F328F336DD0C}" type="doc">
      <dgm:prSet loTypeId="urn:microsoft.com/office/officeart/2005/8/layout/hChevron3" loCatId="process" qsTypeId="urn:microsoft.com/office/officeart/2005/8/quickstyle/simple1#6" qsCatId="simple" csTypeId="urn:microsoft.com/office/officeart/2005/8/colors/accent1_2#4" csCatId="accent1" phldr="1"/>
      <dgm:spPr/>
      <dgm:t>
        <a:bodyPr rtlCol="0"/>
        <a:lstStyle/>
        <a:p>
          <a:pPr rtl="0"/>
          <a:endParaRPr lang="en-GB"/>
        </a:p>
      </dgm:t>
    </dgm:pt>
    <dgm:pt modelId="{6454246C-30BC-4CD1-ACCC-26111A406C49}">
      <dgm:prSet phldrT="[Text]"/>
      <dgm:spPr>
        <a:solidFill>
          <a:srgbClr val="CD2B46"/>
        </a:solidFill>
      </dgm:spPr>
      <dgm:t>
        <a:bodyPr rtlCol="0"/>
        <a:lstStyle/>
        <a:p>
          <a:pPr rtl="0"/>
          <a:r>
            <a:rPr lang="en-US"/>
            <a:t>Interroger la personne</a:t>
          </a:r>
        </a:p>
      </dgm:t>
    </dgm:pt>
    <dgm:pt modelId="{537CDD11-1485-45E3-8BAD-D769A159E2F1}" type="parTrans" cxnId="{232B5821-0D05-4760-A61C-516EB6B93D9A}">
      <dgm:prSet/>
      <dgm:spPr/>
      <dgm:t>
        <a:bodyPr rtlCol="0"/>
        <a:lstStyle/>
        <a:p>
          <a:pPr rtl="0"/>
          <a:endParaRPr lang="en-GB"/>
        </a:p>
      </dgm:t>
    </dgm:pt>
    <dgm:pt modelId="{9AA611D3-8D6C-4AF0-B9EF-180F7ADEE3A3}" type="sibTrans" cxnId="{232B5821-0D05-4760-A61C-516EB6B93D9A}">
      <dgm:prSet/>
      <dgm:spPr/>
      <dgm:t>
        <a:bodyPr rtlCol="0"/>
        <a:lstStyle/>
        <a:p>
          <a:pPr rtl="0"/>
          <a:endParaRPr lang="en-GB"/>
        </a:p>
      </dgm:t>
    </dgm:pt>
    <dgm:pt modelId="{C8D795CD-4DB4-4587-A4D4-BDC756773DB5}">
      <dgm:prSet phldrT="[Text]"/>
      <dgm:spPr>
        <a:solidFill>
          <a:srgbClr val="CD2B46">
            <a:alpha val="90000"/>
          </a:srgbClr>
        </a:solidFill>
      </dgm:spPr>
      <dgm:t>
        <a:bodyPr rtlCol="0"/>
        <a:lstStyle/>
        <a:p>
          <a:pPr rtl="0"/>
          <a:r>
            <a:rPr lang="en-US"/>
            <a:t>Étudier les options et les ressources</a:t>
          </a:r>
        </a:p>
      </dgm:t>
    </dgm:pt>
    <dgm:pt modelId="{B83E6F61-A82B-472A-9D3E-7E2EAC254B10}" type="parTrans" cxnId="{1BDB0940-FF71-4C5E-B4CC-0B68BAF52456}">
      <dgm:prSet/>
      <dgm:spPr/>
      <dgm:t>
        <a:bodyPr rtlCol="0"/>
        <a:lstStyle/>
        <a:p>
          <a:pPr rtl="0"/>
          <a:endParaRPr lang="en-GB"/>
        </a:p>
      </dgm:t>
    </dgm:pt>
    <dgm:pt modelId="{E43ADDC5-DADB-46C0-AAE6-0DBC3E05DB7D}" type="sibTrans" cxnId="{1BDB0940-FF71-4C5E-B4CC-0B68BAF52456}">
      <dgm:prSet/>
      <dgm:spPr/>
      <dgm:t>
        <a:bodyPr rtlCol="0"/>
        <a:lstStyle/>
        <a:p>
          <a:pPr rtl="0"/>
          <a:endParaRPr lang="en-GB"/>
        </a:p>
      </dgm:t>
    </dgm:pt>
    <dgm:pt modelId="{DEBDC158-7F0B-41A4-BCC6-2CF32E90E8A5}">
      <dgm:prSet phldrT="[Text]"/>
      <dgm:spPr>
        <a:solidFill>
          <a:srgbClr val="CD2B46">
            <a:alpha val="80000"/>
          </a:srgbClr>
        </a:solidFill>
      </dgm:spPr>
      <dgm:t>
        <a:bodyPr rtlCol="0"/>
        <a:lstStyle/>
        <a:p>
          <a:pPr rtl="0"/>
          <a:r>
            <a:rPr lang="en-US"/>
            <a:t>Proposer une solution</a:t>
          </a:r>
        </a:p>
      </dgm:t>
    </dgm:pt>
    <dgm:pt modelId="{7B865559-D183-40C7-8FA0-DB6C5A55EB8A}" type="parTrans" cxnId="{383027AF-FFFB-4602-9B3F-F5587482E09B}">
      <dgm:prSet/>
      <dgm:spPr/>
      <dgm:t>
        <a:bodyPr rtlCol="0"/>
        <a:lstStyle/>
        <a:p>
          <a:pPr rtl="0"/>
          <a:endParaRPr lang="en-GB"/>
        </a:p>
      </dgm:t>
    </dgm:pt>
    <dgm:pt modelId="{4D4E0DB1-B97A-4C3A-B06B-BD1F8101FAF8}" type="sibTrans" cxnId="{383027AF-FFFB-4602-9B3F-F5587482E09B}">
      <dgm:prSet/>
      <dgm:spPr/>
      <dgm:t>
        <a:bodyPr rtlCol="0"/>
        <a:lstStyle/>
        <a:p>
          <a:pPr rtl="0"/>
          <a:endParaRPr lang="en-GB"/>
        </a:p>
      </dgm:t>
    </dgm:pt>
    <dgm:pt modelId="{FCEDDD43-E1CE-47CA-9E82-8881D7F5C3B5}">
      <dgm:prSet/>
      <dgm:spPr>
        <a:solidFill>
          <a:srgbClr val="CD2B46">
            <a:alpha val="70000"/>
          </a:srgbClr>
        </a:solidFill>
      </dgm:spPr>
      <dgm:t>
        <a:bodyPr rtlCol="0"/>
        <a:lstStyle/>
        <a:p>
          <a:pPr rtl="0"/>
          <a:r>
            <a:rPr lang="en-US"/>
            <a:t>Confirmer la solution avec la personne</a:t>
          </a:r>
        </a:p>
      </dgm:t>
    </dgm:pt>
    <dgm:pt modelId="{2725BE34-5948-4FD7-9343-545EB0BBDF89}" type="parTrans" cxnId="{9F81EF57-EB94-4BC7-9C73-8F622FEB28A3}">
      <dgm:prSet/>
      <dgm:spPr/>
      <dgm:t>
        <a:bodyPr rtlCol="0"/>
        <a:lstStyle/>
        <a:p>
          <a:pPr rtl="0"/>
          <a:endParaRPr lang="en-GB"/>
        </a:p>
      </dgm:t>
    </dgm:pt>
    <dgm:pt modelId="{08867FDF-69F2-48B7-A37D-B10F172CEB4B}" type="sibTrans" cxnId="{9F81EF57-EB94-4BC7-9C73-8F622FEB28A3}">
      <dgm:prSet/>
      <dgm:spPr/>
      <dgm:t>
        <a:bodyPr rtlCol="0"/>
        <a:lstStyle/>
        <a:p>
          <a:pPr rtl="0"/>
          <a:endParaRPr lang="en-GB"/>
        </a:p>
      </dgm:t>
    </dgm:pt>
    <dgm:pt modelId="{FDCD0E4D-44BB-4C11-9C93-AC3FD9E3F344}" type="pres">
      <dgm:prSet presAssocID="{BA083711-8BA9-4EAA-A95F-F328F336DD0C}" presName="Name0" presStyleCnt="0">
        <dgm:presLayoutVars>
          <dgm:dir/>
          <dgm:resizeHandles val="exact"/>
        </dgm:presLayoutVars>
      </dgm:prSet>
      <dgm:spPr/>
    </dgm:pt>
    <dgm:pt modelId="{61A5BF91-A550-4847-899F-DCCCAA5A944A}" type="pres">
      <dgm:prSet presAssocID="{6454246C-30BC-4CD1-ACCC-26111A406C49}" presName="parTxOnly" presStyleLbl="node1" presStyleIdx="0" presStyleCnt="4">
        <dgm:presLayoutVars>
          <dgm:bulletEnabled val="1"/>
        </dgm:presLayoutVars>
      </dgm:prSet>
      <dgm:spPr/>
    </dgm:pt>
    <dgm:pt modelId="{BEB7808D-BECE-4CD4-BF97-AC3F9963922C}" type="pres">
      <dgm:prSet presAssocID="{9AA611D3-8D6C-4AF0-B9EF-180F7ADEE3A3}" presName="parSpace" presStyleCnt="0"/>
      <dgm:spPr/>
    </dgm:pt>
    <dgm:pt modelId="{F96FADDE-D366-4898-995A-A651A57CEB5F}" type="pres">
      <dgm:prSet presAssocID="{C8D795CD-4DB4-4587-A4D4-BDC756773DB5}" presName="parTxOnly" presStyleLbl="node1" presStyleIdx="1" presStyleCnt="4">
        <dgm:presLayoutVars>
          <dgm:bulletEnabled val="1"/>
        </dgm:presLayoutVars>
      </dgm:prSet>
      <dgm:spPr/>
    </dgm:pt>
    <dgm:pt modelId="{229FC094-BC27-4A64-8EAD-9C6F6953F810}" type="pres">
      <dgm:prSet presAssocID="{E43ADDC5-DADB-46C0-AAE6-0DBC3E05DB7D}" presName="parSpace" presStyleCnt="0"/>
      <dgm:spPr/>
    </dgm:pt>
    <dgm:pt modelId="{E03DC60A-2917-4A15-BD10-6F000D6D5837}" type="pres">
      <dgm:prSet presAssocID="{DEBDC158-7F0B-41A4-BCC6-2CF32E90E8A5}" presName="parTxOnly" presStyleLbl="node1" presStyleIdx="2" presStyleCnt="4">
        <dgm:presLayoutVars>
          <dgm:bulletEnabled val="1"/>
        </dgm:presLayoutVars>
      </dgm:prSet>
      <dgm:spPr/>
    </dgm:pt>
    <dgm:pt modelId="{44EA67C4-0AD9-406B-A832-2B517BE9AA0D}" type="pres">
      <dgm:prSet presAssocID="{4D4E0DB1-B97A-4C3A-B06B-BD1F8101FAF8}" presName="parSpace" presStyleCnt="0"/>
      <dgm:spPr/>
    </dgm:pt>
    <dgm:pt modelId="{3A7F0BF9-65F2-4BFA-A7FB-54BB34E83474}" type="pres">
      <dgm:prSet presAssocID="{FCEDDD43-E1CE-47CA-9E82-8881D7F5C3B5}" presName="parTxOnly" presStyleLbl="node1" presStyleIdx="3" presStyleCnt="4">
        <dgm:presLayoutVars>
          <dgm:bulletEnabled val="1"/>
        </dgm:presLayoutVars>
      </dgm:prSet>
      <dgm:spPr/>
    </dgm:pt>
  </dgm:ptLst>
  <dgm:cxnLst>
    <dgm:cxn modelId="{232B5821-0D05-4760-A61C-516EB6B93D9A}" srcId="{BA083711-8BA9-4EAA-A95F-F328F336DD0C}" destId="{6454246C-30BC-4CD1-ACCC-26111A406C49}" srcOrd="0" destOrd="0" parTransId="{537CDD11-1485-45E3-8BAD-D769A159E2F1}" sibTransId="{9AA611D3-8D6C-4AF0-B9EF-180F7ADEE3A3}"/>
    <dgm:cxn modelId="{8224B926-8F5B-4547-9441-FF5A0FB61304}" type="presOf" srcId="{C8D795CD-4DB4-4587-A4D4-BDC756773DB5}" destId="{F96FADDE-D366-4898-995A-A651A57CEB5F}" srcOrd="0" destOrd="0" presId="urn:microsoft.com/office/officeart/2005/8/layout/hChevron3"/>
    <dgm:cxn modelId="{1BDB0940-FF71-4C5E-B4CC-0B68BAF52456}" srcId="{BA083711-8BA9-4EAA-A95F-F328F336DD0C}" destId="{C8D795CD-4DB4-4587-A4D4-BDC756773DB5}" srcOrd="1" destOrd="0" parTransId="{B83E6F61-A82B-472A-9D3E-7E2EAC254B10}" sibTransId="{E43ADDC5-DADB-46C0-AAE6-0DBC3E05DB7D}"/>
    <dgm:cxn modelId="{9F81EF57-EB94-4BC7-9C73-8F622FEB28A3}" srcId="{BA083711-8BA9-4EAA-A95F-F328F336DD0C}" destId="{FCEDDD43-E1CE-47CA-9E82-8881D7F5C3B5}" srcOrd="3" destOrd="0" parTransId="{2725BE34-5948-4FD7-9343-545EB0BBDF89}" sibTransId="{08867FDF-69F2-48B7-A37D-B10F172CEB4B}"/>
    <dgm:cxn modelId="{ED7E798E-7B3E-4D77-8B4B-CC16CBED67D1}" type="presOf" srcId="{DEBDC158-7F0B-41A4-BCC6-2CF32E90E8A5}" destId="{E03DC60A-2917-4A15-BD10-6F000D6D5837}" srcOrd="0" destOrd="0" presId="urn:microsoft.com/office/officeart/2005/8/layout/hChevron3"/>
    <dgm:cxn modelId="{CD0FEE8E-260E-4C09-9EB6-F17265870087}" type="presOf" srcId="{FCEDDD43-E1CE-47CA-9E82-8881D7F5C3B5}" destId="{3A7F0BF9-65F2-4BFA-A7FB-54BB34E83474}" srcOrd="0" destOrd="0" presId="urn:microsoft.com/office/officeart/2005/8/layout/hChevron3"/>
    <dgm:cxn modelId="{76875B9F-C34E-48DA-884B-3C9CA48C0C96}" type="presOf" srcId="{6454246C-30BC-4CD1-ACCC-26111A406C49}" destId="{61A5BF91-A550-4847-899F-DCCCAA5A944A}" srcOrd="0" destOrd="0" presId="urn:microsoft.com/office/officeart/2005/8/layout/hChevron3"/>
    <dgm:cxn modelId="{383027AF-FFFB-4602-9B3F-F5587482E09B}" srcId="{BA083711-8BA9-4EAA-A95F-F328F336DD0C}" destId="{DEBDC158-7F0B-41A4-BCC6-2CF32E90E8A5}" srcOrd="2" destOrd="0" parTransId="{7B865559-D183-40C7-8FA0-DB6C5A55EB8A}" sibTransId="{4D4E0DB1-B97A-4C3A-B06B-BD1F8101FAF8}"/>
    <dgm:cxn modelId="{598EFCE0-BE28-481A-9591-5FAC13BAB1AE}" type="presOf" srcId="{BA083711-8BA9-4EAA-A95F-F328F336DD0C}" destId="{FDCD0E4D-44BB-4C11-9C93-AC3FD9E3F344}" srcOrd="0" destOrd="0" presId="urn:microsoft.com/office/officeart/2005/8/layout/hChevron3"/>
    <dgm:cxn modelId="{FA5DE450-255D-4671-98A1-A73F1DFBD6B0}" type="presParOf" srcId="{FDCD0E4D-44BB-4C11-9C93-AC3FD9E3F344}" destId="{61A5BF91-A550-4847-899F-DCCCAA5A944A}" srcOrd="0" destOrd="0" presId="urn:microsoft.com/office/officeart/2005/8/layout/hChevron3"/>
    <dgm:cxn modelId="{037AB80F-1F95-434B-9399-F3E5014604CA}" type="presParOf" srcId="{FDCD0E4D-44BB-4C11-9C93-AC3FD9E3F344}" destId="{BEB7808D-BECE-4CD4-BF97-AC3F9963922C}" srcOrd="1" destOrd="0" presId="urn:microsoft.com/office/officeart/2005/8/layout/hChevron3"/>
    <dgm:cxn modelId="{991E052D-EC45-4821-92EA-C95B4FFC06E1}" type="presParOf" srcId="{FDCD0E4D-44BB-4C11-9C93-AC3FD9E3F344}" destId="{F96FADDE-D366-4898-995A-A651A57CEB5F}" srcOrd="2" destOrd="0" presId="urn:microsoft.com/office/officeart/2005/8/layout/hChevron3"/>
    <dgm:cxn modelId="{742D25BC-2BB4-422A-A4CF-E02F92F3399F}" type="presParOf" srcId="{FDCD0E4D-44BB-4C11-9C93-AC3FD9E3F344}" destId="{229FC094-BC27-4A64-8EAD-9C6F6953F810}" srcOrd="3" destOrd="0" presId="urn:microsoft.com/office/officeart/2005/8/layout/hChevron3"/>
    <dgm:cxn modelId="{BA9547E7-2B17-4530-98B4-06FF722D1EE7}" type="presParOf" srcId="{FDCD0E4D-44BB-4C11-9C93-AC3FD9E3F344}" destId="{E03DC60A-2917-4A15-BD10-6F000D6D5837}" srcOrd="4" destOrd="0" presId="urn:microsoft.com/office/officeart/2005/8/layout/hChevron3"/>
    <dgm:cxn modelId="{0ECE10C9-91C7-43A1-8E2A-B276CA8814D3}" type="presParOf" srcId="{FDCD0E4D-44BB-4C11-9C93-AC3FD9E3F344}" destId="{44EA67C4-0AD9-406B-A832-2B517BE9AA0D}" srcOrd="5" destOrd="0" presId="urn:microsoft.com/office/officeart/2005/8/layout/hChevron3"/>
    <dgm:cxn modelId="{6BBAD6F1-196C-485E-B265-91CE88CB7BF9}" type="presParOf" srcId="{FDCD0E4D-44BB-4C11-9C93-AC3FD9E3F344}" destId="{3A7F0BF9-65F2-4BFA-A7FB-54BB34E83474}" srcOrd="6"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366EA7-B229-4421-B18B-23E3539CAC39}">
      <dsp:nvSpPr>
        <dsp:cNvPr id="0" name=""/>
        <dsp:cNvSpPr/>
      </dsp:nvSpPr>
      <dsp:spPr bwMode="white">
        <a:xfrm>
          <a:off x="939" y="1481338"/>
          <a:ext cx="1831981" cy="732792"/>
        </a:xfrm>
        <a:prstGeom prst="homePlate">
          <a:avLst/>
        </a:prstGeom>
        <a:solidFill>
          <a:srgbClr val="CD2B4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676" tIns="37338" rIns="18669" bIns="37338" numCol="1" spcCol="1270" rtlCol="0" anchor="ctr" anchorCtr="0">
          <a:noAutofit/>
        </a:bodyPr>
        <a:lstStyle/>
        <a:p>
          <a:pPr marL="0" lvl="0" indent="0" algn="ctr" defTabSz="622300" rtl="0">
            <a:lnSpc>
              <a:spcPct val="90000"/>
            </a:lnSpc>
            <a:spcBef>
              <a:spcPct val="0"/>
            </a:spcBef>
            <a:spcAft>
              <a:spcPct val="35000"/>
            </a:spcAft>
            <a:buNone/>
          </a:pPr>
          <a:r>
            <a:rPr lang="en-US" sz="1400" kern="1200"/>
            <a:t>Informer</a:t>
          </a:r>
        </a:p>
      </dsp:txBody>
      <dsp:txXfrm>
        <a:off x="939" y="1481338"/>
        <a:ext cx="1648783" cy="732792"/>
      </dsp:txXfrm>
    </dsp:sp>
    <dsp:sp modelId="{AF20A480-CE26-41A9-B71F-C33A2F5E2DBD}">
      <dsp:nvSpPr>
        <dsp:cNvPr id="0" name=""/>
        <dsp:cNvSpPr/>
      </dsp:nvSpPr>
      <dsp:spPr bwMode="white">
        <a:xfrm>
          <a:off x="1466524" y="1481338"/>
          <a:ext cx="1831981" cy="732792"/>
        </a:xfrm>
        <a:prstGeom prst="chevron">
          <a:avLst/>
        </a:prstGeom>
        <a:solidFill>
          <a:srgbClr val="CD2B46">
            <a:alpha val="9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rtlCol="0" anchor="ctr" anchorCtr="0">
          <a:noAutofit/>
        </a:bodyPr>
        <a:lstStyle/>
        <a:p>
          <a:pPr marL="0" lvl="0" indent="0" algn="ctr" defTabSz="622300" rtl="0">
            <a:lnSpc>
              <a:spcPct val="90000"/>
            </a:lnSpc>
            <a:spcBef>
              <a:spcPct val="0"/>
            </a:spcBef>
            <a:spcAft>
              <a:spcPct val="35000"/>
            </a:spcAft>
            <a:buNone/>
          </a:pPr>
          <a:r>
            <a:rPr lang="en-US" sz="1400" kern="1200"/>
            <a:t>Consulter</a:t>
          </a:r>
        </a:p>
      </dsp:txBody>
      <dsp:txXfrm>
        <a:off x="1832920" y="1481338"/>
        <a:ext cx="1099189" cy="732792"/>
      </dsp:txXfrm>
    </dsp:sp>
    <dsp:sp modelId="{C990BB22-6067-42C3-A8C5-95C071FA69AC}">
      <dsp:nvSpPr>
        <dsp:cNvPr id="0" name=""/>
        <dsp:cNvSpPr/>
      </dsp:nvSpPr>
      <dsp:spPr bwMode="white">
        <a:xfrm>
          <a:off x="2932109" y="1481338"/>
          <a:ext cx="1831981" cy="732792"/>
        </a:xfrm>
        <a:prstGeom prst="chevron">
          <a:avLst/>
        </a:prstGeom>
        <a:solidFill>
          <a:srgbClr val="CD2B46">
            <a:alpha val="8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rtlCol="0" anchor="ctr" anchorCtr="0">
          <a:noAutofit/>
        </a:bodyPr>
        <a:lstStyle/>
        <a:p>
          <a:pPr marL="0" lvl="0" indent="0" algn="ctr" defTabSz="622300" rtl="0">
            <a:lnSpc>
              <a:spcPct val="90000"/>
            </a:lnSpc>
            <a:spcBef>
              <a:spcPct val="0"/>
            </a:spcBef>
            <a:spcAft>
              <a:spcPct val="35000"/>
            </a:spcAft>
            <a:buNone/>
          </a:pPr>
          <a:r>
            <a:rPr lang="en-US" sz="1400" kern="1200"/>
            <a:t>Impliquer</a:t>
          </a:r>
        </a:p>
      </dsp:txBody>
      <dsp:txXfrm>
        <a:off x="3298505" y="1481338"/>
        <a:ext cx="1099189" cy="732792"/>
      </dsp:txXfrm>
    </dsp:sp>
    <dsp:sp modelId="{6394240A-33D0-4C93-95D5-3A2D89A04F1C}">
      <dsp:nvSpPr>
        <dsp:cNvPr id="0" name=""/>
        <dsp:cNvSpPr/>
      </dsp:nvSpPr>
      <dsp:spPr bwMode="white">
        <a:xfrm>
          <a:off x="4397694" y="1481338"/>
          <a:ext cx="1831981" cy="732792"/>
        </a:xfrm>
        <a:prstGeom prst="chevron">
          <a:avLst/>
        </a:prstGeom>
        <a:solidFill>
          <a:srgbClr val="CD2B46">
            <a:alpha val="7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rtlCol="0" anchor="ctr" anchorCtr="0">
          <a:noAutofit/>
        </a:bodyPr>
        <a:lstStyle/>
        <a:p>
          <a:pPr marL="0" lvl="0" indent="0" algn="ctr" defTabSz="622300" rtl="0">
            <a:lnSpc>
              <a:spcPct val="90000"/>
            </a:lnSpc>
            <a:spcBef>
              <a:spcPct val="0"/>
            </a:spcBef>
            <a:spcAft>
              <a:spcPct val="35000"/>
            </a:spcAft>
            <a:buNone/>
          </a:pPr>
          <a:r>
            <a:rPr lang="en-US" sz="1400" kern="1200"/>
            <a:t>Collaborer</a:t>
          </a:r>
        </a:p>
      </dsp:txBody>
      <dsp:txXfrm>
        <a:off x="4764090" y="1481338"/>
        <a:ext cx="1099189" cy="732792"/>
      </dsp:txXfrm>
    </dsp:sp>
    <dsp:sp modelId="{FA947DC4-7FFA-48A9-9877-3EFDD4FF629F}">
      <dsp:nvSpPr>
        <dsp:cNvPr id="0" name=""/>
        <dsp:cNvSpPr/>
      </dsp:nvSpPr>
      <dsp:spPr bwMode="white">
        <a:xfrm>
          <a:off x="5863279" y="1481338"/>
          <a:ext cx="1831981" cy="732792"/>
        </a:xfrm>
        <a:prstGeom prst="chevron">
          <a:avLst/>
        </a:prstGeom>
        <a:solidFill>
          <a:srgbClr val="CD2B46">
            <a:alpha val="6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rtlCol="0" anchor="ctr" anchorCtr="0">
          <a:noAutofit/>
        </a:bodyPr>
        <a:lstStyle/>
        <a:p>
          <a:pPr marL="0" lvl="0" indent="0" algn="ctr" defTabSz="622300" rtl="0">
            <a:lnSpc>
              <a:spcPct val="90000"/>
            </a:lnSpc>
            <a:spcBef>
              <a:spcPct val="0"/>
            </a:spcBef>
            <a:spcAft>
              <a:spcPct val="35000"/>
            </a:spcAft>
            <a:buNone/>
          </a:pPr>
          <a:r>
            <a:rPr lang="en-US" sz="1400" kern="1200"/>
            <a:t>Autonomiser</a:t>
          </a:r>
        </a:p>
      </dsp:txBody>
      <dsp:txXfrm>
        <a:off x="6229675" y="1481338"/>
        <a:ext cx="1099189" cy="7327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A5BF91-A550-4847-899F-DCCCAA5A944A}">
      <dsp:nvSpPr>
        <dsp:cNvPr id="0" name=""/>
        <dsp:cNvSpPr/>
      </dsp:nvSpPr>
      <dsp:spPr bwMode="white">
        <a:xfrm>
          <a:off x="1544" y="1446928"/>
          <a:ext cx="1549177" cy="619670"/>
        </a:xfrm>
        <a:prstGeom prst="homePlate">
          <a:avLst/>
        </a:prstGeom>
        <a:solidFill>
          <a:srgbClr val="CD2B4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74" tIns="29337" rIns="14669" bIns="29337" numCol="1" spcCol="1270" rtlCol="0" anchor="ctr" anchorCtr="0">
          <a:noAutofit/>
        </a:bodyPr>
        <a:lstStyle/>
        <a:p>
          <a:pPr marL="0" lvl="0" indent="0" algn="ctr" defTabSz="488950" rtl="0">
            <a:lnSpc>
              <a:spcPct val="90000"/>
            </a:lnSpc>
            <a:spcBef>
              <a:spcPct val="0"/>
            </a:spcBef>
            <a:spcAft>
              <a:spcPct val="35000"/>
            </a:spcAft>
            <a:buNone/>
          </a:pPr>
          <a:r>
            <a:rPr lang="en-US" sz="1100" kern="1200"/>
            <a:t>Interroger la personne</a:t>
          </a:r>
        </a:p>
      </dsp:txBody>
      <dsp:txXfrm>
        <a:off x="1544" y="1446928"/>
        <a:ext cx="1394260" cy="619670"/>
      </dsp:txXfrm>
    </dsp:sp>
    <dsp:sp modelId="{F96FADDE-D366-4898-995A-A651A57CEB5F}">
      <dsp:nvSpPr>
        <dsp:cNvPr id="0" name=""/>
        <dsp:cNvSpPr/>
      </dsp:nvSpPr>
      <dsp:spPr bwMode="white">
        <a:xfrm>
          <a:off x="1240885" y="1446928"/>
          <a:ext cx="1549177" cy="619670"/>
        </a:xfrm>
        <a:prstGeom prst="chevron">
          <a:avLst/>
        </a:prstGeom>
        <a:solidFill>
          <a:srgbClr val="CD2B46">
            <a:alpha val="9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rtlCol="0" anchor="ctr" anchorCtr="0">
          <a:noAutofit/>
        </a:bodyPr>
        <a:lstStyle/>
        <a:p>
          <a:pPr marL="0" lvl="0" indent="0" algn="ctr" defTabSz="488950" rtl="0">
            <a:lnSpc>
              <a:spcPct val="90000"/>
            </a:lnSpc>
            <a:spcBef>
              <a:spcPct val="0"/>
            </a:spcBef>
            <a:spcAft>
              <a:spcPct val="35000"/>
            </a:spcAft>
            <a:buNone/>
          </a:pPr>
          <a:r>
            <a:rPr lang="en-US" sz="1100" kern="1200"/>
            <a:t>Étudier les options et les ressources</a:t>
          </a:r>
        </a:p>
      </dsp:txBody>
      <dsp:txXfrm>
        <a:off x="1550720" y="1446928"/>
        <a:ext cx="929507" cy="619670"/>
      </dsp:txXfrm>
    </dsp:sp>
    <dsp:sp modelId="{E03DC60A-2917-4A15-BD10-6F000D6D5837}">
      <dsp:nvSpPr>
        <dsp:cNvPr id="0" name=""/>
        <dsp:cNvSpPr/>
      </dsp:nvSpPr>
      <dsp:spPr bwMode="white">
        <a:xfrm>
          <a:off x="2480227" y="1446928"/>
          <a:ext cx="1549177" cy="619670"/>
        </a:xfrm>
        <a:prstGeom prst="chevron">
          <a:avLst/>
        </a:prstGeom>
        <a:solidFill>
          <a:srgbClr val="CD2B46">
            <a:alpha val="8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rtlCol="0" anchor="ctr" anchorCtr="0">
          <a:noAutofit/>
        </a:bodyPr>
        <a:lstStyle/>
        <a:p>
          <a:pPr marL="0" lvl="0" indent="0" algn="ctr" defTabSz="488950" rtl="0">
            <a:lnSpc>
              <a:spcPct val="90000"/>
            </a:lnSpc>
            <a:spcBef>
              <a:spcPct val="0"/>
            </a:spcBef>
            <a:spcAft>
              <a:spcPct val="35000"/>
            </a:spcAft>
            <a:buNone/>
          </a:pPr>
          <a:r>
            <a:rPr lang="en-US" sz="1100" kern="1200"/>
            <a:t>Proposer une solution</a:t>
          </a:r>
        </a:p>
      </dsp:txBody>
      <dsp:txXfrm>
        <a:off x="2790062" y="1446928"/>
        <a:ext cx="929507" cy="619670"/>
      </dsp:txXfrm>
    </dsp:sp>
    <dsp:sp modelId="{3A7F0BF9-65F2-4BFA-A7FB-54BB34E83474}">
      <dsp:nvSpPr>
        <dsp:cNvPr id="0" name=""/>
        <dsp:cNvSpPr/>
      </dsp:nvSpPr>
      <dsp:spPr bwMode="white">
        <a:xfrm>
          <a:off x="3719569" y="1446928"/>
          <a:ext cx="1549177" cy="619670"/>
        </a:xfrm>
        <a:prstGeom prst="chevron">
          <a:avLst/>
        </a:prstGeom>
        <a:solidFill>
          <a:srgbClr val="CD2B46">
            <a:alpha val="7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rtlCol="0" anchor="ctr" anchorCtr="0">
          <a:noAutofit/>
        </a:bodyPr>
        <a:lstStyle/>
        <a:p>
          <a:pPr marL="0" lvl="0" indent="0" algn="ctr" defTabSz="488950" rtl="0">
            <a:lnSpc>
              <a:spcPct val="90000"/>
            </a:lnSpc>
            <a:spcBef>
              <a:spcPct val="0"/>
            </a:spcBef>
            <a:spcAft>
              <a:spcPct val="35000"/>
            </a:spcAft>
            <a:buNone/>
          </a:pPr>
          <a:r>
            <a:rPr lang="en-US" sz="1100" kern="1200"/>
            <a:t>Confirmer la solution avec la personne</a:t>
          </a:r>
        </a:p>
      </dsp:txBody>
      <dsp:txXfrm>
        <a:off x="4029404" y="1446928"/>
        <a:ext cx="929507" cy="619670"/>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5">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6">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6C064A-D61B-4B21-B757-51A9B82445B8}" type="datetimeFigureOut">
              <a:rPr lang="en-US" smtClean="0"/>
              <a:t>9/30/2022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305E07-67EA-4042-A3F6-853A8AD8D209}"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95EA2CE2-379E-4F52-B0CA-7A6461774CB2}" type="datetimeFigureOut">
              <a:rPr lang="en-GB" smtClean="0"/>
              <a:t>30/09/2022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33A72D5E-6E12-4B2A-9DB1-134A1847ED8D}" type="slidenum">
              <a:rPr lang="en-GB" smtClean="0"/>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youtu.be/kNMJaXuFuWQ"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b="1" i="0" kern="1200">
                <a:solidFill>
                  <a:schemeClr val="tx1"/>
                </a:solidFill>
                <a:effectLst/>
                <a:latin typeface="+mn-lt"/>
                <a:ea typeface="+mn-ea"/>
                <a:cs typeface="+mn-cs"/>
              </a:rPr>
              <a:t>Conseils à l’intention des animateurs :</a:t>
            </a:r>
          </a:p>
          <a:p>
            <a:pPr rtl="0"/>
            <a:endParaRPr lang="en-GB" dirty="0"/>
          </a:p>
        </p:txBody>
      </p:sp>
      <p:sp>
        <p:nvSpPr>
          <p:cNvPr id="4" name="Slide Number Placeholder 3"/>
          <p:cNvSpPr>
            <a:spLocks noGrp="1"/>
          </p:cNvSpPr>
          <p:nvPr>
            <p:ph type="sldNum" sz="quarter" idx="5"/>
          </p:nvPr>
        </p:nvSpPr>
        <p:spPr/>
        <p:txBody>
          <a:bodyPr rtlCol="0"/>
          <a:lstStyle/>
          <a:p>
            <a:pPr rtl="0"/>
            <a:fld id="{33A72D5E-6E12-4B2A-9DB1-134A1847ED8D}" type="slidenum">
              <a:rPr lang="en-GB" smtClean="0"/>
              <a:t>1</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b="1" i="0" kern="1200">
                <a:solidFill>
                  <a:schemeClr val="tx1"/>
                </a:solidFill>
                <a:effectLst/>
                <a:latin typeface="+mn-lt"/>
                <a:ea typeface="+mn-ea"/>
                <a:cs typeface="+mn-cs"/>
              </a:rPr>
              <a:t>Conseils à l’intention des animateurs :</a:t>
            </a:r>
          </a:p>
          <a:p>
            <a:pPr lvl="1" rtl="0"/>
            <a:endParaRPr lang="en-GB" sz="1200" b="1" kern="1200" dirty="0">
              <a:solidFill>
                <a:schemeClr val="tx1"/>
              </a:solidFill>
              <a:effectLst/>
              <a:latin typeface="+mn-lt"/>
              <a:ea typeface="+mn-ea"/>
              <a:cs typeface="+mn-cs"/>
            </a:endParaRPr>
          </a:p>
          <a:p>
            <a:pPr lvl="0" rtl="0"/>
            <a:r>
              <a:rPr lang="en-US" sz="1200" b="1" kern="1200">
                <a:solidFill>
                  <a:schemeClr val="tx1"/>
                </a:solidFill>
                <a:effectLst/>
                <a:latin typeface="+mn-lt"/>
                <a:ea typeface="+mn-ea"/>
                <a:cs typeface="+mn-cs"/>
              </a:rPr>
              <a:t>Parmi les stratégies suivantes, laquelle adopteriez-vous si vous étiez à la place de ce fonctionnaire chargé de la réinstallation ?</a:t>
            </a:r>
            <a:r>
              <a:rPr lang="en-US" sz="1200" kern="120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a:buChar char="•"/>
              <a:defRPr/>
            </a:pPr>
            <a:r>
              <a:rPr lang="en-US" sz="1200" b="1" kern="1200">
                <a:solidFill>
                  <a:schemeClr val="tx1"/>
                </a:solidFill>
                <a:effectLst/>
                <a:latin typeface="+mn-lt"/>
                <a:ea typeface="+mn-ea"/>
                <a:cs typeface="+mn-cs"/>
              </a:rPr>
              <a:t>Stratégie 2 :</a:t>
            </a:r>
            <a:r>
              <a:rPr lang="en-US" sz="1200" kern="1200">
                <a:solidFill>
                  <a:schemeClr val="tx1"/>
                </a:solidFill>
                <a:effectLst/>
                <a:latin typeface="+mn-lt"/>
                <a:ea typeface="+mn-ea"/>
                <a:cs typeface="+mn-cs"/>
              </a:rPr>
              <a:t> L’agent responsable de la réinstallation peut trouver une autre façon de communiquer avec Maryam (notamment par écrit) et l’informer que l’entretien est reporté et bénéficiera de la présence d’un interprète en langue des signes. </a:t>
            </a:r>
            <a:r>
              <a:rPr lang="en-US" sz="1200" b="1" kern="1200">
                <a:solidFill>
                  <a:schemeClr val="tx1"/>
                </a:solidFill>
                <a:effectLst/>
                <a:latin typeface="+mn-lt"/>
                <a:ea typeface="+mn-ea"/>
                <a:cs typeface="+mn-cs"/>
              </a:rPr>
              <a:t>Commentaires </a:t>
            </a:r>
            <a:r>
              <a:rPr lang="en-US" sz="1200" b="0" kern="1200">
                <a:solidFill>
                  <a:schemeClr val="tx1"/>
                </a:solidFill>
                <a:effectLst/>
                <a:latin typeface="+mn-lt"/>
                <a:ea typeface="+mn-ea"/>
                <a:cs typeface="+mn-cs"/>
              </a:rPr>
              <a:t>: </a:t>
            </a:r>
            <a:r>
              <a:rPr lang="en-US" sz="1200" kern="1200">
                <a:solidFill>
                  <a:schemeClr val="tx1"/>
                </a:solidFill>
                <a:effectLst/>
                <a:latin typeface="+mn-lt"/>
                <a:ea typeface="+mn-ea"/>
                <a:cs typeface="+mn-cs"/>
              </a:rPr>
              <a:t>Cette stratégie semble excellente. Toutefois, l’agent responsable de la réinstallation doit faire en sorte de planifier un nouvel entretien en présence d’un interprète en langue des signes formé aux questions liées au déplacement, puis communiquer ces informations à Maryam. Si le HCR n’a pas déjà identifié des interprètes correspondant à ce profil, cette mesure risque de demander un certain temps. L’interprète peut également s’efforcer de trouver une solution en expérimentant différents modes de communication (par exemple, par écrit) et demander à Maryam ce qui lui convient le mieux.</a:t>
            </a:r>
          </a:p>
          <a:p>
            <a:pPr lvl="2" rtl="0"/>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rtlCol="0"/>
          <a:lstStyle/>
          <a:p>
            <a:pPr rtl="0"/>
            <a:fld id="{33A72D5E-6E12-4B2A-9DB1-134A1847ED8D}" type="slidenum">
              <a:rPr lang="en-GB" smtClean="0"/>
              <a:t>10</a:t>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b="1" i="0" kern="1200">
                <a:solidFill>
                  <a:schemeClr val="tx1"/>
                </a:solidFill>
                <a:effectLst/>
                <a:latin typeface="+mn-lt"/>
                <a:ea typeface="+mn-ea"/>
                <a:cs typeface="+mn-cs"/>
              </a:rPr>
              <a:t>Conseils à l’intention des animateurs :</a:t>
            </a:r>
          </a:p>
          <a:p>
            <a:pPr lvl="1" rtl="0"/>
            <a:endParaRPr lang="en-GB" sz="1200" b="1" kern="1200" dirty="0">
              <a:solidFill>
                <a:schemeClr val="tx1"/>
              </a:solidFill>
              <a:effectLst/>
              <a:latin typeface="+mn-lt"/>
              <a:ea typeface="+mn-ea"/>
              <a:cs typeface="+mn-cs"/>
            </a:endParaRPr>
          </a:p>
          <a:p>
            <a:pPr lvl="0" rtl="0"/>
            <a:r>
              <a:rPr lang="en-US" sz="1200" b="1" kern="1200">
                <a:solidFill>
                  <a:schemeClr val="tx1"/>
                </a:solidFill>
                <a:effectLst/>
                <a:latin typeface="+mn-lt"/>
                <a:ea typeface="+mn-ea"/>
                <a:cs typeface="+mn-cs"/>
              </a:rPr>
              <a:t>Parmi les stratégies suivantes, laquelle adopteriez-vous si vous étiez à la place de ce fonctionnaire chargé de la réinstallation ?</a:t>
            </a:r>
            <a:r>
              <a:rPr lang="en-US" sz="1200" kern="120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a:buChar char="•"/>
              <a:defRPr/>
            </a:pPr>
            <a:r>
              <a:rPr lang="en-US" sz="1200" b="1" kern="1200">
                <a:solidFill>
                  <a:schemeClr val="tx1"/>
                </a:solidFill>
                <a:effectLst/>
                <a:latin typeface="+mn-lt"/>
                <a:ea typeface="+mn-ea"/>
                <a:cs typeface="+mn-cs"/>
              </a:rPr>
              <a:t>Stratégie 3 :</a:t>
            </a:r>
            <a:r>
              <a:rPr lang="en-US" sz="1200" kern="1200">
                <a:solidFill>
                  <a:schemeClr val="tx1"/>
                </a:solidFill>
                <a:effectLst/>
                <a:latin typeface="+mn-lt"/>
                <a:ea typeface="+mn-ea"/>
                <a:cs typeface="+mn-cs"/>
              </a:rPr>
              <a:t> Le fonctionnaire chargé de la réinstallation peut annuler l’entretien et transmettre à Maryam des informations sur les organisations partenaires proposant des services adaptés aux personnes handicapées, tels que des services de réadaptation et des équipements d’assistance. </a:t>
            </a:r>
            <a:r>
              <a:rPr lang="en-US" sz="1200" b="1" kern="1200">
                <a:solidFill>
                  <a:schemeClr val="tx1"/>
                </a:solidFill>
                <a:effectLst/>
                <a:latin typeface="+mn-lt"/>
                <a:ea typeface="+mn-ea"/>
                <a:cs typeface="+mn-cs"/>
              </a:rPr>
              <a:t>Commentaires </a:t>
            </a:r>
            <a:r>
              <a:rPr lang="en-US" sz="1200" b="0" kern="1200">
                <a:solidFill>
                  <a:schemeClr val="tx1"/>
                </a:solidFill>
                <a:effectLst/>
                <a:latin typeface="+mn-lt"/>
                <a:ea typeface="+mn-ea"/>
                <a:cs typeface="+mn-cs"/>
              </a:rPr>
              <a:t>:</a:t>
            </a:r>
            <a:r>
              <a:rPr lang="en-US" sz="1200" b="1" kern="1200">
                <a:solidFill>
                  <a:schemeClr val="tx1"/>
                </a:solidFill>
                <a:effectLst/>
                <a:latin typeface="+mn-lt"/>
                <a:ea typeface="+mn-ea"/>
                <a:cs typeface="+mn-cs"/>
              </a:rPr>
              <a:t> </a:t>
            </a:r>
            <a:r>
              <a:rPr lang="en-US" sz="1200" kern="1200">
                <a:solidFill>
                  <a:schemeClr val="tx1"/>
                </a:solidFill>
                <a:effectLst/>
                <a:latin typeface="+mn-lt"/>
                <a:ea typeface="+mn-ea"/>
                <a:cs typeface="+mn-cs"/>
              </a:rPr>
              <a:t>L’accès à des services spécifiquement conçus pour les personnes handicapées peut effectivement intéresser Maryam, mais à ce stade, sa démarche porte sur les informations et les processus de réinstallation. L’orientation de Maryam vers des services qui n’ont pas de lien direct avec sa demande risque d’accréditer l’hypothèse selon laquelle les personnes handicapées n’ont pas les mêmes besoins ni les mêmes droits que les personnes sans handicap.</a:t>
            </a:r>
          </a:p>
          <a:p>
            <a:pPr lvl="2" rtl="0"/>
            <a:endParaRPr lang="en-GB" sz="1200" kern="1200" dirty="0">
              <a:solidFill>
                <a:schemeClr val="tx1"/>
              </a:solidFill>
              <a:effectLst/>
              <a:latin typeface="+mn-lt"/>
              <a:ea typeface="+mn-ea"/>
              <a:cs typeface="+mn-cs"/>
            </a:endParaRPr>
          </a:p>
          <a:p>
            <a:pPr lvl="2" rtl="0"/>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rtlCol="0"/>
          <a:lstStyle/>
          <a:p>
            <a:pPr rtl="0"/>
            <a:fld id="{33A72D5E-6E12-4B2A-9DB1-134A1847ED8D}" type="slidenum">
              <a:rPr lang="en-GB" smtClean="0"/>
              <a:t>11</a:t>
            </a:fld>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b="1" i="0" kern="1200">
                <a:solidFill>
                  <a:schemeClr val="tx1"/>
                </a:solidFill>
                <a:effectLst/>
                <a:latin typeface="+mn-lt"/>
                <a:ea typeface="+mn-ea"/>
                <a:cs typeface="+mn-cs"/>
              </a:rPr>
              <a:t>Conseils à l’intention des animateurs :</a:t>
            </a:r>
          </a:p>
          <a:p>
            <a:pPr marL="171450" indent="-171450" rtl="0">
              <a:buFont typeface="Arial" panose="020B0604020202020204" pitchFamily="34" charset="0"/>
              <a:buChar char="•"/>
            </a:pPr>
            <a:endParaRPr lang="en-GB" b="1" dirty="0"/>
          </a:p>
          <a:p>
            <a:pPr marL="171450" indent="-171450" rtl="0">
              <a:buFont typeface="Arial" panose="020B0604020202020204" pitchFamily="34" charset="0"/>
              <a:buChar char="•"/>
            </a:pPr>
            <a:r>
              <a:rPr lang="en-US" b="1"/>
              <a:t>Accessibilité.</a:t>
            </a:r>
            <a:r>
              <a:rPr lang="en-US" b="0"/>
              <a:t> Si nécessaire, décrivez le contenu de la diapositive en insistant sur les éléments suivants : autonomisation individuelle, accès à des équipements d’assistance et à la rééducation, soutien et aménagements ciblés, participation, renforcement des compétences du personnel, </a:t>
            </a:r>
            <a:r>
              <a:rPr lang="en-US"/>
              <a:t>sensibilisation</a:t>
            </a:r>
            <a:r>
              <a:rPr lang="en-US" b="0"/>
              <a:t>, accessibilité physique, accessibilité de</a:t>
            </a:r>
            <a:r>
              <a:rPr lang="fr-FR" altLang="en-US" b="0"/>
              <a:t>s</a:t>
            </a:r>
            <a:r>
              <a:rPr lang="en-US" b="0"/>
              <a:t> communication</a:t>
            </a:r>
            <a:r>
              <a:rPr lang="fr-FR" altLang="en-US" b="0"/>
              <a:t>s</a:t>
            </a:r>
            <a:r>
              <a:rPr lang="en-US" b="0"/>
              <a:t> et de</a:t>
            </a:r>
            <a:r>
              <a:rPr lang="fr-FR" altLang="en-US" b="0"/>
              <a:t>s </a:t>
            </a:r>
            <a:r>
              <a:rPr lang="en-US" b="0"/>
              <a:t>information</a:t>
            </a:r>
            <a:r>
              <a:rPr lang="fr-FR" altLang="en-US" b="0"/>
              <a:t>s</a:t>
            </a:r>
            <a:r>
              <a:rPr lang="en-US" b="0"/>
              <a:t>, et collecte de données.</a:t>
            </a:r>
            <a:endParaRPr lang="en-GB" b="0" dirty="0">
              <a:cs typeface="Calibri" panose="020F0502020204030204"/>
            </a:endParaRPr>
          </a:p>
          <a:p>
            <a:pPr marL="171450" indent="-171450" rtl="0">
              <a:buFont typeface="Arial" panose="020B0604020202020204" pitchFamily="34" charset="0"/>
              <a:buChar char="•"/>
            </a:pPr>
            <a:r>
              <a:rPr lang="en-US" b="0"/>
              <a:t>Quelle stratégie vous semble la mieux adaptée à cette situation particulière ? À quels niveaux peut-elle s’appliquer ?</a:t>
            </a:r>
          </a:p>
          <a:p>
            <a:pPr marL="171450" indent="-171450" rtl="0">
              <a:buFont typeface="Arial" panose="020B0604020202020204" pitchFamily="34" charset="0"/>
              <a:buChar char="•"/>
            </a:pPr>
            <a:r>
              <a:rPr lang="en-US" b="0"/>
              <a:t>Dans cette situation particulière, les stratégies à appliquer en premier lieu concernent les services fournis par le HCR et peuvent notamment porter sur l’accessibilité de</a:t>
            </a:r>
            <a:r>
              <a:rPr lang="fr-FR" altLang="en-US" b="0"/>
              <a:t>s </a:t>
            </a:r>
            <a:r>
              <a:rPr lang="en-US" b="0"/>
              <a:t>information</a:t>
            </a:r>
            <a:r>
              <a:rPr lang="fr-FR" altLang="en-US" b="0"/>
              <a:t>s</a:t>
            </a:r>
            <a:r>
              <a:rPr lang="en-US" b="0"/>
              <a:t> et de</a:t>
            </a:r>
            <a:r>
              <a:rPr lang="fr-FR" altLang="en-US" b="0"/>
              <a:t>s</a:t>
            </a:r>
            <a:r>
              <a:rPr lang="en-US" b="0"/>
              <a:t> communication</a:t>
            </a:r>
            <a:r>
              <a:rPr lang="fr-FR" altLang="en-US" b="0"/>
              <a:t>s</a:t>
            </a:r>
            <a:r>
              <a:rPr lang="en-US" b="0"/>
              <a:t>, par exemple avec un soutien ciblé consistant à faire appel à un interprète en langue des signes. </a:t>
            </a:r>
          </a:p>
          <a:p>
            <a:pPr marL="171450" indent="-171450" rtl="0">
              <a:buFont typeface="Arial" panose="020B0604020202020204" pitchFamily="34" charset="0"/>
              <a:buChar char="•"/>
            </a:pPr>
            <a:r>
              <a:rPr lang="en-US" b="0"/>
              <a:t>Pour mieux se préparer à d’éventuelles situations de discrimination et les prévenir, il est possible d’adopter des stratégies complémentaires, qui seront abordées avec les participants dans la partie suivante de cette activité.</a:t>
            </a:r>
            <a:endParaRPr lang="en-GB" dirty="0"/>
          </a:p>
        </p:txBody>
      </p:sp>
      <p:sp>
        <p:nvSpPr>
          <p:cNvPr id="4" name="Slide Number Placeholder 3"/>
          <p:cNvSpPr>
            <a:spLocks noGrp="1"/>
          </p:cNvSpPr>
          <p:nvPr>
            <p:ph type="sldNum" sz="quarter" idx="5"/>
          </p:nvPr>
        </p:nvSpPr>
        <p:spPr/>
        <p:txBody>
          <a:bodyPr rtlCol="0"/>
          <a:lstStyle/>
          <a:p>
            <a:pPr rtl="0"/>
            <a:fld id="{33A72D5E-6E12-4B2A-9DB1-134A1847ED8D}" type="slidenum">
              <a:rPr lang="en-GB" smtClean="0"/>
              <a:t>12</a:t>
            </a:fld>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b="1" i="0" kern="1200">
                <a:solidFill>
                  <a:schemeClr val="tx1"/>
                </a:solidFill>
                <a:effectLst/>
                <a:latin typeface="+mn-lt"/>
                <a:ea typeface="+mn-ea"/>
                <a:cs typeface="+mn-cs"/>
              </a:rPr>
              <a:t>Conseils à l’intention des animateurs :</a:t>
            </a:r>
          </a:p>
          <a:p>
            <a:pPr marL="171450" indent="-171450" rtl="0">
              <a:buFont typeface="Arial" panose="020B0604020202020204" pitchFamily="34" charset="0"/>
              <a:buChar char="•"/>
            </a:pPr>
            <a:endParaRPr lang="en-GB" b="0" dirty="0"/>
          </a:p>
          <a:p>
            <a:pPr marL="171450" indent="-171450" rtl="0">
              <a:buFont typeface="Arial" panose="020B0604020202020204" pitchFamily="34" charset="0"/>
              <a:buChar char="•"/>
            </a:pPr>
            <a:r>
              <a:rPr lang="en-US" b="0"/>
              <a:t>Parmi les stratégies suivantes, lesquelles choisiriez-vous pour vous assurer que les personnes handicapées sont pleinement informées des options qui s’offrent à elles en matière de réinstallation ?</a:t>
            </a:r>
          </a:p>
          <a:p>
            <a:pPr marL="171450" indent="-171450" rtl="0">
              <a:buFont typeface="Arial" panose="020B0604020202020204" pitchFamily="34" charset="0"/>
              <a:buChar char="•"/>
            </a:pPr>
            <a:r>
              <a:rPr lang="en-US" b="0"/>
              <a:t>Les participants peuvent réfléchir par petits groupes et indiquer, sous la forme d’une courte affirmation, quelles stratégies ils mettraient en place afin de garantir l’égalité d’accès à l’information.</a:t>
            </a:r>
          </a:p>
          <a:p>
            <a:pPr marL="171450" indent="-171450" rtl="0">
              <a:buFont typeface="Arial" panose="020B0604020202020204" pitchFamily="34" charset="0"/>
              <a:buChar char="•"/>
            </a:pPr>
            <a:r>
              <a:rPr lang="en-US" b="0"/>
              <a:t>Veuillez noter que certains participants risquent de proposer des stratégies irréalistes, telles que le recours à la rééducation ou à des interventions médicales destinées à rendre l’ouïe à Maryam, ou encore la présence d’un interprète en langue des signes à tous les entretiens de l’organisation. Il appartient aux animateurs d’orienter les participants vers des solutions à la fois pertinentes et susceptibles d’être mises en œuvre dans les meilleurs délais.</a:t>
            </a:r>
          </a:p>
          <a:p>
            <a:pPr marL="171450" indent="-171450" rtl="0">
              <a:buFont typeface="Arial" panose="020B0604020202020204" pitchFamily="34" charset="0"/>
              <a:buChar char="•"/>
            </a:pPr>
            <a:r>
              <a:rPr lang="en-US" b="0"/>
              <a:t>Après avoir recueilli et analysé les réponses des participants, vous pouvez leur soumettre quelques stratégies complémentaires à envisager :</a:t>
            </a:r>
          </a:p>
          <a:p>
            <a:pPr marL="628650" lvl="1" indent="-171450" rtl="0">
              <a:buFont typeface="Arial" panose="020B0604020202020204" pitchFamily="34" charset="0"/>
              <a:buChar char="•"/>
            </a:pPr>
            <a:r>
              <a:rPr lang="en-US" b="1"/>
              <a:t>La participation </a:t>
            </a:r>
            <a:r>
              <a:rPr lang="en-US" b="0"/>
              <a:t>: </a:t>
            </a:r>
          </a:p>
          <a:p>
            <a:pPr marL="1085850" lvl="2" indent="-171450" rtl="0">
              <a:buFont typeface="Arial" panose="020B0604020202020204" pitchFamily="34" charset="0"/>
              <a:buChar char="•"/>
            </a:pPr>
            <a:r>
              <a:rPr lang="en-US" b="0"/>
              <a:t>Le HCR peut organiser des réunions publiques destinées à informer les personnes handicapées et leurs familles sur le programme et le processus de réinstallation.</a:t>
            </a:r>
          </a:p>
          <a:p>
            <a:pPr marL="1085850" lvl="2" indent="-171450" rtl="0">
              <a:buFont typeface="Arial" panose="020B0604020202020204" pitchFamily="34" charset="0"/>
              <a:buChar char="•"/>
            </a:pPr>
            <a:r>
              <a:rPr lang="en-US" b="0"/>
              <a:t>Les entretiens avec de jeunes adultes atteints de troubles de l’audition peuvent être l’occasion de les interroger sur leurs préférences en matière de communication, afin de mieux planifier les rendez-vous suivants (par exemple en optimisant le recours aux interprètes en langue des signes). On peut également leur demander quelles informations leur manquent encore pour comprendre pleinement le processus de réinstallation et les différentes issues possibles du traitement de leur dossier.</a:t>
            </a:r>
          </a:p>
          <a:p>
            <a:pPr marL="628650" lvl="1" indent="-171450" rtl="0">
              <a:buFont typeface="Arial" panose="020B0604020202020204" pitchFamily="34" charset="0"/>
              <a:buChar char="•"/>
            </a:pPr>
            <a:r>
              <a:rPr lang="en-US" b="1"/>
              <a:t>La sensibilisation du personnel du HCR </a:t>
            </a:r>
            <a:r>
              <a:rPr lang="en-US" b="0"/>
              <a:t>peut s’avérer nécessaire si l’</a:t>
            </a:r>
            <a:r>
              <a:rPr lang="en-US"/>
              <a:t>agent</a:t>
            </a:r>
            <a:r>
              <a:rPr lang="en-US" b="0"/>
              <a:t> </a:t>
            </a:r>
            <a:r>
              <a:rPr lang="en-US"/>
              <a:t>responsable de la réinstallation</a:t>
            </a:r>
            <a:r>
              <a:rPr lang="en-US" b="0"/>
              <a:t> n’a pas su réagir de manière adéquate et ne s’est pas concentré sur la nécessité de lever les obstacles rencontrés par Maryam.</a:t>
            </a:r>
            <a:endParaRPr lang="en-GB" b="0" dirty="0">
              <a:cs typeface="Calibri" panose="020F0502020204030204"/>
            </a:endParaRPr>
          </a:p>
          <a:p>
            <a:pPr marL="628650" lvl="1" indent="-171450" rtl="0">
              <a:buFont typeface="Arial" panose="020B0604020202020204" pitchFamily="34" charset="0"/>
              <a:buChar char="•"/>
            </a:pPr>
            <a:r>
              <a:rPr lang="en-US" b="1"/>
              <a:t>Le renforcement des compétences du personnel</a:t>
            </a:r>
            <a:r>
              <a:rPr lang="en-US" b="0"/>
              <a:t> : On peut envisager de former le personnel afin de mieux planifier l’accessibilité des entretiens au profit des personnes handicapées et de recueillir et transmettre des informations complémentaires relatives aux pays de destination, notamment des précisions concernant le soutien et les services proposés en fonction du type de handicap.</a:t>
            </a:r>
          </a:p>
          <a:p>
            <a:pPr marL="171450" indent="-171450" rtl="0">
              <a:buFont typeface="Arial" panose="020B0604020202020204" pitchFamily="34" charset="0"/>
              <a:buChar char="•"/>
            </a:pPr>
            <a:endParaRPr lang="en-GB" b="0" dirty="0"/>
          </a:p>
        </p:txBody>
      </p:sp>
      <p:sp>
        <p:nvSpPr>
          <p:cNvPr id="4" name="Slide Number Placeholder 3"/>
          <p:cNvSpPr>
            <a:spLocks noGrp="1"/>
          </p:cNvSpPr>
          <p:nvPr>
            <p:ph type="sldNum" sz="quarter" idx="5"/>
          </p:nvPr>
        </p:nvSpPr>
        <p:spPr/>
        <p:txBody>
          <a:bodyPr rtlCol="0"/>
          <a:lstStyle/>
          <a:p>
            <a:pPr rtl="0"/>
            <a:fld id="{33A72D5E-6E12-4B2A-9DB1-134A1847ED8D}" type="slidenum">
              <a:rPr lang="en-GB" smtClean="0"/>
              <a:t>13</a:t>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33A72D5E-6E12-4B2A-9DB1-134A1847ED8D}" type="slidenum">
              <a:rPr lang="en-GB" smtClean="0"/>
              <a:t>14</a:t>
            </a:fld>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b="1" i="0" kern="1200">
                <a:solidFill>
                  <a:schemeClr val="tx1"/>
                </a:solidFill>
                <a:effectLst/>
                <a:latin typeface="+mn-lt"/>
                <a:ea typeface="+mn-ea"/>
                <a:cs typeface="+mn-cs"/>
              </a:rPr>
              <a:t>Conseils à l’intention des animateurs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endParaRPr lang="en-GB"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1200" kern="1200">
                <a:solidFill>
                  <a:schemeClr val="tx1"/>
                </a:solidFill>
                <a:effectLst/>
                <a:latin typeface="+mn-lt"/>
                <a:ea typeface="+mn-ea"/>
                <a:cs typeface="+mn-cs"/>
              </a:rPr>
              <a:t>Accessibilité. Décrivez l’image qui s’affiche à l’écran : Jamir</a:t>
            </a:r>
            <a:r>
              <a:rPr lang="en-US">
                <a:effectLst/>
              </a:rPr>
              <a:t> </a:t>
            </a:r>
            <a:r>
              <a:rPr lang="en-US" sz="1200" kern="1200">
                <a:solidFill>
                  <a:schemeClr val="tx1"/>
                </a:solidFill>
                <a:effectLst/>
                <a:latin typeface="+mn-lt"/>
                <a:ea typeface="+mn-ea"/>
                <a:cs typeface="+mn-cs"/>
              </a:rPr>
              <a:t>est un jeune garçon atteint d’un handicap physique. Il est assis sur le pas de sa maison et regarde passer deux enfants sur le chemin de l’école.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1200" kern="1200">
                <a:solidFill>
                  <a:schemeClr val="tx1"/>
                </a:solidFill>
                <a:effectLst/>
                <a:latin typeface="+mn-lt"/>
                <a:ea typeface="+mn-ea"/>
                <a:cs typeface="+mn-cs"/>
              </a:rPr>
              <a:t>Distribuez le document relatif à l’étude de cas et demandez aux participants de constituer des petits groupes afin de réfléchir ensemble aux obstacles que rencontre Jamir et d’identifier les stratégies susceptibles de favoriser son inclusion dans le milieu scolaire.</a:t>
            </a:r>
          </a:p>
          <a:p>
            <a:pPr marL="171450" indent="-171450" rtl="0">
              <a:buFont typeface="Arial" panose="020B0604020202020204" pitchFamily="34" charset="0"/>
              <a:buChar char="•"/>
            </a:pPr>
            <a:r>
              <a:rPr lang="en-US"/>
              <a:t>Expliquez aux participants qu’à l’occasion de cette deuxième étude de cas, ils seront amenés à discuter des stratégies permettant d’éliminer les nombreux obstacles rencontrés par Jamir dans sa démarche de retour à l’école. Afin de confronter les participants à une situation plus proche de la réalité, les stratégies proposées seront plus nombreuses que dans le cadre de la première étude de cas. On peut également leur demander de proposer la situation de leur choix, avant de leur transmettre une sélection de stratégies possibles.</a:t>
            </a:r>
          </a:p>
          <a:p>
            <a:pPr marL="171450" indent="-171450" rtl="0">
              <a:buFont typeface="Arial" panose="020B0604020202020204" pitchFamily="34" charset="0"/>
              <a:buChar char="•"/>
            </a:pPr>
            <a:r>
              <a:rPr lang="en-US"/>
              <a:t>Certaines de ces stratégies se concentreront davantage sur la personne de Jamir (en lui fournissant un fauteuil roulant, par exemple), tandis que d’autres cibleront la discrimination fondée sur son handicap (des actions de sensibilisation, par exemple). Au-delà du cas de Jamir, certaines mesures pourront bénéficier à beaucoup d’autres enfants (la réhabilitation de la route menant à l’école, par exemple). </a:t>
            </a:r>
          </a:p>
          <a:p>
            <a:pPr marL="171450" indent="-171450" rtl="0">
              <a:buFont typeface="Arial" panose="020B0604020202020204" pitchFamily="34" charset="0"/>
              <a:buChar char="•"/>
            </a:pPr>
            <a:r>
              <a:rPr lang="en-US"/>
              <a:t>Cette activité a pour objectif d’aider les participants à choisir la bonne stratégie au bon moment et de leur faire comprendre que les situations complexes appellent plusieurs stratégies. Cette combinaison de différentes stratégies ayant en commun l’intégration des personnes handicapées dans leur environnement, le soutien aux individus les plus exposés aux risques et la lutte contre les causes profondes de la discrimination, correspond à ce que l’on appelle généralement la « double approche ». Pour fournir ces explications, vous pouvez vous appuyer sur les messages clés proposés en fin d’activité.</a:t>
            </a:r>
          </a:p>
          <a:p>
            <a:pPr marL="171450" indent="-171450" rtl="0">
              <a:buFont typeface="Arial" panose="020B0604020202020204" pitchFamily="34" charset="0"/>
              <a:buChar char="•"/>
            </a:pPr>
            <a:r>
              <a:rPr lang="en-US"/>
              <a:t>Quelle(s) stratégie(s) peut-on mettre en place ?</a:t>
            </a:r>
          </a:p>
          <a:p>
            <a:pPr rtl="0"/>
            <a:endParaRPr lang="en-GB" dirty="0"/>
          </a:p>
        </p:txBody>
      </p:sp>
      <p:sp>
        <p:nvSpPr>
          <p:cNvPr id="4" name="Slide Number Placeholder 3"/>
          <p:cNvSpPr>
            <a:spLocks noGrp="1"/>
          </p:cNvSpPr>
          <p:nvPr>
            <p:ph type="sldNum" sz="quarter" idx="5"/>
          </p:nvPr>
        </p:nvSpPr>
        <p:spPr/>
        <p:txBody>
          <a:bodyPr rtlCol="0"/>
          <a:lstStyle/>
          <a:p>
            <a:pPr rtl="0"/>
            <a:fld id="{33A72D5E-6E12-4B2A-9DB1-134A1847ED8D}" type="slidenum">
              <a:rPr lang="en-GB" smtClean="0"/>
              <a:t>15</a:t>
            </a:fld>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171450" indent="-171450" rtl="0">
              <a:buFont typeface="Arial" panose="020B0604020202020204" pitchFamily="34" charset="0"/>
              <a:buChar char="•"/>
            </a:pPr>
            <a:r>
              <a:rPr lang="en-US"/>
              <a:t>Accessibilité : Décrivez l’illustration qui s’affiche à l’écran. exemple de description : Jamir est sur le chemin de l’école, mais la route est accidentée, dépourvue de trottoir et la circulation est particulièrement forte.</a:t>
            </a:r>
          </a:p>
          <a:p>
            <a:pPr marL="171450" indent="-171450" rtl="0">
              <a:buFont typeface="Arial" panose="020B0604020202020204" pitchFamily="34" charset="0"/>
              <a:buChar char="•"/>
            </a:pP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a:t>Obstacle 2 : </a:t>
            </a:r>
            <a:r>
              <a:rPr lang="en-US" sz="1200">
                <a:solidFill>
                  <a:schemeClr val="bg1"/>
                </a:solidFill>
              </a:rPr>
              <a:t>La route qui mène à l’école est accidentée et peu sûre. Plusieurs incidents impliquant des écoliers ont déjà été signalés. De plus, Jamir habite trop loin de l’école pour s’y rendre en fauteuil roulant.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endParaRPr lang="en-GB" sz="1200" dirty="0">
              <a:solidFill>
                <a:schemeClr val="bg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1200">
                <a:solidFill>
                  <a:schemeClr val="bg1"/>
                </a:solidFill>
              </a:rPr>
              <a:t>Demandez aux participants : </a:t>
            </a:r>
            <a:r>
              <a:rPr lang="en-US"/>
              <a:t>Quelle(s) stratégie(s) peut-on mettre en place ?</a:t>
            </a:r>
          </a:p>
          <a:p>
            <a:pPr marL="0" marR="0" lvl="0" indent="0" algn="l" defTabSz="914400" rtl="0" eaLnBrk="1" fontAlgn="auto" latinLnBrk="0" hangingPunct="1">
              <a:lnSpc>
                <a:spcPct val="100000"/>
              </a:lnSpc>
              <a:spcBef>
                <a:spcPts val="0"/>
              </a:spcBef>
              <a:spcAft>
                <a:spcPts val="0"/>
              </a:spcAft>
              <a:buClrTx/>
              <a:buSzTx/>
              <a:buFontTx/>
              <a:buNone/>
              <a:defRPr/>
            </a:pPr>
            <a:endParaRPr lang="en-ZA" sz="1200" dirty="0">
              <a:solidFill>
                <a:schemeClr val="bg1"/>
              </a:solidFill>
            </a:endParaRPr>
          </a:p>
          <a:p>
            <a:pPr rtl="0"/>
            <a:endParaRPr lang="en-GB" dirty="0"/>
          </a:p>
        </p:txBody>
      </p:sp>
      <p:sp>
        <p:nvSpPr>
          <p:cNvPr id="4" name="Slide Number Placeholder 3"/>
          <p:cNvSpPr>
            <a:spLocks noGrp="1"/>
          </p:cNvSpPr>
          <p:nvPr>
            <p:ph type="sldNum" sz="quarter" idx="5"/>
          </p:nvPr>
        </p:nvSpPr>
        <p:spPr/>
        <p:txBody>
          <a:bodyPr rtlCol="0"/>
          <a:lstStyle/>
          <a:p>
            <a:pPr rtl="0"/>
            <a:fld id="{33A72D5E-6E12-4B2A-9DB1-134A1847ED8D}" type="slidenum">
              <a:rPr lang="en-GB" smtClean="0"/>
              <a:t>16</a:t>
            </a:fld>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171450" indent="-171450" rtl="0">
              <a:buFont typeface="Arial" panose="020B0604020202020204" pitchFamily="34" charset="0"/>
              <a:buChar char="•"/>
            </a:pPr>
            <a:r>
              <a:rPr lang="en-US"/>
              <a:t>Accessibilité : Décrivez l’illustration qui s’affiche à l’écran. exemple de description : Jamir se trouve devant les toilettes, mais pour y accéder, il doit monter un escalier et franchir des portes étroites.</a:t>
            </a:r>
          </a:p>
          <a:p>
            <a:pPr marL="171450" indent="-171450" rtl="0">
              <a:buFont typeface="Arial" panose="020B0604020202020204" pitchFamily="34" charset="0"/>
              <a:buChar char="•"/>
            </a:pP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a:t>Obstacle 3 : </a:t>
            </a:r>
            <a:r>
              <a:rPr lang="en-US" sz="1200">
                <a:solidFill>
                  <a:srgbClr val="FFFFFF"/>
                </a:solidFill>
              </a:rPr>
              <a:t>Lorsqu’il se rend à l’école, Jamir peut accéder aux bâtiments, mais n’est pas encore capable de se déplacer de manière autonome en fauteuil roulant. De plus, il n’a pas accès aux toilettes à cause de l’étroitesse des portes, de la présence de marches et de l’absence de verrous</a:t>
            </a:r>
            <a:r>
              <a:rPr lang="en-US" sz="1200">
                <a:solidFill>
                  <a:schemeClr val="bg1"/>
                </a:solidFill>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endParaRPr lang="en-GB" sz="1200" dirty="0">
              <a:solidFill>
                <a:schemeClr val="bg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1200">
                <a:solidFill>
                  <a:schemeClr val="bg1"/>
                </a:solidFill>
              </a:rPr>
              <a:t>Demandez aux participants : </a:t>
            </a:r>
            <a:r>
              <a:rPr lang="en-US"/>
              <a:t>Quelle(s) stratégie(s) peut-on mettre en place ?</a:t>
            </a:r>
          </a:p>
          <a:p>
            <a:pPr rtl="0"/>
            <a:endParaRPr lang="en-GB" dirty="0"/>
          </a:p>
        </p:txBody>
      </p:sp>
      <p:sp>
        <p:nvSpPr>
          <p:cNvPr id="4" name="Slide Number Placeholder 3"/>
          <p:cNvSpPr>
            <a:spLocks noGrp="1"/>
          </p:cNvSpPr>
          <p:nvPr>
            <p:ph type="sldNum" sz="quarter" idx="5"/>
          </p:nvPr>
        </p:nvSpPr>
        <p:spPr/>
        <p:txBody>
          <a:bodyPr rtlCol="0"/>
          <a:lstStyle/>
          <a:p>
            <a:pPr rtl="0"/>
            <a:fld id="{33A72D5E-6E12-4B2A-9DB1-134A1847ED8D}" type="slidenum">
              <a:rPr lang="en-GB" smtClean="0"/>
              <a:t>17</a:t>
            </a:fld>
            <a:endParaRPr lang="en-GB"/>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171450" indent="-171450" rtl="0">
              <a:buFont typeface="Arial" panose="020B0604020202020204" pitchFamily="34" charset="0"/>
              <a:buChar char="•"/>
            </a:pPr>
            <a:r>
              <a:rPr lang="en-US"/>
              <a:t>Accessibilité : Décrivez l’illustration qui s’affiche à l’écran. </a:t>
            </a:r>
            <a:r>
              <a:rPr lang="fr-FR" altLang="en-US"/>
              <a:t>E</a:t>
            </a:r>
            <a:r>
              <a:rPr lang="en-US"/>
              <a:t>xemple de description : Jamir se trouve dans la cour de l’école et les autres enfants jouent au football sans lui prêter attention.</a:t>
            </a:r>
          </a:p>
          <a:p>
            <a:pPr marL="171450" indent="-171450" rtl="0">
              <a:buFont typeface="Arial" panose="020B0604020202020204" pitchFamily="34" charset="0"/>
              <a:buChar char="•"/>
            </a:pP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a:t>Obstacle 4 : </a:t>
            </a:r>
            <a:r>
              <a:rPr lang="en-US" sz="1200">
                <a:solidFill>
                  <a:srgbClr val="FFFFFF"/>
                </a:solidFill>
              </a:rPr>
              <a:t>Il est le seul élève handicapé de l’école et les autres enfants se moquent de lui, ce qui lui donne envie d’abandonner.</a:t>
            </a:r>
            <a:endParaRPr lang="en-GB" sz="1200" dirty="0">
              <a:solidFill>
                <a:schemeClr val="bg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endParaRPr lang="en-GB" sz="1200" dirty="0">
              <a:solidFill>
                <a:schemeClr val="bg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1200">
                <a:solidFill>
                  <a:schemeClr val="bg1"/>
                </a:solidFill>
              </a:rPr>
              <a:t>Demandez aux participants : </a:t>
            </a:r>
            <a:r>
              <a:rPr lang="en-US"/>
              <a:t>Quelle(s) stratégie(s) peut-on mettre en place ?</a:t>
            </a:r>
          </a:p>
          <a:p>
            <a:pPr rtl="0"/>
            <a:endParaRPr lang="en-GB" dirty="0"/>
          </a:p>
        </p:txBody>
      </p:sp>
      <p:sp>
        <p:nvSpPr>
          <p:cNvPr id="4" name="Slide Number Placeholder 3"/>
          <p:cNvSpPr>
            <a:spLocks noGrp="1"/>
          </p:cNvSpPr>
          <p:nvPr>
            <p:ph type="sldNum" sz="quarter" idx="5"/>
          </p:nvPr>
        </p:nvSpPr>
        <p:spPr/>
        <p:txBody>
          <a:bodyPr rtlCol="0"/>
          <a:lstStyle/>
          <a:p>
            <a:pPr rtl="0"/>
            <a:fld id="{33A72D5E-6E12-4B2A-9DB1-134A1847ED8D}" type="slidenum">
              <a:rPr lang="en-GB" smtClean="0"/>
              <a:t>18</a:t>
            </a:fld>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171450" indent="-171450" rtl="0">
              <a:buFont typeface="Arial" panose="020B0604020202020204" pitchFamily="34" charset="0"/>
              <a:buChar char="•"/>
            </a:pPr>
            <a:r>
              <a:rPr lang="en-US"/>
              <a:t>Accessibilité : Décrivez l’illustration qui s’affiche à l’écran. exemple de description : Jamir et ses amis sourient. Derrière eux se trouve leur enseignante.</a:t>
            </a:r>
          </a:p>
          <a:p>
            <a:pPr marL="171450" indent="-171450" rtl="0">
              <a:buFont typeface="Arial" panose="020B0604020202020204" pitchFamily="34" charset="0"/>
              <a:buChar char="•"/>
            </a:pP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a:t>Obstacle 5 : </a:t>
            </a:r>
            <a:r>
              <a:rPr lang="en-US" sz="1200">
                <a:solidFill>
                  <a:srgbClr val="FFFFFF"/>
                </a:solidFill>
              </a:rPr>
              <a:t>Jamir s’est fait un groupe d’amis, mais il a pris un tel retard sur le plan scolaire qu’il a du mal à suivre les cours.</a:t>
            </a:r>
            <a:endParaRPr lang="en-ZA" sz="1200" dirty="0">
              <a:solidFill>
                <a:srgbClr val="FFFFFF"/>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endParaRPr lang="en-GB" sz="1200" dirty="0">
              <a:solidFill>
                <a:schemeClr val="bg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1200">
                <a:solidFill>
                  <a:schemeClr val="bg1"/>
                </a:solidFill>
              </a:rPr>
              <a:t>Demandez aux participants : </a:t>
            </a:r>
            <a:r>
              <a:rPr lang="en-US"/>
              <a:t>Quelle(s) stratégie(s) peut-on mettre en place ?</a:t>
            </a:r>
          </a:p>
          <a:p>
            <a:pPr rtl="0"/>
            <a:endParaRPr lang="en-GB" dirty="0"/>
          </a:p>
        </p:txBody>
      </p:sp>
      <p:sp>
        <p:nvSpPr>
          <p:cNvPr id="4" name="Slide Number Placeholder 3"/>
          <p:cNvSpPr>
            <a:spLocks noGrp="1"/>
          </p:cNvSpPr>
          <p:nvPr>
            <p:ph type="sldNum" sz="quarter" idx="5"/>
          </p:nvPr>
        </p:nvSpPr>
        <p:spPr/>
        <p:txBody>
          <a:bodyPr rtlCol="0"/>
          <a:lstStyle/>
          <a:p>
            <a:pPr rtl="0"/>
            <a:fld id="{33A72D5E-6E12-4B2A-9DB1-134A1847ED8D}" type="slidenum">
              <a:rPr lang="en-GB" smtClean="0"/>
              <a:t>19</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b="1" i="0" kern="1200">
                <a:solidFill>
                  <a:schemeClr val="tx1"/>
                </a:solidFill>
                <a:effectLst/>
                <a:latin typeface="+mn-lt"/>
                <a:ea typeface="+mn-ea"/>
                <a:cs typeface="+mn-cs"/>
              </a:rPr>
              <a:t>Conseils à l’intention des animateurs :</a:t>
            </a:r>
          </a:p>
          <a:p>
            <a:pPr rtl="0"/>
            <a:r>
              <a:rPr lang="en-US"/>
              <a:t>Accessibilité : Proposez une brève description de l’image qui s’affiche à l’écran. </a:t>
            </a:r>
            <a:r>
              <a:rPr lang="fr-FR" altLang="en-US"/>
              <a:t>E</a:t>
            </a:r>
            <a:r>
              <a:rPr lang="en-US"/>
              <a:t>xemple de description : </a:t>
            </a:r>
            <a:r>
              <a:rPr lang="fr-FR" altLang="en-US"/>
              <a:t>d</a:t>
            </a:r>
            <a:r>
              <a:rPr lang="en-US"/>
              <a:t>ans le quartier de Sabil, Takashima Yumiko, cheffe du bureau auxiliaire du HCR à Alep, discute avec Subhi, un petit garçon de sept ans atteint de déficience visuelle.</a:t>
            </a:r>
            <a:endParaRPr lang="en-US" dirty="0"/>
          </a:p>
          <a:p>
            <a:pPr rtl="0"/>
            <a:r>
              <a:rPr lang="en-US"/>
              <a:t>À la fin de la séance, les participants sauront : </a:t>
            </a:r>
          </a:p>
          <a:p>
            <a:pPr marL="171450" lvl="0" indent="-171450" rtl="0">
              <a:buFont typeface="Arial" panose="020B0604020202020204" pitchFamily="34" charset="0"/>
              <a:buChar char="•"/>
            </a:pPr>
            <a:r>
              <a:rPr lang="en-US" sz="1200" kern="1200">
                <a:solidFill>
                  <a:schemeClr val="tx1"/>
                </a:solidFill>
                <a:effectLst/>
                <a:latin typeface="+mn-lt"/>
                <a:ea typeface="+mn-ea"/>
                <a:cs typeface="+mn-cs"/>
              </a:rPr>
              <a:t>Définir les termes clés et expliquer les grands principes liés à nos missions auprès des personnes handicapées ;</a:t>
            </a:r>
          </a:p>
          <a:p>
            <a:pPr marL="171450" lvl="0" indent="-171450" rtl="0">
              <a:buFont typeface="Arial" panose="020B0604020202020204" pitchFamily="34" charset="0"/>
              <a:buChar char="•"/>
            </a:pPr>
            <a:r>
              <a:rPr lang="en-US" sz="1200" kern="1200">
                <a:solidFill>
                  <a:schemeClr val="tx1"/>
                </a:solidFill>
                <a:effectLst/>
                <a:latin typeface="+mn-lt"/>
                <a:ea typeface="+mn-ea"/>
                <a:cs typeface="+mn-cs"/>
              </a:rPr>
              <a:t>Identifier trois manières de renforcer l’adoption d’une approche communautaire dans le cadre de leurs propres interventions auprès des personnes handicapées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1200" kern="1200">
                <a:solidFill>
                  <a:schemeClr val="tx1"/>
                </a:solidFill>
                <a:effectLst/>
                <a:latin typeface="+mn-lt"/>
                <a:ea typeface="+mn-ea"/>
                <a:cs typeface="+mn-cs"/>
              </a:rPr>
              <a:t>Combiner ces stratégies afin d’atténuer les risques en matière de protection et de promouvoir l’intégration des personnes handicapées dans les programmes du HCR.</a:t>
            </a:r>
          </a:p>
          <a:p>
            <a:pPr marL="0" lvl="0" indent="0" rtl="0">
              <a:buFont typeface="Arial" panose="020B0604020202020204" pitchFamily="34" charset="0"/>
              <a:buNone/>
            </a:pPr>
            <a:endParaRPr lang="en-GB" sz="1200" kern="1200" dirty="0">
              <a:solidFill>
                <a:schemeClr val="tx1"/>
              </a:solidFill>
              <a:effectLst/>
              <a:latin typeface="+mn-lt"/>
              <a:ea typeface="+mn-ea"/>
              <a:cs typeface="+mn-cs"/>
            </a:endParaRPr>
          </a:p>
          <a:p>
            <a:pPr marL="0" lvl="0" indent="0" rtl="0">
              <a:buFont typeface="Arial" panose="020B0604020202020204" pitchFamily="34" charset="0"/>
              <a:buNone/>
            </a:pPr>
            <a:endParaRPr lang="en-US" sz="1200" kern="1200" dirty="0">
              <a:solidFill>
                <a:schemeClr val="tx1"/>
              </a:solidFill>
              <a:effectLst/>
              <a:latin typeface="+mn-lt"/>
              <a:ea typeface="+mn-ea"/>
              <a:cs typeface="+mn-cs"/>
            </a:endParaRPr>
          </a:p>
          <a:p>
            <a:pPr marL="0" lvl="0" indent="0" rtl="0">
              <a:buFontTx/>
              <a:buNone/>
            </a:pPr>
            <a:endParaRPr lang="en-US" sz="1200" kern="1200" dirty="0">
              <a:solidFill>
                <a:schemeClr val="tx1"/>
              </a:solidFill>
              <a:effectLst/>
              <a:latin typeface="+mn-lt"/>
              <a:ea typeface="+mn-ea"/>
              <a:cs typeface="+mn-cs"/>
            </a:endParaRPr>
          </a:p>
          <a:p>
            <a:pPr rtl="0"/>
            <a:endParaRPr lang="en-US" baseline="0" dirty="0"/>
          </a:p>
        </p:txBody>
      </p:sp>
      <p:sp>
        <p:nvSpPr>
          <p:cNvPr id="4" name="Slide Number Placeholder 3"/>
          <p:cNvSpPr>
            <a:spLocks noGrp="1"/>
          </p:cNvSpPr>
          <p:nvPr>
            <p:ph type="sldNum" sz="quarter"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defRPr/>
            </a:pPr>
            <a:fld id="{7C2CB31F-A4A3-4C9B-9E95-9163CFD510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b="1" i="0" kern="1200">
                <a:solidFill>
                  <a:schemeClr val="tx1"/>
                </a:solidFill>
                <a:effectLst/>
                <a:latin typeface="+mn-lt"/>
                <a:ea typeface="+mn-ea"/>
                <a:cs typeface="+mn-cs"/>
              </a:rPr>
              <a:t>Conseils à l’intention des animateurs :</a:t>
            </a:r>
          </a:p>
          <a:p>
            <a:pPr rtl="0"/>
            <a:endParaRPr lang="en-GB" dirty="0"/>
          </a:p>
          <a:p>
            <a:pPr rtl="0"/>
            <a:r>
              <a:rPr lang="en-US"/>
              <a:t>Demandez aux participants quelle(s) stratégie(s) peuvent aider Jamir à surmonter les obstacles qui l’empêchent d’accéder à l’école. </a:t>
            </a:r>
          </a:p>
        </p:txBody>
      </p:sp>
      <p:sp>
        <p:nvSpPr>
          <p:cNvPr id="4" name="Slide Number Placeholder 3"/>
          <p:cNvSpPr>
            <a:spLocks noGrp="1"/>
          </p:cNvSpPr>
          <p:nvPr>
            <p:ph type="sldNum" sz="quarter" idx="5"/>
          </p:nvPr>
        </p:nvSpPr>
        <p:spPr/>
        <p:txBody>
          <a:bodyPr rtlCol="0"/>
          <a:lstStyle/>
          <a:p>
            <a:pPr rtl="0"/>
            <a:fld id="{33A72D5E-6E12-4B2A-9DB1-134A1847ED8D}" type="slidenum">
              <a:rPr lang="en-GB" smtClean="0"/>
              <a:t>20</a:t>
            </a:fld>
            <a:endParaRPr lang="en-GB"/>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lang="en-US" sz="1200" b="1" i="0" kern="1200">
                <a:solidFill>
                  <a:schemeClr val="tx1"/>
                </a:solidFill>
                <a:effectLst/>
                <a:latin typeface="+mn-lt"/>
                <a:ea typeface="+mn-ea"/>
                <a:cs typeface="+mn-cs"/>
              </a:rPr>
              <a:t>Conseils à l’intention des animateurs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lang="en-GB" sz="1200" b="1" i="0" kern="1200" dirty="0">
              <a:solidFill>
                <a:schemeClr val="tx1"/>
              </a:solidFill>
              <a:effectLst/>
              <a:latin typeface="+mn-lt"/>
              <a:ea typeface="+mn-ea"/>
              <a:cs typeface="+mn-cs"/>
            </a:endParaRPr>
          </a:p>
          <a:p>
            <a:pPr marL="171450" indent="-171450" rtl="0">
              <a:buFont typeface="Arial" panose="020B0604020202020204" pitchFamily="34" charset="0"/>
              <a:buChar char="•"/>
            </a:pPr>
            <a:r>
              <a:rPr lang="en-US"/>
              <a:t>Accessibilité. Décrivez l’illustration qui s’affiche à l’écran : </a:t>
            </a:r>
            <a:r>
              <a:rPr lang="fr-FR" altLang="en-US"/>
              <a:t>u</a:t>
            </a:r>
            <a:r>
              <a:rPr lang="en-US"/>
              <a:t>ne flèche verte (mesures ciblant spécifiquement les personnes handicapées) et une flèche jaune (mesures favorisant l’intégration des personnes handicapées) pointent vers le centre de l’image, où l’on peut voir Jamir assistant à un cours. Deux de ses camarades de classe sont assis derrière lui. </a:t>
            </a:r>
          </a:p>
          <a:p>
            <a:pPr marL="171450" indent="-171450" rtl="0">
              <a:buFont typeface="Arial" panose="020B0604020202020204" pitchFamily="34" charset="0"/>
              <a:buChar char="•"/>
            </a:pPr>
            <a:r>
              <a:rPr lang="en-US"/>
              <a:t>Pour lancer la discussion, l’animateur ou l’animatrice peut poser les questions suivantes :</a:t>
            </a:r>
          </a:p>
          <a:p>
            <a:pPr marL="628650" lvl="1" indent="-171450" rtl="0">
              <a:buFont typeface="Arial" panose="020B0604020202020204" pitchFamily="34" charset="0"/>
              <a:buChar char="•"/>
            </a:pPr>
            <a:r>
              <a:rPr lang="en-US" b="1"/>
              <a:t>Question :</a:t>
            </a:r>
            <a:r>
              <a:rPr lang="en-US"/>
              <a:t> Suffit-il de fournir un fauteuil roulant à Jamir pour qu’il puisse se rendre à l’école ? Suffit-il de mener des activités de sensibilisation au sein de l’école ? </a:t>
            </a:r>
            <a:r>
              <a:rPr lang="en-US" b="1"/>
              <a:t>Réponse possible :</a:t>
            </a:r>
            <a:r>
              <a:rPr lang="en-US"/>
              <a:t> Il ne s’agit pas seulement d’aider Jamir à se déplacer, mais également de faire évoluer les comportements au sein de la communauté. Ces mesures permettent de résoudre des problèmes essentiels et de s’attaquer aux causes profondes des situations de discrimination, mais il reste des obstacles environnementaux à lever. Cela permettra d’aider non seulement Jamir, mais aussi beaucoup d’autres enfants.</a:t>
            </a:r>
          </a:p>
          <a:p>
            <a:pPr marL="628650" lvl="1" indent="-171450" rtl="0">
              <a:buFont typeface="Arial" panose="020B0604020202020204" pitchFamily="34" charset="0"/>
              <a:buChar char="•"/>
            </a:pPr>
            <a:r>
              <a:rPr lang="en-US" b="1"/>
              <a:t>Question :</a:t>
            </a:r>
            <a:r>
              <a:rPr lang="en-US"/>
              <a:t> Pensez-vous qu’il appartienne à une seule et même organisation de trouver des solutions à tous ces problèmes ? </a:t>
            </a:r>
            <a:r>
              <a:rPr lang="en-US" b="1"/>
              <a:t>Réponse possible :</a:t>
            </a:r>
            <a:r>
              <a:rPr lang="en-US"/>
              <a:t> Les efforts à fournir pour favoriser l’inclusion nécessiteront la collaboration de nombreuses personnes et parties prenantes, avec des rôles bien définis. Jamir et les enfants avec lesquels il interagit devront également prendre part à ce travail.</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b="1"/>
              <a:t>Question :</a:t>
            </a:r>
            <a:r>
              <a:rPr lang="en-US"/>
              <a:t> Selon vous, pourquoi certaines mesures apparaissent-elles en vert et d’autres en jaune ? </a:t>
            </a:r>
            <a:r>
              <a:rPr lang="en-US" b="1"/>
              <a:t>Réponse possible :</a:t>
            </a:r>
            <a:r>
              <a:rPr lang="en-US"/>
              <a:t> </a:t>
            </a:r>
            <a:r>
              <a:rPr lang="en-US" sz="1200" kern="1200">
                <a:solidFill>
                  <a:schemeClr val="tx1"/>
                </a:solidFill>
                <a:effectLst/>
                <a:latin typeface="+mn-lt"/>
                <a:ea typeface="+mn-ea"/>
                <a:cs typeface="+mn-cs"/>
              </a:rPr>
              <a:t>Les mesures en vert visent l’autonomisation des personnes handicapées et ciblent les causes profondes de la discrimination. Les mesures en jaune renvoient à des actions destinées à attirer l’attention de la communauté ou du personnel responsable de nos programmes sur la nécessité d’intégrer les personnes handicapées. Elles peuvent donc avoir des effets positifs au-delà des seules personnes handicapées. C’est ce que l’on appelle communément la « double approche ». Si nous ne traitons qu’un seul aspect de cette approche, Jamir ne sera jamais totalement intégré au sein de son établissement. En garantissant l’égalité des chances, cette approche est susceptible de renforcer la capacité des personnes handicapées issues de nos communautés à réussir ce qu’elles entreprennent.</a:t>
            </a:r>
            <a:endParaRPr lang="en-GB" dirty="0"/>
          </a:p>
          <a:p>
            <a:pPr rtl="0"/>
            <a:endParaRPr lang="en-GB" dirty="0"/>
          </a:p>
        </p:txBody>
      </p:sp>
      <p:sp>
        <p:nvSpPr>
          <p:cNvPr id="4" name="Slide Number Placeholder 3"/>
          <p:cNvSpPr>
            <a:spLocks noGrp="1"/>
          </p:cNvSpPr>
          <p:nvPr>
            <p:ph type="sldNum" sz="quarter" idx="5"/>
          </p:nvPr>
        </p:nvSpPr>
        <p:spPr/>
        <p:txBody>
          <a:bodyPr rtlCol="0"/>
          <a:lstStyle/>
          <a:p>
            <a:pPr rtl="0"/>
            <a:fld id="{33A72D5E-6E12-4B2A-9DB1-134A1847ED8D}" type="slidenum">
              <a:rPr lang="en-GB" smtClean="0"/>
              <a:t>21</a:t>
            </a:fld>
            <a:endParaRPr lang="en-GB"/>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b="1" i="0" kern="1200">
                <a:solidFill>
                  <a:schemeClr val="tx1"/>
                </a:solidFill>
                <a:effectLst/>
                <a:latin typeface="+mn-lt"/>
                <a:ea typeface="+mn-ea"/>
                <a:cs typeface="+mn-cs"/>
              </a:rPr>
              <a:t>Conseils à l’intention des animateurs :</a:t>
            </a:r>
          </a:p>
          <a:p>
            <a:pPr rtl="0"/>
            <a:endParaRPr lang="en-GB" dirty="0"/>
          </a:p>
          <a:p>
            <a:pPr rtl="0"/>
            <a:r>
              <a:rPr lang="en-US"/>
              <a:t>Demandez aux participants quelle grande leçon ou stratégie ils retiendront de cette formation, et si celle-ci peut orienter leur pratique professionnelle ou le contenu d’un programme sur lequel ils travaillent actuellement.</a:t>
            </a:r>
          </a:p>
        </p:txBody>
      </p:sp>
      <p:sp>
        <p:nvSpPr>
          <p:cNvPr id="4" name="Slide Number Placeholder 3"/>
          <p:cNvSpPr>
            <a:spLocks noGrp="1"/>
          </p:cNvSpPr>
          <p:nvPr>
            <p:ph type="sldNum" sz="quarter" idx="5"/>
          </p:nvPr>
        </p:nvSpPr>
        <p:spPr/>
        <p:txBody>
          <a:bodyPr rtlCol="0"/>
          <a:lstStyle/>
          <a:p>
            <a:pPr rtl="0"/>
            <a:fld id="{33A72D5E-6E12-4B2A-9DB1-134A1847ED8D}" type="slidenum">
              <a:rPr lang="en-GB" smtClean="0"/>
              <a:t>22</a:t>
            </a:fld>
            <a:endParaRPr lang="en-GB"/>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b="1" i="0" kern="1200">
                <a:solidFill>
                  <a:schemeClr val="tx1"/>
                </a:solidFill>
                <a:effectLst/>
                <a:latin typeface="+mn-lt"/>
                <a:ea typeface="+mn-ea"/>
                <a:cs typeface="+mn-cs"/>
              </a:rPr>
              <a:t>Conseils à l’intention des animateurs :</a:t>
            </a:r>
          </a:p>
          <a:p>
            <a:pPr marL="0" marR="0" lvl="0" indent="0" algn="l" defTabSz="914400" rtl="0" eaLnBrk="1" fontAlgn="auto" latinLnBrk="0" hangingPunct="1">
              <a:lnSpc>
                <a:spcPct val="100000"/>
              </a:lnSpc>
              <a:spcBef>
                <a:spcPts val="0"/>
              </a:spcBef>
              <a:spcAft>
                <a:spcPts val="0"/>
              </a:spcAft>
              <a:buClrTx/>
              <a:buSzTx/>
              <a:buFontTx/>
              <a:buNone/>
              <a:defRPr/>
            </a:pPr>
            <a:endParaRPr lang="en-GB" sz="1200" b="1" i="0" kern="1200" dirty="0">
              <a:solidFill>
                <a:schemeClr val="tx1"/>
              </a:solidFill>
              <a:effectLst/>
              <a:latin typeface="+mn-lt"/>
              <a:ea typeface="+mn-ea"/>
              <a:cs typeface="+mn-cs"/>
            </a:endParaRPr>
          </a:p>
          <a:p>
            <a:pPr marL="171450" indent="-171450" rtl="0">
              <a:buFont typeface="Arial" panose="020B0604020202020204" pitchFamily="34" charset="0"/>
              <a:buChar char="•"/>
            </a:pPr>
            <a:r>
              <a:rPr lang="en-US"/>
              <a:t>Ces stratégies peuvent être distribuées sous forme de fiches aux différents groupes de participants ou, dans le cas des ateliers à distance, envoyées en amont. </a:t>
            </a:r>
          </a:p>
          <a:p>
            <a:pPr marL="171450" indent="-171450" rtl="0">
              <a:buFont typeface="Arial" panose="020B0604020202020204" pitchFamily="34" charset="0"/>
              <a:buChar char="•"/>
            </a:pPr>
            <a:r>
              <a:rPr lang="en-US"/>
              <a:t>Après en avoir pris connaissance, chaque groupe pourra reformuler les enseignements tirés et expliquer comment les appliquer à leur propre contexte d’intervention à travers un exemple.</a:t>
            </a:r>
            <a:endParaRPr lang="en-GB" dirty="0">
              <a:cs typeface="Calibri" panose="020F0502020204030204"/>
            </a:endParaRPr>
          </a:p>
          <a:p>
            <a:pPr lvl="2" rtl="0"/>
            <a:endParaRPr lang="en-GB" sz="1200" kern="1200" dirty="0">
              <a:solidFill>
                <a:schemeClr val="tx1"/>
              </a:solidFill>
              <a:effectLst/>
              <a:latin typeface="+mn-lt"/>
              <a:ea typeface="+mn-ea"/>
              <a:cs typeface="+mn-cs"/>
            </a:endParaRPr>
          </a:p>
          <a:p>
            <a:pPr lvl="2" rtl="0"/>
            <a:endParaRPr lang="en-GB" sz="1200" kern="1200" dirty="0">
              <a:solidFill>
                <a:schemeClr val="tx1"/>
              </a:solidFill>
              <a:effectLst/>
              <a:latin typeface="+mn-lt"/>
              <a:ea typeface="+mn-ea"/>
              <a:cs typeface="+mn-cs"/>
            </a:endParaRPr>
          </a:p>
          <a:p>
            <a:pPr rtl="0"/>
            <a:endParaRPr lang="en-GB" dirty="0"/>
          </a:p>
        </p:txBody>
      </p:sp>
      <p:sp>
        <p:nvSpPr>
          <p:cNvPr id="4" name="Slide Number Placeholder 3"/>
          <p:cNvSpPr>
            <a:spLocks noGrp="1"/>
          </p:cNvSpPr>
          <p:nvPr>
            <p:ph type="sldNum" sz="quarter" idx="5"/>
          </p:nvPr>
        </p:nvSpPr>
        <p:spPr/>
        <p:txBody>
          <a:bodyPr rtlCol="0"/>
          <a:lstStyle/>
          <a:p>
            <a:pPr rtl="0"/>
            <a:fld id="{33A72D5E-6E12-4B2A-9DB1-134A1847ED8D}" type="slidenum">
              <a:rPr lang="en-GB" smtClean="0"/>
              <a:t>23</a:t>
            </a:fld>
            <a:endParaRPr lang="en-GB"/>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b="1" i="0" kern="1200">
                <a:solidFill>
                  <a:schemeClr val="tx1"/>
                </a:solidFill>
                <a:effectLst/>
                <a:latin typeface="+mn-lt"/>
                <a:ea typeface="+mn-ea"/>
                <a:cs typeface="+mn-cs"/>
              </a:rPr>
              <a:t>Conseils à l’intention des animateurs :</a:t>
            </a:r>
          </a:p>
          <a:p>
            <a:pPr marL="0" marR="0" lvl="0" indent="0" algn="l" defTabSz="914400" rtl="0" eaLnBrk="1" fontAlgn="auto" latinLnBrk="0" hangingPunct="1">
              <a:lnSpc>
                <a:spcPct val="100000"/>
              </a:lnSpc>
              <a:spcBef>
                <a:spcPts val="0"/>
              </a:spcBef>
              <a:spcAft>
                <a:spcPts val="0"/>
              </a:spcAft>
              <a:buClrTx/>
              <a:buSzTx/>
              <a:buFontTx/>
              <a:buNone/>
              <a:defRPr/>
            </a:pPr>
            <a:endParaRPr lang="en-GB" sz="1200" b="1" i="0" kern="1200" dirty="0">
              <a:solidFill>
                <a:schemeClr val="tx1"/>
              </a:solidFill>
              <a:effectLst/>
              <a:latin typeface="+mn-lt"/>
              <a:ea typeface="+mn-ea"/>
              <a:cs typeface="+mn-cs"/>
            </a:endParaRPr>
          </a:p>
          <a:p>
            <a:pPr marL="171450" indent="-171450" rtl="0">
              <a:buFont typeface="Arial" panose="020B0604020202020204" pitchFamily="34" charset="0"/>
              <a:buChar char="•"/>
            </a:pPr>
            <a:r>
              <a:rPr lang="en-US">
                <a:cs typeface="Calibri" panose="020F0502020204030204"/>
              </a:rPr>
              <a:t>Accessibilité : </a:t>
            </a:r>
            <a:r>
              <a:rPr lang="fr-FR" altLang="en-US">
                <a:cs typeface="Calibri" panose="020F0502020204030204"/>
              </a:rPr>
              <a:t>L</a:t>
            </a:r>
            <a:r>
              <a:rPr lang="en-US">
                <a:cs typeface="Calibri" panose="020F0502020204030204"/>
              </a:rPr>
              <a:t>orsque vous présentez les différents degrés de participation mentionnés plus bas, décrivez les illustrations qui s’affichent à l’écran ; </a:t>
            </a:r>
            <a:r>
              <a:rPr lang="en-US" sz="1200" kern="1200">
                <a:solidFill>
                  <a:schemeClr val="tx1"/>
                </a:solidFill>
                <a:effectLst/>
                <a:latin typeface="+mn-lt"/>
                <a:ea typeface="+mn-ea"/>
                <a:cs typeface="+mn-cs"/>
              </a:rPr>
              <a:t>des exemples de description sont disponibles ci-dessous</a:t>
            </a:r>
            <a:r>
              <a:rPr lang="en-US">
                <a:cs typeface="Calibri" panose="020F0502020204030204"/>
              </a:rPr>
              <a:t>.</a:t>
            </a:r>
          </a:p>
          <a:p>
            <a:pPr marL="171450" indent="-171450" rtl="0">
              <a:buFont typeface="Arial" panose="020B0604020202020204" pitchFamily="34" charset="0"/>
              <a:buChar char="•"/>
            </a:pPr>
            <a:r>
              <a:rPr lang="en-US">
                <a:cs typeface="Calibri" panose="020F0502020204030204"/>
              </a:rPr>
              <a:t>La participation est à la fois un résultat et un processus. Elle joue un rôle fondamental dans l’intégration des personnes handicapées et dans la lutte contre les inégalités qui ont longtemps privé les personnes handicapées de la possibilité de prendre leurs propres décisions. </a:t>
            </a:r>
          </a:p>
          <a:p>
            <a:pPr marL="171450" indent="-171450" rtl="0">
              <a:buFont typeface="Arial" panose="020B0604020202020204" pitchFamily="34" charset="0"/>
              <a:buChar char="•"/>
            </a:pPr>
            <a:r>
              <a:rPr lang="en-US">
                <a:cs typeface="Calibri" panose="020F0502020204030204"/>
              </a:rPr>
              <a:t>La participation peut prendre de nombreuses formes, qu’il s’agisse d’engager un dialoguer avec les </a:t>
            </a:r>
            <a:r>
              <a:rPr lang="en-US" b="0">
                <a:cs typeface="Calibri" panose="020F0502020204030204"/>
              </a:rPr>
              <a:t>associations de personnes handicapées</a:t>
            </a:r>
            <a:r>
              <a:rPr lang="en-US">
                <a:cs typeface="Calibri" panose="020F0502020204030204"/>
              </a:rPr>
              <a:t> et avec les femmes, les filles, les hommes et les garçons en situation de handicap et de déplacement forcé, dans le cadre d’entretiens individuels ou de groupes de discussion.</a:t>
            </a:r>
          </a:p>
          <a:p>
            <a:pPr marL="171450" indent="-171450" rtl="0">
              <a:buFont typeface="Arial" panose="020B0604020202020204" pitchFamily="34" charset="0"/>
              <a:buChar char="•"/>
            </a:pPr>
            <a:r>
              <a:rPr lang="en-US"/>
              <a:t>La participation ne se résume pas à recueillir le point de vue des personnes handicapées. Elle peut prendre diverses formes et doit leur permettre d’assumer le plus de responsabilités possible, tant dans les processus décisionnels que dans l’application des décisions. Les degrés ou modalités de participation présentés ci-dessous peuvent contribuer à déterminer le niveau de participation optimal à différents stades : </a:t>
            </a:r>
            <a:endParaRPr lang="en-US" dirty="0">
              <a:cs typeface="Calibri" panose="020F0502020204030204"/>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a:t>Informer : les informations sont partagées avec les communautés, mais celles-ci n’ont aucun pouvoir sur la prise de décisions et les mesures adoptées. Par exemple, le HCR peut informer des personnes réfugiées de la date et du lieu de prestation d’un service donné en utilisant les moyens de communication accessibles, comme dans la première illustration à gauche, où deux fonctionnaires partagent des informations à voix haute et en langue des signes avec un groupe de personnes handicapées et sans handicap. Parfois, un degré de participation intermédiaire consiste à réaliser ce qu’on appelle un « transfert d’informations » : les communautés transmettent des informations relatives à leurs préférences, mais ne participent pas directement aux discussions qui orienteront la prise de décisions.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a:t>Consulter : les communautés sont invitées à donner leur avis, mais celui-ci n’est pas nécessairement pris en compte. Par exemple, des consultations consacrées aux personnes handicapées, comme sur l’image en haut à gauche de la diapositive, ou des consultations pleinement accessibles et organisées de façon à favoriser leur participation (vérification des conditions d’accessibilité, transmission des informations nécessaires, etc.) pourront être organisées.</a:t>
            </a:r>
            <a:endParaRPr lang="en-US" dirty="0">
              <a:cs typeface="Calibri" panose="020F0502020204030204"/>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a:t>Impliquer : les communautés participent à une ou plusieurs activités, mais ne jouent qu’un rôle limité dans la prise de décisions, et les autres partenaires restent impliqués. Par exemple, les personnes handicapées peuvent aider à recueillir des informations sur leurs communautés en tant que bénévoles, comme sur l’illustration au centre de la diapositive.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a:t>Collaborer : les communautés sont pleinement impliquées dans le processus décisionnel, au même titre que les autres partenaires. Par exemple, les personnes handicapées peuvent participer à des ateliers qui aboutissent à une prise de décisions, mais aussi à des comités communautaires de manière régulière, comme sur l’illustration en haut à droite, où un groupe de personnes handicapées utilisent des fiches pour évaluer les informations recueillies auprès de la communauté et engager le débat.</a:t>
            </a:r>
          </a:p>
          <a:p>
            <a:pPr marL="628650" lvl="1" indent="-171450" rtl="0">
              <a:buFont typeface="Arial" panose="020B0604020202020204" pitchFamily="34" charset="0"/>
              <a:buChar char="•"/>
            </a:pPr>
            <a:r>
              <a:rPr lang="en-US"/>
              <a:t>Autonomiser : les communautés contrôlent le processus décisionnel, et les autres partenaires les aident à utiliser les ressources disponibles. Cela contribue à renforcer le sentiment d’appropriation et d’appartenance, ainsi que le sens des responsabilités. Par exemple, comme le montre la dernière illustration du côté droit de la diapositive, un atelier de réparation des équipements d’assistance peut constituer une source de revenus pour les réfugiés handicapés : cette activité leur permet de soutenir leur communauté en lui fournissant un service nécessaire, tout en s’émancipant des services spécialisés qui sont peu accessibles dans cette région.</a:t>
            </a:r>
          </a:p>
        </p:txBody>
      </p:sp>
      <p:sp>
        <p:nvSpPr>
          <p:cNvPr id="4" name="Slide Number Placeholder 3"/>
          <p:cNvSpPr>
            <a:spLocks noGrp="1"/>
          </p:cNvSpPr>
          <p:nvPr>
            <p:ph type="sldNum" sz="quarter" idx="5"/>
          </p:nvPr>
        </p:nvSpPr>
        <p:spPr/>
        <p:txBody>
          <a:bodyPr rtlCol="0"/>
          <a:lstStyle/>
          <a:p>
            <a:pPr rtl="0"/>
            <a:fld id="{33A72D5E-6E12-4B2A-9DB1-134A1847ED8D}" type="slidenum">
              <a:rPr lang="en-GB" smtClean="0"/>
              <a:t>24</a:t>
            </a:fld>
            <a:endParaRPr lang="en-GB"/>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b="1" i="0" kern="1200">
                <a:solidFill>
                  <a:schemeClr val="tx1"/>
                </a:solidFill>
                <a:effectLst/>
                <a:latin typeface="+mn-lt"/>
                <a:ea typeface="+mn-ea"/>
                <a:cs typeface="+mn-cs"/>
              </a:rPr>
              <a:t>Conseils à l’intention des animateurs :</a:t>
            </a:r>
          </a:p>
          <a:p>
            <a:pPr marL="0" marR="0" lvl="0" indent="0" algn="l" defTabSz="914400" rtl="0" eaLnBrk="1" fontAlgn="auto" latinLnBrk="0" hangingPunct="1">
              <a:lnSpc>
                <a:spcPct val="100000"/>
              </a:lnSpc>
              <a:spcBef>
                <a:spcPts val="0"/>
              </a:spcBef>
              <a:spcAft>
                <a:spcPts val="0"/>
              </a:spcAft>
              <a:buClrTx/>
              <a:buSzTx/>
              <a:buFontTx/>
              <a:buNone/>
              <a:defRPr/>
            </a:pPr>
            <a:endParaRPr lang="en-GB" sz="1200" b="1" i="0" kern="1200" dirty="0">
              <a:solidFill>
                <a:schemeClr val="tx1"/>
              </a:solidFill>
              <a:effectLst/>
              <a:latin typeface="+mn-lt"/>
              <a:ea typeface="+mn-ea"/>
              <a:cs typeface="+mn-cs"/>
            </a:endParaRPr>
          </a:p>
          <a:p>
            <a:pPr marL="171450" indent="-171450" rtl="0">
              <a:buFont typeface="Arial" panose="020B0604020202020204" pitchFamily="34" charset="0"/>
              <a:buChar char="•"/>
            </a:pPr>
            <a:r>
              <a:rPr lang="en-US" b="1"/>
              <a:t>Accessibilité.</a:t>
            </a:r>
            <a:r>
              <a:rPr lang="en-US"/>
              <a:t> Décrivez les illustrations qui s’affichent à l’écran. De haut en bas et de gauche à droite, des icônes représentant les déficiences visuelles et auditives, et des icônes représentant l’interprétation en langue des signes, le sous-titrage (classiques ou pour personnes sourdes et malentendantes), le format audio et le braille. La diapositive affiche également trois zones de texte contenant les expressions « accessibilité de</a:t>
            </a:r>
            <a:r>
              <a:rPr lang="fr-FR" altLang="en-US"/>
              <a:t>s </a:t>
            </a:r>
            <a:r>
              <a:rPr lang="en-US"/>
              <a:t>information</a:t>
            </a:r>
            <a:r>
              <a:rPr lang="fr-FR" altLang="en-US"/>
              <a:t>s</a:t>
            </a:r>
            <a:r>
              <a:rPr lang="en-US"/>
              <a:t> », « accessibilité de</a:t>
            </a:r>
            <a:r>
              <a:rPr lang="fr-FR" altLang="en-US"/>
              <a:t>s</a:t>
            </a:r>
            <a:r>
              <a:rPr lang="en-US"/>
              <a:t> communication</a:t>
            </a:r>
            <a:r>
              <a:rPr lang="fr-FR" altLang="en-US"/>
              <a:t>s</a:t>
            </a:r>
            <a:r>
              <a:rPr lang="en-US"/>
              <a:t> » et « conception universelle ».</a:t>
            </a:r>
          </a:p>
          <a:p>
            <a:pPr marL="171450" indent="-171450" rtl="0">
              <a:buFont typeface="Arial" panose="020B0604020202020204" pitchFamily="34" charset="0"/>
              <a:buChar char="•"/>
            </a:pPr>
            <a:r>
              <a:rPr lang="en-US"/>
              <a:t>L’accessibilité ne se résume pas aux rampes, aux mains courantes et autres aménagements destinés à faciliter l’accès aux espaces physiques. Le concept d’accessibilité concerne également les modes de communication et les modalités de diffusion de</a:t>
            </a:r>
            <a:r>
              <a:rPr lang="fr-FR" altLang="en-US"/>
              <a:t>s</a:t>
            </a:r>
            <a:r>
              <a:rPr lang="en-US"/>
              <a:t> information</a:t>
            </a:r>
            <a:r>
              <a:rPr lang="fr-FR" altLang="en-US"/>
              <a:t>s</a:t>
            </a:r>
            <a:r>
              <a:rPr lang="en-US"/>
              <a:t>, et suppose le respect des principes de la conception universelle, dont l’objectif est de proposer des équipements et des services susceptibles d’être utilisés par le plus grand nombre, sans nécessiter de conception spéciale.</a:t>
            </a:r>
          </a:p>
          <a:p>
            <a:pPr marL="171450" indent="-171450" rtl="0">
              <a:buFont typeface="Arial" panose="020B0604020202020204" pitchFamily="34" charset="0"/>
              <a:buChar char="•"/>
            </a:pPr>
            <a:r>
              <a:rPr lang="en-US"/>
              <a:t>Par exemple, l’image montre que diffuser une vidéo avec des sous-titres (classiques ou pour personnes sourdes et malentendantes) et une bande-son favorise l’accessibilité, car le contenu sera accessible à un plus grand nombre de personnes. Ainsi, les personnes dont la langue maternelle n’est pas celle de la vidéo pourront s’aider des sous-titres, et les personnes présentant des déficiences visuelles auront accès aux informations grâce au format audio.</a:t>
            </a:r>
          </a:p>
          <a:p>
            <a:pPr marL="171450" indent="-171450" rtl="0">
              <a:buFont typeface="Arial" panose="020B0604020202020204" pitchFamily="34" charset="0"/>
              <a:buChar char="•"/>
            </a:pPr>
            <a:r>
              <a:rPr lang="en-US"/>
              <a:t>Il existe par ailleurs d’autres moyens de rendre un message encore plus accessible, en utilisant par exemple des langues et des formats spécifiquement destinés aux personnes handicapées, comme la langue des signes ou le braille.</a:t>
            </a:r>
          </a:p>
          <a:p>
            <a:pPr marL="171450" indent="-171450" rtl="0">
              <a:buFont typeface="Arial" panose="020B0604020202020204" pitchFamily="34" charset="0"/>
              <a:buChar char="•"/>
            </a:pPr>
            <a:r>
              <a:rPr lang="en-US"/>
              <a:t>Lorsque ces fonctionnalités sont prévues et fournies à l’avance, sans qu’une personne handicapée n’ait eu à en faire la demande, on considère qu’il s’agit effectivement de solutions favorisant l’accessibilité. Lorsqu’elles sont fournies à la suite d’une demande ou pour résoudre une situation d’inaccessibilité, comme dans l’exemple de Maryam, on parle plutôt d’ajustements ou d’« aménagements raisonnables », car il s’agit de solutions temporaires et proposées au cas par cas. </a:t>
            </a:r>
          </a:p>
        </p:txBody>
      </p:sp>
      <p:sp>
        <p:nvSpPr>
          <p:cNvPr id="4" name="Slide Number Placeholder 3"/>
          <p:cNvSpPr>
            <a:spLocks noGrp="1"/>
          </p:cNvSpPr>
          <p:nvPr>
            <p:ph type="sldNum" sz="quarter" idx="5"/>
          </p:nvPr>
        </p:nvSpPr>
        <p:spPr/>
        <p:txBody>
          <a:bodyPr rtlCol="0"/>
          <a:lstStyle/>
          <a:p>
            <a:pPr rtl="0"/>
            <a:fld id="{33A72D5E-6E12-4B2A-9DB1-134A1847ED8D}" type="slidenum">
              <a:rPr lang="en-GB" smtClean="0"/>
              <a:t>25</a:t>
            </a:fld>
            <a:endParaRPr lang="en-GB"/>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b="1" i="0" kern="1200">
                <a:solidFill>
                  <a:schemeClr val="tx1"/>
                </a:solidFill>
                <a:effectLst/>
                <a:latin typeface="+mn-lt"/>
                <a:ea typeface="+mn-ea"/>
                <a:cs typeface="+mn-cs"/>
              </a:rPr>
              <a:t>Conseils à l’intention des animateurs :</a:t>
            </a:r>
          </a:p>
          <a:p>
            <a:pPr marL="0" marR="0" lvl="0" indent="0" algn="l" defTabSz="914400" rtl="0" eaLnBrk="1" fontAlgn="auto" latinLnBrk="0" hangingPunct="1">
              <a:lnSpc>
                <a:spcPct val="100000"/>
              </a:lnSpc>
              <a:spcBef>
                <a:spcPts val="0"/>
              </a:spcBef>
              <a:spcAft>
                <a:spcPts val="0"/>
              </a:spcAft>
              <a:buClrTx/>
              <a:buSzTx/>
              <a:buFontTx/>
              <a:buNone/>
              <a:defRPr/>
            </a:pPr>
            <a:endParaRPr lang="en-GB" sz="1200" b="1" i="0" kern="1200" dirty="0">
              <a:solidFill>
                <a:schemeClr val="tx1"/>
              </a:solidFill>
              <a:effectLst/>
              <a:latin typeface="+mn-lt"/>
              <a:ea typeface="+mn-ea"/>
              <a:cs typeface="+mn-cs"/>
            </a:endParaRPr>
          </a:p>
          <a:p>
            <a:pPr marL="171450" indent="-171450" rtl="0">
              <a:buFont typeface="Arial" panose="020B0604020202020204" pitchFamily="34" charset="0"/>
              <a:buChar char="•"/>
            </a:pPr>
            <a:r>
              <a:rPr lang="en-US"/>
              <a:t>Conseils à l’intention des animateurs. Décrivez les images : un exemple de texte facile à lire :</a:t>
            </a:r>
          </a:p>
          <a:p>
            <a:pPr marL="628650" lvl="1" indent="-171450" rtl="0">
              <a:buFont typeface="Arial" panose="020B0604020202020204" pitchFamily="34" charset="0"/>
              <a:buChar char="•"/>
            </a:pPr>
            <a:r>
              <a:rPr lang="en-US"/>
              <a:t>Pour être facile à lire, un texte doit être clair et simple à comprendre. </a:t>
            </a:r>
          </a:p>
          <a:p>
            <a:pPr marL="628650" lvl="1" indent="-171450" rtl="0">
              <a:buFont typeface="Arial" panose="020B0604020202020204" pitchFamily="34" charset="0"/>
              <a:buChar char="•"/>
            </a:pPr>
            <a:r>
              <a:rPr lang="en-US"/>
              <a:t>Il doit utiliser du vocabulaire courant et être accompagné d’illustrations. La première image représente la touche d’un clavier sur laquelle est écrit le mot « Easy » (« facile »).</a:t>
            </a:r>
          </a:p>
          <a:p>
            <a:pPr marL="628650" lvl="1" indent="-171450" rtl="0">
              <a:buFont typeface="Arial" panose="020B0604020202020204" pitchFamily="34" charset="0"/>
              <a:buChar char="•"/>
            </a:pPr>
            <a:r>
              <a:rPr lang="en-US"/>
              <a:t>Voici un exemple de texte facile à lire ! La deuxième image représente une personne en train de lire un rapport rédigé de manière à en faciliter la lecture.</a:t>
            </a:r>
          </a:p>
          <a:p>
            <a:pPr marL="171450" indent="-171450" rtl="0">
              <a:buFont typeface="Arial" panose="020B0604020202020204" pitchFamily="34" charset="0"/>
              <a:buChar char="•"/>
            </a:pPr>
            <a:r>
              <a:rPr lang="en-US"/>
              <a:t>D’autres formats existent : certains textes utilisent par exemple un vocabulaire simple et des illustrations.</a:t>
            </a:r>
          </a:p>
          <a:p>
            <a:pPr marL="171450" indent="-171450" rtl="0">
              <a:buFont typeface="Arial" panose="020B0604020202020204" pitchFamily="34" charset="0"/>
              <a:buChar char="•"/>
            </a:pPr>
            <a:r>
              <a:rPr lang="en-US"/>
              <a:t>Ces solutions sont également plus accessibles pour les personnes qui ont un faible niveau d’alphabétisation, celles qui présentent un handicap intellectuel et celles qui s’expriment dans une langue minoritaire.</a:t>
            </a:r>
          </a:p>
          <a:p>
            <a:pPr rtl="0"/>
            <a:endParaRPr lang="en-GB" dirty="0"/>
          </a:p>
        </p:txBody>
      </p:sp>
      <p:sp>
        <p:nvSpPr>
          <p:cNvPr id="4" name="Slide Number Placeholder 3"/>
          <p:cNvSpPr>
            <a:spLocks noGrp="1"/>
          </p:cNvSpPr>
          <p:nvPr>
            <p:ph type="sldNum" sz="quarter" idx="5"/>
          </p:nvPr>
        </p:nvSpPr>
        <p:spPr/>
        <p:txBody>
          <a:bodyPr rtlCol="0"/>
          <a:lstStyle/>
          <a:p>
            <a:pPr rtl="0"/>
            <a:fld id="{33A72D5E-6E12-4B2A-9DB1-134A1847ED8D}" type="slidenum">
              <a:rPr lang="en-GB" smtClean="0"/>
              <a:t>26</a:t>
            </a:fld>
            <a:endParaRPr lang="en-GB"/>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b="1" i="0" kern="1200">
                <a:solidFill>
                  <a:schemeClr val="tx1"/>
                </a:solidFill>
                <a:effectLst/>
                <a:latin typeface="+mn-lt"/>
                <a:ea typeface="+mn-ea"/>
                <a:cs typeface="+mn-cs"/>
              </a:rPr>
              <a:t>Conseils à l’intention des animateurs :</a:t>
            </a:r>
          </a:p>
          <a:p>
            <a:pPr marL="0" marR="0" lvl="0" indent="0" algn="l" defTabSz="914400" rtl="0" eaLnBrk="1" fontAlgn="auto" latinLnBrk="0" hangingPunct="1">
              <a:lnSpc>
                <a:spcPct val="100000"/>
              </a:lnSpc>
              <a:spcBef>
                <a:spcPts val="0"/>
              </a:spcBef>
              <a:spcAft>
                <a:spcPts val="0"/>
              </a:spcAft>
              <a:buClrTx/>
              <a:buSzTx/>
              <a:buFontTx/>
              <a:buNone/>
              <a:defRPr/>
            </a:pPr>
            <a:endParaRPr lang="en-GB" sz="1200" b="1" i="0" kern="1200" dirty="0">
              <a:solidFill>
                <a:schemeClr val="tx1"/>
              </a:solidFill>
              <a:effectLst/>
              <a:latin typeface="+mn-lt"/>
              <a:ea typeface="+mn-ea"/>
              <a:cs typeface="+mn-cs"/>
            </a:endParaRPr>
          </a:p>
          <a:p>
            <a:pPr marL="171450" indent="-171450" rtl="0">
              <a:buFont typeface="Arial" panose="020B0604020202020204" pitchFamily="34" charset="0"/>
              <a:buChar char="•"/>
            </a:pPr>
            <a:r>
              <a:rPr lang="en-US"/>
              <a:t>Décrivez les illustrations : un tableau de communication comportant des illustrations pour faciliter la transmission d’informations, et des mots clés pour faciliter la communication.</a:t>
            </a:r>
          </a:p>
          <a:p>
            <a:pPr marL="171450" indent="-171450" rtl="0">
              <a:buFont typeface="Arial" panose="020B0604020202020204" pitchFamily="34" charset="0"/>
              <a:buChar char="•"/>
            </a:pPr>
            <a:r>
              <a:rPr lang="en-US"/>
              <a:t>Les tableaux de communication, composés d’illustrations et de mots clés, sont une autre solution possible.</a:t>
            </a:r>
          </a:p>
          <a:p>
            <a:pPr marL="171450" indent="-171450" rtl="0">
              <a:buFont typeface="Arial" panose="020B0604020202020204" pitchFamily="34" charset="0"/>
              <a:buChar char="•"/>
            </a:pPr>
            <a:r>
              <a:rPr lang="en-US"/>
              <a:t>Ces solutions sont également plus accessibles pour les personnes qui ont un faible niveau d’alphabétisation, celles qui présentent un handicap intellectuel et celles qui s’expriment dans une langue minoritaire.</a:t>
            </a:r>
          </a:p>
          <a:p>
            <a:pPr marL="171450" indent="-171450" rtl="0">
              <a:buFont typeface="Arial" panose="020B0604020202020204" pitchFamily="34" charset="0"/>
              <a:buChar char="•"/>
            </a:pPr>
            <a:r>
              <a:rPr lang="en-US"/>
              <a:t>Source du tableau de communication : UNICEF, </a:t>
            </a:r>
            <a:r>
              <a:rPr lang="en-GB" i="1"/>
              <a:t>Inclure les enfants handicapés dans l’action humanitaire – Protection</a:t>
            </a:r>
            <a:r>
              <a:rPr lang="en-GB"/>
              <a:t>, 2017, Disponible à l’adresse suivante : https://sites.unicef.org/disability/emergencies/downloads/UNICEF_Child_Protection_French.pdf </a:t>
            </a:r>
          </a:p>
          <a:p>
            <a:pPr rtl="0"/>
            <a:endParaRPr lang="en-GB" dirty="0"/>
          </a:p>
        </p:txBody>
      </p:sp>
      <p:sp>
        <p:nvSpPr>
          <p:cNvPr id="4" name="Slide Number Placeholder 3"/>
          <p:cNvSpPr>
            <a:spLocks noGrp="1"/>
          </p:cNvSpPr>
          <p:nvPr>
            <p:ph type="sldNum" sz="quarter" idx="5"/>
          </p:nvPr>
        </p:nvSpPr>
        <p:spPr/>
        <p:txBody>
          <a:bodyPr rtlCol="0"/>
          <a:lstStyle/>
          <a:p>
            <a:pPr rtl="0"/>
            <a:fld id="{33A72D5E-6E12-4B2A-9DB1-134A1847ED8D}" type="slidenum">
              <a:rPr lang="en-GB" smtClean="0"/>
              <a:t>27</a:t>
            </a:fld>
            <a:endParaRPr lang="en-GB"/>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b="1" i="0" kern="1200">
                <a:solidFill>
                  <a:schemeClr val="tx1"/>
                </a:solidFill>
                <a:effectLst/>
                <a:latin typeface="+mn-lt"/>
                <a:ea typeface="+mn-ea"/>
                <a:cs typeface="+mn-cs"/>
              </a:rPr>
              <a:t>Conseils à l’intention des animateurs :</a:t>
            </a:r>
          </a:p>
          <a:p>
            <a:pPr marL="0" marR="0" lvl="0" indent="0" algn="l" defTabSz="914400" rtl="0" eaLnBrk="1" fontAlgn="auto" latinLnBrk="0" hangingPunct="1">
              <a:lnSpc>
                <a:spcPct val="100000"/>
              </a:lnSpc>
              <a:spcBef>
                <a:spcPts val="0"/>
              </a:spcBef>
              <a:spcAft>
                <a:spcPts val="0"/>
              </a:spcAft>
              <a:buClrTx/>
              <a:buSzTx/>
              <a:buFontTx/>
              <a:buNone/>
              <a:defRPr/>
            </a:pPr>
            <a:endParaRPr lang="en-GB" sz="1200" b="1" i="0" kern="1200" dirty="0">
              <a:solidFill>
                <a:schemeClr val="tx1"/>
              </a:solidFill>
              <a:effectLst/>
              <a:latin typeface="+mn-lt"/>
              <a:ea typeface="+mn-ea"/>
              <a:cs typeface="+mn-cs"/>
            </a:endParaRPr>
          </a:p>
          <a:p>
            <a:pPr marL="171450" marR="0" lvl="0" indent="-171450" algn="l" defTabSz="914400" rtl="0">
              <a:lnSpc>
                <a:spcPct val="100000"/>
              </a:lnSpc>
              <a:spcBef>
                <a:spcPts val="0"/>
              </a:spcBef>
              <a:spcAft>
                <a:spcPts val="0"/>
              </a:spcAft>
              <a:buClrTx/>
              <a:buSzTx/>
              <a:buFont typeface="Arial" panose="020B0604020202020204"/>
              <a:buChar char="•"/>
              <a:defRPr/>
            </a:pPr>
            <a:r>
              <a:rPr lang="en-US" sz="1200" b="0" i="0" kern="1200">
                <a:solidFill>
                  <a:schemeClr val="tx1"/>
                </a:solidFill>
                <a:effectLst/>
                <a:latin typeface="+mn-lt"/>
                <a:ea typeface="+mn-ea"/>
                <a:cs typeface="+mn-cs"/>
              </a:rPr>
              <a:t>Décrivez les images : à gauche, l’entrée d’un bâtiment utilisé dans le cadre d’un programme pour les jeunes est rendue accessible grâce à l’installation de rampes et de mains courantes. À droite, des toilettes accessibles.</a:t>
            </a:r>
            <a:endParaRPr lang="en-US" dirty="0">
              <a:cs typeface="Calibri" panose="020F0502020204030204"/>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1200" b="0" i="0" kern="1200">
                <a:solidFill>
                  <a:schemeClr val="tx1"/>
                </a:solidFill>
                <a:effectLst/>
                <a:latin typeface="+mn-lt"/>
                <a:ea typeface="+mn-ea"/>
                <a:cs typeface="+mn-cs"/>
              </a:rPr>
              <a:t>Tout comme l’accessibilité de</a:t>
            </a:r>
            <a:r>
              <a:rPr lang="fr-FR" altLang="en-US" sz="1200" b="0" i="0" kern="1200">
                <a:solidFill>
                  <a:schemeClr val="tx1"/>
                </a:solidFill>
                <a:effectLst/>
                <a:latin typeface="+mn-lt"/>
                <a:ea typeface="+mn-ea"/>
                <a:cs typeface="+mn-cs"/>
              </a:rPr>
              <a:t>s</a:t>
            </a:r>
            <a:r>
              <a:rPr lang="en-US" sz="1200" b="0" i="0" kern="1200">
                <a:solidFill>
                  <a:schemeClr val="tx1"/>
                </a:solidFill>
                <a:effectLst/>
                <a:latin typeface="+mn-lt"/>
                <a:ea typeface="+mn-ea"/>
                <a:cs typeface="+mn-cs"/>
              </a:rPr>
              <a:t> communication</a:t>
            </a:r>
            <a:r>
              <a:rPr lang="fr-FR" altLang="en-US" sz="1200" b="0" i="0" kern="1200">
                <a:solidFill>
                  <a:schemeClr val="tx1"/>
                </a:solidFill>
                <a:effectLst/>
                <a:latin typeface="+mn-lt"/>
                <a:ea typeface="+mn-ea"/>
                <a:cs typeface="+mn-cs"/>
              </a:rPr>
              <a:t>s</a:t>
            </a:r>
            <a:r>
              <a:rPr lang="en-US" sz="1200" b="0" i="0" kern="1200">
                <a:solidFill>
                  <a:schemeClr val="tx1"/>
                </a:solidFill>
                <a:effectLst/>
                <a:latin typeface="+mn-lt"/>
                <a:ea typeface="+mn-ea"/>
                <a:cs typeface="+mn-cs"/>
              </a:rPr>
              <a:t> et de</a:t>
            </a:r>
            <a:r>
              <a:rPr lang="fr-FR" altLang="en-US" sz="1200" b="0" i="0" kern="1200">
                <a:solidFill>
                  <a:schemeClr val="tx1"/>
                </a:solidFill>
                <a:effectLst/>
                <a:latin typeface="+mn-lt"/>
                <a:ea typeface="+mn-ea"/>
                <a:cs typeface="+mn-cs"/>
              </a:rPr>
              <a:t>s </a:t>
            </a:r>
            <a:r>
              <a:rPr lang="en-US" sz="1200" b="0" i="0" kern="1200">
                <a:solidFill>
                  <a:schemeClr val="tx1"/>
                </a:solidFill>
                <a:effectLst/>
                <a:latin typeface="+mn-lt"/>
                <a:ea typeface="+mn-ea"/>
                <a:cs typeface="+mn-cs"/>
              </a:rPr>
              <a:t>information</a:t>
            </a:r>
            <a:r>
              <a:rPr lang="fr-FR" altLang="en-US" sz="1200" b="0" i="0" kern="1200">
                <a:solidFill>
                  <a:schemeClr val="tx1"/>
                </a:solidFill>
                <a:effectLst/>
                <a:latin typeface="+mn-lt"/>
                <a:ea typeface="+mn-ea"/>
                <a:cs typeface="+mn-cs"/>
              </a:rPr>
              <a:t>s</a:t>
            </a:r>
            <a:r>
              <a:rPr lang="en-US" sz="1200" b="0" i="0" kern="1200">
                <a:solidFill>
                  <a:schemeClr val="tx1"/>
                </a:solidFill>
                <a:effectLst/>
                <a:latin typeface="+mn-lt"/>
                <a:ea typeface="+mn-ea"/>
                <a:cs typeface="+mn-cs"/>
              </a:rPr>
              <a:t>, l’accessibilité de l’environnement physique est une condition essentielle à la participation des personnes handicapées. Si les bâtiments et les infrastructures ne leur sont pas accessibles, les personnes handicapées ne pourront pas s’y rendre ni en profiter pleinement. Il en va de même pour les routes et les moyens de transport.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1200" b="0" i="0" kern="1200">
                <a:solidFill>
                  <a:schemeClr val="tx1"/>
                </a:solidFill>
                <a:effectLst/>
                <a:latin typeface="+mn-lt"/>
                <a:ea typeface="+mn-ea"/>
                <a:cs typeface="+mn-cs"/>
              </a:rPr>
              <a:t>Comme nous l’avons vu au sujet de</a:t>
            </a:r>
            <a:r>
              <a:rPr lang="fr-FR" altLang="en-US" sz="1200" b="0" i="0" kern="1200">
                <a:solidFill>
                  <a:schemeClr val="tx1"/>
                </a:solidFill>
                <a:effectLst/>
                <a:latin typeface="+mn-lt"/>
                <a:ea typeface="+mn-ea"/>
                <a:cs typeface="+mn-cs"/>
              </a:rPr>
              <a:t>s </a:t>
            </a:r>
            <a:r>
              <a:rPr lang="en-US" sz="1200" b="0" i="0" kern="1200">
                <a:solidFill>
                  <a:schemeClr val="tx1"/>
                </a:solidFill>
                <a:effectLst/>
                <a:latin typeface="+mn-lt"/>
                <a:ea typeface="+mn-ea"/>
                <a:cs typeface="+mn-cs"/>
              </a:rPr>
              <a:t>information</a:t>
            </a:r>
            <a:r>
              <a:rPr lang="fr-FR" altLang="en-US" sz="1200" b="0" i="0" kern="1200">
                <a:solidFill>
                  <a:schemeClr val="tx1"/>
                </a:solidFill>
                <a:effectLst/>
                <a:latin typeface="+mn-lt"/>
                <a:ea typeface="+mn-ea"/>
                <a:cs typeface="+mn-cs"/>
              </a:rPr>
              <a:t>s</a:t>
            </a:r>
            <a:r>
              <a:rPr lang="en-US" sz="1200" b="0" i="0" kern="1200">
                <a:solidFill>
                  <a:schemeClr val="tx1"/>
                </a:solidFill>
                <a:effectLst/>
                <a:latin typeface="+mn-lt"/>
                <a:ea typeface="+mn-ea"/>
                <a:cs typeface="+mn-cs"/>
              </a:rPr>
              <a:t> et de</a:t>
            </a:r>
            <a:r>
              <a:rPr lang="fr-FR" altLang="en-US" sz="1200" b="0" i="0" kern="1200">
                <a:solidFill>
                  <a:schemeClr val="tx1"/>
                </a:solidFill>
                <a:effectLst/>
                <a:latin typeface="+mn-lt"/>
                <a:ea typeface="+mn-ea"/>
                <a:cs typeface="+mn-cs"/>
              </a:rPr>
              <a:t>s</a:t>
            </a:r>
            <a:r>
              <a:rPr lang="en-US" sz="1200" b="0" i="0" kern="1200">
                <a:solidFill>
                  <a:schemeClr val="tx1"/>
                </a:solidFill>
                <a:effectLst/>
                <a:latin typeface="+mn-lt"/>
                <a:ea typeface="+mn-ea"/>
                <a:cs typeface="+mn-cs"/>
              </a:rPr>
              <a:t> communication</a:t>
            </a:r>
            <a:r>
              <a:rPr lang="fr-FR" altLang="en-US" sz="1200" b="0" i="0" kern="1200">
                <a:solidFill>
                  <a:schemeClr val="tx1"/>
                </a:solidFill>
                <a:effectLst/>
                <a:latin typeface="+mn-lt"/>
                <a:ea typeface="+mn-ea"/>
                <a:cs typeface="+mn-cs"/>
              </a:rPr>
              <a:t>s</a:t>
            </a:r>
            <a:r>
              <a:rPr lang="en-US" sz="1200" b="0" i="0" kern="1200">
                <a:solidFill>
                  <a:schemeClr val="tx1"/>
                </a:solidFill>
                <a:effectLst/>
                <a:latin typeface="+mn-lt"/>
                <a:ea typeface="+mn-ea"/>
                <a:cs typeface="+mn-cs"/>
              </a:rPr>
              <a:t>, l’accessibilité de l’environnement doit respecter les principes de la conception universelle et bénéficier à tous : un bâtiment accessible est en effet plus sûr, car il présente moins de risques et peut être évacué plus facilement en cas d’urgence, grâce à des issues clairement indiquées, à des portes plus larges et dépourvues d’obstacles, etc.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1200" b="0" i="0" kern="1200">
                <a:solidFill>
                  <a:schemeClr val="tx1"/>
                </a:solidFill>
                <a:effectLst/>
                <a:latin typeface="+mn-lt"/>
                <a:ea typeface="+mn-ea"/>
                <a:cs typeface="+mn-cs"/>
              </a:rPr>
              <a:t>Des normes d’accessibilité sont élaborées et disponibles aux échelles nationale et internationale, et très souvent, les associations de personnes handicapées connaissent les normes en vigueur dans leur pays.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1200" b="0" i="0" kern="1200">
                <a:solidFill>
                  <a:schemeClr val="tx1"/>
                </a:solidFill>
                <a:effectLst/>
                <a:latin typeface="+mn-lt"/>
                <a:ea typeface="+mn-ea"/>
                <a:cs typeface="+mn-cs"/>
              </a:rPr>
              <a:t>La construction de nouvelles infrastructures accessibles n’entraîne pas de surcoût trop important : seulement 1 % du coût total, selon les estimations. La modernisation d’infrastructures existantes est en revanche plus coûteuse.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1200" b="0" i="0" kern="1200">
                <a:solidFill>
                  <a:schemeClr val="tx1"/>
                </a:solidFill>
                <a:effectLst/>
                <a:latin typeface="+mn-lt"/>
                <a:ea typeface="+mn-ea"/>
                <a:cs typeface="+mn-cs"/>
              </a:rPr>
              <a:t>Par ailleurs, l’installation de dispositifs d’accessibilité peut prendre un certain temps ; c’est pourquoi la Convention relative aux droits des personnes handicapées propose une autre solution, applicable en cas d’inaccessibilité : les « aménagements raisonnables ».</a:t>
            </a:r>
          </a:p>
        </p:txBody>
      </p:sp>
      <p:sp>
        <p:nvSpPr>
          <p:cNvPr id="4" name="Slide Number Placeholder 3"/>
          <p:cNvSpPr>
            <a:spLocks noGrp="1"/>
          </p:cNvSpPr>
          <p:nvPr>
            <p:ph type="sldNum" sz="quarter" idx="5"/>
          </p:nvPr>
        </p:nvSpPr>
        <p:spPr/>
        <p:txBody>
          <a:bodyPr rtlCol="0"/>
          <a:lstStyle/>
          <a:p>
            <a:pPr rtl="0"/>
            <a:fld id="{33A72D5E-6E12-4B2A-9DB1-134A1847ED8D}" type="slidenum">
              <a:rPr lang="en-GB" smtClean="0"/>
              <a:t>28</a:t>
            </a:fld>
            <a:endParaRPr lang="en-GB"/>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b="1" i="0" kern="1200">
                <a:solidFill>
                  <a:schemeClr val="tx1"/>
                </a:solidFill>
                <a:effectLst/>
                <a:latin typeface="+mn-lt"/>
                <a:ea typeface="+mn-ea"/>
                <a:cs typeface="+mn-cs"/>
              </a:rPr>
              <a:t>Conseils à l’intention des animateurs :</a:t>
            </a:r>
          </a:p>
          <a:p>
            <a:pPr marL="0" marR="0" lvl="0" indent="0" algn="l" defTabSz="914400" rtl="0" eaLnBrk="1" fontAlgn="auto" latinLnBrk="0" hangingPunct="1">
              <a:lnSpc>
                <a:spcPct val="100000"/>
              </a:lnSpc>
              <a:spcBef>
                <a:spcPts val="0"/>
              </a:spcBef>
              <a:spcAft>
                <a:spcPts val="0"/>
              </a:spcAft>
              <a:buClrTx/>
              <a:buSzTx/>
              <a:buFontTx/>
              <a:buNone/>
              <a:defRPr/>
            </a:pPr>
            <a:endParaRPr lang="en-GB" sz="1200" b="1" i="0" kern="1200" dirty="0">
              <a:solidFill>
                <a:schemeClr val="tx1"/>
              </a:solidFill>
              <a:effectLst/>
              <a:latin typeface="+mn-lt"/>
              <a:ea typeface="+mn-ea"/>
              <a:cs typeface="+mn-cs"/>
            </a:endParaRPr>
          </a:p>
          <a:p>
            <a:pPr marL="171450" indent="-171450" rtl="0">
              <a:buFont typeface="Arial" panose="020B0604020202020204" pitchFamily="34" charset="0"/>
              <a:buChar char="•"/>
            </a:pPr>
            <a:r>
              <a:rPr lang="en-US"/>
              <a:t>Accessibilité</a:t>
            </a:r>
            <a:r>
              <a:rPr lang="fr-FR" altLang="en-US"/>
              <a:t> :</a:t>
            </a:r>
            <a:r>
              <a:rPr lang="en-US"/>
              <a:t> </a:t>
            </a:r>
            <a:r>
              <a:rPr lang="fr-FR" altLang="en-US"/>
              <a:t>d</a:t>
            </a:r>
            <a:r>
              <a:rPr lang="en-US"/>
              <a:t>écrivez les images qui s’affichent à l’écran. Un symbole rouge signale une situation d’inaccessibilité : par exemple, une femme en situation de handicap physique ayant besoin de se rendre dans un service de santé ne peut pas le faire si les transports publics ne lui sont pas accessibles. Dans ce cas, un processus de concertation est mis en place avec la personne concernée afin d’évaluer ses possibilités et ses ressources, de lui proposer une solution et de s’assurer que cette solution répond à ses besoins.</a:t>
            </a:r>
          </a:p>
          <a:p>
            <a:pPr marL="171450" indent="-171450" rtl="0">
              <a:buFont typeface="Arial" panose="020B0604020202020204" pitchFamily="34" charset="0"/>
              <a:buChar char="•"/>
            </a:pPr>
            <a:r>
              <a:rPr lang="en-US"/>
              <a:t>Lorsque les personnes handicapées se heurtent à des obstacles qui les empêchent de participer ou d’accéder à des services et à des situations au même titre que les autres, un processus dit d’« aménagement raisonnable », défini par la Convention des Nations Unies relative aux droits des personnes handicapées, doit être mis en place.</a:t>
            </a:r>
          </a:p>
          <a:p>
            <a:pPr marL="171450" indent="-171450" rtl="0">
              <a:buFont typeface="Arial" panose="020B0604020202020204" pitchFamily="34" charset="0"/>
              <a:buChar char="•"/>
            </a:pPr>
            <a:r>
              <a:rPr lang="en-US"/>
              <a:t>Ce processus consiste à instaurer un dialogue avec la personne concernée afin d’identifier les conditions nécessaires à sa participation et à proposer une solution adaptée à ses besoins et aux ressources disponibles (notamment en termes de temps, de compétences, de services, de financement, etc.). Si aucune solution ne peut être trouvée, il convient d’expliquer pourquoi.</a:t>
            </a:r>
          </a:p>
          <a:p>
            <a:pPr marL="171450" indent="-171450" rtl="0">
              <a:buFont typeface="Arial" panose="020B0604020202020204" pitchFamily="34" charset="0"/>
              <a:buChar char="•"/>
            </a:pPr>
            <a:r>
              <a:rPr lang="en-US"/>
              <a:t>L’image montre la mise en place d’aménagements raisonnables : par exemple, une femme handicapée se trouve dans l’incapacité d’accéder au service de santé sexuelle et reproductive dont elle a besoin, car les transports publics reliant sa communauté et l’hôpital ne lui sont pas accessibles. Après discussion avec les prestataires de services, une indemnité de transport lui est accordée afin qu’elle puisse accéder aux services dont elle a besoin. Pour favoriser l’accessibilité, on peut également envisager des services mobiles.</a:t>
            </a:r>
          </a:p>
          <a:p>
            <a:pPr marL="171450" indent="-171450" rtl="0">
              <a:buFont typeface="Arial" panose="020B0604020202020204" pitchFamily="34" charset="0"/>
              <a:buChar char="•"/>
            </a:pPr>
            <a:r>
              <a:rPr lang="en-US"/>
              <a:t>Ces solutions favorisent un accès immédiat, mais peuvent s’avérer moins durables.</a:t>
            </a:r>
          </a:p>
        </p:txBody>
      </p:sp>
      <p:sp>
        <p:nvSpPr>
          <p:cNvPr id="4" name="Slide Number Placeholder 3"/>
          <p:cNvSpPr>
            <a:spLocks noGrp="1"/>
          </p:cNvSpPr>
          <p:nvPr>
            <p:ph type="sldNum" sz="quarter" idx="5"/>
          </p:nvPr>
        </p:nvSpPr>
        <p:spPr/>
        <p:txBody>
          <a:bodyPr rtlCol="0"/>
          <a:lstStyle/>
          <a:p>
            <a:pPr rtl="0"/>
            <a:fld id="{33A72D5E-6E12-4B2A-9DB1-134A1847ED8D}" type="slidenum">
              <a:rPr lang="en-GB" smtClean="0"/>
              <a:t>29</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b="1" i="0" kern="1200">
                <a:solidFill>
                  <a:schemeClr val="tx1"/>
                </a:solidFill>
                <a:effectLst/>
                <a:latin typeface="+mn-lt"/>
                <a:ea typeface="+mn-ea"/>
                <a:cs typeface="+mn-cs"/>
              </a:rPr>
              <a:t>Conseils à l’intention des animateurs :</a:t>
            </a:r>
          </a:p>
          <a:p>
            <a:pPr marL="171450" indent="-171450" rtl="0">
              <a:buFont typeface="Arial" panose="020B0604020202020204" pitchFamily="34" charset="0"/>
              <a:buChar char="•"/>
            </a:pPr>
            <a:endParaRPr lang="en-GB" dirty="0"/>
          </a:p>
          <a:p>
            <a:pPr marL="171450" indent="-171450" rtl="0">
              <a:buFont typeface="Arial" panose="020B0604020202020204" pitchFamily="34" charset="0"/>
              <a:buChar char="•"/>
            </a:pPr>
            <a:r>
              <a:rPr lang="en-US"/>
              <a:t>Accessibilité : Lisez les questions à voix haute et décrivez le contenu de la diapositive et l’image qui s’affiche à l’écran. « Dans la rue, une femme et un homme lisent une affiche comportant des informations relatives à la COVID-19, pendant qu’une femme atteinte de déficience visuelle passe devant sans la voir. »</a:t>
            </a:r>
          </a:p>
          <a:p>
            <a:pPr marL="171450" indent="-171450" rtl="0">
              <a:buFont typeface="Arial" panose="020B0604020202020204" pitchFamily="34" charset="0"/>
              <a:buChar char="•"/>
            </a:pPr>
            <a:r>
              <a:rPr lang="en-US" sz="1200" kern="1200">
                <a:solidFill>
                  <a:schemeClr val="tx1"/>
                </a:solidFill>
                <a:effectLst/>
                <a:latin typeface="+mn-lt"/>
                <a:ea typeface="+mn-ea"/>
                <a:cs typeface="+mn-cs"/>
              </a:rPr>
              <a:t>Sollicitez des réponses et, si nécessaire, concluez en analysant les points qui n’ont pas été abordés : si elle ne peut pas accéder aux informations essentielles affichées dans la rue, cette femme risque d’être davantage exposée à la COVID-19 ; son handicap ne se </a:t>
            </a:r>
            <a:r>
              <a:rPr lang="en-US" sz="1200" i="1" kern="1200">
                <a:solidFill>
                  <a:schemeClr val="tx1"/>
                </a:solidFill>
                <a:effectLst/>
                <a:latin typeface="+mn-lt"/>
                <a:ea typeface="+mn-ea"/>
                <a:cs typeface="+mn-cs"/>
              </a:rPr>
              <a:t>concrétise</a:t>
            </a:r>
            <a:r>
              <a:rPr lang="en-US" sz="1200" kern="1200">
                <a:solidFill>
                  <a:schemeClr val="tx1"/>
                </a:solidFill>
                <a:effectLst/>
                <a:latin typeface="+mn-lt"/>
                <a:ea typeface="+mn-ea"/>
                <a:cs typeface="+mn-cs"/>
              </a:rPr>
              <a:t> qu’à travers le mode de diffusion choisi, qui l’empêche d’accéder à l’information, contrairement à d’autres méthodes disponibles, telles que les annonces audio ou radio, les campagnes de SMS, etc.</a:t>
            </a:r>
          </a:p>
          <a:p>
            <a:pPr marL="171450" indent="-171450" rtl="0">
              <a:buFont typeface="Arial" panose="020B0604020202020204" pitchFamily="34" charset="0"/>
              <a:buChar char="•"/>
            </a:pPr>
            <a:r>
              <a:rPr lang="en-US"/>
              <a:t>Cet exercice de synthèse n’a pas pour objectif de revenir sur l’ensemble des obstacles et des risques déjà évoqués, mais d’encourager les participants à rester attentifs aux facteurs environnementaux.</a:t>
            </a:r>
          </a:p>
          <a:p>
            <a:pPr marL="171450" indent="-171450" rtl="0">
              <a:buFont typeface="Arial" panose="020B0604020202020204" pitchFamily="34" charset="0"/>
              <a:buChar char="•"/>
            </a:pPr>
            <a:r>
              <a:rPr lang="en-US" b="1"/>
              <a:t>Message clé </a:t>
            </a:r>
            <a:r>
              <a:rPr lang="en-US"/>
              <a:t>: nous avons vu que l’environnement, dont nous faisons tous partie, de même que les services que nous proposons ou soutenons, pouvait jouer un rôle très important dans le quotidien des personnes handicapées. Dans ce module, nous découvrirons plusieurs stratégies permettant de renforcer la protection et la résilience des personnes handicapées, et apprendrons comment les mettre en œuvre à différents niveaux, y compris au niveau des individus concernés.</a:t>
            </a:r>
            <a:endParaRPr lang="en-GB" dirty="0">
              <a:cs typeface="Calibri" panose="020F0502020204030204"/>
            </a:endParaRPr>
          </a:p>
          <a:p>
            <a:pPr rtl="0"/>
            <a:endParaRPr lang="en-GB" dirty="0"/>
          </a:p>
        </p:txBody>
      </p:sp>
      <p:sp>
        <p:nvSpPr>
          <p:cNvPr id="4" name="Slide Number Placeholder 3"/>
          <p:cNvSpPr>
            <a:spLocks noGrp="1"/>
          </p:cNvSpPr>
          <p:nvPr>
            <p:ph type="sldNum" sz="quarter" idx="5"/>
          </p:nvPr>
        </p:nvSpPr>
        <p:spPr/>
        <p:txBody>
          <a:bodyPr rtlCol="0"/>
          <a:lstStyle/>
          <a:p>
            <a:pPr rtl="0"/>
            <a:fld id="{33A72D5E-6E12-4B2A-9DB1-134A1847ED8D}" type="slidenum">
              <a:rPr lang="en-GB" smtClean="0"/>
              <a:t>3</a:t>
            </a:fld>
            <a:endParaRPr lang="en-GB"/>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b="1" i="0" kern="1200">
                <a:solidFill>
                  <a:schemeClr val="tx1"/>
                </a:solidFill>
                <a:effectLst/>
                <a:latin typeface="+mn-lt"/>
                <a:ea typeface="+mn-ea"/>
                <a:cs typeface="+mn-cs"/>
              </a:rPr>
              <a:t>Conseils à l’intention des animateurs :</a:t>
            </a:r>
          </a:p>
          <a:p>
            <a:pPr marL="0" marR="0" lvl="0" indent="0" algn="l" defTabSz="914400" rtl="0" eaLnBrk="1" fontAlgn="auto" latinLnBrk="0" hangingPunct="1">
              <a:lnSpc>
                <a:spcPct val="100000"/>
              </a:lnSpc>
              <a:spcBef>
                <a:spcPts val="0"/>
              </a:spcBef>
              <a:spcAft>
                <a:spcPts val="0"/>
              </a:spcAft>
              <a:buClrTx/>
              <a:buSzTx/>
              <a:buFontTx/>
              <a:buNone/>
              <a:defRPr/>
            </a:pPr>
            <a:endParaRPr lang="en-GB" sz="1200" b="1" i="0" kern="1200" dirty="0">
              <a:solidFill>
                <a:schemeClr val="tx1"/>
              </a:solidFill>
              <a:effectLst/>
              <a:latin typeface="+mn-lt"/>
              <a:ea typeface="+mn-ea"/>
              <a:cs typeface="+mn-cs"/>
            </a:endParaRPr>
          </a:p>
          <a:p>
            <a:pPr marL="171450" indent="-171450" rtl="0">
              <a:buFont typeface="Arial" panose="020B0604020202020204" pitchFamily="34" charset="0"/>
              <a:buChar char="•"/>
            </a:pPr>
            <a:r>
              <a:rPr lang="en-US"/>
              <a:t>Accessibilité. Présentez le contenu du tableau. Ce tableau illustre la complémentarité entre les mesures d’accessibilité et les aménagements raisonnables ainsi que les différences entre ces deux solutions, qui peuvent parfois se superposer.</a:t>
            </a:r>
          </a:p>
          <a:p>
            <a:pPr marL="171450" indent="-171450" rtl="0">
              <a:buFont typeface="Arial" panose="020B0604020202020204" pitchFamily="34" charset="0"/>
              <a:buChar char="•"/>
            </a:pPr>
            <a:r>
              <a:rPr lang="en-US"/>
              <a:t>L’accessibilité peut être mise en œuvre de manière progressive, car elle nécessite des efforts de planification et des ressources. Toutefois, des aménagements raisonnables doivent être proposés à court terme afin d’éviter toute discrimination. Ces aménagements nécessitent également un travail de planification, ainsi qu’une certaine souplesse budgétaire.</a:t>
            </a:r>
          </a:p>
          <a:p>
            <a:pPr marL="171450" indent="-171450" rtl="0">
              <a:buFont typeface="Arial" panose="020B0604020202020204" pitchFamily="34" charset="0"/>
              <a:buChar char="•"/>
            </a:pPr>
            <a:r>
              <a:rPr lang="en-US"/>
              <a:t>Les solutions d’accessibilité profitent à de larges pans de la population, tandis que les aménagements raisonnables visent à résoudre des problèmes individuels.</a:t>
            </a:r>
          </a:p>
          <a:p>
            <a:pPr marL="171450" indent="-171450" rtl="0">
              <a:buFont typeface="Arial" panose="020B0604020202020204" pitchFamily="34" charset="0"/>
              <a:buChar char="•"/>
            </a:pPr>
            <a:r>
              <a:rPr lang="en-US"/>
              <a:t>Les solutions d’accessibilité doivent être planifiées et mises en œuvre de manière systématique, et appliquées à l’ensemble des infrastructures, des services et des informations, car les personnes handicapées auront toujours besoin d’y avoir accès. Des aménagements sont réalisés dès lors qu’une personne signale un problème d’accessibilité, même si l’endroit en question a été rendu accessible : c’est une façon de prendre en compte la diversité des expériences des personnes handicapées et de garantir l’égalité d’accès.</a:t>
            </a:r>
          </a:p>
          <a:p>
            <a:pPr marL="171450" indent="-171450" rtl="0">
              <a:buFont typeface="Arial" panose="020B0604020202020204" pitchFamily="34" charset="0"/>
              <a:buChar char="•"/>
            </a:pPr>
            <a:r>
              <a:rPr lang="en-US"/>
              <a:t>Les solutions d’accessibilité reposent sur les principes de la conception universelle ainsi que sur les normes nationales et internationales, tandis que les aménagements raisonnables sont proposés en concertation avec la personne concernée et doivent être abordables et adaptés au projet. </a:t>
            </a:r>
          </a:p>
        </p:txBody>
      </p:sp>
      <p:sp>
        <p:nvSpPr>
          <p:cNvPr id="4" name="Slide Number Placeholder 3"/>
          <p:cNvSpPr>
            <a:spLocks noGrp="1"/>
          </p:cNvSpPr>
          <p:nvPr>
            <p:ph type="sldNum" sz="quarter" idx="5"/>
          </p:nvPr>
        </p:nvSpPr>
        <p:spPr/>
        <p:txBody>
          <a:bodyPr rtlCol="0"/>
          <a:lstStyle/>
          <a:p>
            <a:pPr rtl="0"/>
            <a:fld id="{33A72D5E-6E12-4B2A-9DB1-134A1847ED8D}" type="slidenum">
              <a:rPr lang="en-GB" smtClean="0"/>
              <a:t>30</a:t>
            </a:fld>
            <a:endParaRPr lang="en-GB"/>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b="1" i="0" kern="1200">
                <a:solidFill>
                  <a:schemeClr val="tx1"/>
                </a:solidFill>
                <a:effectLst/>
                <a:latin typeface="+mn-lt"/>
                <a:ea typeface="+mn-ea"/>
                <a:cs typeface="+mn-cs"/>
              </a:rPr>
              <a:t>Conseils à l’intention des animateurs :</a:t>
            </a:r>
          </a:p>
          <a:p>
            <a:pPr marL="0" marR="0" lvl="0" indent="0" algn="l" defTabSz="914400" rtl="0" eaLnBrk="1" fontAlgn="auto" latinLnBrk="0" hangingPunct="1">
              <a:lnSpc>
                <a:spcPct val="100000"/>
              </a:lnSpc>
              <a:spcBef>
                <a:spcPts val="0"/>
              </a:spcBef>
              <a:spcAft>
                <a:spcPts val="0"/>
              </a:spcAft>
              <a:buClrTx/>
              <a:buSzTx/>
              <a:buFontTx/>
              <a:buNone/>
              <a:defRPr/>
            </a:pPr>
            <a:endParaRPr lang="en-GB" sz="1200" b="1"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1200" kern="1200">
                <a:solidFill>
                  <a:schemeClr val="tx1"/>
                </a:solidFill>
                <a:effectLst/>
                <a:latin typeface="+mn-lt"/>
                <a:ea typeface="+mn-ea"/>
                <a:cs typeface="+mn-cs"/>
              </a:rPr>
              <a:t>Ce test rapide peut être utilisé pour vérifier que les participants ont compris la différence entre les solutions ou ajustements à court terme et les solutions à long terme, qui permettent à la personne concernée d’accéder aux espaces et aux informations de manière autonome.</a:t>
            </a:r>
            <a:endParaRPr lang="en-GB" dirty="0"/>
          </a:p>
          <a:p>
            <a:pPr marL="171450" indent="-171450" rtl="0">
              <a:buFont typeface="Arial" panose="020B0604020202020204" pitchFamily="34" charset="0"/>
              <a:buChar char="•"/>
            </a:pPr>
            <a:r>
              <a:rPr lang="en-US"/>
              <a:t>Demandez aux participants de décrire brièvement l’illustration : un homme explique à une femme atteinte de déficience visuelle le contenu d’un panneau d’information affiché dans la rue.</a:t>
            </a:r>
            <a:endParaRPr lang="en-GB" dirty="0">
              <a:cs typeface="Calibri" panose="020F0502020204030204"/>
            </a:endParaRPr>
          </a:p>
          <a:p>
            <a:pPr marL="171450" indent="-171450" rtl="0">
              <a:buFont typeface="Arial" panose="020B0604020202020204" pitchFamily="34" charset="0"/>
              <a:buChar char="•"/>
            </a:pPr>
            <a:r>
              <a:rPr lang="en-US"/>
              <a:t>Demandez aux participants de nommer la stratégie utilisée dans cette situation précise. Il est possible que plusieurs participants répondent qu’il s’agit d’une solution d’accessibilité de</a:t>
            </a:r>
            <a:r>
              <a:rPr lang="fr-FR" altLang="en-US"/>
              <a:t>s </a:t>
            </a:r>
            <a:r>
              <a:rPr lang="en-US"/>
              <a:t>information</a:t>
            </a:r>
            <a:r>
              <a:rPr lang="fr-FR" altLang="en-US"/>
              <a:t>s</a:t>
            </a:r>
            <a:r>
              <a:rPr lang="en-US"/>
              <a:t>, mais il s’agit plus exactement d’un « aménagement raisonnable », car cette femme (ou toute autre personne présentant une déficience visuelle) ne pourrait pas avoir accès à ces informations si l’homme n’était pas là pour les lui communiquer.</a:t>
            </a:r>
          </a:p>
        </p:txBody>
      </p:sp>
      <p:sp>
        <p:nvSpPr>
          <p:cNvPr id="4" name="Slide Number Placeholder 3"/>
          <p:cNvSpPr>
            <a:spLocks noGrp="1"/>
          </p:cNvSpPr>
          <p:nvPr>
            <p:ph type="sldNum" sz="quarter" idx="5"/>
          </p:nvPr>
        </p:nvSpPr>
        <p:spPr/>
        <p:txBody>
          <a:bodyPr rtlCol="0"/>
          <a:lstStyle/>
          <a:p>
            <a:pPr rtl="0"/>
            <a:fld id="{33A72D5E-6E12-4B2A-9DB1-134A1847ED8D}" type="slidenum">
              <a:rPr lang="en-GB" smtClean="0"/>
              <a:t>31</a:t>
            </a:fld>
            <a:endParaRPr lang="en-GB"/>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b="1" i="0" kern="1200">
                <a:solidFill>
                  <a:schemeClr val="tx1"/>
                </a:solidFill>
                <a:effectLst/>
                <a:latin typeface="+mn-lt"/>
                <a:ea typeface="+mn-ea"/>
                <a:cs typeface="+mn-cs"/>
              </a:rPr>
              <a:t>Conseils à l’intention des animateurs :</a:t>
            </a:r>
          </a:p>
          <a:p>
            <a:pPr marL="171450" indent="-171450" rtl="0">
              <a:buFont typeface="Arial" panose="020B0604020202020204" pitchFamily="34" charset="0"/>
              <a:buChar char="•"/>
            </a:pPr>
            <a:endParaRPr lang="en-GB" dirty="0"/>
          </a:p>
          <a:p>
            <a:pPr marL="171450" indent="-171450" rtl="0">
              <a:buFont typeface="Arial" panose="020B0604020202020204" pitchFamily="34" charset="0"/>
              <a:buChar char="•"/>
            </a:pPr>
            <a:r>
              <a:rPr lang="en-US"/>
              <a:t>Accessibilité. Décrivez le contenu de la diapositive : dans une classe d’élèves réfugiés, des enseignants handicapés assurent la formation des enfants par l’exemple et organisent une séance de sensibilisation ; à droite, une vidéo de sensibilisation élaborée par des jeunes en situation de handicap intellectuel. </a:t>
            </a:r>
            <a:endParaRPr lang="en-GB" dirty="0">
              <a:cs typeface="Calibri" panose="020F0502020204030204"/>
            </a:endParaRPr>
          </a:p>
          <a:p>
            <a:pPr marL="171450" indent="-171450" rtl="0">
              <a:buFont typeface="Arial" panose="020B0604020202020204" pitchFamily="34" charset="0"/>
              <a:buChar char="•"/>
            </a:pPr>
            <a:r>
              <a:rPr lang="en-US"/>
              <a:t>La sensibilisation est l’une des stratégies les plus importantes énoncées dans la Convention relative aux droits des personnes handicapées et ne doit pas être sous-estimée : on peut rendre des informations ou des espaces accessibles, mais si les attitudes des familles, des communautés et des prestataires de services n’évoluent pas, les situations de discrimination continueront de se répéter. </a:t>
            </a:r>
            <a:endParaRPr lang="en-GB" dirty="0">
              <a:cs typeface="Calibri" panose="020F0502020204030204"/>
            </a:endParaRPr>
          </a:p>
          <a:p>
            <a:pPr marL="171450" indent="-171450" rtl="0">
              <a:buFont typeface="Arial" panose="020B0604020202020204" pitchFamily="34" charset="0"/>
              <a:buChar char="•"/>
            </a:pPr>
            <a:r>
              <a:rPr lang="en-US"/>
              <a:t>La sensibilisation peut prendre différentes formes : séances d’information, campagnes de sensibilisation, formation par l’exemple (avec notamment des enseignants handicapés, comme illustré à droite de la diapositive), messages diffusés à la radio, affiches, représentations théâtrales, voire campagnes vidéo.</a:t>
            </a:r>
            <a:endParaRPr lang="en-GB" dirty="0">
              <a:cs typeface="Calibri" panose="020F0502020204030204"/>
            </a:endParaRPr>
          </a:p>
          <a:p>
            <a:pPr marL="171450" indent="-171450" rtl="0">
              <a:buFont typeface="Arial" panose="020B0604020202020204" pitchFamily="34" charset="0"/>
              <a:buChar char="•"/>
            </a:pPr>
            <a:r>
              <a:rPr lang="en-US"/>
              <a:t>L’animateur ou l’animatrice peut montrer aux participants la vidéo défendant la cause des personnes handicapées et réalisée par les principaux intéressés, puis leur demander d’identifier le message clé et d’expliquer comment articuler cet enseignement avec la notion de « besoins spécifiques » tels que la définit le HCR. </a:t>
            </a:r>
          </a:p>
          <a:p>
            <a:pPr marL="171450" indent="-171450" rtl="0">
              <a:buFont typeface="Arial" panose="020B0604020202020204" pitchFamily="34" charset="0"/>
              <a:buChar char="•"/>
            </a:pPr>
            <a:r>
              <a:rPr lang="en-US"/>
              <a:t>La vidéo est disponible (en anglais sous-titré français) à l’adresse suivante : </a:t>
            </a:r>
            <a:r>
              <a:rPr lang="en-US" sz="1200" kern="1200">
                <a:solidFill>
                  <a:schemeClr val="tx1"/>
                </a:solidFill>
                <a:effectLst/>
                <a:latin typeface="+mn-lt"/>
                <a:ea typeface="+mn-ea"/>
                <a:cs typeface="+mn-cs"/>
                <a:hlinkClick r:id="rId3"/>
              </a:rPr>
              <a:t>https://youtu.be/kNMJaXuFuWQ</a:t>
            </a:r>
            <a:r>
              <a:rPr lang="en-US"/>
              <a:t>.</a:t>
            </a:r>
            <a:r>
              <a:rPr lang="en-US" sz="1200" kern="1200">
                <a:solidFill>
                  <a:schemeClr val="tx1"/>
                </a:solidFill>
                <a:effectLst/>
                <a:latin typeface="+mn-lt"/>
                <a:ea typeface="+mn-ea"/>
                <a:cs typeface="+mn-cs"/>
              </a:rPr>
              <a:t> </a:t>
            </a:r>
          </a:p>
          <a:p>
            <a:pPr marL="628650" lvl="1" indent="-171450" rtl="0">
              <a:buFont typeface="Arial" panose="020B0604020202020204" pitchFamily="34" charset="0"/>
              <a:buChar char="•"/>
            </a:pPr>
            <a:r>
              <a:rPr lang="en-US"/>
              <a:t>Accessibilité. Avant de lancer la vidéo, présentez ses caractéristiques d’accessibilité et demandez aux participants s’ils ont besoin d’aide pour accéder à son contenu : </a:t>
            </a:r>
            <a:r>
              <a:rPr lang="fr-FR" altLang="en-US"/>
              <a:t>l</a:t>
            </a:r>
            <a:r>
              <a:rPr lang="en-US"/>
              <a:t>a vidéo comprend des sous-titres automatiques français (à activer en sélectionnant l’icône de sous-titres du lecteur YouTube), mais ne propose pas de traduction en langue des signes ni de description audio. Vous pouvez transmettre aux participants une transcription complète de la vidéo.</a:t>
            </a:r>
          </a:p>
          <a:p>
            <a:pPr marL="628650" lvl="1" indent="-171450" rtl="0">
              <a:buFont typeface="Arial" panose="020B0604020202020204" pitchFamily="34" charset="0"/>
              <a:buChar char="•"/>
            </a:pPr>
            <a:r>
              <a:rPr lang="en-US"/>
              <a:t>Dans le cadre des ateliers, la lecture de vidéos risque toujours d’occasionner des difficultés techniques (mauvaise connexion, blocage de YouTube dans certains bureaux, problèmes liés au partage des flux audio et vidéo lors des ateliers à distance, etc.). Vérifiez toujours le bon fonctionnement de la vidéo avant le début de la séance.</a:t>
            </a:r>
          </a:p>
          <a:p>
            <a:pPr marL="171450" indent="-171450" rtl="0">
              <a:buFont typeface="Arial" panose="020B0604020202020204" pitchFamily="34" charset="0"/>
              <a:buChar char="•"/>
            </a:pPr>
            <a:r>
              <a:rPr lang="en-US"/>
              <a:t>Messages clés pour les campagnes de sensibilisation : </a:t>
            </a:r>
            <a:endParaRPr lang="en-GB" dirty="0">
              <a:cs typeface="Calibri" panose="020F0502020204030204"/>
            </a:endParaRPr>
          </a:p>
          <a:p>
            <a:pPr marL="628650" lvl="1" indent="-171450" rtl="0">
              <a:buFont typeface="Arial" panose="020B0604020202020204" pitchFamily="34" charset="0"/>
              <a:buChar char="•"/>
            </a:pPr>
            <a:r>
              <a:rPr lang="en-US"/>
              <a:t>Tout besoin est un besoin humain. </a:t>
            </a:r>
          </a:p>
          <a:p>
            <a:pPr marL="628650" lvl="1" indent="-171450" rtl="0">
              <a:buFont typeface="Arial" panose="020B0604020202020204" pitchFamily="34" charset="0"/>
              <a:buChar char="•"/>
            </a:pPr>
            <a:r>
              <a:rPr lang="en-US"/>
              <a:t>Bien que l’expression « besoins spécifiques » soit utilisée par le système proGres de gestion des données du HCR pour identifier d’éventuels besoins complémentaires en matière d’accompagnement des personnes, la terminologie des droits humains recommande d’éviter son utilisation.</a:t>
            </a:r>
          </a:p>
          <a:p>
            <a:pPr marL="628650" lvl="1" indent="-171450" rtl="0">
              <a:buFont typeface="Arial" panose="020B0604020202020204" pitchFamily="34" charset="0"/>
              <a:buChar char="•"/>
            </a:pPr>
            <a:r>
              <a:rPr lang="en-US"/>
              <a:t>Dans une perspective opérationnelle, il est plus efficace de se concentrer sur les personnes handicapées, les personnes rencontrant des obstacles en matière d’accès et les personnes vulnérables ou exposées à [un risque spécifique].</a:t>
            </a:r>
          </a:p>
        </p:txBody>
      </p:sp>
      <p:sp>
        <p:nvSpPr>
          <p:cNvPr id="4" name="Slide Number Placeholder 3"/>
          <p:cNvSpPr>
            <a:spLocks noGrp="1"/>
          </p:cNvSpPr>
          <p:nvPr>
            <p:ph type="sldNum" sz="quarter" idx="5"/>
          </p:nvPr>
        </p:nvSpPr>
        <p:spPr/>
        <p:txBody>
          <a:bodyPr rtlCol="0"/>
          <a:lstStyle/>
          <a:p>
            <a:pPr rtl="0"/>
            <a:fld id="{33A72D5E-6E12-4B2A-9DB1-134A1847ED8D}" type="slidenum">
              <a:rPr lang="en-GB" smtClean="0"/>
              <a:t>32</a:t>
            </a:fld>
            <a:endParaRPr lang="en-GB"/>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b="1" i="0" kern="1200">
                <a:solidFill>
                  <a:schemeClr val="tx1"/>
                </a:solidFill>
                <a:effectLst/>
                <a:latin typeface="+mn-lt"/>
                <a:ea typeface="+mn-ea"/>
                <a:cs typeface="+mn-cs"/>
              </a:rPr>
              <a:t>Conseils à l’intention des animateurs :</a:t>
            </a:r>
          </a:p>
          <a:p>
            <a:pPr marL="0" marR="0" lvl="0" indent="0" algn="l" defTabSz="914400" rtl="0" eaLnBrk="1" fontAlgn="auto" latinLnBrk="0" hangingPunct="1">
              <a:lnSpc>
                <a:spcPct val="100000"/>
              </a:lnSpc>
              <a:spcBef>
                <a:spcPts val="0"/>
              </a:spcBef>
              <a:spcAft>
                <a:spcPts val="0"/>
              </a:spcAft>
              <a:buClrTx/>
              <a:buSzTx/>
              <a:buFontTx/>
              <a:buNone/>
              <a:defRPr/>
            </a:pPr>
            <a:endParaRPr lang="en-GB" sz="1200" b="1" i="0" kern="1200" dirty="0">
              <a:solidFill>
                <a:schemeClr val="tx1"/>
              </a:solidFill>
              <a:effectLst/>
              <a:latin typeface="+mn-lt"/>
              <a:ea typeface="+mn-ea"/>
              <a:cs typeface="+mn-cs"/>
            </a:endParaRPr>
          </a:p>
          <a:p>
            <a:pPr marL="171450" indent="-171450" rtl="0">
              <a:buFont typeface="Arial" panose="020B0604020202020204" pitchFamily="34" charset="0"/>
              <a:buChar char="•"/>
            </a:pPr>
            <a:r>
              <a:rPr lang="en-US">
                <a:cs typeface="Calibri" panose="020F0502020204030204"/>
              </a:rPr>
              <a:t>Étant donné la complexité et la richesse du contenu demandé, la collecte de données doit faire l’objet d’une formation à part entière.</a:t>
            </a:r>
          </a:p>
          <a:p>
            <a:pPr marL="171450" indent="-171450" rtl="0">
              <a:buFont typeface="Arial" panose="020B0604020202020204" pitchFamily="34" charset="0"/>
              <a:buChar char="•"/>
            </a:pPr>
            <a:r>
              <a:rPr lang="en-US">
                <a:cs typeface="Calibri" panose="020F0502020204030204"/>
              </a:rPr>
              <a:t>Il convient néanmoins d’introduire ce processus en soulignant deux points importants :</a:t>
            </a:r>
          </a:p>
          <a:p>
            <a:pPr marL="628650" lvl="1" indent="-171450" rtl="0">
              <a:buFont typeface="Arial" panose="020B0604020202020204" pitchFamily="34" charset="0"/>
              <a:buChar char="•"/>
            </a:pPr>
            <a:r>
              <a:rPr lang="en-US">
                <a:cs typeface="Calibri" panose="020F0502020204030204"/>
              </a:rPr>
              <a:t>Tous les handicaps n’étant pas visibles, la collecte de données ne peut pas reposer uniquement sur des indices visuels, comme le montre l’illustration de la diapositive : « Le handicap ne ressemble pas toujours à cela (une personne en fauteuil roulant), mais peut également ressembler à cela (une personne debout, qui ne présente aucun des signes apparents généralement associés au handicap). Tous les handicaps ne sont pas visibles. Gardez-vous de tout jugement hâtif. » Il existe des outils permettant d’identifier les personnes handicapées à partir de données démographiques, comme nous le verrons plus bas.</a:t>
            </a:r>
          </a:p>
          <a:p>
            <a:pPr marL="628650" lvl="1" indent="-171450" rtl="0">
              <a:buFont typeface="Arial" panose="020B0604020202020204" pitchFamily="34" charset="0"/>
              <a:buChar char="•"/>
            </a:pPr>
            <a:r>
              <a:rPr lang="en-US">
                <a:cs typeface="Calibri" panose="020F0502020204030204"/>
              </a:rPr>
              <a:t>Il est important de recueillir deux types d’informations :</a:t>
            </a:r>
            <a:endParaRPr lang="en-GB" dirty="0"/>
          </a:p>
          <a:p>
            <a:pPr marL="1085850" lvl="2" indent="-171450" rtl="0">
              <a:buFont typeface="Arial" panose="020B0604020202020204" pitchFamily="34" charset="0"/>
              <a:buChar char="•"/>
            </a:pPr>
            <a:r>
              <a:rPr lang="en-US" b="1">
                <a:cs typeface="Calibri" panose="020F0502020204030204"/>
              </a:rPr>
              <a:t>Des données individuelles/démographiques</a:t>
            </a:r>
            <a:r>
              <a:rPr lang="en-GB" b="1">
                <a:cs typeface="Calibri" panose="020F0502020204030204"/>
              </a:rPr>
              <a:t> </a:t>
            </a:r>
            <a:r>
              <a:rPr lang="en-GB">
                <a:cs typeface="Calibri" panose="020F0502020204030204"/>
              </a:rPr>
              <a:t>(par exemple dans les dossiers scolaires, dans proGres) : parmi les outils de collecte les plus utiles, on peut notamment citer les questions du Groupe de Washington sur le handicap et le module sur le fonctionnement de l’enfant élaboré avec l’UNICEF. Les questions posées ne doivent pas être stigmatisantes, mais permettre d’identifier les situations de handicap afin d’assurer un suivi en matière d’accessibilité et, le cas échéant, de déterminer quelles stratégies sont susceptibles de résoudre des difficultés spécifiques.</a:t>
            </a:r>
          </a:p>
          <a:p>
            <a:pPr marL="1085850" lvl="2" indent="-171450" rtl="0">
              <a:buFont typeface="Arial" panose="020B0604020202020204" pitchFamily="34" charset="0"/>
              <a:buChar char="•"/>
            </a:pPr>
            <a:r>
              <a:rPr lang="en-US" b="1">
                <a:cs typeface="Calibri" panose="020F0502020204030204"/>
              </a:rPr>
              <a:t>Données relatives aux obstacles :</a:t>
            </a:r>
            <a:r>
              <a:rPr lang="en-US">
                <a:cs typeface="Calibri" panose="020F0502020204030204"/>
              </a:rPr>
              <a:t> la collecte de données qualitatives peut permettre d’obtenir des informations sur les obstacles rencontrés par les personnes handicapées. Ce type de données peut également contribuer à l’élaboration de solutions.</a:t>
            </a:r>
            <a:endParaRPr lang="en-GB" dirty="0"/>
          </a:p>
        </p:txBody>
      </p:sp>
      <p:sp>
        <p:nvSpPr>
          <p:cNvPr id="4" name="Slide Number Placeholder 3"/>
          <p:cNvSpPr>
            <a:spLocks noGrp="1"/>
          </p:cNvSpPr>
          <p:nvPr>
            <p:ph type="sldNum" sz="quarter" idx="5"/>
          </p:nvPr>
        </p:nvSpPr>
        <p:spPr/>
        <p:txBody>
          <a:bodyPr rtlCol="0"/>
          <a:lstStyle/>
          <a:p>
            <a:pPr rtl="0"/>
            <a:fld id="{33A72D5E-6E12-4B2A-9DB1-134A1847ED8D}" type="slidenum">
              <a:rPr lang="en-GB" smtClean="0"/>
              <a:t>33</a:t>
            </a:fld>
            <a:endParaRPr lang="en-GB"/>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b="1" i="0" kern="1200">
                <a:solidFill>
                  <a:schemeClr val="tx1"/>
                </a:solidFill>
                <a:effectLst/>
                <a:latin typeface="+mn-lt"/>
                <a:ea typeface="+mn-ea"/>
                <a:cs typeface="+mn-cs"/>
              </a:rPr>
              <a:t>Conseils à l’intention des animateurs </a:t>
            </a:r>
            <a:r>
              <a:rPr lang="en-US"/>
              <a:t>(pour en savoir plus, consultez la fiche de conseils consacrée aux budgets inclusifs et présente dans le document 11)  :</a:t>
            </a:r>
          </a:p>
          <a:p>
            <a:pPr rtl="0"/>
            <a:endParaRPr lang="en-GB" dirty="0"/>
          </a:p>
          <a:p>
            <a:pPr rtl="0"/>
            <a:r>
              <a:rPr lang="en-US" sz="1200" b="1" kern="1200">
                <a:solidFill>
                  <a:schemeClr val="tx1"/>
                </a:solidFill>
                <a:effectLst/>
                <a:latin typeface="+mn-lt"/>
                <a:ea typeface="+mn-ea"/>
                <a:cs typeface="+mn-cs"/>
              </a:rPr>
              <a:t>Qu’est-ce qu’un budget inclusif ? </a:t>
            </a:r>
            <a:endParaRPr lang="en-GB" sz="1200" b="1" kern="1200" dirty="0">
              <a:solidFill>
                <a:schemeClr val="tx1"/>
              </a:solidFill>
              <a:effectLst/>
              <a:latin typeface="+mn-lt"/>
              <a:ea typeface="+mn-ea"/>
              <a:cs typeface="+mn-cs"/>
            </a:endParaRPr>
          </a:p>
          <a:p>
            <a:pPr rtl="0"/>
            <a:r>
              <a:rPr lang="en-US" sz="1200" kern="1200">
                <a:solidFill>
                  <a:schemeClr val="tx1"/>
                </a:solidFill>
                <a:effectLst/>
                <a:latin typeface="+mn-lt"/>
                <a:ea typeface="+mn-ea"/>
                <a:cs typeface="+mn-cs"/>
              </a:rPr>
              <a:t>Dans le cadre d’un processus de planification, on parle de budget inclusif dès lors qu’une organisation décide d’affecter des fonds pour lever les obstacles d’accès, promouvoir la participation des personnes handicapées et leur proposer des activités ciblées.</a:t>
            </a:r>
          </a:p>
          <a:p>
            <a:pPr rtl="0"/>
            <a:endParaRPr lang="en-GB" sz="1200" kern="1200" dirty="0">
              <a:solidFill>
                <a:schemeClr val="tx1"/>
              </a:solidFill>
              <a:effectLst/>
              <a:latin typeface="+mn-lt"/>
              <a:ea typeface="+mn-ea"/>
              <a:cs typeface="+mn-cs"/>
            </a:endParaRPr>
          </a:p>
          <a:p>
            <a:pPr rtl="0"/>
            <a:r>
              <a:rPr lang="en-US" sz="1200" b="1" kern="1200">
                <a:solidFill>
                  <a:schemeClr val="tx1"/>
                </a:solidFill>
                <a:effectLst/>
                <a:latin typeface="+mn-lt"/>
                <a:ea typeface="+mn-ea"/>
                <a:cs typeface="+mn-cs"/>
              </a:rPr>
              <a:t>Quels critères prendre en compte pour mettre au point un budget inclusif ? </a:t>
            </a:r>
            <a:endParaRPr lang="en-GB" sz="1200" b="1" kern="1200" dirty="0">
              <a:solidFill>
                <a:schemeClr val="tx1"/>
              </a:solidFill>
              <a:effectLst/>
              <a:latin typeface="+mn-lt"/>
              <a:ea typeface="+mn-ea"/>
              <a:cs typeface="+mn-cs"/>
            </a:endParaRPr>
          </a:p>
          <a:p>
            <a:pPr rtl="0"/>
            <a:r>
              <a:rPr lang="en-US" sz="1200" kern="1200">
                <a:solidFill>
                  <a:schemeClr val="tx1"/>
                </a:solidFill>
                <a:effectLst/>
                <a:latin typeface="+mn-lt"/>
                <a:ea typeface="+mn-ea"/>
                <a:cs typeface="+mn-cs"/>
              </a:rPr>
              <a:t>Un budget inclusif doit prendre en compte les coûts liés à :</a:t>
            </a:r>
            <a:endParaRPr lang="en-GB" sz="1200" kern="1200" dirty="0">
              <a:solidFill>
                <a:schemeClr val="tx1"/>
              </a:solidFill>
              <a:effectLst/>
              <a:latin typeface="+mn-lt"/>
              <a:ea typeface="+mn-ea"/>
              <a:cs typeface="+mn-cs"/>
            </a:endParaRPr>
          </a:p>
          <a:p>
            <a:pPr marL="171450" lvl="0" indent="-171450" rtl="0">
              <a:buFont typeface="Arial" panose="020B0604020202020204"/>
              <a:buChar char="•"/>
            </a:pPr>
            <a:r>
              <a:rPr lang="en-US" sz="1200" kern="1200">
                <a:solidFill>
                  <a:schemeClr val="tx1"/>
                </a:solidFill>
                <a:effectLst/>
                <a:latin typeface="+mn-lt"/>
                <a:ea typeface="+mn-ea"/>
                <a:cs typeface="+mn-cs"/>
              </a:rPr>
              <a:t>L’accessibilité physique ; </a:t>
            </a:r>
            <a:endParaRPr lang="en-GB" sz="1200" kern="1200" dirty="0">
              <a:solidFill>
                <a:schemeClr val="tx1"/>
              </a:solidFill>
              <a:effectLst/>
              <a:latin typeface="+mn-lt"/>
              <a:ea typeface="+mn-ea"/>
              <a:cs typeface="+mn-cs"/>
            </a:endParaRPr>
          </a:p>
          <a:p>
            <a:pPr marL="171450" lvl="0" indent="-171450" rtl="0">
              <a:buFont typeface="Arial" panose="020B0604020202020204"/>
              <a:buChar char="•"/>
            </a:pPr>
            <a:r>
              <a:rPr lang="en-US" sz="1200" kern="1200">
                <a:solidFill>
                  <a:schemeClr val="tx1"/>
                </a:solidFill>
                <a:effectLst/>
                <a:latin typeface="+mn-lt"/>
                <a:ea typeface="+mn-ea"/>
                <a:cs typeface="+mn-cs"/>
              </a:rPr>
              <a:t>L’accessibilité de</a:t>
            </a:r>
            <a:r>
              <a:rPr lang="fr-FR" altLang="en-US" sz="1200" kern="1200">
                <a:solidFill>
                  <a:schemeClr val="tx1"/>
                </a:solidFill>
                <a:effectLst/>
                <a:latin typeface="+mn-lt"/>
                <a:ea typeface="+mn-ea"/>
                <a:cs typeface="+mn-cs"/>
              </a:rPr>
              <a:t>s</a:t>
            </a:r>
            <a:r>
              <a:rPr lang="en-US" sz="1200" kern="1200">
                <a:solidFill>
                  <a:schemeClr val="tx1"/>
                </a:solidFill>
                <a:effectLst/>
                <a:latin typeface="+mn-lt"/>
                <a:ea typeface="+mn-ea"/>
                <a:cs typeface="+mn-cs"/>
              </a:rPr>
              <a:t> communication</a:t>
            </a:r>
            <a:r>
              <a:rPr lang="fr-FR" altLang="en-US" sz="1200" kern="1200">
                <a:solidFill>
                  <a:schemeClr val="tx1"/>
                </a:solidFill>
                <a:effectLst/>
                <a:latin typeface="+mn-lt"/>
                <a:ea typeface="+mn-ea"/>
                <a:cs typeface="+mn-cs"/>
              </a:rPr>
              <a:t>s</a:t>
            </a:r>
            <a:r>
              <a:rPr lang="en-US" sz="1200" kern="120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marL="171450" lvl="0" indent="-171450" rtl="0">
              <a:buFont typeface="Arial" panose="020B0604020202020204"/>
              <a:buChar char="•"/>
            </a:pPr>
            <a:r>
              <a:rPr lang="en-US" sz="1200" kern="1200">
                <a:solidFill>
                  <a:schemeClr val="tx1"/>
                </a:solidFill>
                <a:effectLst/>
                <a:latin typeface="+mn-lt"/>
                <a:ea typeface="+mn-ea"/>
                <a:cs typeface="+mn-cs"/>
              </a:rPr>
              <a:t>Les aménagements raisonnables ; </a:t>
            </a:r>
            <a:endParaRPr lang="en-GB" sz="1200" kern="1200" dirty="0">
              <a:solidFill>
                <a:schemeClr val="tx1"/>
              </a:solidFill>
              <a:effectLst/>
              <a:latin typeface="+mn-lt"/>
              <a:ea typeface="+mn-ea"/>
              <a:cs typeface="+mn-cs"/>
            </a:endParaRPr>
          </a:p>
          <a:p>
            <a:pPr marL="171450" lvl="0" indent="-171450" rtl="0">
              <a:buFont typeface="Arial" panose="020B0604020202020204"/>
              <a:buChar char="•"/>
            </a:pPr>
            <a:r>
              <a:rPr lang="en-US" sz="1200" kern="1200">
                <a:solidFill>
                  <a:schemeClr val="tx1"/>
                </a:solidFill>
                <a:effectLst/>
                <a:latin typeface="+mn-lt"/>
                <a:ea typeface="+mn-ea"/>
                <a:cs typeface="+mn-cs"/>
              </a:rPr>
              <a:t>Les articles non alimentaires spécialisés ;</a:t>
            </a:r>
            <a:endParaRPr lang="en-GB" sz="1200" kern="1200" dirty="0">
              <a:solidFill>
                <a:schemeClr val="tx1"/>
              </a:solidFill>
              <a:effectLst/>
              <a:latin typeface="+mn-lt"/>
              <a:ea typeface="+mn-ea"/>
              <a:cs typeface="+mn-cs"/>
            </a:endParaRPr>
          </a:p>
          <a:p>
            <a:pPr marL="171450" lvl="0" indent="-171450" rtl="0">
              <a:buFont typeface="Arial" panose="020B0604020202020204"/>
              <a:buChar char="•"/>
            </a:pPr>
            <a:r>
              <a:rPr lang="en-US" sz="1200" kern="1200">
                <a:solidFill>
                  <a:schemeClr val="tx1"/>
                </a:solidFill>
                <a:effectLst/>
                <a:latin typeface="+mn-lt"/>
                <a:ea typeface="+mn-ea"/>
                <a:cs typeface="+mn-cs"/>
              </a:rPr>
              <a:t>Les équipements d’assistance et de mobilité.</a:t>
            </a:r>
            <a:endParaRPr lang="en-GB" sz="1200" kern="1200" dirty="0">
              <a:solidFill>
                <a:schemeClr val="tx1"/>
              </a:solidFill>
              <a:effectLst/>
              <a:latin typeface="+mn-lt"/>
              <a:ea typeface="+mn-ea"/>
              <a:cs typeface="+mn-cs"/>
            </a:endParaRPr>
          </a:p>
          <a:p>
            <a:pPr rtl="0"/>
            <a:endParaRPr lang="en-GB" dirty="0"/>
          </a:p>
        </p:txBody>
      </p:sp>
      <p:sp>
        <p:nvSpPr>
          <p:cNvPr id="4" name="Slide Number Placeholder 3"/>
          <p:cNvSpPr>
            <a:spLocks noGrp="1"/>
          </p:cNvSpPr>
          <p:nvPr>
            <p:ph type="sldNum" sz="quarter" idx="5"/>
          </p:nvPr>
        </p:nvSpPr>
        <p:spPr/>
        <p:txBody>
          <a:bodyPr rtlCol="0"/>
          <a:lstStyle/>
          <a:p>
            <a:pPr rtl="0"/>
            <a:fld id="{33A72D5E-6E12-4B2A-9DB1-134A1847ED8D}" type="slidenum">
              <a:rPr lang="en-GB" smtClean="0"/>
              <a:t>34</a:t>
            </a:fld>
            <a:endParaRPr lang="en-GB"/>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ct val="20000"/>
              </a:spcBef>
              <a:spcAft>
                <a:spcPts val="0"/>
              </a:spcAft>
              <a:buClrTx/>
              <a:buSzTx/>
              <a:buFont typeface="Arial" panose="020B0604020202020204"/>
              <a:buNone/>
              <a:defRPr/>
            </a:pPr>
            <a:r>
              <a:rPr lang="en-US" sz="1200" b="1" i="0" kern="1200">
                <a:solidFill>
                  <a:schemeClr val="tx1"/>
                </a:solidFill>
                <a:effectLst/>
                <a:latin typeface="+mn-lt"/>
                <a:ea typeface="+mn-ea"/>
                <a:cs typeface="+mn-cs"/>
              </a:rPr>
              <a:t>Conseils à l’intention des animateurs :</a:t>
            </a:r>
          </a:p>
          <a:p>
            <a:pPr marL="0" indent="0" rtl="0">
              <a:spcBef>
                <a:spcPct val="20000"/>
              </a:spcBef>
              <a:buFont typeface="Arial" panose="020B0604020202020204"/>
              <a:buNone/>
            </a:pPr>
            <a:endParaRPr lang="en-GB" dirty="0"/>
          </a:p>
          <a:p>
            <a:pPr marL="171450" indent="-171450" rtl="0">
              <a:spcBef>
                <a:spcPct val="20000"/>
              </a:spcBef>
              <a:buFont typeface="Arial" panose="020B0604020202020204"/>
              <a:buChar char="•"/>
            </a:pPr>
            <a:r>
              <a:rPr lang="en-US"/>
              <a:t>Les stratégies favorisant l’inclusion des personnes handicapées s’appuient sur les principes détaillés dans la Convention des Nations Unies relative aux droits des personnes handicapées, dont s’inspirent également les politiques et orientations du HCR.  </a:t>
            </a:r>
            <a:endParaRPr lang="en-US" dirty="0"/>
          </a:p>
          <a:p>
            <a:pPr marL="171450" indent="-171450" rtl="0">
              <a:spcBef>
                <a:spcPct val="20000"/>
              </a:spcBef>
              <a:buFont typeface="Arial" panose="020B0604020202020204"/>
              <a:buChar char="•"/>
            </a:pPr>
            <a:r>
              <a:rPr lang="en-US"/>
              <a:t>Afin de répondre aux risques immédiats tels que les situations de discrimination, ainsi qu’à l’ensemble des risques en matière de protection, plusieurs stratégies devront être combinées, impliquant parfois des différences de calendrier et de ressources.</a:t>
            </a:r>
            <a:endParaRPr lang="en-US" dirty="0"/>
          </a:p>
          <a:p>
            <a:pPr rtl="0"/>
            <a:endParaRPr lang="en-US" dirty="0">
              <a:cs typeface="Calibri" panose="020F0502020204030204"/>
            </a:endParaRPr>
          </a:p>
        </p:txBody>
      </p:sp>
      <p:sp>
        <p:nvSpPr>
          <p:cNvPr id="4" name="Slide Number Placeholder 3"/>
          <p:cNvSpPr>
            <a:spLocks noGrp="1"/>
          </p:cNvSpPr>
          <p:nvPr>
            <p:ph type="sldNum" sz="quarter" idx="5"/>
          </p:nvPr>
        </p:nvSpPr>
        <p:spPr/>
        <p:txBody>
          <a:bodyPr rtlCol="0"/>
          <a:lstStyle/>
          <a:p>
            <a:pPr rtl="0"/>
            <a:fld id="{33A72D5E-6E12-4B2A-9DB1-134A1847ED8D}" type="slidenum">
              <a:rPr lang="en-GB" smtClean="0"/>
              <a:t>35</a:t>
            </a:fld>
            <a:endParaRPr lang="en-GB"/>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rtl="0"/>
            <a:fld id="{33A72D5E-6E12-4B2A-9DB1-134A1847ED8D}" type="slidenum">
              <a:rPr lang="en-GB" smtClean="0"/>
              <a:t>36</a:t>
            </a:fld>
            <a:endParaRPr lang="en-GB"/>
          </a:p>
        </p:txBody>
      </p:sp>
    </p:spTree>
    <p:extLst>
      <p:ext uri="{BB962C8B-B14F-4D97-AF65-F5344CB8AC3E}">
        <p14:creationId xmlns:p14="http://schemas.microsoft.com/office/powerpoint/2010/main" val="37595413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rtl="0"/>
            <a:fld id="{33A72D5E-6E12-4B2A-9DB1-134A1847ED8D}" type="slidenum">
              <a:rPr lang="en-GB" smtClean="0"/>
              <a:t>38</a:t>
            </a:fld>
            <a:endParaRPr lang="en-GB"/>
          </a:p>
        </p:txBody>
      </p:sp>
    </p:spTree>
    <p:extLst>
      <p:ext uri="{BB962C8B-B14F-4D97-AF65-F5344CB8AC3E}">
        <p14:creationId xmlns:p14="http://schemas.microsoft.com/office/powerpoint/2010/main" val="37045093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b="1" i="0" kern="1200">
                <a:solidFill>
                  <a:schemeClr val="tx1"/>
                </a:solidFill>
                <a:effectLst/>
                <a:latin typeface="+mn-lt"/>
                <a:ea typeface="+mn-ea"/>
                <a:cs typeface="+mn-cs"/>
              </a:rPr>
              <a:t>Conseils à l’intention des animateurs :</a:t>
            </a:r>
          </a:p>
          <a:p>
            <a:pPr marL="171450" indent="-171450" rtl="0">
              <a:buFont typeface="Arial" panose="020B0604020202020204" pitchFamily="34" charset="0"/>
              <a:buChar char="•"/>
            </a:pPr>
            <a:endParaRPr lang="en-GB" dirty="0"/>
          </a:p>
          <a:p>
            <a:pPr marL="171450" indent="-171450" rtl="0">
              <a:buFont typeface="Arial" panose="020B0604020202020204" pitchFamily="34" charset="0"/>
              <a:buChar char="•"/>
            </a:pPr>
            <a:r>
              <a:rPr lang="en-US" b="1"/>
              <a:t>Accessibilité : </a:t>
            </a:r>
            <a:r>
              <a:rPr lang="en-US"/>
              <a:t>décrivez le contenu du schéma qui s’affiche à l’écran.</a:t>
            </a:r>
          </a:p>
          <a:p>
            <a:pPr marL="628650" lvl="1" indent="-171450" rtl="0">
              <a:buFont typeface="Arial" panose="020B0604020202020204" pitchFamily="34" charset="0"/>
              <a:buChar char="•"/>
            </a:pPr>
            <a:r>
              <a:rPr lang="en-US"/>
              <a:t>Le modèle socioécologique est représenté par des cercles concentriques ; le cercle central symbolise l’individu (avec ses connaissances, ses compétences et ses comportements particuliers), le deuxième les relations interpersonnelles (famille, amis, cercles sociaux), le troisième la communauté (services, organisations) et le dernier les politiques (lois et réglementations). </a:t>
            </a:r>
          </a:p>
          <a:p>
            <a:pPr marL="628650" lvl="1" indent="-171450" rtl="0">
              <a:buFont typeface="Arial" panose="020B0604020202020204" pitchFamily="34" charset="0"/>
              <a:buChar char="•"/>
            </a:pPr>
            <a:r>
              <a:rPr lang="en-US"/>
              <a:t>Ces cercles sont encadrés par deux pictogrammes mauves à gauche, qui représentent les stratégies (sensibilisation et accessibilité des informations), et trois pictogrammes bleu-vert à droite, qui représentent les résultats obtenus (égalité d’accès, santé optimale et autonomie des personnes).</a:t>
            </a:r>
          </a:p>
          <a:p>
            <a:pPr marL="171450" indent="-171450" rtl="0">
              <a:buFont typeface="Arial" panose="020B0604020202020204" pitchFamily="34" charset="0"/>
              <a:buChar char="•"/>
            </a:pPr>
            <a:r>
              <a:rPr lang="en-US"/>
              <a:t>Il est possible que la majorité des participants aient déjà rencontré le schéma central lors de précédentes formations. D’autres le verront peut-être pour la première fois. Demandez ce que ce schéma représente (le modèle socioécologique) et pourquoi il joue un rôle important dans l’analyse des stratégies de prévention et d’atténuation des risques. Cela peut encourager le groupe à réactiver et à partager certains de ses acquis d’apprentissage. Le modèle socioécologique est une manière efficace de présenter les facteurs exerçant une influence sur la protection et la résilience des individus.</a:t>
            </a:r>
            <a:endParaRPr lang="en-GB" dirty="0">
              <a:cs typeface="Calibri" panose="020F0502020204030204"/>
            </a:endParaRPr>
          </a:p>
          <a:p>
            <a:pPr marL="171450" indent="-171450" rtl="0">
              <a:buFont typeface="Arial" panose="020B0604020202020204" pitchFamily="34" charset="0"/>
              <a:buChar char="•"/>
            </a:pPr>
            <a:r>
              <a:rPr lang="en-US"/>
              <a:t>En proposant un exemple concret de l’une de ces stratégies ou en demandant aux participants d’en trouver un par eux-mêmes, ces derniers pourront mieux comprendre comment les appliquer à différents niveaux en fonction des résultats visés.</a:t>
            </a:r>
          </a:p>
          <a:p>
            <a:pPr marL="171450" indent="-171450" rtl="0">
              <a:buFont typeface="Arial" panose="020B0604020202020204" pitchFamily="34" charset="0"/>
              <a:buChar char="•"/>
            </a:pPr>
            <a:r>
              <a:rPr lang="en-US"/>
              <a:t>Vous pouvez par exemple vous appuyer sur la diapositive précédente pour montrer comment renforcer l’accessibilité des informations et sensibiliser les prestataires de services communautaires à la diversification des formats, afin de garantir à la femme sur l’image un accès aux messages importants à la fois équitable (par exemple, grâce à la radio ou à des SMS), autonome (impliquant une plus grande indépendance à l’égard des autres) et permettant une protection optimale de sa santé contre les risques d’exposition à la COVID-19. Si les politiques et les lois en vigueur favorisaient l’application de ce type de mesures, cela rendrait les activités de sensibilisation moins nécessaires.</a:t>
            </a:r>
            <a:endParaRPr lang="en-GB" dirty="0">
              <a:cs typeface="Calibri" panose="020F0502020204030204"/>
            </a:endParaRPr>
          </a:p>
          <a:p>
            <a:pPr marL="171450" indent="-171450" rtl="0">
              <a:buFont typeface="Arial" panose="020B0604020202020204" pitchFamily="34" charset="0"/>
              <a:buChar char="•"/>
            </a:pPr>
            <a:r>
              <a:rPr lang="en-US" b="1"/>
              <a:t>Message clé :</a:t>
            </a:r>
            <a:r>
              <a:rPr lang="en-US"/>
              <a:t> Cette diapositive ne représente que deux des nombreuses stratégies susceptibles de favoriser l’intégration des personnes handicapées. Dans ce module, nous découvrirons des stratégies adaptées à différents niveaux de mise en œuvre, des individus aux politiques publiques, avec un accent particulier sur les stratégies communautaires.</a:t>
            </a:r>
            <a:endParaRPr lang="en-GB" dirty="0">
              <a:cs typeface="Calibri" panose="020F0502020204030204"/>
            </a:endParaRPr>
          </a:p>
          <a:p>
            <a:pPr rtl="0"/>
            <a:endParaRPr lang="en-GB" dirty="0"/>
          </a:p>
        </p:txBody>
      </p:sp>
      <p:sp>
        <p:nvSpPr>
          <p:cNvPr id="4" name="Slide Number Placeholder 3"/>
          <p:cNvSpPr>
            <a:spLocks noGrp="1"/>
          </p:cNvSpPr>
          <p:nvPr>
            <p:ph type="sldNum" sz="quarter" idx="5"/>
          </p:nvPr>
        </p:nvSpPr>
        <p:spPr/>
        <p:txBody>
          <a:bodyPr rtlCol="0"/>
          <a:lstStyle/>
          <a:p>
            <a:pPr rtl="0"/>
            <a:fld id="{33A72D5E-6E12-4B2A-9DB1-134A1847ED8D}" type="slidenum">
              <a:rPr lang="en-GB" smtClean="0"/>
              <a:t>4</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b="1" i="0" kern="1200">
                <a:solidFill>
                  <a:schemeClr val="tx1"/>
                </a:solidFill>
                <a:effectLst/>
                <a:latin typeface="+mn-lt"/>
                <a:ea typeface="+mn-ea"/>
                <a:cs typeface="+mn-cs"/>
              </a:rPr>
              <a:t>Conseils à l’intention des animateurs :</a:t>
            </a:r>
          </a:p>
          <a:p>
            <a:pPr marL="171450" indent="-171450" rtl="0">
              <a:buFont typeface="Arial" panose="020B0604020202020204" pitchFamily="34" charset="0"/>
              <a:buChar char="•"/>
            </a:pPr>
            <a:endParaRPr lang="en-GB" b="1" dirty="0"/>
          </a:p>
          <a:p>
            <a:pPr marL="171450" indent="-171450" rtl="0">
              <a:buFont typeface="Arial" panose="020B0604020202020204" pitchFamily="34" charset="0"/>
              <a:buChar char="•"/>
            </a:pPr>
            <a:r>
              <a:rPr lang="en-US" b="1"/>
              <a:t>Accessibilité.</a:t>
            </a:r>
            <a:r>
              <a:rPr lang="en-US"/>
              <a:t> Décrivez le contenu de la diapositive en insistant sur le fait que le modèle socioécologique s’accompagne désormais de stratégies complémentaires : autonomisation individuelle, accès à des équipements d’assistance et à la rééducation, soutien et aménagements ciblés, participation, renforcement des compétences du personnel, sensibilisation, accessibilité physique, accessibilité d</a:t>
            </a:r>
            <a:r>
              <a:rPr lang="fr-FR" altLang="en-US"/>
              <a:t>es</a:t>
            </a:r>
            <a:r>
              <a:rPr lang="en-US"/>
              <a:t> communication</a:t>
            </a:r>
            <a:r>
              <a:rPr lang="fr-FR" altLang="en-US"/>
              <a:t>s</a:t>
            </a:r>
            <a:r>
              <a:rPr lang="en-US"/>
              <a:t> et de</a:t>
            </a:r>
            <a:r>
              <a:rPr lang="fr-FR" altLang="en-US"/>
              <a:t>s </a:t>
            </a:r>
            <a:r>
              <a:rPr lang="en-US"/>
              <a:t>information</a:t>
            </a:r>
            <a:r>
              <a:rPr lang="fr-FR" altLang="en-US"/>
              <a:t>s</a:t>
            </a:r>
            <a:r>
              <a:rPr lang="en-US"/>
              <a:t>, et collecte de données.</a:t>
            </a:r>
          </a:p>
          <a:p>
            <a:pPr marL="171450" indent="-171450" rtl="0">
              <a:buFont typeface="Arial" panose="020B0604020202020204" pitchFamily="34" charset="0"/>
              <a:buChar char="•"/>
            </a:pPr>
            <a:r>
              <a:rPr lang="en-US" b="1"/>
              <a:t>Messages clés </a:t>
            </a:r>
            <a:r>
              <a:rPr lang="en-US"/>
              <a:t>: </a:t>
            </a:r>
          </a:p>
          <a:p>
            <a:pPr marL="628650" lvl="1" indent="-171450" rtl="0">
              <a:buFont typeface="Arial" panose="020B0604020202020204" pitchFamily="34" charset="0"/>
              <a:buChar char="•"/>
            </a:pPr>
            <a:r>
              <a:rPr lang="en-US"/>
              <a:t>Ces stratégies s’appuient sur les principes détaillés dans la Convention des Nations Unies relative aux droits des personnes handicapées, dont s’inspirent également les politiques et orientations du HCR. </a:t>
            </a:r>
          </a:p>
          <a:p>
            <a:pPr marL="628650" lvl="1" indent="-171450" rtl="0">
              <a:buFont typeface="Arial" panose="020B0604020202020204" pitchFamily="34" charset="0"/>
              <a:buChar char="•"/>
            </a:pPr>
            <a:r>
              <a:rPr lang="en-US"/>
              <a:t>Afin de répondre aux risques immédiats tels que les situations de discrimination, plusieurs stratégies devront être combinées, impliquant parfois des différences de calendrier et de ressources.</a:t>
            </a:r>
          </a:p>
          <a:p>
            <a:pPr marL="628650" lvl="1" indent="-171450" rtl="0">
              <a:buFont typeface="Arial" panose="020B0604020202020204" pitchFamily="34" charset="0"/>
              <a:buChar char="•"/>
            </a:pPr>
            <a:r>
              <a:rPr lang="en-US"/>
              <a:t>Les participants prendront connaissance de ces stratégies par l’intermédiaire des études de cas. Ils découvriront différentes situations présentant un risque et plusieurs stratégies destinées à prévenir, atténuer ou éliminer certains risques spécifiques. Il leur sera alors demandé de réfléchir aux stratégies susceptibles, selon eux, de répondre le plus efficacement à chacune des situations décrites. Des détails supplémentaires concernant chacune de ces stratégies seront communiqués au fur et à mesure des études de cas.</a:t>
            </a:r>
          </a:p>
          <a:p>
            <a:pPr rtl="0"/>
            <a:endParaRPr lang="en-GB" dirty="0"/>
          </a:p>
        </p:txBody>
      </p:sp>
      <p:sp>
        <p:nvSpPr>
          <p:cNvPr id="4" name="Slide Number Placeholder 3"/>
          <p:cNvSpPr>
            <a:spLocks noGrp="1"/>
          </p:cNvSpPr>
          <p:nvPr>
            <p:ph type="sldNum" sz="quarter" idx="5"/>
          </p:nvPr>
        </p:nvSpPr>
        <p:spPr/>
        <p:txBody>
          <a:bodyPr rtlCol="0"/>
          <a:lstStyle/>
          <a:p>
            <a:pPr rtl="0"/>
            <a:fld id="{33A72D5E-6E12-4B2A-9DB1-134A1847ED8D}" type="slidenum">
              <a:rPr lang="en-GB" smtClean="0"/>
              <a:t>5</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b="1" i="0" kern="1200">
                <a:solidFill>
                  <a:schemeClr val="tx1"/>
                </a:solidFill>
                <a:effectLst/>
                <a:latin typeface="+mn-lt"/>
                <a:ea typeface="+mn-ea"/>
                <a:cs typeface="+mn-cs"/>
              </a:rPr>
              <a:t>Conseils à l’intention des animateurs :</a:t>
            </a:r>
          </a:p>
          <a:p>
            <a:pPr marL="171450" indent="-171450" rtl="0">
              <a:buFont typeface="Arial" panose="020B0604020202020204" pitchFamily="34" charset="0"/>
              <a:buChar char="•"/>
            </a:pPr>
            <a:endParaRPr lang="en-GB" dirty="0"/>
          </a:p>
          <a:p>
            <a:pPr marL="171450" indent="-171450" rtl="0">
              <a:buFont typeface="Arial" panose="020B0604020202020204" pitchFamily="34" charset="0"/>
              <a:buChar char="•"/>
            </a:pPr>
            <a:r>
              <a:rPr lang="en-US"/>
              <a:t>Les stratégies présentées succinctement aux participants dans le cadre de la précédente activité seront développées au fur et à mesure des études de cas. </a:t>
            </a:r>
          </a:p>
          <a:p>
            <a:pPr marL="171450" indent="-171450" rtl="0">
              <a:buFont typeface="Arial" panose="020B0604020202020204" pitchFamily="34" charset="0"/>
              <a:buChar char="•"/>
            </a:pPr>
            <a:r>
              <a:rPr lang="en-US"/>
              <a:t>Les participants découvriront différentes situations présentant un risque et devront sélectionner les affirmations susceptibles de décrire au mieux le risque ou l’obstacle rencontré par l’individu concerné, en s’efforçant d’adopter une terminologie fondée sur le respect des droits et davantage axée sur l’environnement que sur la personne.</a:t>
            </a:r>
          </a:p>
          <a:p>
            <a:pPr marL="171450" indent="-171450" rtl="0">
              <a:buFont typeface="Arial" panose="020B0604020202020204" pitchFamily="34" charset="0"/>
              <a:buChar char="•"/>
            </a:pPr>
            <a:r>
              <a:rPr lang="en-US"/>
              <a:t>Une fois le problème identifié, les participants prendront connaissance d’une sélection d’interventions destinées à prévenir, atténuer ou éliminer certains risques donnés. Il leur sera alors demandé de réfléchir aux stratégies susceptibles, selon eux, de répondre le plus efficacement à chacune des situations décrites. </a:t>
            </a:r>
          </a:p>
          <a:p>
            <a:pPr marL="171450" indent="-171450" rtl="0">
              <a:buFont typeface="Arial" panose="020B0604020202020204" pitchFamily="34" charset="0"/>
              <a:buChar char="•"/>
            </a:pPr>
            <a:r>
              <a:rPr lang="en-US"/>
              <a:t>Des détails supplémentaires concernant chacune de ces stratégies seront communiqués au fur et à mesure des études de cas </a:t>
            </a:r>
            <a:r>
              <a:rPr lang="en-US" sz="1200" kern="1200">
                <a:solidFill>
                  <a:schemeClr val="tx1"/>
                </a:solidFill>
                <a:effectLst/>
                <a:latin typeface="+mn-lt"/>
                <a:ea typeface="+mn-ea"/>
                <a:cs typeface="+mn-cs"/>
              </a:rPr>
              <a:t>et sont présentés dans le document intitulé « Aperçu des stratégies permettant de favoriser l’intégration des personnes handicapées ».</a:t>
            </a:r>
            <a:endParaRPr lang="en-GB" dirty="0"/>
          </a:p>
          <a:p>
            <a:pPr lvl="2" rtl="0"/>
            <a:endParaRPr lang="en-GB" sz="1200" kern="1200" dirty="0">
              <a:solidFill>
                <a:schemeClr val="tx1"/>
              </a:solidFill>
              <a:effectLst/>
              <a:latin typeface="+mn-lt"/>
              <a:ea typeface="+mn-ea"/>
              <a:cs typeface="+mn-cs"/>
            </a:endParaRPr>
          </a:p>
          <a:p>
            <a:pPr lvl="2" rtl="0"/>
            <a:endParaRPr lang="en-GB" sz="1200" kern="1200" dirty="0">
              <a:solidFill>
                <a:schemeClr val="tx1"/>
              </a:solidFill>
              <a:effectLst/>
              <a:latin typeface="+mn-lt"/>
              <a:ea typeface="+mn-ea"/>
              <a:cs typeface="+mn-cs"/>
            </a:endParaRPr>
          </a:p>
          <a:p>
            <a:pPr rtl="0"/>
            <a:endParaRPr lang="en-GB" dirty="0"/>
          </a:p>
        </p:txBody>
      </p:sp>
      <p:sp>
        <p:nvSpPr>
          <p:cNvPr id="4" name="Slide Number Placeholder 3"/>
          <p:cNvSpPr>
            <a:spLocks noGrp="1"/>
          </p:cNvSpPr>
          <p:nvPr>
            <p:ph type="sldNum" sz="quarter" idx="5"/>
          </p:nvPr>
        </p:nvSpPr>
        <p:spPr/>
        <p:txBody>
          <a:bodyPr rtlCol="0"/>
          <a:lstStyle/>
          <a:p>
            <a:pPr rtl="0"/>
            <a:fld id="{33A72D5E-6E12-4B2A-9DB1-134A1847ED8D}" type="slidenum">
              <a:rPr lang="en-GB" smtClean="0"/>
              <a:t>6</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b="1" i="0" kern="1200">
                <a:solidFill>
                  <a:schemeClr val="tx1"/>
                </a:solidFill>
                <a:effectLst/>
                <a:latin typeface="+mn-lt"/>
                <a:ea typeface="+mn-ea"/>
                <a:cs typeface="+mn-cs"/>
              </a:rPr>
              <a:t>Conseils à l’intention des animateurs :</a:t>
            </a:r>
          </a:p>
          <a:p>
            <a:pPr marL="171450" indent="-171450" rtl="0">
              <a:buFont typeface="Arial" panose="020B0604020202020204" pitchFamily="34" charset="0"/>
              <a:buChar char="•"/>
            </a:pPr>
            <a:endParaRPr lang="en-GB" dirty="0"/>
          </a:p>
          <a:p>
            <a:pPr marL="171450" indent="-171450" rtl="0">
              <a:buFont typeface="Arial" panose="020B0604020202020204" pitchFamily="34" charset="0"/>
              <a:buChar char="•"/>
            </a:pPr>
            <a:r>
              <a:rPr lang="en-US"/>
              <a:t>Accessibilité. Décrivez l’illustration qui s’affiche à l’écran : </a:t>
            </a:r>
            <a:r>
              <a:rPr lang="fr-FR" altLang="en-US"/>
              <a:t>u</a:t>
            </a:r>
            <a:r>
              <a:rPr lang="en-US"/>
              <a:t>n membre du personnel travaille dans le cadre d’un programme de réinstallation. Une femme fait la queue au guichet, un bébé dans les bras. Derrière elle, un homme et une femme attendent également leur tour. Maryam, une femme présentant une déficience auditive, se rend au bureau où doit se dérouler son entretien de réinstallation.</a:t>
            </a:r>
          </a:p>
          <a:p>
            <a:pPr marL="171450" lvl="0" indent="-171450" rtl="0">
              <a:buFont typeface="Arial" panose="020B0604020202020204" pitchFamily="34" charset="0"/>
              <a:buChar char="•"/>
            </a:pPr>
            <a:r>
              <a:rPr lang="en-US" sz="1200" kern="1200">
                <a:solidFill>
                  <a:schemeClr val="tx1"/>
                </a:solidFill>
                <a:effectLst/>
                <a:latin typeface="+mn-lt"/>
                <a:ea typeface="+mn-ea"/>
                <a:cs typeface="+mn-cs"/>
              </a:rPr>
              <a:t>Communiquez aux participants la version papier et/ou numérique du document consacré à l’étude de cas et demandez-leur de répondre aux questions en gras ci-dessous, seuls ou par petits groupes.</a:t>
            </a:r>
          </a:p>
          <a:p>
            <a:pPr marL="171450" indent="-171450" rtl="0">
              <a:buFont typeface="Arial" panose="020B0604020202020204" pitchFamily="34" charset="0"/>
              <a:buChar char="•"/>
            </a:pPr>
            <a:r>
              <a:rPr lang="en-US" sz="1200" kern="1200">
                <a:solidFill>
                  <a:schemeClr val="tx1"/>
                </a:solidFill>
                <a:effectLst/>
                <a:latin typeface="+mn-lt"/>
                <a:ea typeface="+mn-ea"/>
                <a:cs typeface="+mn-cs"/>
              </a:rPr>
              <a:t>Dans le cadre de vos opérations, la réinstallation est considérée comme une solution durable pour un petit nombre de réfugiés exposés à des risques élevés. Des entretiens de contrôle et de réinstallation sont organisés afin d’informer les personnes réfugiées sélectionnées du processus et de ses conséquences possibles. Maryam, une femme présentant une déficience auditive, est invitée à un entretien. Le jour de l’entretien, l’agent responsable de la réinstallation semble particulièrement surpris de voir Maryam le saluer en langue des signes.</a:t>
            </a:r>
          </a:p>
          <a:p>
            <a:pPr marL="0" indent="0" rtl="0">
              <a:buFont typeface="Arial" panose="020B0604020202020204" pitchFamily="34" charset="0"/>
              <a:buNone/>
            </a:pPr>
            <a:endParaRPr lang="en-GB" dirty="0"/>
          </a:p>
          <a:p>
            <a:pPr lvl="0" rtl="0"/>
            <a:r>
              <a:rPr lang="en-US" sz="1200" b="1" kern="1200">
                <a:solidFill>
                  <a:schemeClr val="tx1"/>
                </a:solidFill>
                <a:effectLst/>
                <a:latin typeface="+mn-lt"/>
                <a:ea typeface="+mn-ea"/>
                <a:cs typeface="+mn-cs"/>
              </a:rPr>
              <a:t>Parmi les affirmations suivantes, laquelle vous semble refléter le plus fidèlement la situation de Maryam ? </a:t>
            </a:r>
          </a:p>
          <a:p>
            <a:pPr marL="171450" lvl="0" indent="-171450" rtl="0">
              <a:buFont typeface="Arial" panose="020B0604020202020204"/>
              <a:buChar char="•"/>
            </a:pPr>
            <a:r>
              <a:rPr lang="en-US" sz="1200" b="1" kern="1200">
                <a:solidFill>
                  <a:schemeClr val="tx1"/>
                </a:solidFill>
                <a:effectLst/>
                <a:latin typeface="+mn-lt"/>
                <a:ea typeface="+mn-ea"/>
                <a:cs typeface="+mn-cs"/>
              </a:rPr>
              <a:t>Affirmation 1 :</a:t>
            </a:r>
            <a:r>
              <a:rPr lang="en-US" sz="1200" kern="1200">
                <a:solidFill>
                  <a:schemeClr val="tx1"/>
                </a:solidFill>
                <a:effectLst/>
                <a:latin typeface="+mn-lt"/>
                <a:ea typeface="+mn-ea"/>
                <a:cs typeface="+mn-cs"/>
              </a:rPr>
              <a:t> Maryam est victime de discrimination en raison de son handicap. </a:t>
            </a:r>
            <a:r>
              <a:rPr lang="en-US" sz="1200" b="1" kern="1200">
                <a:solidFill>
                  <a:schemeClr val="tx1"/>
                </a:solidFill>
                <a:effectLst/>
                <a:latin typeface="+mn-lt"/>
                <a:ea typeface="+mn-ea"/>
                <a:cs typeface="+mn-cs"/>
              </a:rPr>
              <a:t>Commentaires </a:t>
            </a:r>
            <a:r>
              <a:rPr lang="en-US" sz="1200" kern="1200">
                <a:solidFill>
                  <a:schemeClr val="tx1"/>
                </a:solidFill>
                <a:effectLst/>
                <a:latin typeface="+mn-lt"/>
                <a:ea typeface="+mn-ea"/>
                <a:cs typeface="+mn-cs"/>
              </a:rPr>
              <a:t>: Maryam ne dispose pas des mêmes possibilités que les autres réfugiés pour obtenir des informations relatives à la réinstallation ; cette situation peut effectivement relever de la discrimination. Selon la réaction qu’il adoptera, l’agent responsable de la réinstallation a le pouvoir d’infléchir une situation mal engagée ; dans un instant, nous découvrirons ensemble trois stratégies à mettre en œuvre. </a:t>
            </a:r>
          </a:p>
          <a:p>
            <a:pPr marL="171450" lvl="0" indent="-171450" rtl="0">
              <a:buFont typeface="Arial" panose="020B0604020202020204"/>
              <a:buChar char="•"/>
            </a:pPr>
            <a:r>
              <a:rPr lang="en-US" sz="1200" b="1" kern="1200">
                <a:solidFill>
                  <a:schemeClr val="tx1"/>
                </a:solidFill>
                <a:effectLst/>
                <a:latin typeface="+mn-lt"/>
                <a:ea typeface="+mn-ea"/>
                <a:cs typeface="+mn-cs"/>
              </a:rPr>
              <a:t>Affirmation 2 :</a:t>
            </a:r>
            <a:r>
              <a:rPr lang="en-US" sz="1200" kern="1200">
                <a:solidFill>
                  <a:schemeClr val="tx1"/>
                </a:solidFill>
                <a:effectLst/>
                <a:latin typeface="+mn-lt"/>
                <a:ea typeface="+mn-ea"/>
                <a:cs typeface="+mn-cs"/>
              </a:rPr>
              <a:t> Maryam est sourde et n’a donc pas accès à son entretien de réinstallation. </a:t>
            </a:r>
            <a:r>
              <a:rPr lang="en-US" sz="1200" b="1" kern="1200">
                <a:solidFill>
                  <a:schemeClr val="tx1"/>
                </a:solidFill>
                <a:effectLst/>
                <a:latin typeface="+mn-lt"/>
                <a:ea typeface="+mn-ea"/>
                <a:cs typeface="+mn-cs"/>
              </a:rPr>
              <a:t>Commentaires </a:t>
            </a:r>
            <a:r>
              <a:rPr lang="en-US" sz="1200" kern="1200">
                <a:solidFill>
                  <a:schemeClr val="tx1"/>
                </a:solidFill>
                <a:effectLst/>
                <a:latin typeface="+mn-lt"/>
                <a:ea typeface="+mn-ea"/>
                <a:cs typeface="+mn-cs"/>
              </a:rPr>
              <a:t>: Cette affirmation renvoie uniquement à la déficience de Maryam et ne rend pas compte de la responsabilité du HCR à son égard, qui consiste à garantir l’égalité d’accès aux possibilités de réinstallation.</a:t>
            </a:r>
          </a:p>
          <a:p>
            <a:pPr marL="171450" lvl="0" indent="-171450" rtl="0">
              <a:buFont typeface="Arial" panose="020B0604020202020204"/>
              <a:buChar char="•"/>
            </a:pPr>
            <a:r>
              <a:rPr lang="en-US" sz="1200" b="1" kern="1200">
                <a:solidFill>
                  <a:schemeClr val="tx1"/>
                </a:solidFill>
                <a:effectLst/>
                <a:latin typeface="+mn-lt"/>
                <a:ea typeface="+mn-ea"/>
                <a:cs typeface="+mn-cs"/>
              </a:rPr>
              <a:t>Affirmation 3 :</a:t>
            </a:r>
            <a:r>
              <a:rPr lang="en-US" sz="1200" kern="1200">
                <a:solidFill>
                  <a:schemeClr val="tx1"/>
                </a:solidFill>
                <a:effectLst/>
                <a:latin typeface="+mn-lt"/>
                <a:ea typeface="+mn-ea"/>
                <a:cs typeface="+mn-cs"/>
              </a:rPr>
              <a:t> Maryam est confrontée à des obstacles en matière de communication qui l’empêchent d’accéder à son entretien de réinstallation. </a:t>
            </a:r>
            <a:r>
              <a:rPr lang="en-US" sz="1200" b="1" kern="1200">
                <a:solidFill>
                  <a:schemeClr val="tx1"/>
                </a:solidFill>
                <a:effectLst/>
                <a:latin typeface="+mn-lt"/>
                <a:ea typeface="+mn-ea"/>
                <a:cs typeface="+mn-cs"/>
              </a:rPr>
              <a:t>Commentaires </a:t>
            </a:r>
            <a:r>
              <a:rPr lang="en-US" sz="1200" kern="1200">
                <a:solidFill>
                  <a:schemeClr val="tx1"/>
                </a:solidFill>
                <a:effectLst/>
                <a:latin typeface="+mn-lt"/>
                <a:ea typeface="+mn-ea"/>
                <a:cs typeface="+mn-cs"/>
              </a:rPr>
              <a:t>: Le handicap de Maryam </a:t>
            </a:r>
            <a:r>
              <a:rPr lang="en-US" sz="1200" i="1" kern="1200">
                <a:solidFill>
                  <a:schemeClr val="tx1"/>
                </a:solidFill>
                <a:effectLst/>
                <a:latin typeface="+mn-lt"/>
                <a:ea typeface="+mn-ea"/>
                <a:cs typeface="+mn-cs"/>
              </a:rPr>
              <a:t>se concrétise</a:t>
            </a:r>
            <a:r>
              <a:rPr lang="en-US" sz="1200" kern="1200">
                <a:solidFill>
                  <a:schemeClr val="tx1"/>
                </a:solidFill>
                <a:effectLst/>
                <a:latin typeface="+mn-lt"/>
                <a:ea typeface="+mn-ea"/>
                <a:cs typeface="+mn-cs"/>
              </a:rPr>
              <a:t> dans la situation qu’elle rencontre, lorsque l’agent responsable de la réinstallation se montre incapable de partager des informations de telle manière qu’elle puisse les comprendre. Maryam et l’agent sont tous deux confrontés à un obstacle communicationnel. </a:t>
            </a:r>
          </a:p>
          <a:p>
            <a:pPr lvl="2" rtl="0"/>
            <a:endParaRPr lang="en-GB" sz="1200" kern="1200" dirty="0">
              <a:solidFill>
                <a:schemeClr val="tx1"/>
              </a:solidFill>
              <a:effectLst/>
              <a:latin typeface="+mn-lt"/>
              <a:ea typeface="+mn-ea"/>
              <a:cs typeface="+mn-cs"/>
            </a:endParaRPr>
          </a:p>
          <a:p>
            <a:pPr lvl="0" rtl="0"/>
            <a:r>
              <a:rPr lang="en-US" sz="1200" b="1" kern="1200">
                <a:solidFill>
                  <a:schemeClr val="tx1"/>
                </a:solidFill>
                <a:effectLst/>
                <a:latin typeface="+mn-lt"/>
                <a:ea typeface="+mn-ea"/>
                <a:cs typeface="+mn-cs"/>
              </a:rPr>
              <a:t>Parmi les stratégies suivantes, laquelle adopteriez-vous si vous étiez à la place de ce fonctionnaire chargé de la réinstallation ?</a:t>
            </a:r>
            <a:r>
              <a:rPr lang="en-US" sz="1200" kern="120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a:buChar char="•"/>
              <a:defRPr/>
            </a:pPr>
            <a:r>
              <a:rPr lang="en-US" sz="1200" b="1" kern="1200">
                <a:solidFill>
                  <a:schemeClr val="tx1"/>
                </a:solidFill>
                <a:effectLst/>
                <a:latin typeface="+mn-lt"/>
                <a:ea typeface="+mn-ea"/>
                <a:cs typeface="+mn-cs"/>
              </a:rPr>
              <a:t>Stratégie 1</a:t>
            </a:r>
            <a:r>
              <a:rPr lang="en-US" sz="1200" kern="1200">
                <a:solidFill>
                  <a:schemeClr val="tx1"/>
                </a:solidFill>
                <a:effectLst/>
                <a:latin typeface="+mn-lt"/>
                <a:ea typeface="+mn-ea"/>
                <a:cs typeface="+mn-cs"/>
              </a:rPr>
              <a:t> : On peut envisager d’associer automatiquement Maryam à la demande de réinstallation déposée par sa famille, car celle-ci pourra lui fournir l’accompagnement dont elle aura besoin une fois arrivée dans le pays de destination. </a:t>
            </a:r>
            <a:r>
              <a:rPr lang="en-US" sz="1200" b="1" kern="1200">
                <a:solidFill>
                  <a:schemeClr val="tx1"/>
                </a:solidFill>
                <a:effectLst/>
                <a:latin typeface="+mn-lt"/>
                <a:ea typeface="+mn-ea"/>
                <a:cs typeface="+mn-cs"/>
              </a:rPr>
              <a:t>Commentaires </a:t>
            </a:r>
            <a:r>
              <a:rPr lang="en-US" sz="1200" b="0" kern="1200">
                <a:solidFill>
                  <a:schemeClr val="tx1"/>
                </a:solidFill>
                <a:effectLst/>
                <a:latin typeface="+mn-lt"/>
                <a:ea typeface="+mn-ea"/>
                <a:cs typeface="+mn-cs"/>
              </a:rPr>
              <a:t>: </a:t>
            </a:r>
            <a:r>
              <a:rPr lang="en-US" sz="1200" kern="1200">
                <a:solidFill>
                  <a:schemeClr val="tx1"/>
                </a:solidFill>
                <a:effectLst/>
                <a:latin typeface="+mn-lt"/>
                <a:ea typeface="+mn-ea"/>
                <a:cs typeface="+mn-cs"/>
              </a:rPr>
              <a:t>La réinstallation en tant qu’unité familiale peut constituer une option souhaitable pour les personnes handicapées. Néanmoins, les adultes handicapés doivent également être informés des autres options qui s’offrent à eux, notamment la possibilité de traiter et de soumettre une demande de réinstallation distincte, sur un dossier séparé, et/ou les alternatives permettant de ne pas mettre à mal les réseaux d’entraide. Il est donc essentiel de discuter directement avec les adultes handicapés afin d’exposer ces options et de connaître leurs préférences, plutôt que de les associer automatiquement à la demande de réinstallation soumise par leur famille.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a:buChar char="•"/>
              <a:defRPr/>
            </a:pPr>
            <a:r>
              <a:rPr lang="en-US" sz="1200" b="1" kern="1200">
                <a:solidFill>
                  <a:schemeClr val="tx1"/>
                </a:solidFill>
                <a:effectLst/>
                <a:latin typeface="+mn-lt"/>
                <a:ea typeface="+mn-ea"/>
                <a:cs typeface="+mn-cs"/>
              </a:rPr>
              <a:t>Stratégie 2 :</a:t>
            </a:r>
            <a:r>
              <a:rPr lang="en-US" sz="1200" kern="1200">
                <a:solidFill>
                  <a:schemeClr val="tx1"/>
                </a:solidFill>
                <a:effectLst/>
                <a:latin typeface="+mn-lt"/>
                <a:ea typeface="+mn-ea"/>
                <a:cs typeface="+mn-cs"/>
              </a:rPr>
              <a:t> L’agent responsable de la réinstallation peut trouver une autre façon de communiquer avec Maryam (notamment par écrit) et l’informer que l’entretien est reporté et bénéficiera de la présence d’un interprète en langue des signes. </a:t>
            </a:r>
            <a:r>
              <a:rPr lang="en-US" sz="1200" b="1" kern="1200">
                <a:solidFill>
                  <a:schemeClr val="tx1"/>
                </a:solidFill>
                <a:effectLst/>
                <a:latin typeface="+mn-lt"/>
                <a:ea typeface="+mn-ea"/>
                <a:cs typeface="+mn-cs"/>
              </a:rPr>
              <a:t>Commentaires </a:t>
            </a:r>
            <a:r>
              <a:rPr lang="en-US" sz="1200" b="0" kern="1200">
                <a:solidFill>
                  <a:schemeClr val="tx1"/>
                </a:solidFill>
                <a:effectLst/>
                <a:latin typeface="+mn-lt"/>
                <a:ea typeface="+mn-ea"/>
                <a:cs typeface="+mn-cs"/>
              </a:rPr>
              <a:t>: </a:t>
            </a:r>
            <a:r>
              <a:rPr lang="en-US" sz="1200" kern="1200">
                <a:solidFill>
                  <a:schemeClr val="tx1"/>
                </a:solidFill>
                <a:effectLst/>
                <a:latin typeface="+mn-lt"/>
                <a:ea typeface="+mn-ea"/>
                <a:cs typeface="+mn-cs"/>
              </a:rPr>
              <a:t>Cette stratégie semble excellente. Toutefois, l’agent responsable de la réinstallation doit faire en sorte de planifier un nouvel entretien en présence d’un interprète en langue des signes formé aux questions liées au déplacement, puis communiquer ces informations à Maryam. Si le HCR n’a pas déjà identifié des interprètes correspondant à ce profil, cette mesure risque de demander un certain temps.</a:t>
            </a:r>
            <a:endParaRPr lang="en-GB" sz="1200" b="1"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a:buChar char="•"/>
              <a:defRPr/>
            </a:pPr>
            <a:r>
              <a:rPr lang="en-US" sz="1200" b="1" kern="1200">
                <a:solidFill>
                  <a:schemeClr val="tx1"/>
                </a:solidFill>
                <a:effectLst/>
                <a:latin typeface="+mn-lt"/>
                <a:ea typeface="+mn-ea"/>
                <a:cs typeface="+mn-cs"/>
              </a:rPr>
              <a:t>Stratégie 3 :</a:t>
            </a:r>
            <a:r>
              <a:rPr lang="en-US" sz="1200" kern="1200">
                <a:solidFill>
                  <a:schemeClr val="tx1"/>
                </a:solidFill>
                <a:effectLst/>
                <a:latin typeface="+mn-lt"/>
                <a:ea typeface="+mn-ea"/>
                <a:cs typeface="+mn-cs"/>
              </a:rPr>
              <a:t> Le fonctionnaire chargé de la réinstallation peut annuler l’entretien et transmettre à Maryam des informations sur les organisations partenaires proposant des services adaptés aux personnes handicapées, tels que des services de réadaptation et des équipements d’assistance. </a:t>
            </a:r>
            <a:r>
              <a:rPr lang="en-US" sz="1200" b="1" kern="1200">
                <a:solidFill>
                  <a:schemeClr val="tx1"/>
                </a:solidFill>
                <a:effectLst/>
                <a:latin typeface="+mn-lt"/>
                <a:ea typeface="+mn-ea"/>
                <a:cs typeface="+mn-cs"/>
              </a:rPr>
              <a:t>Commentaires </a:t>
            </a:r>
            <a:r>
              <a:rPr lang="en-US" sz="1200" b="0" kern="1200">
                <a:solidFill>
                  <a:schemeClr val="tx1"/>
                </a:solidFill>
                <a:effectLst/>
                <a:latin typeface="+mn-lt"/>
                <a:ea typeface="+mn-ea"/>
                <a:cs typeface="+mn-cs"/>
              </a:rPr>
              <a:t>:</a:t>
            </a:r>
            <a:r>
              <a:rPr lang="en-US" sz="1200" b="1" kern="1200">
                <a:solidFill>
                  <a:schemeClr val="tx1"/>
                </a:solidFill>
                <a:effectLst/>
                <a:latin typeface="+mn-lt"/>
                <a:ea typeface="+mn-ea"/>
                <a:cs typeface="+mn-cs"/>
              </a:rPr>
              <a:t> </a:t>
            </a:r>
            <a:r>
              <a:rPr lang="en-US" sz="1200" kern="1200">
                <a:solidFill>
                  <a:schemeClr val="tx1"/>
                </a:solidFill>
                <a:effectLst/>
                <a:latin typeface="+mn-lt"/>
                <a:ea typeface="+mn-ea"/>
                <a:cs typeface="+mn-cs"/>
              </a:rPr>
              <a:t>L’accès à des services spécifiquement conçus pour les personnes handicapées peut effectivement intéresser Maryam, mais à ce stade, sa démarche porte sur les informations et les processus de réinstallation. En l’orientant vers des services qui n’ont pas de lien direct avec sa demande, vous risquez d’accréditer l’hypothèse selon laquelle les personnes handicapées n’ont pas les mêmes besoins ni les mêmes droits que les personnes sans handicap.</a:t>
            </a:r>
          </a:p>
          <a:p>
            <a:pPr lvl="2" rtl="0"/>
            <a:endParaRPr lang="en-GB" sz="1200" kern="1200" dirty="0">
              <a:solidFill>
                <a:schemeClr val="tx1"/>
              </a:solidFill>
              <a:effectLst/>
              <a:latin typeface="+mn-lt"/>
              <a:ea typeface="+mn-ea"/>
              <a:cs typeface="+mn-cs"/>
            </a:endParaRPr>
          </a:p>
          <a:p>
            <a:pPr lvl="2" rtl="0"/>
            <a:endParaRPr lang="en-GB" sz="1200" kern="1200" dirty="0">
              <a:solidFill>
                <a:schemeClr val="tx1"/>
              </a:solidFill>
              <a:effectLst/>
              <a:latin typeface="+mn-lt"/>
              <a:ea typeface="+mn-ea"/>
              <a:cs typeface="+mn-cs"/>
            </a:endParaRPr>
          </a:p>
          <a:p>
            <a:pPr rtl="0"/>
            <a:endParaRPr lang="en-GB" dirty="0"/>
          </a:p>
        </p:txBody>
      </p:sp>
      <p:sp>
        <p:nvSpPr>
          <p:cNvPr id="4" name="Slide Number Placeholder 3"/>
          <p:cNvSpPr>
            <a:spLocks noGrp="1"/>
          </p:cNvSpPr>
          <p:nvPr>
            <p:ph type="sldNum" sz="quarter" idx="5"/>
          </p:nvPr>
        </p:nvSpPr>
        <p:spPr/>
        <p:txBody>
          <a:bodyPr rtlCol="0"/>
          <a:lstStyle/>
          <a:p>
            <a:pPr rtl="0"/>
            <a:fld id="{33A72D5E-6E12-4B2A-9DB1-134A1847ED8D}" type="slidenum">
              <a:rPr lang="en-GB" smtClean="0"/>
              <a:t>7</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b="1" i="0" kern="1200" dirty="0">
                <a:solidFill>
                  <a:schemeClr val="tx1"/>
                </a:solidFill>
                <a:effectLst/>
                <a:latin typeface="+mn-lt"/>
                <a:ea typeface="+mn-ea"/>
                <a:cs typeface="+mn-cs"/>
              </a:rPr>
              <a:t>Conseils à </a:t>
            </a:r>
            <a:r>
              <a:rPr lang="en-US" sz="1200" b="1" i="0" kern="1200" dirty="0" err="1">
                <a:solidFill>
                  <a:schemeClr val="tx1"/>
                </a:solidFill>
                <a:effectLst/>
                <a:latin typeface="+mn-lt"/>
                <a:ea typeface="+mn-ea"/>
                <a:cs typeface="+mn-cs"/>
              </a:rPr>
              <a:t>l’intention</a:t>
            </a:r>
            <a:r>
              <a:rPr lang="en-US" sz="1200" b="1" i="0" kern="1200" dirty="0">
                <a:solidFill>
                  <a:schemeClr val="tx1"/>
                </a:solidFill>
                <a:effectLst/>
                <a:latin typeface="+mn-lt"/>
                <a:ea typeface="+mn-ea"/>
                <a:cs typeface="+mn-cs"/>
              </a:rPr>
              <a:t> des animateurs :</a:t>
            </a:r>
          </a:p>
          <a:p>
            <a:pPr marL="171450" indent="-171450" rtl="0">
              <a:buFont typeface="Arial" panose="020B0604020202020204" pitchFamily="34" charset="0"/>
              <a:buChar char="•"/>
            </a:pPr>
            <a:endParaRPr lang="en-GB" sz="1200" kern="1200" dirty="0">
              <a:solidFill>
                <a:schemeClr val="tx1"/>
              </a:solidFill>
              <a:effectLst/>
              <a:latin typeface="+mn-lt"/>
              <a:ea typeface="+mn-ea"/>
              <a:cs typeface="+mn-cs"/>
            </a:endParaRPr>
          </a:p>
          <a:p>
            <a:pPr marL="171450" indent="-171450" rtl="0">
              <a:buFont typeface="Arial" panose="020B0604020202020204" pitchFamily="34" charset="0"/>
              <a:buChar char="•"/>
            </a:pPr>
            <a:r>
              <a:rPr lang="en-US" sz="1200" kern="1200" dirty="0">
                <a:solidFill>
                  <a:schemeClr val="tx1"/>
                </a:solidFill>
                <a:effectLst/>
                <a:latin typeface="+mn-lt"/>
                <a:ea typeface="+mn-ea"/>
                <a:cs typeface="+mn-cs"/>
              </a:rPr>
              <a:t>Il </a:t>
            </a:r>
            <a:r>
              <a:rPr lang="en-US" sz="1200" kern="1200" dirty="0" err="1">
                <a:solidFill>
                  <a:schemeClr val="tx1"/>
                </a:solidFill>
                <a:effectLst/>
                <a:latin typeface="+mn-lt"/>
                <a:ea typeface="+mn-ea"/>
                <a:cs typeface="+mn-cs"/>
              </a:rPr>
              <a:t>est</a:t>
            </a:r>
            <a:r>
              <a:rPr lang="en-US" sz="1200" kern="1200" dirty="0">
                <a:solidFill>
                  <a:schemeClr val="tx1"/>
                </a:solidFill>
                <a:effectLst/>
                <a:latin typeface="+mn-lt"/>
                <a:ea typeface="+mn-ea"/>
                <a:cs typeface="+mn-cs"/>
              </a:rPr>
              <a:t> important de </a:t>
            </a:r>
            <a:r>
              <a:rPr lang="en-US" sz="1200" kern="1200" dirty="0" err="1">
                <a:solidFill>
                  <a:schemeClr val="tx1"/>
                </a:solidFill>
                <a:effectLst/>
                <a:latin typeface="+mn-lt"/>
                <a:ea typeface="+mn-ea"/>
                <a:cs typeface="+mn-cs"/>
              </a:rPr>
              <a:t>prêter</a:t>
            </a:r>
            <a:r>
              <a:rPr lang="en-US" sz="1200" kern="1200" dirty="0">
                <a:solidFill>
                  <a:schemeClr val="tx1"/>
                </a:solidFill>
                <a:effectLst/>
                <a:latin typeface="+mn-lt"/>
                <a:ea typeface="+mn-ea"/>
                <a:cs typeface="+mn-cs"/>
              </a:rPr>
              <a:t> attention à la manière </a:t>
            </a:r>
            <a:r>
              <a:rPr lang="en-US" sz="1200" kern="1200" dirty="0" err="1">
                <a:solidFill>
                  <a:schemeClr val="tx1"/>
                </a:solidFill>
                <a:effectLst/>
                <a:latin typeface="+mn-lt"/>
                <a:ea typeface="+mn-ea"/>
                <a:cs typeface="+mn-cs"/>
              </a:rPr>
              <a:t>dont</a:t>
            </a:r>
            <a:r>
              <a:rPr lang="en-US" sz="1200" kern="1200" dirty="0">
                <a:solidFill>
                  <a:schemeClr val="tx1"/>
                </a:solidFill>
                <a:effectLst/>
                <a:latin typeface="+mn-lt"/>
                <a:ea typeface="+mn-ea"/>
                <a:cs typeface="+mn-cs"/>
              </a:rPr>
              <a:t> nous </a:t>
            </a:r>
            <a:r>
              <a:rPr lang="en-US" sz="1200" kern="1200" dirty="0" err="1">
                <a:solidFill>
                  <a:schemeClr val="tx1"/>
                </a:solidFill>
                <a:effectLst/>
                <a:latin typeface="+mn-lt"/>
                <a:ea typeface="+mn-ea"/>
                <a:cs typeface="+mn-cs"/>
              </a:rPr>
              <a:t>analysons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une</a:t>
            </a:r>
            <a:r>
              <a:rPr lang="en-US" sz="1200" kern="1200" dirty="0">
                <a:solidFill>
                  <a:schemeClr val="tx1"/>
                </a:solidFill>
                <a:effectLst/>
                <a:latin typeface="+mn-lt"/>
                <a:ea typeface="+mn-ea"/>
                <a:cs typeface="+mn-cs"/>
              </a:rPr>
              <a:t> situation </a:t>
            </a:r>
            <a:r>
              <a:rPr lang="en-US" sz="1200" kern="1200" dirty="0" err="1">
                <a:solidFill>
                  <a:schemeClr val="tx1"/>
                </a:solidFill>
                <a:effectLst/>
                <a:latin typeface="+mn-lt"/>
                <a:ea typeface="+mn-ea"/>
                <a:cs typeface="+mn-cs"/>
              </a:rPr>
              <a:t>présentant</a:t>
            </a:r>
            <a:r>
              <a:rPr lang="en-US" sz="1200" kern="1200" dirty="0">
                <a:solidFill>
                  <a:schemeClr val="tx1"/>
                </a:solidFill>
                <a:effectLst/>
                <a:latin typeface="+mn-lt"/>
                <a:ea typeface="+mn-ea"/>
                <a:cs typeface="+mn-cs"/>
              </a:rPr>
              <a:t> un </a:t>
            </a:r>
            <a:r>
              <a:rPr lang="en-US" sz="1200" kern="1200" dirty="0" err="1">
                <a:solidFill>
                  <a:schemeClr val="tx1"/>
                </a:solidFill>
                <a:effectLst/>
                <a:latin typeface="+mn-lt"/>
                <a:ea typeface="+mn-ea"/>
                <a:cs typeface="+mn-cs"/>
              </a:rPr>
              <a:t>risque</a:t>
            </a:r>
            <a:r>
              <a:rPr lang="en-US" sz="1200" kern="1200" dirty="0">
                <a:solidFill>
                  <a:schemeClr val="tx1"/>
                </a:solidFill>
                <a:effectLst/>
                <a:latin typeface="+mn-lt"/>
                <a:ea typeface="+mn-ea"/>
                <a:cs typeface="+mn-cs"/>
              </a:rPr>
              <a:t> et à la </a:t>
            </a:r>
            <a:r>
              <a:rPr lang="en-US" sz="1200" kern="1200" dirty="0" err="1">
                <a:solidFill>
                  <a:schemeClr val="tx1"/>
                </a:solidFill>
                <a:effectLst/>
                <a:latin typeface="+mn-lt"/>
                <a:ea typeface="+mn-ea"/>
                <a:cs typeface="+mn-cs"/>
              </a:rPr>
              <a:t>terminologie</a:t>
            </a:r>
            <a:r>
              <a:rPr lang="en-US" sz="1200" kern="1200" dirty="0">
                <a:solidFill>
                  <a:schemeClr val="tx1"/>
                </a:solidFill>
                <a:effectLst/>
                <a:latin typeface="+mn-lt"/>
                <a:ea typeface="+mn-ea"/>
                <a:cs typeface="+mn-cs"/>
              </a:rPr>
              <a:t> que nous </a:t>
            </a:r>
            <a:r>
              <a:rPr lang="en-US" sz="1200" kern="1200" dirty="0" err="1">
                <a:solidFill>
                  <a:schemeClr val="tx1"/>
                </a:solidFill>
                <a:effectLst/>
                <a:latin typeface="+mn-lt"/>
                <a:ea typeface="+mn-ea"/>
                <a:cs typeface="+mn-cs"/>
              </a:rPr>
              <a:t>employons</a:t>
            </a:r>
            <a:r>
              <a:rPr lang="en-US" sz="1200" kern="1200" dirty="0">
                <a:solidFill>
                  <a:schemeClr val="tx1"/>
                </a:solidFill>
                <a:effectLst/>
                <a:latin typeface="+mn-lt"/>
                <a:ea typeface="+mn-ea"/>
                <a:cs typeface="+mn-cs"/>
              </a:rPr>
              <a:t> pour la </a:t>
            </a:r>
            <a:r>
              <a:rPr lang="en-US" sz="1200" kern="1200" dirty="0" err="1">
                <a:solidFill>
                  <a:schemeClr val="tx1"/>
                </a:solidFill>
                <a:effectLst/>
                <a:latin typeface="+mn-lt"/>
                <a:ea typeface="+mn-ea"/>
                <a:cs typeface="+mn-cs"/>
              </a:rPr>
              <a:t>décrire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L’utilisation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d’une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terminologie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fondée</a:t>
            </a:r>
            <a:r>
              <a:rPr lang="en-US" sz="1200" kern="1200" dirty="0">
                <a:solidFill>
                  <a:schemeClr val="tx1"/>
                </a:solidFill>
                <a:effectLst/>
                <a:latin typeface="+mn-lt"/>
                <a:ea typeface="+mn-ea"/>
                <a:cs typeface="+mn-cs"/>
              </a:rPr>
              <a:t> sur le respect des droits </a:t>
            </a:r>
            <a:r>
              <a:rPr lang="en-US" sz="1200" kern="1200" dirty="0" err="1">
                <a:solidFill>
                  <a:schemeClr val="tx1"/>
                </a:solidFill>
                <a:effectLst/>
                <a:latin typeface="+mn-lt"/>
                <a:ea typeface="+mn-ea"/>
                <a:cs typeface="+mn-cs"/>
              </a:rPr>
              <a:t>permettra</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dépasser</a:t>
            </a:r>
            <a:r>
              <a:rPr lang="en-US" sz="1200" kern="1200" dirty="0">
                <a:solidFill>
                  <a:schemeClr val="tx1"/>
                </a:solidFill>
                <a:effectLst/>
                <a:latin typeface="+mn-lt"/>
                <a:ea typeface="+mn-ea"/>
                <a:cs typeface="+mn-cs"/>
              </a:rPr>
              <a:t> les </a:t>
            </a:r>
            <a:r>
              <a:rPr lang="en-US" sz="1200" kern="1200" dirty="0" err="1">
                <a:solidFill>
                  <a:schemeClr val="tx1"/>
                </a:solidFill>
                <a:effectLst/>
                <a:latin typeface="+mn-lt"/>
                <a:ea typeface="+mn-ea"/>
                <a:cs typeface="+mn-cs"/>
              </a:rPr>
              <a:t>seules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caractéristiques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personnelles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l’individu</a:t>
            </a:r>
            <a:r>
              <a:rPr lang="en-US" sz="1200" kern="1200" dirty="0">
                <a:solidFill>
                  <a:schemeClr val="tx1"/>
                </a:solidFill>
                <a:effectLst/>
                <a:latin typeface="+mn-lt"/>
                <a:ea typeface="+mn-ea"/>
                <a:cs typeface="+mn-cs"/>
              </a:rPr>
              <a:t> pour </a:t>
            </a:r>
            <a:r>
              <a:rPr lang="en-US" sz="1200" kern="1200" dirty="0" err="1">
                <a:solidFill>
                  <a:schemeClr val="tx1"/>
                </a:solidFill>
                <a:effectLst/>
                <a:latin typeface="+mn-lt"/>
                <a:ea typeface="+mn-ea"/>
                <a:cs typeface="+mn-cs"/>
              </a:rPr>
              <a:t>mettre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l’accent</a:t>
            </a:r>
            <a:r>
              <a:rPr lang="en-US" sz="1200" kern="1200" dirty="0">
                <a:solidFill>
                  <a:schemeClr val="tx1"/>
                </a:solidFill>
                <a:effectLst/>
                <a:latin typeface="+mn-lt"/>
                <a:ea typeface="+mn-ea"/>
                <a:cs typeface="+mn-cs"/>
              </a:rPr>
              <a:t> sur </a:t>
            </a:r>
            <a:r>
              <a:rPr lang="en-US" sz="1200" kern="1200" dirty="0" err="1">
                <a:solidFill>
                  <a:schemeClr val="tx1"/>
                </a:solidFill>
                <a:effectLst/>
                <a:latin typeface="+mn-lt"/>
                <a:ea typeface="+mn-ea"/>
                <a:cs typeface="+mn-cs"/>
              </a:rPr>
              <a:t>différents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facteurs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risque</a:t>
            </a:r>
            <a:r>
              <a:rPr lang="en-US" sz="1200" kern="1200" dirty="0">
                <a:solidFill>
                  <a:schemeClr val="tx1"/>
                </a:solidFill>
                <a:effectLst/>
                <a:latin typeface="+mn-lt"/>
                <a:ea typeface="+mn-ea"/>
                <a:cs typeface="+mn-cs"/>
              </a:rPr>
              <a:t>, et </a:t>
            </a:r>
            <a:r>
              <a:rPr lang="en-US" sz="1200" kern="1200" dirty="0" err="1">
                <a:solidFill>
                  <a:schemeClr val="tx1"/>
                </a:solidFill>
                <a:effectLst/>
                <a:latin typeface="+mn-lt"/>
                <a:ea typeface="+mn-ea"/>
                <a:cs typeface="+mn-cs"/>
              </a:rPr>
              <a:t>d’identifier</a:t>
            </a:r>
            <a:r>
              <a:rPr lang="en-US" sz="1200" kern="1200" dirty="0">
                <a:solidFill>
                  <a:schemeClr val="tx1"/>
                </a:solidFill>
                <a:effectLst/>
                <a:latin typeface="+mn-lt"/>
                <a:ea typeface="+mn-ea"/>
                <a:cs typeface="+mn-cs"/>
              </a:rPr>
              <a:t> les </a:t>
            </a:r>
            <a:r>
              <a:rPr lang="en-US" sz="1200" kern="1200" dirty="0" err="1">
                <a:solidFill>
                  <a:schemeClr val="tx1"/>
                </a:solidFill>
                <a:effectLst/>
                <a:latin typeface="+mn-lt"/>
                <a:ea typeface="+mn-ea"/>
                <a:cs typeface="+mn-cs"/>
              </a:rPr>
              <a:t>stratégies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axées</a:t>
            </a:r>
            <a:r>
              <a:rPr lang="en-US" sz="1200" kern="1200" dirty="0">
                <a:solidFill>
                  <a:schemeClr val="tx1"/>
                </a:solidFill>
                <a:effectLst/>
                <a:latin typeface="+mn-lt"/>
                <a:ea typeface="+mn-ea"/>
                <a:cs typeface="+mn-cs"/>
              </a:rPr>
              <a:t> sur le respect des droits </a:t>
            </a:r>
            <a:r>
              <a:rPr lang="en-US" sz="1200" kern="1200" dirty="0" err="1">
                <a:solidFill>
                  <a:schemeClr val="tx1"/>
                </a:solidFill>
                <a:effectLst/>
                <a:latin typeface="+mn-lt"/>
                <a:ea typeface="+mn-ea"/>
                <a:cs typeface="+mn-cs"/>
              </a:rPr>
              <a:t>susceptibles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d’atténuer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d’éliminer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risques</a:t>
            </a:r>
            <a:r>
              <a:rPr lang="en-US" sz="1200" kern="1200" dirty="0">
                <a:solidFill>
                  <a:schemeClr val="tx1"/>
                </a:solidFill>
                <a:effectLst/>
                <a:latin typeface="+mn-lt"/>
                <a:ea typeface="+mn-ea"/>
                <a:cs typeface="+mn-cs"/>
              </a:rPr>
              <a:t>.</a:t>
            </a:r>
          </a:p>
          <a:p>
            <a:pPr marL="171450" indent="-171450" rtl="0">
              <a:buFont typeface="Arial" panose="020B0604020202020204" pitchFamily="34" charset="0"/>
              <a:buChar char="•"/>
            </a:pPr>
            <a:endParaRPr lang="en-GB" sz="1200" kern="1200" dirty="0">
              <a:solidFill>
                <a:schemeClr val="tx1"/>
              </a:solidFill>
              <a:effectLst/>
              <a:latin typeface="+mn-lt"/>
              <a:ea typeface="+mn-ea"/>
              <a:cs typeface="+mn-cs"/>
            </a:endParaRPr>
          </a:p>
          <a:p>
            <a:pPr marL="0" indent="0" rtl="0">
              <a:buFont typeface="Arial" panose="020B0604020202020204" pitchFamily="34" charset="0"/>
              <a:buNone/>
            </a:pPr>
            <a:r>
              <a:rPr lang="en-US" sz="1200" b="1" kern="1200" dirty="0">
                <a:solidFill>
                  <a:schemeClr val="tx1"/>
                </a:solidFill>
                <a:effectLst/>
                <a:latin typeface="+mn-lt"/>
                <a:ea typeface="+mn-ea"/>
                <a:cs typeface="+mn-cs"/>
              </a:rPr>
              <a:t>Parmi les affirmations </a:t>
            </a:r>
            <a:r>
              <a:rPr lang="en-US" sz="1200" b="1" kern="1200" dirty="0" err="1">
                <a:solidFill>
                  <a:schemeClr val="tx1"/>
                </a:solidFill>
                <a:effectLst/>
                <a:latin typeface="+mn-lt"/>
                <a:ea typeface="+mn-ea"/>
                <a:cs typeface="+mn-cs"/>
              </a:rPr>
              <a:t>suivantes</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laquelle</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vous</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semble</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refléter</a:t>
            </a:r>
            <a:r>
              <a:rPr lang="en-US" sz="1200" b="1" kern="1200" dirty="0">
                <a:solidFill>
                  <a:schemeClr val="tx1"/>
                </a:solidFill>
                <a:effectLst/>
                <a:latin typeface="+mn-lt"/>
                <a:ea typeface="+mn-ea"/>
                <a:cs typeface="+mn-cs"/>
              </a:rPr>
              <a:t> le plus </a:t>
            </a:r>
            <a:r>
              <a:rPr lang="en-US" sz="1200" b="1" kern="1200" dirty="0" err="1">
                <a:solidFill>
                  <a:schemeClr val="tx1"/>
                </a:solidFill>
                <a:effectLst/>
                <a:latin typeface="+mn-lt"/>
                <a:ea typeface="+mn-ea"/>
                <a:cs typeface="+mn-cs"/>
              </a:rPr>
              <a:t>fidèlement</a:t>
            </a:r>
            <a:r>
              <a:rPr lang="en-US" sz="1200" b="1" kern="1200" dirty="0">
                <a:solidFill>
                  <a:schemeClr val="tx1"/>
                </a:solidFill>
                <a:effectLst/>
                <a:latin typeface="+mn-lt"/>
                <a:ea typeface="+mn-ea"/>
                <a:cs typeface="+mn-cs"/>
              </a:rPr>
              <a:t> la situation de Maryam ? </a:t>
            </a:r>
          </a:p>
          <a:p>
            <a:pPr marL="171450" lvl="0" indent="-171450" rtl="0">
              <a:buFont typeface="Arial" panose="020B0604020202020204"/>
              <a:buChar char="•"/>
            </a:pPr>
            <a:r>
              <a:rPr lang="en-US" sz="1200" b="1" kern="1200" dirty="0">
                <a:solidFill>
                  <a:schemeClr val="tx1"/>
                </a:solidFill>
                <a:effectLst/>
                <a:latin typeface="+mn-lt"/>
                <a:ea typeface="+mn-ea"/>
                <a:cs typeface="+mn-cs"/>
              </a:rPr>
              <a:t>Affirmation 1 :</a:t>
            </a:r>
            <a:r>
              <a:rPr lang="en-US" sz="1200" kern="1200" dirty="0">
                <a:solidFill>
                  <a:schemeClr val="tx1"/>
                </a:solidFill>
                <a:effectLst/>
                <a:latin typeface="+mn-lt"/>
                <a:ea typeface="+mn-ea"/>
                <a:cs typeface="+mn-cs"/>
              </a:rPr>
              <a:t> Maryam fait face a </a:t>
            </a:r>
            <a:r>
              <a:rPr lang="en-US" sz="1200" kern="1200" dirty="0" err="1">
                <a:solidFill>
                  <a:schemeClr val="tx1"/>
                </a:solidFill>
                <a:effectLst/>
                <a:latin typeface="+mn-lt"/>
                <a:ea typeface="+mn-ea"/>
                <a:cs typeface="+mn-cs"/>
              </a:rPr>
              <a:t>une</a:t>
            </a:r>
            <a:r>
              <a:rPr lang="en-US" sz="1200" kern="1200" dirty="0">
                <a:solidFill>
                  <a:schemeClr val="tx1"/>
                </a:solidFill>
                <a:effectLst/>
                <a:latin typeface="+mn-lt"/>
                <a:ea typeface="+mn-ea"/>
                <a:cs typeface="+mn-cs"/>
              </a:rPr>
              <a:t> situation de discrimination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raison de son handicap. </a:t>
            </a:r>
            <a:r>
              <a:rPr lang="en-US" sz="1200" b="1" kern="1200" dirty="0" err="1">
                <a:solidFill>
                  <a:schemeClr val="tx1"/>
                </a:solidFill>
                <a:effectLst/>
                <a:latin typeface="+mn-lt"/>
                <a:ea typeface="+mn-ea"/>
                <a:cs typeface="+mn-cs"/>
              </a:rPr>
              <a:t>Commentaires</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Maryam ne dispose pas des </a:t>
            </a:r>
            <a:r>
              <a:rPr lang="en-US" sz="1200" kern="1200" dirty="0" err="1">
                <a:solidFill>
                  <a:schemeClr val="tx1"/>
                </a:solidFill>
                <a:effectLst/>
                <a:latin typeface="+mn-lt"/>
                <a:ea typeface="+mn-ea"/>
                <a:cs typeface="+mn-cs"/>
              </a:rPr>
              <a:t>mêmes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possibilités</a:t>
            </a:r>
            <a:r>
              <a:rPr lang="en-US" sz="1200" kern="1200" dirty="0">
                <a:solidFill>
                  <a:schemeClr val="tx1"/>
                </a:solidFill>
                <a:effectLst/>
                <a:latin typeface="+mn-lt"/>
                <a:ea typeface="+mn-ea"/>
                <a:cs typeface="+mn-cs"/>
              </a:rPr>
              <a:t> que les </a:t>
            </a:r>
            <a:r>
              <a:rPr lang="en-US" sz="1200" kern="1200" dirty="0" err="1">
                <a:solidFill>
                  <a:schemeClr val="tx1"/>
                </a:solidFill>
                <a:effectLst/>
                <a:latin typeface="+mn-lt"/>
                <a:ea typeface="+mn-ea"/>
                <a:cs typeface="+mn-cs"/>
              </a:rPr>
              <a:t>autres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réfugiés</a:t>
            </a:r>
            <a:r>
              <a:rPr lang="en-US" sz="1200" kern="1200" dirty="0">
                <a:solidFill>
                  <a:schemeClr val="tx1"/>
                </a:solidFill>
                <a:effectLst/>
                <a:latin typeface="+mn-lt"/>
                <a:ea typeface="+mn-ea"/>
                <a:cs typeface="+mn-cs"/>
              </a:rPr>
              <a:t> pour </a:t>
            </a:r>
            <a:r>
              <a:rPr lang="en-US" sz="1200" kern="1200" dirty="0" err="1">
                <a:solidFill>
                  <a:schemeClr val="tx1"/>
                </a:solidFill>
                <a:effectLst/>
                <a:latin typeface="+mn-lt"/>
                <a:ea typeface="+mn-ea"/>
                <a:cs typeface="+mn-cs"/>
              </a:rPr>
              <a:t>obtenir</a:t>
            </a:r>
            <a:r>
              <a:rPr lang="en-US" sz="1200" kern="1200" dirty="0">
                <a:solidFill>
                  <a:schemeClr val="tx1"/>
                </a:solidFill>
                <a:effectLst/>
                <a:latin typeface="+mn-lt"/>
                <a:ea typeface="+mn-ea"/>
                <a:cs typeface="+mn-cs"/>
              </a:rPr>
              <a:t> des </a:t>
            </a:r>
            <a:r>
              <a:rPr lang="en-US" sz="1200" kern="1200" dirty="0" err="1">
                <a:solidFill>
                  <a:schemeClr val="tx1"/>
                </a:solidFill>
                <a:effectLst/>
                <a:latin typeface="+mn-lt"/>
                <a:ea typeface="+mn-ea"/>
                <a:cs typeface="+mn-cs"/>
              </a:rPr>
              <a:t>informations</a:t>
            </a:r>
            <a:r>
              <a:rPr lang="en-US" sz="1200" kern="1200" dirty="0">
                <a:solidFill>
                  <a:schemeClr val="tx1"/>
                </a:solidFill>
                <a:effectLst/>
                <a:latin typeface="+mn-lt"/>
                <a:ea typeface="+mn-ea"/>
                <a:cs typeface="+mn-cs"/>
              </a:rPr>
              <a:t> relatives à la </a:t>
            </a:r>
            <a:r>
              <a:rPr lang="en-US" sz="1200" kern="1200" dirty="0" err="1">
                <a:solidFill>
                  <a:schemeClr val="tx1"/>
                </a:solidFill>
                <a:effectLst/>
                <a:latin typeface="+mn-lt"/>
                <a:ea typeface="+mn-ea"/>
                <a:cs typeface="+mn-cs"/>
              </a:rPr>
              <a:t>réinstallation</a:t>
            </a:r>
            <a:r>
              <a:rPr lang="en-US" sz="1200" kern="1200" dirty="0">
                <a:solidFill>
                  <a:schemeClr val="tx1"/>
                </a:solidFill>
                <a:effectLst/>
                <a:latin typeface="+mn-lt"/>
                <a:ea typeface="+mn-ea"/>
                <a:cs typeface="+mn-cs"/>
              </a:rPr>
              <a:t> ; </a:t>
            </a:r>
            <a:r>
              <a:rPr lang="en-US" sz="1200" kern="1200" dirty="0" err="1">
                <a:solidFill>
                  <a:schemeClr val="tx1"/>
                </a:solidFill>
                <a:effectLst/>
                <a:latin typeface="+mn-lt"/>
                <a:ea typeface="+mn-ea"/>
                <a:cs typeface="+mn-cs"/>
              </a:rPr>
              <a:t>cette</a:t>
            </a:r>
            <a:r>
              <a:rPr lang="en-US" sz="1200" kern="1200" dirty="0">
                <a:solidFill>
                  <a:schemeClr val="tx1"/>
                </a:solidFill>
                <a:effectLst/>
                <a:latin typeface="+mn-lt"/>
                <a:ea typeface="+mn-ea"/>
                <a:cs typeface="+mn-cs"/>
              </a:rPr>
              <a:t> situation </a:t>
            </a:r>
            <a:r>
              <a:rPr lang="en-US" sz="1200" kern="1200" dirty="0" err="1">
                <a:solidFill>
                  <a:schemeClr val="tx1"/>
                </a:solidFill>
                <a:effectLst/>
                <a:latin typeface="+mn-lt"/>
                <a:ea typeface="+mn-ea"/>
                <a:cs typeface="+mn-cs"/>
              </a:rPr>
              <a:t>peut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effectivement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relever</a:t>
            </a:r>
            <a:r>
              <a:rPr lang="en-US" sz="1200" kern="1200" dirty="0">
                <a:solidFill>
                  <a:schemeClr val="tx1"/>
                </a:solidFill>
                <a:effectLst/>
                <a:latin typeface="+mn-lt"/>
                <a:ea typeface="+mn-ea"/>
                <a:cs typeface="+mn-cs"/>
              </a:rPr>
              <a:t> de la discrimination. </a:t>
            </a:r>
            <a:r>
              <a:rPr lang="en-US" sz="1200" kern="1200" dirty="0" err="1">
                <a:solidFill>
                  <a:schemeClr val="tx1"/>
                </a:solidFill>
                <a:effectLst/>
                <a:latin typeface="+mn-lt"/>
                <a:ea typeface="+mn-ea"/>
                <a:cs typeface="+mn-cs"/>
              </a:rPr>
              <a:t>Selon</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réaction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qu’il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adoptera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l’agent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responsable</a:t>
            </a:r>
            <a:r>
              <a:rPr lang="en-US" sz="1200" kern="1200" dirty="0">
                <a:solidFill>
                  <a:schemeClr val="tx1"/>
                </a:solidFill>
                <a:effectLst/>
                <a:latin typeface="+mn-lt"/>
                <a:ea typeface="+mn-ea"/>
                <a:cs typeface="+mn-cs"/>
              </a:rPr>
              <a:t> de la </a:t>
            </a:r>
            <a:r>
              <a:rPr lang="en-US" sz="1200" kern="1200" dirty="0" err="1">
                <a:solidFill>
                  <a:schemeClr val="tx1"/>
                </a:solidFill>
                <a:effectLst/>
                <a:latin typeface="+mn-lt"/>
                <a:ea typeface="+mn-ea"/>
                <a:cs typeface="+mn-cs"/>
              </a:rPr>
              <a:t>réinstallation</a:t>
            </a:r>
            <a:r>
              <a:rPr lang="en-US" sz="1200" kern="1200" dirty="0">
                <a:solidFill>
                  <a:schemeClr val="tx1"/>
                </a:solidFill>
                <a:effectLst/>
                <a:latin typeface="+mn-lt"/>
                <a:ea typeface="+mn-ea"/>
                <a:cs typeface="+mn-cs"/>
              </a:rPr>
              <a:t> a le </a:t>
            </a:r>
            <a:r>
              <a:rPr lang="en-US" sz="1200" kern="1200" dirty="0" err="1">
                <a:solidFill>
                  <a:schemeClr val="tx1"/>
                </a:solidFill>
                <a:effectLst/>
                <a:latin typeface="+mn-lt"/>
                <a:ea typeface="+mn-ea"/>
                <a:cs typeface="+mn-cs"/>
              </a:rPr>
              <a:t>pouvoir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d’infléchir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une</a:t>
            </a:r>
            <a:r>
              <a:rPr lang="en-US" sz="1200" kern="1200" dirty="0">
                <a:solidFill>
                  <a:schemeClr val="tx1"/>
                </a:solidFill>
                <a:effectLst/>
                <a:latin typeface="+mn-lt"/>
                <a:ea typeface="+mn-ea"/>
                <a:cs typeface="+mn-cs"/>
              </a:rPr>
              <a:t> situation mal </a:t>
            </a:r>
            <a:r>
              <a:rPr lang="en-US" sz="1200" kern="1200" dirty="0" err="1">
                <a:solidFill>
                  <a:schemeClr val="tx1"/>
                </a:solidFill>
                <a:effectLst/>
                <a:latin typeface="+mn-lt"/>
                <a:ea typeface="+mn-ea"/>
                <a:cs typeface="+mn-cs"/>
              </a:rPr>
              <a:t>engagée</a:t>
            </a:r>
            <a:r>
              <a:rPr lang="en-US" sz="1200" kern="1200" dirty="0">
                <a:solidFill>
                  <a:schemeClr val="tx1"/>
                </a:solidFill>
                <a:effectLst/>
                <a:latin typeface="+mn-lt"/>
                <a:ea typeface="+mn-ea"/>
                <a:cs typeface="+mn-cs"/>
              </a:rPr>
              <a:t> ; dans un instant, nous </a:t>
            </a:r>
            <a:r>
              <a:rPr lang="en-US" sz="1200" kern="1200" dirty="0" err="1">
                <a:solidFill>
                  <a:schemeClr val="tx1"/>
                </a:solidFill>
                <a:effectLst/>
                <a:latin typeface="+mn-lt"/>
                <a:ea typeface="+mn-ea"/>
                <a:cs typeface="+mn-cs"/>
              </a:rPr>
              <a:t>découvrirons</a:t>
            </a:r>
            <a:r>
              <a:rPr lang="en-US" sz="1200" kern="1200" dirty="0">
                <a:solidFill>
                  <a:schemeClr val="tx1"/>
                </a:solidFill>
                <a:effectLst/>
                <a:latin typeface="+mn-lt"/>
                <a:ea typeface="+mn-ea"/>
                <a:cs typeface="+mn-cs"/>
              </a:rPr>
              <a:t> ensemble trois </a:t>
            </a:r>
            <a:r>
              <a:rPr lang="en-US" sz="1200" kern="1200" dirty="0" err="1">
                <a:solidFill>
                  <a:schemeClr val="tx1"/>
                </a:solidFill>
                <a:effectLst/>
                <a:latin typeface="+mn-lt"/>
                <a:ea typeface="+mn-ea"/>
                <a:cs typeface="+mn-cs"/>
              </a:rPr>
              <a:t>stratégies</a:t>
            </a:r>
            <a:r>
              <a:rPr lang="en-US" sz="1200" kern="1200" dirty="0">
                <a:solidFill>
                  <a:schemeClr val="tx1"/>
                </a:solidFill>
                <a:effectLst/>
                <a:latin typeface="+mn-lt"/>
                <a:ea typeface="+mn-ea"/>
                <a:cs typeface="+mn-cs"/>
              </a:rPr>
              <a:t> à </a:t>
            </a:r>
            <a:r>
              <a:rPr lang="en-US" sz="1200" kern="1200" dirty="0" err="1">
                <a:solidFill>
                  <a:schemeClr val="tx1"/>
                </a:solidFill>
                <a:effectLst/>
                <a:latin typeface="+mn-lt"/>
                <a:ea typeface="+mn-ea"/>
                <a:cs typeface="+mn-cs"/>
              </a:rPr>
              <a:t>mettre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œuvre</a:t>
            </a:r>
            <a:r>
              <a:rPr lang="en-US" sz="1200" kern="1200" dirty="0">
                <a:solidFill>
                  <a:schemeClr val="tx1"/>
                </a:solidFill>
                <a:effectLst/>
                <a:latin typeface="+mn-lt"/>
                <a:ea typeface="+mn-ea"/>
                <a:cs typeface="+mn-cs"/>
              </a:rPr>
              <a:t>. </a:t>
            </a:r>
          </a:p>
          <a:p>
            <a:pPr marL="171450" lvl="0" indent="-171450" rtl="0">
              <a:buFont typeface="Arial" panose="020B0604020202020204"/>
              <a:buChar char="•"/>
            </a:pPr>
            <a:r>
              <a:rPr lang="en-US" sz="1200" b="1" kern="1200" dirty="0">
                <a:solidFill>
                  <a:schemeClr val="tx1"/>
                </a:solidFill>
                <a:effectLst/>
                <a:latin typeface="+mn-lt"/>
                <a:ea typeface="+mn-ea"/>
                <a:cs typeface="+mn-cs"/>
              </a:rPr>
              <a:t>Affirmation 2 :</a:t>
            </a:r>
            <a:r>
              <a:rPr lang="en-US" sz="1200" kern="1200" dirty="0">
                <a:solidFill>
                  <a:schemeClr val="tx1"/>
                </a:solidFill>
                <a:effectLst/>
                <a:latin typeface="+mn-lt"/>
                <a:ea typeface="+mn-ea"/>
                <a:cs typeface="+mn-cs"/>
              </a:rPr>
              <a:t> Maryam </a:t>
            </a:r>
            <a:r>
              <a:rPr lang="en-US" sz="1200" kern="1200" dirty="0" err="1">
                <a:solidFill>
                  <a:schemeClr val="tx1"/>
                </a:solidFill>
                <a:effectLst/>
                <a:latin typeface="+mn-lt"/>
                <a:ea typeface="+mn-ea"/>
                <a:cs typeface="+mn-cs"/>
              </a:rPr>
              <a:t>est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sourde</a:t>
            </a:r>
            <a:r>
              <a:rPr lang="en-US" sz="1200" kern="1200" dirty="0">
                <a:solidFill>
                  <a:schemeClr val="tx1"/>
                </a:solidFill>
                <a:effectLst/>
                <a:latin typeface="+mn-lt"/>
                <a:ea typeface="+mn-ea"/>
                <a:cs typeface="+mn-cs"/>
              </a:rPr>
              <a:t> et </a:t>
            </a:r>
            <a:r>
              <a:rPr lang="en-US" sz="1200" kern="1200" dirty="0" err="1">
                <a:solidFill>
                  <a:schemeClr val="tx1"/>
                </a:solidFill>
                <a:effectLst/>
                <a:latin typeface="+mn-lt"/>
                <a:ea typeface="+mn-ea"/>
                <a:cs typeface="+mn-cs"/>
              </a:rPr>
              <a:t>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donc</a:t>
            </a:r>
            <a:r>
              <a:rPr lang="en-US" sz="1200" kern="1200" dirty="0">
                <a:solidFill>
                  <a:schemeClr val="tx1"/>
                </a:solidFill>
                <a:effectLst/>
                <a:latin typeface="+mn-lt"/>
                <a:ea typeface="+mn-ea"/>
                <a:cs typeface="+mn-cs"/>
              </a:rPr>
              <a:t> pas </a:t>
            </a:r>
            <a:r>
              <a:rPr lang="en-US" sz="1200" kern="1200" dirty="0" err="1">
                <a:solidFill>
                  <a:schemeClr val="tx1"/>
                </a:solidFill>
                <a:effectLst/>
                <a:latin typeface="+mn-lt"/>
                <a:ea typeface="+mn-ea"/>
                <a:cs typeface="+mn-cs"/>
              </a:rPr>
              <a:t>accès</a:t>
            </a:r>
            <a:r>
              <a:rPr lang="en-US" sz="1200" kern="1200" dirty="0">
                <a:solidFill>
                  <a:schemeClr val="tx1"/>
                </a:solidFill>
                <a:effectLst/>
                <a:latin typeface="+mn-lt"/>
                <a:ea typeface="+mn-ea"/>
                <a:cs typeface="+mn-cs"/>
              </a:rPr>
              <a:t> à son </a:t>
            </a:r>
            <a:r>
              <a:rPr lang="en-US" sz="1200" kern="1200" dirty="0" err="1">
                <a:solidFill>
                  <a:schemeClr val="tx1"/>
                </a:solidFill>
                <a:effectLst/>
                <a:latin typeface="+mn-lt"/>
                <a:ea typeface="+mn-ea"/>
                <a:cs typeface="+mn-cs"/>
              </a:rPr>
              <a:t>entretien</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réinstallation</a:t>
            </a:r>
            <a:r>
              <a:rPr lang="en-US" sz="1200"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Commentaires</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Cette</a:t>
            </a:r>
            <a:r>
              <a:rPr lang="en-US" sz="1200" kern="1200" dirty="0">
                <a:solidFill>
                  <a:schemeClr val="tx1"/>
                </a:solidFill>
                <a:effectLst/>
                <a:latin typeface="+mn-lt"/>
                <a:ea typeface="+mn-ea"/>
                <a:cs typeface="+mn-cs"/>
              </a:rPr>
              <a:t> affirmation </a:t>
            </a:r>
            <a:r>
              <a:rPr lang="en-US" sz="1200" kern="1200" dirty="0" err="1">
                <a:solidFill>
                  <a:schemeClr val="tx1"/>
                </a:solidFill>
                <a:effectLst/>
                <a:latin typeface="+mn-lt"/>
                <a:ea typeface="+mn-ea"/>
                <a:cs typeface="+mn-cs"/>
              </a:rPr>
              <a:t>renvoie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uniquement</a:t>
            </a:r>
            <a:r>
              <a:rPr lang="en-US" sz="1200" kern="1200" dirty="0">
                <a:solidFill>
                  <a:schemeClr val="tx1"/>
                </a:solidFill>
                <a:effectLst/>
                <a:latin typeface="+mn-lt"/>
                <a:ea typeface="+mn-ea"/>
                <a:cs typeface="+mn-cs"/>
              </a:rPr>
              <a:t> à la </a:t>
            </a:r>
            <a:r>
              <a:rPr lang="en-US" sz="1200" kern="1200" dirty="0" err="1">
                <a:solidFill>
                  <a:schemeClr val="tx1"/>
                </a:solidFill>
                <a:effectLst/>
                <a:latin typeface="+mn-lt"/>
                <a:ea typeface="+mn-ea"/>
                <a:cs typeface="+mn-cs"/>
              </a:rPr>
              <a:t>déficience</a:t>
            </a:r>
            <a:r>
              <a:rPr lang="en-US" sz="1200" kern="1200" dirty="0">
                <a:solidFill>
                  <a:schemeClr val="tx1"/>
                </a:solidFill>
                <a:effectLst/>
                <a:latin typeface="+mn-lt"/>
                <a:ea typeface="+mn-ea"/>
                <a:cs typeface="+mn-cs"/>
              </a:rPr>
              <a:t> de Maryam et ne rend pas </a:t>
            </a:r>
            <a:r>
              <a:rPr lang="en-US" sz="1200" kern="1200" dirty="0" err="1">
                <a:solidFill>
                  <a:schemeClr val="tx1"/>
                </a:solidFill>
                <a:effectLst/>
                <a:latin typeface="+mn-lt"/>
                <a:ea typeface="+mn-ea"/>
                <a:cs typeface="+mn-cs"/>
              </a:rPr>
              <a:t>compte</a:t>
            </a:r>
            <a:r>
              <a:rPr lang="en-US" sz="1200" kern="1200" dirty="0">
                <a:solidFill>
                  <a:schemeClr val="tx1"/>
                </a:solidFill>
                <a:effectLst/>
                <a:latin typeface="+mn-lt"/>
                <a:ea typeface="+mn-ea"/>
                <a:cs typeface="+mn-cs"/>
              </a:rPr>
              <a:t> de la </a:t>
            </a:r>
            <a:r>
              <a:rPr lang="en-US" sz="1200" kern="1200" dirty="0" err="1">
                <a:solidFill>
                  <a:schemeClr val="tx1"/>
                </a:solidFill>
                <a:effectLst/>
                <a:latin typeface="+mn-lt"/>
                <a:ea typeface="+mn-ea"/>
                <a:cs typeface="+mn-cs"/>
              </a:rPr>
              <a:t>responsabilité</a:t>
            </a:r>
            <a:r>
              <a:rPr lang="en-US" sz="1200" kern="1200" dirty="0">
                <a:solidFill>
                  <a:schemeClr val="tx1"/>
                </a:solidFill>
                <a:effectLst/>
                <a:latin typeface="+mn-lt"/>
                <a:ea typeface="+mn-ea"/>
                <a:cs typeface="+mn-cs"/>
              </a:rPr>
              <a:t> du HCR à son </a:t>
            </a:r>
            <a:r>
              <a:rPr lang="en-US" sz="1200" kern="1200" dirty="0" err="1">
                <a:solidFill>
                  <a:schemeClr val="tx1"/>
                </a:solidFill>
                <a:effectLst/>
                <a:latin typeface="+mn-lt"/>
                <a:ea typeface="+mn-ea"/>
                <a:cs typeface="+mn-cs"/>
              </a:rPr>
              <a:t>égard</a:t>
            </a:r>
            <a:r>
              <a:rPr lang="en-US" sz="1200" kern="1200" dirty="0">
                <a:solidFill>
                  <a:schemeClr val="tx1"/>
                </a:solidFill>
                <a:effectLst/>
                <a:latin typeface="+mn-lt"/>
                <a:ea typeface="+mn-ea"/>
                <a:cs typeface="+mn-cs"/>
              </a:rPr>
              <a:t>, qui </a:t>
            </a:r>
            <a:r>
              <a:rPr lang="en-US" sz="1200" kern="1200" dirty="0" err="1">
                <a:solidFill>
                  <a:schemeClr val="tx1"/>
                </a:solidFill>
                <a:effectLst/>
                <a:latin typeface="+mn-lt"/>
                <a:ea typeface="+mn-ea"/>
                <a:cs typeface="+mn-cs"/>
              </a:rPr>
              <a:t>consiste</a:t>
            </a:r>
            <a:r>
              <a:rPr lang="en-US" sz="1200" kern="1200" dirty="0">
                <a:solidFill>
                  <a:schemeClr val="tx1"/>
                </a:solidFill>
                <a:effectLst/>
                <a:latin typeface="+mn-lt"/>
                <a:ea typeface="+mn-ea"/>
                <a:cs typeface="+mn-cs"/>
              </a:rPr>
              <a:t> à </a:t>
            </a:r>
            <a:r>
              <a:rPr lang="en-US" sz="1200" kern="1200" dirty="0" err="1">
                <a:solidFill>
                  <a:schemeClr val="tx1"/>
                </a:solidFill>
                <a:effectLst/>
                <a:latin typeface="+mn-lt"/>
                <a:ea typeface="+mn-ea"/>
                <a:cs typeface="+mn-cs"/>
              </a:rPr>
              <a:t>garantir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l’égalité</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d’accès</a:t>
            </a:r>
            <a:r>
              <a:rPr lang="en-US" sz="1200" kern="1200" dirty="0">
                <a:solidFill>
                  <a:schemeClr val="tx1"/>
                </a:solidFill>
                <a:effectLst/>
                <a:latin typeface="+mn-lt"/>
                <a:ea typeface="+mn-ea"/>
                <a:cs typeface="+mn-cs"/>
              </a:rPr>
              <a:t> aux </a:t>
            </a:r>
            <a:r>
              <a:rPr lang="en-US" sz="1200" kern="1200" dirty="0" err="1">
                <a:solidFill>
                  <a:schemeClr val="tx1"/>
                </a:solidFill>
                <a:effectLst/>
                <a:latin typeface="+mn-lt"/>
                <a:ea typeface="+mn-ea"/>
                <a:cs typeface="+mn-cs"/>
              </a:rPr>
              <a:t>possibilités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réinstallation</a:t>
            </a:r>
            <a:r>
              <a:rPr lang="en-US" sz="1200" kern="1200" dirty="0">
                <a:solidFill>
                  <a:schemeClr val="tx1"/>
                </a:solidFill>
                <a:effectLst/>
                <a:latin typeface="+mn-lt"/>
                <a:ea typeface="+mn-ea"/>
                <a:cs typeface="+mn-cs"/>
              </a:rPr>
              <a:t>.</a:t>
            </a:r>
          </a:p>
          <a:p>
            <a:pPr marL="171450" lvl="0" indent="-171450" rtl="0">
              <a:buFont typeface="Arial" panose="020B0604020202020204"/>
              <a:buChar char="•"/>
            </a:pPr>
            <a:r>
              <a:rPr lang="en-US" sz="1200" b="1" kern="1200" dirty="0">
                <a:solidFill>
                  <a:schemeClr val="tx1"/>
                </a:solidFill>
                <a:effectLst/>
                <a:latin typeface="+mn-lt"/>
                <a:ea typeface="+mn-ea"/>
                <a:cs typeface="+mn-cs"/>
              </a:rPr>
              <a:t>Affirmation 3 :</a:t>
            </a:r>
            <a:r>
              <a:rPr lang="en-US" sz="1200" kern="1200" dirty="0">
                <a:solidFill>
                  <a:schemeClr val="tx1"/>
                </a:solidFill>
                <a:effectLst/>
                <a:latin typeface="+mn-lt"/>
                <a:ea typeface="+mn-ea"/>
                <a:cs typeface="+mn-cs"/>
              </a:rPr>
              <a:t> Maryam </a:t>
            </a:r>
            <a:r>
              <a:rPr lang="en-US" sz="1200" kern="1200" dirty="0" err="1">
                <a:solidFill>
                  <a:schemeClr val="tx1"/>
                </a:solidFill>
                <a:effectLst/>
                <a:latin typeface="+mn-lt"/>
                <a:ea typeface="+mn-ea"/>
                <a:cs typeface="+mn-cs"/>
              </a:rPr>
              <a:t>est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confrontée</a:t>
            </a:r>
            <a:r>
              <a:rPr lang="en-US" sz="1200" kern="1200" dirty="0">
                <a:solidFill>
                  <a:schemeClr val="tx1"/>
                </a:solidFill>
                <a:effectLst/>
                <a:latin typeface="+mn-lt"/>
                <a:ea typeface="+mn-ea"/>
                <a:cs typeface="+mn-cs"/>
              </a:rPr>
              <a:t> à des obstacles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matière de communication qui </a:t>
            </a:r>
            <a:r>
              <a:rPr lang="en-US" sz="1200" kern="1200" dirty="0" err="1">
                <a:solidFill>
                  <a:schemeClr val="tx1"/>
                </a:solidFill>
                <a:effectLst/>
                <a:latin typeface="+mn-lt"/>
                <a:ea typeface="+mn-ea"/>
                <a:cs typeface="+mn-cs"/>
              </a:rPr>
              <a:t>l’empêchent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d’accéder</a:t>
            </a:r>
            <a:r>
              <a:rPr lang="en-US" sz="1200" kern="1200" dirty="0">
                <a:solidFill>
                  <a:schemeClr val="tx1"/>
                </a:solidFill>
                <a:effectLst/>
                <a:latin typeface="+mn-lt"/>
                <a:ea typeface="+mn-ea"/>
                <a:cs typeface="+mn-cs"/>
              </a:rPr>
              <a:t> à son </a:t>
            </a:r>
            <a:r>
              <a:rPr lang="en-US" sz="1200" kern="1200" dirty="0" err="1">
                <a:solidFill>
                  <a:schemeClr val="tx1"/>
                </a:solidFill>
                <a:effectLst/>
                <a:latin typeface="+mn-lt"/>
                <a:ea typeface="+mn-ea"/>
                <a:cs typeface="+mn-cs"/>
              </a:rPr>
              <a:t>entretien</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réinstallation</a:t>
            </a:r>
            <a:r>
              <a:rPr lang="en-US" sz="1200"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Commentaires</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Le handicap de Maryam </a:t>
            </a:r>
            <a:r>
              <a:rPr lang="en-US" sz="1200" i="1" kern="1200" dirty="0">
                <a:solidFill>
                  <a:schemeClr val="tx1"/>
                </a:solidFill>
                <a:effectLst/>
                <a:latin typeface="+mn-lt"/>
                <a:ea typeface="+mn-ea"/>
                <a:cs typeface="+mn-cs"/>
              </a:rPr>
              <a:t>se </a:t>
            </a:r>
            <a:r>
              <a:rPr lang="en-US" sz="1200" i="1" kern="1200" dirty="0" err="1">
                <a:solidFill>
                  <a:schemeClr val="tx1"/>
                </a:solidFill>
                <a:effectLst/>
                <a:latin typeface="+mn-lt"/>
                <a:ea typeface="+mn-ea"/>
                <a:cs typeface="+mn-cs"/>
              </a:rPr>
              <a:t>concrétise</a:t>
            </a:r>
            <a:r>
              <a:rPr lang="en-US" sz="1200" kern="1200" dirty="0">
                <a:solidFill>
                  <a:schemeClr val="tx1"/>
                </a:solidFill>
                <a:effectLst/>
                <a:latin typeface="+mn-lt"/>
                <a:ea typeface="+mn-ea"/>
                <a:cs typeface="+mn-cs"/>
              </a:rPr>
              <a:t> dans la situation </a:t>
            </a:r>
            <a:r>
              <a:rPr lang="en-US" sz="1200" kern="1200" dirty="0" err="1">
                <a:solidFill>
                  <a:schemeClr val="tx1"/>
                </a:solidFill>
                <a:effectLst/>
                <a:latin typeface="+mn-lt"/>
                <a:ea typeface="+mn-ea"/>
                <a:cs typeface="+mn-cs"/>
              </a:rPr>
              <a:t>qu’elle</a:t>
            </a:r>
            <a:r>
              <a:rPr lang="en-US" sz="1200" kern="1200" dirty="0">
                <a:solidFill>
                  <a:schemeClr val="tx1"/>
                </a:solidFill>
                <a:effectLst/>
                <a:latin typeface="+mn-lt"/>
                <a:ea typeface="+mn-ea"/>
                <a:cs typeface="+mn-cs"/>
              </a:rPr>
              <a:t> rencontre, </a:t>
            </a:r>
            <a:r>
              <a:rPr lang="en-US" sz="1200" kern="1200" dirty="0" err="1">
                <a:solidFill>
                  <a:schemeClr val="tx1"/>
                </a:solidFill>
                <a:effectLst/>
                <a:latin typeface="+mn-lt"/>
                <a:ea typeface="+mn-ea"/>
                <a:cs typeface="+mn-cs"/>
              </a:rPr>
              <a:t>lorsque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l’agent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responsable</a:t>
            </a:r>
            <a:r>
              <a:rPr lang="en-US" sz="1200" kern="1200" dirty="0">
                <a:solidFill>
                  <a:schemeClr val="tx1"/>
                </a:solidFill>
                <a:effectLst/>
                <a:latin typeface="+mn-lt"/>
                <a:ea typeface="+mn-ea"/>
                <a:cs typeface="+mn-cs"/>
              </a:rPr>
              <a:t> de la </a:t>
            </a:r>
            <a:r>
              <a:rPr lang="en-US" sz="1200" kern="1200" dirty="0" err="1">
                <a:solidFill>
                  <a:schemeClr val="tx1"/>
                </a:solidFill>
                <a:effectLst/>
                <a:latin typeface="+mn-lt"/>
                <a:ea typeface="+mn-ea"/>
                <a:cs typeface="+mn-cs"/>
              </a:rPr>
              <a:t>réinstallation</a:t>
            </a:r>
            <a:r>
              <a:rPr lang="en-US" sz="1200" kern="1200" dirty="0">
                <a:solidFill>
                  <a:schemeClr val="tx1"/>
                </a:solidFill>
                <a:effectLst/>
                <a:latin typeface="+mn-lt"/>
                <a:ea typeface="+mn-ea"/>
                <a:cs typeface="+mn-cs"/>
              </a:rPr>
              <a:t> se </a:t>
            </a:r>
            <a:r>
              <a:rPr lang="en-US" sz="1200" kern="1200" dirty="0" err="1">
                <a:solidFill>
                  <a:schemeClr val="tx1"/>
                </a:solidFill>
                <a:effectLst/>
                <a:latin typeface="+mn-lt"/>
                <a:ea typeface="+mn-ea"/>
                <a:cs typeface="+mn-cs"/>
              </a:rPr>
              <a:t>montre</a:t>
            </a:r>
            <a:r>
              <a:rPr lang="en-US" sz="1200" kern="1200" dirty="0">
                <a:solidFill>
                  <a:schemeClr val="tx1"/>
                </a:solidFill>
                <a:effectLst/>
                <a:latin typeface="+mn-lt"/>
                <a:ea typeface="+mn-ea"/>
                <a:cs typeface="+mn-cs"/>
              </a:rPr>
              <a:t> incapable de </a:t>
            </a:r>
            <a:r>
              <a:rPr lang="en-US" sz="1200" kern="1200" dirty="0" err="1">
                <a:solidFill>
                  <a:schemeClr val="tx1"/>
                </a:solidFill>
                <a:effectLst/>
                <a:latin typeface="+mn-lt"/>
                <a:ea typeface="+mn-ea"/>
                <a:cs typeface="+mn-cs"/>
              </a:rPr>
              <a:t>partager</a:t>
            </a:r>
            <a:r>
              <a:rPr lang="en-US" sz="1200" kern="1200" dirty="0">
                <a:solidFill>
                  <a:schemeClr val="tx1"/>
                </a:solidFill>
                <a:effectLst/>
                <a:latin typeface="+mn-lt"/>
                <a:ea typeface="+mn-ea"/>
                <a:cs typeface="+mn-cs"/>
              </a:rPr>
              <a:t> des </a:t>
            </a:r>
            <a:r>
              <a:rPr lang="en-US" sz="1200" kern="1200" dirty="0" err="1">
                <a:solidFill>
                  <a:schemeClr val="tx1"/>
                </a:solidFill>
                <a:effectLst/>
                <a:latin typeface="+mn-lt"/>
                <a:ea typeface="+mn-ea"/>
                <a:cs typeface="+mn-cs"/>
              </a:rPr>
              <a:t>informations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telle</a:t>
            </a:r>
            <a:r>
              <a:rPr lang="en-US" sz="1200" kern="1200" dirty="0">
                <a:solidFill>
                  <a:schemeClr val="tx1"/>
                </a:solidFill>
                <a:effectLst/>
                <a:latin typeface="+mn-lt"/>
                <a:ea typeface="+mn-ea"/>
                <a:cs typeface="+mn-cs"/>
              </a:rPr>
              <a:t> manière </a:t>
            </a:r>
            <a:r>
              <a:rPr lang="en-US" sz="1200" kern="1200" dirty="0" err="1">
                <a:solidFill>
                  <a:schemeClr val="tx1"/>
                </a:solidFill>
                <a:effectLst/>
                <a:latin typeface="+mn-lt"/>
                <a:ea typeface="+mn-ea"/>
                <a:cs typeface="+mn-cs"/>
              </a:rPr>
              <a:t>qu’elle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puisse</a:t>
            </a:r>
            <a:r>
              <a:rPr lang="en-US" sz="1200" kern="1200" dirty="0">
                <a:solidFill>
                  <a:schemeClr val="tx1"/>
                </a:solidFill>
                <a:effectLst/>
                <a:latin typeface="+mn-lt"/>
                <a:ea typeface="+mn-ea"/>
                <a:cs typeface="+mn-cs"/>
              </a:rPr>
              <a:t> les </a:t>
            </a:r>
            <a:r>
              <a:rPr lang="en-US" sz="1200" kern="1200" dirty="0" err="1">
                <a:solidFill>
                  <a:schemeClr val="tx1"/>
                </a:solidFill>
                <a:effectLst/>
                <a:latin typeface="+mn-lt"/>
                <a:ea typeface="+mn-ea"/>
                <a:cs typeface="+mn-cs"/>
              </a:rPr>
              <a:t>comprendre</a:t>
            </a:r>
            <a:r>
              <a:rPr lang="en-US" sz="1200" kern="1200" dirty="0">
                <a:solidFill>
                  <a:schemeClr val="tx1"/>
                </a:solidFill>
                <a:effectLst/>
                <a:latin typeface="+mn-lt"/>
                <a:ea typeface="+mn-ea"/>
                <a:cs typeface="+mn-cs"/>
              </a:rPr>
              <a:t>. Maryam et </a:t>
            </a:r>
            <a:r>
              <a:rPr lang="en-US" sz="1200" kern="1200" dirty="0" err="1">
                <a:solidFill>
                  <a:schemeClr val="tx1"/>
                </a:solidFill>
                <a:effectLst/>
                <a:latin typeface="+mn-lt"/>
                <a:ea typeface="+mn-ea"/>
                <a:cs typeface="+mn-cs"/>
              </a:rPr>
              <a:t>l’agent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sont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tous</a:t>
            </a:r>
            <a:r>
              <a:rPr lang="en-US" sz="1200" kern="1200" dirty="0">
                <a:solidFill>
                  <a:schemeClr val="tx1"/>
                </a:solidFill>
                <a:effectLst/>
                <a:latin typeface="+mn-lt"/>
                <a:ea typeface="+mn-ea"/>
                <a:cs typeface="+mn-cs"/>
              </a:rPr>
              <a:t> deux </a:t>
            </a:r>
            <a:r>
              <a:rPr lang="en-US" sz="1200" kern="1200" dirty="0" err="1">
                <a:solidFill>
                  <a:schemeClr val="tx1"/>
                </a:solidFill>
                <a:effectLst/>
                <a:latin typeface="+mn-lt"/>
                <a:ea typeface="+mn-ea"/>
                <a:cs typeface="+mn-cs"/>
              </a:rPr>
              <a:t>confrontés</a:t>
            </a:r>
            <a:r>
              <a:rPr lang="en-US" sz="1200" kern="1200" dirty="0">
                <a:solidFill>
                  <a:schemeClr val="tx1"/>
                </a:solidFill>
                <a:effectLst/>
                <a:latin typeface="+mn-lt"/>
                <a:ea typeface="+mn-ea"/>
                <a:cs typeface="+mn-cs"/>
              </a:rPr>
              <a:t> à un obstacle </a:t>
            </a:r>
            <a:r>
              <a:rPr lang="en-US" sz="1200" kern="1200" dirty="0" err="1">
                <a:solidFill>
                  <a:schemeClr val="tx1"/>
                </a:solidFill>
                <a:effectLst/>
                <a:latin typeface="+mn-lt"/>
                <a:ea typeface="+mn-ea"/>
                <a:cs typeface="+mn-cs"/>
              </a:rPr>
              <a:t>communicationnel</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rtlCol="0"/>
          <a:lstStyle/>
          <a:p>
            <a:pPr rtl="0"/>
            <a:fld id="{33A72D5E-6E12-4B2A-9DB1-134A1847ED8D}" type="slidenum">
              <a:rPr lang="en-GB" smtClean="0"/>
              <a:t>8</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b="1" i="0" kern="1200">
                <a:solidFill>
                  <a:schemeClr val="tx1"/>
                </a:solidFill>
                <a:effectLst/>
                <a:latin typeface="+mn-lt"/>
                <a:ea typeface="+mn-ea"/>
                <a:cs typeface="+mn-cs"/>
              </a:rPr>
              <a:t>Conseils à l’intention des animateurs :</a:t>
            </a:r>
          </a:p>
          <a:p>
            <a:pPr lvl="1" rtl="0"/>
            <a:endParaRPr lang="en-GB" sz="1200" b="1" kern="1200" dirty="0">
              <a:solidFill>
                <a:schemeClr val="tx1"/>
              </a:solidFill>
              <a:effectLst/>
              <a:latin typeface="+mn-lt"/>
              <a:ea typeface="+mn-ea"/>
              <a:cs typeface="+mn-cs"/>
            </a:endParaRPr>
          </a:p>
          <a:p>
            <a:pPr lvl="0" rtl="0"/>
            <a:r>
              <a:rPr lang="en-US" sz="1200" b="1" kern="1200">
                <a:solidFill>
                  <a:schemeClr val="tx1"/>
                </a:solidFill>
                <a:effectLst/>
                <a:latin typeface="+mn-lt"/>
                <a:ea typeface="+mn-ea"/>
                <a:cs typeface="+mn-cs"/>
              </a:rPr>
              <a:t>Parmi les stratégies suivantes, laquelle adopteriez-vous si vous étiez à la place de ce fonctionnaire chargé de la réinstallation ?</a:t>
            </a:r>
            <a:r>
              <a:rPr lang="en-US" sz="1200" kern="120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a:buChar char="•"/>
              <a:defRPr/>
            </a:pPr>
            <a:r>
              <a:rPr lang="en-US" sz="1200" b="1" kern="1200">
                <a:solidFill>
                  <a:schemeClr val="tx1"/>
                </a:solidFill>
                <a:effectLst/>
                <a:latin typeface="+mn-lt"/>
                <a:ea typeface="+mn-ea"/>
                <a:cs typeface="+mn-cs"/>
              </a:rPr>
              <a:t>Stratégie 1</a:t>
            </a:r>
            <a:r>
              <a:rPr lang="en-US" sz="1200" kern="1200">
                <a:solidFill>
                  <a:schemeClr val="tx1"/>
                </a:solidFill>
                <a:effectLst/>
                <a:latin typeface="+mn-lt"/>
                <a:ea typeface="+mn-ea"/>
                <a:cs typeface="+mn-cs"/>
              </a:rPr>
              <a:t> : On peut envisager d’associer automatiquement Maryam à la demande de réinstallation déposée par sa famille, car celle-ci pourra lui fournir l’accompagnement dont elle aura besoin une fois arrivée dans le pays de destination. </a:t>
            </a:r>
            <a:r>
              <a:rPr lang="en-US" sz="1200" b="1" kern="1200">
                <a:solidFill>
                  <a:schemeClr val="tx1"/>
                </a:solidFill>
                <a:effectLst/>
                <a:latin typeface="+mn-lt"/>
                <a:ea typeface="+mn-ea"/>
                <a:cs typeface="+mn-cs"/>
              </a:rPr>
              <a:t>Commentaires </a:t>
            </a:r>
            <a:r>
              <a:rPr lang="en-US" sz="1200" b="0" kern="1200">
                <a:solidFill>
                  <a:schemeClr val="tx1"/>
                </a:solidFill>
                <a:effectLst/>
                <a:latin typeface="+mn-lt"/>
                <a:ea typeface="+mn-ea"/>
                <a:cs typeface="+mn-cs"/>
              </a:rPr>
              <a:t>: </a:t>
            </a:r>
            <a:r>
              <a:rPr lang="en-US" sz="1200" kern="1200">
                <a:solidFill>
                  <a:schemeClr val="tx1"/>
                </a:solidFill>
                <a:effectLst/>
                <a:latin typeface="+mn-lt"/>
                <a:ea typeface="+mn-ea"/>
                <a:cs typeface="+mn-cs"/>
              </a:rPr>
              <a:t>La réinstallation en tant qu’unité familiale peut constituer une option souhaitable pour les personnes handicapées. Néanmoins, les adultes handicapés doivent également être informés des autres options qui s’offrent à eux, notamment la possibilité de traiter et de soumettre une demande de réinstallation distincte, sur un dossier séparé, et/ou les alternatives permettant de ne pas mettre à mal les réseaux d’entraide. Il est donc essentiel de discuter directement avec les adultes handicapés afin d’exposer ces options et de connaître leurs préférences, plutôt que de les associer automatiquement à la demande de réinstallation soumise par leur famille.</a:t>
            </a:r>
          </a:p>
          <a:p>
            <a:pPr lvl="2" rtl="0"/>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rtlCol="0"/>
          <a:lstStyle/>
          <a:p>
            <a:pPr rtl="0"/>
            <a:fld id="{33A72D5E-6E12-4B2A-9DB1-134A1847ED8D}" type="slidenum">
              <a:rPr lang="en-GB" smtClean="0"/>
              <a:t>9</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2480" y="270039"/>
            <a:ext cx="8810062" cy="2277042"/>
          </a:xfrm>
        </p:spPr>
        <p:txBody>
          <a:bodyPr tIns="0" bIns="0" rtlCol="0" anchor="b" anchorCtr="0">
            <a:noAutofit/>
          </a:bodyPr>
          <a:lstStyle>
            <a:lvl1pPr algn="ctr">
              <a:defRPr sz="4400" b="1">
                <a:solidFill>
                  <a:schemeClr val="tx2"/>
                </a:solidFill>
              </a:defRPr>
            </a:lvl1pPr>
          </a:lstStyle>
          <a:p>
            <a:pPr rtl="0"/>
            <a:r>
              <a:rPr lang="en-US"/>
              <a:t>Click to edit Master title style</a:t>
            </a:r>
          </a:p>
        </p:txBody>
      </p:sp>
      <p:sp>
        <p:nvSpPr>
          <p:cNvPr id="3" name="Subtitle 2"/>
          <p:cNvSpPr>
            <a:spLocks noGrp="1"/>
          </p:cNvSpPr>
          <p:nvPr>
            <p:ph type="subTitle" idx="1"/>
          </p:nvPr>
        </p:nvSpPr>
        <p:spPr>
          <a:xfrm>
            <a:off x="182480" y="2659182"/>
            <a:ext cx="8810062" cy="1445895"/>
          </a:xfrm>
        </p:spPr>
        <p:txBody>
          <a:bodyPr tIns="0" bIns="0" rtlCol="0">
            <a:normAutofit/>
          </a:bodyPr>
          <a:lstStyle>
            <a:lvl1pPr marL="0" indent="0" algn="ctr">
              <a:buNone/>
              <a:defRPr sz="240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en-US"/>
              <a:t>Click to edit Master subtitle style</a:t>
            </a:r>
          </a:p>
        </p:txBody>
      </p:sp>
      <p:sp>
        <p:nvSpPr>
          <p:cNvPr id="4" name="Date Placeholder 3"/>
          <p:cNvSpPr>
            <a:spLocks noGrp="1"/>
          </p:cNvSpPr>
          <p:nvPr>
            <p:ph type="dt" sz="half" idx="10"/>
          </p:nvPr>
        </p:nvSpPr>
        <p:spPr/>
        <p:txBody>
          <a:bodyPr rtlCol="0"/>
          <a:lstStyle/>
          <a:p>
            <a:pPr rtl="0"/>
            <a:endParaRPr lang="en-US"/>
          </a:p>
        </p:txBody>
      </p:sp>
      <p:sp>
        <p:nvSpPr>
          <p:cNvPr id="5" name="Footer Placeholder 4"/>
          <p:cNvSpPr>
            <a:spLocks noGrp="1"/>
          </p:cNvSpPr>
          <p:nvPr>
            <p:ph type="ftr" sz="quarter" idx="11"/>
          </p:nvPr>
        </p:nvSpPr>
        <p:spPr/>
        <p:txBody>
          <a:bodyPr rtlCol="0"/>
          <a:lstStyle/>
          <a:p>
            <a:pPr rtl="0"/>
            <a:endParaRPr lang="en-US"/>
          </a:p>
        </p:txBody>
      </p:sp>
      <p:sp>
        <p:nvSpPr>
          <p:cNvPr id="6" name="Slide Number Placeholder 5"/>
          <p:cNvSpPr>
            <a:spLocks noGrp="1"/>
          </p:cNvSpPr>
          <p:nvPr>
            <p:ph type="sldNum" sz="quarter" idx="12"/>
          </p:nvPr>
        </p:nvSpPr>
        <p:spPr/>
        <p:txBody>
          <a:bodyPr rtlCol="0"/>
          <a:lstStyle/>
          <a:p>
            <a:pPr rtl="0"/>
            <a:fld id="{AF88E988-FB04-AB4E-BE5A-59F242AF7F7A}" type="slidenum">
              <a:rPr lang="en-US" smtClean="0"/>
              <a:t>‹#›</a:t>
            </a:fld>
            <a:endParaRPr lang="en-US"/>
          </a:p>
        </p:txBody>
      </p:sp>
      <p:pic>
        <p:nvPicPr>
          <p:cNvPr id="9" name="Picture 8" descr="bluestrip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510087"/>
            <a:ext cx="9144000" cy="633413"/>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p>
            <a:pPr rtl="0"/>
            <a:fld id="{68C2560D-EC28-3B41-86E8-18F1CE0113B4}" type="datetimeFigureOut">
              <a:rPr lang="en-US" smtClean="0"/>
              <a:t>9/30/2022</a:t>
            </a:fld>
            <a:endParaRPr lang="en-US"/>
          </a:p>
        </p:txBody>
      </p:sp>
      <p:sp>
        <p:nvSpPr>
          <p:cNvPr id="3" name="Footer Placeholder 2"/>
          <p:cNvSpPr>
            <a:spLocks noGrp="1"/>
          </p:cNvSpPr>
          <p:nvPr>
            <p:ph type="ftr" sz="quarter" idx="11"/>
          </p:nvPr>
        </p:nvSpPr>
        <p:spPr/>
        <p:txBody>
          <a:bodyPr rtlCol="0"/>
          <a:lstStyle/>
          <a:p>
            <a:pPr rtl="0"/>
            <a:endParaRPr lang="en-US"/>
          </a:p>
        </p:txBody>
      </p:sp>
      <p:sp>
        <p:nvSpPr>
          <p:cNvPr id="4" name="Slide Number Placeholder 3"/>
          <p:cNvSpPr>
            <a:spLocks noGrp="1"/>
          </p:cNvSpPr>
          <p:nvPr>
            <p:ph type="sldNum" sz="quarter" idx="12"/>
          </p:nvPr>
        </p:nvSpPr>
        <p:spPr/>
        <p:txBody>
          <a:bodyPr rtlCol="0"/>
          <a:lstStyle/>
          <a:p>
            <a:pPr rtl="0"/>
            <a:fld id="{2066355A-084C-D24E-9AD2-7E4FC41EA62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6390" y="204787"/>
            <a:ext cx="3180412" cy="871538"/>
          </a:xfrm>
        </p:spPr>
        <p:txBody>
          <a:bodyPr rtlCol="0" anchor="b"/>
          <a:lstStyle>
            <a:lvl1pPr algn="l">
              <a:defRPr sz="2000" b="1"/>
            </a:lvl1pPr>
          </a:lstStyle>
          <a:p>
            <a:pPr rtl="0"/>
            <a:r>
              <a:rPr lang="en-US"/>
              <a:t>Click to edit Master title style</a:t>
            </a:r>
          </a:p>
        </p:txBody>
      </p:sp>
      <p:sp>
        <p:nvSpPr>
          <p:cNvPr id="3" name="Content Placeholder 2"/>
          <p:cNvSpPr>
            <a:spLocks noGrp="1"/>
          </p:cNvSpPr>
          <p:nvPr>
            <p:ph idx="1"/>
          </p:nvPr>
        </p:nvSpPr>
        <p:spPr>
          <a:xfrm>
            <a:off x="3575051" y="204790"/>
            <a:ext cx="5373698" cy="4166913"/>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p>
        </p:txBody>
      </p:sp>
      <p:sp>
        <p:nvSpPr>
          <p:cNvPr id="4" name="Text Placeholder 3"/>
          <p:cNvSpPr>
            <a:spLocks noGrp="1"/>
          </p:cNvSpPr>
          <p:nvPr>
            <p:ph type="body" sz="half" idx="2"/>
          </p:nvPr>
        </p:nvSpPr>
        <p:spPr>
          <a:xfrm>
            <a:off x="206390" y="1299602"/>
            <a:ext cx="3180412" cy="3072101"/>
          </a:xfrm>
        </p:spPr>
        <p:txBody>
          <a:bodyPr rtlCol="0"/>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n-US"/>
              <a:t>Click to edit Master text styles</a:t>
            </a:r>
          </a:p>
        </p:txBody>
      </p:sp>
      <p:sp>
        <p:nvSpPr>
          <p:cNvPr id="5" name="Date Placeholder 4"/>
          <p:cNvSpPr>
            <a:spLocks noGrp="1"/>
          </p:cNvSpPr>
          <p:nvPr>
            <p:ph type="dt" sz="half" idx="10"/>
          </p:nvPr>
        </p:nvSpPr>
        <p:spPr/>
        <p:txBody>
          <a:bodyPr rtlCol="0"/>
          <a:lstStyle/>
          <a:p>
            <a:pPr rtl="0"/>
            <a:fld id="{68C2560D-EC28-3B41-86E8-18F1CE0113B4}" type="datetimeFigureOut">
              <a:rPr lang="en-US" smtClean="0"/>
              <a:t>9/30/2022</a:t>
            </a:fld>
            <a:endParaRPr lang="en-US"/>
          </a:p>
        </p:txBody>
      </p:sp>
      <p:sp>
        <p:nvSpPr>
          <p:cNvPr id="6" name="Footer Placeholder 5"/>
          <p:cNvSpPr>
            <a:spLocks noGrp="1"/>
          </p:cNvSpPr>
          <p:nvPr>
            <p:ph type="ftr" sz="quarter" idx="11"/>
          </p:nvPr>
        </p:nvSpPr>
        <p:spPr/>
        <p:txBody>
          <a:bodyPr rtlCol="0"/>
          <a:lstStyle/>
          <a:p>
            <a:pPr rtl="0"/>
            <a:endParaRPr lang="en-US"/>
          </a:p>
        </p:txBody>
      </p:sp>
      <p:sp>
        <p:nvSpPr>
          <p:cNvPr id="7" name="Slide Number Placeholder 6"/>
          <p:cNvSpPr>
            <a:spLocks noGrp="1"/>
          </p:cNvSpPr>
          <p:nvPr>
            <p:ph type="sldNum" sz="quarter" idx="12"/>
          </p:nvPr>
        </p:nvSpPr>
        <p:spPr/>
        <p:txBody>
          <a:bodyPr rtlCol="0"/>
          <a:lstStyle/>
          <a:p>
            <a:pPr rtl="0" eaLnBrk="1" latinLnBrk="0" hangingPunct="1"/>
            <a:fld id="{2C6B1FF6-39B9-40F5-8B67-33C6354A3D4F}" type="slidenum">
              <a:rPr kumimoji="0" lang="en-US" smtClean="0"/>
              <a:t>‹#›</a:t>
            </a:fld>
            <a:endParaRPr kumimoji="0" lang="en-US">
              <a:solidFill>
                <a:schemeClr val="accent3">
                  <a:shade val="75000"/>
                </a:scheme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9144000" cy="4510370"/>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n-US"/>
              <a:t>Click icon to add picture</a:t>
            </a:r>
          </a:p>
        </p:txBody>
      </p:sp>
      <p:sp>
        <p:nvSpPr>
          <p:cNvPr id="5" name="Date Placeholder 4"/>
          <p:cNvSpPr>
            <a:spLocks noGrp="1"/>
          </p:cNvSpPr>
          <p:nvPr>
            <p:ph type="dt" sz="half" idx="10"/>
          </p:nvPr>
        </p:nvSpPr>
        <p:spPr/>
        <p:txBody>
          <a:bodyPr rtlCol="0"/>
          <a:lstStyle/>
          <a:p>
            <a:pPr rtl="0"/>
            <a:fld id="{68C2560D-EC28-3B41-86E8-18F1CE0113B4}" type="datetimeFigureOut">
              <a:rPr lang="en-US" smtClean="0"/>
              <a:t>9/30/2022</a:t>
            </a:fld>
            <a:endParaRPr lang="en-US"/>
          </a:p>
        </p:txBody>
      </p:sp>
      <p:sp>
        <p:nvSpPr>
          <p:cNvPr id="6" name="Footer Placeholder 5"/>
          <p:cNvSpPr>
            <a:spLocks noGrp="1"/>
          </p:cNvSpPr>
          <p:nvPr>
            <p:ph type="ftr" sz="quarter" idx="11"/>
          </p:nvPr>
        </p:nvSpPr>
        <p:spPr/>
        <p:txBody>
          <a:bodyPr rtlCol="0"/>
          <a:lstStyle/>
          <a:p>
            <a:pPr rtl="0"/>
            <a:endParaRPr lang="en-US"/>
          </a:p>
        </p:txBody>
      </p:sp>
      <p:sp>
        <p:nvSpPr>
          <p:cNvPr id="7" name="Slide Number Placeholder 6"/>
          <p:cNvSpPr>
            <a:spLocks noGrp="1"/>
          </p:cNvSpPr>
          <p:nvPr>
            <p:ph type="sldNum" sz="quarter" idx="12"/>
          </p:nvPr>
        </p:nvSpPr>
        <p:spPr/>
        <p:txBody>
          <a:bodyPr rtlCol="0"/>
          <a:lstStyle/>
          <a:p>
            <a:pPr rtl="0"/>
            <a:fld id="{2066355A-084C-D24E-9AD2-7E4FC41EA627}" type="slidenum">
              <a:rPr lang="en-US" smtClean="0"/>
              <a:t>‹#›</a:t>
            </a:fld>
            <a:endParaRPr lang="en-US"/>
          </a:p>
        </p:txBody>
      </p:sp>
      <p:sp>
        <p:nvSpPr>
          <p:cNvPr id="9" name="Text Placeholder 3"/>
          <p:cNvSpPr>
            <a:spLocks noGrp="1"/>
          </p:cNvSpPr>
          <p:nvPr>
            <p:ph type="body" sz="half" idx="2"/>
          </p:nvPr>
        </p:nvSpPr>
        <p:spPr>
          <a:xfrm>
            <a:off x="0" y="3087196"/>
            <a:ext cx="9144000" cy="1423176"/>
          </a:xfrm>
          <a:gradFill flip="none" rotWithShape="1">
            <a:gsLst>
              <a:gs pos="21000">
                <a:schemeClr val="accent2">
                  <a:alpha val="75000"/>
                </a:schemeClr>
              </a:gs>
              <a:gs pos="100000">
                <a:schemeClr val="accent2">
                  <a:alpha val="0"/>
                </a:schemeClr>
              </a:gs>
            </a:gsLst>
            <a:lin ang="16200000" scaled="0"/>
            <a:tileRect/>
          </a:gradFill>
        </p:spPr>
        <p:txBody>
          <a:bodyPr lIns="180000" tIns="0" rIns="180000" bIns="180000" rtlCol="0" anchor="b" anchorCtr="0"/>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n-US"/>
              <a:t>Click to edit Master text styles</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a:t>Click to edit Master title style</a:t>
            </a:r>
          </a:p>
        </p:txBody>
      </p:sp>
      <p:sp>
        <p:nvSpPr>
          <p:cNvPr id="3" name="Vertical Text Placeholder 2"/>
          <p:cNvSpPr>
            <a:spLocks noGrp="1"/>
          </p:cNvSpPr>
          <p:nvPr>
            <p:ph type="body" orient="vert" idx="1"/>
          </p:nvPr>
        </p:nvSpPr>
        <p:spPr/>
        <p:txBody>
          <a:bodyPr vert="eaVert" rtlCol="0"/>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p>
        </p:txBody>
      </p:sp>
      <p:sp>
        <p:nvSpPr>
          <p:cNvPr id="4" name="Date Placeholder 3"/>
          <p:cNvSpPr>
            <a:spLocks noGrp="1"/>
          </p:cNvSpPr>
          <p:nvPr>
            <p:ph type="dt" sz="half" idx="10"/>
          </p:nvPr>
        </p:nvSpPr>
        <p:spPr/>
        <p:txBody>
          <a:bodyPr rtlCol="0"/>
          <a:lstStyle/>
          <a:p>
            <a:pPr rtl="0"/>
            <a:fld id="{68C2560D-EC28-3B41-86E8-18F1CE0113B4}" type="datetimeFigureOut">
              <a:rPr lang="en-US" smtClean="0"/>
              <a:t>9/30/2022</a:t>
            </a:fld>
            <a:endParaRPr lang="en-US"/>
          </a:p>
        </p:txBody>
      </p:sp>
      <p:sp>
        <p:nvSpPr>
          <p:cNvPr id="5" name="Footer Placeholder 4"/>
          <p:cNvSpPr>
            <a:spLocks noGrp="1"/>
          </p:cNvSpPr>
          <p:nvPr>
            <p:ph type="ftr" sz="quarter" idx="11"/>
          </p:nvPr>
        </p:nvSpPr>
        <p:spPr/>
        <p:txBody>
          <a:bodyPr rtlCol="0"/>
          <a:lstStyle/>
          <a:p>
            <a:pPr rtl="0"/>
            <a:endParaRPr lang="en-US"/>
          </a:p>
        </p:txBody>
      </p:sp>
      <p:sp>
        <p:nvSpPr>
          <p:cNvPr id="6" name="Slide Number Placeholder 5"/>
          <p:cNvSpPr>
            <a:spLocks noGrp="1"/>
          </p:cNvSpPr>
          <p:nvPr>
            <p:ph type="sldNum" sz="quarter" idx="12"/>
          </p:nvPr>
        </p:nvSpPr>
        <p:spPr/>
        <p:txBody>
          <a:bodyPr rtlCol="0"/>
          <a:lstStyle/>
          <a:p>
            <a:pPr rtl="0"/>
            <a:fld id="{2066355A-084C-D24E-9AD2-7E4FC41EA627}"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84869" y="205981"/>
            <a:ext cx="2057401" cy="4173021"/>
          </a:xfrm>
        </p:spPr>
        <p:txBody>
          <a:bodyPr vert="eaVert" rtlCol="0"/>
          <a:lstStyle/>
          <a:p>
            <a:pPr rtl="0"/>
            <a:r>
              <a:rPr lang="en-US"/>
              <a:t>Click to edit Master title style</a:t>
            </a:r>
          </a:p>
        </p:txBody>
      </p:sp>
      <p:sp>
        <p:nvSpPr>
          <p:cNvPr id="3" name="Vertical Text Placeholder 2"/>
          <p:cNvSpPr>
            <a:spLocks noGrp="1"/>
          </p:cNvSpPr>
          <p:nvPr>
            <p:ph type="body" orient="vert" idx="1"/>
          </p:nvPr>
        </p:nvSpPr>
        <p:spPr>
          <a:xfrm>
            <a:off x="209038" y="205981"/>
            <a:ext cx="6523436" cy="4173021"/>
          </a:xfrm>
        </p:spPr>
        <p:txBody>
          <a:bodyPr vert="eaVert" rtlCol="0"/>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p>
        </p:txBody>
      </p:sp>
      <p:sp>
        <p:nvSpPr>
          <p:cNvPr id="4" name="Date Placeholder 3"/>
          <p:cNvSpPr>
            <a:spLocks noGrp="1"/>
          </p:cNvSpPr>
          <p:nvPr>
            <p:ph type="dt" sz="half" idx="10"/>
          </p:nvPr>
        </p:nvSpPr>
        <p:spPr/>
        <p:txBody>
          <a:bodyPr rtlCol="0"/>
          <a:lstStyle/>
          <a:p>
            <a:pPr rtl="0"/>
            <a:fld id="{68C2560D-EC28-3B41-86E8-18F1CE0113B4}" type="datetimeFigureOut">
              <a:rPr lang="en-US" smtClean="0"/>
              <a:t>9/30/2022</a:t>
            </a:fld>
            <a:endParaRPr lang="en-US"/>
          </a:p>
        </p:txBody>
      </p:sp>
      <p:sp>
        <p:nvSpPr>
          <p:cNvPr id="5" name="Footer Placeholder 4"/>
          <p:cNvSpPr>
            <a:spLocks noGrp="1"/>
          </p:cNvSpPr>
          <p:nvPr>
            <p:ph type="ftr" sz="quarter" idx="11"/>
          </p:nvPr>
        </p:nvSpPr>
        <p:spPr/>
        <p:txBody>
          <a:bodyPr rtlCol="0"/>
          <a:lstStyle/>
          <a:p>
            <a:pPr rtl="0"/>
            <a:endParaRPr lang="en-US"/>
          </a:p>
        </p:txBody>
      </p:sp>
      <p:sp>
        <p:nvSpPr>
          <p:cNvPr id="6" name="Slide Number Placeholder 5"/>
          <p:cNvSpPr>
            <a:spLocks noGrp="1"/>
          </p:cNvSpPr>
          <p:nvPr>
            <p:ph type="sldNum" sz="quarter" idx="12"/>
          </p:nvPr>
        </p:nvSpPr>
        <p:spPr/>
        <p:txBody>
          <a:bodyPr rtlCol="0"/>
          <a:lstStyle/>
          <a:p>
            <a:pPr rtl="0"/>
            <a:fld id="{2066355A-084C-D24E-9AD2-7E4FC41EA627}"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sp>
        <p:nvSpPr>
          <p:cNvPr id="4" name="Rectangle 3"/>
          <p:cNvSpPr/>
          <p:nvPr userDrawn="1"/>
        </p:nvSpPr>
        <p:spPr>
          <a:xfrm>
            <a:off x="652272" y="-171450"/>
            <a:ext cx="414528" cy="55626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a:p>
        </p:txBody>
      </p:sp>
      <p:sp>
        <p:nvSpPr>
          <p:cNvPr id="8" name="Rectangle 7"/>
          <p:cNvSpPr/>
          <p:nvPr userDrawn="1"/>
        </p:nvSpPr>
        <p:spPr>
          <a:xfrm>
            <a:off x="859537" y="4781551"/>
            <a:ext cx="8297164" cy="381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a:p>
        </p:txBody>
      </p:sp>
      <p:sp>
        <p:nvSpPr>
          <p:cNvPr id="3" name="Slide Number Placeholder 2"/>
          <p:cNvSpPr>
            <a:spLocks noGrp="1"/>
          </p:cNvSpPr>
          <p:nvPr>
            <p:ph type="sldNum" sz="quarter" idx="10"/>
          </p:nvPr>
        </p:nvSpPr>
        <p:spPr>
          <a:xfrm>
            <a:off x="8686803" y="4869656"/>
            <a:ext cx="457200" cy="273844"/>
          </a:xfrm>
        </p:spPr>
        <p:txBody>
          <a:bodyPr rtlCol="0"/>
          <a:lstStyle>
            <a:lvl1pPr>
              <a:defRPr b="1">
                <a:solidFill>
                  <a:sysClr val="windowText" lastClr="000000"/>
                </a:solidFill>
                <a:latin typeface="+mn-lt"/>
              </a:defRPr>
            </a:lvl1pPr>
          </a:lstStyle>
          <a:p>
            <a:pPr rtl="0"/>
            <a:fld id="{1917241B-73C6-436C-A26C-FD9EFF2F4364}" type="slidenum">
              <a:rPr lang="en-GB" smtClean="0"/>
              <a:t>‹#›</a:t>
            </a:fld>
            <a:endParaRPr lang="en-GB"/>
          </a:p>
        </p:txBody>
      </p:sp>
      <p:sp>
        <p:nvSpPr>
          <p:cNvPr id="7" name="TextBox 6"/>
          <p:cNvSpPr txBox="1"/>
          <p:nvPr userDrawn="1"/>
        </p:nvSpPr>
        <p:spPr>
          <a:xfrm rot="16200000">
            <a:off x="-1246283" y="1551025"/>
            <a:ext cx="3409950" cy="307905"/>
          </a:xfrm>
          <a:prstGeom prst="rect">
            <a:avLst/>
          </a:prstGeom>
          <a:noFill/>
        </p:spPr>
        <p:txBody>
          <a:bodyPr wrap="square" rtlCol="0">
            <a:spAutoFit/>
          </a:bodyPr>
          <a:lstStyle>
            <a:defPPr>
              <a:defRPr lang="en-PH"/>
            </a:defPPr>
            <a:lvl1pPr lvl="0" algn="ctr">
              <a:defRPr sz="1100" b="1">
                <a:solidFill>
                  <a:schemeClr val="bg1">
                    <a:lumMod val="50000"/>
                  </a:schemeClr>
                </a:solidFill>
              </a:defRPr>
            </a:lvl1pPr>
          </a:lstStyle>
          <a:p>
            <a:pPr lvl="0" rtl="0"/>
            <a:r>
              <a:rPr lang="en-US" sz="1400"/>
              <a:t>General Introduction</a:t>
            </a:r>
            <a:endParaRPr lang="en-GB" sz="1400"/>
          </a:p>
        </p:txBody>
      </p:sp>
      <p:sp>
        <p:nvSpPr>
          <p:cNvPr id="5" name="TextBox 4"/>
          <p:cNvSpPr txBox="1"/>
          <p:nvPr userDrawn="1"/>
        </p:nvSpPr>
        <p:spPr>
          <a:xfrm>
            <a:off x="1066801" y="4857749"/>
            <a:ext cx="8089900" cy="285752"/>
          </a:xfrm>
          <a:prstGeom prst="rect">
            <a:avLst/>
          </a:prstGeom>
        </p:spPr>
        <p:txBody>
          <a:bodyPr vert="horz" lIns="91440" tIns="45721" rIns="91440" bIns="45721" rtlCol="0" anchor="ctr"/>
          <a:lstStyle>
            <a:defPPr>
              <a:defRPr lang="en-PH"/>
            </a:defPPr>
            <a:lvl1pPr algn="r">
              <a:defRPr sz="1200" b="1">
                <a:solidFill>
                  <a:schemeClr val="tx1">
                    <a:tint val="75000"/>
                  </a:schemeClr>
                </a:solidFill>
                <a:latin typeface="+mn-lt"/>
              </a:defRPr>
            </a:lvl1pPr>
          </a:lstStyle>
          <a:p>
            <a:pPr lvl="0" algn="ctr" rtl="0"/>
            <a:r>
              <a:rPr lang="en-US" sz="1200">
                <a:solidFill>
                  <a:sysClr val="windowText" lastClr="000000"/>
                </a:solidFill>
              </a:rPr>
              <a:t>General Introduction</a:t>
            </a:r>
          </a:p>
        </p:txBody>
      </p:sp>
      <p:sp>
        <p:nvSpPr>
          <p:cNvPr id="9" name="Rectangle 8"/>
          <p:cNvSpPr/>
          <p:nvPr userDrawn="1"/>
        </p:nvSpPr>
        <p:spPr>
          <a:xfrm>
            <a:off x="652272" y="-171450"/>
            <a:ext cx="131065" cy="55626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a:p>
        </p:txBody>
      </p:sp>
      <p:sp>
        <p:nvSpPr>
          <p:cNvPr id="10" name="Rectangle 9"/>
          <p:cNvSpPr/>
          <p:nvPr userDrawn="1"/>
        </p:nvSpPr>
        <p:spPr>
          <a:xfrm>
            <a:off x="1066801" y="4781550"/>
            <a:ext cx="8089900" cy="7620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a:p>
        </p:txBody>
      </p:sp>
      <p:sp>
        <p:nvSpPr>
          <p:cNvPr id="11" name="Title 1"/>
          <p:cNvSpPr>
            <a:spLocks noGrp="1"/>
          </p:cNvSpPr>
          <p:nvPr>
            <p:ph type="title"/>
          </p:nvPr>
        </p:nvSpPr>
        <p:spPr>
          <a:xfrm>
            <a:off x="1066803" y="133352"/>
            <a:ext cx="8077200" cy="646331"/>
          </a:xfrm>
          <a:prstGeom prst="rect">
            <a:avLst/>
          </a:prstGeom>
        </p:spPr>
        <p:txBody>
          <a:bodyPr rtlCol="0"/>
          <a:lstStyle/>
          <a:p>
            <a:pPr rtl="0"/>
            <a:r>
              <a:rPr lang="en-US"/>
              <a:t>Click to edit Master title style</a:t>
            </a:r>
            <a:endParaRPr lang="en-GB"/>
          </a:p>
        </p:txBody>
      </p:sp>
    </p:spTree>
  </p:cSld>
  <p:clrMapOvr>
    <a:masterClrMapping/>
  </p:clrMapOvr>
  <p:transition spd="slow">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Part 1">
    <p:spTree>
      <p:nvGrpSpPr>
        <p:cNvPr id="1" name=""/>
        <p:cNvGrpSpPr/>
        <p:nvPr/>
      </p:nvGrpSpPr>
      <p:grpSpPr>
        <a:xfrm>
          <a:off x="0" y="0"/>
          <a:ext cx="0" cy="0"/>
          <a:chOff x="0" y="0"/>
          <a:chExt cx="0" cy="0"/>
        </a:xfrm>
      </p:grpSpPr>
      <p:sp>
        <p:nvSpPr>
          <p:cNvPr id="4" name="Rectangle 3"/>
          <p:cNvSpPr/>
          <p:nvPr userDrawn="1"/>
        </p:nvSpPr>
        <p:spPr>
          <a:xfrm>
            <a:off x="652272" y="-171450"/>
            <a:ext cx="414528" cy="55626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a:p>
        </p:txBody>
      </p:sp>
      <p:sp>
        <p:nvSpPr>
          <p:cNvPr id="8" name="Rectangle 7"/>
          <p:cNvSpPr/>
          <p:nvPr userDrawn="1"/>
        </p:nvSpPr>
        <p:spPr>
          <a:xfrm>
            <a:off x="859537" y="4781551"/>
            <a:ext cx="8297164" cy="381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a:p>
        </p:txBody>
      </p:sp>
      <p:sp>
        <p:nvSpPr>
          <p:cNvPr id="3" name="Slide Number Placeholder 2"/>
          <p:cNvSpPr>
            <a:spLocks noGrp="1"/>
          </p:cNvSpPr>
          <p:nvPr>
            <p:ph type="sldNum" sz="quarter" idx="10"/>
          </p:nvPr>
        </p:nvSpPr>
        <p:spPr>
          <a:xfrm>
            <a:off x="8686803" y="4869656"/>
            <a:ext cx="457200" cy="273844"/>
          </a:xfrm>
        </p:spPr>
        <p:txBody>
          <a:bodyPr rtlCol="0"/>
          <a:lstStyle>
            <a:lvl1pPr>
              <a:defRPr b="1">
                <a:solidFill>
                  <a:sysClr val="windowText" lastClr="000000"/>
                </a:solidFill>
                <a:latin typeface="+mn-lt"/>
              </a:defRPr>
            </a:lvl1pPr>
          </a:lstStyle>
          <a:p>
            <a:pPr rtl="0"/>
            <a:fld id="{1917241B-73C6-436C-A26C-FD9EFF2F4364}" type="slidenum">
              <a:rPr lang="en-GB" smtClean="0"/>
              <a:t>‹#›</a:t>
            </a:fld>
            <a:endParaRPr lang="en-GB"/>
          </a:p>
        </p:txBody>
      </p:sp>
      <p:sp>
        <p:nvSpPr>
          <p:cNvPr id="5" name="TextBox 4"/>
          <p:cNvSpPr txBox="1"/>
          <p:nvPr userDrawn="1"/>
        </p:nvSpPr>
        <p:spPr>
          <a:xfrm>
            <a:off x="1066803" y="4857749"/>
            <a:ext cx="8077200" cy="285752"/>
          </a:xfrm>
          <a:prstGeom prst="rect">
            <a:avLst/>
          </a:prstGeom>
        </p:spPr>
        <p:txBody>
          <a:bodyPr vert="horz" lIns="91440" tIns="45721" rIns="91440" bIns="45721" rtlCol="0" anchor="ctr"/>
          <a:lstStyle>
            <a:defPPr>
              <a:defRPr lang="en-PH"/>
            </a:defPPr>
            <a:lvl1pPr algn="r">
              <a:defRPr sz="1200" b="1">
                <a:solidFill>
                  <a:schemeClr val="tx1">
                    <a:tint val="75000"/>
                  </a:schemeClr>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lang="en-US" sz="1200" b="1">
                <a:solidFill>
                  <a:sysClr val="windowText" lastClr="000000"/>
                </a:solidFill>
              </a:rPr>
              <a:t>Inclusion in Humanitarian Assistance</a:t>
            </a:r>
          </a:p>
        </p:txBody>
      </p:sp>
      <p:sp>
        <p:nvSpPr>
          <p:cNvPr id="9" name="Rectangle 8"/>
          <p:cNvSpPr/>
          <p:nvPr userDrawn="1"/>
        </p:nvSpPr>
        <p:spPr>
          <a:xfrm>
            <a:off x="652272" y="-171450"/>
            <a:ext cx="131065" cy="55626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a:p>
        </p:txBody>
      </p:sp>
      <p:sp>
        <p:nvSpPr>
          <p:cNvPr id="10" name="Rectangle 9"/>
          <p:cNvSpPr/>
          <p:nvPr userDrawn="1"/>
        </p:nvSpPr>
        <p:spPr>
          <a:xfrm>
            <a:off x="1066801" y="4781550"/>
            <a:ext cx="8089900" cy="7620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a:p>
        </p:txBody>
      </p:sp>
      <p:sp>
        <p:nvSpPr>
          <p:cNvPr id="11" name="TextBox 10"/>
          <p:cNvSpPr txBox="1"/>
          <p:nvPr userDrawn="1"/>
        </p:nvSpPr>
        <p:spPr>
          <a:xfrm rot="16200000">
            <a:off x="-1017682" y="1214638"/>
            <a:ext cx="2952751" cy="523477"/>
          </a:xfrm>
          <a:prstGeom prst="rect">
            <a:avLst/>
          </a:prstGeom>
          <a:noFill/>
        </p:spPr>
        <p:txBody>
          <a:bodyPr wrap="square" rtlCol="0">
            <a:spAutoFit/>
          </a:bodyPr>
          <a:lstStyle>
            <a:defPPr>
              <a:defRPr lang="en-PH"/>
            </a:defPPr>
            <a:lvl1pPr lvl="0" algn="ctr">
              <a:defRPr sz="1100" b="1">
                <a:solidFill>
                  <a:schemeClr val="bg1">
                    <a:lumMod val="50000"/>
                  </a:schemeClr>
                </a:solidFill>
              </a:defRPr>
            </a:lvl1pPr>
          </a:lstStyle>
          <a:p>
            <a:pPr lvl="0" rtl="0"/>
            <a:r>
              <a:rPr lang="en-US" sz="1400"/>
              <a:t>Inclusion in Humanitarian Assistance</a:t>
            </a:r>
            <a:endParaRPr lang="en-GB" sz="1400"/>
          </a:p>
        </p:txBody>
      </p:sp>
      <p:sp>
        <p:nvSpPr>
          <p:cNvPr id="12" name="Title 1"/>
          <p:cNvSpPr>
            <a:spLocks noGrp="1"/>
          </p:cNvSpPr>
          <p:nvPr>
            <p:ph type="title"/>
          </p:nvPr>
        </p:nvSpPr>
        <p:spPr>
          <a:xfrm>
            <a:off x="1066803" y="133352"/>
            <a:ext cx="8077200" cy="646331"/>
          </a:xfrm>
          <a:prstGeom prst="rect">
            <a:avLst/>
          </a:prstGeom>
        </p:spPr>
        <p:txBody>
          <a:bodyPr rtlCol="0"/>
          <a:lstStyle/>
          <a:p>
            <a:pPr rtl="0"/>
            <a:r>
              <a:rPr lang="en-US"/>
              <a:t>Click to edit Master title style</a:t>
            </a:r>
            <a:endParaRPr lang="en-GB"/>
          </a:p>
        </p:txBody>
      </p:sp>
    </p:spTree>
  </p:cSld>
  <p:clrMapOvr>
    <a:masterClrMapping/>
  </p:clrMapOvr>
  <p:transition spd="slow">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a:t>Click to edit Master title style</a:t>
            </a:r>
          </a:p>
        </p:txBody>
      </p:sp>
      <p:sp>
        <p:nvSpPr>
          <p:cNvPr id="3" name="Content Placeholder 2"/>
          <p:cNvSpPr>
            <a:spLocks noGrp="1"/>
          </p:cNvSpPr>
          <p:nvPr>
            <p:ph idx="1"/>
          </p:nvPr>
        </p:nvSpPr>
        <p:spPr/>
        <p:txBody>
          <a:bodyPr rtlCol="0"/>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p>
        </p:txBody>
      </p:sp>
      <p:sp>
        <p:nvSpPr>
          <p:cNvPr id="4" name="Date Placeholder 3"/>
          <p:cNvSpPr>
            <a:spLocks noGrp="1"/>
          </p:cNvSpPr>
          <p:nvPr>
            <p:ph type="dt" sz="half" idx="10"/>
          </p:nvPr>
        </p:nvSpPr>
        <p:spPr/>
        <p:txBody>
          <a:bodyPr rtlCol="0"/>
          <a:lstStyle/>
          <a:p>
            <a:pPr rtl="0"/>
            <a:fld id="{68C2560D-EC28-3B41-86E8-18F1CE0113B4}" type="datetimeFigureOut">
              <a:rPr lang="en-US" smtClean="0"/>
              <a:t>9/30/2022</a:t>
            </a:fld>
            <a:endParaRPr lang="en-US"/>
          </a:p>
        </p:txBody>
      </p:sp>
      <p:sp>
        <p:nvSpPr>
          <p:cNvPr id="5" name="Footer Placeholder 4"/>
          <p:cNvSpPr>
            <a:spLocks noGrp="1"/>
          </p:cNvSpPr>
          <p:nvPr>
            <p:ph type="ftr" sz="quarter" idx="11"/>
          </p:nvPr>
        </p:nvSpPr>
        <p:spPr/>
        <p:txBody>
          <a:bodyPr rtlCol="0"/>
          <a:lstStyle/>
          <a:p>
            <a:pPr rtl="0"/>
            <a:endParaRPr lang="en-US"/>
          </a:p>
        </p:txBody>
      </p:sp>
      <p:sp>
        <p:nvSpPr>
          <p:cNvPr id="6" name="Slide Number Placeholder 5"/>
          <p:cNvSpPr>
            <a:spLocks noGrp="1"/>
          </p:cNvSpPr>
          <p:nvPr>
            <p:ph type="sldNum" sz="quarter" idx="12"/>
          </p:nvPr>
        </p:nvSpPr>
        <p:spPr/>
        <p:txBody>
          <a:bodyPr rtlCol="0"/>
          <a:lstStyle/>
          <a:p>
            <a:pPr rtl="0"/>
            <a:fld id="{2066355A-084C-D24E-9AD2-7E4FC41EA627}"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th Image">
    <p:bg>
      <p:bgPr>
        <a:blipFill rotWithShape="1">
          <a:blip r:embed="rId2">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3" hasCustomPrompt="1"/>
          </p:nvPr>
        </p:nvSpPr>
        <p:spPr>
          <a:xfrm>
            <a:off x="0" y="0"/>
            <a:ext cx="9144000" cy="4510087"/>
          </a:xfrm>
          <a:solidFill>
            <a:schemeClr val="bg1">
              <a:lumMod val="50000"/>
            </a:schemeClr>
          </a:solidFill>
        </p:spPr>
        <p:txBody>
          <a:bodyPr rtlCol="0">
            <a:normAutofit/>
          </a:bodyPr>
          <a:lstStyle>
            <a:lvl1pPr marL="0" indent="0" algn="ctr">
              <a:buFontTx/>
              <a:buNone/>
              <a:defRPr sz="2000" baseline="0">
                <a:solidFill>
                  <a:schemeClr val="tx2"/>
                </a:solidFill>
              </a:defRPr>
            </a:lvl1pPr>
          </a:lstStyle>
          <a:p>
            <a:pPr rtl="0"/>
            <a:r>
              <a:rPr lang="en-US"/>
              <a:t>Drag background image here</a:t>
            </a:r>
          </a:p>
        </p:txBody>
      </p:sp>
      <p:sp>
        <p:nvSpPr>
          <p:cNvPr id="2" name="Title 1"/>
          <p:cNvSpPr>
            <a:spLocks noGrp="1"/>
          </p:cNvSpPr>
          <p:nvPr>
            <p:ph type="ctrTitle"/>
          </p:nvPr>
        </p:nvSpPr>
        <p:spPr>
          <a:xfrm>
            <a:off x="182480" y="488987"/>
            <a:ext cx="8810062" cy="2058093"/>
          </a:xfrm>
        </p:spPr>
        <p:txBody>
          <a:bodyPr tIns="0" bIns="0" rtlCol="0" anchor="b" anchorCtr="0">
            <a:noAutofit/>
          </a:bodyPr>
          <a:lstStyle>
            <a:lvl1pPr algn="ctr">
              <a:defRPr sz="4400" b="1">
                <a:solidFill>
                  <a:schemeClr val="tx2"/>
                </a:solidFill>
              </a:defRPr>
            </a:lvl1pPr>
          </a:lstStyle>
          <a:p>
            <a:pPr rtl="0"/>
            <a:r>
              <a:rPr lang="en-US"/>
              <a:t>Click to edit Master title style</a:t>
            </a:r>
          </a:p>
        </p:txBody>
      </p:sp>
      <p:sp>
        <p:nvSpPr>
          <p:cNvPr id="3" name="Subtitle 2"/>
          <p:cNvSpPr>
            <a:spLocks noGrp="1"/>
          </p:cNvSpPr>
          <p:nvPr>
            <p:ph type="subTitle" idx="1"/>
          </p:nvPr>
        </p:nvSpPr>
        <p:spPr>
          <a:xfrm>
            <a:off x="182480" y="2659182"/>
            <a:ext cx="8810062" cy="1445895"/>
          </a:xfrm>
        </p:spPr>
        <p:txBody>
          <a:bodyPr tIns="0" bIns="0" rtlCol="0">
            <a:normAutofit/>
          </a:bodyPr>
          <a:lstStyle>
            <a:lvl1pPr marL="0" indent="0" algn="ctr">
              <a:buNone/>
              <a:defRPr sz="240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en-US"/>
              <a:t>Click to edit Master subtitle style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9035" y="2130362"/>
            <a:ext cx="8695918" cy="1021556"/>
          </a:xfrm>
        </p:spPr>
        <p:txBody>
          <a:bodyPr rtlCol="0" anchor="t"/>
          <a:lstStyle>
            <a:lvl1pPr algn="l">
              <a:defRPr sz="4000" b="1" cap="all"/>
            </a:lvl1pPr>
          </a:lstStyle>
          <a:p>
            <a:pPr rtl="0"/>
            <a:r>
              <a:rPr lang="en-US"/>
              <a:t>Click to edit Master title style</a:t>
            </a:r>
          </a:p>
        </p:txBody>
      </p:sp>
      <p:sp>
        <p:nvSpPr>
          <p:cNvPr id="3" name="Text Placeholder 2"/>
          <p:cNvSpPr>
            <a:spLocks noGrp="1"/>
          </p:cNvSpPr>
          <p:nvPr>
            <p:ph type="body" idx="1"/>
          </p:nvPr>
        </p:nvSpPr>
        <p:spPr>
          <a:xfrm>
            <a:off x="209035" y="924940"/>
            <a:ext cx="8695918" cy="1125140"/>
          </a:xfrm>
        </p:spPr>
        <p:txBody>
          <a:bodyPr lIns="0" tIns="0" rIns="0" bIns="0" rtlCol="0" anchor="b">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en-US"/>
              <a:t>Click to edit Master text styles</a:t>
            </a:r>
          </a:p>
        </p:txBody>
      </p:sp>
      <p:sp>
        <p:nvSpPr>
          <p:cNvPr id="4" name="Date Placeholder 3"/>
          <p:cNvSpPr>
            <a:spLocks noGrp="1"/>
          </p:cNvSpPr>
          <p:nvPr>
            <p:ph type="dt" sz="half" idx="10"/>
          </p:nvPr>
        </p:nvSpPr>
        <p:spPr/>
        <p:txBody>
          <a:bodyPr rtlCol="0"/>
          <a:lstStyle/>
          <a:p>
            <a:pPr rtl="0"/>
            <a:endParaRPr lang="en-US"/>
          </a:p>
        </p:txBody>
      </p:sp>
      <p:sp>
        <p:nvSpPr>
          <p:cNvPr id="5" name="Footer Placeholder 4"/>
          <p:cNvSpPr>
            <a:spLocks noGrp="1"/>
          </p:cNvSpPr>
          <p:nvPr>
            <p:ph type="ftr" sz="quarter" idx="11"/>
          </p:nvPr>
        </p:nvSpPr>
        <p:spPr/>
        <p:txBody>
          <a:bodyPr rtlCol="0"/>
          <a:lstStyle/>
          <a:p>
            <a:pPr rtl="0"/>
            <a:endParaRPr lang="en-US"/>
          </a:p>
        </p:txBody>
      </p:sp>
      <p:sp>
        <p:nvSpPr>
          <p:cNvPr id="6" name="Slide Number Placeholder 5"/>
          <p:cNvSpPr>
            <a:spLocks noGrp="1"/>
          </p:cNvSpPr>
          <p:nvPr>
            <p:ph type="sldNum" sz="quarter" idx="12"/>
          </p:nvPr>
        </p:nvSpPr>
        <p:spPr/>
        <p:txBody>
          <a:bodyPr rtlCol="0"/>
          <a:lstStyle/>
          <a:p>
            <a:pPr rtl="0"/>
            <a:fld id="{91AF2B4D-6B12-4EDF-87BB-2B55CECB6611}"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a:t>Click to edit Master title style</a:t>
            </a:r>
          </a:p>
        </p:txBody>
      </p:sp>
      <p:sp>
        <p:nvSpPr>
          <p:cNvPr id="3" name="Content Placeholder 2"/>
          <p:cNvSpPr>
            <a:spLocks noGrp="1"/>
          </p:cNvSpPr>
          <p:nvPr>
            <p:ph sz="half" idx="1"/>
          </p:nvPr>
        </p:nvSpPr>
        <p:spPr>
          <a:xfrm>
            <a:off x="209035" y="1299602"/>
            <a:ext cx="4286766" cy="3087195"/>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p>
        </p:txBody>
      </p:sp>
      <p:sp>
        <p:nvSpPr>
          <p:cNvPr id="4" name="Content Placeholder 3"/>
          <p:cNvSpPr>
            <a:spLocks noGrp="1"/>
          </p:cNvSpPr>
          <p:nvPr>
            <p:ph sz="half" idx="2"/>
          </p:nvPr>
        </p:nvSpPr>
        <p:spPr>
          <a:xfrm>
            <a:off x="4648199" y="1299602"/>
            <a:ext cx="4315147" cy="3087195"/>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p>
        </p:txBody>
      </p:sp>
      <p:sp>
        <p:nvSpPr>
          <p:cNvPr id="5" name="Date Placeholder 4"/>
          <p:cNvSpPr>
            <a:spLocks noGrp="1"/>
          </p:cNvSpPr>
          <p:nvPr>
            <p:ph type="dt" sz="half" idx="10"/>
          </p:nvPr>
        </p:nvSpPr>
        <p:spPr/>
        <p:txBody>
          <a:bodyPr rtlCol="0"/>
          <a:lstStyle/>
          <a:p>
            <a:pPr rtl="0"/>
            <a:fld id="{68C2560D-EC28-3B41-86E8-18F1CE0113B4}" type="datetimeFigureOut">
              <a:rPr lang="en-US" smtClean="0"/>
              <a:t>9/30/2022</a:t>
            </a:fld>
            <a:endParaRPr lang="en-US"/>
          </a:p>
        </p:txBody>
      </p:sp>
      <p:sp>
        <p:nvSpPr>
          <p:cNvPr id="6" name="Footer Placeholder 5"/>
          <p:cNvSpPr>
            <a:spLocks noGrp="1"/>
          </p:cNvSpPr>
          <p:nvPr>
            <p:ph type="ftr" sz="quarter" idx="11"/>
          </p:nvPr>
        </p:nvSpPr>
        <p:spPr/>
        <p:txBody>
          <a:bodyPr rtlCol="0"/>
          <a:lstStyle/>
          <a:p>
            <a:pPr rtl="0"/>
            <a:endParaRPr lang="en-US"/>
          </a:p>
        </p:txBody>
      </p:sp>
      <p:sp>
        <p:nvSpPr>
          <p:cNvPr id="7" name="Slide Number Placeholder 6"/>
          <p:cNvSpPr>
            <a:spLocks noGrp="1"/>
          </p:cNvSpPr>
          <p:nvPr>
            <p:ph type="sldNum" sz="quarter" idx="12"/>
          </p:nvPr>
        </p:nvSpPr>
        <p:spPr/>
        <p:txBody>
          <a:bodyPr rtlCol="0"/>
          <a:lstStyle/>
          <a:p>
            <a:pPr rtl="0"/>
            <a:fld id="{2066355A-084C-D24E-9AD2-7E4FC41EA627}"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nd Right Image">
    <p:spTree>
      <p:nvGrpSpPr>
        <p:cNvPr id="1" name=""/>
        <p:cNvGrpSpPr/>
        <p:nvPr/>
      </p:nvGrpSpPr>
      <p:grpSpPr>
        <a:xfrm>
          <a:off x="0" y="0"/>
          <a:ext cx="0" cy="0"/>
          <a:chOff x="0" y="0"/>
          <a:chExt cx="0" cy="0"/>
        </a:xfrm>
      </p:grpSpPr>
      <p:sp>
        <p:nvSpPr>
          <p:cNvPr id="11" name="Picture Placeholder 10"/>
          <p:cNvSpPr>
            <a:spLocks noGrp="1"/>
          </p:cNvSpPr>
          <p:nvPr>
            <p:ph type="pic" sz="quarter" idx="13" hasCustomPrompt="1"/>
          </p:nvPr>
        </p:nvSpPr>
        <p:spPr>
          <a:xfrm>
            <a:off x="4598462" y="7299"/>
            <a:ext cx="4545541" cy="4503738"/>
          </a:xfrm>
          <a:solidFill>
            <a:schemeClr val="bg1">
              <a:lumMod val="85000"/>
            </a:schemeClr>
          </a:solidFill>
        </p:spPr>
        <p:txBody>
          <a:bodyPr rtlCol="0" anchor="ctr" anchorCtr="0">
            <a:normAutofit/>
          </a:bodyPr>
          <a:lstStyle>
            <a:lvl1pPr marL="0" indent="0" algn="ctr">
              <a:buFontTx/>
              <a:buNone/>
              <a:defRPr sz="2000"/>
            </a:lvl1pPr>
          </a:lstStyle>
          <a:p>
            <a:pPr rtl="0"/>
            <a:r>
              <a:rPr lang="en-US"/>
              <a:t>Click icon to add Image</a:t>
            </a:r>
          </a:p>
        </p:txBody>
      </p:sp>
      <p:sp>
        <p:nvSpPr>
          <p:cNvPr id="2" name="Title 1"/>
          <p:cNvSpPr>
            <a:spLocks noGrp="1"/>
          </p:cNvSpPr>
          <p:nvPr>
            <p:ph type="title"/>
          </p:nvPr>
        </p:nvSpPr>
        <p:spPr>
          <a:xfrm>
            <a:off x="209035" y="204350"/>
            <a:ext cx="4221550" cy="968351"/>
          </a:xfrm>
        </p:spPr>
        <p:txBody>
          <a:bodyPr rtlCol="0"/>
          <a:lstStyle>
            <a:lvl1pPr>
              <a:defRPr/>
            </a:lvl1pPr>
          </a:lstStyle>
          <a:p>
            <a:pPr rtl="0"/>
            <a:r>
              <a:rPr lang="en-US"/>
              <a:t>Click to edit Master title style</a:t>
            </a:r>
          </a:p>
        </p:txBody>
      </p:sp>
      <p:sp>
        <p:nvSpPr>
          <p:cNvPr id="4" name="Content Placeholder 3"/>
          <p:cNvSpPr>
            <a:spLocks noGrp="1"/>
          </p:cNvSpPr>
          <p:nvPr>
            <p:ph sz="half" idx="2"/>
          </p:nvPr>
        </p:nvSpPr>
        <p:spPr>
          <a:xfrm>
            <a:off x="209035" y="1299600"/>
            <a:ext cx="4221550" cy="3028808"/>
          </a:xfrm>
        </p:spPr>
        <p:txBody>
          <a:bodyPr rtlCol="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p>
        </p:txBody>
      </p:sp>
      <p:sp>
        <p:nvSpPr>
          <p:cNvPr id="7" name="Date Placeholder 6"/>
          <p:cNvSpPr>
            <a:spLocks noGrp="1"/>
          </p:cNvSpPr>
          <p:nvPr>
            <p:ph type="dt" sz="half" idx="10"/>
          </p:nvPr>
        </p:nvSpPr>
        <p:spPr/>
        <p:txBody>
          <a:bodyPr rtlCol="0"/>
          <a:lstStyle/>
          <a:p>
            <a:pPr rtl="0"/>
            <a:fld id="{68C2560D-EC28-3B41-86E8-18F1CE0113B4}" type="datetimeFigureOut">
              <a:rPr lang="en-US" smtClean="0"/>
              <a:t>9/30/2022</a:t>
            </a:fld>
            <a:endParaRPr lang="en-US"/>
          </a:p>
        </p:txBody>
      </p:sp>
      <p:sp>
        <p:nvSpPr>
          <p:cNvPr id="8" name="Footer Placeholder 7"/>
          <p:cNvSpPr>
            <a:spLocks noGrp="1"/>
          </p:cNvSpPr>
          <p:nvPr>
            <p:ph type="ftr" sz="quarter" idx="11"/>
          </p:nvPr>
        </p:nvSpPr>
        <p:spPr/>
        <p:txBody>
          <a:bodyPr rtlCol="0"/>
          <a:lstStyle/>
          <a:p>
            <a:pPr rtl="0"/>
            <a:endParaRPr lang="en-US"/>
          </a:p>
        </p:txBody>
      </p:sp>
      <p:sp>
        <p:nvSpPr>
          <p:cNvPr id="9" name="Slide Number Placeholder 8"/>
          <p:cNvSpPr>
            <a:spLocks noGrp="1"/>
          </p:cNvSpPr>
          <p:nvPr>
            <p:ph type="sldNum" sz="quarter" idx="12"/>
          </p:nvPr>
        </p:nvSpPr>
        <p:spPr/>
        <p:txBody>
          <a:bodyPr rtlCol="0"/>
          <a:lstStyle/>
          <a:p>
            <a:pPr rtl="0"/>
            <a:fld id="{2066355A-084C-D24E-9AD2-7E4FC41EA627}"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nd Dark Background Image">
    <p:spTree>
      <p:nvGrpSpPr>
        <p:cNvPr id="1" name=""/>
        <p:cNvGrpSpPr/>
        <p:nvPr/>
      </p:nvGrpSpPr>
      <p:grpSpPr>
        <a:xfrm>
          <a:off x="0" y="0"/>
          <a:ext cx="0" cy="0"/>
          <a:chOff x="0" y="0"/>
          <a:chExt cx="0" cy="0"/>
        </a:xfrm>
      </p:grpSpPr>
      <p:sp>
        <p:nvSpPr>
          <p:cNvPr id="11" name="Picture Placeholder 10"/>
          <p:cNvSpPr>
            <a:spLocks noGrp="1"/>
          </p:cNvSpPr>
          <p:nvPr>
            <p:ph type="pic" sz="quarter" idx="13" hasCustomPrompt="1"/>
          </p:nvPr>
        </p:nvSpPr>
        <p:spPr>
          <a:xfrm>
            <a:off x="5" y="7299"/>
            <a:ext cx="9143998" cy="4503738"/>
          </a:xfrm>
          <a:solidFill>
            <a:schemeClr val="accent2"/>
          </a:solidFill>
        </p:spPr>
        <p:txBody>
          <a:bodyPr rtlCol="0" anchor="ctr" anchorCtr="0">
            <a:normAutofit/>
          </a:bodyPr>
          <a:lstStyle>
            <a:lvl1pPr marL="0" indent="0" algn="r">
              <a:buFontTx/>
              <a:buNone/>
              <a:defRPr sz="2000" baseline="0">
                <a:solidFill>
                  <a:schemeClr val="bg1"/>
                </a:solidFill>
              </a:defRPr>
            </a:lvl1pPr>
          </a:lstStyle>
          <a:p>
            <a:pPr rtl="0"/>
            <a:r>
              <a:rPr lang="en-US"/>
              <a:t>Drag picture to placeholder </a:t>
            </a:r>
            <a:br>
              <a:rPr lang="en-US"/>
            </a:br>
            <a:r>
              <a:rPr lang="en-US"/>
              <a:t>or click icon to add</a:t>
            </a:r>
          </a:p>
        </p:txBody>
      </p:sp>
      <p:sp>
        <p:nvSpPr>
          <p:cNvPr id="2" name="Title 1"/>
          <p:cNvSpPr>
            <a:spLocks noGrp="1"/>
          </p:cNvSpPr>
          <p:nvPr>
            <p:ph type="title"/>
          </p:nvPr>
        </p:nvSpPr>
        <p:spPr>
          <a:xfrm>
            <a:off x="209033" y="204350"/>
            <a:ext cx="5206930" cy="968351"/>
          </a:xfrm>
        </p:spPr>
        <p:txBody>
          <a:bodyPr rtlCol="0"/>
          <a:lstStyle>
            <a:lvl1pPr>
              <a:defRPr>
                <a:solidFill>
                  <a:schemeClr val="tx2"/>
                </a:solidFill>
              </a:defRPr>
            </a:lvl1pPr>
          </a:lstStyle>
          <a:p>
            <a:pPr rtl="0"/>
            <a:r>
              <a:rPr lang="en-US"/>
              <a:t>Click to edit Master title style</a:t>
            </a:r>
          </a:p>
        </p:txBody>
      </p:sp>
      <p:sp>
        <p:nvSpPr>
          <p:cNvPr id="4" name="Content Placeholder 3"/>
          <p:cNvSpPr>
            <a:spLocks noGrp="1"/>
          </p:cNvSpPr>
          <p:nvPr>
            <p:ph sz="half" idx="2"/>
          </p:nvPr>
        </p:nvSpPr>
        <p:spPr>
          <a:xfrm>
            <a:off x="209035" y="1299600"/>
            <a:ext cx="4112059" cy="3028808"/>
          </a:xfrm>
        </p:spPr>
        <p:txBody>
          <a:bodyPr rtlCol="0"/>
          <a:lstStyle>
            <a:lvl1pPr>
              <a:buClr>
                <a:schemeClr val="accent3"/>
              </a:buClr>
              <a:defRPr sz="2400">
                <a:solidFill>
                  <a:schemeClr val="tx2"/>
                </a:solidFill>
              </a:defRPr>
            </a:lvl1pPr>
            <a:lvl2pPr>
              <a:buClr>
                <a:schemeClr val="accent3"/>
              </a:buClr>
              <a:defRPr sz="2000">
                <a:solidFill>
                  <a:schemeClr val="tx2"/>
                </a:solidFill>
              </a:defRPr>
            </a:lvl2pPr>
            <a:lvl3pPr>
              <a:buClr>
                <a:schemeClr val="accent3"/>
              </a:buClr>
              <a:defRPr sz="1800">
                <a:solidFill>
                  <a:schemeClr val="tx2"/>
                </a:solidFill>
              </a:defRPr>
            </a:lvl3pPr>
            <a:lvl4pPr>
              <a:buClr>
                <a:schemeClr val="accent3"/>
              </a:buClr>
              <a:defRPr sz="1600">
                <a:solidFill>
                  <a:schemeClr val="tx2"/>
                </a:solidFill>
              </a:defRPr>
            </a:lvl4pPr>
            <a:lvl5pPr>
              <a:buClr>
                <a:schemeClr val="accent3"/>
              </a:buClr>
              <a:defRPr sz="1600">
                <a:solidFill>
                  <a:schemeClr val="tx2"/>
                </a:solidFill>
              </a:defRPr>
            </a:lvl5pPr>
            <a:lvl6pPr>
              <a:defRPr sz="1600"/>
            </a:lvl6pPr>
            <a:lvl7pPr>
              <a:defRPr sz="1600"/>
            </a:lvl7pPr>
            <a:lvl8pPr>
              <a:defRPr sz="1600"/>
            </a:lvl8pPr>
            <a:lvl9pPr>
              <a:defRPr sz="1600"/>
            </a:lvl9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p>
        </p:txBody>
      </p:sp>
      <p:sp>
        <p:nvSpPr>
          <p:cNvPr id="7" name="Date Placeholder 6"/>
          <p:cNvSpPr>
            <a:spLocks noGrp="1"/>
          </p:cNvSpPr>
          <p:nvPr>
            <p:ph type="dt" sz="half" idx="10"/>
          </p:nvPr>
        </p:nvSpPr>
        <p:spPr/>
        <p:txBody>
          <a:bodyPr rtlCol="0"/>
          <a:lstStyle/>
          <a:p>
            <a:pPr rtl="0"/>
            <a:fld id="{68C2560D-EC28-3B41-86E8-18F1CE0113B4}" type="datetimeFigureOut">
              <a:rPr lang="en-US" smtClean="0"/>
              <a:t>9/30/2022</a:t>
            </a:fld>
            <a:endParaRPr lang="en-US"/>
          </a:p>
        </p:txBody>
      </p:sp>
      <p:sp>
        <p:nvSpPr>
          <p:cNvPr id="8" name="Footer Placeholder 7"/>
          <p:cNvSpPr>
            <a:spLocks noGrp="1"/>
          </p:cNvSpPr>
          <p:nvPr>
            <p:ph type="ftr" sz="quarter" idx="11"/>
          </p:nvPr>
        </p:nvSpPr>
        <p:spPr/>
        <p:txBody>
          <a:bodyPr rtlCol="0"/>
          <a:lstStyle/>
          <a:p>
            <a:pPr rtl="0"/>
            <a:endParaRPr lang="en-US"/>
          </a:p>
        </p:txBody>
      </p:sp>
      <p:sp>
        <p:nvSpPr>
          <p:cNvPr id="9" name="Slide Number Placeholder 8"/>
          <p:cNvSpPr>
            <a:spLocks noGrp="1"/>
          </p:cNvSpPr>
          <p:nvPr>
            <p:ph type="sldNum" sz="quarter" idx="12"/>
          </p:nvPr>
        </p:nvSpPr>
        <p:spPr/>
        <p:txBody>
          <a:bodyPr rtlCol="0"/>
          <a:lstStyle/>
          <a:p>
            <a:pPr rtl="0"/>
            <a:fld id="{2066355A-084C-D24E-9AD2-7E4FC41EA62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Light Background Image">
    <p:spTree>
      <p:nvGrpSpPr>
        <p:cNvPr id="1" name=""/>
        <p:cNvGrpSpPr/>
        <p:nvPr/>
      </p:nvGrpSpPr>
      <p:grpSpPr>
        <a:xfrm>
          <a:off x="0" y="0"/>
          <a:ext cx="0" cy="0"/>
          <a:chOff x="0" y="0"/>
          <a:chExt cx="0" cy="0"/>
        </a:xfrm>
      </p:grpSpPr>
      <p:sp>
        <p:nvSpPr>
          <p:cNvPr id="11" name="Picture Placeholder 10"/>
          <p:cNvSpPr>
            <a:spLocks noGrp="1"/>
          </p:cNvSpPr>
          <p:nvPr>
            <p:ph type="pic" sz="quarter" idx="13" hasCustomPrompt="1"/>
          </p:nvPr>
        </p:nvSpPr>
        <p:spPr>
          <a:xfrm>
            <a:off x="5" y="7299"/>
            <a:ext cx="9143998" cy="4503738"/>
          </a:xfrm>
          <a:solidFill>
            <a:schemeClr val="bg1">
              <a:lumMod val="85000"/>
            </a:schemeClr>
          </a:solidFill>
        </p:spPr>
        <p:txBody>
          <a:bodyPr rtlCol="0" anchor="ctr" anchorCtr="0">
            <a:normAutofit/>
          </a:bodyPr>
          <a:lstStyle>
            <a:lvl1pPr marL="0" indent="0" algn="r">
              <a:buFontTx/>
              <a:buNone/>
              <a:defRPr sz="2000" baseline="0"/>
            </a:lvl1pPr>
          </a:lstStyle>
          <a:p>
            <a:pPr rtl="0"/>
            <a:r>
              <a:rPr lang="en-US"/>
              <a:t>Drag picture to placeholder </a:t>
            </a:r>
            <a:br>
              <a:rPr lang="en-US"/>
            </a:br>
            <a:r>
              <a:rPr lang="en-US"/>
              <a:t>or click icon to add</a:t>
            </a:r>
          </a:p>
        </p:txBody>
      </p:sp>
      <p:sp>
        <p:nvSpPr>
          <p:cNvPr id="10" name="Rectangle 9"/>
          <p:cNvSpPr/>
          <p:nvPr userDrawn="1"/>
        </p:nvSpPr>
        <p:spPr>
          <a:xfrm>
            <a:off x="0" y="-1"/>
            <a:ext cx="4379484" cy="4511038"/>
          </a:xfrm>
          <a:prstGeom prst="rect">
            <a:avLst/>
          </a:prstGeom>
          <a:gradFill flip="none" rotWithShape="1">
            <a:gsLst>
              <a:gs pos="0">
                <a:schemeClr val="bg1">
                  <a:alpha val="70000"/>
                </a:schemeClr>
              </a:gs>
              <a:gs pos="100000">
                <a:schemeClr val="bg1">
                  <a:alpha val="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1800"/>
          </a:p>
        </p:txBody>
      </p:sp>
      <p:sp>
        <p:nvSpPr>
          <p:cNvPr id="2" name="Title 1"/>
          <p:cNvSpPr>
            <a:spLocks noGrp="1"/>
          </p:cNvSpPr>
          <p:nvPr>
            <p:ph type="title"/>
          </p:nvPr>
        </p:nvSpPr>
        <p:spPr>
          <a:xfrm>
            <a:off x="209033" y="204350"/>
            <a:ext cx="5206930" cy="968351"/>
          </a:xfrm>
        </p:spPr>
        <p:txBody>
          <a:bodyPr rtlCol="0"/>
          <a:lstStyle>
            <a:lvl1pPr>
              <a:defRPr/>
            </a:lvl1pPr>
          </a:lstStyle>
          <a:p>
            <a:pPr rtl="0"/>
            <a:r>
              <a:rPr lang="en-US"/>
              <a:t>Click to edit Master title style</a:t>
            </a:r>
          </a:p>
        </p:txBody>
      </p:sp>
      <p:sp>
        <p:nvSpPr>
          <p:cNvPr id="4" name="Content Placeholder 3"/>
          <p:cNvSpPr>
            <a:spLocks noGrp="1"/>
          </p:cNvSpPr>
          <p:nvPr>
            <p:ph sz="half" idx="2"/>
          </p:nvPr>
        </p:nvSpPr>
        <p:spPr>
          <a:xfrm>
            <a:off x="209038" y="1299600"/>
            <a:ext cx="4155852" cy="3028808"/>
          </a:xfrm>
        </p:spPr>
        <p:txBody>
          <a:bodyPr rtlCol="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p>
        </p:txBody>
      </p:sp>
      <p:sp>
        <p:nvSpPr>
          <p:cNvPr id="7" name="Date Placeholder 6"/>
          <p:cNvSpPr>
            <a:spLocks noGrp="1"/>
          </p:cNvSpPr>
          <p:nvPr>
            <p:ph type="dt" sz="half" idx="10"/>
          </p:nvPr>
        </p:nvSpPr>
        <p:spPr/>
        <p:txBody>
          <a:bodyPr rtlCol="0"/>
          <a:lstStyle/>
          <a:p>
            <a:pPr rtl="0"/>
            <a:fld id="{68C2560D-EC28-3B41-86E8-18F1CE0113B4}" type="datetimeFigureOut">
              <a:rPr lang="en-US" smtClean="0"/>
              <a:t>9/30/2022</a:t>
            </a:fld>
            <a:endParaRPr lang="en-US"/>
          </a:p>
        </p:txBody>
      </p:sp>
      <p:sp>
        <p:nvSpPr>
          <p:cNvPr id="8" name="Footer Placeholder 7"/>
          <p:cNvSpPr>
            <a:spLocks noGrp="1"/>
          </p:cNvSpPr>
          <p:nvPr>
            <p:ph type="ftr" sz="quarter" idx="11"/>
          </p:nvPr>
        </p:nvSpPr>
        <p:spPr/>
        <p:txBody>
          <a:bodyPr rtlCol="0"/>
          <a:lstStyle/>
          <a:p>
            <a:pPr rtl="0"/>
            <a:endParaRPr lang="en-US"/>
          </a:p>
        </p:txBody>
      </p:sp>
      <p:sp>
        <p:nvSpPr>
          <p:cNvPr id="9" name="Slide Number Placeholder 8"/>
          <p:cNvSpPr>
            <a:spLocks noGrp="1"/>
          </p:cNvSpPr>
          <p:nvPr>
            <p:ph type="sldNum" sz="quarter" idx="12"/>
          </p:nvPr>
        </p:nvSpPr>
        <p:spPr/>
        <p:txBody>
          <a:bodyPr rtlCol="0"/>
          <a:lstStyle/>
          <a:p>
            <a:pPr rtl="0"/>
            <a:fld id="{2066355A-084C-D24E-9AD2-7E4FC41EA627}"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a:t>Click to edit Master title style</a:t>
            </a:r>
          </a:p>
        </p:txBody>
      </p:sp>
      <p:sp>
        <p:nvSpPr>
          <p:cNvPr id="3" name="Date Placeholder 2"/>
          <p:cNvSpPr>
            <a:spLocks noGrp="1"/>
          </p:cNvSpPr>
          <p:nvPr>
            <p:ph type="dt" sz="half" idx="10"/>
          </p:nvPr>
        </p:nvSpPr>
        <p:spPr/>
        <p:txBody>
          <a:bodyPr rtlCol="0"/>
          <a:lstStyle/>
          <a:p>
            <a:pPr rtl="0"/>
            <a:fld id="{68C2560D-EC28-3B41-86E8-18F1CE0113B4}" type="datetimeFigureOut">
              <a:rPr lang="en-US" smtClean="0"/>
              <a:t>9/30/2022</a:t>
            </a:fld>
            <a:endParaRPr lang="en-US"/>
          </a:p>
        </p:txBody>
      </p:sp>
      <p:sp>
        <p:nvSpPr>
          <p:cNvPr id="4" name="Footer Placeholder 3"/>
          <p:cNvSpPr>
            <a:spLocks noGrp="1"/>
          </p:cNvSpPr>
          <p:nvPr>
            <p:ph type="ftr" sz="quarter" idx="11"/>
          </p:nvPr>
        </p:nvSpPr>
        <p:spPr/>
        <p:txBody>
          <a:bodyPr rtlCol="0"/>
          <a:lstStyle/>
          <a:p>
            <a:pPr rtl="0"/>
            <a:endParaRPr lang="en-US"/>
          </a:p>
        </p:txBody>
      </p:sp>
      <p:sp>
        <p:nvSpPr>
          <p:cNvPr id="5" name="Slide Number Placeholder 4"/>
          <p:cNvSpPr>
            <a:spLocks noGrp="1"/>
          </p:cNvSpPr>
          <p:nvPr>
            <p:ph type="sldNum" sz="quarter" idx="12"/>
          </p:nvPr>
        </p:nvSpPr>
        <p:spPr/>
        <p:txBody>
          <a:bodyPr rtlCol="0"/>
          <a:lstStyle/>
          <a:p>
            <a:pPr rtl="0"/>
            <a:fld id="{2066355A-084C-D24E-9AD2-7E4FC41EA627}"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8">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9036" y="204350"/>
            <a:ext cx="8754313" cy="968351"/>
          </a:xfrm>
          <a:prstGeom prst="rect">
            <a:avLst/>
          </a:prstGeom>
        </p:spPr>
        <p:txBody>
          <a:bodyPr vert="horz" lIns="0" tIns="0" rIns="0" bIns="0" rtlCol="0" anchor="b" anchorCtr="0">
            <a:normAutofit/>
          </a:bodyPr>
          <a:lstStyle/>
          <a:p>
            <a:pPr rtl="0"/>
            <a:r>
              <a:rPr lang="en-US"/>
              <a:t>Click to edit Master title style</a:t>
            </a:r>
          </a:p>
        </p:txBody>
      </p:sp>
      <p:sp>
        <p:nvSpPr>
          <p:cNvPr id="3" name="Text Placeholder 2"/>
          <p:cNvSpPr>
            <a:spLocks noGrp="1"/>
          </p:cNvSpPr>
          <p:nvPr>
            <p:ph type="body" idx="1"/>
          </p:nvPr>
        </p:nvSpPr>
        <p:spPr>
          <a:xfrm>
            <a:off x="209036" y="1299104"/>
            <a:ext cx="8754313" cy="3021510"/>
          </a:xfrm>
          <a:prstGeom prst="rect">
            <a:avLst/>
          </a:prstGeom>
        </p:spPr>
        <p:txBody>
          <a:bodyPr vert="horz" lIns="91440" tIns="45720" rIns="91440" bIns="0" rtlCol="0">
            <a:normAutofit/>
          </a:body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p>
        </p:txBody>
      </p:sp>
      <p:sp>
        <p:nvSpPr>
          <p:cNvPr id="4" name="Date Placeholder 3"/>
          <p:cNvSpPr>
            <a:spLocks noGrp="1"/>
          </p:cNvSpPr>
          <p:nvPr>
            <p:ph type="dt" sz="half" idx="2"/>
          </p:nvPr>
        </p:nvSpPr>
        <p:spPr>
          <a:xfrm>
            <a:off x="209035" y="4854839"/>
            <a:ext cx="652270" cy="155916"/>
          </a:xfrm>
          <a:prstGeom prst="rect">
            <a:avLst/>
          </a:prstGeom>
        </p:spPr>
        <p:txBody>
          <a:bodyPr vert="horz" lIns="0" tIns="0" rIns="0" bIns="0" rtlCol="0" anchor="t" anchorCtr="0"/>
          <a:lstStyle>
            <a:lvl1pPr algn="l">
              <a:defRPr sz="900">
                <a:solidFill>
                  <a:schemeClr val="bg1">
                    <a:lumMod val="50000"/>
                  </a:schemeClr>
                </a:solidFill>
              </a:defRPr>
            </a:lvl1pPr>
          </a:lstStyle>
          <a:p>
            <a:pPr rtl="0"/>
            <a:fld id="{68C2560D-EC28-3B41-86E8-18F1CE0113B4}" type="datetimeFigureOut">
              <a:rPr lang="en-US" smtClean="0"/>
              <a:t>9/30/2022</a:t>
            </a:fld>
            <a:endParaRPr lang="en-US"/>
          </a:p>
        </p:txBody>
      </p:sp>
      <p:sp>
        <p:nvSpPr>
          <p:cNvPr id="5" name="Footer Placeholder 4"/>
          <p:cNvSpPr>
            <a:spLocks noGrp="1"/>
          </p:cNvSpPr>
          <p:nvPr>
            <p:ph type="ftr" sz="quarter" idx="3"/>
          </p:nvPr>
        </p:nvSpPr>
        <p:spPr>
          <a:xfrm>
            <a:off x="209035" y="4594237"/>
            <a:ext cx="4221550" cy="227697"/>
          </a:xfrm>
          <a:prstGeom prst="rect">
            <a:avLst/>
          </a:prstGeom>
        </p:spPr>
        <p:txBody>
          <a:bodyPr vert="horz" lIns="0" tIns="0" rIns="0" bIns="0" rtlCol="0" anchor="b" anchorCtr="0">
            <a:noAutofit/>
          </a:bodyPr>
          <a:lstStyle>
            <a:lvl1pPr algn="l">
              <a:defRPr sz="1000">
                <a:solidFill>
                  <a:schemeClr val="bg1">
                    <a:lumMod val="50000"/>
                  </a:schemeClr>
                </a:solidFill>
              </a:defRPr>
            </a:lvl1pPr>
          </a:lstStyle>
          <a:p>
            <a:pPr rtl="0"/>
            <a:endParaRPr lang="en-US"/>
          </a:p>
        </p:txBody>
      </p:sp>
      <p:sp>
        <p:nvSpPr>
          <p:cNvPr id="6" name="Slide Number Placeholder 5"/>
          <p:cNvSpPr>
            <a:spLocks noGrp="1"/>
          </p:cNvSpPr>
          <p:nvPr>
            <p:ph type="sldNum" sz="quarter" idx="4"/>
          </p:nvPr>
        </p:nvSpPr>
        <p:spPr>
          <a:xfrm>
            <a:off x="861307" y="4854839"/>
            <a:ext cx="455188" cy="155916"/>
          </a:xfrm>
          <a:prstGeom prst="rect">
            <a:avLst/>
          </a:prstGeom>
        </p:spPr>
        <p:txBody>
          <a:bodyPr vert="horz" lIns="0" tIns="0" rIns="91440" bIns="0" rtlCol="0" anchor="t" anchorCtr="0"/>
          <a:lstStyle>
            <a:lvl1pPr algn="l">
              <a:defRPr sz="900">
                <a:solidFill>
                  <a:schemeClr val="bg1">
                    <a:lumMod val="50000"/>
                  </a:schemeClr>
                </a:solidFill>
              </a:defRPr>
            </a:lvl1pPr>
          </a:lstStyle>
          <a:p>
            <a:pPr rtl="0"/>
            <a:fld id="{2066355A-084C-D24E-9AD2-7E4FC41EA627}"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457200" rtl="0" eaLnBrk="1" latinLnBrk="0" hangingPunct="1">
        <a:lnSpc>
          <a:spcPct val="90000"/>
        </a:lnSpc>
        <a:spcBef>
          <a:spcPct val="0"/>
        </a:spcBef>
        <a:buNone/>
        <a:defRPr sz="3600" b="1" kern="1200">
          <a:solidFill>
            <a:schemeClr val="accent1"/>
          </a:solidFill>
          <a:latin typeface="+mj-lt"/>
          <a:ea typeface="+mj-ea"/>
          <a:cs typeface="+mj-cs"/>
        </a:defRPr>
      </a:lvl1pPr>
    </p:titleStyle>
    <p:bodyStyle>
      <a:lvl1pPr marL="342900" indent="-342900" algn="l" defTabSz="457200" rtl="0" eaLnBrk="1" latinLnBrk="0" hangingPunct="1">
        <a:spcBef>
          <a:spcPct val="20000"/>
        </a:spcBef>
        <a:buClr>
          <a:schemeClr val="accent1"/>
        </a:buClr>
        <a:buFont typeface="Arial" panose="020B0604020202020204"/>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Font typeface="Arial" panose="020B0604020202020204"/>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1"/>
        </a:buClr>
        <a:buFont typeface="Arial" panose="020B0604020202020204"/>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panose="020B0604020202020204"/>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chemeClr val="accent1"/>
        </a:buClr>
        <a:buFont typeface="Arial" panose="020B0604020202020204"/>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image" Target="../media/image9.emf"/><Relationship Id="rId7" Type="http://schemas.openxmlformats.org/officeDocument/2006/relationships/image" Target="../media/image17.emf"/><Relationship Id="rId12" Type="http://schemas.openxmlformats.org/officeDocument/2006/relationships/image" Target="../media/image22.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6.emf"/><Relationship Id="rId11" Type="http://schemas.openxmlformats.org/officeDocument/2006/relationships/image" Target="../media/image21.emf"/><Relationship Id="rId5" Type="http://schemas.openxmlformats.org/officeDocument/2006/relationships/image" Target="../media/image15.emf"/><Relationship Id="rId10" Type="http://schemas.openxmlformats.org/officeDocument/2006/relationships/image" Target="../media/image20.emf"/><Relationship Id="rId4" Type="http://schemas.openxmlformats.org/officeDocument/2006/relationships/image" Target="../media/image14.emf"/><Relationship Id="rId9" Type="http://schemas.openxmlformats.org/officeDocument/2006/relationships/image" Target="../media/image19.emf"/></Relationships>
</file>

<file path=ppt/slides/_rels/slide13.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image" Target="../media/image9.emf"/><Relationship Id="rId7" Type="http://schemas.openxmlformats.org/officeDocument/2006/relationships/image" Target="../media/image17.emf"/><Relationship Id="rId12" Type="http://schemas.openxmlformats.org/officeDocument/2006/relationships/image" Target="../media/image22.e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6.emf"/><Relationship Id="rId11" Type="http://schemas.openxmlformats.org/officeDocument/2006/relationships/image" Target="../media/image21.emf"/><Relationship Id="rId5" Type="http://schemas.openxmlformats.org/officeDocument/2006/relationships/image" Target="../media/image15.emf"/><Relationship Id="rId10" Type="http://schemas.openxmlformats.org/officeDocument/2006/relationships/image" Target="../media/image20.emf"/><Relationship Id="rId4" Type="http://schemas.openxmlformats.org/officeDocument/2006/relationships/image" Target="../media/image14.emf"/><Relationship Id="rId9" Type="http://schemas.openxmlformats.org/officeDocument/2006/relationships/image" Target="../media/image19.emf"/></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1.jpeg"/><Relationship Id="rId7" Type="http://schemas.openxmlformats.org/officeDocument/2006/relationships/diagramQuickStyle" Target="../diagrams/quickStyle1.xml"/><Relationship Id="rId12"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Layout" Target="../diagrams/layout1.xml"/><Relationship Id="rId11" Type="http://schemas.openxmlformats.org/officeDocument/2006/relationships/image" Target="../media/image34.png"/><Relationship Id="rId5" Type="http://schemas.openxmlformats.org/officeDocument/2006/relationships/diagramData" Target="../diagrams/data1.xml"/><Relationship Id="rId10" Type="http://schemas.openxmlformats.org/officeDocument/2006/relationships/image" Target="../media/image33.jpeg"/><Relationship Id="rId4" Type="http://schemas.openxmlformats.org/officeDocument/2006/relationships/image" Target="../media/image32.jpeg"/><Relationship Id="rId9" Type="http://schemas.microsoft.com/office/2007/relationships/diagramDrawing" Target="../diagrams/drawing1.xml"/></Relationships>
</file>

<file path=ppt/slides/_rels/slide25.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sv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9.sv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 Id="rId14" Type="http://schemas.openxmlformats.org/officeDocument/2006/relationships/image" Target="../media/image47.svg"/></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9.tiff"/></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8.tiff"/></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56.sv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36.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hyperlink" Target="https://unhcr.csod.com/ui/lms-learning-details/app/curriculum/9489b030-9d80-4c19-89ba-a2803cf543a1"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hyperlink" Target="https://www.refworld.org/docid/5ce271164.html" TargetMode="External"/><Relationship Id="rId5" Type="http://schemas.openxmlformats.org/officeDocument/2006/relationships/hyperlink" Target="https://www.unhcr.org/excom/exconc/4cbeb1a99/conclusion-refugees-disabilities-other-persons-disabilities-protected-assisted.html" TargetMode="External"/><Relationship Id="rId4" Type="http://schemas.openxmlformats.org/officeDocument/2006/relationships/hyperlink" Target="https://www.unhcr.org/protection/women/5aa13c0c7/policy-age-gender-diversity-accountability-2018.html"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www.un.org/en/content/disabilitystrategy/" TargetMode="External"/><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hyperlink" Target="https://www.refworld.org/cgi-bin/texis/vtx/rwmain?page=search&amp;docid=5a844bda16&amp;skip=0&amp;query=need%20to%20know%20guidance%20older%20people" TargetMode="External"/><Relationship Id="rId4" Type="http://schemas.openxmlformats.org/officeDocument/2006/relationships/hyperlink" Target="https://interagencystandingcommittee.org/iasc-task-team-inclusion-persons-disabilities-humanitarian-action/documents/iasc-guidelines" TargetMode="External"/></Relationships>
</file>

<file path=ppt/slides/_rels/slide38.xml.rels><?xml version="1.0" encoding="UTF-8" standalone="yes"?>
<Relationships xmlns="http://schemas.openxmlformats.org/package/2006/relationships"><Relationship Id="rId8" Type="http://schemas.openxmlformats.org/officeDocument/2006/relationships/hyperlink" Target="http://training.unicef.org/disability/emergencies/index.html" TargetMode="External"/><Relationship Id="rId3" Type="http://schemas.openxmlformats.org/officeDocument/2006/relationships/image" Target="../media/image5.jpeg"/><Relationship Id="rId7" Type="http://schemas.openxmlformats.org/officeDocument/2006/relationships/hyperlink" Target="https://www.unicef.org/disabilities/index_65325.html"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hyperlink" Target="https://www.unicef.org/disabilities/index_65328.html" TargetMode="External"/><Relationship Id="rId5" Type="http://schemas.openxmlformats.org/officeDocument/2006/relationships/hyperlink" Target="https://www.unicef.org/disabilities/index_71294.html" TargetMode="External"/><Relationship Id="rId10" Type="http://schemas.openxmlformats.org/officeDocument/2006/relationships/hyperlink" Target="http://pscentre.org/?resource=different-just-like-you-english" TargetMode="External"/><Relationship Id="rId4" Type="http://schemas.openxmlformats.org/officeDocument/2006/relationships/hyperlink" Target="https://www.unicef.org/disabilities/index_71769.html" TargetMode="External"/><Relationship Id="rId9" Type="http://schemas.openxmlformats.org/officeDocument/2006/relationships/hyperlink" Target="https://www.womensrefugeecommission.org/populations/disabilities/research-and-resources/1620-disability-inclusion-in-child-protection-and-gender-based-violence-programs"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resourcecentre.savethechildren.net/node/17476/pdf/ext._education_tip_sheet_for_disability_inclusion_during_covid-19_save_the_children_pdf_version.pdf" TargetMode="External"/><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hyperlink" Target="https://www.unicef.org/disabilities/files/All_means_All_-_Equity_and_Inclusion_in_COVID-19_EiE_Response.pdf" TargetMode="External"/><Relationship Id="rId4" Type="http://schemas.openxmlformats.org/officeDocument/2006/relationships/hyperlink" Target="https://resourcecentre.savethechildren.net/library/pivoting-inclusion-leveraging-lessons-covid-19-crisis-learners-disabilitie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13.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s>
</file>

<file path=ppt/slides/_rels/slide5.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image" Target="../media/image9.emf"/><Relationship Id="rId7" Type="http://schemas.openxmlformats.org/officeDocument/2006/relationships/image" Target="../media/image17.emf"/><Relationship Id="rId12" Type="http://schemas.openxmlformats.org/officeDocument/2006/relationships/image" Target="../media/image22.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emf"/><Relationship Id="rId11" Type="http://schemas.openxmlformats.org/officeDocument/2006/relationships/image" Target="../media/image21.emf"/><Relationship Id="rId5" Type="http://schemas.openxmlformats.org/officeDocument/2006/relationships/image" Target="../media/image15.emf"/><Relationship Id="rId10" Type="http://schemas.openxmlformats.org/officeDocument/2006/relationships/image" Target="../media/image20.emf"/><Relationship Id="rId4" Type="http://schemas.openxmlformats.org/officeDocument/2006/relationships/image" Target="../media/image14.emf"/><Relationship Id="rId9" Type="http://schemas.openxmlformats.org/officeDocument/2006/relationships/image" Target="../media/image19.e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 name="Title 1"/>
          <p:cNvSpPr txBox="1">
            <a:spLocks noGrp="1"/>
          </p:cNvSpPr>
          <p:nvPr>
            <p:ph type="title" idx="4294967295"/>
          </p:nvPr>
        </p:nvSpPr>
        <p:spPr>
          <a:xfrm>
            <a:off x="166968" y="834186"/>
            <a:ext cx="8810063" cy="2277042"/>
          </a:xfrm>
          <a:prstGeom prst="rect">
            <a:avLst/>
          </a:prstGeom>
          <a:noFill/>
          <a:ln>
            <a:noFill/>
          </a:ln>
          <a:effectLst/>
        </p:spPr>
        <p:txBody>
          <a:bodyPr rot="0" spcFirstLastPara="0" vertOverflow="overflow" horzOverflow="overflow" vert="horz" wrap="square" lIns="0" tIns="0" rIns="0" bIns="0" numCol="1" spcCol="0" rtlCol="0" fromWordArt="0" anchor="b" anchorCtr="0" forceAA="0" compatLnSpc="1">
            <a:noAutofit/>
          </a:bodyPr>
          <a:lstStyle>
            <a:lvl1pPr algn="ctr" defTabSz="457200" rtl="0" eaLnBrk="1" latinLnBrk="0" hangingPunct="1">
              <a:lnSpc>
                <a:spcPct val="90000"/>
              </a:lnSpc>
              <a:spcBef>
                <a:spcPct val="0"/>
              </a:spcBef>
              <a:buNone/>
              <a:defRPr sz="4400" b="1" kern="1200">
                <a:solidFill>
                  <a:schemeClr val="tx2"/>
                </a:solidFill>
                <a:latin typeface="+mj-lt"/>
                <a:ea typeface="+mj-ea"/>
                <a:cs typeface="+mj-cs"/>
              </a:defRPr>
            </a:lvl1pPr>
          </a:lstStyle>
          <a:p>
            <a:pPr marL="0" marR="0" lvl="0" indent="0" algn="ctr" defTabSz="457200" rtl="0" eaLnBrk="1" fontAlgn="auto" latinLnBrk="0" hangingPunct="1">
              <a:lnSpc>
                <a:spcPct val="110000"/>
              </a:lnSpc>
              <a:spcBef>
                <a:spcPct val="0"/>
              </a:spcBef>
              <a:spcAft>
                <a:spcPts val="0"/>
              </a:spcAft>
              <a:buClrTx/>
              <a:buSzTx/>
              <a:buFontTx/>
              <a:buNone/>
              <a:defRPr/>
            </a:pPr>
            <a:r>
              <a:rPr lang="en-US" sz="6000" b="1" i="0" u="none" strike="noStrike" kern="1200" cap="none" spc="0" normalizeH="0" noProof="0">
                <a:ln>
                  <a:noFill/>
                </a:ln>
                <a:solidFill>
                  <a:schemeClr val="tx2"/>
                </a:solidFill>
                <a:effectLst/>
                <a:uLnTx/>
                <a:uFillTx/>
                <a:latin typeface="+mj-lt"/>
                <a:ea typeface="+mj-ea"/>
                <a:cs typeface="+mj-cs"/>
              </a:rPr>
              <a:t>Module 4 </a:t>
            </a:r>
            <a:br>
              <a:rPr kumimoji="0" lang="en-GB" sz="3000" b="1" i="0" u="none" strike="noStrike" kern="1200" cap="none" spc="0" normalizeH="0" baseline="0" noProof="0" dirty="0">
                <a:ln>
                  <a:noFill/>
                </a:ln>
                <a:solidFill>
                  <a:schemeClr val="tx2"/>
                </a:solidFill>
                <a:effectLst/>
                <a:uLnTx/>
                <a:uFillTx/>
                <a:latin typeface="+mj-lt"/>
                <a:ea typeface="+mj-ea"/>
                <a:cs typeface="+mj-cs"/>
              </a:rPr>
            </a:br>
            <a:r>
              <a:rPr lang="en-US" sz="3000" b="0" i="0" u="none" strike="noStrike" kern="1200" cap="none" spc="0" normalizeH="0" noProof="0">
                <a:ln>
                  <a:noFill/>
                </a:ln>
                <a:solidFill>
                  <a:schemeClr val="tx2"/>
                </a:solidFill>
                <a:effectLst/>
                <a:uLnTx/>
                <a:uFillTx/>
                <a:latin typeface="+mj-lt"/>
                <a:ea typeface="+mj-ea"/>
                <a:cs typeface="+mj-cs"/>
              </a:rPr>
              <a:t>STRATÉGIES PERMETTANT DE FAVORISER L’INTÉGRATION DES PERSONNES HANDICAPÉES</a:t>
            </a:r>
            <a:endParaRPr kumimoji="0" lang="en-US" sz="3000" b="0" i="0" u="none" strike="noStrike" kern="1200" cap="none" spc="0" normalizeH="0" baseline="0" noProof="0" dirty="0">
              <a:ln>
                <a:noFill/>
              </a:ln>
              <a:solidFill>
                <a:schemeClr val="tx2"/>
              </a:solidFill>
              <a:effectLst/>
              <a:uLnTx/>
              <a:uFillTx/>
              <a:latin typeface="+mj-lt"/>
              <a:ea typeface="+mj-ea"/>
              <a:cs typeface="+mj-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660401" y="1550490"/>
            <a:ext cx="7772400" cy="3593010"/>
          </a:xfrm>
        </p:spPr>
        <p:txBody>
          <a:bodyPr vert="horz" lIns="91440" tIns="45720" rIns="91440" bIns="0" rtlCol="0" anchor="t">
            <a:normAutofit/>
          </a:bodyPr>
          <a:lstStyle/>
          <a:p>
            <a:pPr marL="342900" indent="-342900" rtl="0">
              <a:buClr>
                <a:srgbClr val="CD2B46"/>
              </a:buClr>
            </a:pPr>
            <a:r>
              <a:rPr lang="en-US" sz="2000" b="1" dirty="0" err="1"/>
              <a:t>Stratégie</a:t>
            </a:r>
            <a:r>
              <a:rPr lang="en-US" sz="2000" b="1" dirty="0"/>
              <a:t> 2 :</a:t>
            </a:r>
            <a:r>
              <a:rPr lang="en-US" sz="2000" dirty="0"/>
              <a:t> </a:t>
            </a:r>
            <a:r>
              <a:rPr lang="en-US" sz="2000" dirty="0" err="1"/>
              <a:t>L’agent</a:t>
            </a:r>
            <a:r>
              <a:rPr lang="en-US" sz="2000" dirty="0"/>
              <a:t> </a:t>
            </a:r>
            <a:r>
              <a:rPr lang="en-US" sz="2000" dirty="0" err="1"/>
              <a:t>responsable</a:t>
            </a:r>
            <a:r>
              <a:rPr lang="en-US" sz="2000" dirty="0"/>
              <a:t> de la </a:t>
            </a:r>
            <a:r>
              <a:rPr lang="en-US" sz="2000" dirty="0" err="1"/>
              <a:t>réinstallation</a:t>
            </a:r>
            <a:r>
              <a:rPr lang="en-US" sz="2000" dirty="0"/>
              <a:t> </a:t>
            </a:r>
            <a:r>
              <a:rPr lang="en-US" sz="2000" dirty="0" err="1"/>
              <a:t>peut</a:t>
            </a:r>
            <a:r>
              <a:rPr lang="en-US" sz="2000" dirty="0"/>
              <a:t> </a:t>
            </a:r>
            <a:r>
              <a:rPr lang="en-US" sz="2000" dirty="0" err="1"/>
              <a:t>trouver</a:t>
            </a:r>
            <a:r>
              <a:rPr lang="en-US" sz="2000" dirty="0"/>
              <a:t> </a:t>
            </a:r>
            <a:r>
              <a:rPr lang="en-US" sz="2000" dirty="0" err="1"/>
              <a:t>une</a:t>
            </a:r>
            <a:r>
              <a:rPr lang="en-US" sz="2000" dirty="0"/>
              <a:t> </a:t>
            </a:r>
            <a:r>
              <a:rPr lang="en-US" sz="2000" dirty="0" err="1"/>
              <a:t>autre</a:t>
            </a:r>
            <a:r>
              <a:rPr lang="en-US" sz="2000" dirty="0"/>
              <a:t> </a:t>
            </a:r>
            <a:r>
              <a:rPr lang="en-US" sz="2000" dirty="0" err="1"/>
              <a:t>façon</a:t>
            </a:r>
            <a:r>
              <a:rPr lang="en-US" sz="2000" dirty="0"/>
              <a:t> de </a:t>
            </a:r>
            <a:r>
              <a:rPr lang="en-US" sz="2000" dirty="0" err="1"/>
              <a:t>communiquer</a:t>
            </a:r>
            <a:r>
              <a:rPr lang="en-US" sz="2000" dirty="0"/>
              <a:t> avec Maryam (</a:t>
            </a:r>
            <a:r>
              <a:rPr lang="en-US" sz="2000" dirty="0" err="1"/>
              <a:t>notamment</a:t>
            </a:r>
            <a:r>
              <a:rPr lang="en-US" sz="2000" dirty="0"/>
              <a:t> par </a:t>
            </a:r>
            <a:r>
              <a:rPr lang="en-US" sz="2000" dirty="0" err="1"/>
              <a:t>écrit</a:t>
            </a:r>
            <a:r>
              <a:rPr lang="en-US" sz="2000" dirty="0"/>
              <a:t>) et </a:t>
            </a:r>
            <a:r>
              <a:rPr lang="en-US" sz="2000" dirty="0" err="1"/>
              <a:t>l’informer</a:t>
            </a:r>
            <a:r>
              <a:rPr lang="en-US" sz="2000" dirty="0"/>
              <a:t> que </a:t>
            </a:r>
            <a:r>
              <a:rPr lang="en-US" sz="2000" dirty="0" err="1"/>
              <a:t>l’entretien</a:t>
            </a:r>
            <a:r>
              <a:rPr lang="en-US" sz="2000" dirty="0"/>
              <a:t> </a:t>
            </a:r>
            <a:r>
              <a:rPr lang="en-US" sz="2000" dirty="0" err="1"/>
              <a:t>est</a:t>
            </a:r>
            <a:r>
              <a:rPr lang="en-US" sz="2000" dirty="0"/>
              <a:t> </a:t>
            </a:r>
            <a:r>
              <a:rPr lang="en-US" sz="2000" dirty="0" err="1"/>
              <a:t>reporté</a:t>
            </a:r>
            <a:r>
              <a:rPr lang="en-US" sz="2000" dirty="0"/>
              <a:t> et </a:t>
            </a:r>
            <a:r>
              <a:rPr lang="en-US" sz="2000" dirty="0" err="1"/>
              <a:t>bénéficiera</a:t>
            </a:r>
            <a:r>
              <a:rPr lang="en-US" sz="2000" dirty="0"/>
              <a:t> de la </a:t>
            </a:r>
            <a:r>
              <a:rPr lang="en-US" sz="2000" dirty="0" err="1"/>
              <a:t>présence</a:t>
            </a:r>
            <a:r>
              <a:rPr lang="en-US" sz="2000" dirty="0"/>
              <a:t> d’un </a:t>
            </a:r>
            <a:r>
              <a:rPr lang="en-US" sz="2000" dirty="0" err="1"/>
              <a:t>interprète</a:t>
            </a:r>
            <a:r>
              <a:rPr lang="en-US" sz="2000" dirty="0"/>
              <a:t> </a:t>
            </a:r>
            <a:r>
              <a:rPr lang="en-US" sz="2000" dirty="0" err="1"/>
              <a:t>en</a:t>
            </a:r>
            <a:r>
              <a:rPr lang="en-US" sz="2000" dirty="0"/>
              <a:t> langue des </a:t>
            </a:r>
            <a:r>
              <a:rPr lang="en-US" sz="2000" dirty="0" err="1"/>
              <a:t>signes</a:t>
            </a:r>
            <a:r>
              <a:rPr lang="en-US" sz="2000" dirty="0"/>
              <a:t>. </a:t>
            </a:r>
            <a:endParaRPr lang="en-GB" sz="2000" dirty="0">
              <a:cs typeface="Arial" panose="020B0604020202020204"/>
            </a:endParaRPr>
          </a:p>
        </p:txBody>
      </p:sp>
      <p:pic>
        <p:nvPicPr>
          <p:cNvPr id="7" name="Picture 6">
            <a:extLst>
              <a:ext uri="{FF2B5EF4-FFF2-40B4-BE49-F238E27FC236}">
                <a16:creationId xmlns:a16="http://schemas.microsoft.com/office/drawing/2014/main" id="{20550057-6EAB-CF98-B7A8-DD10861412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 y="355600"/>
            <a:ext cx="9128760" cy="968350"/>
          </a:xfrm>
          <a:prstGeom prst="rect">
            <a:avLst/>
          </a:prstGeom>
        </p:spPr>
      </p:pic>
      <p:sp>
        <p:nvSpPr>
          <p:cNvPr id="8" name="Title 1">
            <a:extLst>
              <a:ext uri="{FF2B5EF4-FFF2-40B4-BE49-F238E27FC236}">
                <a16:creationId xmlns:a16="http://schemas.microsoft.com/office/drawing/2014/main" id="{DB98022F-260B-DBA3-ACEC-92B8EA10A4B0}"/>
              </a:ext>
            </a:extLst>
          </p:cNvPr>
          <p:cNvSpPr>
            <a:spLocks noGrp="1"/>
          </p:cNvSpPr>
          <p:nvPr>
            <p:ph type="title"/>
          </p:nvPr>
        </p:nvSpPr>
        <p:spPr>
          <a:xfrm>
            <a:off x="736600" y="298277"/>
            <a:ext cx="8163249" cy="968351"/>
          </a:xfrm>
        </p:spPr>
        <p:txBody>
          <a:bodyPr rtlCol="0">
            <a:normAutofit/>
          </a:bodyPr>
          <a:lstStyle/>
          <a:p>
            <a:pPr rtl="0"/>
            <a:r>
              <a:rPr lang="en-US" sz="3000" dirty="0" err="1">
                <a:solidFill>
                  <a:schemeClr val="bg1"/>
                </a:solidFill>
              </a:rPr>
              <a:t>Choisissez</a:t>
            </a:r>
            <a:r>
              <a:rPr lang="en-US" sz="3000" dirty="0">
                <a:solidFill>
                  <a:schemeClr val="bg1"/>
                </a:solidFill>
              </a:rPr>
              <a:t> la </a:t>
            </a:r>
            <a:r>
              <a:rPr lang="en-US" sz="3000" dirty="0" err="1">
                <a:solidFill>
                  <a:schemeClr val="bg1"/>
                </a:solidFill>
              </a:rPr>
              <a:t>stratégie</a:t>
            </a:r>
            <a:r>
              <a:rPr lang="en-US" sz="3000" dirty="0">
                <a:solidFill>
                  <a:schemeClr val="bg1"/>
                </a:solidFill>
              </a:rPr>
              <a:t> la </a:t>
            </a:r>
            <a:r>
              <a:rPr lang="en-US" sz="3000" dirty="0" err="1">
                <a:solidFill>
                  <a:schemeClr val="bg1"/>
                </a:solidFill>
              </a:rPr>
              <a:t>mieux</a:t>
            </a:r>
            <a:r>
              <a:rPr lang="en-US" sz="3000" dirty="0">
                <a:solidFill>
                  <a:schemeClr val="bg1"/>
                </a:solidFill>
              </a:rPr>
              <a:t> </a:t>
            </a:r>
            <a:r>
              <a:rPr lang="en-US" sz="3000" dirty="0" err="1">
                <a:solidFill>
                  <a:schemeClr val="bg1"/>
                </a:solidFill>
              </a:rPr>
              <a:t>adaptée</a:t>
            </a:r>
            <a:r>
              <a:rPr lang="en-US" sz="3000" dirty="0">
                <a:solidFill>
                  <a:schemeClr val="bg1"/>
                </a:solidFill>
              </a:rPr>
              <a:t> </a:t>
            </a:r>
            <a:r>
              <a:rPr lang="en-US" sz="3000" dirty="0" err="1">
                <a:solidFill>
                  <a:schemeClr val="bg1"/>
                </a:solidFill>
              </a:rPr>
              <a:t>à</a:t>
            </a:r>
            <a:r>
              <a:rPr lang="en-US" sz="3000" dirty="0">
                <a:solidFill>
                  <a:schemeClr val="bg1"/>
                </a:solidFill>
              </a:rPr>
              <a:t> </a:t>
            </a:r>
            <a:r>
              <a:rPr lang="en-US" sz="3000" dirty="0" err="1">
                <a:solidFill>
                  <a:schemeClr val="bg1"/>
                </a:solidFill>
              </a:rPr>
              <a:t>cette</a:t>
            </a:r>
            <a:r>
              <a:rPr lang="en-US" sz="3000" dirty="0">
                <a:solidFill>
                  <a:schemeClr val="bg1"/>
                </a:solidFill>
              </a:rPr>
              <a:t> situation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660401" y="1550490"/>
            <a:ext cx="7772400" cy="3593010"/>
          </a:xfrm>
        </p:spPr>
        <p:txBody>
          <a:bodyPr vert="horz" lIns="91440" tIns="45720" rIns="91440" bIns="0" rtlCol="0" anchor="t">
            <a:normAutofit/>
          </a:bodyPr>
          <a:lstStyle/>
          <a:p>
            <a:pPr marL="342900" indent="-342900" rtl="0">
              <a:buClr>
                <a:srgbClr val="CD2B46"/>
              </a:buClr>
            </a:pPr>
            <a:r>
              <a:rPr lang="en-US" sz="2000" b="1" dirty="0" err="1"/>
              <a:t>Stratégie</a:t>
            </a:r>
            <a:r>
              <a:rPr lang="en-US" sz="2000" b="1" dirty="0"/>
              <a:t> 3 :</a:t>
            </a:r>
            <a:r>
              <a:rPr lang="en-US" sz="2000" dirty="0"/>
              <a:t> Le fonctionnaire chargé de la </a:t>
            </a:r>
            <a:r>
              <a:rPr lang="en-US" sz="2000" dirty="0" err="1"/>
              <a:t>réinstallation</a:t>
            </a:r>
            <a:r>
              <a:rPr lang="en-US" sz="2000" dirty="0"/>
              <a:t> </a:t>
            </a:r>
            <a:r>
              <a:rPr lang="en-US" sz="2000" dirty="0" err="1"/>
              <a:t>peut</a:t>
            </a:r>
            <a:r>
              <a:rPr lang="en-US" sz="2000" dirty="0"/>
              <a:t> </a:t>
            </a:r>
            <a:r>
              <a:rPr lang="en-US" sz="2000" dirty="0" err="1"/>
              <a:t>annuler</a:t>
            </a:r>
            <a:r>
              <a:rPr lang="en-US" sz="2000" dirty="0"/>
              <a:t> </a:t>
            </a:r>
            <a:r>
              <a:rPr lang="en-US" sz="2000" dirty="0" err="1"/>
              <a:t>l’entretien</a:t>
            </a:r>
            <a:r>
              <a:rPr lang="en-US" sz="2000" dirty="0"/>
              <a:t> et </a:t>
            </a:r>
            <a:r>
              <a:rPr lang="en-US" sz="2000" dirty="0" err="1"/>
              <a:t>transmettre</a:t>
            </a:r>
            <a:r>
              <a:rPr lang="en-US" sz="2000" dirty="0"/>
              <a:t> </a:t>
            </a:r>
            <a:r>
              <a:rPr lang="en-US" sz="2000" dirty="0" err="1"/>
              <a:t>à</a:t>
            </a:r>
            <a:r>
              <a:rPr lang="en-US" sz="2000" dirty="0"/>
              <a:t> Maryam des </a:t>
            </a:r>
            <a:r>
              <a:rPr lang="en-US" sz="2000" dirty="0" err="1"/>
              <a:t>informations</a:t>
            </a:r>
            <a:r>
              <a:rPr lang="en-US" sz="2000" dirty="0"/>
              <a:t> sur les </a:t>
            </a:r>
            <a:r>
              <a:rPr lang="en-US" sz="2000" dirty="0" err="1"/>
              <a:t>organisations</a:t>
            </a:r>
            <a:r>
              <a:rPr lang="en-US" sz="2000" dirty="0"/>
              <a:t> </a:t>
            </a:r>
            <a:r>
              <a:rPr lang="en-US" sz="2000" dirty="0" err="1"/>
              <a:t>partenaires</a:t>
            </a:r>
            <a:r>
              <a:rPr lang="en-US" sz="2000" dirty="0"/>
              <a:t> proposant des services </a:t>
            </a:r>
            <a:r>
              <a:rPr lang="en-US" sz="2000" dirty="0" err="1"/>
              <a:t>adaptés</a:t>
            </a:r>
            <a:r>
              <a:rPr lang="en-US" sz="2000" dirty="0"/>
              <a:t> aux </a:t>
            </a:r>
            <a:r>
              <a:rPr lang="en-US" sz="2000" dirty="0" err="1"/>
              <a:t>personnes</a:t>
            </a:r>
            <a:r>
              <a:rPr lang="en-US" sz="2000" dirty="0"/>
              <a:t> </a:t>
            </a:r>
            <a:r>
              <a:rPr lang="en-US" sz="2000" dirty="0" err="1"/>
              <a:t>handicapées</a:t>
            </a:r>
            <a:r>
              <a:rPr lang="en-US" sz="2000" dirty="0"/>
              <a:t>, </a:t>
            </a:r>
            <a:r>
              <a:rPr lang="en-US" sz="2000" dirty="0" err="1"/>
              <a:t>tels</a:t>
            </a:r>
            <a:r>
              <a:rPr lang="en-US" sz="2000" dirty="0"/>
              <a:t> que des services de </a:t>
            </a:r>
            <a:r>
              <a:rPr lang="en-US" sz="2000" dirty="0" err="1"/>
              <a:t>réadaptation</a:t>
            </a:r>
            <a:r>
              <a:rPr lang="en-US" sz="2000" dirty="0"/>
              <a:t> et des </a:t>
            </a:r>
            <a:r>
              <a:rPr lang="en-US" sz="2000" dirty="0" err="1"/>
              <a:t>équipements</a:t>
            </a:r>
            <a:r>
              <a:rPr lang="en-US" sz="2000" dirty="0"/>
              <a:t> </a:t>
            </a:r>
            <a:r>
              <a:rPr lang="en-US" sz="2000" dirty="0" err="1"/>
              <a:t>d’assistance</a:t>
            </a:r>
            <a:r>
              <a:rPr lang="en-US" sz="2000" dirty="0"/>
              <a:t>.</a:t>
            </a:r>
            <a:endParaRPr lang="en-GB" sz="2000" dirty="0">
              <a:cs typeface="Arial" panose="020B0604020202020204"/>
            </a:endParaRPr>
          </a:p>
          <a:p>
            <a:pPr marL="0" indent="0" rtl="0">
              <a:buNone/>
            </a:pPr>
            <a:endParaRPr lang="en-GB" dirty="0"/>
          </a:p>
        </p:txBody>
      </p:sp>
      <p:pic>
        <p:nvPicPr>
          <p:cNvPr id="7" name="Picture 6">
            <a:extLst>
              <a:ext uri="{FF2B5EF4-FFF2-40B4-BE49-F238E27FC236}">
                <a16:creationId xmlns:a16="http://schemas.microsoft.com/office/drawing/2014/main" id="{A9EB545A-6B8B-FFD1-E489-900A461316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 y="355600"/>
            <a:ext cx="9128760" cy="968350"/>
          </a:xfrm>
          <a:prstGeom prst="rect">
            <a:avLst/>
          </a:prstGeom>
        </p:spPr>
      </p:pic>
      <p:sp>
        <p:nvSpPr>
          <p:cNvPr id="8" name="Title 1">
            <a:extLst>
              <a:ext uri="{FF2B5EF4-FFF2-40B4-BE49-F238E27FC236}">
                <a16:creationId xmlns:a16="http://schemas.microsoft.com/office/drawing/2014/main" id="{1FC89661-E03E-51A5-ED7B-8DE68ACD37C6}"/>
              </a:ext>
            </a:extLst>
          </p:cNvPr>
          <p:cNvSpPr>
            <a:spLocks noGrp="1"/>
          </p:cNvSpPr>
          <p:nvPr>
            <p:ph type="title"/>
          </p:nvPr>
        </p:nvSpPr>
        <p:spPr>
          <a:xfrm>
            <a:off x="736600" y="298277"/>
            <a:ext cx="8163249" cy="968351"/>
          </a:xfrm>
        </p:spPr>
        <p:txBody>
          <a:bodyPr rtlCol="0">
            <a:normAutofit/>
          </a:bodyPr>
          <a:lstStyle/>
          <a:p>
            <a:pPr rtl="0"/>
            <a:r>
              <a:rPr lang="en-US" sz="3000" dirty="0" err="1">
                <a:solidFill>
                  <a:schemeClr val="bg1"/>
                </a:solidFill>
              </a:rPr>
              <a:t>Choisissez</a:t>
            </a:r>
            <a:r>
              <a:rPr lang="en-US" sz="3000" dirty="0">
                <a:solidFill>
                  <a:schemeClr val="bg1"/>
                </a:solidFill>
              </a:rPr>
              <a:t> la </a:t>
            </a:r>
            <a:r>
              <a:rPr lang="en-US" sz="3000" dirty="0" err="1">
                <a:solidFill>
                  <a:schemeClr val="bg1"/>
                </a:solidFill>
              </a:rPr>
              <a:t>stratégie</a:t>
            </a:r>
            <a:r>
              <a:rPr lang="en-US" sz="3000" dirty="0">
                <a:solidFill>
                  <a:schemeClr val="bg1"/>
                </a:solidFill>
              </a:rPr>
              <a:t> la </a:t>
            </a:r>
            <a:r>
              <a:rPr lang="en-US" sz="3000" dirty="0" err="1">
                <a:solidFill>
                  <a:schemeClr val="bg1"/>
                </a:solidFill>
              </a:rPr>
              <a:t>mieux</a:t>
            </a:r>
            <a:r>
              <a:rPr lang="en-US" sz="3000" dirty="0">
                <a:solidFill>
                  <a:schemeClr val="bg1"/>
                </a:solidFill>
              </a:rPr>
              <a:t> </a:t>
            </a:r>
            <a:r>
              <a:rPr lang="en-US" sz="3000" dirty="0" err="1">
                <a:solidFill>
                  <a:schemeClr val="bg1"/>
                </a:solidFill>
              </a:rPr>
              <a:t>adaptée</a:t>
            </a:r>
            <a:r>
              <a:rPr lang="en-US" sz="3000" dirty="0">
                <a:solidFill>
                  <a:schemeClr val="bg1"/>
                </a:solidFill>
              </a:rPr>
              <a:t> </a:t>
            </a:r>
            <a:r>
              <a:rPr lang="en-US" sz="3000" dirty="0" err="1">
                <a:solidFill>
                  <a:schemeClr val="bg1"/>
                </a:solidFill>
              </a:rPr>
              <a:t>à</a:t>
            </a:r>
            <a:r>
              <a:rPr lang="en-US" sz="3000" dirty="0">
                <a:solidFill>
                  <a:schemeClr val="bg1"/>
                </a:solidFill>
              </a:rPr>
              <a:t> </a:t>
            </a:r>
            <a:r>
              <a:rPr lang="en-US" sz="3000" dirty="0" err="1">
                <a:solidFill>
                  <a:schemeClr val="bg1"/>
                </a:solidFill>
              </a:rPr>
              <a:t>cette</a:t>
            </a:r>
            <a:r>
              <a:rPr lang="en-US" sz="3000" dirty="0">
                <a:solidFill>
                  <a:schemeClr val="bg1"/>
                </a:solidFill>
              </a:rPr>
              <a:t> situation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022" y="-131708"/>
            <a:ext cx="8754313" cy="968350"/>
          </a:xfrm>
        </p:spPr>
        <p:txBody>
          <a:bodyPr rtlCol="0">
            <a:noAutofit/>
          </a:bodyPr>
          <a:lstStyle/>
          <a:p>
            <a:pPr algn="ctr" rtl="0"/>
            <a:r>
              <a:rPr lang="en-US" sz="2600" dirty="0" err="1">
                <a:solidFill>
                  <a:srgbClr val="CD2B46"/>
                </a:solidFill>
              </a:rPr>
              <a:t>Quelles</a:t>
            </a:r>
            <a:r>
              <a:rPr lang="en-US" sz="2600" dirty="0">
                <a:solidFill>
                  <a:srgbClr val="CD2B46"/>
                </a:solidFill>
              </a:rPr>
              <a:t> </a:t>
            </a:r>
            <a:r>
              <a:rPr lang="en-US" sz="2600" dirty="0" err="1">
                <a:solidFill>
                  <a:srgbClr val="CD2B46"/>
                </a:solidFill>
              </a:rPr>
              <a:t>stratégies</a:t>
            </a:r>
            <a:r>
              <a:rPr lang="en-US" sz="2600" dirty="0">
                <a:solidFill>
                  <a:srgbClr val="CD2B46"/>
                </a:solidFill>
              </a:rPr>
              <a:t> </a:t>
            </a:r>
            <a:r>
              <a:rPr lang="en-US" sz="2600" dirty="0" err="1">
                <a:solidFill>
                  <a:srgbClr val="CD2B46"/>
                </a:solidFill>
              </a:rPr>
              <a:t>vous</a:t>
            </a:r>
            <a:r>
              <a:rPr lang="en-US" sz="2600" dirty="0">
                <a:solidFill>
                  <a:srgbClr val="CD2B46"/>
                </a:solidFill>
              </a:rPr>
              <a:t> </a:t>
            </a:r>
            <a:r>
              <a:rPr lang="en-US" sz="2600" dirty="0" err="1">
                <a:solidFill>
                  <a:srgbClr val="CD2B46"/>
                </a:solidFill>
              </a:rPr>
              <a:t>semblent</a:t>
            </a:r>
            <a:r>
              <a:rPr lang="en-US" sz="2600" dirty="0">
                <a:solidFill>
                  <a:srgbClr val="CD2B46"/>
                </a:solidFill>
              </a:rPr>
              <a:t> les plus </a:t>
            </a:r>
            <a:r>
              <a:rPr lang="en-US" sz="2600" dirty="0" err="1">
                <a:solidFill>
                  <a:srgbClr val="CD2B46"/>
                </a:solidFill>
              </a:rPr>
              <a:t>pertinentes</a:t>
            </a:r>
            <a:r>
              <a:rPr lang="en-US" sz="2600" dirty="0">
                <a:solidFill>
                  <a:srgbClr val="CD2B46"/>
                </a:solidFill>
              </a:rPr>
              <a:t> dans </a:t>
            </a:r>
            <a:r>
              <a:rPr lang="en-US" sz="2600" dirty="0" err="1">
                <a:solidFill>
                  <a:srgbClr val="CD2B46"/>
                </a:solidFill>
              </a:rPr>
              <a:t>cette</a:t>
            </a:r>
            <a:r>
              <a:rPr lang="en-US" sz="2600" dirty="0">
                <a:solidFill>
                  <a:srgbClr val="CD2B46"/>
                </a:solidFill>
              </a:rPr>
              <a:t> situation ?</a:t>
            </a:r>
            <a:endParaRPr lang="en-GB" sz="2600" dirty="0">
              <a:solidFill>
                <a:srgbClr val="CD2B46"/>
              </a:solidFill>
              <a:cs typeface="Arial" panose="020B0604020202020204"/>
            </a:endParaRPr>
          </a:p>
        </p:txBody>
      </p:sp>
      <p:grpSp>
        <p:nvGrpSpPr>
          <p:cNvPr id="58" name="Group 57"/>
          <p:cNvGrpSpPr/>
          <p:nvPr/>
        </p:nvGrpSpPr>
        <p:grpSpPr>
          <a:xfrm>
            <a:off x="1415330" y="1010708"/>
            <a:ext cx="6198972" cy="4633792"/>
            <a:chOff x="1415330" y="1010708"/>
            <a:chExt cx="6198972" cy="4633792"/>
          </a:xfrm>
        </p:grpSpPr>
        <p:sp>
          <p:nvSpPr>
            <p:cNvPr id="59" name="Block Arc 58"/>
            <p:cNvSpPr/>
            <p:nvPr/>
          </p:nvSpPr>
          <p:spPr>
            <a:xfrm>
              <a:off x="3225796" y="2328332"/>
              <a:ext cx="2539997" cy="2223980"/>
            </a:xfrm>
            <a:prstGeom prst="blockArc">
              <a:avLst>
                <a:gd name="adj1" fmla="val 10800000"/>
                <a:gd name="adj2" fmla="val 47577"/>
                <a:gd name="adj3" fmla="val 28024"/>
              </a:avLst>
            </a:prstGeom>
            <a:solidFill>
              <a:srgbClr val="0F5494">
                <a:alpha val="9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solidFill>
                  <a:schemeClr val="tx1"/>
                </a:solidFill>
              </a:endParaRPr>
            </a:p>
          </p:txBody>
        </p:sp>
        <p:sp>
          <p:nvSpPr>
            <p:cNvPr id="60" name="Block Arc 59"/>
            <p:cNvSpPr/>
            <p:nvPr/>
          </p:nvSpPr>
          <p:spPr>
            <a:xfrm>
              <a:off x="2565394" y="1644281"/>
              <a:ext cx="3843867" cy="3365627"/>
            </a:xfrm>
            <a:prstGeom prst="blockArc">
              <a:avLst>
                <a:gd name="adj1" fmla="val 10800000"/>
                <a:gd name="adj2" fmla="val 35433"/>
                <a:gd name="adj3" fmla="val 18058"/>
              </a:avLst>
            </a:prstGeom>
            <a:solidFill>
              <a:srgbClr val="0F5494">
                <a:alpha val="8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solidFill>
                  <a:schemeClr val="tx1"/>
                </a:solidFill>
              </a:endParaRPr>
            </a:p>
          </p:txBody>
        </p:sp>
        <p:sp>
          <p:nvSpPr>
            <p:cNvPr id="61" name="Block Arc 60"/>
            <p:cNvSpPr/>
            <p:nvPr/>
          </p:nvSpPr>
          <p:spPr>
            <a:xfrm>
              <a:off x="1918289" y="1010708"/>
              <a:ext cx="5117508" cy="4633792"/>
            </a:xfrm>
            <a:prstGeom prst="blockArc">
              <a:avLst>
                <a:gd name="adj1" fmla="val 10800000"/>
                <a:gd name="adj2" fmla="val 56535"/>
                <a:gd name="adj3" fmla="val 11925"/>
              </a:avLst>
            </a:prstGeom>
            <a:solidFill>
              <a:srgbClr val="0F5494">
                <a:alpha val="7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solidFill>
                  <a:schemeClr val="tx1"/>
                </a:solidFill>
              </a:endParaRPr>
            </a:p>
          </p:txBody>
        </p:sp>
        <p:sp>
          <p:nvSpPr>
            <p:cNvPr id="62" name="Rectangle 61"/>
            <p:cNvSpPr/>
            <p:nvPr/>
          </p:nvSpPr>
          <p:spPr>
            <a:xfrm rot="2040000">
              <a:off x="5669217" y="1402725"/>
              <a:ext cx="1022218" cy="296782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dirty="0"/>
            </a:p>
          </p:txBody>
        </p:sp>
        <p:sp>
          <p:nvSpPr>
            <p:cNvPr id="63" name="Rectangle 62"/>
            <p:cNvSpPr/>
            <p:nvPr/>
          </p:nvSpPr>
          <p:spPr>
            <a:xfrm rot="19560000">
              <a:off x="1855597" y="1200139"/>
              <a:ext cx="1258583" cy="294118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dirty="0"/>
            </a:p>
          </p:txBody>
        </p:sp>
        <p:sp>
          <p:nvSpPr>
            <p:cNvPr id="64" name="Rectangle 63"/>
            <p:cNvSpPr/>
            <p:nvPr/>
          </p:nvSpPr>
          <p:spPr>
            <a:xfrm rot="19560000">
              <a:off x="1415330" y="1267873"/>
              <a:ext cx="1258583" cy="294118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dirty="0"/>
            </a:p>
          </p:txBody>
        </p:sp>
        <p:sp>
          <p:nvSpPr>
            <p:cNvPr id="65" name="Rectangle 64"/>
            <p:cNvSpPr/>
            <p:nvPr/>
          </p:nvSpPr>
          <p:spPr>
            <a:xfrm rot="2040000">
              <a:off x="6592084" y="1392603"/>
              <a:ext cx="1022218" cy="296782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dirty="0"/>
            </a:p>
          </p:txBody>
        </p:sp>
        <p:sp>
          <p:nvSpPr>
            <p:cNvPr id="66" name="Oval 65"/>
            <p:cNvSpPr/>
            <p:nvPr/>
          </p:nvSpPr>
          <p:spPr>
            <a:xfrm>
              <a:off x="3742260" y="2853266"/>
              <a:ext cx="1523999" cy="1523999"/>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67" name="Oval 66"/>
            <p:cNvSpPr/>
            <p:nvPr/>
          </p:nvSpPr>
          <p:spPr>
            <a:xfrm>
              <a:off x="3826925" y="2937931"/>
              <a:ext cx="1354669" cy="1354669"/>
            </a:xfrm>
            <a:prstGeom prst="ellipse">
              <a:avLst/>
            </a:prstGeom>
            <a:solidFill>
              <a:srgbClr val="0F549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sp>
        <p:nvSpPr>
          <p:cNvPr id="68" name="TextBox 67"/>
          <p:cNvSpPr txBox="1"/>
          <p:nvPr/>
        </p:nvSpPr>
        <p:spPr>
          <a:xfrm>
            <a:off x="3522126" y="2403618"/>
            <a:ext cx="1938867" cy="420628"/>
          </a:xfrm>
          <a:prstGeom prst="rect">
            <a:avLst/>
          </a:prstGeom>
          <a:noFill/>
        </p:spPr>
        <p:txBody>
          <a:bodyPr wrap="square" rtlCol="0">
            <a:spAutoFit/>
          </a:bodyPr>
          <a:lstStyle/>
          <a:p>
            <a:pPr algn="ctr" rtl="0"/>
            <a:r>
              <a:rPr lang="en-US" sz="1600" b="1" baseline="30000" dirty="0">
                <a:solidFill>
                  <a:schemeClr val="bg1"/>
                </a:solidFill>
              </a:rPr>
              <a:t>Relations </a:t>
            </a:r>
            <a:r>
              <a:rPr lang="en-US" sz="1600" b="1" baseline="30000" dirty="0" err="1">
                <a:solidFill>
                  <a:schemeClr val="bg1"/>
                </a:solidFill>
              </a:rPr>
              <a:t>interpersonnelles</a:t>
            </a:r>
            <a:endParaRPr lang="en-US" sz="1600" b="1" baseline="30000" dirty="0">
              <a:solidFill>
                <a:schemeClr val="bg1"/>
              </a:solidFill>
            </a:endParaRPr>
          </a:p>
          <a:p>
            <a:pPr algn="ctr" rtl="0"/>
            <a:r>
              <a:rPr lang="en-US" sz="1600" baseline="30000" dirty="0" err="1">
                <a:solidFill>
                  <a:schemeClr val="bg1"/>
                </a:solidFill>
              </a:rPr>
              <a:t>Famille</a:t>
            </a:r>
            <a:r>
              <a:rPr lang="en-US" sz="1600" baseline="30000" dirty="0">
                <a:solidFill>
                  <a:schemeClr val="bg1"/>
                </a:solidFill>
              </a:rPr>
              <a:t>, </a:t>
            </a:r>
            <a:r>
              <a:rPr lang="en-US" sz="1600" baseline="30000" dirty="0" err="1">
                <a:solidFill>
                  <a:schemeClr val="bg1"/>
                </a:solidFill>
              </a:rPr>
              <a:t>amis</a:t>
            </a:r>
            <a:endParaRPr lang="en-US" sz="1600" baseline="30000" dirty="0">
              <a:solidFill>
                <a:schemeClr val="bg1"/>
              </a:solidFill>
            </a:endParaRPr>
          </a:p>
        </p:txBody>
      </p:sp>
      <p:sp>
        <p:nvSpPr>
          <p:cNvPr id="69" name="TextBox 68"/>
          <p:cNvSpPr txBox="1"/>
          <p:nvPr/>
        </p:nvSpPr>
        <p:spPr>
          <a:xfrm>
            <a:off x="3522126" y="1718735"/>
            <a:ext cx="1938867" cy="584775"/>
          </a:xfrm>
          <a:prstGeom prst="rect">
            <a:avLst/>
          </a:prstGeom>
          <a:noFill/>
        </p:spPr>
        <p:txBody>
          <a:bodyPr wrap="square" rtlCol="0">
            <a:spAutoFit/>
          </a:bodyPr>
          <a:lstStyle/>
          <a:p>
            <a:pPr algn="ctr" rtl="0"/>
            <a:r>
              <a:rPr lang="en-US" sz="1600" b="1" baseline="30000">
                <a:solidFill>
                  <a:srgbClr val="FFFFFF"/>
                </a:solidFill>
              </a:rPr>
              <a:t>Communauté</a:t>
            </a:r>
          </a:p>
          <a:p>
            <a:pPr algn="ctr" rtl="0"/>
            <a:r>
              <a:rPr lang="en-US" sz="1600" baseline="30000">
                <a:solidFill>
                  <a:srgbClr val="FFFFFF"/>
                </a:solidFill>
              </a:rPr>
              <a:t>Cercles sociaux, services, organisations</a:t>
            </a:r>
          </a:p>
        </p:txBody>
      </p:sp>
      <p:sp>
        <p:nvSpPr>
          <p:cNvPr id="70" name="TextBox 69"/>
          <p:cNvSpPr txBox="1"/>
          <p:nvPr/>
        </p:nvSpPr>
        <p:spPr>
          <a:xfrm>
            <a:off x="3522126" y="1148366"/>
            <a:ext cx="1938867" cy="382389"/>
          </a:xfrm>
          <a:prstGeom prst="rect">
            <a:avLst/>
          </a:prstGeom>
          <a:noFill/>
        </p:spPr>
        <p:txBody>
          <a:bodyPr wrap="square" rtlCol="0">
            <a:spAutoFit/>
          </a:bodyPr>
          <a:lstStyle/>
          <a:p>
            <a:pPr algn="ctr" rtl="0"/>
            <a:r>
              <a:rPr lang="en-US" sz="1600" b="1" baseline="30000">
                <a:solidFill>
                  <a:srgbClr val="FFFFFF"/>
                </a:solidFill>
              </a:rPr>
              <a:t>Politiques</a:t>
            </a:r>
          </a:p>
          <a:p>
            <a:pPr algn="ctr" rtl="0"/>
            <a:r>
              <a:rPr lang="en-US" sz="1600" baseline="30000">
                <a:solidFill>
                  <a:srgbClr val="FFFFFF"/>
                </a:solidFill>
              </a:rPr>
              <a:t>Lois et réglementations</a:t>
            </a:r>
          </a:p>
        </p:txBody>
      </p:sp>
      <p:sp>
        <p:nvSpPr>
          <p:cNvPr id="71" name="TextBox 70"/>
          <p:cNvSpPr txBox="1"/>
          <p:nvPr/>
        </p:nvSpPr>
        <p:spPr>
          <a:xfrm>
            <a:off x="3826926" y="3344339"/>
            <a:ext cx="1380067" cy="584775"/>
          </a:xfrm>
          <a:prstGeom prst="rect">
            <a:avLst/>
          </a:prstGeom>
          <a:noFill/>
        </p:spPr>
        <p:txBody>
          <a:bodyPr wrap="square" rtlCol="0">
            <a:spAutoFit/>
          </a:bodyPr>
          <a:lstStyle/>
          <a:p>
            <a:pPr algn="ctr" rtl="0"/>
            <a:r>
              <a:rPr lang="en-US" sz="1600" b="1" baseline="30000">
                <a:solidFill>
                  <a:srgbClr val="FFFFFF"/>
                </a:solidFill>
              </a:rPr>
              <a:t>Individus</a:t>
            </a:r>
          </a:p>
          <a:p>
            <a:pPr algn="ctr" rtl="0"/>
            <a:r>
              <a:rPr lang="en-US" sz="1600" baseline="30000">
                <a:solidFill>
                  <a:srgbClr val="FFFFFF"/>
                </a:solidFill>
              </a:rPr>
              <a:t>Connaissances, comportements, compétences</a:t>
            </a:r>
          </a:p>
        </p:txBody>
      </p:sp>
      <p:sp>
        <p:nvSpPr>
          <p:cNvPr id="72" name="Rectangle 71"/>
          <p:cNvSpPr/>
          <p:nvPr/>
        </p:nvSpPr>
        <p:spPr>
          <a:xfrm>
            <a:off x="2000145" y="4026609"/>
            <a:ext cx="1189373" cy="212366"/>
          </a:xfrm>
          <a:prstGeom prst="rect">
            <a:avLst/>
          </a:prstGeom>
        </p:spPr>
        <p:txBody>
          <a:bodyPr wrap="square" rtlCol="0">
            <a:spAutoFit/>
          </a:bodyPr>
          <a:lstStyle/>
          <a:p>
            <a:pPr algn="r" rtl="0">
              <a:lnSpc>
                <a:spcPct val="90000"/>
              </a:lnSpc>
            </a:pPr>
            <a:r>
              <a:rPr lang="en-US" sz="1300" b="1" baseline="30000" dirty="0" err="1"/>
              <a:t>Sensibilisation</a:t>
            </a:r>
            <a:endParaRPr lang="en-US" sz="1300" b="1" baseline="30000" dirty="0"/>
          </a:p>
        </p:txBody>
      </p:sp>
      <p:sp>
        <p:nvSpPr>
          <p:cNvPr id="73" name="Rectangle 72"/>
          <p:cNvSpPr/>
          <p:nvPr/>
        </p:nvSpPr>
        <p:spPr>
          <a:xfrm>
            <a:off x="1903793" y="3279530"/>
            <a:ext cx="879326" cy="359072"/>
          </a:xfrm>
          <a:prstGeom prst="rect">
            <a:avLst/>
          </a:prstGeom>
        </p:spPr>
        <p:txBody>
          <a:bodyPr wrap="square" rtlCol="0">
            <a:spAutoFit/>
          </a:bodyPr>
          <a:lstStyle/>
          <a:p>
            <a:pPr algn="r" rtl="0"/>
            <a:r>
              <a:rPr lang="en-US" sz="1300" b="1" baseline="30000" dirty="0" err="1"/>
              <a:t>Accessibilité</a:t>
            </a:r>
            <a:r>
              <a:rPr lang="en-US" sz="1300" b="1" baseline="30000" dirty="0"/>
              <a:t> physique</a:t>
            </a:r>
          </a:p>
        </p:txBody>
      </p:sp>
      <p:sp>
        <p:nvSpPr>
          <p:cNvPr id="74" name="Rectangle 73"/>
          <p:cNvSpPr/>
          <p:nvPr/>
        </p:nvSpPr>
        <p:spPr>
          <a:xfrm>
            <a:off x="1126062" y="2627597"/>
            <a:ext cx="1233723" cy="359073"/>
          </a:xfrm>
          <a:prstGeom prst="rect">
            <a:avLst/>
          </a:prstGeom>
        </p:spPr>
        <p:txBody>
          <a:bodyPr wrap="square" rtlCol="0">
            <a:spAutoFit/>
          </a:bodyPr>
          <a:lstStyle/>
          <a:p>
            <a:pPr algn="r" rtl="0"/>
            <a:r>
              <a:rPr lang="en-US" sz="1300" b="1" baseline="30000" dirty="0" err="1"/>
              <a:t>Accessibilité</a:t>
            </a:r>
            <a:r>
              <a:rPr lang="en-US" sz="1300" b="1" baseline="30000" dirty="0"/>
              <a:t> de</a:t>
            </a:r>
            <a:r>
              <a:rPr lang="fr-FR" altLang="en-US" sz="1300" b="1" baseline="30000" dirty="0"/>
              <a:t>s</a:t>
            </a:r>
            <a:r>
              <a:rPr lang="en-US" sz="1300" b="1" baseline="30000" dirty="0"/>
              <a:t> communication</a:t>
            </a:r>
            <a:r>
              <a:rPr lang="fr-FR" altLang="en-US" sz="1300" b="1" baseline="30000" dirty="0"/>
              <a:t>s</a:t>
            </a:r>
          </a:p>
        </p:txBody>
      </p:sp>
      <p:sp>
        <p:nvSpPr>
          <p:cNvPr id="75" name="Rectangle 74"/>
          <p:cNvSpPr/>
          <p:nvPr/>
        </p:nvSpPr>
        <p:spPr>
          <a:xfrm>
            <a:off x="846662" y="1958729"/>
            <a:ext cx="1098257" cy="349885"/>
          </a:xfrm>
          <a:prstGeom prst="rect">
            <a:avLst/>
          </a:prstGeom>
        </p:spPr>
        <p:txBody>
          <a:bodyPr wrap="square" rtlCol="0">
            <a:spAutoFit/>
          </a:bodyPr>
          <a:lstStyle/>
          <a:p>
            <a:pPr algn="r" rtl="0"/>
            <a:r>
              <a:rPr lang="en-US" sz="1300" b="1" baseline="30000" dirty="0" err="1"/>
              <a:t>Accessibilité</a:t>
            </a:r>
            <a:r>
              <a:rPr lang="en-US" sz="1300" b="1" baseline="30000" dirty="0"/>
              <a:t> </a:t>
            </a:r>
            <a:br>
              <a:rPr lang="en-GB" sz="1300" b="1" baseline="30000" dirty="0"/>
            </a:br>
            <a:r>
              <a:rPr lang="en-US" sz="1300" b="1" baseline="30000" dirty="0"/>
              <a:t>de</a:t>
            </a:r>
            <a:r>
              <a:rPr lang="fr-FR" altLang="en-US" sz="1300" b="1" baseline="30000" dirty="0"/>
              <a:t>s </a:t>
            </a:r>
            <a:r>
              <a:rPr lang="en-US" sz="1300" b="1" baseline="30000" dirty="0"/>
              <a:t>information</a:t>
            </a:r>
            <a:r>
              <a:rPr lang="fr-FR" altLang="en-US" sz="1300" b="1" baseline="30000" dirty="0"/>
              <a:t>s</a:t>
            </a:r>
          </a:p>
        </p:txBody>
      </p:sp>
      <p:sp>
        <p:nvSpPr>
          <p:cNvPr id="76" name="Rectangle 75"/>
          <p:cNvSpPr/>
          <p:nvPr/>
        </p:nvSpPr>
        <p:spPr>
          <a:xfrm>
            <a:off x="651930" y="1281395"/>
            <a:ext cx="879326" cy="359072"/>
          </a:xfrm>
          <a:prstGeom prst="rect">
            <a:avLst/>
          </a:prstGeom>
        </p:spPr>
        <p:txBody>
          <a:bodyPr wrap="square" rtlCol="0">
            <a:spAutoFit/>
          </a:bodyPr>
          <a:lstStyle/>
          <a:p>
            <a:pPr algn="r" rtl="0"/>
            <a:r>
              <a:rPr lang="en-US" sz="1300" b="1" baseline="30000" dirty="0" err="1"/>
              <a:t>Collecte</a:t>
            </a:r>
            <a:r>
              <a:rPr lang="en-US" sz="1300" b="1" baseline="30000" dirty="0"/>
              <a:t> de </a:t>
            </a:r>
            <a:r>
              <a:rPr lang="en-US" sz="1300" b="1" baseline="30000" dirty="0" err="1"/>
              <a:t>données</a:t>
            </a:r>
            <a:endParaRPr lang="en-US" sz="1300" b="1" baseline="30000" dirty="0"/>
          </a:p>
        </p:txBody>
      </p:sp>
      <p:grpSp>
        <p:nvGrpSpPr>
          <p:cNvPr id="77" name="Group 76"/>
          <p:cNvGrpSpPr/>
          <p:nvPr/>
        </p:nvGrpSpPr>
        <p:grpSpPr>
          <a:xfrm>
            <a:off x="1533666" y="1159933"/>
            <a:ext cx="5858939" cy="3191932"/>
            <a:chOff x="1533666" y="1159933"/>
            <a:chExt cx="5858939" cy="3191932"/>
          </a:xfrm>
        </p:grpSpPr>
        <p:sp>
          <p:nvSpPr>
            <p:cNvPr id="78" name="Oval 77"/>
            <p:cNvSpPr/>
            <p:nvPr/>
          </p:nvSpPr>
          <p:spPr>
            <a:xfrm>
              <a:off x="3261678" y="3871282"/>
              <a:ext cx="419301" cy="419301"/>
            </a:xfrm>
            <a:prstGeom prst="ellipse">
              <a:avLst/>
            </a:prstGeom>
            <a:solidFill>
              <a:srgbClr val="AA468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79" name="Oval 78"/>
            <p:cNvSpPr/>
            <p:nvPr/>
          </p:nvSpPr>
          <p:spPr>
            <a:xfrm>
              <a:off x="3200395" y="3810000"/>
              <a:ext cx="541866" cy="541865"/>
            </a:xfrm>
            <a:prstGeom prst="ellipse">
              <a:avLst/>
            </a:prstGeom>
            <a:noFill/>
            <a:ln w="38100" cmpd="sng">
              <a:solidFill>
                <a:srgbClr val="AA46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pic>
          <p:nvPicPr>
            <p:cNvPr id="80" name="Picture 79"/>
            <p:cNvPicPr>
              <a:picLocks noChangeAspect="1"/>
            </p:cNvPicPr>
            <p:nvPr/>
          </p:nvPicPr>
          <p:blipFill>
            <a:blip r:embed="rId3"/>
            <a:stretch>
              <a:fillRect/>
            </a:stretch>
          </p:blipFill>
          <p:spPr>
            <a:xfrm>
              <a:off x="3335862" y="3929340"/>
              <a:ext cx="232228" cy="290284"/>
            </a:xfrm>
            <a:prstGeom prst="rect">
              <a:avLst/>
            </a:prstGeom>
          </p:spPr>
        </p:pic>
        <p:sp>
          <p:nvSpPr>
            <p:cNvPr id="81" name="Oval 80"/>
            <p:cNvSpPr/>
            <p:nvPr/>
          </p:nvSpPr>
          <p:spPr>
            <a:xfrm>
              <a:off x="2846812" y="3202416"/>
              <a:ext cx="419301" cy="419301"/>
            </a:xfrm>
            <a:prstGeom prst="ellipse">
              <a:avLst/>
            </a:prstGeom>
            <a:solidFill>
              <a:srgbClr val="AA468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82" name="Oval 81"/>
            <p:cNvSpPr/>
            <p:nvPr/>
          </p:nvSpPr>
          <p:spPr>
            <a:xfrm>
              <a:off x="2785529" y="3141134"/>
              <a:ext cx="541866" cy="541865"/>
            </a:xfrm>
            <a:prstGeom prst="ellipse">
              <a:avLst/>
            </a:prstGeom>
            <a:noFill/>
            <a:ln w="38100" cmpd="sng">
              <a:solidFill>
                <a:srgbClr val="AA46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pic>
          <p:nvPicPr>
            <p:cNvPr id="83" name="Picture 82"/>
            <p:cNvPicPr>
              <a:picLocks noChangeAspect="1"/>
            </p:cNvPicPr>
            <p:nvPr/>
          </p:nvPicPr>
          <p:blipFill>
            <a:blip r:embed="rId4"/>
            <a:stretch>
              <a:fillRect/>
            </a:stretch>
          </p:blipFill>
          <p:spPr>
            <a:xfrm>
              <a:off x="2925228" y="3259665"/>
              <a:ext cx="275168" cy="296335"/>
            </a:xfrm>
            <a:prstGeom prst="rect">
              <a:avLst/>
            </a:prstGeom>
          </p:spPr>
        </p:pic>
        <p:sp>
          <p:nvSpPr>
            <p:cNvPr id="84" name="Oval 83"/>
            <p:cNvSpPr/>
            <p:nvPr/>
          </p:nvSpPr>
          <p:spPr>
            <a:xfrm>
              <a:off x="2423478" y="2542016"/>
              <a:ext cx="419301" cy="419301"/>
            </a:xfrm>
            <a:prstGeom prst="ellipse">
              <a:avLst/>
            </a:prstGeom>
            <a:solidFill>
              <a:srgbClr val="AA468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85" name="Oval 84"/>
            <p:cNvSpPr/>
            <p:nvPr/>
          </p:nvSpPr>
          <p:spPr>
            <a:xfrm>
              <a:off x="2362195" y="2480734"/>
              <a:ext cx="541866" cy="541865"/>
            </a:xfrm>
            <a:prstGeom prst="ellipse">
              <a:avLst/>
            </a:prstGeom>
            <a:noFill/>
            <a:ln w="38100" cmpd="sng">
              <a:solidFill>
                <a:srgbClr val="AA46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pic>
          <p:nvPicPr>
            <p:cNvPr id="86" name="Picture 85"/>
            <p:cNvPicPr>
              <a:picLocks noChangeAspect="1"/>
            </p:cNvPicPr>
            <p:nvPr/>
          </p:nvPicPr>
          <p:blipFill>
            <a:blip r:embed="rId5"/>
            <a:stretch>
              <a:fillRect/>
            </a:stretch>
          </p:blipFill>
          <p:spPr>
            <a:xfrm>
              <a:off x="2506128" y="2616198"/>
              <a:ext cx="262467" cy="262467"/>
            </a:xfrm>
            <a:prstGeom prst="rect">
              <a:avLst/>
            </a:prstGeom>
          </p:spPr>
        </p:pic>
        <p:sp>
          <p:nvSpPr>
            <p:cNvPr id="87" name="Oval 86"/>
            <p:cNvSpPr/>
            <p:nvPr/>
          </p:nvSpPr>
          <p:spPr>
            <a:xfrm>
              <a:off x="2000145" y="1881615"/>
              <a:ext cx="419301" cy="419301"/>
            </a:xfrm>
            <a:prstGeom prst="ellipse">
              <a:avLst/>
            </a:prstGeom>
            <a:solidFill>
              <a:srgbClr val="AA468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88" name="Oval 87"/>
            <p:cNvSpPr/>
            <p:nvPr/>
          </p:nvSpPr>
          <p:spPr>
            <a:xfrm>
              <a:off x="1938862" y="1820333"/>
              <a:ext cx="541866" cy="541865"/>
            </a:xfrm>
            <a:prstGeom prst="ellipse">
              <a:avLst/>
            </a:prstGeom>
            <a:noFill/>
            <a:ln w="38100" cmpd="sng">
              <a:solidFill>
                <a:srgbClr val="AA46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pic>
          <p:nvPicPr>
            <p:cNvPr id="89" name="Picture 88"/>
            <p:cNvPicPr>
              <a:picLocks noChangeAspect="1"/>
            </p:cNvPicPr>
            <p:nvPr/>
          </p:nvPicPr>
          <p:blipFill>
            <a:blip r:embed="rId6"/>
            <a:stretch>
              <a:fillRect/>
            </a:stretch>
          </p:blipFill>
          <p:spPr>
            <a:xfrm>
              <a:off x="2027763" y="1845732"/>
              <a:ext cx="372532" cy="406399"/>
            </a:xfrm>
            <a:prstGeom prst="rect">
              <a:avLst/>
            </a:prstGeom>
          </p:spPr>
        </p:pic>
        <p:sp>
          <p:nvSpPr>
            <p:cNvPr id="90" name="Oval 89"/>
            <p:cNvSpPr/>
            <p:nvPr/>
          </p:nvSpPr>
          <p:spPr>
            <a:xfrm>
              <a:off x="1594949" y="1221215"/>
              <a:ext cx="419301" cy="419301"/>
            </a:xfrm>
            <a:prstGeom prst="ellipse">
              <a:avLst/>
            </a:prstGeom>
            <a:solidFill>
              <a:srgbClr val="AA468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91" name="Oval 90"/>
            <p:cNvSpPr/>
            <p:nvPr/>
          </p:nvSpPr>
          <p:spPr>
            <a:xfrm>
              <a:off x="1533666" y="1159933"/>
              <a:ext cx="541866" cy="541865"/>
            </a:xfrm>
            <a:prstGeom prst="ellipse">
              <a:avLst/>
            </a:prstGeom>
            <a:noFill/>
            <a:ln w="38100" cmpd="sng">
              <a:solidFill>
                <a:srgbClr val="AA46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pic>
          <p:nvPicPr>
            <p:cNvPr id="92" name="Picture 91"/>
            <p:cNvPicPr>
              <a:picLocks noChangeAspect="1"/>
            </p:cNvPicPr>
            <p:nvPr/>
          </p:nvPicPr>
          <p:blipFill>
            <a:blip r:embed="rId7"/>
            <a:stretch>
              <a:fillRect/>
            </a:stretch>
          </p:blipFill>
          <p:spPr>
            <a:xfrm>
              <a:off x="1676394" y="1303867"/>
              <a:ext cx="270934" cy="247375"/>
            </a:xfrm>
            <a:prstGeom prst="rect">
              <a:avLst/>
            </a:prstGeom>
          </p:spPr>
        </p:pic>
        <p:sp>
          <p:nvSpPr>
            <p:cNvPr id="93" name="Oval 92"/>
            <p:cNvSpPr/>
            <p:nvPr/>
          </p:nvSpPr>
          <p:spPr>
            <a:xfrm>
              <a:off x="5319088" y="3871282"/>
              <a:ext cx="419301" cy="419301"/>
            </a:xfrm>
            <a:prstGeom prst="ellipse">
              <a:avLst/>
            </a:prstGeom>
            <a:solidFill>
              <a:srgbClr val="29A4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94" name="Oval 93"/>
            <p:cNvSpPr/>
            <p:nvPr/>
          </p:nvSpPr>
          <p:spPr>
            <a:xfrm>
              <a:off x="5257805" y="3810000"/>
              <a:ext cx="541866" cy="541865"/>
            </a:xfrm>
            <a:prstGeom prst="ellipse">
              <a:avLst/>
            </a:prstGeom>
            <a:noFill/>
            <a:ln w="38100" cmpd="sng">
              <a:solidFill>
                <a:srgbClr val="29A48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95" name="Oval 94"/>
            <p:cNvSpPr/>
            <p:nvPr/>
          </p:nvSpPr>
          <p:spPr>
            <a:xfrm>
              <a:off x="5683152" y="3202416"/>
              <a:ext cx="419301" cy="419301"/>
            </a:xfrm>
            <a:prstGeom prst="ellipse">
              <a:avLst/>
            </a:prstGeom>
            <a:solidFill>
              <a:srgbClr val="29A4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96" name="Oval 95"/>
            <p:cNvSpPr/>
            <p:nvPr/>
          </p:nvSpPr>
          <p:spPr>
            <a:xfrm>
              <a:off x="5621869" y="3141134"/>
              <a:ext cx="541866" cy="541865"/>
            </a:xfrm>
            <a:prstGeom prst="ellipse">
              <a:avLst/>
            </a:prstGeom>
            <a:noFill/>
            <a:ln w="38100" cmpd="sng">
              <a:solidFill>
                <a:srgbClr val="29A48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97" name="Oval 96"/>
            <p:cNvSpPr/>
            <p:nvPr/>
          </p:nvSpPr>
          <p:spPr>
            <a:xfrm>
              <a:off x="6098018" y="2542016"/>
              <a:ext cx="419301" cy="419301"/>
            </a:xfrm>
            <a:prstGeom prst="ellipse">
              <a:avLst/>
            </a:prstGeom>
            <a:solidFill>
              <a:srgbClr val="29A4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98" name="Oval 97"/>
            <p:cNvSpPr/>
            <p:nvPr/>
          </p:nvSpPr>
          <p:spPr>
            <a:xfrm>
              <a:off x="6036735" y="2480734"/>
              <a:ext cx="541866" cy="541865"/>
            </a:xfrm>
            <a:prstGeom prst="ellipse">
              <a:avLst/>
            </a:prstGeom>
            <a:noFill/>
            <a:ln w="38100" cmpd="sng">
              <a:solidFill>
                <a:srgbClr val="29A48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99" name="Oval 98"/>
            <p:cNvSpPr/>
            <p:nvPr/>
          </p:nvSpPr>
          <p:spPr>
            <a:xfrm>
              <a:off x="6521352" y="1881615"/>
              <a:ext cx="419301" cy="419301"/>
            </a:xfrm>
            <a:prstGeom prst="ellipse">
              <a:avLst/>
            </a:prstGeom>
            <a:solidFill>
              <a:srgbClr val="29A4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00" name="Oval 99"/>
            <p:cNvSpPr/>
            <p:nvPr/>
          </p:nvSpPr>
          <p:spPr>
            <a:xfrm>
              <a:off x="6460069" y="1820333"/>
              <a:ext cx="541866" cy="541865"/>
            </a:xfrm>
            <a:prstGeom prst="ellipse">
              <a:avLst/>
            </a:prstGeom>
            <a:noFill/>
            <a:ln w="38100" cmpd="sng">
              <a:solidFill>
                <a:srgbClr val="29A48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01" name="Oval 100"/>
            <p:cNvSpPr/>
            <p:nvPr/>
          </p:nvSpPr>
          <p:spPr>
            <a:xfrm>
              <a:off x="6912022" y="1221215"/>
              <a:ext cx="419301" cy="419301"/>
            </a:xfrm>
            <a:prstGeom prst="ellipse">
              <a:avLst/>
            </a:prstGeom>
            <a:solidFill>
              <a:srgbClr val="29A4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02" name="Oval 101"/>
            <p:cNvSpPr/>
            <p:nvPr/>
          </p:nvSpPr>
          <p:spPr>
            <a:xfrm>
              <a:off x="6850739" y="1159933"/>
              <a:ext cx="541866" cy="541865"/>
            </a:xfrm>
            <a:prstGeom prst="ellipse">
              <a:avLst/>
            </a:prstGeom>
            <a:noFill/>
            <a:ln w="38100" cmpd="sng">
              <a:solidFill>
                <a:srgbClr val="29A48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pic>
          <p:nvPicPr>
            <p:cNvPr id="103" name="Picture 102"/>
            <p:cNvPicPr>
              <a:picLocks noChangeAspect="1"/>
            </p:cNvPicPr>
            <p:nvPr/>
          </p:nvPicPr>
          <p:blipFill>
            <a:blip r:embed="rId8"/>
            <a:stretch>
              <a:fillRect/>
            </a:stretch>
          </p:blipFill>
          <p:spPr>
            <a:xfrm>
              <a:off x="5410205" y="3931919"/>
              <a:ext cx="228600" cy="297180"/>
            </a:xfrm>
            <a:prstGeom prst="rect">
              <a:avLst/>
            </a:prstGeom>
          </p:spPr>
        </p:pic>
        <p:pic>
          <p:nvPicPr>
            <p:cNvPr id="104" name="Picture 103"/>
            <p:cNvPicPr>
              <a:picLocks noChangeAspect="1"/>
            </p:cNvPicPr>
            <p:nvPr/>
          </p:nvPicPr>
          <p:blipFill>
            <a:blip r:embed="rId9"/>
            <a:stretch>
              <a:fillRect/>
            </a:stretch>
          </p:blipFill>
          <p:spPr>
            <a:xfrm>
              <a:off x="5757333" y="3302000"/>
              <a:ext cx="290947" cy="228601"/>
            </a:xfrm>
            <a:prstGeom prst="rect">
              <a:avLst/>
            </a:prstGeom>
          </p:spPr>
        </p:pic>
        <p:pic>
          <p:nvPicPr>
            <p:cNvPr id="105" name="Picture 104"/>
            <p:cNvPicPr>
              <a:picLocks noChangeAspect="1"/>
            </p:cNvPicPr>
            <p:nvPr/>
          </p:nvPicPr>
          <p:blipFill>
            <a:blip r:embed="rId10"/>
            <a:stretch>
              <a:fillRect/>
            </a:stretch>
          </p:blipFill>
          <p:spPr>
            <a:xfrm>
              <a:off x="6146802" y="2586567"/>
              <a:ext cx="321733" cy="321733"/>
            </a:xfrm>
            <a:prstGeom prst="rect">
              <a:avLst/>
            </a:prstGeom>
          </p:spPr>
        </p:pic>
        <p:pic>
          <p:nvPicPr>
            <p:cNvPr id="106" name="Picture 105"/>
            <p:cNvPicPr>
              <a:picLocks noChangeAspect="1"/>
            </p:cNvPicPr>
            <p:nvPr/>
          </p:nvPicPr>
          <p:blipFill>
            <a:blip r:embed="rId11"/>
            <a:stretch>
              <a:fillRect/>
            </a:stretch>
          </p:blipFill>
          <p:spPr>
            <a:xfrm>
              <a:off x="6604002" y="1951567"/>
              <a:ext cx="254000" cy="254000"/>
            </a:xfrm>
            <a:prstGeom prst="rect">
              <a:avLst/>
            </a:prstGeom>
          </p:spPr>
        </p:pic>
        <p:pic>
          <p:nvPicPr>
            <p:cNvPr id="107" name="Picture 106"/>
            <p:cNvPicPr>
              <a:picLocks noChangeAspect="1"/>
            </p:cNvPicPr>
            <p:nvPr/>
          </p:nvPicPr>
          <p:blipFill>
            <a:blip r:embed="rId12"/>
            <a:stretch>
              <a:fillRect/>
            </a:stretch>
          </p:blipFill>
          <p:spPr>
            <a:xfrm>
              <a:off x="6997701" y="1291166"/>
              <a:ext cx="249767" cy="261120"/>
            </a:xfrm>
            <a:prstGeom prst="rect">
              <a:avLst/>
            </a:prstGeom>
          </p:spPr>
        </p:pic>
      </p:grpSp>
      <p:sp>
        <p:nvSpPr>
          <p:cNvPr id="108" name="Rectangle 107"/>
          <p:cNvSpPr/>
          <p:nvPr/>
        </p:nvSpPr>
        <p:spPr>
          <a:xfrm>
            <a:off x="5815398" y="3956863"/>
            <a:ext cx="1110340" cy="359072"/>
          </a:xfrm>
          <a:prstGeom prst="rect">
            <a:avLst/>
          </a:prstGeom>
        </p:spPr>
        <p:txBody>
          <a:bodyPr wrap="square" rtlCol="0">
            <a:spAutoFit/>
          </a:bodyPr>
          <a:lstStyle/>
          <a:p>
            <a:pPr rtl="0"/>
            <a:r>
              <a:rPr lang="en-US" sz="1300" b="1" baseline="30000"/>
              <a:t>Émancipation individuelle</a:t>
            </a:r>
          </a:p>
        </p:txBody>
      </p:sp>
      <p:sp>
        <p:nvSpPr>
          <p:cNvPr id="109" name="Rectangle 108"/>
          <p:cNvSpPr/>
          <p:nvPr/>
        </p:nvSpPr>
        <p:spPr>
          <a:xfrm>
            <a:off x="6179461" y="3287996"/>
            <a:ext cx="1779203" cy="359072"/>
          </a:xfrm>
          <a:prstGeom prst="rect">
            <a:avLst/>
          </a:prstGeom>
        </p:spPr>
        <p:txBody>
          <a:bodyPr wrap="square" rtlCol="0">
            <a:spAutoFit/>
          </a:bodyPr>
          <a:lstStyle/>
          <a:p>
            <a:pPr rtl="0"/>
            <a:r>
              <a:rPr lang="en-US" sz="1300" b="1" baseline="30000" dirty="0" err="1"/>
              <a:t>Accès</a:t>
            </a:r>
            <a:r>
              <a:rPr lang="en-US" sz="1300" b="1" baseline="30000" dirty="0"/>
              <a:t> </a:t>
            </a:r>
            <a:r>
              <a:rPr lang="en-US" sz="1300" b="1" baseline="30000" dirty="0" err="1"/>
              <a:t>à</a:t>
            </a:r>
            <a:r>
              <a:rPr lang="en-US" sz="1300" b="1" baseline="30000" dirty="0"/>
              <a:t> des </a:t>
            </a:r>
            <a:r>
              <a:rPr lang="en-US" sz="1300" b="1" baseline="30000" dirty="0" err="1"/>
              <a:t>équipements</a:t>
            </a:r>
            <a:r>
              <a:rPr lang="en-US" sz="1300" b="1" baseline="30000" dirty="0"/>
              <a:t> </a:t>
            </a:r>
            <a:r>
              <a:rPr lang="en-US" sz="1300" b="1" baseline="30000" dirty="0" err="1"/>
              <a:t>d’assistance</a:t>
            </a:r>
            <a:r>
              <a:rPr lang="en-US" sz="1300" b="1" baseline="30000" dirty="0"/>
              <a:t>/</a:t>
            </a:r>
            <a:r>
              <a:rPr lang="en-US" sz="1300" b="1" baseline="30000" dirty="0" err="1"/>
              <a:t>à</a:t>
            </a:r>
            <a:r>
              <a:rPr lang="en-US" sz="1300" b="1" baseline="30000" dirty="0"/>
              <a:t> la </a:t>
            </a:r>
            <a:r>
              <a:rPr lang="en-US" sz="1300" b="1" baseline="30000" dirty="0" err="1"/>
              <a:t>rééducation</a:t>
            </a:r>
            <a:r>
              <a:rPr lang="en-US" sz="1300" b="1" baseline="30000" dirty="0"/>
              <a:t>.</a:t>
            </a:r>
          </a:p>
        </p:txBody>
      </p:sp>
      <p:sp>
        <p:nvSpPr>
          <p:cNvPr id="110" name="Rectangle 109"/>
          <p:cNvSpPr/>
          <p:nvPr/>
        </p:nvSpPr>
        <p:spPr>
          <a:xfrm>
            <a:off x="6585858" y="2627596"/>
            <a:ext cx="1547803" cy="359072"/>
          </a:xfrm>
          <a:prstGeom prst="rect">
            <a:avLst/>
          </a:prstGeom>
        </p:spPr>
        <p:txBody>
          <a:bodyPr wrap="square" rtlCol="0">
            <a:spAutoFit/>
          </a:bodyPr>
          <a:lstStyle/>
          <a:p>
            <a:pPr rtl="0"/>
            <a:r>
              <a:rPr lang="en-US" sz="1300" b="1" baseline="30000" dirty="0" err="1"/>
              <a:t>Soutien</a:t>
            </a:r>
            <a:r>
              <a:rPr lang="en-US" sz="1300" b="1" baseline="30000" dirty="0"/>
              <a:t> </a:t>
            </a:r>
            <a:r>
              <a:rPr lang="en-US" sz="1300" b="1" baseline="30000" dirty="0" err="1"/>
              <a:t>ciblé</a:t>
            </a:r>
            <a:r>
              <a:rPr lang="en-US" sz="1300" b="1" baseline="30000" dirty="0"/>
              <a:t>/</a:t>
            </a:r>
            <a:r>
              <a:rPr lang="en-US" sz="1300" b="1" baseline="30000" dirty="0" err="1"/>
              <a:t>ajustements</a:t>
            </a:r>
            <a:r>
              <a:rPr lang="en-US" sz="1300" b="1" baseline="30000" dirty="0"/>
              <a:t> </a:t>
            </a:r>
            <a:r>
              <a:rPr lang="en-US" sz="1300" b="1" baseline="30000" dirty="0" err="1"/>
              <a:t>individuels</a:t>
            </a:r>
            <a:endParaRPr lang="en-US" sz="1300" b="1" baseline="30000" dirty="0"/>
          </a:p>
        </p:txBody>
      </p:sp>
      <p:sp>
        <p:nvSpPr>
          <p:cNvPr id="111" name="Rectangle 110"/>
          <p:cNvSpPr/>
          <p:nvPr/>
        </p:nvSpPr>
        <p:spPr>
          <a:xfrm>
            <a:off x="7009190" y="2026462"/>
            <a:ext cx="1279673" cy="225703"/>
          </a:xfrm>
          <a:prstGeom prst="rect">
            <a:avLst/>
          </a:prstGeom>
        </p:spPr>
        <p:txBody>
          <a:bodyPr wrap="square" rtlCol="0">
            <a:spAutoFit/>
          </a:bodyPr>
          <a:lstStyle/>
          <a:p>
            <a:pPr rtl="0"/>
            <a:r>
              <a:rPr lang="en-US" sz="1300" b="1" baseline="30000"/>
              <a:t>Participation</a:t>
            </a:r>
          </a:p>
        </p:txBody>
      </p:sp>
      <p:sp>
        <p:nvSpPr>
          <p:cNvPr id="112" name="Rectangle 111"/>
          <p:cNvSpPr/>
          <p:nvPr/>
        </p:nvSpPr>
        <p:spPr>
          <a:xfrm>
            <a:off x="7407124" y="1239060"/>
            <a:ext cx="1124589" cy="492442"/>
          </a:xfrm>
          <a:prstGeom prst="rect">
            <a:avLst/>
          </a:prstGeom>
        </p:spPr>
        <p:txBody>
          <a:bodyPr wrap="square" rtlCol="0">
            <a:spAutoFit/>
          </a:bodyPr>
          <a:lstStyle/>
          <a:p>
            <a:pPr rtl="0"/>
            <a:r>
              <a:rPr lang="en-US" sz="1300" b="1" baseline="30000" dirty="0" err="1"/>
              <a:t>Renforcement</a:t>
            </a:r>
            <a:r>
              <a:rPr lang="en-US" sz="1300" b="1" baseline="30000" dirty="0"/>
              <a:t> des </a:t>
            </a:r>
            <a:r>
              <a:rPr lang="en-US" sz="1300" b="1" baseline="30000" dirty="0" err="1"/>
              <a:t>compétences</a:t>
            </a:r>
            <a:r>
              <a:rPr lang="en-US" sz="1300" b="1" baseline="30000" dirty="0"/>
              <a:t> du personnel</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601" y="69025"/>
            <a:ext cx="7696200" cy="968350"/>
          </a:xfrm>
        </p:spPr>
        <p:txBody>
          <a:bodyPr rtlCol="0">
            <a:noAutofit/>
          </a:bodyPr>
          <a:lstStyle/>
          <a:p>
            <a:pPr algn="ctr" rtl="0"/>
            <a:r>
              <a:rPr lang="en-US" sz="2100" b="0" dirty="0" err="1">
                <a:solidFill>
                  <a:srgbClr val="CD2B46"/>
                </a:solidFill>
              </a:rPr>
              <a:t>Quelles</a:t>
            </a:r>
            <a:r>
              <a:rPr lang="en-US" sz="2100" b="0" dirty="0">
                <a:solidFill>
                  <a:srgbClr val="CD2B46"/>
                </a:solidFill>
              </a:rPr>
              <a:t> </a:t>
            </a:r>
            <a:r>
              <a:rPr lang="en-US" sz="2100" b="0" dirty="0" err="1">
                <a:solidFill>
                  <a:srgbClr val="CD2B46"/>
                </a:solidFill>
              </a:rPr>
              <a:t>stratégies</a:t>
            </a:r>
            <a:r>
              <a:rPr lang="en-US" sz="2100" b="0" dirty="0">
                <a:solidFill>
                  <a:srgbClr val="CD2B46"/>
                </a:solidFill>
              </a:rPr>
              <a:t> </a:t>
            </a:r>
            <a:r>
              <a:rPr lang="en-US" sz="2100" dirty="0" err="1">
                <a:solidFill>
                  <a:srgbClr val="CD2B46"/>
                </a:solidFill>
              </a:rPr>
              <a:t>complémentaires</a:t>
            </a:r>
            <a:r>
              <a:rPr lang="en-US" sz="2100" b="0" dirty="0">
                <a:solidFill>
                  <a:srgbClr val="CD2B46"/>
                </a:solidFill>
              </a:rPr>
              <a:t> </a:t>
            </a:r>
            <a:r>
              <a:rPr lang="en-US" sz="2100" b="0" dirty="0" err="1">
                <a:solidFill>
                  <a:srgbClr val="CD2B46"/>
                </a:solidFill>
              </a:rPr>
              <a:t>permettent</a:t>
            </a:r>
            <a:r>
              <a:rPr lang="en-US" sz="2100" b="0" dirty="0">
                <a:solidFill>
                  <a:srgbClr val="CD2B46"/>
                </a:solidFill>
              </a:rPr>
              <a:t> de </a:t>
            </a:r>
            <a:r>
              <a:rPr lang="en-US" sz="2100" b="0" dirty="0" err="1">
                <a:solidFill>
                  <a:srgbClr val="CD2B46"/>
                </a:solidFill>
              </a:rPr>
              <a:t>s’assurer</a:t>
            </a:r>
            <a:r>
              <a:rPr lang="en-US" sz="2100" b="0" dirty="0">
                <a:solidFill>
                  <a:srgbClr val="CD2B46"/>
                </a:solidFill>
              </a:rPr>
              <a:t> que les </a:t>
            </a:r>
            <a:r>
              <a:rPr lang="en-US" sz="2100" b="0" dirty="0" err="1">
                <a:solidFill>
                  <a:srgbClr val="CD2B46"/>
                </a:solidFill>
              </a:rPr>
              <a:t>personnes</a:t>
            </a:r>
            <a:r>
              <a:rPr lang="en-US" sz="2100" b="0" dirty="0">
                <a:solidFill>
                  <a:srgbClr val="CD2B46"/>
                </a:solidFill>
              </a:rPr>
              <a:t> </a:t>
            </a:r>
            <a:r>
              <a:rPr lang="en-US" sz="2100" b="0" dirty="0" err="1">
                <a:solidFill>
                  <a:srgbClr val="CD2B46"/>
                </a:solidFill>
              </a:rPr>
              <a:t>concernées</a:t>
            </a:r>
            <a:r>
              <a:rPr lang="en-US" sz="2100" b="0" dirty="0">
                <a:solidFill>
                  <a:srgbClr val="CD2B46"/>
                </a:solidFill>
              </a:rPr>
              <a:t> </a:t>
            </a:r>
            <a:r>
              <a:rPr lang="en-US" sz="2100" b="0" dirty="0" err="1">
                <a:solidFill>
                  <a:srgbClr val="CD2B46"/>
                </a:solidFill>
              </a:rPr>
              <a:t>sont</a:t>
            </a:r>
            <a:r>
              <a:rPr lang="en-US" sz="2100" b="0" dirty="0">
                <a:solidFill>
                  <a:srgbClr val="CD2B46"/>
                </a:solidFill>
              </a:rPr>
              <a:t> </a:t>
            </a:r>
            <a:r>
              <a:rPr lang="en-US" sz="2100" b="0" dirty="0" err="1">
                <a:solidFill>
                  <a:srgbClr val="CD2B46"/>
                </a:solidFill>
              </a:rPr>
              <a:t>pleinement</a:t>
            </a:r>
            <a:r>
              <a:rPr lang="en-US" sz="2100" b="0" dirty="0">
                <a:solidFill>
                  <a:srgbClr val="CD2B46"/>
                </a:solidFill>
              </a:rPr>
              <a:t> </a:t>
            </a:r>
            <a:r>
              <a:rPr lang="en-US" sz="2100" b="0" dirty="0" err="1">
                <a:solidFill>
                  <a:srgbClr val="CD2B46"/>
                </a:solidFill>
              </a:rPr>
              <a:t>informées</a:t>
            </a:r>
            <a:r>
              <a:rPr lang="en-US" sz="2100" b="0" dirty="0">
                <a:solidFill>
                  <a:srgbClr val="CD2B46"/>
                </a:solidFill>
              </a:rPr>
              <a:t> des options qui </a:t>
            </a:r>
            <a:r>
              <a:rPr lang="en-US" sz="2100" b="0" dirty="0" err="1">
                <a:solidFill>
                  <a:srgbClr val="CD2B46"/>
                </a:solidFill>
              </a:rPr>
              <a:t>s’offrent</a:t>
            </a:r>
            <a:r>
              <a:rPr lang="en-US" sz="2100" b="0" dirty="0">
                <a:solidFill>
                  <a:srgbClr val="CD2B46"/>
                </a:solidFill>
              </a:rPr>
              <a:t> </a:t>
            </a:r>
            <a:r>
              <a:rPr lang="en-US" sz="2100" b="0" dirty="0" err="1">
                <a:solidFill>
                  <a:srgbClr val="CD2B46"/>
                </a:solidFill>
              </a:rPr>
              <a:t>à</a:t>
            </a:r>
            <a:r>
              <a:rPr lang="en-US" sz="2100" b="0" dirty="0">
                <a:solidFill>
                  <a:srgbClr val="CD2B46"/>
                </a:solidFill>
              </a:rPr>
              <a:t> </a:t>
            </a:r>
            <a:r>
              <a:rPr lang="en-US" sz="2100" b="0" dirty="0" err="1">
                <a:solidFill>
                  <a:srgbClr val="CD2B46"/>
                </a:solidFill>
              </a:rPr>
              <a:t>elles</a:t>
            </a:r>
            <a:r>
              <a:rPr lang="en-US" sz="2100" b="0" dirty="0">
                <a:solidFill>
                  <a:srgbClr val="CD2B46"/>
                </a:solidFill>
              </a:rPr>
              <a:t> </a:t>
            </a:r>
            <a:r>
              <a:rPr lang="en-US" sz="2100" b="0" dirty="0" err="1">
                <a:solidFill>
                  <a:srgbClr val="CD2B46"/>
                </a:solidFill>
              </a:rPr>
              <a:t>en</a:t>
            </a:r>
            <a:r>
              <a:rPr lang="en-US" sz="2100" b="0" dirty="0">
                <a:solidFill>
                  <a:srgbClr val="CD2B46"/>
                </a:solidFill>
              </a:rPr>
              <a:t> matière de </a:t>
            </a:r>
            <a:r>
              <a:rPr lang="en-US" sz="2100" b="0" dirty="0" err="1">
                <a:solidFill>
                  <a:srgbClr val="CD2B46"/>
                </a:solidFill>
              </a:rPr>
              <a:t>réinstallation</a:t>
            </a:r>
            <a:r>
              <a:rPr lang="en-US" sz="2100" b="0" dirty="0">
                <a:solidFill>
                  <a:srgbClr val="CD2B46"/>
                </a:solidFill>
              </a:rPr>
              <a:t> ? </a:t>
            </a:r>
          </a:p>
        </p:txBody>
      </p:sp>
      <p:grpSp>
        <p:nvGrpSpPr>
          <p:cNvPr id="58" name="Group 57"/>
          <p:cNvGrpSpPr/>
          <p:nvPr/>
        </p:nvGrpSpPr>
        <p:grpSpPr>
          <a:xfrm>
            <a:off x="1415330" y="1123134"/>
            <a:ext cx="6198972" cy="4633792"/>
            <a:chOff x="1415330" y="1010708"/>
            <a:chExt cx="6198972" cy="4633792"/>
          </a:xfrm>
        </p:grpSpPr>
        <p:sp>
          <p:nvSpPr>
            <p:cNvPr id="59" name="Block Arc 58"/>
            <p:cNvSpPr/>
            <p:nvPr/>
          </p:nvSpPr>
          <p:spPr>
            <a:xfrm>
              <a:off x="3225796" y="2328332"/>
              <a:ext cx="2539997" cy="2223980"/>
            </a:xfrm>
            <a:prstGeom prst="blockArc">
              <a:avLst>
                <a:gd name="adj1" fmla="val 10800000"/>
                <a:gd name="adj2" fmla="val 47577"/>
                <a:gd name="adj3" fmla="val 28024"/>
              </a:avLst>
            </a:prstGeom>
            <a:solidFill>
              <a:srgbClr val="0F5494">
                <a:alpha val="9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solidFill>
                  <a:schemeClr val="tx1"/>
                </a:solidFill>
              </a:endParaRPr>
            </a:p>
          </p:txBody>
        </p:sp>
        <p:sp>
          <p:nvSpPr>
            <p:cNvPr id="60" name="Block Arc 59"/>
            <p:cNvSpPr/>
            <p:nvPr/>
          </p:nvSpPr>
          <p:spPr>
            <a:xfrm>
              <a:off x="2565394" y="1644281"/>
              <a:ext cx="3843867" cy="3365627"/>
            </a:xfrm>
            <a:prstGeom prst="blockArc">
              <a:avLst>
                <a:gd name="adj1" fmla="val 10800000"/>
                <a:gd name="adj2" fmla="val 35433"/>
                <a:gd name="adj3" fmla="val 18058"/>
              </a:avLst>
            </a:prstGeom>
            <a:solidFill>
              <a:srgbClr val="0F5494">
                <a:alpha val="8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solidFill>
                  <a:schemeClr val="tx1"/>
                </a:solidFill>
              </a:endParaRPr>
            </a:p>
          </p:txBody>
        </p:sp>
        <p:sp>
          <p:nvSpPr>
            <p:cNvPr id="61" name="Block Arc 60"/>
            <p:cNvSpPr/>
            <p:nvPr/>
          </p:nvSpPr>
          <p:spPr>
            <a:xfrm>
              <a:off x="1918289" y="1010708"/>
              <a:ext cx="5117508" cy="4633792"/>
            </a:xfrm>
            <a:prstGeom prst="blockArc">
              <a:avLst>
                <a:gd name="adj1" fmla="val 10800000"/>
                <a:gd name="adj2" fmla="val 56535"/>
                <a:gd name="adj3" fmla="val 11925"/>
              </a:avLst>
            </a:prstGeom>
            <a:solidFill>
              <a:srgbClr val="0F5494">
                <a:alpha val="7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solidFill>
                  <a:schemeClr val="tx1"/>
                </a:solidFill>
              </a:endParaRPr>
            </a:p>
          </p:txBody>
        </p:sp>
        <p:sp>
          <p:nvSpPr>
            <p:cNvPr id="62" name="Rectangle 61"/>
            <p:cNvSpPr/>
            <p:nvPr/>
          </p:nvSpPr>
          <p:spPr>
            <a:xfrm rot="2040000">
              <a:off x="5669217" y="1402725"/>
              <a:ext cx="1022218" cy="296782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dirty="0"/>
            </a:p>
          </p:txBody>
        </p:sp>
        <p:sp>
          <p:nvSpPr>
            <p:cNvPr id="63" name="Rectangle 62"/>
            <p:cNvSpPr/>
            <p:nvPr/>
          </p:nvSpPr>
          <p:spPr>
            <a:xfrm rot="19560000">
              <a:off x="1855597" y="1200139"/>
              <a:ext cx="1258583" cy="294118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dirty="0"/>
            </a:p>
          </p:txBody>
        </p:sp>
        <p:sp>
          <p:nvSpPr>
            <p:cNvPr id="64" name="Rectangle 63"/>
            <p:cNvSpPr/>
            <p:nvPr/>
          </p:nvSpPr>
          <p:spPr>
            <a:xfrm rot="19560000">
              <a:off x="1415330" y="1267873"/>
              <a:ext cx="1258583" cy="294118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dirty="0"/>
            </a:p>
          </p:txBody>
        </p:sp>
        <p:sp>
          <p:nvSpPr>
            <p:cNvPr id="65" name="Rectangle 64"/>
            <p:cNvSpPr/>
            <p:nvPr/>
          </p:nvSpPr>
          <p:spPr>
            <a:xfrm rot="2040000">
              <a:off x="6592084" y="1392603"/>
              <a:ext cx="1022218" cy="296782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dirty="0"/>
            </a:p>
          </p:txBody>
        </p:sp>
        <p:sp>
          <p:nvSpPr>
            <p:cNvPr id="66" name="Oval 65"/>
            <p:cNvSpPr/>
            <p:nvPr/>
          </p:nvSpPr>
          <p:spPr>
            <a:xfrm>
              <a:off x="3742260" y="2853266"/>
              <a:ext cx="1523999" cy="1523999"/>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67" name="Oval 66"/>
            <p:cNvSpPr/>
            <p:nvPr/>
          </p:nvSpPr>
          <p:spPr>
            <a:xfrm>
              <a:off x="3826925" y="2937931"/>
              <a:ext cx="1354669" cy="1354669"/>
            </a:xfrm>
            <a:prstGeom prst="ellipse">
              <a:avLst/>
            </a:prstGeom>
            <a:solidFill>
              <a:srgbClr val="0F549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sp>
        <p:nvSpPr>
          <p:cNvPr id="68" name="TextBox 67"/>
          <p:cNvSpPr txBox="1"/>
          <p:nvPr/>
        </p:nvSpPr>
        <p:spPr>
          <a:xfrm>
            <a:off x="3522126" y="2508404"/>
            <a:ext cx="1938867" cy="553998"/>
          </a:xfrm>
          <a:prstGeom prst="rect">
            <a:avLst/>
          </a:prstGeom>
          <a:noFill/>
        </p:spPr>
        <p:txBody>
          <a:bodyPr wrap="square" rtlCol="0">
            <a:spAutoFit/>
          </a:bodyPr>
          <a:lstStyle/>
          <a:p>
            <a:pPr algn="ctr" rtl="0"/>
            <a:r>
              <a:rPr lang="en-US" sz="1500" b="1" baseline="30000" dirty="0">
                <a:solidFill>
                  <a:schemeClr val="bg1"/>
                </a:solidFill>
              </a:rPr>
              <a:t>Relations </a:t>
            </a:r>
            <a:br>
              <a:rPr lang="en-US" sz="1500" b="1" baseline="30000" dirty="0">
                <a:solidFill>
                  <a:schemeClr val="bg1"/>
                </a:solidFill>
              </a:rPr>
            </a:br>
            <a:r>
              <a:rPr lang="en-US" sz="1500" b="1" baseline="30000" dirty="0" err="1">
                <a:solidFill>
                  <a:schemeClr val="bg1"/>
                </a:solidFill>
              </a:rPr>
              <a:t>interpersonnelles</a:t>
            </a:r>
            <a:endParaRPr lang="en-US" sz="1500" b="1" baseline="30000" dirty="0">
              <a:solidFill>
                <a:schemeClr val="bg1"/>
              </a:solidFill>
            </a:endParaRPr>
          </a:p>
          <a:p>
            <a:pPr algn="ctr" rtl="0"/>
            <a:r>
              <a:rPr lang="en-US" sz="1500" baseline="30000" dirty="0" err="1">
                <a:solidFill>
                  <a:schemeClr val="bg1"/>
                </a:solidFill>
              </a:rPr>
              <a:t>Famille</a:t>
            </a:r>
            <a:r>
              <a:rPr lang="en-US" sz="1500" baseline="30000" dirty="0">
                <a:solidFill>
                  <a:schemeClr val="bg1"/>
                </a:solidFill>
              </a:rPr>
              <a:t>, </a:t>
            </a:r>
            <a:r>
              <a:rPr lang="en-US" sz="1500" baseline="30000" dirty="0" err="1">
                <a:solidFill>
                  <a:schemeClr val="bg1"/>
                </a:solidFill>
              </a:rPr>
              <a:t>amis</a:t>
            </a:r>
            <a:endParaRPr lang="en-US" sz="1500" baseline="30000" dirty="0">
              <a:solidFill>
                <a:schemeClr val="bg1"/>
              </a:solidFill>
            </a:endParaRPr>
          </a:p>
        </p:txBody>
      </p:sp>
      <p:sp>
        <p:nvSpPr>
          <p:cNvPr id="69" name="TextBox 68"/>
          <p:cNvSpPr txBox="1"/>
          <p:nvPr/>
        </p:nvSpPr>
        <p:spPr>
          <a:xfrm>
            <a:off x="3522126" y="1867808"/>
            <a:ext cx="1938867" cy="553998"/>
          </a:xfrm>
          <a:prstGeom prst="rect">
            <a:avLst/>
          </a:prstGeom>
          <a:noFill/>
        </p:spPr>
        <p:txBody>
          <a:bodyPr wrap="square" rtlCol="0">
            <a:spAutoFit/>
          </a:bodyPr>
          <a:lstStyle/>
          <a:p>
            <a:pPr algn="ctr" rtl="0"/>
            <a:r>
              <a:rPr lang="en-US" sz="1500" b="1" baseline="30000" dirty="0" err="1">
                <a:solidFill>
                  <a:srgbClr val="FFFFFF"/>
                </a:solidFill>
              </a:rPr>
              <a:t>Communauté</a:t>
            </a:r>
            <a:endParaRPr lang="en-US" sz="1500" b="1" baseline="30000" dirty="0">
              <a:solidFill>
                <a:srgbClr val="FFFFFF"/>
              </a:solidFill>
            </a:endParaRPr>
          </a:p>
          <a:p>
            <a:pPr algn="ctr" rtl="0"/>
            <a:r>
              <a:rPr lang="en-US" sz="1500" baseline="30000" dirty="0">
                <a:solidFill>
                  <a:srgbClr val="FFFFFF"/>
                </a:solidFill>
              </a:rPr>
              <a:t>Cercles </a:t>
            </a:r>
            <a:r>
              <a:rPr lang="en-US" sz="1500" baseline="30000" dirty="0" err="1">
                <a:solidFill>
                  <a:srgbClr val="FFFFFF"/>
                </a:solidFill>
              </a:rPr>
              <a:t>sociaux</a:t>
            </a:r>
            <a:r>
              <a:rPr lang="en-US" sz="1500" baseline="30000" dirty="0">
                <a:solidFill>
                  <a:srgbClr val="FFFFFF"/>
                </a:solidFill>
              </a:rPr>
              <a:t>, services, </a:t>
            </a:r>
            <a:r>
              <a:rPr lang="en-US" sz="1500" baseline="30000" dirty="0" err="1">
                <a:solidFill>
                  <a:srgbClr val="FFFFFF"/>
                </a:solidFill>
              </a:rPr>
              <a:t>organisations</a:t>
            </a:r>
            <a:endParaRPr lang="en-US" sz="1500" baseline="30000" dirty="0">
              <a:solidFill>
                <a:srgbClr val="FFFFFF"/>
              </a:solidFill>
            </a:endParaRPr>
          </a:p>
        </p:txBody>
      </p:sp>
      <p:sp>
        <p:nvSpPr>
          <p:cNvPr id="70" name="TextBox 69"/>
          <p:cNvSpPr txBox="1"/>
          <p:nvPr/>
        </p:nvSpPr>
        <p:spPr>
          <a:xfrm>
            <a:off x="3522126" y="1260792"/>
            <a:ext cx="1938867" cy="400110"/>
          </a:xfrm>
          <a:prstGeom prst="rect">
            <a:avLst/>
          </a:prstGeom>
          <a:noFill/>
        </p:spPr>
        <p:txBody>
          <a:bodyPr wrap="square" rtlCol="0">
            <a:spAutoFit/>
          </a:bodyPr>
          <a:lstStyle/>
          <a:p>
            <a:pPr algn="ctr" rtl="0"/>
            <a:r>
              <a:rPr lang="en-US" sz="1500" b="1" baseline="30000" dirty="0">
                <a:solidFill>
                  <a:srgbClr val="FFFFFF"/>
                </a:solidFill>
              </a:rPr>
              <a:t>Politiques</a:t>
            </a:r>
          </a:p>
          <a:p>
            <a:pPr algn="ctr" rtl="0"/>
            <a:r>
              <a:rPr lang="en-US" sz="1500" baseline="30000" dirty="0">
                <a:solidFill>
                  <a:srgbClr val="FFFFFF"/>
                </a:solidFill>
              </a:rPr>
              <a:t>Lois et </a:t>
            </a:r>
            <a:r>
              <a:rPr lang="en-US" sz="1500" baseline="30000" dirty="0" err="1">
                <a:solidFill>
                  <a:srgbClr val="FFFFFF"/>
                </a:solidFill>
              </a:rPr>
              <a:t>réglementations</a:t>
            </a:r>
            <a:endParaRPr lang="en-US" sz="1500" baseline="30000" dirty="0">
              <a:solidFill>
                <a:srgbClr val="FFFFFF"/>
              </a:solidFill>
            </a:endParaRPr>
          </a:p>
        </p:txBody>
      </p:sp>
      <p:sp>
        <p:nvSpPr>
          <p:cNvPr id="71" name="TextBox 70"/>
          <p:cNvSpPr txBox="1"/>
          <p:nvPr/>
        </p:nvSpPr>
        <p:spPr>
          <a:xfrm>
            <a:off x="3826926" y="3456765"/>
            <a:ext cx="1380067" cy="707886"/>
          </a:xfrm>
          <a:prstGeom prst="rect">
            <a:avLst/>
          </a:prstGeom>
          <a:noFill/>
        </p:spPr>
        <p:txBody>
          <a:bodyPr wrap="square" rtlCol="0">
            <a:spAutoFit/>
          </a:bodyPr>
          <a:lstStyle/>
          <a:p>
            <a:pPr algn="ctr" rtl="0"/>
            <a:r>
              <a:rPr lang="en-US" sz="1500" b="1" baseline="30000" dirty="0" err="1">
                <a:solidFill>
                  <a:srgbClr val="FFFFFF"/>
                </a:solidFill>
              </a:rPr>
              <a:t>Individus</a:t>
            </a:r>
            <a:endParaRPr lang="en-US" sz="1500" b="1" baseline="30000" dirty="0">
              <a:solidFill>
                <a:srgbClr val="FFFFFF"/>
              </a:solidFill>
            </a:endParaRPr>
          </a:p>
          <a:p>
            <a:pPr algn="ctr" rtl="0"/>
            <a:r>
              <a:rPr lang="en-US" sz="1500" baseline="30000" dirty="0" err="1">
                <a:solidFill>
                  <a:srgbClr val="FFFFFF"/>
                </a:solidFill>
              </a:rPr>
              <a:t>Connaissances</a:t>
            </a:r>
            <a:r>
              <a:rPr lang="en-US" sz="1500" baseline="30000" dirty="0">
                <a:solidFill>
                  <a:srgbClr val="FFFFFF"/>
                </a:solidFill>
              </a:rPr>
              <a:t>, </a:t>
            </a:r>
            <a:r>
              <a:rPr lang="en-US" sz="1500" baseline="30000" dirty="0" err="1">
                <a:solidFill>
                  <a:srgbClr val="FFFFFF"/>
                </a:solidFill>
              </a:rPr>
              <a:t>comportements</a:t>
            </a:r>
            <a:r>
              <a:rPr lang="en-US" sz="1500" baseline="30000" dirty="0">
                <a:solidFill>
                  <a:srgbClr val="FFFFFF"/>
                </a:solidFill>
              </a:rPr>
              <a:t>, </a:t>
            </a:r>
            <a:r>
              <a:rPr lang="en-US" sz="1500" baseline="30000" dirty="0" err="1">
                <a:solidFill>
                  <a:srgbClr val="FFFFFF"/>
                </a:solidFill>
              </a:rPr>
              <a:t>compétences</a:t>
            </a:r>
            <a:endParaRPr lang="en-US" sz="1500" baseline="30000" dirty="0">
              <a:solidFill>
                <a:srgbClr val="FFFFFF"/>
              </a:solidFill>
            </a:endParaRPr>
          </a:p>
        </p:txBody>
      </p:sp>
      <p:sp>
        <p:nvSpPr>
          <p:cNvPr id="72" name="Rectangle 71"/>
          <p:cNvSpPr/>
          <p:nvPr/>
        </p:nvSpPr>
        <p:spPr>
          <a:xfrm>
            <a:off x="2014250" y="4136392"/>
            <a:ext cx="1175268" cy="212366"/>
          </a:xfrm>
          <a:prstGeom prst="rect">
            <a:avLst/>
          </a:prstGeom>
        </p:spPr>
        <p:txBody>
          <a:bodyPr wrap="square" rtlCol="0">
            <a:spAutoFit/>
          </a:bodyPr>
          <a:lstStyle/>
          <a:p>
            <a:pPr algn="r" rtl="0">
              <a:lnSpc>
                <a:spcPct val="90000"/>
              </a:lnSpc>
            </a:pPr>
            <a:r>
              <a:rPr lang="en-US" sz="1300" b="1" baseline="30000" dirty="0" err="1"/>
              <a:t>Sensibilisation</a:t>
            </a:r>
            <a:endParaRPr lang="en-US" sz="1300" b="1" baseline="30000" dirty="0"/>
          </a:p>
        </p:txBody>
      </p:sp>
      <p:sp>
        <p:nvSpPr>
          <p:cNvPr id="73" name="Rectangle 72"/>
          <p:cNvSpPr/>
          <p:nvPr/>
        </p:nvSpPr>
        <p:spPr>
          <a:xfrm>
            <a:off x="1903793" y="3391956"/>
            <a:ext cx="879326" cy="359072"/>
          </a:xfrm>
          <a:prstGeom prst="rect">
            <a:avLst/>
          </a:prstGeom>
        </p:spPr>
        <p:txBody>
          <a:bodyPr wrap="square" rtlCol="0">
            <a:spAutoFit/>
          </a:bodyPr>
          <a:lstStyle/>
          <a:p>
            <a:pPr algn="r" rtl="0"/>
            <a:r>
              <a:rPr lang="en-US" sz="1300" b="1" baseline="30000"/>
              <a:t>Accessibilité physique</a:t>
            </a:r>
          </a:p>
        </p:txBody>
      </p:sp>
      <p:sp>
        <p:nvSpPr>
          <p:cNvPr id="74" name="Rectangle 73"/>
          <p:cNvSpPr/>
          <p:nvPr/>
        </p:nvSpPr>
        <p:spPr>
          <a:xfrm>
            <a:off x="1126062" y="2740023"/>
            <a:ext cx="1233723" cy="370840"/>
          </a:xfrm>
          <a:prstGeom prst="rect">
            <a:avLst/>
          </a:prstGeom>
        </p:spPr>
        <p:txBody>
          <a:bodyPr wrap="square" rtlCol="0">
            <a:spAutoFit/>
          </a:bodyPr>
          <a:lstStyle/>
          <a:p>
            <a:pPr algn="r" rtl="0"/>
            <a:r>
              <a:rPr lang="en-US" sz="1300" b="1" baseline="30000"/>
              <a:t>Accessibilité de</a:t>
            </a:r>
            <a:r>
              <a:rPr lang="fr-FR" altLang="en-US" sz="1300" b="1" baseline="30000"/>
              <a:t>s </a:t>
            </a:r>
            <a:r>
              <a:rPr lang="en-US" sz="1300" b="1" baseline="30000"/>
              <a:t>communication</a:t>
            </a:r>
            <a:r>
              <a:rPr lang="fr-FR" altLang="en-US" sz="1300" b="1" baseline="30000"/>
              <a:t>s</a:t>
            </a:r>
          </a:p>
        </p:txBody>
      </p:sp>
      <p:sp>
        <p:nvSpPr>
          <p:cNvPr id="75" name="Rectangle 74"/>
          <p:cNvSpPr/>
          <p:nvPr/>
        </p:nvSpPr>
        <p:spPr>
          <a:xfrm>
            <a:off x="846662" y="2071155"/>
            <a:ext cx="1098257" cy="359073"/>
          </a:xfrm>
          <a:prstGeom prst="rect">
            <a:avLst/>
          </a:prstGeom>
        </p:spPr>
        <p:txBody>
          <a:bodyPr wrap="square" rtlCol="0">
            <a:spAutoFit/>
          </a:bodyPr>
          <a:lstStyle/>
          <a:p>
            <a:pPr algn="r" rtl="0"/>
            <a:r>
              <a:rPr lang="en-US" sz="1300" b="1" baseline="30000"/>
              <a:t>Accessibilité </a:t>
            </a:r>
            <a:br>
              <a:rPr lang="en-GB" sz="1300" b="1" baseline="30000" dirty="0"/>
            </a:br>
            <a:r>
              <a:rPr lang="en-US" sz="1300" b="1" baseline="30000"/>
              <a:t>de</a:t>
            </a:r>
            <a:r>
              <a:rPr lang="fr-FR" altLang="en-US" sz="1300" b="1" baseline="30000"/>
              <a:t>s </a:t>
            </a:r>
            <a:r>
              <a:rPr lang="en-US" sz="1300" b="1" baseline="30000"/>
              <a:t>information</a:t>
            </a:r>
            <a:r>
              <a:rPr lang="fr-FR" altLang="en-US" sz="1300" b="1" baseline="30000"/>
              <a:t>s</a:t>
            </a:r>
          </a:p>
        </p:txBody>
      </p:sp>
      <p:sp>
        <p:nvSpPr>
          <p:cNvPr id="76" name="Rectangle 75"/>
          <p:cNvSpPr/>
          <p:nvPr/>
        </p:nvSpPr>
        <p:spPr>
          <a:xfrm>
            <a:off x="651930" y="1393821"/>
            <a:ext cx="879326" cy="359072"/>
          </a:xfrm>
          <a:prstGeom prst="rect">
            <a:avLst/>
          </a:prstGeom>
        </p:spPr>
        <p:txBody>
          <a:bodyPr wrap="square" rtlCol="0">
            <a:spAutoFit/>
          </a:bodyPr>
          <a:lstStyle/>
          <a:p>
            <a:pPr algn="r" rtl="0"/>
            <a:r>
              <a:rPr lang="en-US" sz="1300" b="1" baseline="30000" dirty="0" err="1"/>
              <a:t>Collecte</a:t>
            </a:r>
            <a:r>
              <a:rPr lang="en-US" sz="1300" b="1" baseline="30000" dirty="0"/>
              <a:t> de </a:t>
            </a:r>
            <a:r>
              <a:rPr lang="en-US" sz="1300" b="1" baseline="30000" dirty="0" err="1"/>
              <a:t>données</a:t>
            </a:r>
            <a:endParaRPr lang="en-US" sz="1300" b="1" baseline="30000" dirty="0"/>
          </a:p>
        </p:txBody>
      </p:sp>
      <p:grpSp>
        <p:nvGrpSpPr>
          <p:cNvPr id="77" name="Group 76"/>
          <p:cNvGrpSpPr/>
          <p:nvPr/>
        </p:nvGrpSpPr>
        <p:grpSpPr>
          <a:xfrm>
            <a:off x="1533666" y="1272359"/>
            <a:ext cx="5858939" cy="3191932"/>
            <a:chOff x="1533666" y="1159933"/>
            <a:chExt cx="5858939" cy="3191932"/>
          </a:xfrm>
        </p:grpSpPr>
        <p:sp>
          <p:nvSpPr>
            <p:cNvPr id="78" name="Oval 77"/>
            <p:cNvSpPr/>
            <p:nvPr/>
          </p:nvSpPr>
          <p:spPr>
            <a:xfrm>
              <a:off x="3261678" y="3871282"/>
              <a:ext cx="419301" cy="419301"/>
            </a:xfrm>
            <a:prstGeom prst="ellipse">
              <a:avLst/>
            </a:prstGeom>
            <a:solidFill>
              <a:srgbClr val="AA468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79" name="Oval 78"/>
            <p:cNvSpPr/>
            <p:nvPr/>
          </p:nvSpPr>
          <p:spPr>
            <a:xfrm>
              <a:off x="3200395" y="3810000"/>
              <a:ext cx="541866" cy="541865"/>
            </a:xfrm>
            <a:prstGeom prst="ellipse">
              <a:avLst/>
            </a:prstGeom>
            <a:noFill/>
            <a:ln w="38100" cmpd="sng">
              <a:solidFill>
                <a:srgbClr val="AA46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pic>
          <p:nvPicPr>
            <p:cNvPr id="80" name="Picture 79"/>
            <p:cNvPicPr>
              <a:picLocks noChangeAspect="1"/>
            </p:cNvPicPr>
            <p:nvPr/>
          </p:nvPicPr>
          <p:blipFill>
            <a:blip r:embed="rId3"/>
            <a:stretch>
              <a:fillRect/>
            </a:stretch>
          </p:blipFill>
          <p:spPr>
            <a:xfrm>
              <a:off x="3335862" y="3929340"/>
              <a:ext cx="232228" cy="290284"/>
            </a:xfrm>
            <a:prstGeom prst="rect">
              <a:avLst/>
            </a:prstGeom>
          </p:spPr>
        </p:pic>
        <p:sp>
          <p:nvSpPr>
            <p:cNvPr id="81" name="Oval 80"/>
            <p:cNvSpPr/>
            <p:nvPr/>
          </p:nvSpPr>
          <p:spPr>
            <a:xfrm>
              <a:off x="2846812" y="3202416"/>
              <a:ext cx="419301" cy="419301"/>
            </a:xfrm>
            <a:prstGeom prst="ellipse">
              <a:avLst/>
            </a:prstGeom>
            <a:solidFill>
              <a:srgbClr val="AA468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82" name="Oval 81"/>
            <p:cNvSpPr/>
            <p:nvPr/>
          </p:nvSpPr>
          <p:spPr>
            <a:xfrm>
              <a:off x="2785529" y="3141134"/>
              <a:ext cx="541866" cy="541865"/>
            </a:xfrm>
            <a:prstGeom prst="ellipse">
              <a:avLst/>
            </a:prstGeom>
            <a:noFill/>
            <a:ln w="38100" cmpd="sng">
              <a:solidFill>
                <a:srgbClr val="AA46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pic>
          <p:nvPicPr>
            <p:cNvPr id="83" name="Picture 82"/>
            <p:cNvPicPr>
              <a:picLocks noChangeAspect="1"/>
            </p:cNvPicPr>
            <p:nvPr/>
          </p:nvPicPr>
          <p:blipFill>
            <a:blip r:embed="rId4"/>
            <a:stretch>
              <a:fillRect/>
            </a:stretch>
          </p:blipFill>
          <p:spPr>
            <a:xfrm>
              <a:off x="2925228" y="3259665"/>
              <a:ext cx="275168" cy="296335"/>
            </a:xfrm>
            <a:prstGeom prst="rect">
              <a:avLst/>
            </a:prstGeom>
          </p:spPr>
        </p:pic>
        <p:sp>
          <p:nvSpPr>
            <p:cNvPr id="84" name="Oval 83"/>
            <p:cNvSpPr/>
            <p:nvPr/>
          </p:nvSpPr>
          <p:spPr>
            <a:xfrm>
              <a:off x="2423478" y="2542016"/>
              <a:ext cx="419301" cy="419301"/>
            </a:xfrm>
            <a:prstGeom prst="ellipse">
              <a:avLst/>
            </a:prstGeom>
            <a:solidFill>
              <a:srgbClr val="AA468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85" name="Oval 84"/>
            <p:cNvSpPr/>
            <p:nvPr/>
          </p:nvSpPr>
          <p:spPr>
            <a:xfrm>
              <a:off x="2362195" y="2480734"/>
              <a:ext cx="541866" cy="541865"/>
            </a:xfrm>
            <a:prstGeom prst="ellipse">
              <a:avLst/>
            </a:prstGeom>
            <a:noFill/>
            <a:ln w="38100" cmpd="sng">
              <a:solidFill>
                <a:srgbClr val="AA46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pic>
          <p:nvPicPr>
            <p:cNvPr id="86" name="Picture 85"/>
            <p:cNvPicPr>
              <a:picLocks noChangeAspect="1"/>
            </p:cNvPicPr>
            <p:nvPr/>
          </p:nvPicPr>
          <p:blipFill>
            <a:blip r:embed="rId5"/>
            <a:stretch>
              <a:fillRect/>
            </a:stretch>
          </p:blipFill>
          <p:spPr>
            <a:xfrm>
              <a:off x="2506128" y="2616198"/>
              <a:ext cx="262467" cy="262467"/>
            </a:xfrm>
            <a:prstGeom prst="rect">
              <a:avLst/>
            </a:prstGeom>
          </p:spPr>
        </p:pic>
        <p:sp>
          <p:nvSpPr>
            <p:cNvPr id="87" name="Oval 86"/>
            <p:cNvSpPr/>
            <p:nvPr/>
          </p:nvSpPr>
          <p:spPr>
            <a:xfrm>
              <a:off x="2000145" y="1881615"/>
              <a:ext cx="419301" cy="419301"/>
            </a:xfrm>
            <a:prstGeom prst="ellipse">
              <a:avLst/>
            </a:prstGeom>
            <a:solidFill>
              <a:srgbClr val="AA468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88" name="Oval 87"/>
            <p:cNvSpPr/>
            <p:nvPr/>
          </p:nvSpPr>
          <p:spPr>
            <a:xfrm>
              <a:off x="1938862" y="1820333"/>
              <a:ext cx="541866" cy="541865"/>
            </a:xfrm>
            <a:prstGeom prst="ellipse">
              <a:avLst/>
            </a:prstGeom>
            <a:noFill/>
            <a:ln w="38100" cmpd="sng">
              <a:solidFill>
                <a:srgbClr val="AA46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pic>
          <p:nvPicPr>
            <p:cNvPr id="89" name="Picture 88"/>
            <p:cNvPicPr>
              <a:picLocks noChangeAspect="1"/>
            </p:cNvPicPr>
            <p:nvPr/>
          </p:nvPicPr>
          <p:blipFill>
            <a:blip r:embed="rId6"/>
            <a:stretch>
              <a:fillRect/>
            </a:stretch>
          </p:blipFill>
          <p:spPr>
            <a:xfrm>
              <a:off x="2027763" y="1845732"/>
              <a:ext cx="372532" cy="406399"/>
            </a:xfrm>
            <a:prstGeom prst="rect">
              <a:avLst/>
            </a:prstGeom>
          </p:spPr>
        </p:pic>
        <p:sp>
          <p:nvSpPr>
            <p:cNvPr id="90" name="Oval 89"/>
            <p:cNvSpPr/>
            <p:nvPr/>
          </p:nvSpPr>
          <p:spPr>
            <a:xfrm>
              <a:off x="1594949" y="1221215"/>
              <a:ext cx="419301" cy="419301"/>
            </a:xfrm>
            <a:prstGeom prst="ellipse">
              <a:avLst/>
            </a:prstGeom>
            <a:solidFill>
              <a:srgbClr val="AA468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91" name="Oval 90"/>
            <p:cNvSpPr/>
            <p:nvPr/>
          </p:nvSpPr>
          <p:spPr>
            <a:xfrm>
              <a:off x="1533666" y="1159933"/>
              <a:ext cx="541866" cy="541865"/>
            </a:xfrm>
            <a:prstGeom prst="ellipse">
              <a:avLst/>
            </a:prstGeom>
            <a:noFill/>
            <a:ln w="38100" cmpd="sng">
              <a:solidFill>
                <a:srgbClr val="AA46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pic>
          <p:nvPicPr>
            <p:cNvPr id="92" name="Picture 91"/>
            <p:cNvPicPr>
              <a:picLocks noChangeAspect="1"/>
            </p:cNvPicPr>
            <p:nvPr/>
          </p:nvPicPr>
          <p:blipFill>
            <a:blip r:embed="rId7"/>
            <a:stretch>
              <a:fillRect/>
            </a:stretch>
          </p:blipFill>
          <p:spPr>
            <a:xfrm>
              <a:off x="1676394" y="1303867"/>
              <a:ext cx="270934" cy="247375"/>
            </a:xfrm>
            <a:prstGeom prst="rect">
              <a:avLst/>
            </a:prstGeom>
          </p:spPr>
        </p:pic>
        <p:sp>
          <p:nvSpPr>
            <p:cNvPr id="93" name="Oval 92"/>
            <p:cNvSpPr/>
            <p:nvPr/>
          </p:nvSpPr>
          <p:spPr>
            <a:xfrm>
              <a:off x="5319088" y="3871282"/>
              <a:ext cx="419301" cy="419301"/>
            </a:xfrm>
            <a:prstGeom prst="ellipse">
              <a:avLst/>
            </a:prstGeom>
            <a:solidFill>
              <a:srgbClr val="29A4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94" name="Oval 93"/>
            <p:cNvSpPr/>
            <p:nvPr/>
          </p:nvSpPr>
          <p:spPr>
            <a:xfrm>
              <a:off x="5257805" y="3810000"/>
              <a:ext cx="541866" cy="541865"/>
            </a:xfrm>
            <a:prstGeom prst="ellipse">
              <a:avLst/>
            </a:prstGeom>
            <a:noFill/>
            <a:ln w="38100" cmpd="sng">
              <a:solidFill>
                <a:srgbClr val="29A48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95" name="Oval 94"/>
            <p:cNvSpPr/>
            <p:nvPr/>
          </p:nvSpPr>
          <p:spPr>
            <a:xfrm>
              <a:off x="5683152" y="3202416"/>
              <a:ext cx="419301" cy="419301"/>
            </a:xfrm>
            <a:prstGeom prst="ellipse">
              <a:avLst/>
            </a:prstGeom>
            <a:solidFill>
              <a:srgbClr val="29A4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96" name="Oval 95"/>
            <p:cNvSpPr/>
            <p:nvPr/>
          </p:nvSpPr>
          <p:spPr>
            <a:xfrm>
              <a:off x="5621869" y="3141134"/>
              <a:ext cx="541866" cy="541865"/>
            </a:xfrm>
            <a:prstGeom prst="ellipse">
              <a:avLst/>
            </a:prstGeom>
            <a:noFill/>
            <a:ln w="38100" cmpd="sng">
              <a:solidFill>
                <a:srgbClr val="29A48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97" name="Oval 96"/>
            <p:cNvSpPr/>
            <p:nvPr/>
          </p:nvSpPr>
          <p:spPr>
            <a:xfrm>
              <a:off x="6098018" y="2542016"/>
              <a:ext cx="419301" cy="419301"/>
            </a:xfrm>
            <a:prstGeom prst="ellipse">
              <a:avLst/>
            </a:prstGeom>
            <a:solidFill>
              <a:srgbClr val="29A4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98" name="Oval 97"/>
            <p:cNvSpPr/>
            <p:nvPr/>
          </p:nvSpPr>
          <p:spPr>
            <a:xfrm>
              <a:off x="6036735" y="2480734"/>
              <a:ext cx="541866" cy="541865"/>
            </a:xfrm>
            <a:prstGeom prst="ellipse">
              <a:avLst/>
            </a:prstGeom>
            <a:noFill/>
            <a:ln w="38100" cmpd="sng">
              <a:solidFill>
                <a:srgbClr val="29A48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99" name="Oval 98"/>
            <p:cNvSpPr/>
            <p:nvPr/>
          </p:nvSpPr>
          <p:spPr>
            <a:xfrm>
              <a:off x="6521352" y="1881615"/>
              <a:ext cx="419301" cy="419301"/>
            </a:xfrm>
            <a:prstGeom prst="ellipse">
              <a:avLst/>
            </a:prstGeom>
            <a:solidFill>
              <a:srgbClr val="29A4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00" name="Oval 99"/>
            <p:cNvSpPr/>
            <p:nvPr/>
          </p:nvSpPr>
          <p:spPr>
            <a:xfrm>
              <a:off x="6460069" y="1820333"/>
              <a:ext cx="541866" cy="541865"/>
            </a:xfrm>
            <a:prstGeom prst="ellipse">
              <a:avLst/>
            </a:prstGeom>
            <a:noFill/>
            <a:ln w="38100" cmpd="sng">
              <a:solidFill>
                <a:srgbClr val="29A48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01" name="Oval 100"/>
            <p:cNvSpPr/>
            <p:nvPr/>
          </p:nvSpPr>
          <p:spPr>
            <a:xfrm>
              <a:off x="6912022" y="1221215"/>
              <a:ext cx="419301" cy="419301"/>
            </a:xfrm>
            <a:prstGeom prst="ellipse">
              <a:avLst/>
            </a:prstGeom>
            <a:solidFill>
              <a:srgbClr val="29A4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02" name="Oval 101"/>
            <p:cNvSpPr/>
            <p:nvPr/>
          </p:nvSpPr>
          <p:spPr>
            <a:xfrm>
              <a:off x="6850739" y="1159933"/>
              <a:ext cx="541866" cy="541865"/>
            </a:xfrm>
            <a:prstGeom prst="ellipse">
              <a:avLst/>
            </a:prstGeom>
            <a:noFill/>
            <a:ln w="38100" cmpd="sng">
              <a:solidFill>
                <a:srgbClr val="29A48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pic>
          <p:nvPicPr>
            <p:cNvPr id="103" name="Picture 102"/>
            <p:cNvPicPr>
              <a:picLocks noChangeAspect="1"/>
            </p:cNvPicPr>
            <p:nvPr/>
          </p:nvPicPr>
          <p:blipFill>
            <a:blip r:embed="rId8"/>
            <a:stretch>
              <a:fillRect/>
            </a:stretch>
          </p:blipFill>
          <p:spPr>
            <a:xfrm>
              <a:off x="5410205" y="3931919"/>
              <a:ext cx="228600" cy="297180"/>
            </a:xfrm>
            <a:prstGeom prst="rect">
              <a:avLst/>
            </a:prstGeom>
          </p:spPr>
        </p:pic>
        <p:pic>
          <p:nvPicPr>
            <p:cNvPr id="104" name="Picture 103"/>
            <p:cNvPicPr>
              <a:picLocks noChangeAspect="1"/>
            </p:cNvPicPr>
            <p:nvPr/>
          </p:nvPicPr>
          <p:blipFill>
            <a:blip r:embed="rId9"/>
            <a:stretch>
              <a:fillRect/>
            </a:stretch>
          </p:blipFill>
          <p:spPr>
            <a:xfrm>
              <a:off x="5757333" y="3302000"/>
              <a:ext cx="290947" cy="228601"/>
            </a:xfrm>
            <a:prstGeom prst="rect">
              <a:avLst/>
            </a:prstGeom>
          </p:spPr>
        </p:pic>
        <p:pic>
          <p:nvPicPr>
            <p:cNvPr id="105" name="Picture 104"/>
            <p:cNvPicPr>
              <a:picLocks noChangeAspect="1"/>
            </p:cNvPicPr>
            <p:nvPr/>
          </p:nvPicPr>
          <p:blipFill>
            <a:blip r:embed="rId10"/>
            <a:stretch>
              <a:fillRect/>
            </a:stretch>
          </p:blipFill>
          <p:spPr>
            <a:xfrm>
              <a:off x="6146802" y="2586567"/>
              <a:ext cx="321733" cy="321733"/>
            </a:xfrm>
            <a:prstGeom prst="rect">
              <a:avLst/>
            </a:prstGeom>
          </p:spPr>
        </p:pic>
        <p:pic>
          <p:nvPicPr>
            <p:cNvPr id="106" name="Picture 105"/>
            <p:cNvPicPr>
              <a:picLocks noChangeAspect="1"/>
            </p:cNvPicPr>
            <p:nvPr/>
          </p:nvPicPr>
          <p:blipFill>
            <a:blip r:embed="rId11"/>
            <a:stretch>
              <a:fillRect/>
            </a:stretch>
          </p:blipFill>
          <p:spPr>
            <a:xfrm>
              <a:off x="6604002" y="1951567"/>
              <a:ext cx="254000" cy="254000"/>
            </a:xfrm>
            <a:prstGeom prst="rect">
              <a:avLst/>
            </a:prstGeom>
          </p:spPr>
        </p:pic>
        <p:pic>
          <p:nvPicPr>
            <p:cNvPr id="107" name="Picture 106"/>
            <p:cNvPicPr>
              <a:picLocks noChangeAspect="1"/>
            </p:cNvPicPr>
            <p:nvPr/>
          </p:nvPicPr>
          <p:blipFill>
            <a:blip r:embed="rId12"/>
            <a:stretch>
              <a:fillRect/>
            </a:stretch>
          </p:blipFill>
          <p:spPr>
            <a:xfrm>
              <a:off x="6997701" y="1291166"/>
              <a:ext cx="249767" cy="261120"/>
            </a:xfrm>
            <a:prstGeom prst="rect">
              <a:avLst/>
            </a:prstGeom>
          </p:spPr>
        </p:pic>
      </p:grpSp>
      <p:sp>
        <p:nvSpPr>
          <p:cNvPr id="108" name="Rectangle 107"/>
          <p:cNvSpPr/>
          <p:nvPr/>
        </p:nvSpPr>
        <p:spPr>
          <a:xfrm>
            <a:off x="5815398" y="4069289"/>
            <a:ext cx="1110340" cy="359072"/>
          </a:xfrm>
          <a:prstGeom prst="rect">
            <a:avLst/>
          </a:prstGeom>
        </p:spPr>
        <p:txBody>
          <a:bodyPr wrap="square" rtlCol="0">
            <a:spAutoFit/>
          </a:bodyPr>
          <a:lstStyle/>
          <a:p>
            <a:pPr rtl="0"/>
            <a:r>
              <a:rPr lang="en-US" sz="1300" b="1" baseline="30000"/>
              <a:t>Émancipation individuelle</a:t>
            </a:r>
          </a:p>
        </p:txBody>
      </p:sp>
      <p:sp>
        <p:nvSpPr>
          <p:cNvPr id="109" name="Rectangle 108"/>
          <p:cNvSpPr/>
          <p:nvPr/>
        </p:nvSpPr>
        <p:spPr>
          <a:xfrm>
            <a:off x="6179461" y="3400422"/>
            <a:ext cx="1643065" cy="492443"/>
          </a:xfrm>
          <a:prstGeom prst="rect">
            <a:avLst/>
          </a:prstGeom>
        </p:spPr>
        <p:txBody>
          <a:bodyPr wrap="square" rtlCol="0">
            <a:spAutoFit/>
          </a:bodyPr>
          <a:lstStyle/>
          <a:p>
            <a:pPr rtl="0"/>
            <a:r>
              <a:rPr lang="en-US" sz="1300" b="1" baseline="30000" dirty="0" err="1"/>
              <a:t>Accès</a:t>
            </a:r>
            <a:r>
              <a:rPr lang="en-US" sz="1300" b="1" baseline="30000" dirty="0"/>
              <a:t> </a:t>
            </a:r>
            <a:r>
              <a:rPr lang="en-US" sz="1300" b="1" baseline="30000" dirty="0" err="1"/>
              <a:t>à</a:t>
            </a:r>
            <a:r>
              <a:rPr lang="en-US" sz="1300" b="1" baseline="30000" dirty="0"/>
              <a:t> des </a:t>
            </a:r>
            <a:r>
              <a:rPr lang="en-US" sz="1300" b="1" baseline="30000" dirty="0" err="1"/>
              <a:t>équipements</a:t>
            </a:r>
            <a:r>
              <a:rPr lang="en-US" sz="1300" b="1" baseline="30000" dirty="0"/>
              <a:t> </a:t>
            </a:r>
            <a:r>
              <a:rPr lang="en-US" sz="1300" b="1" baseline="30000" dirty="0" err="1"/>
              <a:t>d’assistance</a:t>
            </a:r>
            <a:r>
              <a:rPr lang="en-US" sz="1300" b="1" baseline="30000" dirty="0"/>
              <a:t>/</a:t>
            </a:r>
            <a:r>
              <a:rPr lang="en-US" sz="1300" b="1" baseline="30000" dirty="0" err="1"/>
              <a:t>à</a:t>
            </a:r>
            <a:r>
              <a:rPr lang="en-US" sz="1300" b="1" baseline="30000" dirty="0"/>
              <a:t> la </a:t>
            </a:r>
            <a:r>
              <a:rPr lang="en-US" sz="1300" b="1" baseline="30000" dirty="0" err="1"/>
              <a:t>rééducation</a:t>
            </a:r>
            <a:r>
              <a:rPr lang="en-US" sz="1300" b="1" baseline="30000" dirty="0"/>
              <a:t>.</a:t>
            </a:r>
          </a:p>
        </p:txBody>
      </p:sp>
      <p:sp>
        <p:nvSpPr>
          <p:cNvPr id="110" name="Rectangle 109"/>
          <p:cNvSpPr/>
          <p:nvPr/>
        </p:nvSpPr>
        <p:spPr>
          <a:xfrm>
            <a:off x="6585858" y="2740022"/>
            <a:ext cx="1643065" cy="359072"/>
          </a:xfrm>
          <a:prstGeom prst="rect">
            <a:avLst/>
          </a:prstGeom>
        </p:spPr>
        <p:txBody>
          <a:bodyPr wrap="square" rtlCol="0">
            <a:spAutoFit/>
          </a:bodyPr>
          <a:lstStyle/>
          <a:p>
            <a:pPr rtl="0"/>
            <a:r>
              <a:rPr lang="en-US" sz="1300" b="1" baseline="30000" dirty="0" err="1"/>
              <a:t>Soutien</a:t>
            </a:r>
            <a:r>
              <a:rPr lang="en-US" sz="1300" b="1" baseline="30000" dirty="0"/>
              <a:t> </a:t>
            </a:r>
            <a:r>
              <a:rPr lang="en-US" sz="1300" b="1" baseline="30000" dirty="0" err="1"/>
              <a:t>ciblé</a:t>
            </a:r>
            <a:r>
              <a:rPr lang="en-US" sz="1300" b="1" baseline="30000" dirty="0"/>
              <a:t>/</a:t>
            </a:r>
            <a:r>
              <a:rPr lang="en-US" sz="1300" b="1" baseline="30000" dirty="0" err="1"/>
              <a:t>ajustements</a:t>
            </a:r>
            <a:r>
              <a:rPr lang="en-US" sz="1300" b="1" baseline="30000" dirty="0"/>
              <a:t> </a:t>
            </a:r>
            <a:r>
              <a:rPr lang="en-US" sz="1300" b="1" baseline="30000" dirty="0" err="1"/>
              <a:t>individuels</a:t>
            </a:r>
            <a:endParaRPr lang="en-US" sz="1300" b="1" baseline="30000" dirty="0"/>
          </a:p>
        </p:txBody>
      </p:sp>
      <p:sp>
        <p:nvSpPr>
          <p:cNvPr id="111" name="Rectangle 110"/>
          <p:cNvSpPr/>
          <p:nvPr/>
        </p:nvSpPr>
        <p:spPr>
          <a:xfrm>
            <a:off x="7009190" y="2138888"/>
            <a:ext cx="1279673" cy="225703"/>
          </a:xfrm>
          <a:prstGeom prst="rect">
            <a:avLst/>
          </a:prstGeom>
        </p:spPr>
        <p:txBody>
          <a:bodyPr wrap="square" rtlCol="0">
            <a:spAutoFit/>
          </a:bodyPr>
          <a:lstStyle/>
          <a:p>
            <a:pPr rtl="0"/>
            <a:r>
              <a:rPr lang="en-US" sz="1300" b="1" baseline="30000"/>
              <a:t>Participation</a:t>
            </a:r>
          </a:p>
        </p:txBody>
      </p:sp>
      <p:sp>
        <p:nvSpPr>
          <p:cNvPr id="112" name="Rectangle 111"/>
          <p:cNvSpPr/>
          <p:nvPr/>
        </p:nvSpPr>
        <p:spPr>
          <a:xfrm>
            <a:off x="7407124" y="1351486"/>
            <a:ext cx="1329680" cy="492442"/>
          </a:xfrm>
          <a:prstGeom prst="rect">
            <a:avLst/>
          </a:prstGeom>
        </p:spPr>
        <p:txBody>
          <a:bodyPr wrap="square" rtlCol="0">
            <a:spAutoFit/>
          </a:bodyPr>
          <a:lstStyle/>
          <a:p>
            <a:pPr rtl="0"/>
            <a:r>
              <a:rPr lang="en-US" sz="1300" b="1" baseline="30000" dirty="0" err="1"/>
              <a:t>Renforcement</a:t>
            </a:r>
            <a:r>
              <a:rPr lang="en-US" sz="1300" b="1" baseline="30000" dirty="0"/>
              <a:t> des </a:t>
            </a:r>
            <a:r>
              <a:rPr lang="en-US" sz="1300" b="1" baseline="30000" dirty="0" err="1"/>
              <a:t>compétences</a:t>
            </a:r>
            <a:r>
              <a:rPr lang="en-US" sz="1300" b="1" baseline="30000" dirty="0"/>
              <a:t> du personnel</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hoto caption: a young boy with physical disability sits in front of his house watching two children passing by to attend to school.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6087" y="431801"/>
            <a:ext cx="5457340" cy="4008302"/>
          </a:xfrm>
          <a:prstGeom prst="rect">
            <a:avLst/>
          </a:prstGeom>
        </p:spPr>
      </p:pic>
      <p:sp>
        <p:nvSpPr>
          <p:cNvPr id="8" name="Title 1"/>
          <p:cNvSpPr>
            <a:spLocks noGrp="1"/>
          </p:cNvSpPr>
          <p:nvPr>
            <p:ph type="title"/>
          </p:nvPr>
        </p:nvSpPr>
        <p:spPr>
          <a:xfrm>
            <a:off x="736601" y="-228600"/>
            <a:ext cx="7696200" cy="812801"/>
          </a:xfrm>
        </p:spPr>
        <p:txBody>
          <a:bodyPr rtlCol="0">
            <a:normAutofit/>
          </a:bodyPr>
          <a:lstStyle/>
          <a:p>
            <a:pPr algn="ctr" rtl="0"/>
            <a:r>
              <a:rPr lang="en-US" sz="3000">
                <a:solidFill>
                  <a:srgbClr val="CD2B46"/>
                </a:solidFill>
              </a:rPr>
              <a:t>Étude de cas 2 – Jamir</a:t>
            </a:r>
            <a:endParaRPr lang="en-GB" sz="3000" dirty="0">
              <a:solidFill>
                <a:srgbClr val="CD2B46"/>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hoto caption: Barrier card 1, Jamir is a young boy with physical disability. He sits in front of his house watching two children passing by to attend to school.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8695" y="738633"/>
            <a:ext cx="4916805" cy="368784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2561976" y="1691373"/>
            <a:ext cx="2767922" cy="2032980"/>
          </a:xfrm>
          <a:prstGeom prst="rect">
            <a:avLst/>
          </a:prstGeom>
          <a:ln>
            <a:noFill/>
          </a:ln>
        </p:spPr>
      </p:pic>
      <p:sp>
        <p:nvSpPr>
          <p:cNvPr id="8" name="Rectangle 7"/>
          <p:cNvSpPr/>
          <p:nvPr/>
        </p:nvSpPr>
        <p:spPr>
          <a:xfrm>
            <a:off x="2802874" y="970788"/>
            <a:ext cx="1151590" cy="1734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rtl="0"/>
            <a:endParaRPr lang="en-US"/>
          </a:p>
        </p:txBody>
      </p:sp>
      <p:sp>
        <p:nvSpPr>
          <p:cNvPr id="9" name="Rectangle 8"/>
          <p:cNvSpPr/>
          <p:nvPr/>
        </p:nvSpPr>
        <p:spPr>
          <a:xfrm>
            <a:off x="5251679" y="1838939"/>
            <a:ext cx="1678605" cy="2495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rtl="0"/>
            <a:endParaRPr lang="en-US"/>
          </a:p>
        </p:txBody>
      </p:sp>
      <p:grpSp>
        <p:nvGrpSpPr>
          <p:cNvPr id="11" name="Group 10"/>
          <p:cNvGrpSpPr/>
          <p:nvPr/>
        </p:nvGrpSpPr>
        <p:grpSpPr>
          <a:xfrm>
            <a:off x="5453227" y="1274089"/>
            <a:ext cx="1293745" cy="339774"/>
            <a:chOff x="0" y="0"/>
            <a:chExt cx="1894840" cy="497840"/>
          </a:xfrm>
        </p:grpSpPr>
        <p:sp>
          <p:nvSpPr>
            <p:cNvPr id="17" name="Oval 16"/>
            <p:cNvSpPr/>
            <p:nvPr/>
          </p:nvSpPr>
          <p:spPr>
            <a:xfrm>
              <a:off x="690880" y="0"/>
              <a:ext cx="497840" cy="49784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rtl="0"/>
              <a:endParaRPr lang="en-US"/>
            </a:p>
          </p:txBody>
        </p:sp>
        <p:cxnSp>
          <p:nvCxnSpPr>
            <p:cNvPr id="18" name="Straight Connector 17"/>
            <p:cNvCxnSpPr/>
            <p:nvPr/>
          </p:nvCxnSpPr>
          <p:spPr>
            <a:xfrm>
              <a:off x="0" y="254000"/>
              <a:ext cx="594360"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1300480" y="254000"/>
              <a:ext cx="594360"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2" name="Text Box 29"/>
          <p:cNvSpPr txBox="1"/>
          <p:nvPr/>
        </p:nvSpPr>
        <p:spPr>
          <a:xfrm>
            <a:off x="5908010" y="1195075"/>
            <a:ext cx="346470" cy="37432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noAutofit/>
          </a:bodyPr>
          <a:lstStyle/>
          <a:p>
            <a:pPr algn="ctr" rtl="0">
              <a:lnSpc>
                <a:spcPct val="107000"/>
              </a:lnSpc>
              <a:spcAft>
                <a:spcPts val="800"/>
              </a:spcAft>
            </a:pPr>
            <a:r>
              <a:rPr lang="en-US" sz="2500" b="1">
                <a:solidFill>
                  <a:srgbClr val="CD2B46"/>
                </a:solidFill>
                <a:effectLst/>
                <a:ea typeface="Calibri" panose="020F0502020204030204"/>
                <a:cs typeface="Times New Roman" panose="02020603050405020304"/>
              </a:rPr>
              <a:t>1</a:t>
            </a:r>
            <a:endParaRPr lang="en-ZA" sz="2500" dirty="0">
              <a:effectLst/>
              <a:ea typeface="Calibri" panose="020F0502020204030204"/>
              <a:cs typeface="Times New Roman" panose="02020603050405020304"/>
            </a:endParaRPr>
          </a:p>
        </p:txBody>
      </p:sp>
      <p:sp>
        <p:nvSpPr>
          <p:cNvPr id="13" name="Text Box 30"/>
          <p:cNvSpPr txBox="1"/>
          <p:nvPr/>
        </p:nvSpPr>
        <p:spPr>
          <a:xfrm>
            <a:off x="5369728" y="1755470"/>
            <a:ext cx="1442506" cy="422798"/>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noAutofit/>
          </a:bodyPr>
          <a:lstStyle/>
          <a:p>
            <a:pPr algn="ctr" rtl="0">
              <a:lnSpc>
                <a:spcPct val="107000"/>
              </a:lnSpc>
              <a:spcAft>
                <a:spcPts val="800"/>
              </a:spcAft>
            </a:pPr>
            <a:r>
              <a:rPr lang="en-US" b="1">
                <a:solidFill>
                  <a:srgbClr val="000000"/>
                </a:solidFill>
                <a:effectLst/>
                <a:latin typeface="Calibri-Bold"/>
                <a:ea typeface="游明朝"/>
                <a:cs typeface="Calibri-Bold"/>
              </a:rPr>
              <a:t>Jamir</a:t>
            </a:r>
            <a:endParaRPr lang="en-ZA" dirty="0">
              <a:effectLst/>
              <a:ea typeface="Calibri" panose="020F0502020204030204"/>
              <a:cs typeface="Times New Roman" panose="02020603050405020304"/>
            </a:endParaRPr>
          </a:p>
        </p:txBody>
      </p:sp>
      <p:sp>
        <p:nvSpPr>
          <p:cNvPr id="14" name="Text Box 31"/>
          <p:cNvSpPr txBox="1"/>
          <p:nvPr/>
        </p:nvSpPr>
        <p:spPr>
          <a:xfrm>
            <a:off x="5369728" y="2120310"/>
            <a:ext cx="1442506" cy="27546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noAutofit/>
          </a:bodyPr>
          <a:lstStyle/>
          <a:p>
            <a:pPr algn="ctr" rtl="0">
              <a:spcAft>
                <a:spcPts val="0"/>
              </a:spcAft>
            </a:pPr>
            <a:r>
              <a:rPr lang="en-US" sz="1200" b="1">
                <a:solidFill>
                  <a:srgbClr val="FFFFFF"/>
                </a:solidFill>
                <a:effectLst/>
                <a:latin typeface="Calibri-Bold"/>
                <a:ea typeface="Calibri" panose="020F0502020204030204"/>
                <a:cs typeface="Calibri-Bold"/>
              </a:rPr>
              <a:t>Handicap physique</a:t>
            </a:r>
            <a:endParaRPr lang="en-ZA" sz="900" dirty="0">
              <a:effectLst/>
              <a:latin typeface="Segoe UI" panose="020B0502040204020203"/>
              <a:ea typeface="Calibri" panose="020F0502020204030204"/>
            </a:endParaRPr>
          </a:p>
          <a:p>
            <a:pPr rtl="0">
              <a:lnSpc>
                <a:spcPct val="107000"/>
              </a:lnSpc>
              <a:spcAft>
                <a:spcPts val="800"/>
              </a:spcAft>
            </a:pPr>
            <a:r>
              <a:rPr lang="en-US" sz="1100">
                <a:effectLst/>
                <a:ea typeface="Calibri" panose="020F0502020204030204"/>
                <a:cs typeface="Times New Roman" panose="02020603050405020304"/>
              </a:rPr>
              <a:t> </a:t>
            </a:r>
            <a:endParaRPr lang="en-ZA" sz="1100" dirty="0">
              <a:effectLst/>
              <a:ea typeface="Calibri" panose="020F0502020204030204"/>
              <a:cs typeface="Times New Roman" panose="02020603050405020304"/>
            </a:endParaRPr>
          </a:p>
        </p:txBody>
      </p:sp>
      <p:sp>
        <p:nvSpPr>
          <p:cNvPr id="15" name="Text Box 32"/>
          <p:cNvSpPr txBox="1"/>
          <p:nvPr/>
        </p:nvSpPr>
        <p:spPr>
          <a:xfrm>
            <a:off x="5418196" y="2443769"/>
            <a:ext cx="1345571" cy="1583588"/>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noAutofit/>
          </a:bodyPr>
          <a:lstStyle/>
          <a:p>
            <a:pPr algn="ctr" rtl="0">
              <a:lnSpc>
                <a:spcPct val="107000"/>
              </a:lnSpc>
              <a:spcAft>
                <a:spcPts val="800"/>
              </a:spcAft>
            </a:pPr>
            <a:r>
              <a:rPr lang="en-US" sz="800">
                <a:solidFill>
                  <a:srgbClr val="FFFFFF"/>
                </a:solidFill>
                <a:effectLst/>
                <a:ea typeface="Calibri" panose="020F0502020204030204"/>
                <a:cs typeface="Calibri-Bold"/>
              </a:rPr>
              <a:t>Avec ses béquilles, Jamir ne peut parcourir que de courtes distances et passe donc tout son temps chez lui.</a:t>
            </a:r>
            <a:endParaRPr lang="en-ZA" sz="800" dirty="0">
              <a:effectLst/>
              <a:ea typeface="Calibri" panose="020F0502020204030204"/>
              <a:cs typeface="Times New Roman" panose="02020603050405020304"/>
            </a:endParaRPr>
          </a:p>
        </p:txBody>
      </p:sp>
      <p:cxnSp>
        <p:nvCxnSpPr>
          <p:cNvPr id="16" name="Straight Connector 15"/>
          <p:cNvCxnSpPr/>
          <p:nvPr/>
        </p:nvCxnSpPr>
        <p:spPr>
          <a:xfrm>
            <a:off x="5494496" y="2418007"/>
            <a:ext cx="1172336" cy="0"/>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4CE87B92-7431-7EC9-886C-F26850888A54}"/>
              </a:ext>
            </a:extLst>
          </p:cNvPr>
          <p:cNvSpPr/>
          <p:nvPr/>
        </p:nvSpPr>
        <p:spPr>
          <a:xfrm>
            <a:off x="2802874" y="895811"/>
            <a:ext cx="1683123" cy="3472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 Box 24"/>
          <p:cNvSpPr txBox="1"/>
          <p:nvPr/>
        </p:nvSpPr>
        <p:spPr>
          <a:xfrm>
            <a:off x="2863891" y="893151"/>
            <a:ext cx="1561088" cy="36078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noAutofit/>
          </a:bodyPr>
          <a:lstStyle/>
          <a:p>
            <a:pPr algn="ctr" rtl="0">
              <a:lnSpc>
                <a:spcPct val="120000"/>
              </a:lnSpc>
              <a:spcAft>
                <a:spcPts val="0"/>
              </a:spcAft>
            </a:pPr>
            <a:r>
              <a:rPr lang="fr-FR" altLang="en-US" sz="1300" dirty="0">
                <a:solidFill>
                  <a:srgbClr val="CD2B46"/>
                </a:solidFill>
                <a:effectLst/>
                <a:ea typeface="游明朝"/>
                <a:cs typeface="Calibri" panose="020F0502020204030204"/>
              </a:rPr>
              <a:t>Fiche </a:t>
            </a:r>
            <a:r>
              <a:rPr lang="en-US" sz="1300" dirty="0">
                <a:solidFill>
                  <a:srgbClr val="CD2B46"/>
                </a:solidFill>
                <a:effectLst/>
                <a:ea typeface="游明朝"/>
                <a:cs typeface="Calibri" panose="020F0502020204030204"/>
              </a:rPr>
              <a:t>« obstacle »</a:t>
            </a:r>
            <a:endParaRPr lang="en-ZA" sz="1300" dirty="0">
              <a:solidFill>
                <a:srgbClr val="000000"/>
              </a:solidFill>
              <a:effectLst/>
              <a:latin typeface="MinionPro-Regular"/>
              <a:ea typeface="游明朝"/>
              <a:cs typeface="MinionPro-Regular"/>
            </a:endParaRPr>
          </a:p>
          <a:p>
            <a:pPr rtl="0">
              <a:lnSpc>
                <a:spcPct val="107000"/>
              </a:lnSpc>
              <a:spcAft>
                <a:spcPts val="800"/>
              </a:spcAft>
            </a:pPr>
            <a:r>
              <a:rPr lang="en-US" sz="2000" dirty="0">
                <a:effectLst/>
                <a:ea typeface="Calibri" panose="020F0502020204030204"/>
                <a:cs typeface="Times New Roman" panose="02020603050405020304"/>
              </a:rPr>
              <a:t> </a:t>
            </a:r>
            <a:endParaRPr lang="en-ZA" sz="1100" dirty="0">
              <a:effectLst/>
              <a:ea typeface="Calibri" panose="020F0502020204030204"/>
              <a:cs typeface="Times New Roman" panose="02020603050405020304"/>
            </a:endParaRPr>
          </a:p>
        </p:txBody>
      </p:sp>
      <p:sp>
        <p:nvSpPr>
          <p:cNvPr id="20" name="Title 1">
            <a:extLst>
              <a:ext uri="{FF2B5EF4-FFF2-40B4-BE49-F238E27FC236}">
                <a16:creationId xmlns:a16="http://schemas.microsoft.com/office/drawing/2014/main" id="{086CDB0F-6E81-B6A5-72A6-8040E4272AE5}"/>
              </a:ext>
            </a:extLst>
          </p:cNvPr>
          <p:cNvSpPr txBox="1">
            <a:spLocks/>
          </p:cNvSpPr>
          <p:nvPr/>
        </p:nvSpPr>
        <p:spPr>
          <a:xfrm>
            <a:off x="736601" y="-228600"/>
            <a:ext cx="7696200" cy="812801"/>
          </a:xfrm>
          <a:prstGeom prst="rect">
            <a:avLst/>
          </a:prstGeom>
        </p:spPr>
        <p:txBody>
          <a:bodyPr vert="horz" lIns="0" tIns="0" rIns="0" bIns="0" rtlCol="0" anchor="b" anchorCtr="0">
            <a:normAutofit/>
          </a:bodyPr>
          <a:lstStyle>
            <a:lvl1pPr algn="l" defTabSz="457200" rtl="0" eaLnBrk="1" latinLnBrk="0" hangingPunct="1">
              <a:lnSpc>
                <a:spcPct val="90000"/>
              </a:lnSpc>
              <a:spcBef>
                <a:spcPct val="0"/>
              </a:spcBef>
              <a:buNone/>
              <a:defRPr sz="3600" b="1" kern="1200">
                <a:solidFill>
                  <a:schemeClr val="accent1"/>
                </a:solidFill>
                <a:latin typeface="+mj-lt"/>
                <a:ea typeface="+mj-ea"/>
                <a:cs typeface="+mj-cs"/>
              </a:defRPr>
            </a:lvl1pPr>
          </a:lstStyle>
          <a:p>
            <a:pPr algn="ctr"/>
            <a:r>
              <a:rPr lang="en-US" sz="3000">
                <a:solidFill>
                  <a:srgbClr val="CD2B46"/>
                </a:solidFill>
              </a:rPr>
              <a:t>Étude de cas 2 – Jamir</a:t>
            </a:r>
            <a:endParaRPr lang="en-GB" sz="3000" dirty="0">
              <a:solidFill>
                <a:srgbClr val="CD2B46"/>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a:spLocks noGrp="1"/>
          </p:cNvSpPr>
          <p:nvPr>
            <p:ph type="title"/>
          </p:nvPr>
        </p:nvSpPr>
        <p:spPr>
          <a:xfrm>
            <a:off x="736601" y="-228600"/>
            <a:ext cx="7696200" cy="812801"/>
          </a:xfrm>
        </p:spPr>
        <p:txBody>
          <a:bodyPr rtlCol="0">
            <a:normAutofit/>
          </a:bodyPr>
          <a:lstStyle/>
          <a:p>
            <a:pPr algn="ctr" rtl="0"/>
            <a:r>
              <a:rPr lang="en-US" sz="3000" dirty="0">
                <a:solidFill>
                  <a:srgbClr val="CD2B46"/>
                </a:solidFill>
              </a:rPr>
              <a:t>Étude de </a:t>
            </a:r>
            <a:r>
              <a:rPr lang="en-US" sz="3000" dirty="0" err="1">
                <a:solidFill>
                  <a:srgbClr val="CD2B46"/>
                </a:solidFill>
              </a:rPr>
              <a:t>cas</a:t>
            </a:r>
            <a:r>
              <a:rPr lang="en-US" sz="3000" dirty="0">
                <a:solidFill>
                  <a:srgbClr val="CD2B46"/>
                </a:solidFill>
              </a:rPr>
              <a:t> 2 – Jamir</a:t>
            </a:r>
            <a:endParaRPr lang="en-GB" sz="3000" dirty="0">
              <a:solidFill>
                <a:srgbClr val="CD2B46"/>
              </a:solidFill>
            </a:endParaRPr>
          </a:p>
        </p:txBody>
      </p:sp>
      <p:pic>
        <p:nvPicPr>
          <p:cNvPr id="7" name="Picture 6" descr="Photo caption: Barrier card 2. Jamir is in his way to the school, but the road is uneven, there is no sidewalk, and there is intense traffic"/>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8695" y="738633"/>
            <a:ext cx="4916805" cy="3687843"/>
          </a:xfrm>
          <a:prstGeom prst="rect">
            <a:avLst/>
          </a:prstGeom>
        </p:spPr>
      </p:pic>
      <p:sp>
        <p:nvSpPr>
          <p:cNvPr id="10" name="Rectangle 9"/>
          <p:cNvSpPr/>
          <p:nvPr/>
        </p:nvSpPr>
        <p:spPr>
          <a:xfrm>
            <a:off x="5251679" y="1838939"/>
            <a:ext cx="1678605" cy="2495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rtl="0"/>
            <a:endParaRPr lang="en-US"/>
          </a:p>
        </p:txBody>
      </p:sp>
      <p:grpSp>
        <p:nvGrpSpPr>
          <p:cNvPr id="12" name="Group 11"/>
          <p:cNvGrpSpPr/>
          <p:nvPr/>
        </p:nvGrpSpPr>
        <p:grpSpPr>
          <a:xfrm>
            <a:off x="5453227" y="1274089"/>
            <a:ext cx="1293745" cy="339774"/>
            <a:chOff x="0" y="0"/>
            <a:chExt cx="1894840" cy="497840"/>
          </a:xfrm>
        </p:grpSpPr>
        <p:sp>
          <p:nvSpPr>
            <p:cNvPr id="13" name="Oval 12"/>
            <p:cNvSpPr/>
            <p:nvPr/>
          </p:nvSpPr>
          <p:spPr>
            <a:xfrm>
              <a:off x="690880" y="0"/>
              <a:ext cx="497840" cy="49784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rtl="0"/>
              <a:endParaRPr lang="en-US"/>
            </a:p>
          </p:txBody>
        </p:sp>
        <p:cxnSp>
          <p:nvCxnSpPr>
            <p:cNvPr id="14" name="Straight Connector 13"/>
            <p:cNvCxnSpPr/>
            <p:nvPr/>
          </p:nvCxnSpPr>
          <p:spPr>
            <a:xfrm>
              <a:off x="0" y="254000"/>
              <a:ext cx="594360"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1300480" y="254000"/>
              <a:ext cx="594360"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6" name="Text Box 29"/>
          <p:cNvSpPr txBox="1"/>
          <p:nvPr/>
        </p:nvSpPr>
        <p:spPr>
          <a:xfrm>
            <a:off x="5916477" y="1195075"/>
            <a:ext cx="346470" cy="37432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noAutofit/>
          </a:bodyPr>
          <a:lstStyle/>
          <a:p>
            <a:pPr algn="ctr" rtl="0">
              <a:lnSpc>
                <a:spcPct val="107000"/>
              </a:lnSpc>
              <a:spcAft>
                <a:spcPts val="800"/>
              </a:spcAft>
            </a:pPr>
            <a:r>
              <a:rPr lang="en-US" sz="2500" b="1">
                <a:solidFill>
                  <a:srgbClr val="CD2B46"/>
                </a:solidFill>
                <a:effectLst/>
                <a:ea typeface="Calibri" panose="020F0502020204030204"/>
                <a:cs typeface="Times New Roman" panose="02020603050405020304"/>
              </a:rPr>
              <a:t>2</a:t>
            </a:r>
            <a:endParaRPr lang="en-ZA" sz="2500" dirty="0">
              <a:effectLst/>
              <a:ea typeface="Calibri" panose="020F0502020204030204"/>
              <a:cs typeface="Times New Roman" panose="02020603050405020304"/>
            </a:endParaRPr>
          </a:p>
        </p:txBody>
      </p:sp>
      <p:sp>
        <p:nvSpPr>
          <p:cNvPr id="17" name="Text Box 30"/>
          <p:cNvSpPr txBox="1"/>
          <p:nvPr/>
        </p:nvSpPr>
        <p:spPr>
          <a:xfrm>
            <a:off x="5369728" y="1763937"/>
            <a:ext cx="1442506" cy="422798"/>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noAutofit/>
          </a:bodyPr>
          <a:lstStyle/>
          <a:p>
            <a:pPr algn="ctr" rtl="0">
              <a:lnSpc>
                <a:spcPct val="107000"/>
              </a:lnSpc>
              <a:spcAft>
                <a:spcPts val="800"/>
              </a:spcAft>
            </a:pPr>
            <a:r>
              <a:rPr lang="en-US" b="1">
                <a:solidFill>
                  <a:srgbClr val="000000"/>
                </a:solidFill>
                <a:effectLst/>
                <a:latin typeface="Calibri-Bold"/>
                <a:ea typeface="游明朝"/>
                <a:cs typeface="Calibri-Bold"/>
              </a:rPr>
              <a:t>Jamir</a:t>
            </a:r>
            <a:endParaRPr lang="en-ZA" dirty="0">
              <a:effectLst/>
              <a:ea typeface="Calibri" panose="020F0502020204030204"/>
              <a:cs typeface="Times New Roman" panose="02020603050405020304"/>
            </a:endParaRPr>
          </a:p>
        </p:txBody>
      </p:sp>
      <p:sp>
        <p:nvSpPr>
          <p:cNvPr id="18" name="Text Box 31"/>
          <p:cNvSpPr txBox="1"/>
          <p:nvPr/>
        </p:nvSpPr>
        <p:spPr>
          <a:xfrm>
            <a:off x="5369728" y="2128777"/>
            <a:ext cx="1442506" cy="27546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noAutofit/>
          </a:bodyPr>
          <a:lstStyle/>
          <a:p>
            <a:pPr algn="ctr" rtl="0">
              <a:spcAft>
                <a:spcPts val="0"/>
              </a:spcAft>
            </a:pPr>
            <a:r>
              <a:rPr lang="en-US" sz="1200" b="1">
                <a:solidFill>
                  <a:srgbClr val="FFFFFF"/>
                </a:solidFill>
                <a:effectLst/>
                <a:latin typeface="Calibri-Bold"/>
                <a:ea typeface="Calibri" panose="020F0502020204030204"/>
                <a:cs typeface="Calibri-Bold"/>
              </a:rPr>
              <a:t>Handicap physique</a:t>
            </a:r>
            <a:endParaRPr lang="en-ZA" sz="900" dirty="0">
              <a:effectLst/>
              <a:latin typeface="Segoe UI" panose="020B0502040204020203"/>
              <a:ea typeface="Calibri" panose="020F0502020204030204"/>
            </a:endParaRPr>
          </a:p>
          <a:p>
            <a:pPr rtl="0">
              <a:lnSpc>
                <a:spcPct val="107000"/>
              </a:lnSpc>
              <a:spcAft>
                <a:spcPts val="800"/>
              </a:spcAft>
            </a:pPr>
            <a:r>
              <a:rPr lang="en-US" sz="1100">
                <a:effectLst/>
                <a:ea typeface="Calibri" panose="020F0502020204030204"/>
                <a:cs typeface="Times New Roman" panose="02020603050405020304"/>
              </a:rPr>
              <a:t> </a:t>
            </a:r>
            <a:endParaRPr lang="en-ZA" sz="1100" dirty="0">
              <a:effectLst/>
              <a:ea typeface="Calibri" panose="020F0502020204030204"/>
              <a:cs typeface="Times New Roman" panose="02020603050405020304"/>
            </a:endParaRPr>
          </a:p>
        </p:txBody>
      </p:sp>
      <p:sp>
        <p:nvSpPr>
          <p:cNvPr id="19" name="Text Box 32"/>
          <p:cNvSpPr txBox="1"/>
          <p:nvPr/>
        </p:nvSpPr>
        <p:spPr>
          <a:xfrm>
            <a:off x="5418196" y="2452236"/>
            <a:ext cx="1345571" cy="1583588"/>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noAutofit/>
          </a:bodyPr>
          <a:lstStyle/>
          <a:p>
            <a:pPr algn="ctr" rtl="0"/>
            <a:r>
              <a:rPr lang="en-US" sz="800">
                <a:solidFill>
                  <a:schemeClr val="bg1"/>
                </a:solidFill>
              </a:rPr>
              <a:t>La route qui mène à l’école est accidentée et peu sûre. Plusieurs incidents impliquant des écoliers ont déjà été signalés. De plus, Jamir habite trop loin de l’école pour s’y rendre en fauteuil roulant.</a:t>
            </a:r>
            <a:endParaRPr lang="en-ZA" sz="800" dirty="0">
              <a:solidFill>
                <a:schemeClr val="bg1"/>
              </a:solidFill>
            </a:endParaRPr>
          </a:p>
        </p:txBody>
      </p:sp>
      <p:cxnSp>
        <p:nvCxnSpPr>
          <p:cNvPr id="20" name="Straight Connector 19"/>
          <p:cNvCxnSpPr/>
          <p:nvPr/>
        </p:nvCxnSpPr>
        <p:spPr>
          <a:xfrm>
            <a:off x="5494496" y="2418007"/>
            <a:ext cx="1172336" cy="0"/>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22" name="Picture 21"/>
          <p:cNvPicPr/>
          <p:nvPr/>
        </p:nvPicPr>
        <p:blipFill rotWithShape="1">
          <a:blip r:embed="rId4">
            <a:extLst>
              <a:ext uri="{28A0092B-C50C-407E-A947-70E740481C1C}">
                <a14:useLocalDpi xmlns:a14="http://schemas.microsoft.com/office/drawing/2010/main" val="0"/>
              </a:ext>
            </a:extLst>
          </a:blip>
          <a:srcRect l="13851" r="15135"/>
          <a:stretch>
            <a:fillRect/>
          </a:stretch>
        </p:blipFill>
        <p:spPr bwMode="auto">
          <a:xfrm>
            <a:off x="2566034" y="1515520"/>
            <a:ext cx="2697069" cy="2079412"/>
          </a:xfrm>
          <a:prstGeom prst="rect">
            <a:avLst/>
          </a:prstGeom>
          <a:ln>
            <a:noFill/>
          </a:ln>
        </p:spPr>
      </p:pic>
      <p:sp>
        <p:nvSpPr>
          <p:cNvPr id="2" name="Rectangle 1">
            <a:extLst>
              <a:ext uri="{FF2B5EF4-FFF2-40B4-BE49-F238E27FC236}">
                <a16:creationId xmlns:a16="http://schemas.microsoft.com/office/drawing/2014/main" id="{EDD49E85-87DB-E488-F0DC-16902DEE4803}"/>
              </a:ext>
            </a:extLst>
          </p:cNvPr>
          <p:cNvSpPr/>
          <p:nvPr/>
        </p:nvSpPr>
        <p:spPr>
          <a:xfrm>
            <a:off x="2802874" y="895811"/>
            <a:ext cx="1683123" cy="3472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Box 24">
            <a:extLst>
              <a:ext uri="{FF2B5EF4-FFF2-40B4-BE49-F238E27FC236}">
                <a16:creationId xmlns:a16="http://schemas.microsoft.com/office/drawing/2014/main" id="{AB367EE8-07B6-76B7-6758-BBFEF28410FD}"/>
              </a:ext>
            </a:extLst>
          </p:cNvPr>
          <p:cNvSpPr txBox="1"/>
          <p:nvPr/>
        </p:nvSpPr>
        <p:spPr>
          <a:xfrm>
            <a:off x="2863891" y="893151"/>
            <a:ext cx="1561088" cy="36078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noAutofit/>
          </a:bodyPr>
          <a:lstStyle/>
          <a:p>
            <a:pPr algn="ctr" rtl="0">
              <a:lnSpc>
                <a:spcPct val="120000"/>
              </a:lnSpc>
              <a:spcAft>
                <a:spcPts val="0"/>
              </a:spcAft>
            </a:pPr>
            <a:r>
              <a:rPr lang="fr-FR" altLang="en-US" sz="1300" dirty="0">
                <a:solidFill>
                  <a:srgbClr val="CD2B46"/>
                </a:solidFill>
                <a:effectLst/>
                <a:ea typeface="游明朝"/>
                <a:cs typeface="Calibri" panose="020F0502020204030204"/>
              </a:rPr>
              <a:t>Fiche </a:t>
            </a:r>
            <a:r>
              <a:rPr lang="en-US" sz="1300" dirty="0">
                <a:solidFill>
                  <a:srgbClr val="CD2B46"/>
                </a:solidFill>
                <a:effectLst/>
                <a:ea typeface="游明朝"/>
                <a:cs typeface="Calibri" panose="020F0502020204030204"/>
              </a:rPr>
              <a:t>« obstacle »</a:t>
            </a:r>
            <a:endParaRPr lang="en-ZA" sz="1300" dirty="0">
              <a:solidFill>
                <a:srgbClr val="000000"/>
              </a:solidFill>
              <a:effectLst/>
              <a:latin typeface="MinionPro-Regular"/>
              <a:ea typeface="游明朝"/>
              <a:cs typeface="MinionPro-Regular"/>
            </a:endParaRPr>
          </a:p>
          <a:p>
            <a:pPr rtl="0">
              <a:lnSpc>
                <a:spcPct val="107000"/>
              </a:lnSpc>
              <a:spcAft>
                <a:spcPts val="800"/>
              </a:spcAft>
            </a:pPr>
            <a:r>
              <a:rPr lang="en-US" sz="2000" dirty="0">
                <a:effectLst/>
                <a:ea typeface="Calibri" panose="020F0502020204030204"/>
                <a:cs typeface="Times New Roman" panose="02020603050405020304"/>
              </a:rPr>
              <a:t> </a:t>
            </a:r>
            <a:endParaRPr lang="en-ZA" sz="1100" dirty="0">
              <a:effectLst/>
              <a:ea typeface="Calibri" panose="020F0502020204030204"/>
              <a:cs typeface="Times New Roman" panose="02020603050405020304"/>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a:spLocks noGrp="1"/>
          </p:cNvSpPr>
          <p:nvPr>
            <p:ph type="title"/>
          </p:nvPr>
        </p:nvSpPr>
        <p:spPr>
          <a:xfrm>
            <a:off x="736601" y="-228600"/>
            <a:ext cx="7696200" cy="812801"/>
          </a:xfrm>
        </p:spPr>
        <p:txBody>
          <a:bodyPr rtlCol="0">
            <a:normAutofit/>
          </a:bodyPr>
          <a:lstStyle/>
          <a:p>
            <a:pPr algn="ctr" rtl="0"/>
            <a:r>
              <a:rPr lang="en-US" sz="3000">
                <a:solidFill>
                  <a:srgbClr val="CD2B46"/>
                </a:solidFill>
              </a:rPr>
              <a:t>Étude de cas 2 – Jamir</a:t>
            </a:r>
            <a:endParaRPr lang="en-GB" sz="3000" dirty="0">
              <a:solidFill>
                <a:srgbClr val="CD2B46"/>
              </a:solidFill>
            </a:endParaRPr>
          </a:p>
        </p:txBody>
      </p:sp>
      <p:pic>
        <p:nvPicPr>
          <p:cNvPr id="7" name="Picture 6" descr="Photo caption: Barrier card 3, Jamir is in front of the toilets of the school, but there are stairs and narrow doors to access them"/>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8695" y="738633"/>
            <a:ext cx="4916805" cy="3687843"/>
          </a:xfrm>
          <a:prstGeom prst="rect">
            <a:avLst/>
          </a:prstGeom>
        </p:spPr>
      </p:pic>
      <p:sp>
        <p:nvSpPr>
          <p:cNvPr id="10" name="Rectangle 9"/>
          <p:cNvSpPr/>
          <p:nvPr/>
        </p:nvSpPr>
        <p:spPr>
          <a:xfrm>
            <a:off x="5251679" y="1838939"/>
            <a:ext cx="1678605" cy="2495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rtl="0"/>
            <a:endParaRPr lang="en-US"/>
          </a:p>
        </p:txBody>
      </p:sp>
      <p:grpSp>
        <p:nvGrpSpPr>
          <p:cNvPr id="12" name="Group 11"/>
          <p:cNvGrpSpPr/>
          <p:nvPr/>
        </p:nvGrpSpPr>
        <p:grpSpPr>
          <a:xfrm>
            <a:off x="5453227" y="1274089"/>
            <a:ext cx="1293745" cy="339774"/>
            <a:chOff x="0" y="0"/>
            <a:chExt cx="1894840" cy="497840"/>
          </a:xfrm>
        </p:grpSpPr>
        <p:sp>
          <p:nvSpPr>
            <p:cNvPr id="13" name="Oval 12"/>
            <p:cNvSpPr/>
            <p:nvPr/>
          </p:nvSpPr>
          <p:spPr>
            <a:xfrm>
              <a:off x="690880" y="0"/>
              <a:ext cx="497840" cy="49784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rtl="0"/>
              <a:endParaRPr lang="en-US"/>
            </a:p>
          </p:txBody>
        </p:sp>
        <p:cxnSp>
          <p:nvCxnSpPr>
            <p:cNvPr id="14" name="Straight Connector 13"/>
            <p:cNvCxnSpPr/>
            <p:nvPr/>
          </p:nvCxnSpPr>
          <p:spPr>
            <a:xfrm>
              <a:off x="0" y="254000"/>
              <a:ext cx="594360"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1300480" y="254000"/>
              <a:ext cx="594360"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6" name="Text Box 29"/>
          <p:cNvSpPr txBox="1"/>
          <p:nvPr/>
        </p:nvSpPr>
        <p:spPr>
          <a:xfrm>
            <a:off x="5924944" y="1203542"/>
            <a:ext cx="346470" cy="37432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noAutofit/>
          </a:bodyPr>
          <a:lstStyle/>
          <a:p>
            <a:pPr algn="ctr" rtl="0">
              <a:lnSpc>
                <a:spcPct val="107000"/>
              </a:lnSpc>
              <a:spcAft>
                <a:spcPts val="800"/>
              </a:spcAft>
            </a:pPr>
            <a:r>
              <a:rPr lang="en-US" sz="2500" b="1">
                <a:solidFill>
                  <a:srgbClr val="CD2B46"/>
                </a:solidFill>
                <a:effectLst/>
                <a:ea typeface="Calibri" panose="020F0502020204030204"/>
                <a:cs typeface="Times New Roman" panose="02020603050405020304"/>
              </a:rPr>
              <a:t>3</a:t>
            </a:r>
            <a:endParaRPr lang="en-ZA" sz="2500" dirty="0">
              <a:effectLst/>
              <a:ea typeface="Calibri" panose="020F0502020204030204"/>
              <a:cs typeface="Times New Roman" panose="02020603050405020304"/>
            </a:endParaRPr>
          </a:p>
        </p:txBody>
      </p:sp>
      <p:sp>
        <p:nvSpPr>
          <p:cNvPr id="17" name="Text Box 30"/>
          <p:cNvSpPr txBox="1"/>
          <p:nvPr/>
        </p:nvSpPr>
        <p:spPr>
          <a:xfrm>
            <a:off x="5369728" y="1763937"/>
            <a:ext cx="1442506" cy="422798"/>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noAutofit/>
          </a:bodyPr>
          <a:lstStyle/>
          <a:p>
            <a:pPr algn="ctr" rtl="0">
              <a:lnSpc>
                <a:spcPct val="107000"/>
              </a:lnSpc>
              <a:spcAft>
                <a:spcPts val="800"/>
              </a:spcAft>
            </a:pPr>
            <a:r>
              <a:rPr lang="en-US" b="1">
                <a:solidFill>
                  <a:srgbClr val="000000"/>
                </a:solidFill>
                <a:effectLst/>
                <a:latin typeface="Calibri-Bold"/>
                <a:ea typeface="游明朝"/>
                <a:cs typeface="Calibri-Bold"/>
              </a:rPr>
              <a:t>Jamir</a:t>
            </a:r>
            <a:endParaRPr lang="en-ZA" dirty="0">
              <a:effectLst/>
              <a:ea typeface="Calibri" panose="020F0502020204030204"/>
              <a:cs typeface="Times New Roman" panose="02020603050405020304"/>
            </a:endParaRPr>
          </a:p>
        </p:txBody>
      </p:sp>
      <p:sp>
        <p:nvSpPr>
          <p:cNvPr id="18" name="Text Box 31"/>
          <p:cNvSpPr txBox="1"/>
          <p:nvPr/>
        </p:nvSpPr>
        <p:spPr>
          <a:xfrm>
            <a:off x="5369728" y="2128777"/>
            <a:ext cx="1442506" cy="27546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noAutofit/>
          </a:bodyPr>
          <a:lstStyle/>
          <a:p>
            <a:pPr algn="ctr" rtl="0">
              <a:spcAft>
                <a:spcPts val="0"/>
              </a:spcAft>
            </a:pPr>
            <a:r>
              <a:rPr lang="en-US" sz="1200" b="1">
                <a:solidFill>
                  <a:srgbClr val="FFFFFF"/>
                </a:solidFill>
                <a:effectLst/>
                <a:latin typeface="Calibri-Bold"/>
                <a:ea typeface="Calibri" panose="020F0502020204030204"/>
                <a:cs typeface="Calibri-Bold"/>
              </a:rPr>
              <a:t>Handicap physique</a:t>
            </a:r>
            <a:endParaRPr lang="en-ZA" sz="900" dirty="0">
              <a:effectLst/>
              <a:latin typeface="Segoe UI" panose="020B0502040204020203"/>
              <a:ea typeface="Calibri" panose="020F0502020204030204"/>
            </a:endParaRPr>
          </a:p>
          <a:p>
            <a:pPr rtl="0">
              <a:lnSpc>
                <a:spcPct val="107000"/>
              </a:lnSpc>
              <a:spcAft>
                <a:spcPts val="800"/>
              </a:spcAft>
            </a:pPr>
            <a:r>
              <a:rPr lang="en-US" sz="1100">
                <a:effectLst/>
                <a:ea typeface="Calibri" panose="020F0502020204030204"/>
                <a:cs typeface="Times New Roman" panose="02020603050405020304"/>
              </a:rPr>
              <a:t> </a:t>
            </a:r>
            <a:endParaRPr lang="en-ZA" sz="1100" dirty="0">
              <a:effectLst/>
              <a:ea typeface="Calibri" panose="020F0502020204030204"/>
              <a:cs typeface="Times New Roman" panose="02020603050405020304"/>
            </a:endParaRPr>
          </a:p>
        </p:txBody>
      </p:sp>
      <p:sp>
        <p:nvSpPr>
          <p:cNvPr id="19" name="Text Box 32"/>
          <p:cNvSpPr txBox="1"/>
          <p:nvPr/>
        </p:nvSpPr>
        <p:spPr>
          <a:xfrm>
            <a:off x="5418196" y="2452236"/>
            <a:ext cx="1345571" cy="1583588"/>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noAutofit/>
          </a:bodyPr>
          <a:lstStyle/>
          <a:p>
            <a:pPr algn="ctr" rtl="0"/>
            <a:r>
              <a:rPr lang="en-US" sz="800" dirty="0" err="1">
                <a:solidFill>
                  <a:srgbClr val="FFFFFF"/>
                </a:solidFill>
              </a:rPr>
              <a:t>Lorsqu’il</a:t>
            </a:r>
            <a:r>
              <a:rPr lang="en-US" sz="800" dirty="0">
                <a:solidFill>
                  <a:srgbClr val="FFFFFF"/>
                </a:solidFill>
              </a:rPr>
              <a:t> se rend </a:t>
            </a:r>
            <a:r>
              <a:rPr lang="en-US" sz="800" dirty="0" err="1">
                <a:solidFill>
                  <a:srgbClr val="FFFFFF"/>
                </a:solidFill>
              </a:rPr>
              <a:t>à</a:t>
            </a:r>
            <a:r>
              <a:rPr lang="en-US" sz="800" dirty="0">
                <a:solidFill>
                  <a:srgbClr val="FFFFFF"/>
                </a:solidFill>
              </a:rPr>
              <a:t> </a:t>
            </a:r>
            <a:r>
              <a:rPr lang="en-US" sz="800" dirty="0" err="1">
                <a:solidFill>
                  <a:srgbClr val="FFFFFF"/>
                </a:solidFill>
              </a:rPr>
              <a:t>l’école</a:t>
            </a:r>
            <a:r>
              <a:rPr lang="en-US" sz="800" dirty="0">
                <a:solidFill>
                  <a:srgbClr val="FFFFFF"/>
                </a:solidFill>
              </a:rPr>
              <a:t>, Jamir </a:t>
            </a:r>
            <a:r>
              <a:rPr lang="en-US" sz="800" dirty="0" err="1">
                <a:solidFill>
                  <a:srgbClr val="FFFFFF"/>
                </a:solidFill>
              </a:rPr>
              <a:t>peut</a:t>
            </a:r>
            <a:r>
              <a:rPr lang="en-US" sz="800" dirty="0">
                <a:solidFill>
                  <a:srgbClr val="FFFFFF"/>
                </a:solidFill>
              </a:rPr>
              <a:t> </a:t>
            </a:r>
            <a:r>
              <a:rPr lang="en-US" sz="800" dirty="0" err="1">
                <a:solidFill>
                  <a:srgbClr val="FFFFFF"/>
                </a:solidFill>
              </a:rPr>
              <a:t>accéder</a:t>
            </a:r>
            <a:r>
              <a:rPr lang="en-US" sz="800" dirty="0">
                <a:solidFill>
                  <a:srgbClr val="FFFFFF"/>
                </a:solidFill>
              </a:rPr>
              <a:t> aux </a:t>
            </a:r>
            <a:r>
              <a:rPr lang="en-US" sz="800" dirty="0" err="1">
                <a:solidFill>
                  <a:srgbClr val="FFFFFF"/>
                </a:solidFill>
              </a:rPr>
              <a:t>bâtiments</a:t>
            </a:r>
            <a:r>
              <a:rPr lang="en-US" sz="800" dirty="0">
                <a:solidFill>
                  <a:srgbClr val="FFFFFF"/>
                </a:solidFill>
              </a:rPr>
              <a:t>, </a:t>
            </a:r>
            <a:r>
              <a:rPr lang="en-US" sz="800" dirty="0" err="1">
                <a:solidFill>
                  <a:srgbClr val="FFFFFF"/>
                </a:solidFill>
              </a:rPr>
              <a:t>mais</a:t>
            </a:r>
            <a:r>
              <a:rPr lang="en-US" sz="800" dirty="0">
                <a:solidFill>
                  <a:srgbClr val="FFFFFF"/>
                </a:solidFill>
              </a:rPr>
              <a:t> </a:t>
            </a:r>
            <a:r>
              <a:rPr lang="en-US" sz="800" dirty="0" err="1">
                <a:solidFill>
                  <a:srgbClr val="FFFFFF"/>
                </a:solidFill>
              </a:rPr>
              <a:t>n’est</a:t>
            </a:r>
            <a:r>
              <a:rPr lang="en-US" sz="800" dirty="0">
                <a:solidFill>
                  <a:srgbClr val="FFFFFF"/>
                </a:solidFill>
              </a:rPr>
              <a:t> pas encore capable de se </a:t>
            </a:r>
            <a:r>
              <a:rPr lang="en-US" sz="800" dirty="0" err="1">
                <a:solidFill>
                  <a:srgbClr val="FFFFFF"/>
                </a:solidFill>
              </a:rPr>
              <a:t>déplacer</a:t>
            </a:r>
            <a:r>
              <a:rPr lang="en-US" sz="800" dirty="0">
                <a:solidFill>
                  <a:srgbClr val="FFFFFF"/>
                </a:solidFill>
              </a:rPr>
              <a:t> de manière </a:t>
            </a:r>
            <a:r>
              <a:rPr lang="en-US" sz="800" dirty="0" err="1">
                <a:solidFill>
                  <a:srgbClr val="FFFFFF"/>
                </a:solidFill>
              </a:rPr>
              <a:t>autonome</a:t>
            </a:r>
            <a:r>
              <a:rPr lang="en-US" sz="800" dirty="0">
                <a:solidFill>
                  <a:srgbClr val="FFFFFF"/>
                </a:solidFill>
              </a:rPr>
              <a:t> </a:t>
            </a:r>
            <a:r>
              <a:rPr lang="en-US" sz="800" dirty="0" err="1">
                <a:solidFill>
                  <a:srgbClr val="FFFFFF"/>
                </a:solidFill>
              </a:rPr>
              <a:t>en</a:t>
            </a:r>
            <a:r>
              <a:rPr lang="en-US" sz="800" dirty="0">
                <a:solidFill>
                  <a:srgbClr val="FFFFFF"/>
                </a:solidFill>
              </a:rPr>
              <a:t> fauteuil </a:t>
            </a:r>
            <a:r>
              <a:rPr lang="en-US" sz="800" dirty="0" err="1">
                <a:solidFill>
                  <a:srgbClr val="FFFFFF"/>
                </a:solidFill>
              </a:rPr>
              <a:t>roulant</a:t>
            </a:r>
            <a:r>
              <a:rPr lang="en-US" sz="800" dirty="0">
                <a:solidFill>
                  <a:srgbClr val="FFFFFF"/>
                </a:solidFill>
              </a:rPr>
              <a:t>. De plus, il </a:t>
            </a:r>
            <a:r>
              <a:rPr lang="en-US" sz="800" dirty="0" err="1">
                <a:solidFill>
                  <a:srgbClr val="FFFFFF"/>
                </a:solidFill>
              </a:rPr>
              <a:t>n’a</a:t>
            </a:r>
            <a:r>
              <a:rPr lang="en-US" sz="800" dirty="0">
                <a:solidFill>
                  <a:srgbClr val="FFFFFF"/>
                </a:solidFill>
              </a:rPr>
              <a:t> pas </a:t>
            </a:r>
            <a:r>
              <a:rPr lang="en-US" sz="800" dirty="0" err="1">
                <a:solidFill>
                  <a:srgbClr val="FFFFFF"/>
                </a:solidFill>
              </a:rPr>
              <a:t>accès</a:t>
            </a:r>
            <a:r>
              <a:rPr lang="en-US" sz="800" dirty="0">
                <a:solidFill>
                  <a:srgbClr val="FFFFFF"/>
                </a:solidFill>
              </a:rPr>
              <a:t> aux toilettes </a:t>
            </a:r>
            <a:r>
              <a:rPr lang="en-US" sz="800" dirty="0" err="1">
                <a:solidFill>
                  <a:srgbClr val="FFFFFF"/>
                </a:solidFill>
              </a:rPr>
              <a:t>à</a:t>
            </a:r>
            <a:r>
              <a:rPr lang="en-US" sz="800" dirty="0">
                <a:solidFill>
                  <a:srgbClr val="FFFFFF"/>
                </a:solidFill>
              </a:rPr>
              <a:t> cause de </a:t>
            </a:r>
            <a:r>
              <a:rPr lang="en-US" sz="800" dirty="0" err="1">
                <a:solidFill>
                  <a:srgbClr val="FFFFFF"/>
                </a:solidFill>
              </a:rPr>
              <a:t>l’étroitesse</a:t>
            </a:r>
            <a:r>
              <a:rPr lang="en-US" sz="800" dirty="0">
                <a:solidFill>
                  <a:srgbClr val="FFFFFF"/>
                </a:solidFill>
              </a:rPr>
              <a:t> des </a:t>
            </a:r>
            <a:r>
              <a:rPr lang="en-US" sz="800" dirty="0" err="1">
                <a:solidFill>
                  <a:srgbClr val="FFFFFF"/>
                </a:solidFill>
              </a:rPr>
              <a:t>portes</a:t>
            </a:r>
            <a:r>
              <a:rPr lang="en-US" sz="800" dirty="0">
                <a:solidFill>
                  <a:srgbClr val="FFFFFF"/>
                </a:solidFill>
              </a:rPr>
              <a:t>, de la </a:t>
            </a:r>
            <a:r>
              <a:rPr lang="en-US" sz="800" dirty="0" err="1">
                <a:solidFill>
                  <a:srgbClr val="FFFFFF"/>
                </a:solidFill>
              </a:rPr>
              <a:t>présence</a:t>
            </a:r>
            <a:r>
              <a:rPr lang="en-US" sz="800" dirty="0">
                <a:solidFill>
                  <a:srgbClr val="FFFFFF"/>
                </a:solidFill>
              </a:rPr>
              <a:t> de marches et de </a:t>
            </a:r>
            <a:r>
              <a:rPr lang="en-US" sz="800" dirty="0" err="1">
                <a:solidFill>
                  <a:srgbClr val="FFFFFF"/>
                </a:solidFill>
              </a:rPr>
              <a:t>l’absence</a:t>
            </a:r>
            <a:r>
              <a:rPr lang="en-US" sz="800" dirty="0">
                <a:solidFill>
                  <a:srgbClr val="FFFFFF"/>
                </a:solidFill>
              </a:rPr>
              <a:t> de </a:t>
            </a:r>
            <a:r>
              <a:rPr lang="en-US" sz="800" dirty="0" err="1">
                <a:solidFill>
                  <a:srgbClr val="FFFFFF"/>
                </a:solidFill>
              </a:rPr>
              <a:t>verrous</a:t>
            </a:r>
            <a:r>
              <a:rPr lang="en-US" sz="800" dirty="0">
                <a:solidFill>
                  <a:srgbClr val="FFFFFF"/>
                </a:solidFill>
              </a:rPr>
              <a:t>.</a:t>
            </a:r>
            <a:endParaRPr lang="en-ZA" sz="800" dirty="0">
              <a:solidFill>
                <a:srgbClr val="FFFFFF"/>
              </a:solidFill>
            </a:endParaRPr>
          </a:p>
        </p:txBody>
      </p:sp>
      <p:cxnSp>
        <p:nvCxnSpPr>
          <p:cNvPr id="20" name="Straight Connector 19"/>
          <p:cNvCxnSpPr/>
          <p:nvPr/>
        </p:nvCxnSpPr>
        <p:spPr>
          <a:xfrm>
            <a:off x="5494496" y="2418007"/>
            <a:ext cx="1172336" cy="0"/>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22" name="Picture 21"/>
          <p:cNvPicPr/>
          <p:nvPr/>
        </p:nvPicPr>
        <p:blipFill rotWithShape="1">
          <a:blip r:embed="rId4">
            <a:extLst>
              <a:ext uri="{28A0092B-C50C-407E-A947-70E740481C1C}">
                <a14:useLocalDpi xmlns:a14="http://schemas.microsoft.com/office/drawing/2010/main" val="0"/>
              </a:ext>
            </a:extLst>
          </a:blip>
          <a:srcRect l="12453" r="14526"/>
          <a:stretch>
            <a:fillRect/>
          </a:stretch>
        </p:blipFill>
        <p:spPr bwMode="auto">
          <a:xfrm>
            <a:off x="2559049" y="1312314"/>
            <a:ext cx="2724016" cy="2440623"/>
          </a:xfrm>
          <a:prstGeom prst="rect">
            <a:avLst/>
          </a:prstGeom>
          <a:ln>
            <a:noFill/>
          </a:ln>
        </p:spPr>
      </p:pic>
      <p:sp>
        <p:nvSpPr>
          <p:cNvPr id="2" name="Rectangle 1">
            <a:extLst>
              <a:ext uri="{FF2B5EF4-FFF2-40B4-BE49-F238E27FC236}">
                <a16:creationId xmlns:a16="http://schemas.microsoft.com/office/drawing/2014/main" id="{969DD881-0C1A-FF64-BEE0-58BC320169F5}"/>
              </a:ext>
            </a:extLst>
          </p:cNvPr>
          <p:cNvSpPr/>
          <p:nvPr/>
        </p:nvSpPr>
        <p:spPr>
          <a:xfrm>
            <a:off x="2802874" y="895811"/>
            <a:ext cx="1683123" cy="3472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Box 24">
            <a:extLst>
              <a:ext uri="{FF2B5EF4-FFF2-40B4-BE49-F238E27FC236}">
                <a16:creationId xmlns:a16="http://schemas.microsoft.com/office/drawing/2014/main" id="{028D5CF2-C370-E38B-0965-824E103EE34E}"/>
              </a:ext>
            </a:extLst>
          </p:cNvPr>
          <p:cNvSpPr txBox="1"/>
          <p:nvPr/>
        </p:nvSpPr>
        <p:spPr>
          <a:xfrm>
            <a:off x="2863891" y="893151"/>
            <a:ext cx="1561088" cy="36078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noAutofit/>
          </a:bodyPr>
          <a:lstStyle/>
          <a:p>
            <a:pPr algn="ctr" rtl="0">
              <a:lnSpc>
                <a:spcPct val="120000"/>
              </a:lnSpc>
              <a:spcAft>
                <a:spcPts val="0"/>
              </a:spcAft>
            </a:pPr>
            <a:r>
              <a:rPr lang="fr-FR" altLang="en-US" sz="1300" dirty="0">
                <a:solidFill>
                  <a:srgbClr val="CD2B46"/>
                </a:solidFill>
                <a:effectLst/>
                <a:ea typeface="游明朝"/>
                <a:cs typeface="Calibri" panose="020F0502020204030204"/>
              </a:rPr>
              <a:t>Fiche </a:t>
            </a:r>
            <a:r>
              <a:rPr lang="en-US" sz="1300" dirty="0">
                <a:solidFill>
                  <a:srgbClr val="CD2B46"/>
                </a:solidFill>
                <a:effectLst/>
                <a:ea typeface="游明朝"/>
                <a:cs typeface="Calibri" panose="020F0502020204030204"/>
              </a:rPr>
              <a:t>« obstacle »</a:t>
            </a:r>
            <a:endParaRPr lang="en-ZA" sz="1300" dirty="0">
              <a:solidFill>
                <a:srgbClr val="000000"/>
              </a:solidFill>
              <a:effectLst/>
              <a:latin typeface="MinionPro-Regular"/>
              <a:ea typeface="游明朝"/>
              <a:cs typeface="MinionPro-Regular"/>
            </a:endParaRPr>
          </a:p>
          <a:p>
            <a:pPr rtl="0">
              <a:lnSpc>
                <a:spcPct val="107000"/>
              </a:lnSpc>
              <a:spcAft>
                <a:spcPts val="800"/>
              </a:spcAft>
            </a:pPr>
            <a:r>
              <a:rPr lang="en-US" sz="2000" dirty="0">
                <a:effectLst/>
                <a:ea typeface="Calibri" panose="020F0502020204030204"/>
                <a:cs typeface="Times New Roman" panose="02020603050405020304"/>
              </a:rPr>
              <a:t> </a:t>
            </a:r>
            <a:endParaRPr lang="en-ZA" sz="1100" dirty="0">
              <a:effectLst/>
              <a:ea typeface="Calibri" panose="020F0502020204030204"/>
              <a:cs typeface="Times New Roman" panose="02020603050405020304"/>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736601" y="-228600"/>
            <a:ext cx="7696200" cy="812801"/>
          </a:xfrm>
        </p:spPr>
        <p:txBody>
          <a:bodyPr rtlCol="0">
            <a:normAutofit/>
          </a:bodyPr>
          <a:lstStyle/>
          <a:p>
            <a:pPr algn="ctr" rtl="0"/>
            <a:r>
              <a:rPr lang="en-US" sz="3000">
                <a:solidFill>
                  <a:srgbClr val="CD2B46"/>
                </a:solidFill>
              </a:rPr>
              <a:t>Étude de cas 2 – Jamir</a:t>
            </a:r>
            <a:endParaRPr lang="en-GB" sz="3000" dirty="0">
              <a:solidFill>
                <a:srgbClr val="CD2B46"/>
              </a:solidFill>
            </a:endParaRPr>
          </a:p>
        </p:txBody>
      </p:sp>
      <p:pic>
        <p:nvPicPr>
          <p:cNvPr id="8" name="Picture 7" descr="Photo caption: Barrier 4, Jamir is in the school yard, and children are playing football without noticing him"/>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8695" y="738633"/>
            <a:ext cx="4916805" cy="3687843"/>
          </a:xfrm>
          <a:prstGeom prst="rect">
            <a:avLst/>
          </a:prstGeom>
        </p:spPr>
      </p:pic>
      <p:sp>
        <p:nvSpPr>
          <p:cNvPr id="11" name="Rectangle 10"/>
          <p:cNvSpPr/>
          <p:nvPr/>
        </p:nvSpPr>
        <p:spPr>
          <a:xfrm>
            <a:off x="5251679" y="1838939"/>
            <a:ext cx="1678605" cy="2495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rtl="0"/>
            <a:endParaRPr lang="en-US"/>
          </a:p>
        </p:txBody>
      </p:sp>
      <p:grpSp>
        <p:nvGrpSpPr>
          <p:cNvPr id="13" name="Group 12"/>
          <p:cNvGrpSpPr/>
          <p:nvPr/>
        </p:nvGrpSpPr>
        <p:grpSpPr>
          <a:xfrm>
            <a:off x="5453227" y="1274089"/>
            <a:ext cx="1293745" cy="339774"/>
            <a:chOff x="0" y="0"/>
            <a:chExt cx="1894840" cy="497840"/>
          </a:xfrm>
        </p:grpSpPr>
        <p:sp>
          <p:nvSpPr>
            <p:cNvPr id="14" name="Oval 13"/>
            <p:cNvSpPr/>
            <p:nvPr/>
          </p:nvSpPr>
          <p:spPr>
            <a:xfrm>
              <a:off x="690880" y="0"/>
              <a:ext cx="497840" cy="49784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rtl="0"/>
              <a:endParaRPr lang="en-US"/>
            </a:p>
          </p:txBody>
        </p:sp>
        <p:cxnSp>
          <p:nvCxnSpPr>
            <p:cNvPr id="15" name="Straight Connector 14"/>
            <p:cNvCxnSpPr/>
            <p:nvPr/>
          </p:nvCxnSpPr>
          <p:spPr>
            <a:xfrm>
              <a:off x="0" y="254000"/>
              <a:ext cx="594360"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1300480" y="254000"/>
              <a:ext cx="594360"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7" name="Text Box 29"/>
          <p:cNvSpPr txBox="1"/>
          <p:nvPr/>
        </p:nvSpPr>
        <p:spPr>
          <a:xfrm>
            <a:off x="5916477" y="1203542"/>
            <a:ext cx="346470" cy="37432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noAutofit/>
          </a:bodyPr>
          <a:lstStyle/>
          <a:p>
            <a:pPr algn="ctr" rtl="0">
              <a:lnSpc>
                <a:spcPct val="107000"/>
              </a:lnSpc>
              <a:spcAft>
                <a:spcPts val="800"/>
              </a:spcAft>
            </a:pPr>
            <a:r>
              <a:rPr lang="en-US" sz="2500" b="1">
                <a:solidFill>
                  <a:srgbClr val="CD2B46"/>
                </a:solidFill>
                <a:effectLst/>
                <a:ea typeface="Calibri" panose="020F0502020204030204"/>
                <a:cs typeface="Times New Roman" panose="02020603050405020304"/>
              </a:rPr>
              <a:t>4</a:t>
            </a:r>
            <a:endParaRPr lang="en-ZA" sz="2500" dirty="0">
              <a:effectLst/>
              <a:ea typeface="Calibri" panose="020F0502020204030204"/>
              <a:cs typeface="Times New Roman" panose="02020603050405020304"/>
            </a:endParaRPr>
          </a:p>
        </p:txBody>
      </p:sp>
      <p:sp>
        <p:nvSpPr>
          <p:cNvPr id="18" name="Text Box 30"/>
          <p:cNvSpPr txBox="1"/>
          <p:nvPr/>
        </p:nvSpPr>
        <p:spPr>
          <a:xfrm>
            <a:off x="5369728" y="1772404"/>
            <a:ext cx="1442506" cy="422798"/>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noAutofit/>
          </a:bodyPr>
          <a:lstStyle/>
          <a:p>
            <a:pPr algn="ctr" rtl="0">
              <a:lnSpc>
                <a:spcPct val="107000"/>
              </a:lnSpc>
              <a:spcAft>
                <a:spcPts val="800"/>
              </a:spcAft>
            </a:pPr>
            <a:r>
              <a:rPr lang="en-US" b="1">
                <a:solidFill>
                  <a:srgbClr val="000000"/>
                </a:solidFill>
                <a:effectLst/>
                <a:latin typeface="Calibri-Bold"/>
                <a:ea typeface="游明朝"/>
                <a:cs typeface="Calibri-Bold"/>
              </a:rPr>
              <a:t>Jamir</a:t>
            </a:r>
            <a:endParaRPr lang="en-ZA" dirty="0">
              <a:effectLst/>
              <a:ea typeface="Calibri" panose="020F0502020204030204"/>
              <a:cs typeface="Times New Roman" panose="02020603050405020304"/>
            </a:endParaRPr>
          </a:p>
        </p:txBody>
      </p:sp>
      <p:sp>
        <p:nvSpPr>
          <p:cNvPr id="19" name="Text Box 31"/>
          <p:cNvSpPr txBox="1"/>
          <p:nvPr/>
        </p:nvSpPr>
        <p:spPr>
          <a:xfrm>
            <a:off x="5369728" y="2137244"/>
            <a:ext cx="1442506" cy="27546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noAutofit/>
          </a:bodyPr>
          <a:lstStyle/>
          <a:p>
            <a:pPr algn="ctr" rtl="0">
              <a:spcAft>
                <a:spcPts val="0"/>
              </a:spcAft>
            </a:pPr>
            <a:r>
              <a:rPr lang="en-US" sz="1200" b="1">
                <a:solidFill>
                  <a:srgbClr val="FFFFFF"/>
                </a:solidFill>
                <a:effectLst/>
                <a:latin typeface="Calibri-Bold"/>
                <a:ea typeface="Calibri" panose="020F0502020204030204"/>
                <a:cs typeface="Calibri-Bold"/>
              </a:rPr>
              <a:t>Handicap physique</a:t>
            </a:r>
            <a:endParaRPr lang="en-ZA" sz="900" dirty="0">
              <a:effectLst/>
              <a:latin typeface="Segoe UI" panose="020B0502040204020203"/>
              <a:ea typeface="Calibri" panose="020F0502020204030204"/>
            </a:endParaRPr>
          </a:p>
          <a:p>
            <a:pPr rtl="0">
              <a:lnSpc>
                <a:spcPct val="107000"/>
              </a:lnSpc>
              <a:spcAft>
                <a:spcPts val="800"/>
              </a:spcAft>
            </a:pPr>
            <a:r>
              <a:rPr lang="en-US" sz="1100">
                <a:effectLst/>
                <a:ea typeface="Calibri" panose="020F0502020204030204"/>
                <a:cs typeface="Times New Roman" panose="02020603050405020304"/>
              </a:rPr>
              <a:t> </a:t>
            </a:r>
            <a:endParaRPr lang="en-ZA" sz="1100" dirty="0">
              <a:effectLst/>
              <a:ea typeface="Calibri" panose="020F0502020204030204"/>
              <a:cs typeface="Times New Roman" panose="02020603050405020304"/>
            </a:endParaRPr>
          </a:p>
        </p:txBody>
      </p:sp>
      <p:sp>
        <p:nvSpPr>
          <p:cNvPr id="20" name="Text Box 32"/>
          <p:cNvSpPr txBox="1"/>
          <p:nvPr/>
        </p:nvSpPr>
        <p:spPr>
          <a:xfrm>
            <a:off x="5418196" y="2460703"/>
            <a:ext cx="1345571" cy="1583588"/>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noAutofit/>
          </a:bodyPr>
          <a:lstStyle/>
          <a:p>
            <a:pPr algn="ctr" rtl="0"/>
            <a:r>
              <a:rPr lang="en-US" sz="800">
                <a:solidFill>
                  <a:srgbClr val="FFFFFF"/>
                </a:solidFill>
              </a:rPr>
              <a:t>Il est le seul élève handicapé de l’école et les autres enfants se moquent de lui, ce qui lui donne envie d’abandonner.</a:t>
            </a:r>
            <a:endParaRPr lang="en-ZA" sz="800" dirty="0">
              <a:solidFill>
                <a:srgbClr val="FFFFFF"/>
              </a:solidFill>
            </a:endParaRPr>
          </a:p>
        </p:txBody>
      </p:sp>
      <p:cxnSp>
        <p:nvCxnSpPr>
          <p:cNvPr id="21" name="Straight Connector 20"/>
          <p:cNvCxnSpPr/>
          <p:nvPr/>
        </p:nvCxnSpPr>
        <p:spPr>
          <a:xfrm>
            <a:off x="5494496" y="2426474"/>
            <a:ext cx="1172336" cy="0"/>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22" name="Picture 21"/>
          <p:cNvPicPr/>
          <p:nvPr/>
        </p:nvPicPr>
        <p:blipFill rotWithShape="1">
          <a:blip r:embed="rId4">
            <a:extLst>
              <a:ext uri="{28A0092B-C50C-407E-A947-70E740481C1C}">
                <a14:useLocalDpi xmlns:a14="http://schemas.microsoft.com/office/drawing/2010/main" val="0"/>
              </a:ext>
            </a:extLst>
          </a:blip>
          <a:srcRect l="14257" r="18221"/>
          <a:stretch>
            <a:fillRect/>
          </a:stretch>
        </p:blipFill>
        <p:spPr bwMode="auto">
          <a:xfrm>
            <a:off x="2571750" y="1474074"/>
            <a:ext cx="2677583" cy="2418463"/>
          </a:xfrm>
          <a:prstGeom prst="rect">
            <a:avLst/>
          </a:prstGeom>
          <a:ln>
            <a:noFill/>
          </a:ln>
        </p:spPr>
      </p:pic>
      <p:sp>
        <p:nvSpPr>
          <p:cNvPr id="2" name="Rectangle 1">
            <a:extLst>
              <a:ext uri="{FF2B5EF4-FFF2-40B4-BE49-F238E27FC236}">
                <a16:creationId xmlns:a16="http://schemas.microsoft.com/office/drawing/2014/main" id="{204CE08B-4ADD-B32D-5EC7-98D900979E57}"/>
              </a:ext>
            </a:extLst>
          </p:cNvPr>
          <p:cNvSpPr/>
          <p:nvPr/>
        </p:nvSpPr>
        <p:spPr>
          <a:xfrm>
            <a:off x="2802874" y="895811"/>
            <a:ext cx="1683123" cy="3472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Box 24">
            <a:extLst>
              <a:ext uri="{FF2B5EF4-FFF2-40B4-BE49-F238E27FC236}">
                <a16:creationId xmlns:a16="http://schemas.microsoft.com/office/drawing/2014/main" id="{048FF180-45F3-3A38-E81A-DF13A876DAB9}"/>
              </a:ext>
            </a:extLst>
          </p:cNvPr>
          <p:cNvSpPr txBox="1"/>
          <p:nvPr/>
        </p:nvSpPr>
        <p:spPr>
          <a:xfrm>
            <a:off x="2863891" y="893151"/>
            <a:ext cx="1561088" cy="36078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noAutofit/>
          </a:bodyPr>
          <a:lstStyle/>
          <a:p>
            <a:pPr algn="ctr" rtl="0">
              <a:lnSpc>
                <a:spcPct val="120000"/>
              </a:lnSpc>
              <a:spcAft>
                <a:spcPts val="0"/>
              </a:spcAft>
            </a:pPr>
            <a:r>
              <a:rPr lang="fr-FR" altLang="en-US" sz="1300" dirty="0">
                <a:solidFill>
                  <a:srgbClr val="CD2B46"/>
                </a:solidFill>
                <a:effectLst/>
                <a:ea typeface="游明朝"/>
                <a:cs typeface="Calibri" panose="020F0502020204030204"/>
              </a:rPr>
              <a:t>Fiche </a:t>
            </a:r>
            <a:r>
              <a:rPr lang="en-US" sz="1300" dirty="0">
                <a:solidFill>
                  <a:srgbClr val="CD2B46"/>
                </a:solidFill>
                <a:effectLst/>
                <a:ea typeface="游明朝"/>
                <a:cs typeface="Calibri" panose="020F0502020204030204"/>
              </a:rPr>
              <a:t>« obstacle »</a:t>
            </a:r>
            <a:endParaRPr lang="en-ZA" sz="1300" dirty="0">
              <a:solidFill>
                <a:srgbClr val="000000"/>
              </a:solidFill>
              <a:effectLst/>
              <a:latin typeface="MinionPro-Regular"/>
              <a:ea typeface="游明朝"/>
              <a:cs typeface="MinionPro-Regular"/>
            </a:endParaRPr>
          </a:p>
          <a:p>
            <a:pPr rtl="0">
              <a:lnSpc>
                <a:spcPct val="107000"/>
              </a:lnSpc>
              <a:spcAft>
                <a:spcPts val="800"/>
              </a:spcAft>
            </a:pPr>
            <a:r>
              <a:rPr lang="en-US" sz="2000" dirty="0">
                <a:effectLst/>
                <a:ea typeface="Calibri" panose="020F0502020204030204"/>
                <a:cs typeface="Times New Roman" panose="02020603050405020304"/>
              </a:rPr>
              <a:t> </a:t>
            </a:r>
            <a:endParaRPr lang="en-ZA" sz="1100" dirty="0">
              <a:effectLst/>
              <a:ea typeface="Calibri" panose="020F0502020204030204"/>
              <a:cs typeface="Times New Roman" panose="02020603050405020304"/>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a:spLocks noGrp="1"/>
          </p:cNvSpPr>
          <p:nvPr>
            <p:ph type="title"/>
          </p:nvPr>
        </p:nvSpPr>
        <p:spPr>
          <a:xfrm>
            <a:off x="736601" y="-228600"/>
            <a:ext cx="7696200" cy="812801"/>
          </a:xfrm>
        </p:spPr>
        <p:txBody>
          <a:bodyPr rtlCol="0">
            <a:normAutofit/>
          </a:bodyPr>
          <a:lstStyle/>
          <a:p>
            <a:pPr algn="ctr" rtl="0"/>
            <a:r>
              <a:rPr lang="en-US" sz="3000">
                <a:solidFill>
                  <a:srgbClr val="CD2B46"/>
                </a:solidFill>
              </a:rPr>
              <a:t>Étude de cas 2 – Jamir</a:t>
            </a:r>
            <a:endParaRPr lang="en-GB" sz="3000" dirty="0">
              <a:solidFill>
                <a:srgbClr val="CD2B46"/>
              </a:solidFill>
            </a:endParaRPr>
          </a:p>
        </p:txBody>
      </p:sp>
      <p:pic>
        <p:nvPicPr>
          <p:cNvPr id="7" name="Picture 6" descr="Photo caption: Barrier 5, Jamir smiling with his friends, his teacher is behind them."/>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8695" y="738633"/>
            <a:ext cx="4916805" cy="3687843"/>
          </a:xfrm>
          <a:prstGeom prst="rect">
            <a:avLst/>
          </a:prstGeom>
        </p:spPr>
      </p:pic>
      <p:sp>
        <p:nvSpPr>
          <p:cNvPr id="10" name="Rectangle 9"/>
          <p:cNvSpPr/>
          <p:nvPr/>
        </p:nvSpPr>
        <p:spPr>
          <a:xfrm>
            <a:off x="5251679" y="1838939"/>
            <a:ext cx="1678605" cy="2495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rtl="0"/>
            <a:endParaRPr lang="en-US"/>
          </a:p>
        </p:txBody>
      </p:sp>
      <p:grpSp>
        <p:nvGrpSpPr>
          <p:cNvPr id="12" name="Group 11"/>
          <p:cNvGrpSpPr/>
          <p:nvPr/>
        </p:nvGrpSpPr>
        <p:grpSpPr>
          <a:xfrm>
            <a:off x="5453227" y="1274089"/>
            <a:ext cx="1293745" cy="339774"/>
            <a:chOff x="0" y="0"/>
            <a:chExt cx="1894840" cy="497840"/>
          </a:xfrm>
        </p:grpSpPr>
        <p:sp>
          <p:nvSpPr>
            <p:cNvPr id="13" name="Oval 12"/>
            <p:cNvSpPr/>
            <p:nvPr/>
          </p:nvSpPr>
          <p:spPr>
            <a:xfrm>
              <a:off x="690880" y="0"/>
              <a:ext cx="497840" cy="49784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rtl="0"/>
              <a:endParaRPr lang="en-US"/>
            </a:p>
          </p:txBody>
        </p:sp>
        <p:cxnSp>
          <p:nvCxnSpPr>
            <p:cNvPr id="14" name="Straight Connector 13"/>
            <p:cNvCxnSpPr/>
            <p:nvPr/>
          </p:nvCxnSpPr>
          <p:spPr>
            <a:xfrm>
              <a:off x="0" y="254000"/>
              <a:ext cx="594360"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1300480" y="254000"/>
              <a:ext cx="594360"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6" name="Text Box 29"/>
          <p:cNvSpPr txBox="1"/>
          <p:nvPr/>
        </p:nvSpPr>
        <p:spPr>
          <a:xfrm>
            <a:off x="5916477" y="1203542"/>
            <a:ext cx="346470" cy="37432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noAutofit/>
          </a:bodyPr>
          <a:lstStyle/>
          <a:p>
            <a:pPr algn="ctr" rtl="0">
              <a:lnSpc>
                <a:spcPct val="107000"/>
              </a:lnSpc>
              <a:spcAft>
                <a:spcPts val="800"/>
              </a:spcAft>
            </a:pPr>
            <a:r>
              <a:rPr lang="en-US" sz="2500" b="1">
                <a:solidFill>
                  <a:srgbClr val="CD2B46"/>
                </a:solidFill>
                <a:effectLst/>
                <a:ea typeface="Calibri" panose="020F0502020204030204"/>
                <a:cs typeface="Times New Roman" panose="02020603050405020304"/>
              </a:rPr>
              <a:t>5</a:t>
            </a:r>
            <a:endParaRPr lang="en-ZA" sz="2500" dirty="0">
              <a:effectLst/>
              <a:ea typeface="Calibri" panose="020F0502020204030204"/>
              <a:cs typeface="Times New Roman" panose="02020603050405020304"/>
            </a:endParaRPr>
          </a:p>
        </p:txBody>
      </p:sp>
      <p:sp>
        <p:nvSpPr>
          <p:cNvPr id="17" name="Text Box 30"/>
          <p:cNvSpPr txBox="1"/>
          <p:nvPr/>
        </p:nvSpPr>
        <p:spPr>
          <a:xfrm>
            <a:off x="5369728" y="1772404"/>
            <a:ext cx="1442506" cy="422798"/>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noAutofit/>
          </a:bodyPr>
          <a:lstStyle/>
          <a:p>
            <a:pPr algn="ctr" rtl="0">
              <a:lnSpc>
                <a:spcPct val="107000"/>
              </a:lnSpc>
              <a:spcAft>
                <a:spcPts val="800"/>
              </a:spcAft>
            </a:pPr>
            <a:r>
              <a:rPr lang="en-US" b="1">
                <a:solidFill>
                  <a:srgbClr val="000000"/>
                </a:solidFill>
                <a:effectLst/>
                <a:latin typeface="Calibri-Bold"/>
                <a:ea typeface="游明朝"/>
                <a:cs typeface="Calibri-Bold"/>
              </a:rPr>
              <a:t>Jamir</a:t>
            </a:r>
            <a:endParaRPr lang="en-ZA" dirty="0">
              <a:effectLst/>
              <a:ea typeface="Calibri" panose="020F0502020204030204"/>
              <a:cs typeface="Times New Roman" panose="02020603050405020304"/>
            </a:endParaRPr>
          </a:p>
        </p:txBody>
      </p:sp>
      <p:sp>
        <p:nvSpPr>
          <p:cNvPr id="18" name="Text Box 31"/>
          <p:cNvSpPr txBox="1"/>
          <p:nvPr/>
        </p:nvSpPr>
        <p:spPr>
          <a:xfrm>
            <a:off x="5369728" y="2137244"/>
            <a:ext cx="1442506" cy="27546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noAutofit/>
          </a:bodyPr>
          <a:lstStyle/>
          <a:p>
            <a:pPr algn="ctr" rtl="0">
              <a:spcAft>
                <a:spcPts val="0"/>
              </a:spcAft>
            </a:pPr>
            <a:r>
              <a:rPr lang="en-US" sz="1200" b="1">
                <a:solidFill>
                  <a:srgbClr val="FFFFFF"/>
                </a:solidFill>
                <a:effectLst/>
                <a:latin typeface="Calibri-Bold"/>
                <a:ea typeface="Calibri" panose="020F0502020204030204"/>
                <a:cs typeface="Calibri-Bold"/>
              </a:rPr>
              <a:t>Handicap physique</a:t>
            </a:r>
            <a:endParaRPr lang="en-ZA" sz="900" dirty="0">
              <a:effectLst/>
              <a:latin typeface="Segoe UI" panose="020B0502040204020203"/>
              <a:ea typeface="Calibri" panose="020F0502020204030204"/>
            </a:endParaRPr>
          </a:p>
          <a:p>
            <a:pPr rtl="0">
              <a:lnSpc>
                <a:spcPct val="107000"/>
              </a:lnSpc>
              <a:spcAft>
                <a:spcPts val="800"/>
              </a:spcAft>
            </a:pPr>
            <a:r>
              <a:rPr lang="en-US" sz="1100">
                <a:effectLst/>
                <a:ea typeface="Calibri" panose="020F0502020204030204"/>
                <a:cs typeface="Times New Roman" panose="02020603050405020304"/>
              </a:rPr>
              <a:t> </a:t>
            </a:r>
            <a:endParaRPr lang="en-ZA" sz="1100" dirty="0">
              <a:effectLst/>
              <a:ea typeface="Calibri" panose="020F0502020204030204"/>
              <a:cs typeface="Times New Roman" panose="02020603050405020304"/>
            </a:endParaRPr>
          </a:p>
        </p:txBody>
      </p:sp>
      <p:sp>
        <p:nvSpPr>
          <p:cNvPr id="19" name="Text Box 32"/>
          <p:cNvSpPr txBox="1"/>
          <p:nvPr/>
        </p:nvSpPr>
        <p:spPr>
          <a:xfrm>
            <a:off x="5418196" y="2460703"/>
            <a:ext cx="1345571" cy="1583588"/>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noAutofit/>
          </a:bodyPr>
          <a:lstStyle/>
          <a:p>
            <a:pPr algn="ctr" rtl="0"/>
            <a:r>
              <a:rPr lang="en-US" sz="800">
                <a:solidFill>
                  <a:srgbClr val="FFFFFF"/>
                </a:solidFill>
              </a:rPr>
              <a:t>Jamir s’est fait un groupe d’amis, mais il a pris un tel retard sur le plan scolaire qu’il a du mal à suivre les cours.</a:t>
            </a:r>
            <a:endParaRPr lang="en-ZA" sz="800" dirty="0">
              <a:solidFill>
                <a:srgbClr val="FFFFFF"/>
              </a:solidFill>
            </a:endParaRPr>
          </a:p>
        </p:txBody>
      </p:sp>
      <p:cxnSp>
        <p:nvCxnSpPr>
          <p:cNvPr id="20" name="Straight Connector 19"/>
          <p:cNvCxnSpPr/>
          <p:nvPr/>
        </p:nvCxnSpPr>
        <p:spPr>
          <a:xfrm>
            <a:off x="5494496" y="2426474"/>
            <a:ext cx="1172336" cy="0"/>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22" name="Picture 21"/>
          <p:cNvPicPr/>
          <p:nvPr/>
        </p:nvPicPr>
        <p:blipFill rotWithShape="1">
          <a:blip r:embed="rId4">
            <a:extLst>
              <a:ext uri="{28A0092B-C50C-407E-A947-70E740481C1C}">
                <a14:useLocalDpi xmlns:a14="http://schemas.microsoft.com/office/drawing/2010/main" val="0"/>
              </a:ext>
            </a:extLst>
          </a:blip>
          <a:srcRect l="12281" r="7368"/>
          <a:stretch>
            <a:fillRect/>
          </a:stretch>
        </p:blipFill>
        <p:spPr bwMode="auto">
          <a:xfrm>
            <a:off x="2542116" y="1390825"/>
            <a:ext cx="2766484" cy="2610931"/>
          </a:xfrm>
          <a:prstGeom prst="rect">
            <a:avLst/>
          </a:prstGeom>
          <a:ln>
            <a:noFill/>
          </a:ln>
        </p:spPr>
      </p:pic>
      <p:sp>
        <p:nvSpPr>
          <p:cNvPr id="2" name="Rectangle 1">
            <a:extLst>
              <a:ext uri="{FF2B5EF4-FFF2-40B4-BE49-F238E27FC236}">
                <a16:creationId xmlns:a16="http://schemas.microsoft.com/office/drawing/2014/main" id="{896F3B4F-77B4-FA73-9DE4-10BE2C6E7537}"/>
              </a:ext>
            </a:extLst>
          </p:cNvPr>
          <p:cNvSpPr/>
          <p:nvPr/>
        </p:nvSpPr>
        <p:spPr>
          <a:xfrm>
            <a:off x="2802874" y="895811"/>
            <a:ext cx="1683123" cy="3472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Box 24">
            <a:extLst>
              <a:ext uri="{FF2B5EF4-FFF2-40B4-BE49-F238E27FC236}">
                <a16:creationId xmlns:a16="http://schemas.microsoft.com/office/drawing/2014/main" id="{9CB74A6A-6A4E-B31C-9A3B-3B4461181C8C}"/>
              </a:ext>
            </a:extLst>
          </p:cNvPr>
          <p:cNvSpPr txBox="1"/>
          <p:nvPr/>
        </p:nvSpPr>
        <p:spPr>
          <a:xfrm>
            <a:off x="2863891" y="893151"/>
            <a:ext cx="1561088" cy="36078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noAutofit/>
          </a:bodyPr>
          <a:lstStyle/>
          <a:p>
            <a:pPr algn="ctr" rtl="0">
              <a:lnSpc>
                <a:spcPct val="120000"/>
              </a:lnSpc>
              <a:spcAft>
                <a:spcPts val="0"/>
              </a:spcAft>
            </a:pPr>
            <a:r>
              <a:rPr lang="fr-FR" altLang="en-US" sz="1300" dirty="0">
                <a:solidFill>
                  <a:srgbClr val="CD2B46"/>
                </a:solidFill>
                <a:effectLst/>
                <a:ea typeface="游明朝"/>
                <a:cs typeface="Calibri" panose="020F0502020204030204"/>
              </a:rPr>
              <a:t>Fiche </a:t>
            </a:r>
            <a:r>
              <a:rPr lang="en-US" sz="1300" dirty="0">
                <a:solidFill>
                  <a:srgbClr val="CD2B46"/>
                </a:solidFill>
                <a:effectLst/>
                <a:ea typeface="游明朝"/>
                <a:cs typeface="Calibri" panose="020F0502020204030204"/>
              </a:rPr>
              <a:t>« obstacle »</a:t>
            </a:r>
            <a:endParaRPr lang="en-ZA" sz="1300" dirty="0">
              <a:solidFill>
                <a:srgbClr val="000000"/>
              </a:solidFill>
              <a:effectLst/>
              <a:latin typeface="MinionPro-Regular"/>
              <a:ea typeface="游明朝"/>
              <a:cs typeface="MinionPro-Regular"/>
            </a:endParaRPr>
          </a:p>
          <a:p>
            <a:pPr rtl="0">
              <a:lnSpc>
                <a:spcPct val="107000"/>
              </a:lnSpc>
              <a:spcAft>
                <a:spcPts val="800"/>
              </a:spcAft>
            </a:pPr>
            <a:r>
              <a:rPr lang="en-US" sz="2000" dirty="0">
                <a:effectLst/>
                <a:ea typeface="Calibri" panose="020F0502020204030204"/>
                <a:cs typeface="Times New Roman" panose="02020603050405020304"/>
              </a:rPr>
              <a:t> </a:t>
            </a:r>
            <a:endParaRPr lang="en-ZA" sz="1100" dirty="0">
              <a:effectLst/>
              <a:ea typeface="Calibri" panose="020F0502020204030204"/>
              <a:cs typeface="Times New Roman" panose="02020603050405020304"/>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 y="355600"/>
            <a:ext cx="9128760" cy="774192"/>
          </a:xfrm>
          <a:prstGeom prst="rect">
            <a:avLst/>
          </a:prstGeom>
        </p:spPr>
      </p:pic>
      <p:sp>
        <p:nvSpPr>
          <p:cNvPr id="4" name="Title 3"/>
          <p:cNvSpPr>
            <a:spLocks noGrp="1"/>
          </p:cNvSpPr>
          <p:nvPr>
            <p:ph type="title"/>
          </p:nvPr>
        </p:nvSpPr>
        <p:spPr>
          <a:xfrm>
            <a:off x="736600" y="140851"/>
            <a:ext cx="8226749" cy="786250"/>
          </a:xfrm>
        </p:spPr>
        <p:txBody>
          <a:bodyPr rtlCol="0">
            <a:normAutofit/>
          </a:bodyPr>
          <a:lstStyle/>
          <a:p>
            <a:pPr rtl="0"/>
            <a:r>
              <a:rPr lang="en-US" sz="3000">
                <a:solidFill>
                  <a:schemeClr val="bg1"/>
                </a:solidFill>
              </a:rPr>
              <a:t>Programme du jour : </a:t>
            </a:r>
            <a:endParaRPr lang="en-GB" sz="3000" dirty="0">
              <a:solidFill>
                <a:schemeClr val="bg1"/>
              </a:solidFill>
            </a:endParaRPr>
          </a:p>
        </p:txBody>
      </p:sp>
      <p:sp>
        <p:nvSpPr>
          <p:cNvPr id="5" name="Content Placeholder 4"/>
          <p:cNvSpPr>
            <a:spLocks noGrp="1"/>
          </p:cNvSpPr>
          <p:nvPr>
            <p:ph idx="1"/>
          </p:nvPr>
        </p:nvSpPr>
        <p:spPr>
          <a:xfrm>
            <a:off x="593913" y="1288852"/>
            <a:ext cx="3200399" cy="3058247"/>
          </a:xfrm>
        </p:spPr>
        <p:txBody>
          <a:bodyPr vert="horz" lIns="91440" tIns="45721" rIns="91440" bIns="0" rtlCol="0" anchor="t">
            <a:normAutofit fontScale="92500"/>
          </a:bodyPr>
          <a:lstStyle/>
          <a:p>
            <a:pPr rtl="0">
              <a:buClr>
                <a:srgbClr val="CD2B46"/>
              </a:buClr>
              <a:buFont typeface="Arial" panose="020B0604020202020204" pitchFamily="34" charset="0"/>
              <a:buChar char="•"/>
            </a:pPr>
            <a:r>
              <a:rPr lang="en-US" sz="2000" dirty="0"/>
              <a:t>Les </a:t>
            </a:r>
            <a:r>
              <a:rPr lang="en-US" sz="2000" dirty="0" err="1"/>
              <a:t>stratégies</a:t>
            </a:r>
            <a:r>
              <a:rPr lang="en-US" sz="2000" dirty="0"/>
              <a:t> et </a:t>
            </a:r>
            <a:r>
              <a:rPr lang="en-US" sz="2000" dirty="0" err="1"/>
              <a:t>principes</a:t>
            </a:r>
            <a:r>
              <a:rPr lang="en-US" sz="2000" dirty="0"/>
              <a:t> </a:t>
            </a:r>
            <a:r>
              <a:rPr lang="en-US" sz="2000" dirty="0" err="1"/>
              <a:t>essentiels</a:t>
            </a:r>
            <a:r>
              <a:rPr lang="en-US" sz="2000" dirty="0"/>
              <a:t> </a:t>
            </a:r>
            <a:r>
              <a:rPr lang="en-US" sz="2000" dirty="0" err="1"/>
              <a:t>issus</a:t>
            </a:r>
            <a:r>
              <a:rPr lang="en-US" sz="2000" dirty="0"/>
              <a:t> de la Convention des Nations </a:t>
            </a:r>
            <a:r>
              <a:rPr lang="en-US" sz="2000" dirty="0" err="1"/>
              <a:t>Unies</a:t>
            </a:r>
            <a:r>
              <a:rPr lang="en-US" sz="2000" dirty="0"/>
              <a:t> relative aux droits des </a:t>
            </a:r>
            <a:r>
              <a:rPr lang="en-US" sz="2000" dirty="0" err="1"/>
              <a:t>personnes</a:t>
            </a:r>
            <a:r>
              <a:rPr lang="en-US" sz="2000" dirty="0"/>
              <a:t> </a:t>
            </a:r>
            <a:r>
              <a:rPr lang="en-US" sz="2000" dirty="0" err="1"/>
              <a:t>handicapées</a:t>
            </a:r>
            <a:endParaRPr lang="en-US" sz="2000" dirty="0"/>
          </a:p>
          <a:p>
            <a:pPr marL="342265" indent="-342265" rtl="0">
              <a:buClr>
                <a:srgbClr val="CD2B46"/>
              </a:buClr>
              <a:buFont typeface="Arial" panose="020B0604020202020204" pitchFamily="34" charset="0"/>
              <a:buChar char="•"/>
            </a:pPr>
            <a:r>
              <a:rPr lang="en-US" sz="2000" dirty="0"/>
              <a:t>Les </a:t>
            </a:r>
            <a:r>
              <a:rPr lang="en-US" sz="2000" dirty="0" err="1"/>
              <a:t>stratégies</a:t>
            </a:r>
            <a:r>
              <a:rPr lang="en-US" sz="2000" dirty="0"/>
              <a:t> </a:t>
            </a:r>
            <a:r>
              <a:rPr lang="en-US" sz="2000" dirty="0" err="1"/>
              <a:t>permettant</a:t>
            </a:r>
            <a:r>
              <a:rPr lang="en-US" sz="2000" dirty="0"/>
              <a:t> de </a:t>
            </a:r>
            <a:r>
              <a:rPr lang="en-US" sz="2000" dirty="0" err="1"/>
              <a:t>favoriser</a:t>
            </a:r>
            <a:r>
              <a:rPr lang="en-US" sz="2000" dirty="0"/>
              <a:t> </a:t>
            </a:r>
            <a:r>
              <a:rPr lang="en-US" sz="2000" dirty="0" err="1"/>
              <a:t>l’intégration</a:t>
            </a:r>
            <a:r>
              <a:rPr lang="en-US" sz="2000" dirty="0"/>
              <a:t> des </a:t>
            </a:r>
            <a:r>
              <a:rPr lang="en-US" sz="2000" dirty="0" err="1"/>
              <a:t>personnes</a:t>
            </a:r>
            <a:r>
              <a:rPr lang="en-US" sz="2000" dirty="0"/>
              <a:t> </a:t>
            </a:r>
            <a:r>
              <a:rPr lang="en-US" sz="2000" dirty="0" err="1"/>
              <a:t>handicapées</a:t>
            </a:r>
            <a:endParaRPr lang="en-US" sz="2000" dirty="0">
              <a:cs typeface="Arial" panose="020B0604020202020204"/>
            </a:endParaRPr>
          </a:p>
        </p:txBody>
      </p:sp>
      <p:pic>
        <p:nvPicPr>
          <p:cNvPr id="7" name="Picture 6" descr="Photo caption: UNHCR’s Head of Sub-Office in Aleppo, Takashima Yumiko discuss with Subhi, a seven-year-old who is visually impaired, at a centre the Sabil neighbourhood of Aleppo."/>
          <p:cNvPicPr>
            <a:picLocks noChangeAspect="1"/>
          </p:cNvPicPr>
          <p:nvPr/>
        </p:nvPicPr>
        <p:blipFill>
          <a:blip r:embed="rId4"/>
          <a:srcRect/>
          <a:stretch>
            <a:fillRect/>
          </a:stretch>
        </p:blipFill>
        <p:spPr>
          <a:xfrm>
            <a:off x="4104692" y="1445333"/>
            <a:ext cx="4147715" cy="2768355"/>
          </a:xfrm>
          <a:prstGeom prst="rect">
            <a:avLst/>
          </a:prstGeom>
        </p:spPr>
      </p:pic>
      <p:sp>
        <p:nvSpPr>
          <p:cNvPr id="8" name="Rectangle 7"/>
          <p:cNvSpPr/>
          <p:nvPr/>
        </p:nvSpPr>
        <p:spPr>
          <a:xfrm>
            <a:off x="4406196" y="4216294"/>
            <a:ext cx="3608209" cy="261610"/>
          </a:xfrm>
          <a:prstGeom prst="rect">
            <a:avLst/>
          </a:prstGeom>
        </p:spPr>
        <p:txBody>
          <a:bodyPr wrap="square" rtlCol="0">
            <a:spAutoFit/>
          </a:bodyPr>
          <a:lstStyle/>
          <a:p>
            <a:pPr algn="ctr" rtl="0"/>
            <a:r>
              <a:rPr lang="en-US" sz="1100"/>
              <a:t>Photo : © HCR/Antwan Chnkdji</a:t>
            </a:r>
            <a:endParaRPr lang="en-GB" sz="11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036" y="-24250"/>
            <a:ext cx="8754313" cy="968351"/>
          </a:xfrm>
        </p:spPr>
        <p:txBody>
          <a:bodyPr rtlCol="0">
            <a:normAutofit/>
          </a:bodyPr>
          <a:lstStyle/>
          <a:p>
            <a:pPr algn="ctr" rtl="0"/>
            <a:r>
              <a:rPr lang="en-US" sz="3000">
                <a:solidFill>
                  <a:srgbClr val="CD2B46"/>
                </a:solidFill>
              </a:rPr>
              <a:t>Étude de cas 2 – Jamir</a:t>
            </a:r>
            <a:endParaRPr lang="en-GB" sz="3000" dirty="0">
              <a:solidFill>
                <a:srgbClr val="CD2B46"/>
              </a:solidFill>
            </a:endParaRPr>
          </a:p>
        </p:txBody>
      </p:sp>
      <p:sp>
        <p:nvSpPr>
          <p:cNvPr id="4" name="Content Placeholder 3"/>
          <p:cNvSpPr>
            <a:spLocks noGrp="1"/>
          </p:cNvSpPr>
          <p:nvPr>
            <p:ph sz="half" idx="1"/>
          </p:nvPr>
        </p:nvSpPr>
        <p:spPr>
          <a:xfrm>
            <a:off x="736600" y="1266738"/>
            <a:ext cx="3911599" cy="3045211"/>
          </a:xfrm>
          <a:solidFill>
            <a:srgbClr val="92D050"/>
          </a:solidFill>
        </p:spPr>
        <p:txBody>
          <a:bodyPr vert="horz" lIns="91440" tIns="45720" rIns="91440" bIns="0" rtlCol="0" anchor="ctr">
            <a:normAutofit fontScale="40000" lnSpcReduction="20000"/>
          </a:bodyPr>
          <a:lstStyle/>
          <a:p>
            <a:pPr marL="342900" indent="-342900" rtl="0"/>
            <a:r>
              <a:rPr lang="en-US" sz="3000" b="1" dirty="0" err="1"/>
              <a:t>Équipements</a:t>
            </a:r>
            <a:r>
              <a:rPr lang="en-US" sz="3000" b="1" dirty="0"/>
              <a:t> </a:t>
            </a:r>
            <a:r>
              <a:rPr lang="en-US" sz="3000" b="1" dirty="0" err="1"/>
              <a:t>d’assistance</a:t>
            </a:r>
            <a:r>
              <a:rPr lang="en-US" sz="3000" b="1" dirty="0"/>
              <a:t>.</a:t>
            </a:r>
            <a:r>
              <a:rPr lang="en-US" sz="3000" dirty="0"/>
              <a:t> </a:t>
            </a:r>
            <a:r>
              <a:rPr lang="en-US" sz="3000" dirty="0" err="1"/>
              <a:t>Fournir</a:t>
            </a:r>
            <a:r>
              <a:rPr lang="en-US" sz="3000" dirty="0"/>
              <a:t> un fauteuil </a:t>
            </a:r>
            <a:r>
              <a:rPr lang="en-US" sz="3000" dirty="0" err="1"/>
              <a:t>roulant</a:t>
            </a:r>
            <a:r>
              <a:rPr lang="en-US" sz="3000" dirty="0"/>
              <a:t> </a:t>
            </a:r>
            <a:r>
              <a:rPr lang="en-US" sz="3000" dirty="0" err="1"/>
              <a:t>à</a:t>
            </a:r>
            <a:r>
              <a:rPr lang="en-US" sz="3000" dirty="0"/>
              <a:t> Jamir.</a:t>
            </a:r>
          </a:p>
          <a:p>
            <a:pPr marL="342900" indent="-342900" rtl="0"/>
            <a:r>
              <a:rPr lang="en-US" sz="3000" b="1" dirty="0" err="1"/>
              <a:t>Autonomisation</a:t>
            </a:r>
            <a:r>
              <a:rPr lang="en-US" sz="3000" b="1" dirty="0"/>
              <a:t> </a:t>
            </a:r>
            <a:r>
              <a:rPr lang="en-US" sz="3000" b="1" dirty="0" err="1"/>
              <a:t>individuelle</a:t>
            </a:r>
            <a:r>
              <a:rPr lang="en-US" sz="3000" b="1" dirty="0"/>
              <a:t>.</a:t>
            </a:r>
            <a:r>
              <a:rPr lang="en-US" sz="3000" dirty="0"/>
              <a:t> </a:t>
            </a:r>
            <a:r>
              <a:rPr lang="en-US" sz="3000" dirty="0" err="1"/>
              <a:t>Expliquer</a:t>
            </a:r>
            <a:r>
              <a:rPr lang="en-US" sz="3000" dirty="0"/>
              <a:t> </a:t>
            </a:r>
            <a:r>
              <a:rPr lang="en-US" sz="3000" dirty="0" err="1"/>
              <a:t>à</a:t>
            </a:r>
            <a:r>
              <a:rPr lang="en-US" sz="3000" dirty="0"/>
              <a:t> Jamir comment </a:t>
            </a:r>
            <a:r>
              <a:rPr lang="en-US" sz="3000" dirty="0" err="1"/>
              <a:t>utiliser</a:t>
            </a:r>
            <a:r>
              <a:rPr lang="en-US" sz="3000" dirty="0"/>
              <a:t> son fauteuil </a:t>
            </a:r>
            <a:r>
              <a:rPr lang="en-US" sz="3000" dirty="0" err="1"/>
              <a:t>roulant</a:t>
            </a:r>
            <a:r>
              <a:rPr lang="en-US" sz="3000" dirty="0"/>
              <a:t>, </a:t>
            </a:r>
            <a:r>
              <a:rPr lang="en-US" sz="3000" dirty="0" err="1"/>
              <a:t>notamment</a:t>
            </a:r>
            <a:r>
              <a:rPr lang="en-US" sz="3000" dirty="0"/>
              <a:t> pour </a:t>
            </a:r>
            <a:r>
              <a:rPr lang="en-US" sz="3000" dirty="0" err="1"/>
              <a:t>circuler</a:t>
            </a:r>
            <a:r>
              <a:rPr lang="en-US" sz="3000" dirty="0"/>
              <a:t> sur un terrain </a:t>
            </a:r>
            <a:r>
              <a:rPr lang="en-US" sz="3000" dirty="0" err="1"/>
              <a:t>accidenté</a:t>
            </a:r>
            <a:r>
              <a:rPr lang="en-US" sz="3000" dirty="0"/>
              <a:t> et </a:t>
            </a:r>
            <a:r>
              <a:rPr lang="en-US" sz="3000" dirty="0" err="1"/>
              <a:t>surmonter</a:t>
            </a:r>
            <a:r>
              <a:rPr lang="en-US" sz="3000" dirty="0"/>
              <a:t> les obstacles.</a:t>
            </a:r>
            <a:endParaRPr lang="en-GB" sz="3000" dirty="0">
              <a:cs typeface="Arial" panose="020B0604020202020204"/>
            </a:endParaRPr>
          </a:p>
          <a:p>
            <a:pPr marL="342900" indent="-342900" rtl="0"/>
            <a:r>
              <a:rPr lang="en-US" sz="3000" b="1" dirty="0" err="1"/>
              <a:t>Soutien</a:t>
            </a:r>
            <a:r>
              <a:rPr lang="en-US" sz="3000" b="1" dirty="0"/>
              <a:t> </a:t>
            </a:r>
            <a:r>
              <a:rPr lang="en-US" sz="3000" b="1" dirty="0" err="1"/>
              <a:t>ciblé</a:t>
            </a:r>
            <a:r>
              <a:rPr lang="en-US" sz="3000" b="1" dirty="0"/>
              <a:t>.</a:t>
            </a:r>
            <a:r>
              <a:rPr lang="en-US" sz="3000" dirty="0"/>
              <a:t> </a:t>
            </a:r>
            <a:r>
              <a:rPr lang="en-US" sz="3000" dirty="0" err="1"/>
              <a:t>Trouver</a:t>
            </a:r>
            <a:r>
              <a:rPr lang="en-US" sz="3000" dirty="0"/>
              <a:t> un </a:t>
            </a:r>
            <a:r>
              <a:rPr lang="en-US" sz="3000" dirty="0" err="1"/>
              <a:t>bénévole</a:t>
            </a:r>
            <a:r>
              <a:rPr lang="en-US" sz="3000" dirty="0"/>
              <a:t> au sein de la </a:t>
            </a:r>
            <a:r>
              <a:rPr lang="en-US" sz="3000" dirty="0" err="1"/>
              <a:t>communauté</a:t>
            </a:r>
            <a:r>
              <a:rPr lang="en-US" sz="3000" dirty="0"/>
              <a:t> </a:t>
            </a:r>
            <a:r>
              <a:rPr lang="en-US" sz="3000" dirty="0" err="1"/>
              <a:t>ou</a:t>
            </a:r>
            <a:r>
              <a:rPr lang="en-US" sz="3000" dirty="0"/>
              <a:t> un </a:t>
            </a:r>
            <a:r>
              <a:rPr lang="en-US" sz="3000" dirty="0" err="1"/>
              <a:t>professeur</a:t>
            </a:r>
            <a:r>
              <a:rPr lang="en-US" sz="3000" dirty="0"/>
              <a:t> pour </a:t>
            </a:r>
            <a:r>
              <a:rPr lang="en-US" sz="3000" dirty="0" err="1"/>
              <a:t>lui</a:t>
            </a:r>
            <a:r>
              <a:rPr lang="en-US" sz="3000" dirty="0"/>
              <a:t> donner des </a:t>
            </a:r>
            <a:r>
              <a:rPr lang="en-US" sz="3000" dirty="0" err="1"/>
              <a:t>cours</a:t>
            </a:r>
            <a:r>
              <a:rPr lang="en-US" sz="3000" dirty="0"/>
              <a:t> </a:t>
            </a:r>
            <a:r>
              <a:rPr lang="en-US" sz="3000" dirty="0" err="1"/>
              <a:t>particuliers</a:t>
            </a:r>
            <a:r>
              <a:rPr lang="en-US" sz="3000" dirty="0"/>
              <a:t>.</a:t>
            </a:r>
            <a:endParaRPr lang="en-GB" sz="3000" dirty="0">
              <a:cs typeface="Arial" panose="020B0604020202020204"/>
            </a:endParaRPr>
          </a:p>
          <a:p>
            <a:pPr marL="342900" indent="-342900" rtl="0"/>
            <a:r>
              <a:rPr lang="en-US" sz="3000" b="1" dirty="0" err="1"/>
              <a:t>Sensibilisation</a:t>
            </a:r>
            <a:r>
              <a:rPr lang="en-US" sz="3000" b="1" dirty="0"/>
              <a:t>.</a:t>
            </a:r>
            <a:r>
              <a:rPr lang="en-US" sz="3000" dirty="0"/>
              <a:t> </a:t>
            </a:r>
            <a:r>
              <a:rPr lang="en-US" sz="3000" dirty="0" err="1"/>
              <a:t>Sensibiliser</a:t>
            </a:r>
            <a:r>
              <a:rPr lang="en-US" sz="3000" dirty="0"/>
              <a:t> les </a:t>
            </a:r>
            <a:r>
              <a:rPr lang="en-US" sz="3000" dirty="0" err="1"/>
              <a:t>autres</a:t>
            </a:r>
            <a:r>
              <a:rPr lang="en-US" sz="3000" dirty="0"/>
              <a:t> </a:t>
            </a:r>
            <a:r>
              <a:rPr lang="en-US" sz="3000" dirty="0" err="1"/>
              <a:t>élèves</a:t>
            </a:r>
            <a:r>
              <a:rPr lang="en-US" sz="3000" dirty="0"/>
              <a:t> aux </a:t>
            </a:r>
            <a:r>
              <a:rPr lang="en-US" sz="3000" dirty="0" err="1"/>
              <a:t>capacités</a:t>
            </a:r>
            <a:r>
              <a:rPr lang="en-US" sz="3000" dirty="0"/>
              <a:t> et aux </a:t>
            </a:r>
            <a:r>
              <a:rPr lang="en-US" sz="3000" dirty="0" err="1"/>
              <a:t>compétences</a:t>
            </a:r>
            <a:r>
              <a:rPr lang="en-US" sz="3000" dirty="0"/>
              <a:t> des enfants </a:t>
            </a:r>
            <a:r>
              <a:rPr lang="en-US" sz="3000" dirty="0" err="1"/>
              <a:t>handicapés</a:t>
            </a:r>
            <a:r>
              <a:rPr lang="en-US" sz="3000" dirty="0"/>
              <a:t>. </a:t>
            </a:r>
            <a:r>
              <a:rPr lang="en-US" sz="3000" b="1" dirty="0" err="1"/>
              <a:t>Sensibilisation</a:t>
            </a:r>
            <a:r>
              <a:rPr lang="en-US" sz="3000" b="1" dirty="0"/>
              <a:t>.</a:t>
            </a:r>
            <a:r>
              <a:rPr lang="en-US" sz="3000" dirty="0"/>
              <a:t> </a:t>
            </a:r>
            <a:r>
              <a:rPr lang="en-US" sz="3000" dirty="0" err="1"/>
              <a:t>Contacter</a:t>
            </a:r>
            <a:r>
              <a:rPr lang="en-US" sz="3000" dirty="0"/>
              <a:t> les associations de </a:t>
            </a:r>
            <a:r>
              <a:rPr lang="en-US" sz="3000" dirty="0" err="1"/>
              <a:t>personnes</a:t>
            </a:r>
            <a:r>
              <a:rPr lang="en-US" sz="3000" dirty="0"/>
              <a:t> </a:t>
            </a:r>
            <a:r>
              <a:rPr lang="en-US" sz="3000" dirty="0" err="1"/>
              <a:t>handicapées</a:t>
            </a:r>
            <a:r>
              <a:rPr lang="en-US" sz="3000" dirty="0"/>
              <a:t> </a:t>
            </a:r>
            <a:r>
              <a:rPr lang="en-US" sz="3000" dirty="0" err="1"/>
              <a:t>afin</a:t>
            </a:r>
            <a:r>
              <a:rPr lang="en-US" sz="3000" dirty="0"/>
              <a:t> de </a:t>
            </a:r>
            <a:r>
              <a:rPr lang="en-US" sz="3000" dirty="0" err="1"/>
              <a:t>sensibiliser</a:t>
            </a:r>
            <a:r>
              <a:rPr lang="en-US" sz="3000" dirty="0"/>
              <a:t> la </a:t>
            </a:r>
            <a:r>
              <a:rPr lang="en-US" sz="3000" dirty="0" err="1"/>
              <a:t>communauté</a:t>
            </a:r>
            <a:r>
              <a:rPr lang="en-US" sz="3000" dirty="0"/>
              <a:t> au droit de </a:t>
            </a:r>
            <a:r>
              <a:rPr lang="en-US" sz="3000" dirty="0" err="1"/>
              <a:t>tous</a:t>
            </a:r>
            <a:r>
              <a:rPr lang="en-US" sz="3000" dirty="0"/>
              <a:t> les enfants </a:t>
            </a:r>
            <a:r>
              <a:rPr lang="en-US" sz="3000" dirty="0" err="1"/>
              <a:t>à</a:t>
            </a:r>
            <a:r>
              <a:rPr lang="en-US" sz="3000" dirty="0"/>
              <a:t> </a:t>
            </a:r>
            <a:r>
              <a:rPr lang="en-US" sz="3000" dirty="0" err="1"/>
              <a:t>l’éducation</a:t>
            </a:r>
            <a:r>
              <a:rPr lang="en-US" sz="3000" dirty="0"/>
              <a:t>.</a:t>
            </a:r>
            <a:endParaRPr lang="en-GB" sz="3000" dirty="0">
              <a:cs typeface="Arial" panose="020B0604020202020204"/>
            </a:endParaRPr>
          </a:p>
          <a:p>
            <a:pPr marL="342900" indent="-342900" rtl="0"/>
            <a:r>
              <a:rPr lang="en-US" sz="3000" b="1" dirty="0" err="1"/>
              <a:t>Renforcement</a:t>
            </a:r>
            <a:r>
              <a:rPr lang="en-US" sz="3000" b="1" dirty="0"/>
              <a:t> des </a:t>
            </a:r>
            <a:r>
              <a:rPr lang="en-US" sz="3000" b="1" dirty="0" err="1"/>
              <a:t>compétences</a:t>
            </a:r>
            <a:r>
              <a:rPr lang="en-US" sz="3000" b="1" dirty="0"/>
              <a:t>.</a:t>
            </a:r>
            <a:r>
              <a:rPr lang="en-US" sz="3000" dirty="0"/>
              <a:t> Former les </a:t>
            </a:r>
            <a:r>
              <a:rPr lang="en-US" sz="3000" dirty="0" err="1"/>
              <a:t>enseignants</a:t>
            </a:r>
            <a:r>
              <a:rPr lang="en-US" sz="3000" dirty="0"/>
              <a:t> </a:t>
            </a:r>
            <a:r>
              <a:rPr lang="en-US" sz="3000" dirty="0" err="1"/>
              <a:t>à</a:t>
            </a:r>
            <a:r>
              <a:rPr lang="en-US" sz="3000" dirty="0"/>
              <a:t> la mise </a:t>
            </a:r>
            <a:r>
              <a:rPr lang="en-US" sz="3000" dirty="0" err="1"/>
              <a:t>en</a:t>
            </a:r>
            <a:r>
              <a:rPr lang="en-US" sz="3000" dirty="0"/>
              <a:t> place d’un </a:t>
            </a:r>
            <a:r>
              <a:rPr lang="en-US" sz="3000" dirty="0" err="1"/>
              <a:t>environnement</a:t>
            </a:r>
            <a:r>
              <a:rPr lang="en-US" sz="3000" dirty="0"/>
              <a:t> </a:t>
            </a:r>
            <a:r>
              <a:rPr lang="en-US" sz="3000" dirty="0" err="1"/>
              <a:t>d’apprentissage</a:t>
            </a:r>
            <a:r>
              <a:rPr lang="en-US" sz="3000" dirty="0"/>
              <a:t> </a:t>
            </a:r>
            <a:r>
              <a:rPr lang="en-US" sz="3000" dirty="0" err="1"/>
              <a:t>inclusif</a:t>
            </a:r>
            <a:r>
              <a:rPr lang="en-US" sz="3000" dirty="0"/>
              <a:t>.</a:t>
            </a:r>
            <a:endParaRPr lang="en-GB" sz="3000" dirty="0">
              <a:cs typeface="Arial" panose="020B0604020202020204"/>
            </a:endParaRPr>
          </a:p>
          <a:p>
            <a:pPr marL="342900" indent="-342900" rtl="0"/>
            <a:endParaRPr lang="en-GB" dirty="0">
              <a:cs typeface="Arial" panose="020B0604020202020204"/>
            </a:endParaRPr>
          </a:p>
        </p:txBody>
      </p:sp>
      <p:sp>
        <p:nvSpPr>
          <p:cNvPr id="5" name="Content Placeholder 4"/>
          <p:cNvSpPr>
            <a:spLocks noGrp="1"/>
          </p:cNvSpPr>
          <p:nvPr>
            <p:ph sz="half" idx="2"/>
          </p:nvPr>
        </p:nvSpPr>
        <p:spPr>
          <a:xfrm>
            <a:off x="4649448" y="1266738"/>
            <a:ext cx="3783352" cy="3045212"/>
          </a:xfrm>
          <a:solidFill>
            <a:srgbClr val="FED517"/>
          </a:solidFill>
        </p:spPr>
        <p:txBody>
          <a:bodyPr vert="horz" lIns="91440" tIns="45720" rIns="91440" bIns="0" rtlCol="0" anchor="ctr">
            <a:normAutofit fontScale="40000" lnSpcReduction="20000"/>
          </a:bodyPr>
          <a:lstStyle/>
          <a:p>
            <a:pPr marL="342900" indent="-342900" rtl="0"/>
            <a:r>
              <a:rPr lang="en-US" sz="3000" b="1" dirty="0" err="1"/>
              <a:t>Accessibilité</a:t>
            </a:r>
            <a:r>
              <a:rPr lang="en-US" sz="3000" b="1" dirty="0"/>
              <a:t> physique.</a:t>
            </a:r>
            <a:r>
              <a:rPr lang="en-US" sz="3000" dirty="0"/>
              <a:t> </a:t>
            </a:r>
            <a:r>
              <a:rPr lang="en-US" sz="3000" dirty="0" err="1"/>
              <a:t>Réaliser</a:t>
            </a:r>
            <a:r>
              <a:rPr lang="en-US" sz="3000" dirty="0"/>
              <a:t> des travaux </a:t>
            </a:r>
            <a:r>
              <a:rPr lang="en-US" sz="3000" dirty="0" err="1"/>
              <a:t>d’aménagement</a:t>
            </a:r>
            <a:r>
              <a:rPr lang="en-US" sz="3000" dirty="0"/>
              <a:t> </a:t>
            </a:r>
            <a:r>
              <a:rPr lang="en-US" sz="3000" dirty="0" err="1"/>
              <a:t>afin</a:t>
            </a:r>
            <a:r>
              <a:rPr lang="en-US" sz="3000" dirty="0"/>
              <a:t> </a:t>
            </a:r>
            <a:r>
              <a:rPr lang="en-US" sz="3000" dirty="0" err="1"/>
              <a:t>d’améliorer</a:t>
            </a:r>
            <a:r>
              <a:rPr lang="en-US" sz="3000" dirty="0"/>
              <a:t> </a:t>
            </a:r>
            <a:r>
              <a:rPr lang="en-US" sz="3000" dirty="0" err="1"/>
              <a:t>l’accès</a:t>
            </a:r>
            <a:r>
              <a:rPr lang="en-US" sz="3000" dirty="0"/>
              <a:t> </a:t>
            </a:r>
            <a:r>
              <a:rPr lang="en-US" sz="3000" dirty="0" err="1"/>
              <a:t>à</a:t>
            </a:r>
            <a:r>
              <a:rPr lang="en-US" sz="3000" dirty="0"/>
              <a:t> </a:t>
            </a:r>
            <a:r>
              <a:rPr lang="en-US" sz="3000" dirty="0" err="1"/>
              <a:t>l’école</a:t>
            </a:r>
            <a:r>
              <a:rPr lang="en-US" sz="3000" dirty="0"/>
              <a:t>.</a:t>
            </a:r>
          </a:p>
          <a:p>
            <a:pPr marL="342900" indent="-342900" rtl="0"/>
            <a:r>
              <a:rPr lang="en-US" sz="3000" b="1" dirty="0"/>
              <a:t>Participation</a:t>
            </a:r>
            <a:r>
              <a:rPr lang="en-US" sz="3000" dirty="0"/>
              <a:t>. Demander </a:t>
            </a:r>
            <a:r>
              <a:rPr lang="en-US" sz="3000" dirty="0" err="1"/>
              <a:t>à</a:t>
            </a:r>
            <a:r>
              <a:rPr lang="en-US" sz="3000" dirty="0"/>
              <a:t> </a:t>
            </a:r>
            <a:r>
              <a:rPr lang="en-US" sz="3000" dirty="0" err="1"/>
              <a:t>tous</a:t>
            </a:r>
            <a:r>
              <a:rPr lang="en-US" sz="3000" dirty="0"/>
              <a:t> les enfants, </a:t>
            </a:r>
            <a:r>
              <a:rPr lang="en-US" sz="3000" dirty="0" err="1"/>
              <a:t>qu’ils</a:t>
            </a:r>
            <a:r>
              <a:rPr lang="en-US" sz="3000" dirty="0"/>
              <a:t> </a:t>
            </a:r>
            <a:r>
              <a:rPr lang="en-US" sz="3000" dirty="0" err="1"/>
              <a:t>présentent</a:t>
            </a:r>
            <a:r>
              <a:rPr lang="en-US" sz="3000" dirty="0"/>
              <a:t> </a:t>
            </a:r>
            <a:r>
              <a:rPr lang="en-US" sz="3000" dirty="0" err="1"/>
              <a:t>ou</a:t>
            </a:r>
            <a:r>
              <a:rPr lang="en-US" sz="3000" dirty="0"/>
              <a:t> non un handicap, </a:t>
            </a:r>
            <a:r>
              <a:rPr lang="en-US" sz="3000" dirty="0" err="1"/>
              <a:t>d’identifier</a:t>
            </a:r>
            <a:r>
              <a:rPr lang="en-US" sz="3000" dirty="0"/>
              <a:t> les </a:t>
            </a:r>
            <a:r>
              <a:rPr lang="en-US" sz="3000" dirty="0" err="1"/>
              <a:t>problèmes</a:t>
            </a:r>
            <a:r>
              <a:rPr lang="en-US" sz="3000" dirty="0"/>
              <a:t> </a:t>
            </a:r>
            <a:r>
              <a:rPr lang="en-US" sz="3000" dirty="0" err="1"/>
              <a:t>d’accessibilité</a:t>
            </a:r>
            <a:r>
              <a:rPr lang="en-US" sz="3000" dirty="0"/>
              <a:t> </a:t>
            </a:r>
            <a:r>
              <a:rPr lang="en-US" sz="3000" dirty="0" err="1"/>
              <a:t>présents</a:t>
            </a:r>
            <a:r>
              <a:rPr lang="en-US" sz="3000" dirty="0"/>
              <a:t> sur le chemin de </a:t>
            </a:r>
            <a:r>
              <a:rPr lang="en-US" sz="3000" dirty="0" err="1"/>
              <a:t>l’école</a:t>
            </a:r>
            <a:r>
              <a:rPr lang="en-US" sz="3000" dirty="0"/>
              <a:t> et au sein de </a:t>
            </a:r>
            <a:r>
              <a:rPr lang="en-US" sz="3000" dirty="0" err="1"/>
              <a:t>l’établissement</a:t>
            </a:r>
            <a:r>
              <a:rPr lang="en-US" sz="3000" dirty="0"/>
              <a:t>. </a:t>
            </a:r>
            <a:endParaRPr lang="en-GB" sz="3000" dirty="0">
              <a:cs typeface="Arial" panose="020B0604020202020204"/>
            </a:endParaRPr>
          </a:p>
          <a:p>
            <a:pPr marL="342900" indent="-342900" rtl="0"/>
            <a:r>
              <a:rPr lang="en-US" sz="3000" b="1" dirty="0" err="1"/>
              <a:t>Accessibilité</a:t>
            </a:r>
            <a:r>
              <a:rPr lang="en-US" sz="3000" b="1" dirty="0"/>
              <a:t> physique.</a:t>
            </a:r>
            <a:r>
              <a:rPr lang="en-US" sz="3000" dirty="0"/>
              <a:t> </a:t>
            </a:r>
            <a:r>
              <a:rPr lang="en-US" sz="3000" dirty="0" err="1"/>
              <a:t>Réaliser</a:t>
            </a:r>
            <a:r>
              <a:rPr lang="en-US" sz="3000" dirty="0"/>
              <a:t> des travaux </a:t>
            </a:r>
            <a:r>
              <a:rPr lang="en-US" sz="3000" dirty="0" err="1"/>
              <a:t>d’aménagement</a:t>
            </a:r>
            <a:r>
              <a:rPr lang="en-US" sz="3000" dirty="0"/>
              <a:t> </a:t>
            </a:r>
            <a:r>
              <a:rPr lang="en-US" sz="3000" dirty="0" err="1"/>
              <a:t>afin</a:t>
            </a:r>
            <a:r>
              <a:rPr lang="en-US" sz="3000" dirty="0"/>
              <a:t> </a:t>
            </a:r>
            <a:r>
              <a:rPr lang="en-US" sz="3000" dirty="0" err="1"/>
              <a:t>d’adapter</a:t>
            </a:r>
            <a:r>
              <a:rPr lang="en-US" sz="3000" dirty="0"/>
              <a:t> les infrastructures </a:t>
            </a:r>
            <a:r>
              <a:rPr lang="en-US" sz="3000" dirty="0" err="1"/>
              <a:t>scolaires</a:t>
            </a:r>
            <a:r>
              <a:rPr lang="en-US" sz="3000" dirty="0"/>
              <a:t> (</a:t>
            </a:r>
            <a:r>
              <a:rPr lang="en-US" sz="3000" dirty="0" err="1"/>
              <a:t>élargissement</a:t>
            </a:r>
            <a:r>
              <a:rPr lang="en-US" sz="3000" dirty="0"/>
              <a:t> des </a:t>
            </a:r>
            <a:r>
              <a:rPr lang="en-US" sz="3000" dirty="0" err="1"/>
              <a:t>portes</a:t>
            </a:r>
            <a:r>
              <a:rPr lang="en-US" sz="3000" dirty="0"/>
              <a:t> des latrines, construction de </a:t>
            </a:r>
            <a:r>
              <a:rPr lang="en-US" sz="3000" dirty="0" err="1"/>
              <a:t>rampes</a:t>
            </a:r>
            <a:r>
              <a:rPr lang="en-US" sz="3000" dirty="0"/>
              <a:t> </a:t>
            </a:r>
            <a:r>
              <a:rPr lang="en-US" sz="3000" dirty="0" err="1"/>
              <a:t>d’accès</a:t>
            </a:r>
            <a:r>
              <a:rPr lang="en-US" sz="3000" dirty="0"/>
              <a:t>, etc.).</a:t>
            </a:r>
            <a:endParaRPr lang="en-GB" sz="3000" dirty="0">
              <a:cs typeface="Arial" panose="020B0604020202020204"/>
            </a:endParaRPr>
          </a:p>
          <a:p>
            <a:pPr marL="342900" indent="-342900" rtl="0"/>
            <a:r>
              <a:rPr lang="en-US" sz="3000" b="1" dirty="0" err="1"/>
              <a:t>Soutien</a:t>
            </a:r>
            <a:r>
              <a:rPr lang="en-US" sz="3000" b="1" dirty="0"/>
              <a:t> </a:t>
            </a:r>
            <a:r>
              <a:rPr lang="en-US" sz="3000" b="1" dirty="0" err="1"/>
              <a:t>communautaire</a:t>
            </a:r>
            <a:r>
              <a:rPr lang="en-US" sz="3000" b="1" dirty="0"/>
              <a:t>.</a:t>
            </a:r>
            <a:r>
              <a:rPr lang="en-US" sz="3000" dirty="0"/>
              <a:t> </a:t>
            </a:r>
            <a:r>
              <a:rPr lang="en-US" sz="3000" dirty="0" err="1"/>
              <a:t>Mettre</a:t>
            </a:r>
            <a:r>
              <a:rPr lang="en-US" sz="3000" dirty="0"/>
              <a:t> </a:t>
            </a:r>
            <a:r>
              <a:rPr lang="en-US" sz="3000" dirty="0" err="1"/>
              <a:t>en</a:t>
            </a:r>
            <a:r>
              <a:rPr lang="en-US" sz="3000" dirty="0"/>
              <a:t> place des « </a:t>
            </a:r>
            <a:r>
              <a:rPr lang="en-US" sz="3000" dirty="0" err="1"/>
              <a:t>groupes</a:t>
            </a:r>
            <a:r>
              <a:rPr lang="en-US" sz="3000" dirty="0"/>
              <a:t> de </a:t>
            </a:r>
            <a:r>
              <a:rPr lang="en-US" sz="3000" dirty="0" err="1"/>
              <a:t>marche</a:t>
            </a:r>
            <a:r>
              <a:rPr lang="en-US" sz="3000" dirty="0"/>
              <a:t> », </a:t>
            </a:r>
            <a:r>
              <a:rPr lang="en-US" sz="3000" dirty="0" err="1"/>
              <a:t>afin</a:t>
            </a:r>
            <a:r>
              <a:rPr lang="en-US" sz="3000" dirty="0"/>
              <a:t> que </a:t>
            </a:r>
            <a:r>
              <a:rPr lang="en-US" sz="3000" dirty="0" err="1"/>
              <a:t>tous</a:t>
            </a:r>
            <a:r>
              <a:rPr lang="en-US" sz="3000" dirty="0"/>
              <a:t> les enfants, </a:t>
            </a:r>
            <a:r>
              <a:rPr lang="en-US" sz="3000" dirty="0" err="1"/>
              <a:t>qu’ils</a:t>
            </a:r>
            <a:r>
              <a:rPr lang="en-US" sz="3000" dirty="0"/>
              <a:t> </a:t>
            </a:r>
            <a:r>
              <a:rPr lang="en-US" sz="3000" dirty="0" err="1"/>
              <a:t>présentent</a:t>
            </a:r>
            <a:r>
              <a:rPr lang="en-US" sz="3000" dirty="0"/>
              <a:t> </a:t>
            </a:r>
            <a:r>
              <a:rPr lang="en-US" sz="3000" dirty="0" err="1"/>
              <a:t>ou</a:t>
            </a:r>
            <a:r>
              <a:rPr lang="en-US" sz="3000" dirty="0"/>
              <a:t> non un handicap, </a:t>
            </a:r>
            <a:r>
              <a:rPr lang="en-US" sz="3000" dirty="0" err="1"/>
              <a:t>puissent</a:t>
            </a:r>
            <a:r>
              <a:rPr lang="en-US" sz="3000" dirty="0"/>
              <a:t> se </a:t>
            </a:r>
            <a:r>
              <a:rPr lang="en-US" sz="3000" dirty="0" err="1"/>
              <a:t>rendre</a:t>
            </a:r>
            <a:r>
              <a:rPr lang="en-US" sz="3000" dirty="0"/>
              <a:t> </a:t>
            </a:r>
            <a:r>
              <a:rPr lang="en-US" sz="3000" dirty="0" err="1"/>
              <a:t>à</a:t>
            </a:r>
            <a:r>
              <a:rPr lang="en-US" sz="3000" dirty="0"/>
              <a:t> </a:t>
            </a:r>
            <a:r>
              <a:rPr lang="en-US" sz="3000" dirty="0" err="1"/>
              <a:t>l’école</a:t>
            </a:r>
            <a:r>
              <a:rPr lang="en-US" sz="3000" dirty="0"/>
              <a:t> ensemble et se </a:t>
            </a:r>
            <a:r>
              <a:rPr lang="en-US" sz="3000" dirty="0" err="1"/>
              <a:t>soutenir</a:t>
            </a:r>
            <a:r>
              <a:rPr lang="en-US" sz="3000" dirty="0"/>
              <a:t> </a:t>
            </a:r>
            <a:r>
              <a:rPr lang="en-US" sz="3000" dirty="0" err="1"/>
              <a:t>mutuellement</a:t>
            </a:r>
            <a:r>
              <a:rPr lang="en-US" sz="3000" dirty="0"/>
              <a:t>. </a:t>
            </a:r>
            <a:endParaRPr lang="en-GB" dirty="0">
              <a:cs typeface="Arial" panose="020B0604020202020204"/>
            </a:endParaRPr>
          </a:p>
          <a:p>
            <a:pPr marL="342900" indent="-342900" rtl="0"/>
            <a:endParaRPr lang="en-GB" dirty="0">
              <a:cs typeface="Arial" panose="020B0604020202020204"/>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036" y="-24250"/>
            <a:ext cx="8754313" cy="968351"/>
          </a:xfrm>
        </p:spPr>
        <p:txBody>
          <a:bodyPr rtlCol="0">
            <a:normAutofit/>
          </a:bodyPr>
          <a:lstStyle/>
          <a:p>
            <a:pPr algn="ctr" rtl="0"/>
            <a:r>
              <a:rPr lang="en-US" sz="3000">
                <a:solidFill>
                  <a:srgbClr val="CD2B46"/>
                </a:solidFill>
              </a:rPr>
              <a:t>La double approche</a:t>
            </a:r>
          </a:p>
        </p:txBody>
      </p:sp>
      <p:pic>
        <p:nvPicPr>
          <p:cNvPr id="4" name="Content Placeholder 3" descr="Photo caption: Jamir studies in a classroom. Two of his classmates are sitting a row behind his wheelchair. Two arrows are pointing at the situation, with the words Empowerment actions and Disability mainstreaming actions, respectively"/>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bwMode="auto">
          <a:xfrm>
            <a:off x="2887208" y="1882481"/>
            <a:ext cx="3538993" cy="2055925"/>
          </a:xfrm>
          <a:prstGeom prst="rect">
            <a:avLst/>
          </a:prstGeom>
          <a:ln>
            <a:noFill/>
          </a:ln>
        </p:spPr>
      </p:pic>
      <p:sp>
        <p:nvSpPr>
          <p:cNvPr id="6" name="Arrow: Pentagon 5"/>
          <p:cNvSpPr/>
          <p:nvPr/>
        </p:nvSpPr>
        <p:spPr>
          <a:xfrm>
            <a:off x="736600" y="2121555"/>
            <a:ext cx="2181566" cy="1382990"/>
          </a:xfrm>
          <a:prstGeom prst="homePlate">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rtl="0"/>
            <a:r>
              <a:rPr lang="en-US" sz="1600" dirty="0" err="1">
                <a:solidFill>
                  <a:schemeClr val="tx1"/>
                </a:solidFill>
              </a:rPr>
              <a:t>Mesures</a:t>
            </a:r>
            <a:r>
              <a:rPr lang="en-US" sz="1600" dirty="0">
                <a:solidFill>
                  <a:schemeClr val="tx1"/>
                </a:solidFill>
              </a:rPr>
              <a:t> </a:t>
            </a:r>
            <a:r>
              <a:rPr lang="en-US" sz="1600" dirty="0" err="1">
                <a:solidFill>
                  <a:schemeClr val="tx1"/>
                </a:solidFill>
              </a:rPr>
              <a:t>en</a:t>
            </a:r>
            <a:r>
              <a:rPr lang="en-US" sz="1600" dirty="0">
                <a:solidFill>
                  <a:schemeClr val="tx1"/>
                </a:solidFill>
              </a:rPr>
              <a:t> </a:t>
            </a:r>
            <a:r>
              <a:rPr lang="en-US" sz="1600" dirty="0" err="1">
                <a:solidFill>
                  <a:schemeClr val="tx1"/>
                </a:solidFill>
              </a:rPr>
              <a:t>faveur</a:t>
            </a:r>
            <a:r>
              <a:rPr lang="en-US" sz="1600" dirty="0">
                <a:solidFill>
                  <a:schemeClr val="tx1"/>
                </a:solidFill>
              </a:rPr>
              <a:t> de </a:t>
            </a:r>
            <a:r>
              <a:rPr lang="en-US" sz="1600" dirty="0" err="1">
                <a:solidFill>
                  <a:schemeClr val="tx1"/>
                </a:solidFill>
              </a:rPr>
              <a:t>l’autonomisation</a:t>
            </a:r>
            <a:r>
              <a:rPr lang="en-US" sz="1600" dirty="0">
                <a:solidFill>
                  <a:schemeClr val="tx1"/>
                </a:solidFill>
              </a:rPr>
              <a:t> des </a:t>
            </a:r>
            <a:r>
              <a:rPr lang="en-US" sz="1600" dirty="0" err="1">
                <a:solidFill>
                  <a:schemeClr val="tx1"/>
                </a:solidFill>
              </a:rPr>
              <a:t>personnes</a:t>
            </a:r>
            <a:r>
              <a:rPr lang="en-US" sz="1600" dirty="0">
                <a:solidFill>
                  <a:schemeClr val="tx1"/>
                </a:solidFill>
              </a:rPr>
              <a:t> </a:t>
            </a:r>
            <a:r>
              <a:rPr lang="en-US" sz="1600" dirty="0" err="1">
                <a:solidFill>
                  <a:schemeClr val="tx1"/>
                </a:solidFill>
              </a:rPr>
              <a:t>handicapées</a:t>
            </a:r>
            <a:endParaRPr lang="en-US" sz="1600" dirty="0">
              <a:solidFill>
                <a:schemeClr val="tx1"/>
              </a:solidFill>
            </a:endParaRPr>
          </a:p>
        </p:txBody>
      </p:sp>
      <p:sp>
        <p:nvSpPr>
          <p:cNvPr id="7" name="Arrow: Pentagon 6"/>
          <p:cNvSpPr/>
          <p:nvPr/>
        </p:nvSpPr>
        <p:spPr>
          <a:xfrm flipH="1">
            <a:off x="6082633" y="2121555"/>
            <a:ext cx="2350167" cy="1382990"/>
          </a:xfrm>
          <a:prstGeom prst="homePlate">
            <a:avLst/>
          </a:prstGeom>
          <a:solidFill>
            <a:srgbClr val="FED517"/>
          </a:solidFill>
        </p:spPr>
        <p:style>
          <a:lnRef idx="1">
            <a:schemeClr val="accent1"/>
          </a:lnRef>
          <a:fillRef idx="3">
            <a:schemeClr val="accent1"/>
          </a:fillRef>
          <a:effectRef idx="2">
            <a:schemeClr val="accent1"/>
          </a:effectRef>
          <a:fontRef idx="minor">
            <a:schemeClr val="lt1"/>
          </a:fontRef>
        </p:style>
        <p:txBody>
          <a:bodyPr rtlCol="0" anchor="ctr"/>
          <a:lstStyle/>
          <a:p>
            <a:pPr algn="ctr" rtl="0"/>
            <a:r>
              <a:rPr lang="en-US" sz="1600">
                <a:solidFill>
                  <a:schemeClr val="tx1"/>
                </a:solidFill>
              </a:rPr>
              <a:t>Mesures en faveur de l’intégration des personnes handicapées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 y="355600"/>
            <a:ext cx="9128760" cy="774192"/>
          </a:xfrm>
          <a:prstGeom prst="rect">
            <a:avLst/>
          </a:prstGeom>
        </p:spPr>
      </p:pic>
      <p:sp>
        <p:nvSpPr>
          <p:cNvPr id="2" name="Title 1"/>
          <p:cNvSpPr>
            <a:spLocks noGrp="1"/>
          </p:cNvSpPr>
          <p:nvPr>
            <p:ph type="title"/>
          </p:nvPr>
        </p:nvSpPr>
        <p:spPr>
          <a:xfrm>
            <a:off x="736600" y="318651"/>
            <a:ext cx="8226749" cy="621150"/>
          </a:xfrm>
        </p:spPr>
        <p:txBody>
          <a:bodyPr rtlCol="0">
            <a:normAutofit/>
          </a:bodyPr>
          <a:lstStyle/>
          <a:p>
            <a:pPr rtl="0"/>
            <a:r>
              <a:rPr lang="en-US" sz="3000">
                <a:solidFill>
                  <a:schemeClr val="bg1"/>
                </a:solidFill>
              </a:rPr>
              <a:t>Messages clés</a:t>
            </a:r>
          </a:p>
        </p:txBody>
      </p:sp>
      <p:sp>
        <p:nvSpPr>
          <p:cNvPr id="3" name="Content Placeholder 2"/>
          <p:cNvSpPr>
            <a:spLocks noGrp="1"/>
          </p:cNvSpPr>
          <p:nvPr>
            <p:ph idx="1"/>
          </p:nvPr>
        </p:nvSpPr>
        <p:spPr>
          <a:xfrm>
            <a:off x="660401" y="1426104"/>
            <a:ext cx="7772400" cy="3021510"/>
          </a:xfrm>
        </p:spPr>
        <p:txBody>
          <a:bodyPr vert="horz" lIns="91440" tIns="45720" rIns="91440" bIns="0" rtlCol="0" anchor="t">
            <a:noAutofit/>
          </a:bodyPr>
          <a:lstStyle/>
          <a:p>
            <a:pPr marL="342900" lvl="0" indent="-342900" rtl="0">
              <a:buClr>
                <a:srgbClr val="CD2B46"/>
              </a:buClr>
            </a:pPr>
            <a:r>
              <a:rPr lang="en-US" sz="1800" dirty="0" err="1"/>
              <a:t>En</a:t>
            </a:r>
            <a:r>
              <a:rPr lang="en-US" sz="1800" dirty="0"/>
              <a:t> matière </a:t>
            </a:r>
            <a:r>
              <a:rPr lang="en-US" sz="1800" dirty="0" err="1"/>
              <a:t>d’intégration</a:t>
            </a:r>
            <a:r>
              <a:rPr lang="en-US" sz="1800" dirty="0"/>
              <a:t> des </a:t>
            </a:r>
            <a:r>
              <a:rPr lang="en-US" sz="1800" dirty="0" err="1"/>
              <a:t>personnes</a:t>
            </a:r>
            <a:r>
              <a:rPr lang="en-US" sz="1800" dirty="0"/>
              <a:t> </a:t>
            </a:r>
            <a:r>
              <a:rPr lang="en-US" sz="1800" dirty="0" err="1"/>
              <a:t>handicapées</a:t>
            </a:r>
            <a:r>
              <a:rPr lang="en-US" sz="1800" dirty="0"/>
              <a:t>, </a:t>
            </a:r>
            <a:r>
              <a:rPr lang="en-US" sz="1800" dirty="0" err="1"/>
              <a:t>l’adoption</a:t>
            </a:r>
            <a:r>
              <a:rPr lang="en-US" sz="1800" dirty="0"/>
              <a:t> </a:t>
            </a:r>
            <a:r>
              <a:rPr lang="en-US" sz="1800" dirty="0" err="1"/>
              <a:t>d’une</a:t>
            </a:r>
            <a:r>
              <a:rPr lang="en-US" sz="1800" dirty="0"/>
              <a:t> « double </a:t>
            </a:r>
            <a:r>
              <a:rPr lang="en-US" sz="1800" dirty="0" err="1"/>
              <a:t>approche</a:t>
            </a:r>
            <a:r>
              <a:rPr lang="en-US" sz="1800" dirty="0"/>
              <a:t> » </a:t>
            </a:r>
            <a:r>
              <a:rPr lang="en-US" sz="1800" dirty="0" err="1"/>
              <a:t>consiste</a:t>
            </a:r>
            <a:r>
              <a:rPr lang="en-US" sz="1800" dirty="0"/>
              <a:t> </a:t>
            </a:r>
            <a:r>
              <a:rPr lang="en-US" sz="1800" dirty="0" err="1"/>
              <a:t>à</a:t>
            </a:r>
            <a:r>
              <a:rPr lang="en-US" sz="1800" dirty="0"/>
              <a:t> :</a:t>
            </a:r>
          </a:p>
          <a:p>
            <a:pPr marL="742950" lvl="1" indent="-285750" rtl="0">
              <a:buClr>
                <a:srgbClr val="CD2B46"/>
              </a:buClr>
            </a:pPr>
            <a:r>
              <a:rPr lang="en-US" sz="1600" dirty="0"/>
              <a:t>Modifier la </a:t>
            </a:r>
            <a:r>
              <a:rPr lang="en-US" sz="1600" dirty="0" err="1"/>
              <a:t>façon</a:t>
            </a:r>
            <a:r>
              <a:rPr lang="en-US" sz="1600" dirty="0"/>
              <a:t> </a:t>
            </a:r>
            <a:r>
              <a:rPr lang="en-US" sz="1600" dirty="0" err="1"/>
              <a:t>dont</a:t>
            </a:r>
            <a:r>
              <a:rPr lang="en-US" sz="1600" dirty="0"/>
              <a:t> nous </a:t>
            </a:r>
            <a:r>
              <a:rPr lang="en-US" sz="1600" dirty="0" err="1"/>
              <a:t>gérons</a:t>
            </a:r>
            <a:r>
              <a:rPr lang="en-US" sz="1600" dirty="0"/>
              <a:t> </a:t>
            </a:r>
            <a:r>
              <a:rPr lang="en-US" sz="1600" dirty="0" err="1"/>
              <a:t>nos</a:t>
            </a:r>
            <a:r>
              <a:rPr lang="en-US" sz="1600" dirty="0"/>
              <a:t> </a:t>
            </a:r>
            <a:r>
              <a:rPr lang="en-US" sz="1600" dirty="0" err="1"/>
              <a:t>programmes</a:t>
            </a:r>
            <a:r>
              <a:rPr lang="en-US" sz="1600" dirty="0"/>
              <a:t> et </a:t>
            </a:r>
            <a:r>
              <a:rPr lang="en-US" sz="1600" dirty="0" err="1"/>
              <a:t>activités</a:t>
            </a:r>
            <a:r>
              <a:rPr lang="en-US" sz="1600" dirty="0"/>
              <a:t> pour </a:t>
            </a:r>
            <a:r>
              <a:rPr lang="en-US" sz="1600" dirty="0" err="1"/>
              <a:t>favoriser</a:t>
            </a:r>
            <a:r>
              <a:rPr lang="en-US" sz="1600" dirty="0"/>
              <a:t> </a:t>
            </a:r>
            <a:r>
              <a:rPr lang="en-US" sz="1600" dirty="0" err="1"/>
              <a:t>l’inclusion</a:t>
            </a:r>
            <a:r>
              <a:rPr lang="en-US" sz="1600" dirty="0"/>
              <a:t> des </a:t>
            </a:r>
            <a:r>
              <a:rPr lang="en-US" sz="1600" dirty="0" err="1"/>
              <a:t>personnes</a:t>
            </a:r>
            <a:r>
              <a:rPr lang="en-US" sz="1600" dirty="0"/>
              <a:t> </a:t>
            </a:r>
            <a:r>
              <a:rPr lang="en-US" sz="1600" dirty="0" err="1"/>
              <a:t>handicapées</a:t>
            </a:r>
            <a:r>
              <a:rPr lang="en-US" sz="1600" dirty="0"/>
              <a:t> (on parle </a:t>
            </a:r>
            <a:r>
              <a:rPr lang="en-US" sz="1600" dirty="0" err="1"/>
              <a:t>également</a:t>
            </a:r>
            <a:r>
              <a:rPr lang="en-US" sz="1600" dirty="0"/>
              <a:t> d’« </a:t>
            </a:r>
            <a:r>
              <a:rPr lang="en-US" sz="1600" dirty="0" err="1"/>
              <a:t>intégration</a:t>
            </a:r>
            <a:r>
              <a:rPr lang="en-US" sz="1600" dirty="0"/>
              <a:t> ») ;</a:t>
            </a:r>
            <a:endParaRPr lang="en-GB" sz="1600" dirty="0">
              <a:cs typeface="Arial" panose="020B0604020202020204"/>
            </a:endParaRPr>
          </a:p>
          <a:p>
            <a:pPr marL="742950" lvl="1" indent="-285750" rtl="0">
              <a:buClr>
                <a:srgbClr val="CD2B46"/>
              </a:buClr>
            </a:pPr>
            <a:r>
              <a:rPr lang="en-US" sz="1600" dirty="0" err="1"/>
              <a:t>Préparer</a:t>
            </a:r>
            <a:r>
              <a:rPr lang="en-US" sz="1600" dirty="0"/>
              <a:t> des </a:t>
            </a:r>
            <a:r>
              <a:rPr lang="en-US" sz="1600" dirty="0" err="1"/>
              <a:t>mesures</a:t>
            </a:r>
            <a:r>
              <a:rPr lang="en-US" sz="1600" dirty="0"/>
              <a:t> </a:t>
            </a:r>
            <a:r>
              <a:rPr lang="en-US" sz="1600" dirty="0" err="1"/>
              <a:t>ciblées</a:t>
            </a:r>
            <a:r>
              <a:rPr lang="en-US" sz="1600" dirty="0"/>
              <a:t> </a:t>
            </a:r>
            <a:r>
              <a:rPr lang="en-US" sz="1600" dirty="0" err="1"/>
              <a:t>destinées</a:t>
            </a:r>
            <a:r>
              <a:rPr lang="en-US" sz="1600" dirty="0"/>
              <a:t> </a:t>
            </a:r>
            <a:r>
              <a:rPr lang="en-US" sz="1600" dirty="0" err="1"/>
              <a:t>à</a:t>
            </a:r>
            <a:r>
              <a:rPr lang="en-US" sz="1600" dirty="0"/>
              <a:t> </a:t>
            </a:r>
            <a:r>
              <a:rPr lang="en-US" sz="1600" dirty="0" err="1"/>
              <a:t>renforcer</a:t>
            </a:r>
            <a:r>
              <a:rPr lang="en-US" sz="1600" dirty="0"/>
              <a:t> les </a:t>
            </a:r>
            <a:r>
              <a:rPr lang="en-US" sz="1600" dirty="0" err="1"/>
              <a:t>capacités</a:t>
            </a:r>
            <a:r>
              <a:rPr lang="en-US" sz="1600" dirty="0"/>
              <a:t> des </a:t>
            </a:r>
            <a:r>
              <a:rPr lang="en-US" sz="1600" dirty="0" err="1"/>
              <a:t>personnes</a:t>
            </a:r>
            <a:r>
              <a:rPr lang="en-US" sz="1600" dirty="0"/>
              <a:t> </a:t>
            </a:r>
            <a:r>
              <a:rPr lang="en-US" sz="1600" dirty="0" err="1"/>
              <a:t>handicapées</a:t>
            </a:r>
            <a:r>
              <a:rPr lang="en-US" sz="1600" dirty="0"/>
              <a:t> et </a:t>
            </a:r>
            <a:r>
              <a:rPr lang="en-US" sz="1600" dirty="0" err="1"/>
              <a:t>à</a:t>
            </a:r>
            <a:r>
              <a:rPr lang="en-US" sz="1600" dirty="0"/>
              <a:t> </a:t>
            </a:r>
            <a:r>
              <a:rPr lang="en-US" sz="1600" dirty="0" err="1"/>
              <a:t>s’attaquer</a:t>
            </a:r>
            <a:r>
              <a:rPr lang="en-US" sz="1600" dirty="0"/>
              <a:t> aux </a:t>
            </a:r>
            <a:r>
              <a:rPr lang="en-US" sz="1600" dirty="0" err="1"/>
              <a:t>racines</a:t>
            </a:r>
            <a:r>
              <a:rPr lang="en-US" sz="1600" dirty="0"/>
              <a:t> de la discrimination pour </a:t>
            </a:r>
            <a:r>
              <a:rPr lang="en-US" sz="1600" dirty="0" err="1"/>
              <a:t>atteindre</a:t>
            </a:r>
            <a:r>
              <a:rPr lang="en-US" sz="1600" dirty="0"/>
              <a:t> </a:t>
            </a:r>
            <a:r>
              <a:rPr lang="en-US" sz="1600" dirty="0" err="1"/>
              <a:t>l’égalité</a:t>
            </a:r>
            <a:r>
              <a:rPr lang="en-US" sz="1600" dirty="0"/>
              <a:t> </a:t>
            </a:r>
            <a:r>
              <a:rPr lang="en-US" sz="1600" dirty="0" err="1"/>
              <a:t>en</a:t>
            </a:r>
            <a:r>
              <a:rPr lang="en-US" sz="1600" dirty="0"/>
              <a:t> matière de participation (on parle </a:t>
            </a:r>
            <a:r>
              <a:rPr lang="en-US" sz="1600" dirty="0" err="1"/>
              <a:t>également</a:t>
            </a:r>
            <a:r>
              <a:rPr lang="en-US" sz="1600" dirty="0"/>
              <a:t> d’« </a:t>
            </a:r>
            <a:r>
              <a:rPr lang="en-US" sz="1600" dirty="0" err="1"/>
              <a:t>autonomisation</a:t>
            </a:r>
            <a:r>
              <a:rPr lang="en-US" sz="1600" dirty="0"/>
              <a:t> »)</a:t>
            </a:r>
            <a:r>
              <a:rPr lang="fr-FR" altLang="en-US" sz="1600" dirty="0"/>
              <a:t>.</a:t>
            </a:r>
            <a:endParaRPr lang="en-GB" sz="1600" dirty="0">
              <a:cs typeface="Arial" panose="020B0604020202020204"/>
            </a:endParaRPr>
          </a:p>
          <a:p>
            <a:pPr marL="342900" lvl="0" indent="-342900" rtl="0">
              <a:buClr>
                <a:srgbClr val="CD2B46"/>
              </a:buClr>
            </a:pPr>
            <a:r>
              <a:rPr lang="en-US" sz="1800" dirty="0"/>
              <a:t>Pour </a:t>
            </a:r>
            <a:r>
              <a:rPr lang="en-US" sz="1800" dirty="0" err="1"/>
              <a:t>une</a:t>
            </a:r>
            <a:r>
              <a:rPr lang="en-US" sz="1800" dirty="0"/>
              <a:t> inclusion </a:t>
            </a:r>
            <a:r>
              <a:rPr lang="en-US" sz="1800" dirty="0" err="1"/>
              <a:t>pleine</a:t>
            </a:r>
            <a:r>
              <a:rPr lang="en-US" sz="1800" dirty="0"/>
              <a:t> et </a:t>
            </a:r>
            <a:r>
              <a:rPr lang="en-US" sz="1800" dirty="0" err="1"/>
              <a:t>entière</a:t>
            </a:r>
            <a:r>
              <a:rPr lang="en-US" sz="1800" dirty="0"/>
              <a:t> des </a:t>
            </a:r>
            <a:r>
              <a:rPr lang="en-US" sz="1800" dirty="0" err="1"/>
              <a:t>personnes</a:t>
            </a:r>
            <a:r>
              <a:rPr lang="en-US" sz="1800" dirty="0"/>
              <a:t> </a:t>
            </a:r>
            <a:r>
              <a:rPr lang="en-US" sz="1800" dirty="0" err="1"/>
              <a:t>handicapées</a:t>
            </a:r>
            <a:r>
              <a:rPr lang="en-US" sz="1800" dirty="0"/>
              <a:t>, </a:t>
            </a:r>
            <a:r>
              <a:rPr lang="en-US" sz="1800" dirty="0" err="1"/>
              <a:t>ces</a:t>
            </a:r>
            <a:r>
              <a:rPr lang="en-US" sz="1800" dirty="0"/>
              <a:t> deux </a:t>
            </a:r>
            <a:r>
              <a:rPr lang="en-US" sz="1800" dirty="0" err="1"/>
              <a:t>composantes</a:t>
            </a:r>
            <a:r>
              <a:rPr lang="en-US" sz="1800" dirty="0"/>
              <a:t> </a:t>
            </a:r>
            <a:r>
              <a:rPr lang="en-US" sz="1800" dirty="0" err="1"/>
              <a:t>doivent</a:t>
            </a:r>
            <a:r>
              <a:rPr lang="en-US" sz="1800" dirty="0"/>
              <a:t> </a:t>
            </a:r>
            <a:r>
              <a:rPr lang="en-US" sz="1800" dirty="0" err="1"/>
              <a:t>impérativement</a:t>
            </a:r>
            <a:r>
              <a:rPr lang="en-US" sz="1800" dirty="0"/>
              <a:t> </a:t>
            </a:r>
            <a:r>
              <a:rPr lang="en-US" sz="1800" dirty="0" err="1"/>
              <a:t>être</a:t>
            </a:r>
            <a:r>
              <a:rPr lang="en-US" sz="1800" dirty="0"/>
              <a:t> </a:t>
            </a:r>
            <a:r>
              <a:rPr lang="en-US" sz="1800" dirty="0" err="1"/>
              <a:t>réunies</a:t>
            </a:r>
            <a:r>
              <a:rPr lang="en-US" sz="1800" dirty="0"/>
              <a:t>.</a:t>
            </a:r>
            <a:endParaRPr lang="en-GB" sz="1800" dirty="0">
              <a:cs typeface="Arial" panose="020B0604020202020204"/>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D2B46"/>
        </a:solidFill>
        <a:effectLst/>
      </p:bgPr>
    </p:bg>
    <p:spTree>
      <p:nvGrpSpPr>
        <p:cNvPr id="1" name=""/>
        <p:cNvGrpSpPr/>
        <p:nvPr/>
      </p:nvGrpSpPr>
      <p:grpSpPr>
        <a:xfrm>
          <a:off x="0" y="0"/>
          <a:ext cx="0" cy="0"/>
          <a:chOff x="0" y="0"/>
          <a:chExt cx="0" cy="0"/>
        </a:xfrm>
      </p:grpSpPr>
      <p:sp>
        <p:nvSpPr>
          <p:cNvPr id="8" name="Title 7"/>
          <p:cNvSpPr>
            <a:spLocks noGrp="1"/>
          </p:cNvSpPr>
          <p:nvPr>
            <p:ph type="title" idx="4294967295"/>
          </p:nvPr>
        </p:nvSpPr>
        <p:spPr>
          <a:xfrm>
            <a:off x="736600" y="1661246"/>
            <a:ext cx="7696200" cy="1015663"/>
          </a:xfrm>
          <a:prstGeom prst="rect">
            <a:avLst/>
          </a:prstGeom>
          <a:noFill/>
          <a:ln>
            <a:noFill/>
          </a:ln>
          <a:effectLst/>
        </p:spPr>
        <p:txBody>
          <a:bodyPr rot="0" spcFirstLastPara="0" vertOverflow="overflow" horzOverflow="overflow" vert="horz" wrap="square" lIns="91440" tIns="45720" rIns="91440" bIns="45720" numCol="1" spcCol="0" rtlCol="0" fromWordArt="0" anchor="t" anchorCtr="0" forceAA="0" compatLnSpc="1">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lang="en-US" sz="3000" b="0" i="0" u="none" strike="noStrike" kern="1200" cap="none" spc="0" normalizeH="0" noProof="0" dirty="0">
                <a:ln>
                  <a:noFill/>
                </a:ln>
                <a:solidFill>
                  <a:srgbClr val="FFFFFF"/>
                </a:solidFill>
                <a:effectLst/>
                <a:uLnTx/>
                <a:uFillTx/>
                <a:latin typeface="+mn-lt"/>
                <a:ea typeface="+mn-ea"/>
                <a:cs typeface="+mn-cs"/>
              </a:rPr>
              <a:t>APERÇU DES STRATÉGIES FAVORISANT L’INTÉGRATION DES PERSONNES HANDICAPÉES</a:t>
            </a:r>
            <a:endParaRPr kumimoji="0" lang="en-US" sz="3000" b="0" i="0" u="none" strike="noStrike" kern="1200" cap="none" spc="0" normalizeH="0" baseline="0" noProof="0" dirty="0">
              <a:ln>
                <a:noFill/>
              </a:ln>
              <a:solidFill>
                <a:srgbClr val="FFFFFF"/>
              </a:solidFill>
              <a:effectLst/>
              <a:uLnTx/>
              <a:uFillTx/>
              <a:latin typeface="+mn-lt"/>
              <a:ea typeface="+mn-ea"/>
              <a:cs typeface="+mn-c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24"/>
          <p:cNvSpPr>
            <a:spLocks noGrp="1"/>
          </p:cNvSpPr>
          <p:nvPr>
            <p:ph type="title" idx="4294967295"/>
          </p:nvPr>
        </p:nvSpPr>
        <p:spPr>
          <a:xfrm>
            <a:off x="736600" y="598488"/>
            <a:ext cx="1737360" cy="457200"/>
          </a:xfrm>
          <a:prstGeom prst="rect">
            <a:avLst/>
          </a:prstGeom>
          <a:solidFill>
            <a:srgbClr val="CD2B46"/>
          </a:solidFill>
          <a:ln w="2857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lang="en-US" sz="2000" b="1" i="0" u="none" strike="noStrike" kern="1200" cap="none" spc="0" normalizeH="0" noProof="0">
                <a:ln>
                  <a:noFill/>
                </a:ln>
                <a:solidFill>
                  <a:srgbClr val="FFFFFF"/>
                </a:solidFill>
                <a:effectLst/>
                <a:uLnTx/>
                <a:uFillTx/>
                <a:latin typeface="+mn-lt"/>
                <a:ea typeface="+mn-ea"/>
                <a:cs typeface="+mn-cs"/>
              </a:rPr>
              <a:t>Participation</a:t>
            </a:r>
            <a:endParaRPr kumimoji="0" lang="en-US" sz="2000" b="0" i="0" u="none" strike="noStrike" kern="1200" cap="none" spc="0" normalizeH="0" baseline="0" noProof="0" dirty="0">
              <a:ln>
                <a:noFill/>
              </a:ln>
              <a:solidFill>
                <a:srgbClr val="FFFFFF"/>
              </a:solidFill>
              <a:effectLst/>
              <a:uLnTx/>
              <a:uFillTx/>
              <a:latin typeface="+mn-lt"/>
              <a:ea typeface="+mn-ea"/>
              <a:cs typeface="+mn-cs"/>
            </a:endParaRPr>
          </a:p>
        </p:txBody>
      </p:sp>
      <p:pic>
        <p:nvPicPr>
          <p:cNvPr id="13" name="Picture 13" descr="A young with a disability collects information from a family"/>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44175" y="2926652"/>
            <a:ext cx="1616530" cy="1479097"/>
          </a:xfrm>
        </p:spPr>
      </p:pic>
      <p:pic>
        <p:nvPicPr>
          <p:cNvPr id="10" name="Picture 10" descr="A group of persons with disabilities discuss in a consultatio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1353" y="473982"/>
            <a:ext cx="2093040" cy="1823812"/>
          </a:xfrm>
          <a:prstGeom prst="rect">
            <a:avLst/>
          </a:prstGeom>
        </p:spPr>
      </p:pic>
      <p:graphicFrame>
        <p:nvGraphicFramePr>
          <p:cNvPr id="2" name="Diagram 1" descr="Photo caption: diagram illustrating the different degrees of participation"/>
          <p:cNvGraphicFramePr/>
          <p:nvPr/>
        </p:nvGraphicFramePr>
        <p:xfrm>
          <a:off x="736600" y="750888"/>
          <a:ext cx="7696200" cy="369547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4" name="Picture 14" descr="A group of persons with disabilities discuss and plan solutions for their community"/>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34661" y="585788"/>
            <a:ext cx="2067054" cy="1535112"/>
          </a:xfrm>
          <a:prstGeom prst="rect">
            <a:avLst/>
          </a:prstGeom>
        </p:spPr>
      </p:pic>
      <p:pic>
        <p:nvPicPr>
          <p:cNvPr id="15" name="Picture 15" descr="A group of persons with disabilities"/>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64993" y="3090018"/>
            <a:ext cx="1592036" cy="1196850"/>
          </a:xfrm>
          <a:prstGeom prst="rect">
            <a:avLst/>
          </a:prstGeom>
        </p:spPr>
      </p:pic>
      <p:pic>
        <p:nvPicPr>
          <p:cNvPr id="17" name="Content Placeholder 3" descr="Two UNHCR staff announce information through public speaking and interpret in sign language. The community group is paying attention to them. "/>
          <p:cNvPicPr/>
          <p:nvPr/>
        </p:nvPicPr>
        <p:blipFill>
          <a:blip r:embed="rId12">
            <a:extLst>
              <a:ext uri="{28A0092B-C50C-407E-A947-70E740481C1C}">
                <a14:useLocalDpi xmlns:a14="http://schemas.microsoft.com/office/drawing/2010/main" val="0"/>
              </a:ext>
            </a:extLst>
          </a:blip>
          <a:stretch>
            <a:fillRect/>
          </a:stretch>
        </p:blipFill>
        <p:spPr>
          <a:xfrm>
            <a:off x="955924" y="3055368"/>
            <a:ext cx="2319625" cy="1342332"/>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24"/>
          <p:cNvSpPr/>
          <p:nvPr/>
        </p:nvSpPr>
        <p:spPr>
          <a:xfrm>
            <a:off x="0" y="585788"/>
            <a:ext cx="9144000" cy="457200"/>
          </a:xfrm>
          <a:prstGeom prst="rect">
            <a:avLst/>
          </a:prstGeom>
          <a:solidFill>
            <a:schemeClr val="bg1">
              <a:lumMod val="85000"/>
              <a:alpha val="46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rtl="0"/>
            <a:endParaRPr lang="en-US" sz="1400" b="1" dirty="0">
              <a:solidFill>
                <a:srgbClr val="FFFFFF"/>
              </a:solidFill>
            </a:endParaRPr>
          </a:p>
        </p:txBody>
      </p:sp>
      <p:sp>
        <p:nvSpPr>
          <p:cNvPr id="5" name="Rounded Rectangle 24"/>
          <p:cNvSpPr/>
          <p:nvPr/>
        </p:nvSpPr>
        <p:spPr>
          <a:xfrm>
            <a:off x="5593847" y="585788"/>
            <a:ext cx="1737360" cy="457200"/>
          </a:xfrm>
          <a:prstGeom prst="rect">
            <a:avLst/>
          </a:prstGeom>
          <a:solidFill>
            <a:srgbClr val="CD2B46"/>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rtl="0"/>
            <a:r>
              <a:rPr lang="en-US" sz="1400" b="1">
                <a:solidFill>
                  <a:srgbClr val="FFFFFF"/>
                </a:solidFill>
              </a:rPr>
              <a:t>Accessibilité de</a:t>
            </a:r>
            <a:r>
              <a:rPr lang="fr-FR" altLang="en-US" sz="1400" b="1">
                <a:solidFill>
                  <a:srgbClr val="FFFFFF"/>
                </a:solidFill>
              </a:rPr>
              <a:t>s</a:t>
            </a:r>
            <a:r>
              <a:rPr lang="en-US" sz="1400" b="1">
                <a:solidFill>
                  <a:srgbClr val="FFFFFF"/>
                </a:solidFill>
              </a:rPr>
              <a:t> communication</a:t>
            </a:r>
            <a:r>
              <a:rPr lang="fr-FR" altLang="en-US" sz="1400" b="1">
                <a:solidFill>
                  <a:srgbClr val="FFFFFF"/>
                </a:solidFill>
              </a:rPr>
              <a:t>s</a:t>
            </a:r>
          </a:p>
        </p:txBody>
      </p:sp>
      <p:sp>
        <p:nvSpPr>
          <p:cNvPr id="4" name="Rounded Rectangle 24"/>
          <p:cNvSpPr/>
          <p:nvPr/>
        </p:nvSpPr>
        <p:spPr>
          <a:xfrm>
            <a:off x="1859808" y="585788"/>
            <a:ext cx="1737360" cy="457200"/>
          </a:xfrm>
          <a:prstGeom prst="rect">
            <a:avLst/>
          </a:prstGeom>
          <a:solidFill>
            <a:srgbClr val="CD2B46"/>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rtl="0"/>
            <a:r>
              <a:rPr lang="en-US" sz="1400" b="1">
                <a:solidFill>
                  <a:srgbClr val="FFFFFF"/>
                </a:solidFill>
              </a:rPr>
              <a:t>Accessibilité de</a:t>
            </a:r>
            <a:r>
              <a:rPr lang="fr-FR" altLang="en-US" sz="1400" b="1">
                <a:solidFill>
                  <a:srgbClr val="FFFFFF"/>
                </a:solidFill>
              </a:rPr>
              <a:t>s</a:t>
            </a:r>
            <a:r>
              <a:rPr lang="en-US" sz="1400" b="1">
                <a:solidFill>
                  <a:srgbClr val="FFFFFF"/>
                </a:solidFill>
              </a:rPr>
              <a:t> information</a:t>
            </a:r>
            <a:r>
              <a:rPr lang="fr-FR" altLang="en-US" sz="1400" b="1">
                <a:solidFill>
                  <a:srgbClr val="FFFFFF"/>
                </a:solidFill>
              </a:rPr>
              <a:t>s</a:t>
            </a:r>
          </a:p>
        </p:txBody>
      </p:sp>
      <p:pic>
        <p:nvPicPr>
          <p:cNvPr id="8" name="Graphic 7" descr="Braille"/>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79174" y="2495686"/>
            <a:ext cx="914400" cy="914400"/>
          </a:xfrm>
          <a:prstGeom prst="rect">
            <a:avLst/>
          </a:prstGeom>
        </p:spPr>
      </p:pic>
      <p:pic>
        <p:nvPicPr>
          <p:cNvPr id="10" name="Graphic 9" descr="Blind"/>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994013" y="1575798"/>
            <a:ext cx="914400" cy="914400"/>
          </a:xfrm>
          <a:prstGeom prst="rect">
            <a:avLst/>
          </a:prstGeom>
        </p:spPr>
      </p:pic>
      <p:pic>
        <p:nvPicPr>
          <p:cNvPr id="12" name="Graphic 11" descr="Sign Language"/>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72874" y="2510894"/>
            <a:ext cx="914400" cy="914400"/>
          </a:xfrm>
          <a:prstGeom prst="rect">
            <a:avLst/>
          </a:prstGeom>
        </p:spPr>
      </p:pic>
      <p:pic>
        <p:nvPicPr>
          <p:cNvPr id="14" name="Graphic 13" descr="Subtitles RTL"/>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165367" y="2567520"/>
            <a:ext cx="914400" cy="914400"/>
          </a:xfrm>
          <a:prstGeom prst="rect">
            <a:avLst/>
          </a:prstGeom>
        </p:spPr>
      </p:pic>
      <p:pic>
        <p:nvPicPr>
          <p:cNvPr id="16" name="Graphic 15" descr="Speaker Phone"/>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192527" y="2495686"/>
            <a:ext cx="914400" cy="914400"/>
          </a:xfrm>
          <a:prstGeom prst="rect">
            <a:avLst/>
          </a:prstGeom>
        </p:spPr>
      </p:pic>
      <p:pic>
        <p:nvPicPr>
          <p:cNvPr id="18" name="Graphic 17" descr="Deaf"/>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263667" y="1577630"/>
            <a:ext cx="914400" cy="914400"/>
          </a:xfrm>
          <a:prstGeom prst="rect">
            <a:avLst/>
          </a:prstGeom>
        </p:spPr>
      </p:pic>
      <p:sp>
        <p:nvSpPr>
          <p:cNvPr id="15" name="Rounded Rectangle 24"/>
          <p:cNvSpPr>
            <a:spLocks noGrp="1"/>
          </p:cNvSpPr>
          <p:nvPr>
            <p:ph type="title" idx="4294967295"/>
          </p:nvPr>
        </p:nvSpPr>
        <p:spPr>
          <a:xfrm>
            <a:off x="3343489" y="3834336"/>
            <a:ext cx="2586743" cy="457200"/>
          </a:xfrm>
          <a:prstGeom prst="rect">
            <a:avLst/>
          </a:prstGeom>
          <a:solidFill>
            <a:srgbClr val="CD2B46"/>
          </a:solidFill>
          <a:ln w="2857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lang="en-US" sz="1400" b="1" i="0" u="none" strike="noStrike" kern="1200" cap="none" spc="0" normalizeH="0" noProof="0">
                <a:ln>
                  <a:noFill/>
                </a:ln>
                <a:solidFill>
                  <a:srgbClr val="FFFFFF"/>
                </a:solidFill>
                <a:effectLst/>
                <a:uLnTx/>
                <a:uFillTx/>
                <a:latin typeface="+mn-lt"/>
                <a:ea typeface="+mn-ea"/>
                <a:cs typeface="+mn-cs"/>
              </a:rPr>
              <a:t>Conception universelle</a:t>
            </a:r>
          </a:p>
        </p:txBody>
      </p:sp>
      <p:cxnSp>
        <p:nvCxnSpPr>
          <p:cNvPr id="6" name="Straight Connector 5"/>
          <p:cNvCxnSpPr/>
          <p:nvPr/>
        </p:nvCxnSpPr>
        <p:spPr>
          <a:xfrm>
            <a:off x="4635500" y="585788"/>
            <a:ext cx="0" cy="3084512"/>
          </a:xfrm>
          <a:prstGeom prst="line">
            <a:avLst/>
          </a:prstGeom>
          <a:ln>
            <a:solidFill>
              <a:srgbClr val="CD2B46"/>
            </a:solidFill>
          </a:ln>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24"/>
          <p:cNvSpPr/>
          <p:nvPr/>
        </p:nvSpPr>
        <p:spPr>
          <a:xfrm>
            <a:off x="0" y="585788"/>
            <a:ext cx="9144000" cy="457200"/>
          </a:xfrm>
          <a:prstGeom prst="rect">
            <a:avLst/>
          </a:prstGeom>
          <a:solidFill>
            <a:schemeClr val="bg1">
              <a:lumMod val="85000"/>
              <a:alpha val="46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rtl="0"/>
            <a:endParaRPr lang="en-US" sz="1400" b="1" dirty="0">
              <a:solidFill>
                <a:srgbClr val="FFFFFF"/>
              </a:solidFill>
            </a:endParaRPr>
          </a:p>
        </p:txBody>
      </p:sp>
      <p:sp>
        <p:nvSpPr>
          <p:cNvPr id="7" name="Rounded Rectangle 24"/>
          <p:cNvSpPr>
            <a:spLocks noGrp="1"/>
          </p:cNvSpPr>
          <p:nvPr>
            <p:ph type="title" idx="4294967295"/>
          </p:nvPr>
        </p:nvSpPr>
        <p:spPr>
          <a:xfrm>
            <a:off x="736600" y="585788"/>
            <a:ext cx="1737360" cy="457200"/>
          </a:xfrm>
          <a:prstGeom prst="rect">
            <a:avLst/>
          </a:prstGeom>
          <a:solidFill>
            <a:srgbClr val="CD2B46"/>
          </a:solidFill>
          <a:ln w="2857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lang="en-US" sz="1400" b="1" i="0" u="none" strike="noStrike" kern="1200" cap="none" spc="0" normalizeH="0" noProof="0">
                <a:ln>
                  <a:noFill/>
                </a:ln>
                <a:solidFill>
                  <a:srgbClr val="FFFFFF"/>
                </a:solidFill>
                <a:effectLst/>
                <a:uLnTx/>
                <a:uFillTx/>
                <a:latin typeface="+mn-lt"/>
                <a:ea typeface="+mn-ea"/>
                <a:cs typeface="+mn-cs"/>
              </a:rPr>
              <a:t>Accessibilité de</a:t>
            </a:r>
            <a:r>
              <a:rPr lang="fr-FR" altLang="en-US" sz="1400" b="1" i="0" u="none" strike="noStrike" kern="1200" cap="none" spc="0" normalizeH="0" noProof="0">
                <a:ln>
                  <a:noFill/>
                </a:ln>
                <a:solidFill>
                  <a:srgbClr val="FFFFFF"/>
                </a:solidFill>
                <a:effectLst/>
                <a:uLnTx/>
                <a:uFillTx/>
                <a:latin typeface="+mn-lt"/>
                <a:ea typeface="+mn-ea"/>
                <a:cs typeface="+mn-cs"/>
              </a:rPr>
              <a:t>s </a:t>
            </a:r>
            <a:r>
              <a:rPr lang="en-US" sz="1400" b="1" i="0" u="none" strike="noStrike" kern="1200" cap="none" spc="0" normalizeH="0" noProof="0">
                <a:ln>
                  <a:noFill/>
                </a:ln>
                <a:solidFill>
                  <a:srgbClr val="FFFFFF"/>
                </a:solidFill>
                <a:effectLst/>
                <a:uLnTx/>
                <a:uFillTx/>
                <a:latin typeface="+mn-lt"/>
                <a:ea typeface="+mn-ea"/>
                <a:cs typeface="+mn-cs"/>
              </a:rPr>
              <a:t>information</a:t>
            </a:r>
            <a:r>
              <a:rPr lang="fr-FR" altLang="en-US" sz="1400" b="1" i="0" u="none" strike="noStrike" kern="1200" cap="none" spc="0" normalizeH="0" noProof="0">
                <a:ln>
                  <a:noFill/>
                </a:ln>
                <a:solidFill>
                  <a:srgbClr val="FFFFFF"/>
                </a:solidFill>
                <a:effectLst/>
                <a:uLnTx/>
                <a:uFillTx/>
                <a:latin typeface="+mn-lt"/>
                <a:ea typeface="+mn-ea"/>
                <a:cs typeface="+mn-cs"/>
              </a:rPr>
              <a:t>s</a:t>
            </a:r>
          </a:p>
        </p:txBody>
      </p:sp>
      <p:sp>
        <p:nvSpPr>
          <p:cNvPr id="3" name="Content Placeholder 2"/>
          <p:cNvSpPr>
            <a:spLocks noGrp="1"/>
          </p:cNvSpPr>
          <p:nvPr>
            <p:ph idx="1"/>
          </p:nvPr>
        </p:nvSpPr>
        <p:spPr>
          <a:xfrm>
            <a:off x="2654300" y="1458476"/>
            <a:ext cx="5778500" cy="3163533"/>
          </a:xfrm>
        </p:spPr>
        <p:txBody>
          <a:bodyPr vert="horz" lIns="91440" tIns="45720" rIns="91440" bIns="0" rtlCol="0" anchor="t">
            <a:normAutofit/>
          </a:bodyPr>
          <a:lstStyle/>
          <a:p>
            <a:pPr marL="0" indent="0" rtl="0">
              <a:buNone/>
            </a:pPr>
            <a:r>
              <a:rPr lang="en-US" sz="2000" b="1" dirty="0"/>
              <a:t>Pour </a:t>
            </a:r>
            <a:r>
              <a:rPr lang="en-US" sz="2000" b="1" dirty="0" err="1"/>
              <a:t>être</a:t>
            </a:r>
            <a:r>
              <a:rPr lang="en-US" sz="2000" b="1" dirty="0"/>
              <a:t> facile </a:t>
            </a:r>
            <a:r>
              <a:rPr lang="en-US" sz="2000" b="1" dirty="0" err="1"/>
              <a:t>à</a:t>
            </a:r>
            <a:r>
              <a:rPr lang="en-US" sz="2000" b="1" dirty="0"/>
              <a:t> lire, un </a:t>
            </a:r>
            <a:r>
              <a:rPr lang="en-US" sz="2000" b="1" dirty="0" err="1"/>
              <a:t>texte</a:t>
            </a:r>
            <a:r>
              <a:rPr lang="en-US" sz="2000" b="1" dirty="0"/>
              <a:t> doit </a:t>
            </a:r>
            <a:r>
              <a:rPr lang="en-US" sz="2000" b="1" dirty="0" err="1"/>
              <a:t>être</a:t>
            </a:r>
            <a:r>
              <a:rPr lang="en-US" sz="2000" b="1" dirty="0"/>
              <a:t> </a:t>
            </a:r>
            <a:r>
              <a:rPr lang="en-US" sz="2000" b="1" dirty="0" err="1"/>
              <a:t>clair</a:t>
            </a:r>
            <a:r>
              <a:rPr lang="en-US" sz="2000" b="1" dirty="0"/>
              <a:t> et simple </a:t>
            </a:r>
            <a:r>
              <a:rPr lang="en-US" sz="2000" b="1" dirty="0" err="1"/>
              <a:t>à</a:t>
            </a:r>
            <a:r>
              <a:rPr lang="en-US" sz="2000" b="1" dirty="0"/>
              <a:t> </a:t>
            </a:r>
            <a:r>
              <a:rPr lang="en-US" sz="2000" b="1" dirty="0" err="1"/>
              <a:t>comprendre</a:t>
            </a:r>
            <a:r>
              <a:rPr lang="en-US" sz="2000" b="1" dirty="0"/>
              <a:t>. </a:t>
            </a:r>
          </a:p>
          <a:p>
            <a:pPr marL="0" indent="0" rtl="0">
              <a:buNone/>
            </a:pPr>
            <a:endParaRPr lang="en-GB" sz="2000" dirty="0"/>
          </a:p>
          <a:p>
            <a:pPr marL="0" indent="0" rtl="0">
              <a:buNone/>
            </a:pPr>
            <a:r>
              <a:rPr lang="en-US" sz="2000" b="1" dirty="0"/>
              <a:t>Il doit </a:t>
            </a:r>
            <a:r>
              <a:rPr lang="en-US" sz="2000" b="1" dirty="0" err="1"/>
              <a:t>utiliser</a:t>
            </a:r>
            <a:r>
              <a:rPr lang="en-US" sz="2000" b="1" dirty="0"/>
              <a:t> du </a:t>
            </a:r>
            <a:r>
              <a:rPr lang="en-US" sz="2000" b="1" dirty="0" err="1"/>
              <a:t>vocabulaire</a:t>
            </a:r>
            <a:r>
              <a:rPr lang="en-US" sz="2000" b="1" dirty="0"/>
              <a:t> courant et </a:t>
            </a:r>
            <a:r>
              <a:rPr lang="en-US" sz="2000" b="1" dirty="0" err="1"/>
              <a:t>être</a:t>
            </a:r>
            <a:r>
              <a:rPr lang="en-US" sz="2000" b="1" dirty="0"/>
              <a:t> </a:t>
            </a:r>
            <a:r>
              <a:rPr lang="en-US" sz="2000" b="1" dirty="0" err="1"/>
              <a:t>accompagné</a:t>
            </a:r>
            <a:r>
              <a:rPr lang="en-US" sz="2000" b="1" dirty="0"/>
              <a:t> </a:t>
            </a:r>
            <a:r>
              <a:rPr lang="en-US" sz="2000" b="1" dirty="0" err="1"/>
              <a:t>d’illustrations</a:t>
            </a:r>
            <a:r>
              <a:rPr lang="en-US" sz="2000" b="1" dirty="0"/>
              <a:t>. </a:t>
            </a:r>
            <a:endParaRPr lang="en-GB" sz="2000" b="1" dirty="0">
              <a:cs typeface="Arial" panose="020B0604020202020204"/>
            </a:endParaRPr>
          </a:p>
          <a:p>
            <a:pPr marL="0" indent="0" rtl="0">
              <a:buNone/>
            </a:pPr>
            <a:endParaRPr lang="en-GB" sz="2000" b="1" dirty="0"/>
          </a:p>
          <a:p>
            <a:pPr marL="0" indent="0" rtl="0">
              <a:buNone/>
            </a:pPr>
            <a:r>
              <a:rPr lang="en-US" sz="2000" b="1" dirty="0" err="1"/>
              <a:t>Voici</a:t>
            </a:r>
            <a:r>
              <a:rPr lang="en-US" sz="2000" b="1" dirty="0"/>
              <a:t> un </a:t>
            </a:r>
            <a:r>
              <a:rPr lang="en-US" sz="2000" b="1" dirty="0" err="1"/>
              <a:t>exemple</a:t>
            </a:r>
            <a:r>
              <a:rPr lang="en-US" sz="2000" b="1" dirty="0"/>
              <a:t> de </a:t>
            </a:r>
            <a:r>
              <a:rPr lang="en-US" sz="2000" b="1" dirty="0" err="1"/>
              <a:t>texte</a:t>
            </a:r>
            <a:r>
              <a:rPr lang="en-US" sz="2000" b="1" dirty="0"/>
              <a:t> facile </a:t>
            </a:r>
            <a:r>
              <a:rPr lang="en-US" sz="2000" b="1" dirty="0" err="1"/>
              <a:t>à</a:t>
            </a:r>
            <a:r>
              <a:rPr lang="en-US" sz="2000" b="1" dirty="0"/>
              <a:t> lire !</a:t>
            </a:r>
            <a:endParaRPr lang="en-GB" sz="2000" dirty="0"/>
          </a:p>
          <a:p>
            <a:pPr marL="342900" indent="-342900" rtl="0"/>
            <a:endParaRPr lang="en-GB" dirty="0">
              <a:cs typeface="Arial" panose="020B0604020202020204"/>
            </a:endParaRPr>
          </a:p>
        </p:txBody>
      </p:sp>
      <p:pic>
        <p:nvPicPr>
          <p:cNvPr id="10" name="Picture 9" descr="A key in a keyboard for the word &quot;Easy&quot;"/>
          <p:cNvPicPr/>
          <p:nvPr/>
        </p:nvPicPr>
        <p:blipFill>
          <a:blip r:embed="rId3" cstate="print">
            <a:extLst>
              <a:ext uri="{28A0092B-C50C-407E-A947-70E740481C1C}">
                <a14:useLocalDpi xmlns:a14="http://schemas.microsoft.com/office/drawing/2010/main" val="0"/>
              </a:ext>
            </a:extLst>
          </a:blip>
          <a:stretch>
            <a:fillRect/>
          </a:stretch>
        </p:blipFill>
        <p:spPr>
          <a:xfrm>
            <a:off x="762872" y="1327178"/>
            <a:ext cx="1647959" cy="1132499"/>
          </a:xfrm>
          <a:prstGeom prst="rect">
            <a:avLst/>
          </a:prstGeom>
        </p:spPr>
      </p:pic>
      <p:pic>
        <p:nvPicPr>
          <p:cNvPr id="11" name="Picture 10" descr="A person reading a report written in easy read"/>
          <p:cNvPicPr/>
          <p:nvPr/>
        </p:nvPicPr>
        <p:blipFill>
          <a:blip r:embed="rId4" cstate="screen"/>
          <a:stretch>
            <a:fillRect/>
          </a:stretch>
        </p:blipFill>
        <p:spPr>
          <a:xfrm>
            <a:off x="842155" y="2609712"/>
            <a:ext cx="1489393" cy="13662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853904" y="1095248"/>
            <a:ext cx="3529182" cy="307777"/>
          </a:xfrm>
          <a:prstGeom prst="rect">
            <a:avLst/>
          </a:prstGeom>
        </p:spPr>
        <p:txBody>
          <a:bodyPr wrap="square" rtlCol="0">
            <a:spAutoFit/>
          </a:bodyPr>
          <a:lstStyle/>
          <a:p>
            <a:pPr algn="ctr" rtl="0"/>
            <a:r>
              <a:rPr lang="en-US" sz="1400" b="1" dirty="0" err="1"/>
              <a:t>Schéma</a:t>
            </a:r>
            <a:r>
              <a:rPr lang="en-US" sz="1400" b="1" dirty="0"/>
              <a:t> 6 : Tableau de communication</a:t>
            </a:r>
          </a:p>
        </p:txBody>
      </p:sp>
      <p:sp>
        <p:nvSpPr>
          <p:cNvPr id="7" name="Rounded Rectangle 24"/>
          <p:cNvSpPr/>
          <p:nvPr/>
        </p:nvSpPr>
        <p:spPr>
          <a:xfrm>
            <a:off x="0" y="585788"/>
            <a:ext cx="9144000" cy="457200"/>
          </a:xfrm>
          <a:prstGeom prst="rect">
            <a:avLst/>
          </a:prstGeom>
          <a:solidFill>
            <a:schemeClr val="bg1">
              <a:lumMod val="85000"/>
              <a:alpha val="46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rtl="0"/>
            <a:endParaRPr lang="en-US" sz="1400" b="1" dirty="0">
              <a:solidFill>
                <a:srgbClr val="FFFFFF"/>
              </a:solidFill>
            </a:endParaRPr>
          </a:p>
        </p:txBody>
      </p:sp>
      <p:pic>
        <p:nvPicPr>
          <p:cNvPr id="5" name="Picture 2" descr="Photo caption: a communication board including illustrations and key words to facilitate information and communication, respectivel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7374" y="1333474"/>
            <a:ext cx="4082242" cy="3077659"/>
          </a:xfrm>
          <a:prstGeom prst="rect">
            <a:avLst/>
          </a:prstGeom>
        </p:spPr>
      </p:pic>
      <p:sp>
        <p:nvSpPr>
          <p:cNvPr id="2" name="Rectangle 1"/>
          <p:cNvSpPr/>
          <p:nvPr/>
        </p:nvSpPr>
        <p:spPr>
          <a:xfrm>
            <a:off x="495300" y="4151717"/>
            <a:ext cx="2144250" cy="246221"/>
          </a:xfrm>
          <a:prstGeom prst="rect">
            <a:avLst/>
          </a:prstGeom>
        </p:spPr>
        <p:txBody>
          <a:bodyPr wrap="square" rtlCol="0">
            <a:spAutoFit/>
          </a:bodyPr>
          <a:lstStyle/>
          <a:p>
            <a:pPr algn="r" rtl="0"/>
            <a:r>
              <a:rPr lang="en-US" sz="1000"/>
              <a:t>Source : UNICEF</a:t>
            </a:r>
          </a:p>
        </p:txBody>
      </p:sp>
      <p:sp>
        <p:nvSpPr>
          <p:cNvPr id="6" name="Rounded Rectangle 24"/>
          <p:cNvSpPr>
            <a:spLocks noGrp="1"/>
          </p:cNvSpPr>
          <p:nvPr>
            <p:ph type="title" idx="4294967295"/>
          </p:nvPr>
        </p:nvSpPr>
        <p:spPr>
          <a:xfrm>
            <a:off x="736600" y="585788"/>
            <a:ext cx="1737360" cy="457200"/>
          </a:xfrm>
          <a:prstGeom prst="rect">
            <a:avLst/>
          </a:prstGeom>
          <a:solidFill>
            <a:srgbClr val="CD2B46"/>
          </a:solidFill>
          <a:ln w="2857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lang="en-US" sz="1400" b="1" i="0" u="none" strike="noStrike" kern="1200" cap="none" spc="0" normalizeH="0" noProof="0">
                <a:ln>
                  <a:noFill/>
                </a:ln>
                <a:solidFill>
                  <a:srgbClr val="FFFFFF"/>
                </a:solidFill>
                <a:effectLst/>
                <a:uLnTx/>
                <a:uFillTx/>
                <a:latin typeface="+mn-lt"/>
                <a:ea typeface="+mn-ea"/>
                <a:cs typeface="+mn-cs"/>
              </a:rPr>
              <a:t>Accessibilité de</a:t>
            </a:r>
            <a:r>
              <a:rPr lang="fr-FR" altLang="en-US" sz="1400" b="1" i="0" u="none" strike="noStrike" kern="1200" cap="none" spc="0" normalizeH="0" noProof="0">
                <a:ln>
                  <a:noFill/>
                </a:ln>
                <a:solidFill>
                  <a:srgbClr val="FFFFFF"/>
                </a:solidFill>
                <a:effectLst/>
                <a:uLnTx/>
                <a:uFillTx/>
                <a:latin typeface="+mn-lt"/>
                <a:ea typeface="+mn-ea"/>
                <a:cs typeface="+mn-cs"/>
              </a:rPr>
              <a:t>s</a:t>
            </a:r>
            <a:r>
              <a:rPr lang="en-US" sz="1400" b="1" i="0" u="none" strike="noStrike" kern="1200" cap="none" spc="0" normalizeH="0" noProof="0">
                <a:ln>
                  <a:noFill/>
                </a:ln>
                <a:solidFill>
                  <a:srgbClr val="FFFFFF"/>
                </a:solidFill>
                <a:effectLst/>
                <a:uLnTx/>
                <a:uFillTx/>
                <a:latin typeface="+mn-lt"/>
                <a:ea typeface="+mn-ea"/>
                <a:cs typeface="+mn-cs"/>
              </a:rPr>
              <a:t> communication</a:t>
            </a:r>
            <a:r>
              <a:rPr lang="fr-FR" altLang="en-US" sz="1400" b="1" i="0" u="none" strike="noStrike" kern="1200" cap="none" spc="0" normalizeH="0" noProof="0">
                <a:ln>
                  <a:noFill/>
                </a:ln>
                <a:solidFill>
                  <a:srgbClr val="FFFFFF"/>
                </a:solidFill>
                <a:effectLst/>
                <a:uLnTx/>
                <a:uFillTx/>
                <a:latin typeface="+mn-lt"/>
                <a:ea typeface="+mn-ea"/>
                <a:cs typeface="+mn-cs"/>
              </a:rPr>
              <a:t>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24"/>
          <p:cNvSpPr/>
          <p:nvPr/>
        </p:nvSpPr>
        <p:spPr>
          <a:xfrm>
            <a:off x="0" y="585788"/>
            <a:ext cx="9144000" cy="457200"/>
          </a:xfrm>
          <a:prstGeom prst="rect">
            <a:avLst/>
          </a:prstGeom>
          <a:solidFill>
            <a:schemeClr val="bg1">
              <a:lumMod val="85000"/>
              <a:alpha val="46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rtl="0"/>
            <a:endParaRPr lang="en-US" sz="1400" b="1" dirty="0">
              <a:solidFill>
                <a:srgbClr val="FFFFFF"/>
              </a:solidFill>
            </a:endParaRPr>
          </a:p>
        </p:txBody>
      </p:sp>
      <p:sp>
        <p:nvSpPr>
          <p:cNvPr id="5" name="Rounded Rectangle 24"/>
          <p:cNvSpPr>
            <a:spLocks noGrp="1"/>
          </p:cNvSpPr>
          <p:nvPr>
            <p:ph type="title" idx="4294967295"/>
          </p:nvPr>
        </p:nvSpPr>
        <p:spPr>
          <a:xfrm>
            <a:off x="736600" y="585788"/>
            <a:ext cx="1737360" cy="457200"/>
          </a:xfrm>
          <a:prstGeom prst="rect">
            <a:avLst/>
          </a:prstGeom>
          <a:solidFill>
            <a:srgbClr val="CD2B46"/>
          </a:solidFill>
          <a:ln w="2857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lang="en-US" sz="1400" b="1" i="0" u="none" strike="noStrike" kern="1200" cap="none" spc="0" normalizeH="0" noProof="0">
                <a:ln>
                  <a:noFill/>
                </a:ln>
                <a:solidFill>
                  <a:srgbClr val="FFFFFF"/>
                </a:solidFill>
                <a:effectLst/>
                <a:uLnTx/>
                <a:uFillTx/>
                <a:latin typeface="+mn-lt"/>
                <a:ea typeface="+mn-ea"/>
                <a:cs typeface="+mn-cs"/>
              </a:rPr>
              <a:t>Accessibilité physique</a:t>
            </a:r>
          </a:p>
        </p:txBody>
      </p:sp>
      <p:pic>
        <p:nvPicPr>
          <p:cNvPr id="4" name="Picture 3" descr="There are ramps and rails at Youth Programme's building. "/>
          <p:cNvPicPr/>
          <p:nvPr/>
        </p:nvPicPr>
        <p:blipFill>
          <a:blip r:embed="rId3">
            <a:extLst>
              <a:ext uri="{28A0092B-C50C-407E-A947-70E740481C1C}">
                <a14:useLocalDpi xmlns:a14="http://schemas.microsoft.com/office/drawing/2010/main" val="0"/>
              </a:ext>
            </a:extLst>
          </a:blip>
          <a:stretch>
            <a:fillRect/>
          </a:stretch>
        </p:blipFill>
        <p:spPr>
          <a:xfrm>
            <a:off x="893646" y="1442856"/>
            <a:ext cx="4113531" cy="2905125"/>
          </a:xfrm>
          <a:prstGeom prst="rect">
            <a:avLst/>
          </a:prstGeom>
        </p:spPr>
      </p:pic>
      <p:pic>
        <p:nvPicPr>
          <p:cNvPr id="6" name="Picture 3" descr="An illustration of an accessible toilet"/>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230461" y="1927727"/>
            <a:ext cx="3368059" cy="1860804"/>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24"/>
          <p:cNvSpPr/>
          <p:nvPr/>
        </p:nvSpPr>
        <p:spPr>
          <a:xfrm>
            <a:off x="0" y="585788"/>
            <a:ext cx="9144000" cy="457200"/>
          </a:xfrm>
          <a:prstGeom prst="rect">
            <a:avLst/>
          </a:prstGeom>
          <a:solidFill>
            <a:schemeClr val="bg1">
              <a:lumMod val="85000"/>
              <a:alpha val="46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rtl="0"/>
            <a:endParaRPr lang="en-US" sz="1400" b="1" dirty="0">
              <a:solidFill>
                <a:srgbClr val="FFFFFF"/>
              </a:solidFill>
            </a:endParaRPr>
          </a:p>
        </p:txBody>
      </p:sp>
      <p:sp>
        <p:nvSpPr>
          <p:cNvPr id="7" name="Rounded Rectangle 24"/>
          <p:cNvSpPr>
            <a:spLocks noGrp="1"/>
          </p:cNvSpPr>
          <p:nvPr>
            <p:ph type="title" idx="4294967295"/>
          </p:nvPr>
        </p:nvSpPr>
        <p:spPr>
          <a:xfrm>
            <a:off x="736599" y="585788"/>
            <a:ext cx="2547925" cy="457200"/>
          </a:xfrm>
          <a:prstGeom prst="rect">
            <a:avLst/>
          </a:prstGeom>
          <a:solidFill>
            <a:srgbClr val="CD2B46"/>
          </a:solidFill>
          <a:ln w="2857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lang="en-US" sz="1400" b="1" i="0" u="none" strike="noStrike" kern="1200" cap="none" spc="0" normalizeH="0" noProof="0" dirty="0" err="1">
                <a:ln>
                  <a:noFill/>
                </a:ln>
                <a:solidFill>
                  <a:srgbClr val="FFFFFF"/>
                </a:solidFill>
                <a:effectLst/>
                <a:uLnTx/>
                <a:uFillTx/>
                <a:latin typeface="+mn-lt"/>
                <a:ea typeface="+mn-ea"/>
                <a:cs typeface="+mn-cs"/>
              </a:rPr>
              <a:t>Soutien</a:t>
            </a:r>
            <a:r>
              <a:rPr lang="en-US" sz="1400" b="1" i="0" u="none" strike="noStrike" kern="1200" cap="none" spc="0" normalizeH="0" noProof="0" dirty="0">
                <a:ln>
                  <a:noFill/>
                </a:ln>
                <a:solidFill>
                  <a:srgbClr val="FFFFFF"/>
                </a:solidFill>
                <a:effectLst/>
                <a:uLnTx/>
                <a:uFillTx/>
                <a:latin typeface="+mn-lt"/>
                <a:ea typeface="+mn-ea"/>
                <a:cs typeface="+mn-cs"/>
              </a:rPr>
              <a:t> </a:t>
            </a:r>
            <a:r>
              <a:rPr lang="en-US" sz="1400" b="1" i="0" u="none" strike="noStrike" kern="1200" cap="none" spc="0" normalizeH="0" noProof="0" dirty="0" err="1">
                <a:ln>
                  <a:noFill/>
                </a:ln>
                <a:solidFill>
                  <a:srgbClr val="FFFFFF"/>
                </a:solidFill>
                <a:effectLst/>
                <a:uLnTx/>
                <a:uFillTx/>
                <a:latin typeface="+mn-lt"/>
                <a:ea typeface="+mn-ea"/>
                <a:cs typeface="+mn-cs"/>
              </a:rPr>
              <a:t>ciblé</a:t>
            </a:r>
            <a:r>
              <a:rPr lang="en-US" sz="1400" b="1" i="0" u="none" strike="noStrike" kern="1200" cap="none" spc="0" normalizeH="0" noProof="0" dirty="0">
                <a:ln>
                  <a:noFill/>
                </a:ln>
                <a:solidFill>
                  <a:srgbClr val="FFFFFF"/>
                </a:solidFill>
                <a:effectLst/>
                <a:uLnTx/>
                <a:uFillTx/>
                <a:latin typeface="+mn-lt"/>
                <a:ea typeface="+mn-ea"/>
                <a:cs typeface="+mn-cs"/>
              </a:rPr>
              <a:t>/</a:t>
            </a:r>
            <a:r>
              <a:rPr lang="en-US" sz="1400" b="1" i="0" u="none" strike="noStrike" kern="1200" cap="none" spc="0" normalizeH="0" noProof="0" dirty="0" err="1">
                <a:ln>
                  <a:noFill/>
                </a:ln>
                <a:solidFill>
                  <a:srgbClr val="FFFFFF"/>
                </a:solidFill>
                <a:effectLst/>
                <a:uLnTx/>
                <a:uFillTx/>
                <a:latin typeface="+mn-lt"/>
                <a:ea typeface="+mn-ea"/>
                <a:cs typeface="+mn-cs"/>
              </a:rPr>
              <a:t>ajustements</a:t>
            </a:r>
            <a:r>
              <a:rPr lang="en-US" sz="1400" b="1" i="0" u="none" strike="noStrike" kern="1200" cap="none" spc="0" normalizeH="0" noProof="0" dirty="0">
                <a:ln>
                  <a:noFill/>
                </a:ln>
                <a:solidFill>
                  <a:srgbClr val="FFFFFF"/>
                </a:solidFill>
                <a:effectLst/>
                <a:uLnTx/>
                <a:uFillTx/>
                <a:latin typeface="+mn-lt"/>
                <a:ea typeface="+mn-ea"/>
                <a:cs typeface="+mn-cs"/>
              </a:rPr>
              <a:t> </a:t>
            </a:r>
            <a:r>
              <a:rPr lang="en-US" sz="1400" b="1" i="0" u="none" strike="noStrike" kern="1200" cap="none" spc="0" normalizeH="0" noProof="0" dirty="0" err="1">
                <a:ln>
                  <a:noFill/>
                </a:ln>
                <a:solidFill>
                  <a:srgbClr val="FFFFFF"/>
                </a:solidFill>
                <a:effectLst/>
                <a:uLnTx/>
                <a:uFillTx/>
                <a:latin typeface="+mn-lt"/>
                <a:ea typeface="+mn-ea"/>
                <a:cs typeface="+mn-cs"/>
              </a:rPr>
              <a:t>individuels</a:t>
            </a:r>
            <a:endParaRPr lang="en-US" sz="1400" b="1" i="0" u="none" strike="noStrike" kern="1200" cap="none" spc="0" normalizeH="0" noProof="0" dirty="0">
              <a:ln>
                <a:noFill/>
              </a:ln>
              <a:solidFill>
                <a:srgbClr val="FFFFFF"/>
              </a:solidFill>
              <a:effectLst/>
              <a:uLnTx/>
              <a:uFillTx/>
              <a:latin typeface="+mn-lt"/>
              <a:ea typeface="+mn-ea"/>
              <a:cs typeface="+mn-cs"/>
            </a:endParaRPr>
          </a:p>
        </p:txBody>
      </p:sp>
      <p:graphicFrame>
        <p:nvGraphicFramePr>
          <p:cNvPr id="6" name="Diagram 5" descr="Photo caption: diagram illustrating the process for the provision of reasonable accommodation"/>
          <p:cNvGraphicFramePr/>
          <p:nvPr/>
        </p:nvGraphicFramePr>
        <p:xfrm>
          <a:off x="1976694" y="1009130"/>
          <a:ext cx="5270291" cy="35135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quot;Not Allowed&quot; Symbol 7" descr="Photo caption: symbol of &quot;Not allowed&quot; "/>
          <p:cNvSpPr/>
          <p:nvPr/>
        </p:nvSpPr>
        <p:spPr>
          <a:xfrm>
            <a:off x="855520" y="2256202"/>
            <a:ext cx="1060993" cy="1019385"/>
          </a:xfrm>
          <a:prstGeom prst="noSmoking">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GB" sz="900">
              <a:solidFill>
                <a:schemeClr val="tx1"/>
              </a:solidFill>
            </a:endParaRPr>
          </a:p>
        </p:txBody>
      </p:sp>
      <p:sp>
        <p:nvSpPr>
          <p:cNvPr id="9" name="Rounded Rectangle 24"/>
          <p:cNvSpPr/>
          <p:nvPr/>
        </p:nvSpPr>
        <p:spPr>
          <a:xfrm>
            <a:off x="635000" y="3373249"/>
            <a:ext cx="1502033" cy="395272"/>
          </a:xfrm>
          <a:prstGeom prst="roundRect">
            <a:avLst/>
          </a:prstGeom>
          <a:solidFill>
            <a:srgbClr val="FF000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rtl="0"/>
            <a:r>
              <a:rPr lang="en-US" sz="1000" b="1" dirty="0" err="1">
                <a:solidFill>
                  <a:srgbClr val="FFFFFF"/>
                </a:solidFill>
              </a:rPr>
              <a:t>Accès</a:t>
            </a:r>
            <a:r>
              <a:rPr lang="en-US" sz="1000" b="1" dirty="0">
                <a:solidFill>
                  <a:srgbClr val="FFFFFF"/>
                </a:solidFill>
              </a:rPr>
              <a:t> impossible</a:t>
            </a:r>
          </a:p>
        </p:txBody>
      </p:sp>
      <p:sp>
        <p:nvSpPr>
          <p:cNvPr id="12" name="Rounded Rectangle 24"/>
          <p:cNvSpPr/>
          <p:nvPr/>
        </p:nvSpPr>
        <p:spPr>
          <a:xfrm>
            <a:off x="7294359" y="2262844"/>
            <a:ext cx="1432675" cy="1019673"/>
          </a:xfrm>
          <a:prstGeom prst="round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rtl="0"/>
            <a:r>
              <a:rPr lang="en-US" sz="1000" b="1" dirty="0">
                <a:solidFill>
                  <a:sysClr val="windowText" lastClr="000000"/>
                </a:solidFill>
              </a:rPr>
              <a:t>Services mobiles/</a:t>
            </a:r>
            <a:r>
              <a:rPr lang="en-US" sz="1000" b="1" dirty="0" err="1">
                <a:solidFill>
                  <a:sysClr val="windowText" lastClr="000000"/>
                </a:solidFill>
              </a:rPr>
              <a:t>indemnités</a:t>
            </a:r>
            <a:r>
              <a:rPr lang="en-US" sz="1000" b="1" dirty="0">
                <a:solidFill>
                  <a:sysClr val="windowText" lastClr="000000"/>
                </a:solidFill>
              </a:rPr>
              <a:t> de transport, etc.</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600" y="242450"/>
            <a:ext cx="8226747" cy="722750"/>
          </a:xfrm>
        </p:spPr>
        <p:txBody>
          <a:bodyPr rtlCol="0" anchor="b">
            <a:normAutofit fontScale="90000"/>
          </a:bodyPr>
          <a:lstStyle/>
          <a:p>
            <a:pPr rtl="0"/>
            <a:r>
              <a:rPr lang="en-US" sz="3000" dirty="0" err="1">
                <a:solidFill>
                  <a:srgbClr val="CD2B46"/>
                </a:solidFill>
              </a:rPr>
              <a:t>Récapitulatif</a:t>
            </a:r>
            <a:r>
              <a:rPr lang="en-US" sz="3000" dirty="0">
                <a:solidFill>
                  <a:srgbClr val="CD2B46"/>
                </a:solidFill>
              </a:rPr>
              <a:t> des </a:t>
            </a:r>
            <a:r>
              <a:rPr lang="en-US" sz="3000" dirty="0" err="1">
                <a:solidFill>
                  <a:srgbClr val="CD2B46"/>
                </a:solidFill>
              </a:rPr>
              <a:t>précédents</a:t>
            </a:r>
            <a:r>
              <a:rPr lang="en-US" sz="3000" dirty="0">
                <a:solidFill>
                  <a:srgbClr val="CD2B46"/>
                </a:solidFill>
              </a:rPr>
              <a:t> </a:t>
            </a:r>
            <a:r>
              <a:rPr lang="en-US" sz="3000" dirty="0" err="1">
                <a:solidFill>
                  <a:srgbClr val="CD2B46"/>
                </a:solidFill>
              </a:rPr>
              <a:t>apprentissages</a:t>
            </a:r>
            <a:r>
              <a:rPr lang="en-US" sz="3000" dirty="0">
                <a:solidFill>
                  <a:srgbClr val="CD2B46"/>
                </a:solidFill>
              </a:rPr>
              <a:t>...</a:t>
            </a:r>
            <a:endParaRPr lang="en-GB" sz="3000" b="0" dirty="0">
              <a:solidFill>
                <a:srgbClr val="CD2B46"/>
              </a:solidFill>
            </a:endParaRPr>
          </a:p>
        </p:txBody>
      </p:sp>
      <p:sp>
        <p:nvSpPr>
          <p:cNvPr id="3" name="Content Placeholder 2"/>
          <p:cNvSpPr>
            <a:spLocks noGrp="1"/>
          </p:cNvSpPr>
          <p:nvPr>
            <p:ph sz="half" idx="1"/>
          </p:nvPr>
        </p:nvSpPr>
        <p:spPr>
          <a:xfrm>
            <a:off x="647700" y="1223401"/>
            <a:ext cx="4682290" cy="3087195"/>
          </a:xfrm>
        </p:spPr>
        <p:txBody>
          <a:bodyPr vert="horz" lIns="91440" tIns="45721" rIns="91440" bIns="0" rtlCol="0" anchor="t">
            <a:normAutofit/>
          </a:bodyPr>
          <a:lstStyle/>
          <a:p>
            <a:pPr marL="342900" indent="-342900" rtl="0">
              <a:buClr>
                <a:srgbClr val="CD2B46"/>
              </a:buClr>
            </a:pPr>
            <a:r>
              <a:rPr lang="en-US" sz="2000" dirty="0" err="1"/>
              <a:t>À</a:t>
            </a:r>
            <a:r>
              <a:rPr lang="en-US" sz="2000" dirty="0"/>
              <a:t> </a:t>
            </a:r>
            <a:r>
              <a:rPr lang="en-US" sz="2000" dirty="0" err="1"/>
              <a:t>quels</a:t>
            </a:r>
            <a:r>
              <a:rPr lang="en-US" sz="2000" dirty="0"/>
              <a:t> </a:t>
            </a:r>
            <a:r>
              <a:rPr lang="en-US" sz="2000" b="1" dirty="0" err="1"/>
              <a:t>risques</a:t>
            </a:r>
            <a:r>
              <a:rPr lang="en-US" sz="2000" b="1" dirty="0"/>
              <a:t> </a:t>
            </a:r>
            <a:r>
              <a:rPr lang="en-US" sz="2000" dirty="0" err="1"/>
              <a:t>cette</a:t>
            </a:r>
            <a:r>
              <a:rPr lang="en-US" sz="2000" dirty="0"/>
              <a:t> femme </a:t>
            </a:r>
            <a:r>
              <a:rPr lang="en-US" sz="2000" dirty="0" err="1"/>
              <a:t>est-elle</a:t>
            </a:r>
            <a:r>
              <a:rPr lang="en-US" sz="2000" dirty="0"/>
              <a:t> </a:t>
            </a:r>
            <a:r>
              <a:rPr lang="en-US" sz="2000" dirty="0" err="1"/>
              <a:t>exposée</a:t>
            </a:r>
            <a:r>
              <a:rPr lang="en-US" sz="2000" dirty="0"/>
              <a:t> </a:t>
            </a:r>
            <a:r>
              <a:rPr lang="en-US" sz="2000" dirty="0" err="1"/>
              <a:t>si</a:t>
            </a:r>
            <a:r>
              <a:rPr lang="en-US" sz="2000" dirty="0"/>
              <a:t> </a:t>
            </a:r>
            <a:r>
              <a:rPr lang="en-US" sz="2000" dirty="0" err="1"/>
              <a:t>elle</a:t>
            </a:r>
            <a:r>
              <a:rPr lang="en-US" sz="2000" dirty="0"/>
              <a:t> </a:t>
            </a:r>
            <a:r>
              <a:rPr lang="en-US" sz="2000" dirty="0" err="1"/>
              <a:t>n’a</a:t>
            </a:r>
            <a:r>
              <a:rPr lang="en-US" sz="2000" dirty="0"/>
              <a:t> pas </a:t>
            </a:r>
            <a:r>
              <a:rPr lang="en-US" sz="2000" dirty="0" err="1"/>
              <a:t>accès</a:t>
            </a:r>
            <a:r>
              <a:rPr lang="en-US" sz="2000" dirty="0"/>
              <a:t> </a:t>
            </a:r>
            <a:r>
              <a:rPr lang="en-US" sz="2000" dirty="0" err="1"/>
              <a:t>à</a:t>
            </a:r>
            <a:r>
              <a:rPr lang="en-US" sz="2000" dirty="0"/>
              <a:t> </a:t>
            </a:r>
            <a:r>
              <a:rPr lang="en-US" sz="2000" dirty="0" err="1"/>
              <a:t>l’information</a:t>
            </a:r>
            <a:r>
              <a:rPr lang="en-US" sz="2000" dirty="0"/>
              <a:t> ?</a:t>
            </a:r>
          </a:p>
          <a:p>
            <a:pPr marL="342900" indent="-342900" rtl="0">
              <a:buClr>
                <a:srgbClr val="CD2B46"/>
              </a:buClr>
            </a:pPr>
            <a:r>
              <a:rPr lang="en-US" sz="2000" dirty="0" err="1"/>
              <a:t>Quelles</a:t>
            </a:r>
            <a:r>
              <a:rPr lang="en-US" sz="2000" dirty="0"/>
              <a:t> </a:t>
            </a:r>
            <a:r>
              <a:rPr lang="en-US" sz="2000" dirty="0" err="1"/>
              <a:t>sont</a:t>
            </a:r>
            <a:r>
              <a:rPr lang="en-US" sz="2000" dirty="0"/>
              <a:t> les </a:t>
            </a:r>
            <a:r>
              <a:rPr lang="en-US" sz="2000" b="1" dirty="0"/>
              <a:t>causes </a:t>
            </a:r>
            <a:r>
              <a:rPr lang="en-US" sz="2000" dirty="0" err="1"/>
              <a:t>permettant</a:t>
            </a:r>
            <a:r>
              <a:rPr lang="en-US" sz="2000" dirty="0"/>
              <a:t> </a:t>
            </a:r>
            <a:r>
              <a:rPr lang="en-US" sz="2000" dirty="0" err="1"/>
              <a:t>d’expliquer</a:t>
            </a:r>
            <a:r>
              <a:rPr lang="en-US" sz="2000" dirty="0"/>
              <a:t> </a:t>
            </a:r>
            <a:r>
              <a:rPr lang="en-US" sz="2000" dirty="0" err="1"/>
              <a:t>qu’elle</a:t>
            </a:r>
            <a:r>
              <a:rPr lang="en-US" sz="2000" dirty="0"/>
              <a:t> </a:t>
            </a:r>
            <a:r>
              <a:rPr lang="en-US" sz="2000" dirty="0" err="1"/>
              <a:t>n’ait</a:t>
            </a:r>
            <a:r>
              <a:rPr lang="en-US" sz="2000" dirty="0"/>
              <a:t> pas </a:t>
            </a:r>
            <a:r>
              <a:rPr lang="en-US" sz="2000" dirty="0" err="1"/>
              <a:t>accès</a:t>
            </a:r>
            <a:r>
              <a:rPr lang="en-US" sz="2000" dirty="0"/>
              <a:t> </a:t>
            </a:r>
            <a:r>
              <a:rPr lang="en-US" sz="2000" dirty="0" err="1"/>
              <a:t>à</a:t>
            </a:r>
            <a:r>
              <a:rPr lang="en-US" sz="2000" dirty="0"/>
              <a:t> </a:t>
            </a:r>
            <a:r>
              <a:rPr lang="en-US" sz="2000" dirty="0" err="1"/>
              <a:t>l’information</a:t>
            </a:r>
            <a:r>
              <a:rPr lang="en-US" sz="2000" dirty="0"/>
              <a:t> ?</a:t>
            </a:r>
          </a:p>
          <a:p>
            <a:pPr marL="342900" indent="-342900" rtl="0">
              <a:buClr>
                <a:srgbClr val="CD2B46"/>
              </a:buClr>
            </a:pPr>
            <a:r>
              <a:rPr lang="en-US" sz="2000" dirty="0" err="1">
                <a:cs typeface="Arial" panose="020B0604020202020204"/>
              </a:rPr>
              <a:t>Quelles</a:t>
            </a:r>
            <a:r>
              <a:rPr lang="en-US" sz="2000" dirty="0">
                <a:cs typeface="Arial" panose="020B0604020202020204"/>
              </a:rPr>
              <a:t> </a:t>
            </a:r>
            <a:r>
              <a:rPr lang="en-US" sz="2000" b="1" dirty="0" err="1">
                <a:cs typeface="Arial" panose="020B0604020202020204"/>
              </a:rPr>
              <a:t>stratégies</a:t>
            </a:r>
            <a:r>
              <a:rPr lang="en-US" sz="2000" b="1" dirty="0">
                <a:cs typeface="Arial" panose="020B0604020202020204"/>
              </a:rPr>
              <a:t> </a:t>
            </a:r>
            <a:r>
              <a:rPr lang="en-US" sz="2000" dirty="0" err="1">
                <a:cs typeface="Arial" panose="020B0604020202020204"/>
              </a:rPr>
              <a:t>peut</a:t>
            </a:r>
            <a:r>
              <a:rPr lang="en-US" sz="2000" dirty="0">
                <a:cs typeface="Arial" panose="020B0604020202020204"/>
              </a:rPr>
              <a:t>-on </a:t>
            </a:r>
            <a:r>
              <a:rPr lang="en-US" sz="2000" dirty="0" err="1">
                <a:cs typeface="Arial" panose="020B0604020202020204"/>
              </a:rPr>
              <a:t>mettre</a:t>
            </a:r>
            <a:r>
              <a:rPr lang="en-US" sz="2000" dirty="0">
                <a:cs typeface="Arial" panose="020B0604020202020204"/>
              </a:rPr>
              <a:t> </a:t>
            </a:r>
            <a:r>
              <a:rPr lang="en-US" sz="2000" dirty="0" err="1">
                <a:cs typeface="Arial" panose="020B0604020202020204"/>
              </a:rPr>
              <a:t>en</a:t>
            </a:r>
            <a:r>
              <a:rPr lang="en-US" sz="2000" dirty="0">
                <a:cs typeface="Arial" panose="020B0604020202020204"/>
              </a:rPr>
              <a:t> place pour </a:t>
            </a:r>
            <a:r>
              <a:rPr lang="en-US" sz="2000" dirty="0" err="1">
                <a:cs typeface="Arial" panose="020B0604020202020204"/>
              </a:rPr>
              <a:t>atténuer</a:t>
            </a:r>
            <a:r>
              <a:rPr lang="en-US" sz="2000" dirty="0">
                <a:cs typeface="Arial" panose="020B0604020202020204"/>
              </a:rPr>
              <a:t> </a:t>
            </a:r>
            <a:r>
              <a:rPr lang="en-US" sz="2000" dirty="0" err="1">
                <a:cs typeface="Arial" panose="020B0604020202020204"/>
              </a:rPr>
              <a:t>ces</a:t>
            </a:r>
            <a:r>
              <a:rPr lang="en-US" sz="2000" dirty="0">
                <a:cs typeface="Arial" panose="020B0604020202020204"/>
              </a:rPr>
              <a:t> </a:t>
            </a:r>
            <a:r>
              <a:rPr lang="en-US" sz="2000" dirty="0" err="1">
                <a:cs typeface="Arial" panose="020B0604020202020204"/>
              </a:rPr>
              <a:t>risques</a:t>
            </a:r>
            <a:r>
              <a:rPr lang="en-US" sz="2000" dirty="0">
                <a:cs typeface="Arial" panose="020B0604020202020204"/>
              </a:rPr>
              <a:t> ?</a:t>
            </a:r>
          </a:p>
        </p:txBody>
      </p:sp>
      <p:pic>
        <p:nvPicPr>
          <p:cNvPr id="7" name="Content Placeholder 3" descr="A woman and a man are reading a street COVID-19 announcement on the wall while a woman with visual impairment walk passed the street announcement without knowing it. "/>
          <p:cNvPicPr/>
          <p:nvPr/>
        </p:nvPicPr>
        <p:blipFill rotWithShape="1">
          <a:blip r:embed="rId3">
            <a:extLst>
              <a:ext uri="{28A0092B-C50C-407E-A947-70E740481C1C}">
                <a14:useLocalDpi xmlns:a14="http://schemas.microsoft.com/office/drawing/2010/main" val="0"/>
              </a:ext>
            </a:extLst>
          </a:blip>
          <a:srcRect/>
          <a:stretch>
            <a:fillRect/>
          </a:stretch>
        </p:blipFill>
        <p:spPr>
          <a:xfrm>
            <a:off x="5676900" y="1007035"/>
            <a:ext cx="2755900" cy="3405164"/>
          </a:xfrm>
          <a:prstGeom prst="rect">
            <a:avLst/>
          </a:prstGeom>
          <a:noFill/>
        </p:spPr>
      </p:pic>
      <p:pic>
        <p:nvPicPr>
          <p:cNvPr id="8" name="Picture 7"/>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123283" y="1223401"/>
            <a:ext cx="402174" cy="402174"/>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9036" y="-968351"/>
            <a:ext cx="8754313" cy="968351"/>
          </a:xfrm>
        </p:spPr>
        <p:txBody>
          <a:bodyPr vert="horz" lIns="0" tIns="0" rIns="0" bIns="0" rtlCol="0" anchor="b" anchorCtr="0">
            <a:normAutofit fontScale="90000"/>
          </a:bodyPr>
          <a:lstStyle/>
          <a:p>
            <a:pPr rtl="0"/>
            <a:r>
              <a:rPr lang="en-US">
                <a:solidFill>
                  <a:srgbClr val="FFFFFF"/>
                </a:solidFill>
                <a:ea typeface="Calibri" panose="020F0502020204030204" pitchFamily="34" charset="0"/>
              </a:rPr>
              <a:t>Faire le lien entre accessibilité et ajustements individuels</a:t>
            </a:r>
            <a:endParaRPr lang="en-GB" dirty="0"/>
          </a:p>
        </p:txBody>
      </p:sp>
      <p:graphicFrame>
        <p:nvGraphicFramePr>
          <p:cNvPr id="12" name="Content Placeholder 11"/>
          <p:cNvGraphicFramePr>
            <a:graphicFrameLocks noGrp="1"/>
          </p:cNvGraphicFramePr>
          <p:nvPr>
            <p:ph idx="1"/>
          </p:nvPr>
        </p:nvGraphicFramePr>
        <p:xfrm>
          <a:off x="736600" y="532908"/>
          <a:ext cx="7696200" cy="3863479"/>
        </p:xfrm>
        <a:graphic>
          <a:graphicData uri="http://schemas.openxmlformats.org/drawingml/2006/table">
            <a:tbl>
              <a:tblPr firstRow="1" firstCol="1" bandRow="1"/>
              <a:tblGrid>
                <a:gridCol w="3848100">
                  <a:extLst>
                    <a:ext uri="{9D8B030D-6E8A-4147-A177-3AD203B41FA5}">
                      <a16:colId xmlns:a16="http://schemas.microsoft.com/office/drawing/2014/main" val="20000"/>
                    </a:ext>
                  </a:extLst>
                </a:gridCol>
                <a:gridCol w="3848100">
                  <a:extLst>
                    <a:ext uri="{9D8B030D-6E8A-4147-A177-3AD203B41FA5}">
                      <a16:colId xmlns:a16="http://schemas.microsoft.com/office/drawing/2014/main" val="20001"/>
                    </a:ext>
                  </a:extLst>
                </a:gridCol>
              </a:tblGrid>
              <a:tr h="321956">
                <a:tc gridSpan="2">
                  <a:txBody>
                    <a:bodyPr/>
                    <a:lstStyle/>
                    <a:p>
                      <a:pPr algn="ctr" rtl="0">
                        <a:spcAft>
                          <a:spcPts val="0"/>
                        </a:spcAft>
                      </a:pPr>
                      <a:r>
                        <a:rPr lang="en-US" sz="1400" b="1">
                          <a:solidFill>
                            <a:srgbClr val="FFFFFF"/>
                          </a:solidFill>
                          <a:effectLst/>
                          <a:latin typeface="+mn-lt"/>
                          <a:ea typeface="Calibri" panose="020F0502020204030204" pitchFamily="34" charset="0"/>
                        </a:rPr>
                        <a:t>Accessibilité ou ajustements individuels ?</a:t>
                      </a:r>
                    </a:p>
                  </a:txBody>
                  <a:tcPr marL="62169" marR="621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D2B46"/>
                    </a:solidFill>
                  </a:tcPr>
                </a:tc>
                <a:tc hMerge="1">
                  <a:txBody>
                    <a:bodyPr/>
                    <a:lstStyle/>
                    <a:p>
                      <a:endParaRPr lang="en-US"/>
                    </a:p>
                  </a:txBody>
                  <a:tcPr/>
                </a:tc>
                <a:extLst>
                  <a:ext uri="{0D108BD9-81ED-4DB2-BD59-A6C34878D82A}">
                    <a16:rowId xmlns:a16="http://schemas.microsoft.com/office/drawing/2014/main" val="10000"/>
                  </a:ext>
                </a:extLst>
              </a:tr>
              <a:tr h="321956">
                <a:tc>
                  <a:txBody>
                    <a:bodyPr/>
                    <a:lstStyle/>
                    <a:p>
                      <a:pPr algn="ctr" rtl="0">
                        <a:spcAft>
                          <a:spcPts val="0"/>
                        </a:spcAft>
                      </a:pPr>
                      <a:r>
                        <a:rPr lang="en-US" sz="1400" b="1">
                          <a:solidFill>
                            <a:srgbClr val="000000"/>
                          </a:solidFill>
                          <a:effectLst/>
                          <a:latin typeface="+mn-lt"/>
                          <a:ea typeface="Calibri" panose="020F0502020204030204" pitchFamily="34" charset="0"/>
                        </a:rPr>
                        <a:t>Accessibilité</a:t>
                      </a:r>
                      <a:endParaRPr lang="en-GB" sz="1400" dirty="0">
                        <a:effectLst/>
                        <a:latin typeface="+mn-lt"/>
                        <a:ea typeface="Calibri" panose="020F0502020204030204" pitchFamily="34" charset="0"/>
                      </a:endParaRPr>
                    </a:p>
                  </a:txBody>
                  <a:tcPr marL="62169" marR="621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6D4CD"/>
                    </a:solidFill>
                  </a:tcPr>
                </a:tc>
                <a:tc>
                  <a:txBody>
                    <a:bodyPr/>
                    <a:lstStyle/>
                    <a:p>
                      <a:pPr algn="ctr" rtl="0">
                        <a:spcAft>
                          <a:spcPts val="0"/>
                        </a:spcAft>
                      </a:pPr>
                      <a:r>
                        <a:rPr lang="en-US" sz="1400" b="1">
                          <a:solidFill>
                            <a:srgbClr val="000000"/>
                          </a:solidFill>
                          <a:effectLst/>
                          <a:latin typeface="+mn-lt"/>
                          <a:ea typeface="Calibri" panose="020F0502020204030204" pitchFamily="34" charset="0"/>
                        </a:rPr>
                        <a:t>Aménagement raisonnable</a:t>
                      </a:r>
                      <a:endParaRPr lang="en-GB" sz="1400" dirty="0">
                        <a:effectLst/>
                        <a:latin typeface="+mn-lt"/>
                        <a:ea typeface="Calibri" panose="020F0502020204030204" pitchFamily="34" charset="0"/>
                      </a:endParaRPr>
                    </a:p>
                  </a:txBody>
                  <a:tcPr marL="62169" marR="621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6D4CD"/>
                    </a:solidFill>
                  </a:tcPr>
                </a:tc>
                <a:extLst>
                  <a:ext uri="{0D108BD9-81ED-4DB2-BD59-A6C34878D82A}">
                    <a16:rowId xmlns:a16="http://schemas.microsoft.com/office/drawing/2014/main" val="10001"/>
                  </a:ext>
                </a:extLst>
              </a:tr>
              <a:tr h="643913">
                <a:tc>
                  <a:txBody>
                    <a:bodyPr/>
                    <a:lstStyle/>
                    <a:p>
                      <a:pPr algn="ctr" rtl="0">
                        <a:spcAft>
                          <a:spcPts val="0"/>
                        </a:spcAft>
                      </a:pPr>
                      <a:r>
                        <a:rPr lang="en-US" sz="1400">
                          <a:effectLst/>
                          <a:latin typeface="+mn-lt"/>
                          <a:ea typeface="Calibri" panose="020F0502020204030204" pitchFamily="34" charset="0"/>
                        </a:rPr>
                        <a:t>Peut être mise en œuvre de manière progressive</a:t>
                      </a:r>
                    </a:p>
                  </a:txBody>
                  <a:tcPr marL="62169" marR="621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r>
                        <a:rPr lang="en-US" sz="1400">
                          <a:effectLst/>
                          <a:latin typeface="+mn-lt"/>
                          <a:ea typeface="Calibri" panose="020F0502020204030204" pitchFamily="34" charset="0"/>
                        </a:rPr>
                        <a:t>Doit être mis en œuvre de manière immédiate pour éviter toute forme de discrimination</a:t>
                      </a:r>
                    </a:p>
                  </a:txBody>
                  <a:tcPr marL="62169" marR="621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21956">
                <a:tc>
                  <a:txBody>
                    <a:bodyPr/>
                    <a:lstStyle/>
                    <a:p>
                      <a:pPr algn="ctr" rtl="0">
                        <a:spcAft>
                          <a:spcPts val="0"/>
                        </a:spcAft>
                      </a:pPr>
                      <a:r>
                        <a:rPr lang="en-US" sz="1400">
                          <a:effectLst/>
                          <a:latin typeface="+mn-lt"/>
                          <a:ea typeface="Calibri" panose="020F0502020204030204" pitchFamily="34" charset="0"/>
                        </a:rPr>
                        <a:t>Offre une solution globale</a:t>
                      </a:r>
                    </a:p>
                  </a:txBody>
                  <a:tcPr marL="62169" marR="621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r>
                        <a:rPr lang="en-US" sz="1400">
                          <a:effectLst/>
                          <a:latin typeface="+mn-lt"/>
                          <a:ea typeface="Calibri" panose="020F0502020204030204" pitchFamily="34" charset="0"/>
                        </a:rPr>
                        <a:t>Offre une solution individuelle</a:t>
                      </a:r>
                    </a:p>
                  </a:txBody>
                  <a:tcPr marL="62169" marR="621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965872">
                <a:tc>
                  <a:txBody>
                    <a:bodyPr/>
                    <a:lstStyle/>
                    <a:p>
                      <a:pPr algn="ctr" rtl="0">
                        <a:spcAft>
                          <a:spcPts val="0"/>
                        </a:spcAft>
                      </a:pPr>
                      <a:r>
                        <a:rPr lang="en-US" sz="1400">
                          <a:effectLst/>
                          <a:latin typeface="+mn-lt"/>
                          <a:ea typeface="Calibri" panose="020F0502020204030204" pitchFamily="34" charset="0"/>
                        </a:rPr>
                        <a:t>S’applique indépendamment du besoin des personnes handicapées d’accéder aux infrastructures, aux services ou aux informations</a:t>
                      </a:r>
                    </a:p>
                  </a:txBody>
                  <a:tcPr marL="62169" marR="621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r>
                        <a:rPr lang="en-US" sz="1400">
                          <a:effectLst/>
                          <a:latin typeface="+mn-lt"/>
                          <a:ea typeface="Calibri" panose="020F0502020204030204" pitchFamily="34" charset="0"/>
                        </a:rPr>
                        <a:t>S’applique dès lors qu’une personne doit accéder à un endroit ou à un service non accessible</a:t>
                      </a:r>
                    </a:p>
                  </a:txBody>
                  <a:tcPr marL="62169" marR="621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43913">
                <a:tc>
                  <a:txBody>
                    <a:bodyPr/>
                    <a:lstStyle/>
                    <a:p>
                      <a:pPr algn="ctr" rtl="0">
                        <a:spcAft>
                          <a:spcPts val="0"/>
                        </a:spcAft>
                      </a:pPr>
                      <a:r>
                        <a:rPr lang="en-US" sz="1400">
                          <a:effectLst/>
                          <a:latin typeface="+mn-lt"/>
                          <a:ea typeface="Calibri" panose="020F0502020204030204" pitchFamily="34" charset="0"/>
                        </a:rPr>
                        <a:t>S’inspire des principes de la conception universelle</a:t>
                      </a:r>
                    </a:p>
                  </a:txBody>
                  <a:tcPr marL="62169" marR="621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r>
                        <a:rPr lang="en-US" sz="1400">
                          <a:effectLst/>
                          <a:latin typeface="+mn-lt"/>
                          <a:ea typeface="Calibri" panose="020F0502020204030204" pitchFamily="34" charset="0"/>
                        </a:rPr>
                        <a:t>Est conçu sur mesure pour la personne concernée et avec elle</a:t>
                      </a:r>
                    </a:p>
                  </a:txBody>
                  <a:tcPr marL="62169" marR="621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43913">
                <a:tc>
                  <a:txBody>
                    <a:bodyPr/>
                    <a:lstStyle/>
                    <a:p>
                      <a:pPr algn="ctr" rtl="0">
                        <a:spcAft>
                          <a:spcPts val="0"/>
                        </a:spcAft>
                      </a:pPr>
                      <a:r>
                        <a:rPr lang="en-US" sz="1400">
                          <a:effectLst/>
                          <a:latin typeface="+mn-lt"/>
                          <a:ea typeface="Calibri" panose="020F0502020204030204" pitchFamily="34" charset="0"/>
                        </a:rPr>
                        <a:t>Est régie par des normes d’accessibilité (établies à l’échelle nationale ou issues d’autres pays)</a:t>
                      </a:r>
                    </a:p>
                  </a:txBody>
                  <a:tcPr marL="62169" marR="621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r>
                        <a:rPr lang="en-US" sz="1400">
                          <a:effectLst/>
                          <a:latin typeface="+mn-lt"/>
                          <a:ea typeface="Calibri" panose="020F0502020204030204" pitchFamily="34" charset="0"/>
                        </a:rPr>
                        <a:t>Est soumis à un critère de proportionnalité : l’aménagement est-il pertinent, possible ou abordable dans le cadre du projet ?</a:t>
                      </a:r>
                    </a:p>
                  </a:txBody>
                  <a:tcPr marL="62169" marR="621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 y="361950"/>
            <a:ext cx="9128760" cy="774192"/>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61950"/>
            <a:ext cx="1714500" cy="774192"/>
          </a:xfrm>
          <a:prstGeom prst="rect">
            <a:avLst/>
          </a:prstGeom>
        </p:spPr>
      </p:pic>
      <p:pic>
        <p:nvPicPr>
          <p:cNvPr id="4" name="Content Placeholder 3" descr="A man is telling information from the street announcement to a woman with visual impairment "/>
          <p:cNvPicPr/>
          <p:nvPr/>
        </p:nvPicPr>
        <p:blipFill>
          <a:blip r:embed="rId5">
            <a:extLst>
              <a:ext uri="{28A0092B-C50C-407E-A947-70E740481C1C}">
                <a14:useLocalDpi xmlns:a14="http://schemas.microsoft.com/office/drawing/2010/main" val="0"/>
              </a:ext>
            </a:extLst>
          </a:blip>
          <a:stretch>
            <a:fillRect/>
          </a:stretch>
        </p:blipFill>
        <p:spPr>
          <a:xfrm>
            <a:off x="543508" y="1402393"/>
            <a:ext cx="4526553" cy="3022601"/>
          </a:xfrm>
          <a:prstGeom prst="rect">
            <a:avLst/>
          </a:prstGeom>
        </p:spPr>
      </p:pic>
      <p:sp>
        <p:nvSpPr>
          <p:cNvPr id="7" name="Rounded Rectangle 24"/>
          <p:cNvSpPr/>
          <p:nvPr/>
        </p:nvSpPr>
        <p:spPr>
          <a:xfrm>
            <a:off x="5388723" y="1893370"/>
            <a:ext cx="2347860" cy="457200"/>
          </a:xfrm>
          <a:prstGeom prst="rect">
            <a:avLst/>
          </a:prstGeom>
          <a:solidFill>
            <a:srgbClr val="CD2B46"/>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rtl="0"/>
            <a:r>
              <a:rPr lang="en-US" sz="1400" b="1" dirty="0" err="1">
                <a:solidFill>
                  <a:srgbClr val="FFFFFF"/>
                </a:solidFill>
              </a:rPr>
              <a:t>Accessibilité</a:t>
            </a:r>
            <a:r>
              <a:rPr lang="en-US" sz="1400" b="1" dirty="0">
                <a:solidFill>
                  <a:srgbClr val="FFFFFF"/>
                </a:solidFill>
              </a:rPr>
              <a:t> de</a:t>
            </a:r>
            <a:r>
              <a:rPr lang="fr-FR" altLang="en-US" sz="1400" b="1" dirty="0">
                <a:solidFill>
                  <a:srgbClr val="FFFFFF"/>
                </a:solidFill>
              </a:rPr>
              <a:t>s informations</a:t>
            </a:r>
          </a:p>
        </p:txBody>
      </p:sp>
      <p:sp>
        <p:nvSpPr>
          <p:cNvPr id="10" name="Rounded Rectangle 24"/>
          <p:cNvSpPr/>
          <p:nvPr/>
        </p:nvSpPr>
        <p:spPr>
          <a:xfrm>
            <a:off x="5388722" y="2571751"/>
            <a:ext cx="2347861" cy="457200"/>
          </a:xfrm>
          <a:prstGeom prst="rect">
            <a:avLst/>
          </a:prstGeom>
          <a:solidFill>
            <a:srgbClr val="CD2B46"/>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rtl="0"/>
            <a:r>
              <a:rPr lang="en-US" sz="1400" b="1">
                <a:solidFill>
                  <a:srgbClr val="FFFFFF"/>
                </a:solidFill>
              </a:rPr>
              <a:t>Accessibilité de</a:t>
            </a:r>
            <a:r>
              <a:rPr lang="fr-FR" altLang="en-US" sz="1400" b="1">
                <a:solidFill>
                  <a:srgbClr val="FFFFFF"/>
                </a:solidFill>
              </a:rPr>
              <a:t>s</a:t>
            </a:r>
            <a:r>
              <a:rPr lang="en-US" sz="1400" b="1">
                <a:solidFill>
                  <a:srgbClr val="FFFFFF"/>
                </a:solidFill>
              </a:rPr>
              <a:t> communication</a:t>
            </a:r>
            <a:r>
              <a:rPr lang="fr-FR" altLang="en-US" sz="1400" b="1">
                <a:solidFill>
                  <a:srgbClr val="FFFFFF"/>
                </a:solidFill>
              </a:rPr>
              <a:t>s</a:t>
            </a:r>
          </a:p>
        </p:txBody>
      </p:sp>
      <p:sp>
        <p:nvSpPr>
          <p:cNvPr id="12" name="Rounded Rectangle 24"/>
          <p:cNvSpPr/>
          <p:nvPr/>
        </p:nvSpPr>
        <p:spPr>
          <a:xfrm>
            <a:off x="5381777" y="3250131"/>
            <a:ext cx="2354807" cy="457200"/>
          </a:xfrm>
          <a:prstGeom prst="rect">
            <a:avLst/>
          </a:prstGeom>
          <a:solidFill>
            <a:srgbClr val="CD2B46"/>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rtl="0"/>
            <a:r>
              <a:rPr lang="en-US" sz="1400" b="1">
                <a:solidFill>
                  <a:srgbClr val="FFFFFF"/>
                </a:solidFill>
              </a:rPr>
              <a:t>Soutien ciblé/ajustements individuels</a:t>
            </a:r>
          </a:p>
        </p:txBody>
      </p:sp>
      <p:pic>
        <p:nvPicPr>
          <p:cNvPr id="13" name="Graphic 12" descr="Question mark"/>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97595" y="1989220"/>
            <a:ext cx="1619609" cy="1619609"/>
          </a:xfrm>
          <a:prstGeom prst="rect">
            <a:avLst/>
          </a:prstGeom>
        </p:spPr>
      </p:pic>
      <p:sp>
        <p:nvSpPr>
          <p:cNvPr id="2" name="Title 1"/>
          <p:cNvSpPr>
            <a:spLocks noGrp="1"/>
          </p:cNvSpPr>
          <p:nvPr>
            <p:ph type="title"/>
          </p:nvPr>
        </p:nvSpPr>
        <p:spPr>
          <a:xfrm>
            <a:off x="736600" y="190821"/>
            <a:ext cx="8226749" cy="760850"/>
          </a:xfrm>
        </p:spPr>
        <p:txBody>
          <a:bodyPr rtlCol="0">
            <a:normAutofit/>
          </a:bodyPr>
          <a:lstStyle/>
          <a:p>
            <a:pPr rtl="0"/>
            <a:r>
              <a:rPr lang="en-US" sz="3000">
                <a:solidFill>
                  <a:schemeClr val="bg1"/>
                </a:solidFill>
              </a:rPr>
              <a:t>Test :  quelle est la stratégie utilisée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descr="On the refugee campsite, 4 children are playing football in the field. A group of children is studying in the classroom with a teacher. A man with visual impairment is standing at the corner talking to another man sitting on a chair. A family of three are walking their daughter to the classroom.  "/>
          <p:cNvPicPr/>
          <p:nvPr/>
        </p:nvPicPr>
        <p:blipFill>
          <a:blip r:embed="rId5">
            <a:extLst>
              <a:ext uri="{28A0092B-C50C-407E-A947-70E740481C1C}">
                <a14:useLocalDpi xmlns:a14="http://schemas.microsoft.com/office/drawing/2010/main" val="0"/>
              </a:ext>
            </a:extLst>
          </a:blip>
          <a:stretch>
            <a:fillRect/>
          </a:stretch>
        </p:blipFill>
        <p:spPr>
          <a:xfrm>
            <a:off x="5182400" y="1943099"/>
            <a:ext cx="3275720" cy="1944783"/>
          </a:xfrm>
          <a:prstGeom prst="rect">
            <a:avLst/>
          </a:prstGeom>
        </p:spPr>
      </p:pic>
      <p:sp>
        <p:nvSpPr>
          <p:cNvPr id="7" name="Rounded Rectangle 24"/>
          <p:cNvSpPr/>
          <p:nvPr/>
        </p:nvSpPr>
        <p:spPr>
          <a:xfrm>
            <a:off x="0" y="585788"/>
            <a:ext cx="9144000" cy="457200"/>
          </a:xfrm>
          <a:prstGeom prst="rect">
            <a:avLst/>
          </a:prstGeom>
          <a:solidFill>
            <a:schemeClr val="bg1">
              <a:lumMod val="85000"/>
              <a:alpha val="46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rtl="0"/>
            <a:endParaRPr lang="en-US" sz="1400" b="1" dirty="0">
              <a:solidFill>
                <a:srgbClr val="FFFFFF"/>
              </a:solidFill>
            </a:endParaRPr>
          </a:p>
        </p:txBody>
      </p:sp>
      <p:sp>
        <p:nvSpPr>
          <p:cNvPr id="8" name="Rounded Rectangle 24"/>
          <p:cNvSpPr>
            <a:spLocks noGrp="1"/>
          </p:cNvSpPr>
          <p:nvPr>
            <p:ph type="title" idx="4294967295"/>
          </p:nvPr>
        </p:nvSpPr>
        <p:spPr>
          <a:xfrm>
            <a:off x="736599" y="585788"/>
            <a:ext cx="2963333" cy="457200"/>
          </a:xfrm>
          <a:prstGeom prst="rect">
            <a:avLst/>
          </a:prstGeom>
          <a:solidFill>
            <a:srgbClr val="CD2B46"/>
          </a:solidFill>
          <a:ln w="2857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lang="en-US" sz="2200" b="1" i="0" u="none" strike="noStrike" kern="1200" cap="none" spc="0" normalizeH="0" noProof="0">
                <a:ln>
                  <a:noFill/>
                </a:ln>
                <a:solidFill>
                  <a:schemeClr val="lt1"/>
                </a:solidFill>
                <a:effectLst/>
                <a:uLnTx/>
                <a:uFillTx/>
                <a:latin typeface="+mn-lt"/>
                <a:ea typeface="+mn-ea"/>
                <a:cs typeface="+mn-cs"/>
              </a:rPr>
              <a:t>Sensibilisation</a:t>
            </a:r>
            <a:endParaRPr kumimoji="0" lang="en-US" sz="2200" b="1" i="0" u="none" strike="noStrike" kern="1200" cap="none" spc="0" normalizeH="0" baseline="0" noProof="0" dirty="0">
              <a:ln>
                <a:noFill/>
              </a:ln>
              <a:solidFill>
                <a:sysClr val="windowText" lastClr="000000"/>
              </a:solidFill>
              <a:effectLst/>
              <a:uLnTx/>
              <a:uFillTx/>
              <a:latin typeface="+mn-lt"/>
              <a:ea typeface="+mn-ea"/>
              <a:cs typeface="+mn-cs"/>
            </a:endParaRPr>
          </a:p>
        </p:txBody>
      </p:sp>
      <p:pic>
        <p:nvPicPr>
          <p:cNvPr id="2" name="NOT SPECIAL NEEDS March 21 – World Down Syndrome Day -23NotSpecialNeeds.mp4" descr="Photo caption: photogram of video about people with Down syndrom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36600" y="1600199"/>
            <a:ext cx="4229100" cy="237886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4"/>
          <p:cNvSpPr/>
          <p:nvPr/>
        </p:nvSpPr>
        <p:spPr>
          <a:xfrm>
            <a:off x="0" y="585788"/>
            <a:ext cx="9144000" cy="457200"/>
          </a:xfrm>
          <a:prstGeom prst="rect">
            <a:avLst/>
          </a:prstGeom>
          <a:solidFill>
            <a:schemeClr val="bg1">
              <a:lumMod val="85000"/>
              <a:alpha val="46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rtl="0"/>
            <a:endParaRPr lang="en-US" sz="1400" b="1" dirty="0">
              <a:solidFill>
                <a:srgbClr val="FFFFFF"/>
              </a:solidFill>
            </a:endParaRPr>
          </a:p>
        </p:txBody>
      </p:sp>
      <p:sp>
        <p:nvSpPr>
          <p:cNvPr id="6" name="Rounded Rectangle 24"/>
          <p:cNvSpPr>
            <a:spLocks noGrp="1"/>
          </p:cNvSpPr>
          <p:nvPr>
            <p:ph type="title" idx="4294967295"/>
          </p:nvPr>
        </p:nvSpPr>
        <p:spPr>
          <a:xfrm>
            <a:off x="736599" y="585788"/>
            <a:ext cx="2971801" cy="457200"/>
          </a:xfrm>
          <a:prstGeom prst="rect">
            <a:avLst/>
          </a:prstGeom>
          <a:solidFill>
            <a:srgbClr val="CD2B46"/>
          </a:solidFill>
          <a:ln w="2857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lang="en-US" sz="2200" b="1" i="0" u="none" strike="noStrike" kern="1200" cap="none" spc="0" normalizeH="0" noProof="0">
                <a:ln>
                  <a:noFill/>
                </a:ln>
                <a:solidFill>
                  <a:srgbClr val="FFFFFF"/>
                </a:solidFill>
                <a:effectLst/>
                <a:uLnTx/>
                <a:uFillTx/>
                <a:latin typeface="+mn-lt"/>
                <a:ea typeface="+mn-ea"/>
                <a:cs typeface="+mn-cs"/>
              </a:rPr>
              <a:t>Collecte de données</a:t>
            </a:r>
          </a:p>
        </p:txBody>
      </p:sp>
      <p:pic>
        <p:nvPicPr>
          <p:cNvPr id="7" name="Picture 6" descr="Photo caption: Not all disability look like this (a person in a wheelchair), some look like this (a person standing up and not showing any characteristic usually employed to depict disability). Not all disabilities are visible, please don’t be so quick to jud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9210" y="1210476"/>
            <a:ext cx="4165709" cy="324483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 y="355600"/>
            <a:ext cx="9128760" cy="774192"/>
          </a:xfrm>
          <a:prstGeom prst="rect">
            <a:avLst/>
          </a:prstGeom>
        </p:spPr>
      </p:pic>
      <p:sp>
        <p:nvSpPr>
          <p:cNvPr id="2" name="Title 1"/>
          <p:cNvSpPr>
            <a:spLocks noGrp="1"/>
          </p:cNvSpPr>
          <p:nvPr>
            <p:ph type="title"/>
          </p:nvPr>
        </p:nvSpPr>
        <p:spPr>
          <a:xfrm>
            <a:off x="736600" y="178951"/>
            <a:ext cx="8226749" cy="760850"/>
          </a:xfrm>
        </p:spPr>
        <p:txBody>
          <a:bodyPr rtlCol="0">
            <a:normAutofit/>
          </a:bodyPr>
          <a:lstStyle/>
          <a:p>
            <a:pPr rtl="0"/>
            <a:r>
              <a:rPr lang="en-US" sz="3000">
                <a:solidFill>
                  <a:srgbClr val="FFFFFF"/>
                </a:solidFill>
              </a:rPr>
              <a:t>Mettre en place un budget inclusif</a:t>
            </a:r>
          </a:p>
        </p:txBody>
      </p:sp>
      <p:sp>
        <p:nvSpPr>
          <p:cNvPr id="3" name="Content Placeholder 2"/>
          <p:cNvSpPr>
            <a:spLocks noGrp="1"/>
          </p:cNvSpPr>
          <p:nvPr>
            <p:ph idx="1"/>
          </p:nvPr>
        </p:nvSpPr>
        <p:spPr>
          <a:xfrm>
            <a:off x="647701" y="1426103"/>
            <a:ext cx="5389032" cy="3086629"/>
          </a:xfrm>
        </p:spPr>
        <p:txBody>
          <a:bodyPr rtlCol="0">
            <a:normAutofit/>
          </a:bodyPr>
          <a:lstStyle/>
          <a:p>
            <a:pPr rtl="0">
              <a:buClr>
                <a:srgbClr val="CD2B46"/>
              </a:buClr>
            </a:pPr>
            <a:r>
              <a:rPr lang="en-US" sz="2000"/>
              <a:t>Fonds destinés à lever les obstacles, à promouvoir la participation et à mettre en œuvre des activités ciblées au profit des personnes handicapées</a:t>
            </a:r>
          </a:p>
          <a:p>
            <a:pPr rtl="0">
              <a:buClr>
                <a:srgbClr val="CD2B46"/>
              </a:buClr>
            </a:pPr>
            <a:r>
              <a:rPr lang="en-US" sz="2000"/>
              <a:t>Prise en compte de l’accessibilité physique, de l’accessibilité de</a:t>
            </a:r>
            <a:r>
              <a:rPr lang="fr-FR" altLang="en-US" sz="2000"/>
              <a:t>s</a:t>
            </a:r>
            <a:r>
              <a:rPr lang="en-US" sz="2000"/>
              <a:t> communication</a:t>
            </a:r>
            <a:r>
              <a:rPr lang="fr-FR" altLang="en-US" sz="2000"/>
              <a:t>s</a:t>
            </a:r>
            <a:r>
              <a:rPr lang="en-US" sz="2000"/>
              <a:t>, des aménagements raisonnables, des articles spécialisés et des équipements d’assistance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 y="355600"/>
            <a:ext cx="9128760" cy="774192"/>
          </a:xfrm>
          <a:prstGeom prst="rect">
            <a:avLst/>
          </a:prstGeom>
        </p:spPr>
      </p:pic>
      <p:sp>
        <p:nvSpPr>
          <p:cNvPr id="2" name="Title 1"/>
          <p:cNvSpPr>
            <a:spLocks noGrp="1"/>
          </p:cNvSpPr>
          <p:nvPr>
            <p:ph type="title"/>
          </p:nvPr>
        </p:nvSpPr>
        <p:spPr>
          <a:xfrm>
            <a:off x="736600" y="51951"/>
            <a:ext cx="8226749" cy="889438"/>
          </a:xfrm>
        </p:spPr>
        <p:txBody>
          <a:bodyPr rtlCol="0">
            <a:normAutofit/>
          </a:bodyPr>
          <a:lstStyle/>
          <a:p>
            <a:pPr rtl="0"/>
            <a:r>
              <a:rPr lang="en-US" sz="3000">
                <a:solidFill>
                  <a:srgbClr val="FFFFFF"/>
                </a:solidFill>
                <a:cs typeface="Arial" panose="020B0604020202020204"/>
              </a:rPr>
              <a:t>Messages clés</a:t>
            </a:r>
            <a:endParaRPr lang="en-GB" sz="3000" dirty="0">
              <a:solidFill>
                <a:srgbClr val="FFFFFF"/>
              </a:solidFill>
            </a:endParaRPr>
          </a:p>
        </p:txBody>
      </p:sp>
      <p:sp>
        <p:nvSpPr>
          <p:cNvPr id="3" name="Content Placeholder 2"/>
          <p:cNvSpPr>
            <a:spLocks noGrp="1"/>
          </p:cNvSpPr>
          <p:nvPr>
            <p:ph idx="1"/>
          </p:nvPr>
        </p:nvSpPr>
        <p:spPr>
          <a:xfrm>
            <a:off x="647701" y="1426104"/>
            <a:ext cx="7785100" cy="3021510"/>
          </a:xfrm>
        </p:spPr>
        <p:txBody>
          <a:bodyPr vert="horz" lIns="91440" tIns="45721" rIns="91440" bIns="0" rtlCol="0" anchor="t">
            <a:normAutofit/>
          </a:bodyPr>
          <a:lstStyle/>
          <a:p>
            <a:pPr marL="342900" indent="-342900" rtl="0">
              <a:buClr>
                <a:srgbClr val="CD2B46"/>
              </a:buClr>
            </a:pPr>
            <a:r>
              <a:rPr lang="en-US" sz="2000"/>
              <a:t>Les stratégies d’intégration des personnes handicapées sont fondées sur la Convention relative aux droits des personnes handicapées et éclairent les politiques élaborées par le HCR</a:t>
            </a:r>
            <a:endParaRPr lang="en-US" sz="2000" dirty="0"/>
          </a:p>
          <a:p>
            <a:pPr marL="0" indent="0" rtl="0">
              <a:buClr>
                <a:srgbClr val="CD2B46"/>
              </a:buClr>
              <a:buNone/>
            </a:pPr>
            <a:r>
              <a:rPr lang="en-US" sz="2000"/>
              <a:t>  </a:t>
            </a:r>
            <a:endParaRPr lang="en-US" sz="2000" dirty="0">
              <a:cs typeface="Arial" panose="020B0604020202020204"/>
            </a:endParaRPr>
          </a:p>
          <a:p>
            <a:pPr marL="342900" indent="-342900" rtl="0">
              <a:buClr>
                <a:srgbClr val="CD2B46"/>
              </a:buClr>
            </a:pPr>
            <a:r>
              <a:rPr lang="en-US" sz="2000"/>
              <a:t>Pour atténuer les risques, il convient de combiner des stratégies, une bonne réactivité et des ressources suffisantes</a:t>
            </a:r>
            <a:endParaRPr lang="en-GB" sz="2000" dirty="0">
              <a:cs typeface="Arial" panose="020B0604020202020204"/>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 y="355600"/>
            <a:ext cx="9128760" cy="774192"/>
          </a:xfrm>
          <a:prstGeom prst="rect">
            <a:avLst/>
          </a:prstGeom>
        </p:spPr>
      </p:pic>
      <p:sp>
        <p:nvSpPr>
          <p:cNvPr id="2" name="Title 1"/>
          <p:cNvSpPr>
            <a:spLocks noGrp="1"/>
          </p:cNvSpPr>
          <p:nvPr>
            <p:ph type="title"/>
          </p:nvPr>
        </p:nvSpPr>
        <p:spPr>
          <a:xfrm>
            <a:off x="736600" y="-26963"/>
            <a:ext cx="8754313" cy="968351"/>
          </a:xfrm>
        </p:spPr>
        <p:txBody>
          <a:bodyPr rtlCol="0">
            <a:normAutofit/>
          </a:bodyPr>
          <a:lstStyle/>
          <a:p>
            <a:pPr rtl="0"/>
            <a:r>
              <a:rPr lang="en-US" sz="3000">
                <a:solidFill>
                  <a:srgbClr val="FFFFFF"/>
                </a:solidFill>
              </a:rPr>
              <a:t>Ressources – HCR</a:t>
            </a:r>
          </a:p>
        </p:txBody>
      </p:sp>
      <p:sp>
        <p:nvSpPr>
          <p:cNvPr id="3" name="Content Placeholder 2"/>
          <p:cNvSpPr>
            <a:spLocks noGrp="1"/>
          </p:cNvSpPr>
          <p:nvPr>
            <p:ph idx="1"/>
          </p:nvPr>
        </p:nvSpPr>
        <p:spPr>
          <a:xfrm>
            <a:off x="660401" y="1426104"/>
            <a:ext cx="7632700" cy="3021510"/>
          </a:xfrm>
        </p:spPr>
        <p:txBody>
          <a:bodyPr rtlCol="0">
            <a:normAutofit fontScale="92500" lnSpcReduction="10000"/>
          </a:bodyPr>
          <a:lstStyle/>
          <a:p>
            <a:pPr lvl="0" rtl="0">
              <a:buClr>
                <a:srgbClr val="CD2B46"/>
              </a:buClr>
            </a:pPr>
            <a:r>
              <a:rPr lang="en-GB" sz="2100" i="1" u="sng" dirty="0">
                <a:solidFill>
                  <a:srgbClr val="0071BC"/>
                </a:solidFill>
              </a:rPr>
              <a:t>Politique du HCR sur </a:t>
            </a:r>
            <a:r>
              <a:rPr lang="en-GB" sz="2100" i="1" u="sng" dirty="0" err="1">
                <a:solidFill>
                  <a:srgbClr val="0071BC"/>
                </a:solidFill>
              </a:rPr>
              <a:t>l’âge</a:t>
            </a:r>
            <a:r>
              <a:rPr lang="en-GB" sz="2100" i="1" u="sng" dirty="0">
                <a:solidFill>
                  <a:srgbClr val="0071BC"/>
                </a:solidFill>
              </a:rPr>
              <a:t>, le genre et la </a:t>
            </a:r>
            <a:r>
              <a:rPr lang="en-GB" sz="2100" i="1" u="sng" dirty="0" err="1">
                <a:solidFill>
                  <a:srgbClr val="0071BC"/>
                </a:solidFill>
              </a:rPr>
              <a:t>diversité</a:t>
            </a:r>
            <a:r>
              <a:rPr lang="en-US" sz="2100" u="sng" dirty="0">
                <a:solidFill>
                  <a:srgbClr val="0071BC"/>
                </a:solidFill>
                <a:hlinkClick r:id="rId4">
                  <a:extLst>
                    <a:ext uri="{A12FA001-AC4F-418D-AE19-62706E023703}">
                      <ahyp:hlinkClr xmlns:ahyp="http://schemas.microsoft.com/office/drawing/2018/hyperlinkcolor" val="tx"/>
                    </a:ext>
                  </a:extLst>
                </a:hlinkClick>
              </a:rPr>
              <a:t>, 2018</a:t>
            </a:r>
            <a:endParaRPr lang="en-GB" sz="2100" u="sng" dirty="0">
              <a:solidFill>
                <a:srgbClr val="0071BC"/>
              </a:solidFill>
            </a:endParaRPr>
          </a:p>
          <a:p>
            <a:pPr lvl="0" rtl="0">
              <a:buClr>
                <a:srgbClr val="CD2B46"/>
              </a:buClr>
            </a:pPr>
            <a:r>
              <a:rPr lang="en-US" sz="2100" u="sng" dirty="0">
                <a:solidFill>
                  <a:srgbClr val="0071BC"/>
                </a:solidFill>
                <a:hlinkClick r:id="rId5">
                  <a:extLst>
                    <a:ext uri="{A12FA001-AC4F-418D-AE19-62706E023703}">
                      <ahyp:hlinkClr xmlns:ahyp="http://schemas.microsoft.com/office/drawing/2018/hyperlinkcolor" val="tx"/>
                    </a:ext>
                  </a:extLst>
                </a:hlinkClick>
              </a:rPr>
              <a:t>Conclusion sur les réfugiés et autres personnes handicapés protégés et assistés par le HCR</a:t>
            </a:r>
            <a:endParaRPr lang="en-GB" sz="2100" u="sng" dirty="0">
              <a:solidFill>
                <a:srgbClr val="0071BC"/>
              </a:solidFill>
            </a:endParaRPr>
          </a:p>
          <a:p>
            <a:pPr lvl="0" rtl="0">
              <a:buClr>
                <a:srgbClr val="CD2B46"/>
              </a:buClr>
            </a:pPr>
            <a:r>
              <a:rPr lang="en-GB" sz="2100" i="1" u="sng" dirty="0" err="1">
                <a:solidFill>
                  <a:srgbClr val="0071BC"/>
                </a:solidFill>
              </a:rPr>
              <a:t>Travailler</a:t>
            </a:r>
            <a:r>
              <a:rPr lang="en-GB" sz="2100" i="1" u="sng" dirty="0">
                <a:solidFill>
                  <a:srgbClr val="0071BC"/>
                </a:solidFill>
              </a:rPr>
              <a:t> avec les </a:t>
            </a:r>
            <a:r>
              <a:rPr lang="en-GB" sz="2100" i="1" u="sng" dirty="0" err="1">
                <a:solidFill>
                  <a:srgbClr val="0071BC"/>
                </a:solidFill>
              </a:rPr>
              <a:t>personnes</a:t>
            </a:r>
            <a:r>
              <a:rPr lang="en-GB" sz="2100" i="1" u="sng" dirty="0">
                <a:solidFill>
                  <a:srgbClr val="0071BC"/>
                </a:solidFill>
              </a:rPr>
              <a:t> </a:t>
            </a:r>
            <a:r>
              <a:rPr lang="en-GB" sz="2100" i="1" u="sng" dirty="0" err="1">
                <a:solidFill>
                  <a:srgbClr val="0071BC"/>
                </a:solidFill>
              </a:rPr>
              <a:t>handicapées</a:t>
            </a:r>
            <a:r>
              <a:rPr lang="en-GB" sz="2100" i="1" u="sng" dirty="0">
                <a:solidFill>
                  <a:srgbClr val="0071BC"/>
                </a:solidFill>
              </a:rPr>
              <a:t> dans les situations de </a:t>
            </a:r>
            <a:r>
              <a:rPr lang="en-GB" sz="2100" i="1" u="sng" dirty="0" err="1">
                <a:solidFill>
                  <a:srgbClr val="0071BC"/>
                </a:solidFill>
              </a:rPr>
              <a:t>déplacement</a:t>
            </a:r>
            <a:r>
              <a:rPr lang="en-GB" sz="2100" i="1" u="sng" dirty="0">
                <a:solidFill>
                  <a:srgbClr val="0071BC"/>
                </a:solidFill>
              </a:rPr>
              <a:t> </a:t>
            </a:r>
            <a:r>
              <a:rPr lang="en-GB" sz="2100" i="1" u="sng" dirty="0" err="1">
                <a:solidFill>
                  <a:srgbClr val="0071BC"/>
                </a:solidFill>
              </a:rPr>
              <a:t>forcé</a:t>
            </a:r>
            <a:r>
              <a:rPr lang="en-US" sz="2100" u="sng" dirty="0">
                <a:solidFill>
                  <a:srgbClr val="0071BC"/>
                </a:solidFill>
                <a:hlinkClick r:id="rId6">
                  <a:extLst>
                    <a:ext uri="{A12FA001-AC4F-418D-AE19-62706E023703}">
                      <ahyp:hlinkClr xmlns:ahyp="http://schemas.microsoft.com/office/drawing/2018/hyperlinkcolor" val="tx"/>
                    </a:ext>
                  </a:extLst>
                </a:hlinkClick>
              </a:rPr>
              <a:t>, 2019</a:t>
            </a:r>
            <a:endParaRPr lang="en-GB" sz="2100" u="sng" dirty="0">
              <a:solidFill>
                <a:srgbClr val="0071BC"/>
              </a:solidFill>
            </a:endParaRPr>
          </a:p>
          <a:p>
            <a:pPr lvl="0" rtl="0">
              <a:buClr>
                <a:srgbClr val="CD2B46"/>
              </a:buClr>
            </a:pPr>
            <a:r>
              <a:rPr sz="2100" i="1" u="sng" dirty="0">
                <a:solidFill>
                  <a:srgbClr val="0071BC"/>
                </a:solidFill>
              </a:rPr>
              <a:t>Manuel du HCR pour les situations </a:t>
            </a:r>
            <a:r>
              <a:rPr sz="2100" i="1" u="sng" dirty="0" err="1">
                <a:solidFill>
                  <a:srgbClr val="0071BC"/>
                </a:solidFill>
              </a:rPr>
              <a:t>d’urgence</a:t>
            </a:r>
            <a:r>
              <a:rPr sz="2100" i="1" u="sng" dirty="0">
                <a:solidFill>
                  <a:srgbClr val="0071BC"/>
                </a:solidFill>
              </a:rPr>
              <a:t> – les </a:t>
            </a:r>
            <a:r>
              <a:rPr sz="2100" i="1" u="sng" dirty="0" err="1">
                <a:solidFill>
                  <a:srgbClr val="0071BC"/>
                </a:solidFill>
              </a:rPr>
              <a:t>personnes</a:t>
            </a:r>
            <a:r>
              <a:rPr sz="2100" i="1" u="sng" dirty="0">
                <a:solidFill>
                  <a:srgbClr val="0071BC"/>
                </a:solidFill>
              </a:rPr>
              <a:t> </a:t>
            </a:r>
            <a:r>
              <a:rPr sz="2100" i="1" u="sng" dirty="0" err="1">
                <a:solidFill>
                  <a:srgbClr val="0071BC"/>
                </a:solidFill>
              </a:rPr>
              <a:t>handicapées</a:t>
            </a:r>
            <a:endParaRPr lang="en-GB" sz="2100" u="sng" dirty="0">
              <a:solidFill>
                <a:srgbClr val="0071BC"/>
              </a:solidFill>
            </a:endParaRPr>
          </a:p>
          <a:p>
            <a:pPr lvl="0" rtl="0">
              <a:buClr>
                <a:srgbClr val="CD2B46"/>
              </a:buClr>
            </a:pPr>
            <a:r>
              <a:rPr lang="en-US" sz="2100" dirty="0"/>
              <a:t>Formation </a:t>
            </a:r>
            <a:r>
              <a:rPr lang="en-US" sz="2100" dirty="0" err="1"/>
              <a:t>en</a:t>
            </a:r>
            <a:r>
              <a:rPr lang="en-US" sz="2100" dirty="0"/>
              <a:t> </a:t>
            </a:r>
            <a:r>
              <a:rPr lang="en-US" sz="2100" dirty="0" err="1"/>
              <a:t>ligne</a:t>
            </a:r>
            <a:r>
              <a:rPr lang="en-US" sz="2100" dirty="0"/>
              <a:t> </a:t>
            </a:r>
            <a:r>
              <a:rPr lang="en-US" sz="2100" dirty="0" err="1"/>
              <a:t>consacrée</a:t>
            </a:r>
            <a:r>
              <a:rPr lang="en-US" sz="2100" dirty="0"/>
              <a:t> au travail </a:t>
            </a:r>
            <a:r>
              <a:rPr lang="en-US" sz="2100" dirty="0" err="1"/>
              <a:t>auprès</a:t>
            </a:r>
            <a:r>
              <a:rPr lang="en-US" sz="2100" dirty="0"/>
              <a:t> des </a:t>
            </a:r>
            <a:r>
              <a:rPr lang="en-US" sz="2100" dirty="0" err="1"/>
              <a:t>personnes</a:t>
            </a:r>
            <a:r>
              <a:rPr lang="en-US" sz="2100" dirty="0"/>
              <a:t> </a:t>
            </a:r>
            <a:r>
              <a:rPr lang="en-US" sz="2100" dirty="0" err="1"/>
              <a:t>handicapées</a:t>
            </a:r>
            <a:r>
              <a:rPr lang="en-US" sz="2100" dirty="0"/>
              <a:t> dans les situations de </a:t>
            </a:r>
            <a:r>
              <a:rPr lang="en-US" sz="2100" dirty="0" err="1"/>
              <a:t>déplacement</a:t>
            </a:r>
            <a:r>
              <a:rPr lang="en-US" sz="2100" dirty="0"/>
              <a:t> </a:t>
            </a:r>
            <a:r>
              <a:rPr lang="en-US" sz="2100" dirty="0" err="1"/>
              <a:t>forcé</a:t>
            </a:r>
            <a:r>
              <a:rPr lang="en-US" sz="2100" dirty="0"/>
              <a:t> (disponible sur </a:t>
            </a:r>
            <a:r>
              <a:rPr lang="en-US" sz="2100" u="sng" dirty="0">
                <a:solidFill>
                  <a:srgbClr val="0072BC"/>
                </a:solidFill>
                <a:hlinkClick r:id="rId7">
                  <a:extLst>
                    <a:ext uri="{A12FA001-AC4F-418D-AE19-62706E023703}">
                      <ahyp:hlinkClr xmlns:ahyp="http://schemas.microsoft.com/office/drawing/2018/hyperlinkcolor" val="tx"/>
                    </a:ext>
                  </a:extLst>
                </a:hlinkClick>
              </a:rPr>
              <a:t>Learn and </a:t>
            </a:r>
            <a:r>
              <a:rPr lang="en-US" sz="2100" u="sng" dirty="0">
                <a:solidFill>
                  <a:srgbClr val="0071BC"/>
                </a:solidFill>
                <a:hlinkClick r:id="rId7">
                  <a:extLst>
                    <a:ext uri="{A12FA001-AC4F-418D-AE19-62706E023703}">
                      <ahyp:hlinkClr xmlns:ahyp="http://schemas.microsoft.com/office/drawing/2018/hyperlinkcolor" val="tx"/>
                    </a:ext>
                  </a:extLst>
                </a:hlinkClick>
              </a:rPr>
              <a:t>Co</a:t>
            </a:r>
            <a:r>
              <a:rPr lang="en-US" sz="2100" u="sng" dirty="0">
                <a:solidFill>
                  <a:srgbClr val="0072BC"/>
                </a:solidFill>
                <a:hlinkClick r:id="rId7">
                  <a:extLst>
                    <a:ext uri="{A12FA001-AC4F-418D-AE19-62706E023703}">
                      <ahyp:hlinkClr xmlns:ahyp="http://schemas.microsoft.com/office/drawing/2018/hyperlinkcolor" val="tx"/>
                    </a:ext>
                  </a:extLst>
                </a:hlinkClick>
              </a:rPr>
              <a:t>nnect</a:t>
            </a:r>
            <a:r>
              <a:rPr lang="en-US" sz="2100" dirty="0"/>
              <a:t>)</a:t>
            </a:r>
            <a:endParaRPr lang="en-GB" sz="2100" dirty="0"/>
          </a:p>
          <a:p>
            <a:pPr rtl="0"/>
            <a:endParaRPr lang="en-GB" sz="20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 y="355600"/>
            <a:ext cx="9128760" cy="774192"/>
          </a:xfrm>
          <a:prstGeom prst="rect">
            <a:avLst/>
          </a:prstGeom>
        </p:spPr>
      </p:pic>
      <p:sp>
        <p:nvSpPr>
          <p:cNvPr id="2" name="Title 1"/>
          <p:cNvSpPr>
            <a:spLocks noGrp="1"/>
          </p:cNvSpPr>
          <p:nvPr>
            <p:ph type="title"/>
          </p:nvPr>
        </p:nvSpPr>
        <p:spPr>
          <a:xfrm>
            <a:off x="736600" y="-38088"/>
            <a:ext cx="8754313" cy="968351"/>
          </a:xfrm>
        </p:spPr>
        <p:txBody>
          <a:bodyPr rtlCol="0">
            <a:normAutofit/>
          </a:bodyPr>
          <a:lstStyle/>
          <a:p>
            <a:pPr rtl="0"/>
            <a:r>
              <a:rPr lang="en-US" sz="3000">
                <a:solidFill>
                  <a:srgbClr val="FFFFFF"/>
                </a:solidFill>
              </a:rPr>
              <a:t>Autres ressources :</a:t>
            </a:r>
          </a:p>
        </p:txBody>
      </p:sp>
      <p:sp>
        <p:nvSpPr>
          <p:cNvPr id="3" name="Content Placeholder 2"/>
          <p:cNvSpPr>
            <a:spLocks noGrp="1"/>
          </p:cNvSpPr>
          <p:nvPr>
            <p:ph idx="1"/>
          </p:nvPr>
        </p:nvSpPr>
        <p:spPr>
          <a:xfrm>
            <a:off x="647701" y="1323951"/>
            <a:ext cx="8101278" cy="3021510"/>
          </a:xfrm>
        </p:spPr>
        <p:txBody>
          <a:bodyPr rtlCol="0">
            <a:normAutofit/>
          </a:bodyPr>
          <a:lstStyle/>
          <a:p>
            <a:pPr lvl="0" rtl="0">
              <a:buClr>
                <a:srgbClr val="CD2B46"/>
              </a:buClr>
            </a:pPr>
            <a:r>
              <a:rPr lang="en-US" sz="2000" u="sng" dirty="0">
                <a:solidFill>
                  <a:srgbClr val="0071BC"/>
                </a:solidFill>
                <a:hlinkClick r:id="rId3">
                  <a:extLst>
                    <a:ext uri="{A12FA001-AC4F-418D-AE19-62706E023703}">
                      <ahyp:hlinkClr xmlns:ahyp="http://schemas.microsoft.com/office/drawing/2018/hyperlinkcolor" val="tx"/>
                    </a:ext>
                  </a:extLst>
                </a:hlinkClick>
              </a:rPr>
              <a:t>La Stratégie des Nations Unies pour l’inclusion du handicap</a:t>
            </a:r>
            <a:endParaRPr lang="en-GB" sz="2000" u="sng" dirty="0">
              <a:solidFill>
                <a:srgbClr val="0071BC"/>
              </a:solidFill>
            </a:endParaRPr>
          </a:p>
          <a:p>
            <a:pPr lvl="0" rtl="0">
              <a:buClr>
                <a:srgbClr val="CD2B46"/>
              </a:buClr>
            </a:pPr>
            <a:r>
              <a:rPr lang="en-US" sz="2000" u="sng" dirty="0">
                <a:solidFill>
                  <a:srgbClr val="0071BC"/>
                </a:solidFill>
                <a:hlinkClick r:id="rId4">
                  <a:extLst>
                    <a:ext uri="{A12FA001-AC4F-418D-AE19-62706E023703}">
                      <ahyp:hlinkClr xmlns:ahyp="http://schemas.microsoft.com/office/drawing/2018/hyperlinkcolor" val="tx"/>
                    </a:ext>
                  </a:extLst>
                </a:hlinkClick>
              </a:rPr>
              <a:t>Directives du Comité permanent interorganisations pour l’intégration des personnes handicapées dans l’action humanitaire</a:t>
            </a:r>
            <a:endParaRPr lang="en-GB" sz="2000" u="sng" dirty="0">
              <a:solidFill>
                <a:srgbClr val="0071BC"/>
              </a:solidFill>
            </a:endParaRPr>
          </a:p>
          <a:p>
            <a:pPr lvl="0" rtl="0">
              <a:buClr>
                <a:srgbClr val="CD2B46"/>
              </a:buClr>
            </a:pPr>
            <a:r>
              <a:rPr lang="en-GB" sz="2000" i="1" u="sng" dirty="0">
                <a:solidFill>
                  <a:srgbClr val="0071BC"/>
                </a:solidFill>
              </a:rPr>
              <a:t>Guidance on strengthening disability inclusion in Humanitarian Response Plans</a:t>
            </a:r>
            <a:r>
              <a:rPr lang="en-GB" sz="2000" u="sng" dirty="0">
                <a:solidFill>
                  <a:srgbClr val="0071BC"/>
                </a:solidFill>
              </a:rPr>
              <a:t> (« Orientations pour un </a:t>
            </a:r>
            <a:r>
              <a:rPr lang="en-GB" sz="2000" u="sng" dirty="0" err="1">
                <a:solidFill>
                  <a:srgbClr val="0071BC"/>
                </a:solidFill>
              </a:rPr>
              <a:t>renforcement</a:t>
            </a:r>
            <a:r>
              <a:rPr lang="en-GB" sz="2000" u="sng" dirty="0">
                <a:solidFill>
                  <a:srgbClr val="0071BC"/>
                </a:solidFill>
              </a:rPr>
              <a:t> de </a:t>
            </a:r>
            <a:r>
              <a:rPr lang="en-GB" sz="2000" u="sng" dirty="0" err="1">
                <a:solidFill>
                  <a:srgbClr val="0071BC"/>
                </a:solidFill>
              </a:rPr>
              <a:t>l’intégration</a:t>
            </a:r>
            <a:r>
              <a:rPr lang="en-GB" sz="2000" u="sng" dirty="0">
                <a:solidFill>
                  <a:srgbClr val="0071BC"/>
                </a:solidFill>
              </a:rPr>
              <a:t> des </a:t>
            </a:r>
            <a:r>
              <a:rPr lang="en-GB" sz="2000" u="sng" dirty="0" err="1">
                <a:solidFill>
                  <a:srgbClr val="0071BC"/>
                </a:solidFill>
              </a:rPr>
              <a:t>personnes</a:t>
            </a:r>
            <a:r>
              <a:rPr lang="en-GB" sz="2000" u="sng" dirty="0">
                <a:solidFill>
                  <a:srgbClr val="0071BC"/>
                </a:solidFill>
              </a:rPr>
              <a:t> </a:t>
            </a:r>
            <a:r>
              <a:rPr lang="en-GB" sz="2000" u="sng" dirty="0" err="1">
                <a:solidFill>
                  <a:srgbClr val="0071BC"/>
                </a:solidFill>
              </a:rPr>
              <a:t>handicapées</a:t>
            </a:r>
            <a:r>
              <a:rPr lang="en-GB" sz="2000" u="sng" dirty="0">
                <a:solidFill>
                  <a:srgbClr val="0071BC"/>
                </a:solidFill>
              </a:rPr>
              <a:t> dans les plans </a:t>
            </a:r>
            <a:r>
              <a:rPr lang="en-GB" sz="2000" u="sng" dirty="0" err="1">
                <a:solidFill>
                  <a:srgbClr val="0071BC"/>
                </a:solidFill>
              </a:rPr>
              <a:t>d’intervention</a:t>
            </a:r>
            <a:r>
              <a:rPr lang="en-GB" sz="2000" u="sng" dirty="0">
                <a:solidFill>
                  <a:srgbClr val="0071BC"/>
                </a:solidFill>
              </a:rPr>
              <a:t> </a:t>
            </a:r>
            <a:r>
              <a:rPr lang="en-GB" sz="2000" u="sng" dirty="0" err="1">
                <a:solidFill>
                  <a:srgbClr val="0071BC"/>
                </a:solidFill>
              </a:rPr>
              <a:t>humanitaire</a:t>
            </a:r>
            <a:r>
              <a:rPr lang="en-GB" sz="2000" u="sng" dirty="0">
                <a:solidFill>
                  <a:srgbClr val="0071BC"/>
                </a:solidFill>
              </a:rPr>
              <a:t> », </a:t>
            </a:r>
            <a:r>
              <a:rPr lang="en-GB" sz="2000" u="sng" dirty="0" err="1">
                <a:solidFill>
                  <a:srgbClr val="0071BC"/>
                </a:solidFill>
              </a:rPr>
              <a:t>en</a:t>
            </a:r>
            <a:r>
              <a:rPr lang="en-GB" sz="2000" u="sng" dirty="0">
                <a:solidFill>
                  <a:srgbClr val="0071BC"/>
                </a:solidFill>
              </a:rPr>
              <a:t> </a:t>
            </a:r>
            <a:r>
              <a:rPr lang="en-GB" sz="2000" u="sng" dirty="0" err="1">
                <a:solidFill>
                  <a:srgbClr val="0071BC"/>
                </a:solidFill>
              </a:rPr>
              <a:t>anglais</a:t>
            </a:r>
            <a:r>
              <a:rPr lang="en-GB" sz="2000" u="sng" dirty="0">
                <a:solidFill>
                  <a:srgbClr val="0071BC"/>
                </a:solidFill>
              </a:rPr>
              <a:t>)</a:t>
            </a:r>
          </a:p>
          <a:p>
            <a:pPr rtl="0">
              <a:buClr>
                <a:srgbClr val="CD2B46"/>
              </a:buClr>
            </a:pPr>
            <a:r>
              <a:rPr lang="en-GB" sz="2000" i="1" u="sng" dirty="0">
                <a:solidFill>
                  <a:srgbClr val="0071BC"/>
                </a:solidFill>
                <a:hlinkClick r:id="rId5">
                  <a:extLst>
                    <a:ext uri="{A12FA001-AC4F-418D-AE19-62706E023703}">
                      <ahyp:hlinkClr xmlns:ahyp="http://schemas.microsoft.com/office/drawing/2018/hyperlinkcolor" val="tx"/>
                    </a:ext>
                  </a:extLst>
                </a:hlinkClick>
              </a:rPr>
              <a:t>Normes d’inclusion humanitaire pour les personnes âgées et les personnes handicapées</a:t>
            </a:r>
            <a:endParaRPr lang="en-GB" sz="2000" u="sng" dirty="0">
              <a:solidFill>
                <a:srgbClr val="0071BC"/>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 y="355600"/>
            <a:ext cx="9128760" cy="774192"/>
          </a:xfrm>
          <a:prstGeom prst="rect">
            <a:avLst/>
          </a:prstGeom>
        </p:spPr>
      </p:pic>
      <p:sp>
        <p:nvSpPr>
          <p:cNvPr id="2" name="Title 1"/>
          <p:cNvSpPr>
            <a:spLocks noGrp="1"/>
          </p:cNvSpPr>
          <p:nvPr>
            <p:ph type="title"/>
          </p:nvPr>
        </p:nvSpPr>
        <p:spPr>
          <a:xfrm>
            <a:off x="736600" y="-25400"/>
            <a:ext cx="8754313" cy="968351"/>
          </a:xfrm>
        </p:spPr>
        <p:txBody>
          <a:bodyPr rtlCol="0">
            <a:normAutofit/>
          </a:bodyPr>
          <a:lstStyle/>
          <a:p>
            <a:pPr rtl="0"/>
            <a:r>
              <a:rPr lang="en-US" sz="3000">
                <a:solidFill>
                  <a:srgbClr val="FFFFFF"/>
                </a:solidFill>
              </a:rPr>
              <a:t>Autres ressources – enfants handicapés</a:t>
            </a:r>
          </a:p>
        </p:txBody>
      </p:sp>
      <p:sp>
        <p:nvSpPr>
          <p:cNvPr id="3" name="Content Placeholder 2"/>
          <p:cNvSpPr>
            <a:spLocks noGrp="1"/>
          </p:cNvSpPr>
          <p:nvPr>
            <p:ph idx="1"/>
          </p:nvPr>
        </p:nvSpPr>
        <p:spPr>
          <a:xfrm>
            <a:off x="647701" y="1213251"/>
            <a:ext cx="8174430" cy="3336803"/>
          </a:xfrm>
        </p:spPr>
        <p:txBody>
          <a:bodyPr rtlCol="0">
            <a:normAutofit fontScale="92500" lnSpcReduction="10000"/>
          </a:bodyPr>
          <a:lstStyle/>
          <a:p>
            <a:pPr rtl="0">
              <a:buClr>
                <a:srgbClr val="CD2B46"/>
              </a:buClr>
              <a:buFontTx/>
              <a:buChar char="•"/>
            </a:pPr>
            <a:r>
              <a:rPr lang="en-US" sz="1600" b="1" dirty="0"/>
              <a:t>Publications </a:t>
            </a:r>
            <a:r>
              <a:rPr lang="en-US" sz="1600" dirty="0"/>
              <a:t>de </a:t>
            </a:r>
            <a:r>
              <a:rPr lang="en-US" sz="1600" dirty="0" err="1"/>
              <a:t>l’UNICEF</a:t>
            </a:r>
            <a:r>
              <a:rPr lang="en-US" sz="1600" dirty="0"/>
              <a:t> – handicap. Dans </a:t>
            </a:r>
            <a:r>
              <a:rPr lang="en-US" sz="1600" dirty="0" err="1"/>
              <a:t>cette</a:t>
            </a:r>
            <a:r>
              <a:rPr lang="en-US" sz="1600" dirty="0"/>
              <a:t> section, </a:t>
            </a:r>
            <a:r>
              <a:rPr lang="en-US" sz="1600" dirty="0" err="1"/>
              <a:t>vous</a:t>
            </a:r>
            <a:r>
              <a:rPr lang="en-US" sz="1600" dirty="0"/>
              <a:t> </a:t>
            </a:r>
            <a:r>
              <a:rPr lang="en-US" sz="1600" dirty="0" err="1"/>
              <a:t>trouverez</a:t>
            </a:r>
            <a:r>
              <a:rPr lang="en-US" sz="1600" dirty="0"/>
              <a:t> un large </a:t>
            </a:r>
            <a:r>
              <a:rPr lang="en-US" sz="1600" dirty="0" err="1"/>
              <a:t>éventail</a:t>
            </a:r>
            <a:r>
              <a:rPr lang="en-US" sz="1600" dirty="0"/>
              <a:t> de </a:t>
            </a:r>
            <a:r>
              <a:rPr lang="en-US" sz="1600" dirty="0" err="1"/>
              <a:t>ressources</a:t>
            </a:r>
            <a:r>
              <a:rPr lang="en-US" sz="1600" dirty="0"/>
              <a:t>, </a:t>
            </a:r>
            <a:r>
              <a:rPr lang="en-US" sz="1600" dirty="0" err="1"/>
              <a:t>notamment</a:t>
            </a:r>
            <a:r>
              <a:rPr lang="en-US" sz="1600" dirty="0"/>
              <a:t> des </a:t>
            </a:r>
            <a:r>
              <a:rPr lang="en-US" sz="1600" u="sng" dirty="0">
                <a:hlinkClick r:id="rId4" tooltip="UNICEF Publication Page"/>
              </a:rPr>
              <a:t>publications</a:t>
            </a:r>
            <a:r>
              <a:rPr lang="en-US" sz="1600" dirty="0"/>
              <a:t> et des </a:t>
            </a:r>
            <a:r>
              <a:rPr lang="en-US" sz="1600" u="sng" dirty="0">
                <a:hlinkClick r:id="rId5" tooltip="UNICEF Videos"/>
              </a:rPr>
              <a:t>vidéos</a:t>
            </a:r>
            <a:r>
              <a:rPr lang="en-US" sz="1600" dirty="0"/>
              <a:t> de </a:t>
            </a:r>
            <a:r>
              <a:rPr lang="en-US" sz="1600" dirty="0" err="1"/>
              <a:t>l’UNICEF</a:t>
            </a:r>
            <a:r>
              <a:rPr lang="en-US" sz="1600" dirty="0"/>
              <a:t> relatives aux enfants </a:t>
            </a:r>
            <a:r>
              <a:rPr lang="en-US" sz="1600" dirty="0" err="1"/>
              <a:t>handicapés</a:t>
            </a:r>
            <a:r>
              <a:rPr lang="en-US" sz="1600" dirty="0"/>
              <a:t>, </a:t>
            </a:r>
            <a:r>
              <a:rPr lang="en-US" sz="1600" dirty="0" err="1"/>
              <a:t>ainsi</a:t>
            </a:r>
            <a:r>
              <a:rPr lang="en-US" sz="1600" dirty="0"/>
              <a:t> </a:t>
            </a:r>
            <a:r>
              <a:rPr lang="en-US" sz="1600" dirty="0" err="1"/>
              <a:t>qu’une</a:t>
            </a:r>
            <a:r>
              <a:rPr lang="en-US" sz="1600" dirty="0"/>
              <a:t> </a:t>
            </a:r>
            <a:r>
              <a:rPr lang="en-US" sz="1600" dirty="0" err="1"/>
              <a:t>sélection</a:t>
            </a:r>
            <a:r>
              <a:rPr lang="en-US" sz="1600" dirty="0"/>
              <a:t> de </a:t>
            </a:r>
            <a:r>
              <a:rPr lang="en-US" sz="1600" u="sng" dirty="0">
                <a:hlinkClick r:id="rId6" tooltip="External materials"/>
              </a:rPr>
              <a:t>ressources externes</a:t>
            </a:r>
            <a:r>
              <a:rPr lang="en-US" sz="1600" dirty="0"/>
              <a:t>, </a:t>
            </a:r>
            <a:r>
              <a:rPr lang="en-US" sz="1600" dirty="0" err="1"/>
              <a:t>disponibles</a:t>
            </a:r>
            <a:r>
              <a:rPr lang="en-US" sz="1600" dirty="0"/>
              <a:t> (</a:t>
            </a:r>
            <a:r>
              <a:rPr lang="en-US" sz="1600" dirty="0" err="1"/>
              <a:t>en</a:t>
            </a:r>
            <a:r>
              <a:rPr lang="en-US" sz="1600" dirty="0"/>
              <a:t> </a:t>
            </a:r>
            <a:r>
              <a:rPr lang="en-US" sz="1600" dirty="0" err="1"/>
              <a:t>anglais</a:t>
            </a:r>
            <a:r>
              <a:rPr lang="en-US" sz="1600" dirty="0"/>
              <a:t>) </a:t>
            </a:r>
            <a:r>
              <a:rPr lang="en-US" sz="1600" dirty="0" err="1"/>
              <a:t>à</a:t>
            </a:r>
            <a:r>
              <a:rPr lang="en-US" sz="1600" dirty="0"/>
              <a:t> </a:t>
            </a:r>
            <a:r>
              <a:rPr lang="en-US" sz="1600" dirty="0" err="1"/>
              <a:t>l’adresse</a:t>
            </a:r>
            <a:r>
              <a:rPr lang="en-US" sz="1600" dirty="0"/>
              <a:t> </a:t>
            </a:r>
            <a:r>
              <a:rPr lang="en-US" sz="1600" dirty="0" err="1"/>
              <a:t>suivante</a:t>
            </a:r>
            <a:r>
              <a:rPr lang="en-US" sz="1600" dirty="0"/>
              <a:t> : </a:t>
            </a:r>
            <a:r>
              <a:rPr lang="en-US" sz="1600" dirty="0">
                <a:hlinkClick r:id="rId7"/>
              </a:rPr>
              <a:t>https://www.unicef.org/disabilities/index_65325.html</a:t>
            </a:r>
            <a:endParaRPr lang="en-US" sz="1600" dirty="0"/>
          </a:p>
          <a:p>
            <a:pPr rtl="0">
              <a:buClr>
                <a:srgbClr val="CD2B46"/>
              </a:buClr>
              <a:buFontTx/>
              <a:buChar char="•"/>
            </a:pPr>
            <a:r>
              <a:rPr lang="en-US" sz="1600" b="1" dirty="0"/>
              <a:t>ORIENTATIONS</a:t>
            </a:r>
            <a:r>
              <a:rPr lang="en-US" sz="1600" dirty="0"/>
              <a:t>. UNICEF, </a:t>
            </a:r>
            <a:r>
              <a:rPr lang="en-GB" sz="1600" i="1" dirty="0" err="1"/>
              <a:t>Inclure</a:t>
            </a:r>
            <a:r>
              <a:rPr lang="en-GB" sz="1600" i="1" dirty="0"/>
              <a:t> les enfants </a:t>
            </a:r>
            <a:r>
              <a:rPr lang="en-GB" sz="1600" i="1" dirty="0" err="1"/>
              <a:t>handicapés</a:t>
            </a:r>
            <a:r>
              <a:rPr lang="en-GB" sz="1600" i="1" dirty="0"/>
              <a:t> dans </a:t>
            </a:r>
            <a:r>
              <a:rPr lang="en-GB" sz="1600" i="1" dirty="0" err="1"/>
              <a:t>l’action</a:t>
            </a:r>
            <a:r>
              <a:rPr lang="en-GB" sz="1600" i="1" dirty="0"/>
              <a:t> </a:t>
            </a:r>
            <a:r>
              <a:rPr lang="en-GB" sz="1600" i="1" dirty="0" err="1"/>
              <a:t>humanitaire</a:t>
            </a:r>
            <a:r>
              <a:rPr lang="en-GB" sz="1600" dirty="0"/>
              <a:t>, six brochures, </a:t>
            </a:r>
            <a:r>
              <a:rPr lang="en-GB" sz="1600" dirty="0" err="1"/>
              <a:t>disponibles</a:t>
            </a:r>
            <a:r>
              <a:rPr lang="en-GB" sz="1600" dirty="0"/>
              <a:t> </a:t>
            </a:r>
            <a:r>
              <a:rPr lang="en-GB" sz="1600" dirty="0" err="1"/>
              <a:t>à</a:t>
            </a:r>
            <a:r>
              <a:rPr lang="en-GB" sz="1600" dirty="0"/>
              <a:t> </a:t>
            </a:r>
            <a:r>
              <a:rPr lang="en-GB" sz="1600" dirty="0" err="1"/>
              <a:t>l’adresse</a:t>
            </a:r>
            <a:r>
              <a:rPr lang="en-GB" sz="1600" dirty="0"/>
              <a:t> </a:t>
            </a:r>
            <a:r>
              <a:rPr lang="en-GB" sz="1600" dirty="0" err="1"/>
              <a:t>suivante</a:t>
            </a:r>
            <a:r>
              <a:rPr lang="en-GB" sz="1600" dirty="0"/>
              <a:t> (</a:t>
            </a:r>
            <a:r>
              <a:rPr lang="en-GB" sz="1600" dirty="0" err="1"/>
              <a:t>en</a:t>
            </a:r>
            <a:r>
              <a:rPr lang="en-GB" sz="1600" dirty="0"/>
              <a:t> </a:t>
            </a:r>
            <a:r>
              <a:rPr lang="en-GB" sz="1600" dirty="0" err="1"/>
              <a:t>anglais</a:t>
            </a:r>
            <a:r>
              <a:rPr lang="en-GB" sz="1600" dirty="0"/>
              <a:t>) : </a:t>
            </a:r>
            <a:r>
              <a:rPr lang="en-US" sz="1600" dirty="0">
                <a:hlinkClick r:id="rId8"/>
              </a:rPr>
              <a:t>http://training.unicef.org/disability/emergencies/index.html</a:t>
            </a:r>
            <a:endParaRPr lang="en-US" altLang="en-US" sz="1600" dirty="0"/>
          </a:p>
          <a:p>
            <a:pPr rtl="0">
              <a:buClr>
                <a:srgbClr val="CD2B46"/>
              </a:buClr>
              <a:buFontTx/>
              <a:buChar char="•"/>
            </a:pPr>
            <a:r>
              <a:rPr lang="en-US" sz="1600" dirty="0"/>
              <a:t>BOÎTE </a:t>
            </a:r>
            <a:r>
              <a:rPr lang="en-US" sz="1600" dirty="0" err="1"/>
              <a:t>À</a:t>
            </a:r>
            <a:r>
              <a:rPr lang="en-US" sz="1600" dirty="0"/>
              <a:t> OUTILS. </a:t>
            </a:r>
            <a:r>
              <a:rPr lang="en-GB" sz="1600" b="1" i="1" dirty="0"/>
              <a:t>Disability Inclusion in Child Protection and Gender-Based Violence Programs</a:t>
            </a:r>
            <a:r>
              <a:rPr lang="en-GB" sz="1600" dirty="0"/>
              <a:t>, disponible (</a:t>
            </a:r>
            <a:r>
              <a:rPr lang="en-GB" sz="1600" dirty="0" err="1"/>
              <a:t>en</a:t>
            </a:r>
            <a:r>
              <a:rPr lang="en-GB" sz="1600" dirty="0"/>
              <a:t> </a:t>
            </a:r>
            <a:r>
              <a:rPr lang="en-GB" sz="1600" dirty="0" err="1"/>
              <a:t>anglais</a:t>
            </a:r>
            <a:r>
              <a:rPr lang="en-GB" sz="1600" dirty="0"/>
              <a:t>) </a:t>
            </a:r>
            <a:r>
              <a:rPr lang="en-GB" sz="1600" dirty="0" err="1"/>
              <a:t>à</a:t>
            </a:r>
            <a:r>
              <a:rPr lang="en-GB" sz="1600" dirty="0"/>
              <a:t> </a:t>
            </a:r>
            <a:r>
              <a:rPr lang="en-GB" sz="1600" dirty="0" err="1"/>
              <a:t>l’adresse</a:t>
            </a:r>
            <a:r>
              <a:rPr lang="en-GB" sz="1600" dirty="0"/>
              <a:t> </a:t>
            </a:r>
            <a:r>
              <a:rPr lang="en-GB" sz="1600" dirty="0" err="1"/>
              <a:t>suivante</a:t>
            </a:r>
            <a:r>
              <a:rPr lang="en-GB" sz="1600" dirty="0"/>
              <a:t> : </a:t>
            </a:r>
            <a:r>
              <a:rPr lang="en-US" sz="1600" dirty="0">
                <a:hlinkClick r:id="rId9"/>
              </a:rPr>
              <a:t>https://www.womensrefugeecommission.org/populations/disabilities/research-and-resources/1620-disability-inclusion-in-child-protection-and-gender-based-violence-programs</a:t>
            </a:r>
            <a:endParaRPr lang="en-US" altLang="en-US" sz="1600" dirty="0"/>
          </a:p>
          <a:p>
            <a:pPr rtl="0">
              <a:buClr>
                <a:srgbClr val="CD2B46"/>
              </a:buClr>
            </a:pPr>
            <a:r>
              <a:rPr lang="en-US" sz="1600" dirty="0"/>
              <a:t>Fédération </a:t>
            </a:r>
            <a:r>
              <a:rPr lang="en-US" sz="1600" dirty="0" err="1"/>
              <a:t>internationale</a:t>
            </a:r>
            <a:r>
              <a:rPr lang="en-US" sz="1600" dirty="0"/>
              <a:t> des </a:t>
            </a:r>
            <a:r>
              <a:rPr lang="en-US" sz="1600" dirty="0" err="1"/>
              <a:t>Sociétés</a:t>
            </a:r>
            <a:r>
              <a:rPr lang="en-US" sz="1600" dirty="0"/>
              <a:t> de la Croix-Rouge et du Croissant-Rouge (</a:t>
            </a:r>
            <a:r>
              <a:rPr lang="en-US" sz="1600" dirty="0" err="1"/>
              <a:t>activités</a:t>
            </a:r>
            <a:r>
              <a:rPr lang="en-US" sz="1600" dirty="0"/>
              <a:t> du Groupe de </a:t>
            </a:r>
            <a:r>
              <a:rPr lang="en-US" sz="1600" dirty="0" err="1"/>
              <a:t>référence</a:t>
            </a:r>
            <a:r>
              <a:rPr lang="en-US" sz="1600" dirty="0"/>
              <a:t> du </a:t>
            </a:r>
            <a:r>
              <a:rPr lang="en-US" sz="1600" dirty="0" err="1"/>
              <a:t>Comité</a:t>
            </a:r>
            <a:r>
              <a:rPr lang="en-US" sz="1600" dirty="0"/>
              <a:t> permanent </a:t>
            </a:r>
            <a:r>
              <a:rPr lang="en-US" sz="1600" dirty="0" err="1"/>
              <a:t>interorganisations</a:t>
            </a:r>
            <a:r>
              <a:rPr lang="en-US" sz="1600" dirty="0"/>
              <a:t> sur la </a:t>
            </a:r>
            <a:r>
              <a:rPr lang="en-US" sz="1600" dirty="0" err="1"/>
              <a:t>santé</a:t>
            </a:r>
            <a:r>
              <a:rPr lang="en-US" sz="1600" dirty="0"/>
              <a:t> </a:t>
            </a:r>
            <a:r>
              <a:rPr lang="en-US" sz="1600" dirty="0" err="1"/>
              <a:t>mentale</a:t>
            </a:r>
            <a:r>
              <a:rPr lang="en-US" sz="1600" dirty="0"/>
              <a:t> et le </a:t>
            </a:r>
            <a:r>
              <a:rPr lang="en-US" sz="1600" dirty="0" err="1"/>
              <a:t>soutien</a:t>
            </a:r>
            <a:r>
              <a:rPr lang="en-US" sz="1600" dirty="0"/>
              <a:t> psychosocial dans les situations </a:t>
            </a:r>
            <a:r>
              <a:rPr lang="en-US" sz="1600" dirty="0" err="1"/>
              <a:t>d’urgence</a:t>
            </a:r>
            <a:r>
              <a:rPr lang="en-US" sz="1600" dirty="0"/>
              <a:t>), </a:t>
            </a:r>
            <a:r>
              <a:rPr lang="en-GB" sz="1600" i="1" dirty="0">
                <a:hlinkClick r:id="rId10"/>
              </a:rPr>
              <a:t>Différent. Tout comme vous.</a:t>
            </a:r>
            <a:endParaRPr lang="en-GB" sz="16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 y="355600"/>
            <a:ext cx="9128760" cy="774192"/>
          </a:xfrm>
          <a:prstGeom prst="rect">
            <a:avLst/>
          </a:prstGeom>
        </p:spPr>
      </p:pic>
      <p:sp>
        <p:nvSpPr>
          <p:cNvPr id="2" name="Title 1"/>
          <p:cNvSpPr>
            <a:spLocks noGrp="1"/>
          </p:cNvSpPr>
          <p:nvPr>
            <p:ph type="title"/>
          </p:nvPr>
        </p:nvSpPr>
        <p:spPr>
          <a:xfrm>
            <a:off x="736600" y="-25400"/>
            <a:ext cx="8754313" cy="968351"/>
          </a:xfrm>
        </p:spPr>
        <p:txBody>
          <a:bodyPr rtlCol="0">
            <a:normAutofit/>
          </a:bodyPr>
          <a:lstStyle/>
          <a:p>
            <a:pPr rtl="0"/>
            <a:r>
              <a:rPr lang="en-US" sz="3000">
                <a:solidFill>
                  <a:srgbClr val="FFFFFF"/>
                </a:solidFill>
              </a:rPr>
              <a:t>Autres ressources – COVID-19 </a:t>
            </a:r>
          </a:p>
        </p:txBody>
      </p:sp>
      <p:sp>
        <p:nvSpPr>
          <p:cNvPr id="3" name="Content Placeholder 2"/>
          <p:cNvSpPr>
            <a:spLocks noGrp="1"/>
          </p:cNvSpPr>
          <p:nvPr>
            <p:ph idx="1"/>
          </p:nvPr>
        </p:nvSpPr>
        <p:spPr>
          <a:xfrm>
            <a:off x="647701" y="1273704"/>
            <a:ext cx="7785100" cy="3021510"/>
          </a:xfrm>
        </p:spPr>
        <p:txBody>
          <a:bodyPr rtlCol="0">
            <a:normAutofit fontScale="92500"/>
          </a:bodyPr>
          <a:lstStyle/>
          <a:p>
            <a:pPr rtl="0">
              <a:buClr>
                <a:srgbClr val="CD2B46"/>
              </a:buClr>
            </a:pPr>
            <a:r>
              <a:rPr lang="en-US" sz="1600" dirty="0"/>
              <a:t>Fiche-conseil de </a:t>
            </a:r>
            <a:r>
              <a:rPr lang="en-US" sz="1600" dirty="0" err="1"/>
              <a:t>l’organisation</a:t>
            </a:r>
            <a:r>
              <a:rPr lang="en-US" sz="1600" dirty="0"/>
              <a:t> Save the Children </a:t>
            </a:r>
            <a:r>
              <a:rPr lang="en-US" sz="1600" dirty="0" err="1"/>
              <a:t>consacrée</a:t>
            </a:r>
            <a:r>
              <a:rPr lang="en-US" sz="1600" dirty="0"/>
              <a:t> au handicap et </a:t>
            </a:r>
            <a:r>
              <a:rPr lang="en-US" sz="1600" dirty="0" err="1"/>
              <a:t>à</a:t>
            </a:r>
            <a:r>
              <a:rPr lang="en-US" sz="1600" dirty="0"/>
              <a:t> </a:t>
            </a:r>
            <a:r>
              <a:rPr lang="en-US" sz="1600" dirty="0" err="1"/>
              <a:t>l’éducation</a:t>
            </a:r>
            <a:r>
              <a:rPr lang="en-US" sz="1600" dirty="0"/>
              <a:t>, disponible (</a:t>
            </a:r>
            <a:r>
              <a:rPr lang="en-US" sz="1600" dirty="0" err="1"/>
              <a:t>en</a:t>
            </a:r>
            <a:r>
              <a:rPr lang="en-US" sz="1600" dirty="0"/>
              <a:t> </a:t>
            </a:r>
            <a:r>
              <a:rPr lang="en-US" sz="1600" dirty="0" err="1"/>
              <a:t>anglais</a:t>
            </a:r>
            <a:r>
              <a:rPr lang="en-US" sz="1600" dirty="0"/>
              <a:t>) </a:t>
            </a:r>
            <a:r>
              <a:rPr lang="en-US" sz="1600" dirty="0" err="1"/>
              <a:t>à</a:t>
            </a:r>
            <a:r>
              <a:rPr lang="en-US" sz="1600" dirty="0"/>
              <a:t> </a:t>
            </a:r>
            <a:r>
              <a:rPr lang="en-US" sz="1600" dirty="0" err="1"/>
              <a:t>l’adresse</a:t>
            </a:r>
            <a:r>
              <a:rPr lang="en-US" sz="1600" dirty="0"/>
              <a:t> </a:t>
            </a:r>
            <a:r>
              <a:rPr lang="en-US" sz="1600" dirty="0" err="1"/>
              <a:t>suivante</a:t>
            </a:r>
            <a:r>
              <a:rPr lang="en-US" sz="1600" dirty="0"/>
              <a:t> : </a:t>
            </a:r>
            <a:r>
              <a:rPr lang="en-US" sz="1600" u="sng" dirty="0">
                <a:hlinkClick r:id="rId3"/>
              </a:rPr>
              <a:t>https://resourcecentre.savethechildren.net/node/17476/pdf/ext._education_tip_sheet_for_disability_inclusion_during_covid-19_save_the_children_pdf_version.pdf</a:t>
            </a:r>
            <a:endParaRPr lang="en-US" sz="1600" dirty="0"/>
          </a:p>
          <a:p>
            <a:pPr rtl="0">
              <a:buClr>
                <a:srgbClr val="CD2B46"/>
              </a:buClr>
            </a:pPr>
            <a:r>
              <a:rPr lang="en-US" sz="1600" dirty="0"/>
              <a:t>Fédération </a:t>
            </a:r>
            <a:r>
              <a:rPr lang="en-US" sz="1600" dirty="0" err="1"/>
              <a:t>internationale</a:t>
            </a:r>
            <a:r>
              <a:rPr lang="en-US" sz="1600" dirty="0"/>
              <a:t> des </a:t>
            </a:r>
            <a:r>
              <a:rPr lang="en-US" sz="1600" dirty="0" err="1"/>
              <a:t>Sociétés</a:t>
            </a:r>
            <a:r>
              <a:rPr lang="en-US" sz="1600" dirty="0"/>
              <a:t> de la Croix-Rouge et du Croissant-Rouge, </a:t>
            </a:r>
            <a:r>
              <a:rPr lang="en-GB" sz="1600" i="1" dirty="0"/>
              <a:t>Pivoting to Inclusion:</a:t>
            </a:r>
            <a:r>
              <a:rPr lang="en-GB" sz="1600" dirty="0"/>
              <a:t> Leveraging lessons from the COVID-19 crisis for learners with disabilities (« Le </a:t>
            </a:r>
            <a:r>
              <a:rPr lang="en-GB" sz="1600" dirty="0" err="1"/>
              <a:t>virage</a:t>
            </a:r>
            <a:r>
              <a:rPr lang="en-GB" sz="1600" dirty="0"/>
              <a:t> de </a:t>
            </a:r>
            <a:r>
              <a:rPr lang="en-GB" sz="1600" dirty="0" err="1"/>
              <a:t>l’inclusion</a:t>
            </a:r>
            <a:r>
              <a:rPr lang="en-GB" sz="1600" dirty="0"/>
              <a:t> : </a:t>
            </a:r>
            <a:r>
              <a:rPr lang="en-GB" sz="1600" dirty="0" err="1"/>
              <a:t>mettre</a:t>
            </a:r>
            <a:r>
              <a:rPr lang="en-GB" sz="1600" dirty="0"/>
              <a:t> les </a:t>
            </a:r>
            <a:r>
              <a:rPr lang="en-GB" sz="1600" dirty="0" err="1"/>
              <a:t>leçons</a:t>
            </a:r>
            <a:r>
              <a:rPr lang="en-GB" sz="1600" dirty="0"/>
              <a:t> de la crise de la COVID-19 au service des </a:t>
            </a:r>
            <a:r>
              <a:rPr lang="en-GB" sz="1600" dirty="0" err="1"/>
              <a:t>apprenants</a:t>
            </a:r>
            <a:r>
              <a:rPr lang="en-GB" sz="1600" dirty="0"/>
              <a:t> </a:t>
            </a:r>
            <a:r>
              <a:rPr lang="en-GB" sz="1600" dirty="0" err="1"/>
              <a:t>handicapés</a:t>
            </a:r>
            <a:r>
              <a:rPr lang="en-GB" sz="1600" dirty="0"/>
              <a:t> »), disponible (</a:t>
            </a:r>
            <a:r>
              <a:rPr lang="en-GB" sz="1600" dirty="0" err="1"/>
              <a:t>en</a:t>
            </a:r>
            <a:r>
              <a:rPr lang="en-GB" sz="1600" dirty="0"/>
              <a:t> </a:t>
            </a:r>
            <a:r>
              <a:rPr lang="en-GB" sz="1600" dirty="0" err="1"/>
              <a:t>anglais</a:t>
            </a:r>
            <a:r>
              <a:rPr lang="en-GB" sz="1600" dirty="0"/>
              <a:t>) </a:t>
            </a:r>
            <a:r>
              <a:rPr lang="en-GB" sz="1600" dirty="0" err="1"/>
              <a:t>à</a:t>
            </a:r>
            <a:r>
              <a:rPr lang="en-GB" sz="1600" dirty="0"/>
              <a:t> </a:t>
            </a:r>
            <a:r>
              <a:rPr lang="en-GB" sz="1600" dirty="0" err="1"/>
              <a:t>l’adresse</a:t>
            </a:r>
            <a:r>
              <a:rPr lang="en-GB" sz="1600" dirty="0"/>
              <a:t> </a:t>
            </a:r>
            <a:r>
              <a:rPr lang="en-GB" sz="1600" dirty="0" err="1"/>
              <a:t>suivante</a:t>
            </a:r>
            <a:r>
              <a:rPr lang="en-GB" sz="1600" dirty="0"/>
              <a:t> : </a:t>
            </a:r>
            <a:r>
              <a:rPr lang="en-US" sz="1600" u="sng" dirty="0">
                <a:hlinkClick r:id="rId4"/>
              </a:rPr>
              <a:t>https://resourcecentre.savethechildren.net/library/pivoting-inclusion-leveraging-lessons-covid-19-crisis-learners-disabilities</a:t>
            </a:r>
            <a:endParaRPr lang="en-GB" sz="1600" dirty="0"/>
          </a:p>
          <a:p>
            <a:pPr rtl="0">
              <a:buClr>
                <a:srgbClr val="CD2B46"/>
              </a:buClr>
            </a:pPr>
            <a:r>
              <a:rPr lang="en-US" sz="1600" dirty="0"/>
              <a:t>UNCIEF : </a:t>
            </a:r>
            <a:r>
              <a:rPr lang="en-US" sz="1600" u="sng" dirty="0">
                <a:hlinkClick r:id="rId5"/>
              </a:rPr>
              <a:t>https://www.unicef.org/disabilities/files/All_means _All_-_Equity_and_Inclusion_in_COVID-19_EiE_Response.pdf</a:t>
            </a:r>
            <a:endParaRPr lang="en-GB" sz="16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600" y="-129924"/>
            <a:ext cx="8754313" cy="968350"/>
          </a:xfrm>
        </p:spPr>
        <p:txBody>
          <a:bodyPr rtlCol="0">
            <a:normAutofit/>
          </a:bodyPr>
          <a:lstStyle/>
          <a:p>
            <a:pPr algn="ctr" rtl="0"/>
            <a:r>
              <a:rPr lang="en-US" sz="3000">
                <a:solidFill>
                  <a:srgbClr val="CD2B46"/>
                </a:solidFill>
              </a:rPr>
              <a:t>Sphères d’action et stratégies correspondantes</a:t>
            </a:r>
          </a:p>
        </p:txBody>
      </p:sp>
      <p:grpSp>
        <p:nvGrpSpPr>
          <p:cNvPr id="44" name="Group 43"/>
          <p:cNvGrpSpPr/>
          <p:nvPr/>
        </p:nvGrpSpPr>
        <p:grpSpPr>
          <a:xfrm>
            <a:off x="1466132" y="1010708"/>
            <a:ext cx="6198972" cy="4633792"/>
            <a:chOff x="1466132" y="1010708"/>
            <a:chExt cx="6198972" cy="4633792"/>
          </a:xfrm>
        </p:grpSpPr>
        <p:sp>
          <p:nvSpPr>
            <p:cNvPr id="29" name="Block Arc 28"/>
            <p:cNvSpPr/>
            <p:nvPr/>
          </p:nvSpPr>
          <p:spPr>
            <a:xfrm>
              <a:off x="3276598" y="2328332"/>
              <a:ext cx="2539997" cy="2223980"/>
            </a:xfrm>
            <a:prstGeom prst="blockArc">
              <a:avLst>
                <a:gd name="adj1" fmla="val 10800000"/>
                <a:gd name="adj2" fmla="val 47577"/>
                <a:gd name="adj3" fmla="val 28024"/>
              </a:avLst>
            </a:prstGeom>
            <a:solidFill>
              <a:srgbClr val="0F5494">
                <a:alpha val="9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solidFill>
                  <a:schemeClr val="tx1"/>
                </a:solidFill>
              </a:endParaRPr>
            </a:p>
          </p:txBody>
        </p:sp>
        <p:sp>
          <p:nvSpPr>
            <p:cNvPr id="30" name="Block Arc 29"/>
            <p:cNvSpPr/>
            <p:nvPr/>
          </p:nvSpPr>
          <p:spPr>
            <a:xfrm>
              <a:off x="2616196" y="1644281"/>
              <a:ext cx="3843867" cy="3365627"/>
            </a:xfrm>
            <a:prstGeom prst="blockArc">
              <a:avLst>
                <a:gd name="adj1" fmla="val 10800000"/>
                <a:gd name="adj2" fmla="val 35433"/>
                <a:gd name="adj3" fmla="val 18058"/>
              </a:avLst>
            </a:prstGeom>
            <a:solidFill>
              <a:srgbClr val="0F5494">
                <a:alpha val="8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solidFill>
                  <a:schemeClr val="tx1"/>
                </a:solidFill>
              </a:endParaRPr>
            </a:p>
          </p:txBody>
        </p:sp>
        <p:sp>
          <p:nvSpPr>
            <p:cNvPr id="31" name="Block Arc 30"/>
            <p:cNvSpPr/>
            <p:nvPr/>
          </p:nvSpPr>
          <p:spPr>
            <a:xfrm>
              <a:off x="1969091" y="1010708"/>
              <a:ext cx="5117508" cy="4633792"/>
            </a:xfrm>
            <a:prstGeom prst="blockArc">
              <a:avLst>
                <a:gd name="adj1" fmla="val 10800000"/>
                <a:gd name="adj2" fmla="val 56535"/>
                <a:gd name="adj3" fmla="val 11925"/>
              </a:avLst>
            </a:prstGeom>
            <a:solidFill>
              <a:srgbClr val="0F5494">
                <a:alpha val="7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solidFill>
                  <a:schemeClr val="tx1"/>
                </a:solidFill>
              </a:endParaRPr>
            </a:p>
          </p:txBody>
        </p:sp>
        <p:sp>
          <p:nvSpPr>
            <p:cNvPr id="36" name="Rectangle 35"/>
            <p:cNvSpPr/>
            <p:nvPr/>
          </p:nvSpPr>
          <p:spPr>
            <a:xfrm rot="2040000">
              <a:off x="5720019" y="1402725"/>
              <a:ext cx="1022218" cy="296782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dirty="0"/>
            </a:p>
          </p:txBody>
        </p:sp>
        <p:sp>
          <p:nvSpPr>
            <p:cNvPr id="34" name="Rectangle 33"/>
            <p:cNvSpPr/>
            <p:nvPr/>
          </p:nvSpPr>
          <p:spPr>
            <a:xfrm rot="19560000">
              <a:off x="1906399" y="1200139"/>
              <a:ext cx="1258583" cy="294118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dirty="0"/>
            </a:p>
          </p:txBody>
        </p:sp>
        <p:sp>
          <p:nvSpPr>
            <p:cNvPr id="41" name="Rectangle 40"/>
            <p:cNvSpPr/>
            <p:nvPr/>
          </p:nvSpPr>
          <p:spPr>
            <a:xfrm rot="19560000">
              <a:off x="1466132" y="1267873"/>
              <a:ext cx="1258583" cy="294118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dirty="0"/>
            </a:p>
          </p:txBody>
        </p:sp>
        <p:sp>
          <p:nvSpPr>
            <p:cNvPr id="42" name="Rectangle 41"/>
            <p:cNvSpPr/>
            <p:nvPr/>
          </p:nvSpPr>
          <p:spPr>
            <a:xfrm rot="2040000">
              <a:off x="6642886" y="1392603"/>
              <a:ext cx="1022218" cy="296782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dirty="0"/>
            </a:p>
          </p:txBody>
        </p:sp>
        <p:sp>
          <p:nvSpPr>
            <p:cNvPr id="35" name="Oval 34"/>
            <p:cNvSpPr/>
            <p:nvPr/>
          </p:nvSpPr>
          <p:spPr>
            <a:xfrm>
              <a:off x="3793062" y="2853266"/>
              <a:ext cx="1523999" cy="1523999"/>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27" name="Oval 26"/>
            <p:cNvSpPr/>
            <p:nvPr/>
          </p:nvSpPr>
          <p:spPr>
            <a:xfrm>
              <a:off x="3877727" y="2937931"/>
              <a:ext cx="1354669" cy="1354669"/>
            </a:xfrm>
            <a:prstGeom prst="ellipse">
              <a:avLst/>
            </a:prstGeom>
            <a:solidFill>
              <a:srgbClr val="0F549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grpSp>
        <p:nvGrpSpPr>
          <p:cNvPr id="46" name="Group 45"/>
          <p:cNvGrpSpPr/>
          <p:nvPr/>
        </p:nvGrpSpPr>
        <p:grpSpPr>
          <a:xfrm>
            <a:off x="2099727" y="1642528"/>
            <a:ext cx="5164672" cy="2573868"/>
            <a:chOff x="2099727" y="1642528"/>
            <a:chExt cx="5164672" cy="2573868"/>
          </a:xfrm>
        </p:grpSpPr>
        <p:sp>
          <p:nvSpPr>
            <p:cNvPr id="3" name="Oval 2"/>
            <p:cNvSpPr/>
            <p:nvPr/>
          </p:nvSpPr>
          <p:spPr>
            <a:xfrm>
              <a:off x="2180160" y="2214031"/>
              <a:ext cx="550335" cy="550335"/>
            </a:xfrm>
            <a:prstGeom prst="ellipse">
              <a:avLst/>
            </a:prstGeom>
            <a:solidFill>
              <a:srgbClr val="AA468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4" name="Oval 3"/>
            <p:cNvSpPr/>
            <p:nvPr/>
          </p:nvSpPr>
          <p:spPr>
            <a:xfrm>
              <a:off x="2099727" y="2133598"/>
              <a:ext cx="711201" cy="711201"/>
            </a:xfrm>
            <a:prstGeom prst="ellipse">
              <a:avLst/>
            </a:prstGeom>
            <a:noFill/>
            <a:ln w="38100" cmpd="sng">
              <a:solidFill>
                <a:srgbClr val="AA46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pic>
          <p:nvPicPr>
            <p:cNvPr id="5" name="Picture 4"/>
            <p:cNvPicPr>
              <a:picLocks noChangeAspect="1"/>
            </p:cNvPicPr>
            <p:nvPr/>
          </p:nvPicPr>
          <p:blipFill>
            <a:blip r:embed="rId3"/>
            <a:stretch>
              <a:fillRect/>
            </a:stretch>
          </p:blipFill>
          <p:spPr>
            <a:xfrm>
              <a:off x="2277526" y="2298698"/>
              <a:ext cx="304800" cy="381000"/>
            </a:xfrm>
            <a:prstGeom prst="rect">
              <a:avLst/>
            </a:prstGeom>
          </p:spPr>
        </p:pic>
        <p:sp>
          <p:nvSpPr>
            <p:cNvPr id="7" name="Oval 6"/>
            <p:cNvSpPr/>
            <p:nvPr/>
          </p:nvSpPr>
          <p:spPr>
            <a:xfrm>
              <a:off x="2857494" y="3246963"/>
              <a:ext cx="550335" cy="550335"/>
            </a:xfrm>
            <a:prstGeom prst="ellipse">
              <a:avLst/>
            </a:prstGeom>
            <a:solidFill>
              <a:srgbClr val="AA468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8" name="Oval 7"/>
            <p:cNvSpPr/>
            <p:nvPr/>
          </p:nvSpPr>
          <p:spPr>
            <a:xfrm>
              <a:off x="2777061" y="3166530"/>
              <a:ext cx="711201" cy="711201"/>
            </a:xfrm>
            <a:prstGeom prst="ellipse">
              <a:avLst/>
            </a:prstGeom>
            <a:noFill/>
            <a:ln w="38100" cmpd="sng">
              <a:solidFill>
                <a:srgbClr val="AA46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pic>
          <p:nvPicPr>
            <p:cNvPr id="6" name="Picture 5"/>
            <p:cNvPicPr>
              <a:picLocks noChangeAspect="1"/>
            </p:cNvPicPr>
            <p:nvPr/>
          </p:nvPicPr>
          <p:blipFill>
            <a:blip r:embed="rId4"/>
            <a:stretch>
              <a:fillRect/>
            </a:stretch>
          </p:blipFill>
          <p:spPr>
            <a:xfrm>
              <a:off x="3018362" y="3310465"/>
              <a:ext cx="215900" cy="419100"/>
            </a:xfrm>
            <a:prstGeom prst="rect">
              <a:avLst/>
            </a:prstGeom>
          </p:spPr>
        </p:pic>
        <p:sp>
          <p:nvSpPr>
            <p:cNvPr id="11" name="Oval 10"/>
            <p:cNvSpPr/>
            <p:nvPr/>
          </p:nvSpPr>
          <p:spPr>
            <a:xfrm>
              <a:off x="6633631" y="1722961"/>
              <a:ext cx="550335" cy="550335"/>
            </a:xfrm>
            <a:prstGeom prst="ellipse">
              <a:avLst/>
            </a:prstGeom>
            <a:solidFill>
              <a:srgbClr val="29A4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solidFill>
                  <a:srgbClr val="29A487"/>
                </a:solidFill>
              </a:endParaRPr>
            </a:p>
          </p:txBody>
        </p:sp>
        <p:sp>
          <p:nvSpPr>
            <p:cNvPr id="12" name="Oval 11"/>
            <p:cNvSpPr/>
            <p:nvPr/>
          </p:nvSpPr>
          <p:spPr>
            <a:xfrm>
              <a:off x="6553198" y="1642528"/>
              <a:ext cx="711201" cy="711201"/>
            </a:xfrm>
            <a:prstGeom prst="ellipse">
              <a:avLst/>
            </a:prstGeom>
            <a:noFill/>
            <a:ln w="38100" cmpd="sng">
              <a:solidFill>
                <a:srgbClr val="29A48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3" name="Oval 12"/>
            <p:cNvSpPr/>
            <p:nvPr/>
          </p:nvSpPr>
          <p:spPr>
            <a:xfrm>
              <a:off x="6032496" y="2662761"/>
              <a:ext cx="550335" cy="550335"/>
            </a:xfrm>
            <a:prstGeom prst="ellipse">
              <a:avLst/>
            </a:prstGeom>
            <a:solidFill>
              <a:srgbClr val="29A4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solidFill>
                  <a:srgbClr val="29A487"/>
                </a:solidFill>
              </a:endParaRPr>
            </a:p>
          </p:txBody>
        </p:sp>
        <p:sp>
          <p:nvSpPr>
            <p:cNvPr id="14" name="Oval 13"/>
            <p:cNvSpPr/>
            <p:nvPr/>
          </p:nvSpPr>
          <p:spPr>
            <a:xfrm>
              <a:off x="5952063" y="2582328"/>
              <a:ext cx="711201" cy="711201"/>
            </a:xfrm>
            <a:prstGeom prst="ellipse">
              <a:avLst/>
            </a:prstGeom>
            <a:noFill/>
            <a:ln w="38100" cmpd="sng">
              <a:solidFill>
                <a:srgbClr val="29A48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6" name="Oval 15"/>
            <p:cNvSpPr/>
            <p:nvPr/>
          </p:nvSpPr>
          <p:spPr>
            <a:xfrm>
              <a:off x="5507563" y="3585628"/>
              <a:ext cx="550335" cy="550335"/>
            </a:xfrm>
            <a:prstGeom prst="ellipse">
              <a:avLst/>
            </a:prstGeom>
            <a:solidFill>
              <a:srgbClr val="29A4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solidFill>
                  <a:srgbClr val="29A487"/>
                </a:solidFill>
              </a:endParaRPr>
            </a:p>
          </p:txBody>
        </p:sp>
        <p:sp>
          <p:nvSpPr>
            <p:cNvPr id="17" name="Oval 16"/>
            <p:cNvSpPr/>
            <p:nvPr/>
          </p:nvSpPr>
          <p:spPr>
            <a:xfrm>
              <a:off x="5427130" y="3505195"/>
              <a:ext cx="711201" cy="711201"/>
            </a:xfrm>
            <a:prstGeom prst="ellipse">
              <a:avLst/>
            </a:prstGeom>
            <a:noFill/>
            <a:ln w="38100" cmpd="sng">
              <a:solidFill>
                <a:srgbClr val="29A48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pic>
          <p:nvPicPr>
            <p:cNvPr id="10" name="Picture 9"/>
            <p:cNvPicPr>
              <a:picLocks noChangeAspect="1"/>
            </p:cNvPicPr>
            <p:nvPr/>
          </p:nvPicPr>
          <p:blipFill>
            <a:blip r:embed="rId5"/>
            <a:stretch>
              <a:fillRect/>
            </a:stretch>
          </p:blipFill>
          <p:spPr>
            <a:xfrm>
              <a:off x="6718298" y="1782229"/>
              <a:ext cx="381000" cy="381000"/>
            </a:xfrm>
            <a:prstGeom prst="rect">
              <a:avLst/>
            </a:prstGeom>
          </p:spPr>
        </p:pic>
        <p:pic>
          <p:nvPicPr>
            <p:cNvPr id="18" name="Picture 17"/>
            <p:cNvPicPr>
              <a:picLocks noChangeAspect="1"/>
            </p:cNvPicPr>
            <p:nvPr/>
          </p:nvPicPr>
          <p:blipFill>
            <a:blip r:embed="rId6"/>
            <a:stretch>
              <a:fillRect/>
            </a:stretch>
          </p:blipFill>
          <p:spPr>
            <a:xfrm>
              <a:off x="6117163" y="2738962"/>
              <a:ext cx="381000" cy="393700"/>
            </a:xfrm>
            <a:prstGeom prst="rect">
              <a:avLst/>
            </a:prstGeom>
          </p:spPr>
        </p:pic>
        <p:pic>
          <p:nvPicPr>
            <p:cNvPr id="19" name="Picture 18"/>
            <p:cNvPicPr>
              <a:picLocks noChangeAspect="1"/>
            </p:cNvPicPr>
            <p:nvPr/>
          </p:nvPicPr>
          <p:blipFill>
            <a:blip r:embed="rId7"/>
            <a:stretch>
              <a:fillRect/>
            </a:stretch>
          </p:blipFill>
          <p:spPr>
            <a:xfrm>
              <a:off x="5609164" y="3649128"/>
              <a:ext cx="317500" cy="406400"/>
            </a:xfrm>
            <a:prstGeom prst="rect">
              <a:avLst/>
            </a:prstGeom>
          </p:spPr>
        </p:pic>
      </p:grpSp>
      <p:sp>
        <p:nvSpPr>
          <p:cNvPr id="22" name="Rectangle 21"/>
          <p:cNvSpPr/>
          <p:nvPr/>
        </p:nvSpPr>
        <p:spPr>
          <a:xfrm>
            <a:off x="793589" y="2348582"/>
            <a:ext cx="1291862" cy="258532"/>
          </a:xfrm>
          <a:prstGeom prst="rect">
            <a:avLst/>
          </a:prstGeom>
        </p:spPr>
        <p:txBody>
          <a:bodyPr wrap="square" rtlCol="0">
            <a:spAutoFit/>
          </a:bodyPr>
          <a:lstStyle/>
          <a:p>
            <a:pPr algn="r" rtl="0">
              <a:lnSpc>
                <a:spcPct val="90000"/>
              </a:lnSpc>
            </a:pPr>
            <a:r>
              <a:rPr lang="en-US" b="1" baseline="30000" dirty="0" err="1"/>
              <a:t>Sensibilisation</a:t>
            </a:r>
            <a:endParaRPr lang="en-US" b="1" baseline="30000" dirty="0"/>
          </a:p>
        </p:txBody>
      </p:sp>
      <p:sp>
        <p:nvSpPr>
          <p:cNvPr id="23" name="Rectangle 22"/>
          <p:cNvSpPr/>
          <p:nvPr/>
        </p:nvSpPr>
        <p:spPr>
          <a:xfrm>
            <a:off x="1295277" y="3381515"/>
            <a:ext cx="1467509" cy="424732"/>
          </a:xfrm>
          <a:prstGeom prst="rect">
            <a:avLst/>
          </a:prstGeom>
        </p:spPr>
        <p:txBody>
          <a:bodyPr wrap="square" rtlCol="0">
            <a:spAutoFit/>
          </a:bodyPr>
          <a:lstStyle/>
          <a:p>
            <a:pPr algn="r" rtl="0">
              <a:lnSpc>
                <a:spcPct val="90000"/>
              </a:lnSpc>
            </a:pPr>
            <a:r>
              <a:rPr lang="en-US" b="1" baseline="30000" dirty="0" err="1"/>
              <a:t>Accessibilité</a:t>
            </a:r>
            <a:r>
              <a:rPr lang="en-US" b="1" baseline="30000" dirty="0"/>
              <a:t> </a:t>
            </a:r>
            <a:br>
              <a:rPr lang="en-GB" b="1" baseline="30000" dirty="0"/>
            </a:br>
            <a:r>
              <a:rPr lang="en-US" b="1" baseline="30000" dirty="0"/>
              <a:t>de</a:t>
            </a:r>
            <a:r>
              <a:rPr lang="fr-FR" altLang="en-US" b="1" baseline="30000" dirty="0"/>
              <a:t>s </a:t>
            </a:r>
            <a:r>
              <a:rPr lang="en-US" b="1" baseline="30000" dirty="0"/>
              <a:t>information</a:t>
            </a:r>
            <a:r>
              <a:rPr lang="fr-FR" altLang="en-US" b="1" baseline="30000" dirty="0"/>
              <a:t>s</a:t>
            </a:r>
          </a:p>
        </p:txBody>
      </p:sp>
      <p:sp>
        <p:nvSpPr>
          <p:cNvPr id="24" name="TextBox 23"/>
          <p:cNvSpPr txBox="1"/>
          <p:nvPr/>
        </p:nvSpPr>
        <p:spPr>
          <a:xfrm>
            <a:off x="7289800" y="1854197"/>
            <a:ext cx="965200" cy="427809"/>
          </a:xfrm>
          <a:prstGeom prst="rect">
            <a:avLst/>
          </a:prstGeom>
          <a:noFill/>
        </p:spPr>
        <p:txBody>
          <a:bodyPr wrap="square" rtlCol="0">
            <a:spAutoFit/>
          </a:bodyPr>
          <a:lstStyle/>
          <a:p>
            <a:pPr rtl="0">
              <a:lnSpc>
                <a:spcPct val="90000"/>
              </a:lnSpc>
            </a:pPr>
            <a:r>
              <a:rPr lang="en-US" b="1" baseline="30000"/>
              <a:t>Accès équitable</a:t>
            </a:r>
          </a:p>
        </p:txBody>
      </p:sp>
      <p:sp>
        <p:nvSpPr>
          <p:cNvPr id="25" name="TextBox 24"/>
          <p:cNvSpPr txBox="1"/>
          <p:nvPr/>
        </p:nvSpPr>
        <p:spPr>
          <a:xfrm>
            <a:off x="6697129" y="2802465"/>
            <a:ext cx="965200" cy="427809"/>
          </a:xfrm>
          <a:prstGeom prst="rect">
            <a:avLst/>
          </a:prstGeom>
          <a:noFill/>
        </p:spPr>
        <p:txBody>
          <a:bodyPr wrap="square" rtlCol="0">
            <a:spAutoFit/>
          </a:bodyPr>
          <a:lstStyle/>
          <a:p>
            <a:pPr rtl="0">
              <a:lnSpc>
                <a:spcPct val="90000"/>
              </a:lnSpc>
            </a:pPr>
            <a:r>
              <a:rPr lang="en-US" b="1" baseline="30000"/>
              <a:t>Santé optimale</a:t>
            </a:r>
          </a:p>
        </p:txBody>
      </p:sp>
      <p:sp>
        <p:nvSpPr>
          <p:cNvPr id="26" name="TextBox 25"/>
          <p:cNvSpPr txBox="1"/>
          <p:nvPr/>
        </p:nvSpPr>
        <p:spPr>
          <a:xfrm>
            <a:off x="6155260" y="3733797"/>
            <a:ext cx="1507069" cy="424732"/>
          </a:xfrm>
          <a:prstGeom prst="rect">
            <a:avLst/>
          </a:prstGeom>
          <a:noFill/>
        </p:spPr>
        <p:txBody>
          <a:bodyPr wrap="square" rtlCol="0">
            <a:spAutoFit/>
          </a:bodyPr>
          <a:lstStyle/>
          <a:p>
            <a:pPr rtl="0">
              <a:lnSpc>
                <a:spcPct val="90000"/>
              </a:lnSpc>
            </a:pPr>
            <a:r>
              <a:rPr lang="en-US" b="1" baseline="30000" dirty="0" err="1"/>
              <a:t>Autonomie</a:t>
            </a:r>
            <a:r>
              <a:rPr lang="en-US" b="1" baseline="30000" dirty="0"/>
              <a:t> des </a:t>
            </a:r>
            <a:r>
              <a:rPr lang="en-US" b="1" baseline="30000" dirty="0" err="1"/>
              <a:t>personnes</a:t>
            </a:r>
            <a:endParaRPr lang="en-US" b="1" baseline="30000" dirty="0"/>
          </a:p>
        </p:txBody>
      </p:sp>
      <p:sp>
        <p:nvSpPr>
          <p:cNvPr id="37" name="TextBox 36"/>
          <p:cNvSpPr txBox="1"/>
          <p:nvPr/>
        </p:nvSpPr>
        <p:spPr>
          <a:xfrm>
            <a:off x="3570110" y="2377964"/>
            <a:ext cx="1938867" cy="553998"/>
          </a:xfrm>
          <a:prstGeom prst="rect">
            <a:avLst/>
          </a:prstGeom>
          <a:noFill/>
        </p:spPr>
        <p:txBody>
          <a:bodyPr wrap="square" rtlCol="0">
            <a:spAutoFit/>
          </a:bodyPr>
          <a:lstStyle/>
          <a:p>
            <a:pPr algn="ctr" rtl="0"/>
            <a:r>
              <a:rPr lang="en-US" sz="1500" b="1" baseline="30000" dirty="0">
                <a:solidFill>
                  <a:schemeClr val="bg1"/>
                </a:solidFill>
              </a:rPr>
              <a:t>Relations</a:t>
            </a:r>
            <a:br>
              <a:rPr lang="en-US" sz="1500" b="1" baseline="30000" dirty="0">
                <a:solidFill>
                  <a:schemeClr val="bg1"/>
                </a:solidFill>
              </a:rPr>
            </a:br>
            <a:r>
              <a:rPr lang="en-US" sz="1500" b="1" baseline="30000" dirty="0" err="1">
                <a:solidFill>
                  <a:schemeClr val="bg1"/>
                </a:solidFill>
              </a:rPr>
              <a:t>interpersonnelles</a:t>
            </a:r>
            <a:endParaRPr lang="en-US" sz="1500" b="1" baseline="30000" dirty="0">
              <a:solidFill>
                <a:schemeClr val="bg1"/>
              </a:solidFill>
            </a:endParaRPr>
          </a:p>
          <a:p>
            <a:pPr algn="ctr" rtl="0"/>
            <a:r>
              <a:rPr lang="en-US" sz="1500" baseline="30000" dirty="0" err="1">
                <a:solidFill>
                  <a:schemeClr val="bg1"/>
                </a:solidFill>
              </a:rPr>
              <a:t>Famille</a:t>
            </a:r>
            <a:r>
              <a:rPr lang="en-US" sz="1500" baseline="30000" dirty="0">
                <a:solidFill>
                  <a:schemeClr val="bg1"/>
                </a:solidFill>
              </a:rPr>
              <a:t>, </a:t>
            </a:r>
            <a:r>
              <a:rPr lang="en-US" sz="1500" baseline="30000" dirty="0" err="1">
                <a:solidFill>
                  <a:schemeClr val="bg1"/>
                </a:solidFill>
              </a:rPr>
              <a:t>amis</a:t>
            </a:r>
            <a:endParaRPr lang="en-US" sz="1500" baseline="30000" dirty="0">
              <a:solidFill>
                <a:schemeClr val="bg1"/>
              </a:solidFill>
            </a:endParaRPr>
          </a:p>
        </p:txBody>
      </p:sp>
      <p:sp>
        <p:nvSpPr>
          <p:cNvPr id="38" name="TextBox 37"/>
          <p:cNvSpPr txBox="1"/>
          <p:nvPr/>
        </p:nvSpPr>
        <p:spPr>
          <a:xfrm>
            <a:off x="3572928" y="1737405"/>
            <a:ext cx="1938867" cy="553998"/>
          </a:xfrm>
          <a:prstGeom prst="rect">
            <a:avLst/>
          </a:prstGeom>
          <a:noFill/>
        </p:spPr>
        <p:txBody>
          <a:bodyPr wrap="square" rtlCol="0">
            <a:spAutoFit/>
          </a:bodyPr>
          <a:lstStyle/>
          <a:p>
            <a:pPr algn="ctr" rtl="0"/>
            <a:r>
              <a:rPr lang="en-US" sz="1500" b="1" baseline="30000" dirty="0" err="1">
                <a:solidFill>
                  <a:srgbClr val="FFFFFF"/>
                </a:solidFill>
              </a:rPr>
              <a:t>Communauté</a:t>
            </a:r>
            <a:endParaRPr lang="en-US" sz="1500" b="1" baseline="30000" dirty="0">
              <a:solidFill>
                <a:srgbClr val="FFFFFF"/>
              </a:solidFill>
            </a:endParaRPr>
          </a:p>
          <a:p>
            <a:pPr algn="ctr" rtl="0"/>
            <a:r>
              <a:rPr lang="en-US" sz="1500" baseline="30000" dirty="0">
                <a:solidFill>
                  <a:srgbClr val="FFFFFF"/>
                </a:solidFill>
              </a:rPr>
              <a:t>Cercles </a:t>
            </a:r>
            <a:r>
              <a:rPr lang="en-US" sz="1500" baseline="30000" dirty="0" err="1">
                <a:solidFill>
                  <a:srgbClr val="FFFFFF"/>
                </a:solidFill>
              </a:rPr>
              <a:t>sociaux</a:t>
            </a:r>
            <a:r>
              <a:rPr lang="en-US" sz="1500" baseline="30000" dirty="0">
                <a:solidFill>
                  <a:srgbClr val="FFFFFF"/>
                </a:solidFill>
              </a:rPr>
              <a:t>, services, </a:t>
            </a:r>
            <a:r>
              <a:rPr lang="en-US" sz="1500" baseline="30000" dirty="0" err="1">
                <a:solidFill>
                  <a:srgbClr val="FFFFFF"/>
                </a:solidFill>
              </a:rPr>
              <a:t>organisations</a:t>
            </a:r>
            <a:endParaRPr lang="en-US" sz="1500" baseline="30000" dirty="0">
              <a:solidFill>
                <a:srgbClr val="FFFFFF"/>
              </a:solidFill>
            </a:endParaRPr>
          </a:p>
        </p:txBody>
      </p:sp>
      <p:sp>
        <p:nvSpPr>
          <p:cNvPr id="39" name="TextBox 38"/>
          <p:cNvSpPr txBox="1"/>
          <p:nvPr/>
        </p:nvSpPr>
        <p:spPr>
          <a:xfrm>
            <a:off x="3572928" y="1148366"/>
            <a:ext cx="1938867" cy="400110"/>
          </a:xfrm>
          <a:prstGeom prst="rect">
            <a:avLst/>
          </a:prstGeom>
          <a:noFill/>
        </p:spPr>
        <p:txBody>
          <a:bodyPr wrap="square" rtlCol="0">
            <a:spAutoFit/>
          </a:bodyPr>
          <a:lstStyle/>
          <a:p>
            <a:pPr algn="ctr" rtl="0"/>
            <a:r>
              <a:rPr lang="en-US" sz="1500" b="1" baseline="30000">
                <a:solidFill>
                  <a:srgbClr val="FFFFFF"/>
                </a:solidFill>
              </a:rPr>
              <a:t>Politiques</a:t>
            </a:r>
          </a:p>
          <a:p>
            <a:pPr algn="ctr" rtl="0"/>
            <a:r>
              <a:rPr lang="en-US" sz="1500" baseline="30000">
                <a:solidFill>
                  <a:srgbClr val="FFFFFF"/>
                </a:solidFill>
              </a:rPr>
              <a:t>Lois et réglementations</a:t>
            </a:r>
          </a:p>
        </p:txBody>
      </p:sp>
      <p:sp>
        <p:nvSpPr>
          <p:cNvPr id="40" name="TextBox 39"/>
          <p:cNvSpPr txBox="1"/>
          <p:nvPr/>
        </p:nvSpPr>
        <p:spPr>
          <a:xfrm>
            <a:off x="3877728" y="3276020"/>
            <a:ext cx="1380067" cy="707886"/>
          </a:xfrm>
          <a:prstGeom prst="rect">
            <a:avLst/>
          </a:prstGeom>
          <a:noFill/>
        </p:spPr>
        <p:txBody>
          <a:bodyPr wrap="square" rtlCol="0">
            <a:spAutoFit/>
          </a:bodyPr>
          <a:lstStyle/>
          <a:p>
            <a:pPr algn="ctr" rtl="0"/>
            <a:r>
              <a:rPr lang="en-US" sz="1500" b="1" baseline="30000" dirty="0" err="1">
                <a:solidFill>
                  <a:srgbClr val="FFFFFF"/>
                </a:solidFill>
              </a:rPr>
              <a:t>Individus</a:t>
            </a:r>
            <a:endParaRPr lang="en-US" sz="1500" b="1" baseline="30000" dirty="0">
              <a:solidFill>
                <a:srgbClr val="FFFFFF"/>
              </a:solidFill>
            </a:endParaRPr>
          </a:p>
          <a:p>
            <a:pPr algn="ctr" rtl="0"/>
            <a:r>
              <a:rPr lang="en-US" sz="1500" baseline="30000" dirty="0" err="1">
                <a:solidFill>
                  <a:srgbClr val="FFFFFF"/>
                </a:solidFill>
              </a:rPr>
              <a:t>Connaissances</a:t>
            </a:r>
            <a:r>
              <a:rPr lang="en-US" sz="1500" baseline="30000" dirty="0">
                <a:solidFill>
                  <a:srgbClr val="FFFFFF"/>
                </a:solidFill>
              </a:rPr>
              <a:t>, </a:t>
            </a:r>
            <a:r>
              <a:rPr lang="en-US" sz="1500" baseline="30000" dirty="0" err="1">
                <a:solidFill>
                  <a:srgbClr val="FFFFFF"/>
                </a:solidFill>
              </a:rPr>
              <a:t>comportements</a:t>
            </a:r>
            <a:r>
              <a:rPr lang="en-US" sz="1500" baseline="30000" dirty="0">
                <a:solidFill>
                  <a:srgbClr val="FFFFFF"/>
                </a:solidFill>
              </a:rPr>
              <a:t>, </a:t>
            </a:r>
            <a:r>
              <a:rPr lang="en-US" sz="1500" baseline="30000" dirty="0" err="1">
                <a:solidFill>
                  <a:srgbClr val="FFFFFF"/>
                </a:solidFill>
              </a:rPr>
              <a:t>compétences</a:t>
            </a:r>
            <a:endParaRPr lang="en-US" sz="1500" baseline="30000" dirty="0">
              <a:solidFill>
                <a:srgbClr val="FFFFFF"/>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6081" y="-151490"/>
            <a:ext cx="8754313" cy="968350"/>
          </a:xfrm>
        </p:spPr>
        <p:txBody>
          <a:bodyPr rtlCol="0">
            <a:normAutofit/>
          </a:bodyPr>
          <a:lstStyle/>
          <a:p>
            <a:pPr algn="ctr" rtl="0"/>
            <a:r>
              <a:rPr lang="en-US" sz="3000">
                <a:solidFill>
                  <a:srgbClr val="CD2B46"/>
                </a:solidFill>
              </a:rPr>
              <a:t>Sphères d’action et stratégies correspondantes</a:t>
            </a:r>
          </a:p>
        </p:txBody>
      </p:sp>
      <p:grpSp>
        <p:nvGrpSpPr>
          <p:cNvPr id="99" name="Group 98"/>
          <p:cNvGrpSpPr/>
          <p:nvPr/>
        </p:nvGrpSpPr>
        <p:grpSpPr>
          <a:xfrm>
            <a:off x="1415330" y="1010708"/>
            <a:ext cx="6198972" cy="4633792"/>
            <a:chOff x="1415330" y="1010708"/>
            <a:chExt cx="6198972" cy="4633792"/>
          </a:xfrm>
        </p:grpSpPr>
        <p:sp>
          <p:nvSpPr>
            <p:cNvPr id="35" name="Block Arc 34"/>
            <p:cNvSpPr/>
            <p:nvPr/>
          </p:nvSpPr>
          <p:spPr>
            <a:xfrm>
              <a:off x="3225796" y="2328332"/>
              <a:ext cx="2539997" cy="2223980"/>
            </a:xfrm>
            <a:prstGeom prst="blockArc">
              <a:avLst>
                <a:gd name="adj1" fmla="val 10800000"/>
                <a:gd name="adj2" fmla="val 47577"/>
                <a:gd name="adj3" fmla="val 28024"/>
              </a:avLst>
            </a:prstGeom>
            <a:solidFill>
              <a:srgbClr val="0F5494">
                <a:alpha val="9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1400">
                <a:solidFill>
                  <a:schemeClr val="tx1"/>
                </a:solidFill>
              </a:endParaRPr>
            </a:p>
          </p:txBody>
        </p:sp>
        <p:sp>
          <p:nvSpPr>
            <p:cNvPr id="36" name="Block Arc 35"/>
            <p:cNvSpPr/>
            <p:nvPr/>
          </p:nvSpPr>
          <p:spPr>
            <a:xfrm>
              <a:off x="2565394" y="1644281"/>
              <a:ext cx="3843867" cy="3365627"/>
            </a:xfrm>
            <a:prstGeom prst="blockArc">
              <a:avLst>
                <a:gd name="adj1" fmla="val 10800000"/>
                <a:gd name="adj2" fmla="val 35433"/>
                <a:gd name="adj3" fmla="val 18058"/>
              </a:avLst>
            </a:prstGeom>
            <a:solidFill>
              <a:srgbClr val="0F5494">
                <a:alpha val="8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1400">
                <a:solidFill>
                  <a:schemeClr val="tx1"/>
                </a:solidFill>
              </a:endParaRPr>
            </a:p>
          </p:txBody>
        </p:sp>
        <p:sp>
          <p:nvSpPr>
            <p:cNvPr id="37" name="Block Arc 36"/>
            <p:cNvSpPr/>
            <p:nvPr/>
          </p:nvSpPr>
          <p:spPr>
            <a:xfrm>
              <a:off x="1918289" y="1010708"/>
              <a:ext cx="5117508" cy="4633792"/>
            </a:xfrm>
            <a:prstGeom prst="blockArc">
              <a:avLst>
                <a:gd name="adj1" fmla="val 10800000"/>
                <a:gd name="adj2" fmla="val 56535"/>
                <a:gd name="adj3" fmla="val 11925"/>
              </a:avLst>
            </a:prstGeom>
            <a:solidFill>
              <a:srgbClr val="0F5494">
                <a:alpha val="7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1400">
                <a:solidFill>
                  <a:schemeClr val="tx1"/>
                </a:solidFill>
              </a:endParaRPr>
            </a:p>
          </p:txBody>
        </p:sp>
        <p:sp>
          <p:nvSpPr>
            <p:cNvPr id="4" name="Rectangle 3"/>
            <p:cNvSpPr/>
            <p:nvPr/>
          </p:nvSpPr>
          <p:spPr>
            <a:xfrm rot="2040000">
              <a:off x="5669217" y="1402725"/>
              <a:ext cx="1022218" cy="296782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1400" dirty="0"/>
            </a:p>
          </p:txBody>
        </p:sp>
        <p:sp>
          <p:nvSpPr>
            <p:cNvPr id="5" name="Rectangle 4"/>
            <p:cNvSpPr/>
            <p:nvPr/>
          </p:nvSpPr>
          <p:spPr>
            <a:xfrm rot="19560000">
              <a:off x="1855597" y="1200139"/>
              <a:ext cx="1258583" cy="294118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1400" dirty="0"/>
            </a:p>
          </p:txBody>
        </p:sp>
        <p:sp>
          <p:nvSpPr>
            <p:cNvPr id="6" name="Rectangle 5"/>
            <p:cNvSpPr/>
            <p:nvPr/>
          </p:nvSpPr>
          <p:spPr>
            <a:xfrm rot="19560000">
              <a:off x="1415330" y="1267873"/>
              <a:ext cx="1258583" cy="294118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1400" dirty="0"/>
            </a:p>
          </p:txBody>
        </p:sp>
        <p:sp>
          <p:nvSpPr>
            <p:cNvPr id="7" name="Rectangle 6"/>
            <p:cNvSpPr/>
            <p:nvPr/>
          </p:nvSpPr>
          <p:spPr>
            <a:xfrm rot="2040000">
              <a:off x="6592084" y="1392603"/>
              <a:ext cx="1022218" cy="296782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1400" dirty="0"/>
            </a:p>
          </p:txBody>
        </p:sp>
        <p:sp>
          <p:nvSpPr>
            <p:cNvPr id="29" name="Oval 28"/>
            <p:cNvSpPr/>
            <p:nvPr/>
          </p:nvSpPr>
          <p:spPr>
            <a:xfrm>
              <a:off x="3742260" y="2853266"/>
              <a:ext cx="1523999" cy="1523999"/>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1400"/>
            </a:p>
          </p:txBody>
        </p:sp>
        <p:sp>
          <p:nvSpPr>
            <p:cNvPr id="30" name="Oval 29"/>
            <p:cNvSpPr/>
            <p:nvPr/>
          </p:nvSpPr>
          <p:spPr>
            <a:xfrm>
              <a:off x="3826925" y="2937931"/>
              <a:ext cx="1354669" cy="1354669"/>
            </a:xfrm>
            <a:prstGeom prst="ellipse">
              <a:avLst/>
            </a:prstGeom>
            <a:solidFill>
              <a:srgbClr val="0F549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1400"/>
            </a:p>
          </p:txBody>
        </p:sp>
      </p:grpSp>
      <p:sp>
        <p:nvSpPr>
          <p:cNvPr id="31" name="TextBox 30"/>
          <p:cNvSpPr txBox="1"/>
          <p:nvPr/>
        </p:nvSpPr>
        <p:spPr>
          <a:xfrm>
            <a:off x="3522126" y="2391464"/>
            <a:ext cx="1938867" cy="553998"/>
          </a:xfrm>
          <a:prstGeom prst="rect">
            <a:avLst/>
          </a:prstGeom>
          <a:noFill/>
        </p:spPr>
        <p:txBody>
          <a:bodyPr wrap="square" rtlCol="0">
            <a:spAutoFit/>
          </a:bodyPr>
          <a:lstStyle/>
          <a:p>
            <a:pPr algn="ctr" rtl="0"/>
            <a:r>
              <a:rPr lang="en-US" sz="1500" b="1" baseline="30000" dirty="0">
                <a:solidFill>
                  <a:schemeClr val="bg1"/>
                </a:solidFill>
              </a:rPr>
              <a:t>Relations </a:t>
            </a:r>
            <a:br>
              <a:rPr lang="en-US" sz="1500" b="1" baseline="30000" dirty="0">
                <a:solidFill>
                  <a:schemeClr val="bg1"/>
                </a:solidFill>
              </a:rPr>
            </a:br>
            <a:r>
              <a:rPr lang="en-US" sz="1500" b="1" baseline="30000" dirty="0" err="1">
                <a:solidFill>
                  <a:schemeClr val="bg1"/>
                </a:solidFill>
              </a:rPr>
              <a:t>interpersonnelles</a:t>
            </a:r>
            <a:endParaRPr lang="en-US" sz="1500" b="1" baseline="30000" dirty="0">
              <a:solidFill>
                <a:schemeClr val="bg1"/>
              </a:solidFill>
            </a:endParaRPr>
          </a:p>
          <a:p>
            <a:pPr algn="ctr" rtl="0"/>
            <a:r>
              <a:rPr lang="en-US" sz="1500" baseline="30000" dirty="0" err="1">
                <a:solidFill>
                  <a:schemeClr val="bg1"/>
                </a:solidFill>
              </a:rPr>
              <a:t>Famille</a:t>
            </a:r>
            <a:r>
              <a:rPr lang="en-US" sz="1500" baseline="30000" dirty="0">
                <a:solidFill>
                  <a:schemeClr val="bg1"/>
                </a:solidFill>
              </a:rPr>
              <a:t>, </a:t>
            </a:r>
            <a:r>
              <a:rPr lang="en-US" sz="1500" baseline="30000" dirty="0" err="1">
                <a:solidFill>
                  <a:schemeClr val="bg1"/>
                </a:solidFill>
              </a:rPr>
              <a:t>amis</a:t>
            </a:r>
            <a:endParaRPr lang="en-US" sz="1500" baseline="30000" dirty="0">
              <a:solidFill>
                <a:schemeClr val="bg1"/>
              </a:solidFill>
            </a:endParaRPr>
          </a:p>
        </p:txBody>
      </p:sp>
      <p:sp>
        <p:nvSpPr>
          <p:cNvPr id="32" name="TextBox 31"/>
          <p:cNvSpPr txBox="1"/>
          <p:nvPr/>
        </p:nvSpPr>
        <p:spPr>
          <a:xfrm>
            <a:off x="3522126" y="1759296"/>
            <a:ext cx="1938867" cy="553998"/>
          </a:xfrm>
          <a:prstGeom prst="rect">
            <a:avLst/>
          </a:prstGeom>
          <a:noFill/>
        </p:spPr>
        <p:txBody>
          <a:bodyPr wrap="square" rtlCol="0">
            <a:spAutoFit/>
          </a:bodyPr>
          <a:lstStyle/>
          <a:p>
            <a:pPr algn="ctr" rtl="0"/>
            <a:r>
              <a:rPr lang="en-US" sz="1500" b="1" baseline="30000" dirty="0" err="1">
                <a:solidFill>
                  <a:srgbClr val="FFFFFF"/>
                </a:solidFill>
              </a:rPr>
              <a:t>Communauté</a:t>
            </a:r>
            <a:endParaRPr lang="en-US" sz="1500" b="1" baseline="30000" dirty="0">
              <a:solidFill>
                <a:srgbClr val="FFFFFF"/>
              </a:solidFill>
            </a:endParaRPr>
          </a:p>
          <a:p>
            <a:pPr algn="ctr" rtl="0"/>
            <a:r>
              <a:rPr lang="en-US" sz="1500" baseline="30000" dirty="0">
                <a:solidFill>
                  <a:srgbClr val="FFFFFF"/>
                </a:solidFill>
              </a:rPr>
              <a:t>Cercles </a:t>
            </a:r>
            <a:r>
              <a:rPr lang="en-US" sz="1500" baseline="30000" dirty="0" err="1">
                <a:solidFill>
                  <a:srgbClr val="FFFFFF"/>
                </a:solidFill>
              </a:rPr>
              <a:t>sociaux</a:t>
            </a:r>
            <a:r>
              <a:rPr lang="en-US" sz="1500" baseline="30000" dirty="0">
                <a:solidFill>
                  <a:srgbClr val="FFFFFF"/>
                </a:solidFill>
              </a:rPr>
              <a:t>, services, </a:t>
            </a:r>
            <a:r>
              <a:rPr lang="en-US" sz="1500" baseline="30000" dirty="0" err="1">
                <a:solidFill>
                  <a:srgbClr val="FFFFFF"/>
                </a:solidFill>
              </a:rPr>
              <a:t>organisations</a:t>
            </a:r>
            <a:endParaRPr lang="en-US" sz="1500" baseline="30000" dirty="0">
              <a:solidFill>
                <a:srgbClr val="FFFFFF"/>
              </a:solidFill>
            </a:endParaRPr>
          </a:p>
        </p:txBody>
      </p:sp>
      <p:sp>
        <p:nvSpPr>
          <p:cNvPr id="33" name="TextBox 32"/>
          <p:cNvSpPr txBox="1"/>
          <p:nvPr/>
        </p:nvSpPr>
        <p:spPr>
          <a:xfrm>
            <a:off x="3522126" y="1148366"/>
            <a:ext cx="1938867" cy="400110"/>
          </a:xfrm>
          <a:prstGeom prst="rect">
            <a:avLst/>
          </a:prstGeom>
          <a:noFill/>
        </p:spPr>
        <p:txBody>
          <a:bodyPr wrap="square" rtlCol="0">
            <a:spAutoFit/>
          </a:bodyPr>
          <a:lstStyle/>
          <a:p>
            <a:pPr algn="ctr" rtl="0"/>
            <a:r>
              <a:rPr lang="en-US" sz="1500" b="1" baseline="30000" dirty="0">
                <a:solidFill>
                  <a:srgbClr val="FFFFFF"/>
                </a:solidFill>
              </a:rPr>
              <a:t>Politiques</a:t>
            </a:r>
          </a:p>
          <a:p>
            <a:pPr algn="ctr" rtl="0"/>
            <a:r>
              <a:rPr lang="en-US" sz="1500" baseline="30000" dirty="0">
                <a:solidFill>
                  <a:srgbClr val="FFFFFF"/>
                </a:solidFill>
              </a:rPr>
              <a:t>Lois et </a:t>
            </a:r>
            <a:r>
              <a:rPr lang="en-US" sz="1500" baseline="30000" dirty="0" err="1">
                <a:solidFill>
                  <a:srgbClr val="FFFFFF"/>
                </a:solidFill>
              </a:rPr>
              <a:t>réglementations</a:t>
            </a:r>
            <a:endParaRPr lang="en-US" sz="1500" baseline="30000" dirty="0">
              <a:solidFill>
                <a:srgbClr val="FFFFFF"/>
              </a:solidFill>
            </a:endParaRPr>
          </a:p>
        </p:txBody>
      </p:sp>
      <p:sp>
        <p:nvSpPr>
          <p:cNvPr id="34" name="TextBox 33"/>
          <p:cNvSpPr txBox="1"/>
          <p:nvPr/>
        </p:nvSpPr>
        <p:spPr>
          <a:xfrm>
            <a:off x="3826926" y="3267774"/>
            <a:ext cx="1380067" cy="707886"/>
          </a:xfrm>
          <a:prstGeom prst="rect">
            <a:avLst/>
          </a:prstGeom>
          <a:noFill/>
        </p:spPr>
        <p:txBody>
          <a:bodyPr wrap="square" rtlCol="0">
            <a:spAutoFit/>
          </a:bodyPr>
          <a:lstStyle/>
          <a:p>
            <a:pPr algn="ctr" rtl="0"/>
            <a:r>
              <a:rPr lang="en-US" sz="1500" b="1" baseline="30000" dirty="0" err="1">
                <a:solidFill>
                  <a:srgbClr val="FFFFFF"/>
                </a:solidFill>
              </a:rPr>
              <a:t>Individus</a:t>
            </a:r>
            <a:endParaRPr lang="en-US" sz="1500" b="1" baseline="30000" dirty="0">
              <a:solidFill>
                <a:srgbClr val="FFFFFF"/>
              </a:solidFill>
            </a:endParaRPr>
          </a:p>
          <a:p>
            <a:pPr algn="ctr" rtl="0"/>
            <a:r>
              <a:rPr lang="en-US" sz="1500" baseline="30000" dirty="0" err="1">
                <a:solidFill>
                  <a:srgbClr val="FFFFFF"/>
                </a:solidFill>
              </a:rPr>
              <a:t>Connaissances</a:t>
            </a:r>
            <a:r>
              <a:rPr lang="en-US" sz="1500" baseline="30000" dirty="0">
                <a:solidFill>
                  <a:srgbClr val="FFFFFF"/>
                </a:solidFill>
              </a:rPr>
              <a:t>, </a:t>
            </a:r>
            <a:r>
              <a:rPr lang="en-US" sz="1500" baseline="30000" dirty="0" err="1">
                <a:solidFill>
                  <a:srgbClr val="FFFFFF"/>
                </a:solidFill>
              </a:rPr>
              <a:t>comportements</a:t>
            </a:r>
            <a:r>
              <a:rPr lang="en-US" sz="1500" baseline="30000" dirty="0">
                <a:solidFill>
                  <a:srgbClr val="FFFFFF"/>
                </a:solidFill>
              </a:rPr>
              <a:t>, </a:t>
            </a:r>
            <a:r>
              <a:rPr lang="en-US" sz="1500" baseline="30000" dirty="0" err="1">
                <a:solidFill>
                  <a:srgbClr val="FFFFFF"/>
                </a:solidFill>
              </a:rPr>
              <a:t>compétences</a:t>
            </a:r>
            <a:endParaRPr lang="en-US" sz="1500" baseline="30000" dirty="0">
              <a:solidFill>
                <a:srgbClr val="FFFFFF"/>
              </a:solidFill>
            </a:endParaRPr>
          </a:p>
        </p:txBody>
      </p:sp>
      <p:sp>
        <p:nvSpPr>
          <p:cNvPr id="41" name="Rectangle 40"/>
          <p:cNvSpPr/>
          <p:nvPr/>
        </p:nvSpPr>
        <p:spPr>
          <a:xfrm>
            <a:off x="2123682" y="4030867"/>
            <a:ext cx="1065602" cy="212366"/>
          </a:xfrm>
          <a:prstGeom prst="rect">
            <a:avLst/>
          </a:prstGeom>
        </p:spPr>
        <p:txBody>
          <a:bodyPr wrap="square" rtlCol="0">
            <a:spAutoFit/>
          </a:bodyPr>
          <a:lstStyle/>
          <a:p>
            <a:pPr algn="r" rtl="0">
              <a:lnSpc>
                <a:spcPct val="90000"/>
              </a:lnSpc>
            </a:pPr>
            <a:r>
              <a:rPr lang="en-US" sz="1300" b="1" baseline="30000" dirty="0" err="1"/>
              <a:t>Sensibilisation</a:t>
            </a:r>
            <a:endParaRPr lang="en-US" sz="1300" b="1" baseline="30000" dirty="0"/>
          </a:p>
        </p:txBody>
      </p:sp>
      <p:sp>
        <p:nvSpPr>
          <p:cNvPr id="44" name="Rectangle 43"/>
          <p:cNvSpPr/>
          <p:nvPr/>
        </p:nvSpPr>
        <p:spPr>
          <a:xfrm>
            <a:off x="1748948" y="3279530"/>
            <a:ext cx="1034171" cy="359073"/>
          </a:xfrm>
          <a:prstGeom prst="rect">
            <a:avLst/>
          </a:prstGeom>
        </p:spPr>
        <p:txBody>
          <a:bodyPr wrap="square" rtlCol="0">
            <a:spAutoFit/>
          </a:bodyPr>
          <a:lstStyle/>
          <a:p>
            <a:pPr algn="r" rtl="0"/>
            <a:r>
              <a:rPr lang="en-US" sz="1300" b="1" baseline="30000" dirty="0" err="1"/>
              <a:t>Accessibilité</a:t>
            </a:r>
            <a:r>
              <a:rPr lang="en-US" sz="1300" b="1" baseline="30000" dirty="0"/>
              <a:t> physique</a:t>
            </a:r>
          </a:p>
        </p:txBody>
      </p:sp>
      <p:sp>
        <p:nvSpPr>
          <p:cNvPr id="48" name="Rectangle 47"/>
          <p:cNvSpPr/>
          <p:nvPr/>
        </p:nvSpPr>
        <p:spPr>
          <a:xfrm>
            <a:off x="1126062" y="2627597"/>
            <a:ext cx="1233723" cy="359073"/>
          </a:xfrm>
          <a:prstGeom prst="rect">
            <a:avLst/>
          </a:prstGeom>
        </p:spPr>
        <p:txBody>
          <a:bodyPr wrap="square" rtlCol="0">
            <a:spAutoFit/>
          </a:bodyPr>
          <a:lstStyle/>
          <a:p>
            <a:pPr algn="r" rtl="0"/>
            <a:r>
              <a:rPr lang="en-US" sz="1300" b="1" baseline="30000" dirty="0" err="1"/>
              <a:t>Accessibilité</a:t>
            </a:r>
            <a:r>
              <a:rPr lang="en-US" sz="1300" b="1" baseline="30000" dirty="0"/>
              <a:t> de</a:t>
            </a:r>
            <a:r>
              <a:rPr lang="fr-FR" altLang="en-US" sz="1300" b="1" baseline="30000" dirty="0"/>
              <a:t>s</a:t>
            </a:r>
            <a:r>
              <a:rPr lang="en-US" sz="1300" b="1" baseline="30000" dirty="0"/>
              <a:t> communication</a:t>
            </a:r>
            <a:r>
              <a:rPr lang="fr-FR" altLang="en-US" sz="1300" b="1" baseline="30000" dirty="0"/>
              <a:t>s</a:t>
            </a:r>
          </a:p>
        </p:txBody>
      </p:sp>
      <p:sp>
        <p:nvSpPr>
          <p:cNvPr id="52" name="Rectangle 51"/>
          <p:cNvSpPr/>
          <p:nvPr/>
        </p:nvSpPr>
        <p:spPr>
          <a:xfrm>
            <a:off x="769512" y="1958729"/>
            <a:ext cx="1175408" cy="359073"/>
          </a:xfrm>
          <a:prstGeom prst="rect">
            <a:avLst/>
          </a:prstGeom>
        </p:spPr>
        <p:txBody>
          <a:bodyPr wrap="square" rtlCol="0">
            <a:spAutoFit/>
          </a:bodyPr>
          <a:lstStyle/>
          <a:p>
            <a:pPr algn="r" rtl="0"/>
            <a:r>
              <a:rPr lang="en-US" sz="1300" b="1" baseline="30000" dirty="0" err="1"/>
              <a:t>Accessibilité</a:t>
            </a:r>
            <a:r>
              <a:rPr lang="en-US" sz="1300" b="1" baseline="30000" dirty="0"/>
              <a:t> </a:t>
            </a:r>
            <a:br>
              <a:rPr lang="en-GB" sz="1300" b="1" baseline="30000" dirty="0"/>
            </a:br>
            <a:r>
              <a:rPr lang="en-US" sz="1300" b="1" baseline="30000" dirty="0"/>
              <a:t>de</a:t>
            </a:r>
            <a:r>
              <a:rPr lang="fr-FR" altLang="en-US" sz="1300" b="1" baseline="30000" dirty="0"/>
              <a:t>s</a:t>
            </a:r>
            <a:r>
              <a:rPr lang="en-US" sz="1300" b="1" baseline="30000" dirty="0"/>
              <a:t> information</a:t>
            </a:r>
            <a:r>
              <a:rPr lang="fr-FR" altLang="en-US" sz="1300" b="1" baseline="30000" dirty="0"/>
              <a:t>s</a:t>
            </a:r>
          </a:p>
        </p:txBody>
      </p:sp>
      <p:sp>
        <p:nvSpPr>
          <p:cNvPr id="56" name="Rectangle 55"/>
          <p:cNvSpPr/>
          <p:nvPr/>
        </p:nvSpPr>
        <p:spPr>
          <a:xfrm>
            <a:off x="651930" y="1281395"/>
            <a:ext cx="879326" cy="359073"/>
          </a:xfrm>
          <a:prstGeom prst="rect">
            <a:avLst/>
          </a:prstGeom>
        </p:spPr>
        <p:txBody>
          <a:bodyPr wrap="square" rtlCol="0">
            <a:spAutoFit/>
          </a:bodyPr>
          <a:lstStyle/>
          <a:p>
            <a:pPr algn="r" rtl="0"/>
            <a:r>
              <a:rPr lang="en-US" sz="1300" b="1" baseline="30000" dirty="0" err="1"/>
              <a:t>Collecte</a:t>
            </a:r>
            <a:r>
              <a:rPr lang="en-US" sz="1300" b="1" baseline="30000" dirty="0"/>
              <a:t> de </a:t>
            </a:r>
            <a:r>
              <a:rPr lang="en-US" sz="1300" b="1" baseline="30000" dirty="0" err="1"/>
              <a:t>données</a:t>
            </a:r>
            <a:endParaRPr lang="en-US" sz="1300" b="1" baseline="30000" dirty="0"/>
          </a:p>
        </p:txBody>
      </p:sp>
      <p:grpSp>
        <p:nvGrpSpPr>
          <p:cNvPr id="100" name="Group 99"/>
          <p:cNvGrpSpPr/>
          <p:nvPr/>
        </p:nvGrpSpPr>
        <p:grpSpPr>
          <a:xfrm>
            <a:off x="1533666" y="1159933"/>
            <a:ext cx="5858939" cy="3191932"/>
            <a:chOff x="1533666" y="1159933"/>
            <a:chExt cx="5858939" cy="3191932"/>
          </a:xfrm>
        </p:grpSpPr>
        <p:sp>
          <p:nvSpPr>
            <p:cNvPr id="38" name="Oval 37"/>
            <p:cNvSpPr/>
            <p:nvPr/>
          </p:nvSpPr>
          <p:spPr>
            <a:xfrm>
              <a:off x="3261678" y="3871282"/>
              <a:ext cx="419301" cy="419301"/>
            </a:xfrm>
            <a:prstGeom prst="ellipse">
              <a:avLst/>
            </a:prstGeom>
            <a:solidFill>
              <a:srgbClr val="AA468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39" name="Oval 38"/>
            <p:cNvSpPr/>
            <p:nvPr/>
          </p:nvSpPr>
          <p:spPr>
            <a:xfrm>
              <a:off x="3200395" y="3810000"/>
              <a:ext cx="541866" cy="541865"/>
            </a:xfrm>
            <a:prstGeom prst="ellipse">
              <a:avLst/>
            </a:prstGeom>
            <a:noFill/>
            <a:ln w="38100" cmpd="sng">
              <a:solidFill>
                <a:srgbClr val="AA46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pic>
          <p:nvPicPr>
            <p:cNvPr id="40" name="Picture 39"/>
            <p:cNvPicPr>
              <a:picLocks noChangeAspect="1"/>
            </p:cNvPicPr>
            <p:nvPr/>
          </p:nvPicPr>
          <p:blipFill>
            <a:blip r:embed="rId3"/>
            <a:stretch>
              <a:fillRect/>
            </a:stretch>
          </p:blipFill>
          <p:spPr>
            <a:xfrm>
              <a:off x="3335862" y="3929340"/>
              <a:ext cx="232228" cy="290284"/>
            </a:xfrm>
            <a:prstGeom prst="rect">
              <a:avLst/>
            </a:prstGeom>
          </p:spPr>
        </p:pic>
        <p:sp>
          <p:nvSpPr>
            <p:cNvPr id="42" name="Oval 41"/>
            <p:cNvSpPr/>
            <p:nvPr/>
          </p:nvSpPr>
          <p:spPr>
            <a:xfrm>
              <a:off x="2846812" y="3202416"/>
              <a:ext cx="419301" cy="419301"/>
            </a:xfrm>
            <a:prstGeom prst="ellipse">
              <a:avLst/>
            </a:prstGeom>
            <a:solidFill>
              <a:srgbClr val="AA468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43" name="Oval 42"/>
            <p:cNvSpPr/>
            <p:nvPr/>
          </p:nvSpPr>
          <p:spPr>
            <a:xfrm>
              <a:off x="2785529" y="3141134"/>
              <a:ext cx="541866" cy="541865"/>
            </a:xfrm>
            <a:prstGeom prst="ellipse">
              <a:avLst/>
            </a:prstGeom>
            <a:noFill/>
            <a:ln w="38100" cmpd="sng">
              <a:solidFill>
                <a:srgbClr val="AA46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pic>
          <p:nvPicPr>
            <p:cNvPr id="45" name="Picture 44"/>
            <p:cNvPicPr>
              <a:picLocks noChangeAspect="1"/>
            </p:cNvPicPr>
            <p:nvPr/>
          </p:nvPicPr>
          <p:blipFill>
            <a:blip r:embed="rId4"/>
            <a:stretch>
              <a:fillRect/>
            </a:stretch>
          </p:blipFill>
          <p:spPr>
            <a:xfrm>
              <a:off x="2925228" y="3259665"/>
              <a:ext cx="275168" cy="296335"/>
            </a:xfrm>
            <a:prstGeom prst="rect">
              <a:avLst/>
            </a:prstGeom>
          </p:spPr>
        </p:pic>
        <p:sp>
          <p:nvSpPr>
            <p:cNvPr id="46" name="Oval 45"/>
            <p:cNvSpPr/>
            <p:nvPr/>
          </p:nvSpPr>
          <p:spPr>
            <a:xfrm>
              <a:off x="2423478" y="2542016"/>
              <a:ext cx="419301" cy="419301"/>
            </a:xfrm>
            <a:prstGeom prst="ellipse">
              <a:avLst/>
            </a:prstGeom>
            <a:solidFill>
              <a:srgbClr val="AA468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47" name="Oval 46"/>
            <p:cNvSpPr/>
            <p:nvPr/>
          </p:nvSpPr>
          <p:spPr>
            <a:xfrm>
              <a:off x="2362195" y="2480734"/>
              <a:ext cx="541866" cy="541865"/>
            </a:xfrm>
            <a:prstGeom prst="ellipse">
              <a:avLst/>
            </a:prstGeom>
            <a:noFill/>
            <a:ln w="38100" cmpd="sng">
              <a:solidFill>
                <a:srgbClr val="AA46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pic>
          <p:nvPicPr>
            <p:cNvPr id="49" name="Picture 48"/>
            <p:cNvPicPr>
              <a:picLocks noChangeAspect="1"/>
            </p:cNvPicPr>
            <p:nvPr/>
          </p:nvPicPr>
          <p:blipFill>
            <a:blip r:embed="rId5"/>
            <a:stretch>
              <a:fillRect/>
            </a:stretch>
          </p:blipFill>
          <p:spPr>
            <a:xfrm>
              <a:off x="2506128" y="2616198"/>
              <a:ext cx="262467" cy="262467"/>
            </a:xfrm>
            <a:prstGeom prst="rect">
              <a:avLst/>
            </a:prstGeom>
          </p:spPr>
        </p:pic>
        <p:sp>
          <p:nvSpPr>
            <p:cNvPr id="50" name="Oval 49"/>
            <p:cNvSpPr/>
            <p:nvPr/>
          </p:nvSpPr>
          <p:spPr>
            <a:xfrm>
              <a:off x="2000145" y="1881615"/>
              <a:ext cx="419301" cy="419301"/>
            </a:xfrm>
            <a:prstGeom prst="ellipse">
              <a:avLst/>
            </a:prstGeom>
            <a:solidFill>
              <a:srgbClr val="AA468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51" name="Oval 50"/>
            <p:cNvSpPr/>
            <p:nvPr/>
          </p:nvSpPr>
          <p:spPr>
            <a:xfrm>
              <a:off x="1938862" y="1820333"/>
              <a:ext cx="541866" cy="541865"/>
            </a:xfrm>
            <a:prstGeom prst="ellipse">
              <a:avLst/>
            </a:prstGeom>
            <a:noFill/>
            <a:ln w="38100" cmpd="sng">
              <a:solidFill>
                <a:srgbClr val="AA46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pic>
          <p:nvPicPr>
            <p:cNvPr id="53" name="Picture 52"/>
            <p:cNvPicPr>
              <a:picLocks noChangeAspect="1"/>
            </p:cNvPicPr>
            <p:nvPr/>
          </p:nvPicPr>
          <p:blipFill>
            <a:blip r:embed="rId6"/>
            <a:stretch>
              <a:fillRect/>
            </a:stretch>
          </p:blipFill>
          <p:spPr>
            <a:xfrm>
              <a:off x="2027763" y="1845732"/>
              <a:ext cx="372532" cy="406399"/>
            </a:xfrm>
            <a:prstGeom prst="rect">
              <a:avLst/>
            </a:prstGeom>
          </p:spPr>
        </p:pic>
        <p:sp>
          <p:nvSpPr>
            <p:cNvPr id="54" name="Oval 53"/>
            <p:cNvSpPr/>
            <p:nvPr/>
          </p:nvSpPr>
          <p:spPr>
            <a:xfrm>
              <a:off x="1594949" y="1221215"/>
              <a:ext cx="419301" cy="419301"/>
            </a:xfrm>
            <a:prstGeom prst="ellipse">
              <a:avLst/>
            </a:prstGeom>
            <a:solidFill>
              <a:srgbClr val="AA468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55" name="Oval 54"/>
            <p:cNvSpPr/>
            <p:nvPr/>
          </p:nvSpPr>
          <p:spPr>
            <a:xfrm>
              <a:off x="1533666" y="1159933"/>
              <a:ext cx="541866" cy="541865"/>
            </a:xfrm>
            <a:prstGeom prst="ellipse">
              <a:avLst/>
            </a:prstGeom>
            <a:noFill/>
            <a:ln w="38100" cmpd="sng">
              <a:solidFill>
                <a:srgbClr val="AA468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pic>
          <p:nvPicPr>
            <p:cNvPr id="57" name="Picture 56"/>
            <p:cNvPicPr>
              <a:picLocks noChangeAspect="1"/>
            </p:cNvPicPr>
            <p:nvPr/>
          </p:nvPicPr>
          <p:blipFill>
            <a:blip r:embed="rId7"/>
            <a:stretch>
              <a:fillRect/>
            </a:stretch>
          </p:blipFill>
          <p:spPr>
            <a:xfrm>
              <a:off x="1676394" y="1303867"/>
              <a:ext cx="270934" cy="247375"/>
            </a:xfrm>
            <a:prstGeom prst="rect">
              <a:avLst/>
            </a:prstGeom>
          </p:spPr>
        </p:pic>
        <p:sp>
          <p:nvSpPr>
            <p:cNvPr id="78" name="Oval 77"/>
            <p:cNvSpPr/>
            <p:nvPr/>
          </p:nvSpPr>
          <p:spPr>
            <a:xfrm>
              <a:off x="5319088" y="3871282"/>
              <a:ext cx="419301" cy="419301"/>
            </a:xfrm>
            <a:prstGeom prst="ellipse">
              <a:avLst/>
            </a:prstGeom>
            <a:solidFill>
              <a:srgbClr val="29A4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79" name="Oval 78"/>
            <p:cNvSpPr/>
            <p:nvPr/>
          </p:nvSpPr>
          <p:spPr>
            <a:xfrm>
              <a:off x="5257805" y="3810000"/>
              <a:ext cx="541866" cy="541865"/>
            </a:xfrm>
            <a:prstGeom prst="ellipse">
              <a:avLst/>
            </a:prstGeom>
            <a:noFill/>
            <a:ln w="38100" cmpd="sng">
              <a:solidFill>
                <a:srgbClr val="29A48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80" name="Oval 79"/>
            <p:cNvSpPr/>
            <p:nvPr/>
          </p:nvSpPr>
          <p:spPr>
            <a:xfrm>
              <a:off x="5683152" y="3202416"/>
              <a:ext cx="419301" cy="419301"/>
            </a:xfrm>
            <a:prstGeom prst="ellipse">
              <a:avLst/>
            </a:prstGeom>
            <a:solidFill>
              <a:srgbClr val="29A4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81" name="Oval 80"/>
            <p:cNvSpPr/>
            <p:nvPr/>
          </p:nvSpPr>
          <p:spPr>
            <a:xfrm>
              <a:off x="5621869" y="3141134"/>
              <a:ext cx="541866" cy="541865"/>
            </a:xfrm>
            <a:prstGeom prst="ellipse">
              <a:avLst/>
            </a:prstGeom>
            <a:noFill/>
            <a:ln w="38100" cmpd="sng">
              <a:solidFill>
                <a:srgbClr val="29A48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82" name="Oval 81"/>
            <p:cNvSpPr/>
            <p:nvPr/>
          </p:nvSpPr>
          <p:spPr>
            <a:xfrm>
              <a:off x="6098018" y="2542016"/>
              <a:ext cx="419301" cy="419301"/>
            </a:xfrm>
            <a:prstGeom prst="ellipse">
              <a:avLst/>
            </a:prstGeom>
            <a:solidFill>
              <a:srgbClr val="29A4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83" name="Oval 82"/>
            <p:cNvSpPr/>
            <p:nvPr/>
          </p:nvSpPr>
          <p:spPr>
            <a:xfrm>
              <a:off x="6036735" y="2480734"/>
              <a:ext cx="541866" cy="541865"/>
            </a:xfrm>
            <a:prstGeom prst="ellipse">
              <a:avLst/>
            </a:prstGeom>
            <a:noFill/>
            <a:ln w="38100" cmpd="sng">
              <a:solidFill>
                <a:srgbClr val="29A48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84" name="Oval 83"/>
            <p:cNvSpPr/>
            <p:nvPr/>
          </p:nvSpPr>
          <p:spPr>
            <a:xfrm>
              <a:off x="6521352" y="1881615"/>
              <a:ext cx="419301" cy="419301"/>
            </a:xfrm>
            <a:prstGeom prst="ellipse">
              <a:avLst/>
            </a:prstGeom>
            <a:solidFill>
              <a:srgbClr val="29A4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85" name="Oval 84"/>
            <p:cNvSpPr/>
            <p:nvPr/>
          </p:nvSpPr>
          <p:spPr>
            <a:xfrm>
              <a:off x="6460069" y="1820333"/>
              <a:ext cx="541866" cy="541865"/>
            </a:xfrm>
            <a:prstGeom prst="ellipse">
              <a:avLst/>
            </a:prstGeom>
            <a:noFill/>
            <a:ln w="38100" cmpd="sng">
              <a:solidFill>
                <a:srgbClr val="29A48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86" name="Oval 85"/>
            <p:cNvSpPr/>
            <p:nvPr/>
          </p:nvSpPr>
          <p:spPr>
            <a:xfrm>
              <a:off x="6912022" y="1221215"/>
              <a:ext cx="419301" cy="419301"/>
            </a:xfrm>
            <a:prstGeom prst="ellipse">
              <a:avLst/>
            </a:prstGeom>
            <a:solidFill>
              <a:srgbClr val="29A4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87" name="Oval 86"/>
            <p:cNvSpPr/>
            <p:nvPr/>
          </p:nvSpPr>
          <p:spPr>
            <a:xfrm>
              <a:off x="6850739" y="1159933"/>
              <a:ext cx="541866" cy="541865"/>
            </a:xfrm>
            <a:prstGeom prst="ellipse">
              <a:avLst/>
            </a:prstGeom>
            <a:noFill/>
            <a:ln w="38100" cmpd="sng">
              <a:solidFill>
                <a:srgbClr val="29A48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pic>
          <p:nvPicPr>
            <p:cNvPr id="88" name="Picture 87"/>
            <p:cNvPicPr>
              <a:picLocks noChangeAspect="1"/>
            </p:cNvPicPr>
            <p:nvPr/>
          </p:nvPicPr>
          <p:blipFill>
            <a:blip r:embed="rId8"/>
            <a:stretch>
              <a:fillRect/>
            </a:stretch>
          </p:blipFill>
          <p:spPr>
            <a:xfrm>
              <a:off x="5410205" y="3931919"/>
              <a:ext cx="228600" cy="297180"/>
            </a:xfrm>
            <a:prstGeom prst="rect">
              <a:avLst/>
            </a:prstGeom>
          </p:spPr>
        </p:pic>
        <p:pic>
          <p:nvPicPr>
            <p:cNvPr id="89" name="Picture 88"/>
            <p:cNvPicPr>
              <a:picLocks noChangeAspect="1"/>
            </p:cNvPicPr>
            <p:nvPr/>
          </p:nvPicPr>
          <p:blipFill>
            <a:blip r:embed="rId9"/>
            <a:stretch>
              <a:fillRect/>
            </a:stretch>
          </p:blipFill>
          <p:spPr>
            <a:xfrm>
              <a:off x="5757333" y="3302000"/>
              <a:ext cx="290947" cy="228601"/>
            </a:xfrm>
            <a:prstGeom prst="rect">
              <a:avLst/>
            </a:prstGeom>
          </p:spPr>
        </p:pic>
        <p:pic>
          <p:nvPicPr>
            <p:cNvPr id="90" name="Picture 89"/>
            <p:cNvPicPr>
              <a:picLocks noChangeAspect="1"/>
            </p:cNvPicPr>
            <p:nvPr/>
          </p:nvPicPr>
          <p:blipFill>
            <a:blip r:embed="rId10"/>
            <a:stretch>
              <a:fillRect/>
            </a:stretch>
          </p:blipFill>
          <p:spPr>
            <a:xfrm>
              <a:off x="6146802" y="2586567"/>
              <a:ext cx="321733" cy="321733"/>
            </a:xfrm>
            <a:prstGeom prst="rect">
              <a:avLst/>
            </a:prstGeom>
          </p:spPr>
        </p:pic>
        <p:pic>
          <p:nvPicPr>
            <p:cNvPr id="91" name="Picture 90"/>
            <p:cNvPicPr>
              <a:picLocks noChangeAspect="1"/>
            </p:cNvPicPr>
            <p:nvPr/>
          </p:nvPicPr>
          <p:blipFill>
            <a:blip r:embed="rId11"/>
            <a:stretch>
              <a:fillRect/>
            </a:stretch>
          </p:blipFill>
          <p:spPr>
            <a:xfrm>
              <a:off x="6604002" y="1951567"/>
              <a:ext cx="254000" cy="254000"/>
            </a:xfrm>
            <a:prstGeom prst="rect">
              <a:avLst/>
            </a:prstGeom>
          </p:spPr>
        </p:pic>
        <p:pic>
          <p:nvPicPr>
            <p:cNvPr id="92" name="Picture 91"/>
            <p:cNvPicPr>
              <a:picLocks noChangeAspect="1"/>
            </p:cNvPicPr>
            <p:nvPr/>
          </p:nvPicPr>
          <p:blipFill>
            <a:blip r:embed="rId12"/>
            <a:stretch>
              <a:fillRect/>
            </a:stretch>
          </p:blipFill>
          <p:spPr>
            <a:xfrm>
              <a:off x="6997701" y="1291166"/>
              <a:ext cx="249767" cy="261120"/>
            </a:xfrm>
            <a:prstGeom prst="rect">
              <a:avLst/>
            </a:prstGeom>
          </p:spPr>
        </p:pic>
      </p:grpSp>
      <p:sp>
        <p:nvSpPr>
          <p:cNvPr id="93" name="Rectangle 92"/>
          <p:cNvSpPr/>
          <p:nvPr/>
        </p:nvSpPr>
        <p:spPr>
          <a:xfrm>
            <a:off x="5815398" y="3956863"/>
            <a:ext cx="1110340" cy="359073"/>
          </a:xfrm>
          <a:prstGeom prst="rect">
            <a:avLst/>
          </a:prstGeom>
        </p:spPr>
        <p:txBody>
          <a:bodyPr wrap="square" rtlCol="0">
            <a:spAutoFit/>
          </a:bodyPr>
          <a:lstStyle/>
          <a:p>
            <a:pPr rtl="0"/>
            <a:r>
              <a:rPr lang="en-US" sz="1300" b="1" baseline="30000" dirty="0" err="1"/>
              <a:t>Émancipation</a:t>
            </a:r>
            <a:r>
              <a:rPr lang="en-US" sz="1300" b="1" baseline="30000" dirty="0"/>
              <a:t> </a:t>
            </a:r>
            <a:r>
              <a:rPr lang="en-US" sz="1300" b="1" baseline="30000" dirty="0" err="1"/>
              <a:t>individuelle</a:t>
            </a:r>
            <a:endParaRPr lang="en-US" sz="1300" b="1" baseline="30000" dirty="0"/>
          </a:p>
        </p:txBody>
      </p:sp>
      <p:sp>
        <p:nvSpPr>
          <p:cNvPr id="94" name="Rectangle 93"/>
          <p:cNvSpPr/>
          <p:nvPr/>
        </p:nvSpPr>
        <p:spPr>
          <a:xfrm>
            <a:off x="6179461" y="3287996"/>
            <a:ext cx="2040878" cy="359073"/>
          </a:xfrm>
          <a:prstGeom prst="rect">
            <a:avLst/>
          </a:prstGeom>
        </p:spPr>
        <p:txBody>
          <a:bodyPr wrap="square" rtlCol="0">
            <a:spAutoFit/>
          </a:bodyPr>
          <a:lstStyle/>
          <a:p>
            <a:pPr rtl="0"/>
            <a:r>
              <a:rPr lang="en-US" sz="1300" b="1" baseline="30000" dirty="0" err="1"/>
              <a:t>Accès</a:t>
            </a:r>
            <a:r>
              <a:rPr lang="en-US" sz="1300" b="1" baseline="30000" dirty="0"/>
              <a:t> </a:t>
            </a:r>
            <a:r>
              <a:rPr lang="en-US" sz="1300" b="1" baseline="30000" dirty="0" err="1"/>
              <a:t>à</a:t>
            </a:r>
            <a:r>
              <a:rPr lang="en-US" sz="1300" b="1" baseline="30000" dirty="0"/>
              <a:t> des </a:t>
            </a:r>
            <a:r>
              <a:rPr lang="en-US" sz="1300" b="1" baseline="30000" dirty="0" err="1"/>
              <a:t>équipements</a:t>
            </a:r>
            <a:r>
              <a:rPr lang="en-US" sz="1300" b="1" baseline="30000" dirty="0"/>
              <a:t> </a:t>
            </a:r>
            <a:r>
              <a:rPr lang="en-US" sz="1300" b="1" baseline="30000" dirty="0" err="1"/>
              <a:t>d’assistance</a:t>
            </a:r>
            <a:r>
              <a:rPr lang="en-US" sz="1300" b="1" baseline="30000" dirty="0"/>
              <a:t>/</a:t>
            </a:r>
            <a:r>
              <a:rPr lang="en-US" sz="1300" b="1" baseline="30000" dirty="0" err="1"/>
              <a:t>à</a:t>
            </a:r>
            <a:r>
              <a:rPr lang="en-US" sz="1300" b="1" baseline="30000" dirty="0"/>
              <a:t> la </a:t>
            </a:r>
            <a:r>
              <a:rPr lang="en-US" sz="1300" b="1" baseline="30000" dirty="0" err="1"/>
              <a:t>rééducation</a:t>
            </a:r>
            <a:r>
              <a:rPr lang="en-US" sz="1300" b="1" baseline="30000" dirty="0"/>
              <a:t>.</a:t>
            </a:r>
          </a:p>
        </p:txBody>
      </p:sp>
      <p:sp>
        <p:nvSpPr>
          <p:cNvPr id="95" name="Rectangle 94"/>
          <p:cNvSpPr/>
          <p:nvPr/>
        </p:nvSpPr>
        <p:spPr>
          <a:xfrm>
            <a:off x="6585858" y="2627596"/>
            <a:ext cx="1770858" cy="359073"/>
          </a:xfrm>
          <a:prstGeom prst="rect">
            <a:avLst/>
          </a:prstGeom>
        </p:spPr>
        <p:txBody>
          <a:bodyPr wrap="square" rtlCol="0">
            <a:spAutoFit/>
          </a:bodyPr>
          <a:lstStyle/>
          <a:p>
            <a:pPr rtl="0"/>
            <a:r>
              <a:rPr lang="en-US" sz="1300" b="1" baseline="30000" dirty="0" err="1"/>
              <a:t>Soutien</a:t>
            </a:r>
            <a:r>
              <a:rPr lang="en-US" sz="1300" b="1" baseline="30000" dirty="0"/>
              <a:t> </a:t>
            </a:r>
            <a:r>
              <a:rPr lang="en-US" sz="1300" b="1" baseline="30000" dirty="0" err="1"/>
              <a:t>ciblé</a:t>
            </a:r>
            <a:r>
              <a:rPr lang="en-US" sz="1300" b="1" baseline="30000" dirty="0"/>
              <a:t>/</a:t>
            </a:r>
            <a:r>
              <a:rPr lang="en-US" sz="1300" b="1" baseline="30000" dirty="0" err="1"/>
              <a:t>ajustements</a:t>
            </a:r>
            <a:r>
              <a:rPr lang="en-US" sz="1300" b="1" baseline="30000" dirty="0"/>
              <a:t> </a:t>
            </a:r>
            <a:r>
              <a:rPr lang="en-US" sz="1300" b="1" baseline="30000" dirty="0" err="1"/>
              <a:t>individuels</a:t>
            </a:r>
            <a:endParaRPr lang="en-US" sz="1300" b="1" baseline="30000" dirty="0"/>
          </a:p>
        </p:txBody>
      </p:sp>
      <p:sp>
        <p:nvSpPr>
          <p:cNvPr id="96" name="Rectangle 95"/>
          <p:cNvSpPr/>
          <p:nvPr/>
        </p:nvSpPr>
        <p:spPr>
          <a:xfrm>
            <a:off x="7009190" y="2026462"/>
            <a:ext cx="1279673" cy="225703"/>
          </a:xfrm>
          <a:prstGeom prst="rect">
            <a:avLst/>
          </a:prstGeom>
        </p:spPr>
        <p:txBody>
          <a:bodyPr wrap="square" rtlCol="0">
            <a:spAutoFit/>
          </a:bodyPr>
          <a:lstStyle/>
          <a:p>
            <a:pPr rtl="0"/>
            <a:r>
              <a:rPr lang="en-US" sz="1300" b="1" baseline="30000"/>
              <a:t>Participation</a:t>
            </a:r>
          </a:p>
        </p:txBody>
      </p:sp>
      <p:sp>
        <p:nvSpPr>
          <p:cNvPr id="97" name="Rectangle 96"/>
          <p:cNvSpPr/>
          <p:nvPr/>
        </p:nvSpPr>
        <p:spPr>
          <a:xfrm>
            <a:off x="7407124" y="1239060"/>
            <a:ext cx="1232510" cy="492443"/>
          </a:xfrm>
          <a:prstGeom prst="rect">
            <a:avLst/>
          </a:prstGeom>
        </p:spPr>
        <p:txBody>
          <a:bodyPr wrap="square" rtlCol="0">
            <a:spAutoFit/>
          </a:bodyPr>
          <a:lstStyle/>
          <a:p>
            <a:pPr rtl="0"/>
            <a:r>
              <a:rPr lang="en-US" sz="1300" b="1" baseline="30000" dirty="0" err="1"/>
              <a:t>Renforcement</a:t>
            </a:r>
            <a:r>
              <a:rPr lang="en-US" sz="1300" b="1" baseline="30000" dirty="0"/>
              <a:t> des </a:t>
            </a:r>
            <a:r>
              <a:rPr lang="en-US" sz="1300" b="1" baseline="30000" dirty="0" err="1"/>
              <a:t>compétences</a:t>
            </a:r>
            <a:r>
              <a:rPr lang="en-US" sz="1300" b="1" baseline="30000" dirty="0"/>
              <a:t> du personnel</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D2B46"/>
        </a:solidFill>
        <a:effectLst/>
      </p:bgPr>
    </p:bg>
    <p:spTree>
      <p:nvGrpSpPr>
        <p:cNvPr id="1" name=""/>
        <p:cNvGrpSpPr/>
        <p:nvPr/>
      </p:nvGrpSpPr>
      <p:grpSpPr>
        <a:xfrm>
          <a:off x="0" y="0"/>
          <a:ext cx="0" cy="0"/>
          <a:chOff x="0" y="0"/>
          <a:chExt cx="0" cy="0"/>
        </a:xfrm>
      </p:grpSpPr>
      <p:sp>
        <p:nvSpPr>
          <p:cNvPr id="8" name="Title 7"/>
          <p:cNvSpPr>
            <a:spLocks noGrp="1"/>
          </p:cNvSpPr>
          <p:nvPr>
            <p:ph type="title" idx="4294967295"/>
          </p:nvPr>
        </p:nvSpPr>
        <p:spPr>
          <a:xfrm>
            <a:off x="736600" y="2294751"/>
            <a:ext cx="7696200" cy="553998"/>
          </a:xfrm>
          <a:prstGeom prst="rect">
            <a:avLst/>
          </a:prstGeom>
          <a:noFill/>
          <a:ln>
            <a:noFill/>
          </a:ln>
          <a:effectLst/>
        </p:spPr>
        <p:txBody>
          <a:bodyPr rot="0" spcFirstLastPara="0" vertOverflow="overflow" horzOverflow="overflow" vert="horz" wrap="square" lIns="91440" tIns="45720" rIns="91440" bIns="45720" numCol="1" spcCol="0" rtlCol="0" fromWordArt="0" anchor="t" anchorCtr="0" forceAA="0" compatLnSpc="1">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lang="en-US" sz="3000" b="0" i="0" u="none" strike="noStrike" kern="1200" cap="none" spc="0" normalizeH="0" noProof="0">
                <a:ln>
                  <a:noFill/>
                </a:ln>
                <a:solidFill>
                  <a:srgbClr val="FFFFFF"/>
                </a:solidFill>
                <a:effectLst/>
                <a:uLnTx/>
                <a:uFillTx/>
                <a:latin typeface="+mn-lt"/>
                <a:ea typeface="+mn-ea"/>
                <a:cs typeface="+mn-cs"/>
              </a:rPr>
              <a:t>OUVRIR LA VOIE À L’INCLUSION</a:t>
            </a:r>
            <a:endParaRPr kumimoji="0" lang="en-US" sz="3000" b="0" i="0" u="none" strike="noStrike" kern="1200" cap="none" spc="0" normalizeH="0" baseline="0" noProof="0" dirty="0">
              <a:ln>
                <a:noFill/>
              </a:ln>
              <a:solidFill>
                <a:srgbClr val="FFFFFF"/>
              </a:solidFill>
              <a:effectLst/>
              <a:uLnTx/>
              <a:uFillTx/>
              <a:latin typeface="+mn-lt"/>
              <a:ea typeface="+mn-ea"/>
              <a:cs typeface="+mn-c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hoto caption: A staff is working on Resettlement Programme. A woman is carrying a baby, queueing at the counter. A man and a woman are queueing behind her. Maryam, a woman with a hearing disability, is accessing the office where she has a resettlement inter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1185" y="806654"/>
            <a:ext cx="6165216" cy="3625645"/>
          </a:xfrm>
          <a:prstGeom prst="rect">
            <a:avLst/>
          </a:prstGeom>
        </p:spPr>
      </p:pic>
      <p:sp>
        <p:nvSpPr>
          <p:cNvPr id="2" name="Title 1"/>
          <p:cNvSpPr>
            <a:spLocks noGrp="1"/>
          </p:cNvSpPr>
          <p:nvPr>
            <p:ph type="title"/>
          </p:nvPr>
        </p:nvSpPr>
        <p:spPr>
          <a:xfrm>
            <a:off x="209036" y="-11550"/>
            <a:ext cx="8754313" cy="968351"/>
          </a:xfrm>
        </p:spPr>
        <p:txBody>
          <a:bodyPr rtlCol="0">
            <a:normAutofit/>
          </a:bodyPr>
          <a:lstStyle/>
          <a:p>
            <a:pPr algn="ctr" rtl="0"/>
            <a:r>
              <a:rPr lang="en-US" sz="3000">
                <a:solidFill>
                  <a:srgbClr val="CD2B46"/>
                </a:solidFill>
              </a:rPr>
              <a:t>Étude de cas 1 – Maryam</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 y="368300"/>
            <a:ext cx="9128760" cy="1057656"/>
          </a:xfrm>
          <a:prstGeom prst="rect">
            <a:avLst/>
          </a:prstGeom>
        </p:spPr>
      </p:pic>
      <p:sp>
        <p:nvSpPr>
          <p:cNvPr id="2" name="Title 1"/>
          <p:cNvSpPr>
            <a:spLocks noGrp="1"/>
          </p:cNvSpPr>
          <p:nvPr>
            <p:ph type="title"/>
          </p:nvPr>
        </p:nvSpPr>
        <p:spPr>
          <a:xfrm>
            <a:off x="736601" y="356750"/>
            <a:ext cx="7696200" cy="968351"/>
          </a:xfrm>
        </p:spPr>
        <p:txBody>
          <a:bodyPr rtlCol="0">
            <a:normAutofit/>
          </a:bodyPr>
          <a:lstStyle/>
          <a:p>
            <a:pPr rtl="0"/>
            <a:r>
              <a:rPr lang="en-US" sz="3000">
                <a:solidFill>
                  <a:schemeClr val="bg1"/>
                </a:solidFill>
              </a:rPr>
              <a:t>Sélectionnez l’affirmation qui décrit le mieux la situation.</a:t>
            </a:r>
          </a:p>
        </p:txBody>
      </p:sp>
      <p:sp>
        <p:nvSpPr>
          <p:cNvPr id="8" name="Content Placeholder 7"/>
          <p:cNvSpPr>
            <a:spLocks noGrp="1"/>
          </p:cNvSpPr>
          <p:nvPr>
            <p:ph idx="1"/>
          </p:nvPr>
        </p:nvSpPr>
        <p:spPr>
          <a:xfrm>
            <a:off x="647701" y="1562630"/>
            <a:ext cx="7785100" cy="2817214"/>
          </a:xfrm>
        </p:spPr>
        <p:txBody>
          <a:bodyPr vert="horz" lIns="91440" tIns="45720" rIns="91440" bIns="0" rtlCol="0" anchor="t">
            <a:normAutofit lnSpcReduction="10000"/>
          </a:bodyPr>
          <a:lstStyle/>
          <a:p>
            <a:pPr marL="342900" indent="-342900" rtl="0">
              <a:buClr>
                <a:srgbClr val="CD2B46"/>
              </a:buClr>
            </a:pPr>
            <a:r>
              <a:rPr lang="en-US" sz="2000" b="1" dirty="0"/>
              <a:t>Affirmation 1 :</a:t>
            </a:r>
            <a:r>
              <a:rPr lang="en-US" sz="2000" dirty="0"/>
              <a:t> Maryam fait face a </a:t>
            </a:r>
            <a:r>
              <a:rPr lang="en-US" sz="2000" dirty="0" err="1"/>
              <a:t>une</a:t>
            </a:r>
            <a:r>
              <a:rPr lang="en-US" sz="2000" dirty="0"/>
              <a:t> situation de discrimination </a:t>
            </a:r>
            <a:r>
              <a:rPr lang="en-US" sz="2000" dirty="0" err="1"/>
              <a:t>en</a:t>
            </a:r>
            <a:r>
              <a:rPr lang="en-US" sz="2000" dirty="0"/>
              <a:t> raison de son handicap.</a:t>
            </a:r>
          </a:p>
          <a:p>
            <a:pPr marL="342900" indent="-342900" rtl="0">
              <a:buClr>
                <a:srgbClr val="CD2B46"/>
              </a:buClr>
            </a:pPr>
            <a:endParaRPr lang="en-GB" sz="2000" dirty="0"/>
          </a:p>
          <a:p>
            <a:pPr marL="342900" indent="-342900" rtl="0">
              <a:buClr>
                <a:srgbClr val="CD2B46"/>
              </a:buClr>
            </a:pPr>
            <a:r>
              <a:rPr lang="en-US" sz="2000" b="1" dirty="0"/>
              <a:t>Affirmation 2 :</a:t>
            </a:r>
            <a:r>
              <a:rPr lang="en-US" sz="2000" dirty="0"/>
              <a:t> Maryam </a:t>
            </a:r>
            <a:r>
              <a:rPr lang="en-US" sz="2000" dirty="0" err="1"/>
              <a:t>est</a:t>
            </a:r>
            <a:r>
              <a:rPr lang="en-US" sz="2000" dirty="0"/>
              <a:t> </a:t>
            </a:r>
            <a:r>
              <a:rPr lang="en-US" sz="2000" dirty="0" err="1"/>
              <a:t>sourde</a:t>
            </a:r>
            <a:r>
              <a:rPr lang="en-US" sz="2000" dirty="0"/>
              <a:t> et </a:t>
            </a:r>
            <a:r>
              <a:rPr lang="en-US" sz="2000" dirty="0" err="1"/>
              <a:t>n’a</a:t>
            </a:r>
            <a:r>
              <a:rPr lang="en-US" sz="2000" dirty="0"/>
              <a:t> </a:t>
            </a:r>
            <a:r>
              <a:rPr lang="en-US" sz="2000" dirty="0" err="1"/>
              <a:t>donc</a:t>
            </a:r>
            <a:r>
              <a:rPr lang="en-US" sz="2000" dirty="0"/>
              <a:t> pas </a:t>
            </a:r>
            <a:r>
              <a:rPr lang="en-US" sz="2000" dirty="0" err="1"/>
              <a:t>accès</a:t>
            </a:r>
            <a:r>
              <a:rPr lang="en-US" sz="2000" dirty="0"/>
              <a:t> </a:t>
            </a:r>
            <a:r>
              <a:rPr lang="en-US" sz="2000" dirty="0" err="1"/>
              <a:t>à</a:t>
            </a:r>
            <a:r>
              <a:rPr lang="en-US" sz="2000" dirty="0"/>
              <a:t> son </a:t>
            </a:r>
            <a:r>
              <a:rPr lang="en-US" sz="2000" dirty="0" err="1"/>
              <a:t>entretien</a:t>
            </a:r>
            <a:r>
              <a:rPr lang="en-US" sz="2000" dirty="0"/>
              <a:t> de </a:t>
            </a:r>
            <a:r>
              <a:rPr lang="en-US" sz="2000" dirty="0" err="1"/>
              <a:t>réinstallation</a:t>
            </a:r>
            <a:r>
              <a:rPr lang="en-US" sz="2000" dirty="0"/>
              <a:t>. </a:t>
            </a:r>
            <a:endParaRPr lang="en-GB" sz="2000" dirty="0">
              <a:cs typeface="Arial" panose="020B0604020202020204"/>
            </a:endParaRPr>
          </a:p>
          <a:p>
            <a:pPr marL="342900" indent="-342900" rtl="0">
              <a:buClr>
                <a:srgbClr val="CD2B46"/>
              </a:buClr>
            </a:pPr>
            <a:endParaRPr lang="en-GB" sz="2000" dirty="0"/>
          </a:p>
          <a:p>
            <a:pPr marL="342900" indent="-342900" rtl="0">
              <a:buClr>
                <a:srgbClr val="CD2B46"/>
              </a:buClr>
            </a:pPr>
            <a:r>
              <a:rPr lang="en-US" sz="2000" b="1" dirty="0"/>
              <a:t>Affirmation 3 :</a:t>
            </a:r>
            <a:r>
              <a:rPr lang="en-US" sz="2000" dirty="0"/>
              <a:t> Maryam </a:t>
            </a:r>
            <a:r>
              <a:rPr lang="en-US" sz="2000" dirty="0" err="1"/>
              <a:t>est</a:t>
            </a:r>
            <a:r>
              <a:rPr lang="en-US" sz="2000" dirty="0"/>
              <a:t> </a:t>
            </a:r>
            <a:r>
              <a:rPr lang="en-US" sz="2000" dirty="0" err="1"/>
              <a:t>confrontée</a:t>
            </a:r>
            <a:r>
              <a:rPr lang="en-US" sz="2000" dirty="0"/>
              <a:t> </a:t>
            </a:r>
            <a:r>
              <a:rPr lang="en-US" sz="2000" dirty="0" err="1"/>
              <a:t>à</a:t>
            </a:r>
            <a:r>
              <a:rPr lang="en-US" sz="2000" dirty="0"/>
              <a:t> des obstacles </a:t>
            </a:r>
            <a:r>
              <a:rPr lang="en-US" sz="2000" dirty="0" err="1"/>
              <a:t>en</a:t>
            </a:r>
            <a:r>
              <a:rPr lang="en-US" sz="2000" dirty="0"/>
              <a:t> matière de communication qui </a:t>
            </a:r>
            <a:r>
              <a:rPr lang="en-US" sz="2000" dirty="0" err="1"/>
              <a:t>l’empêchent</a:t>
            </a:r>
            <a:r>
              <a:rPr lang="en-US" sz="2000" dirty="0"/>
              <a:t> </a:t>
            </a:r>
            <a:r>
              <a:rPr lang="en-US" sz="2000" dirty="0" err="1"/>
              <a:t>d’accéder</a:t>
            </a:r>
            <a:r>
              <a:rPr lang="en-US" sz="2000" dirty="0"/>
              <a:t> </a:t>
            </a:r>
            <a:r>
              <a:rPr lang="en-US" sz="2000" dirty="0" err="1"/>
              <a:t>à</a:t>
            </a:r>
            <a:r>
              <a:rPr lang="en-US" sz="2000" dirty="0"/>
              <a:t> son </a:t>
            </a:r>
            <a:r>
              <a:rPr lang="en-US" sz="2000" dirty="0" err="1"/>
              <a:t>entretien</a:t>
            </a:r>
            <a:r>
              <a:rPr lang="en-US" sz="2000" dirty="0"/>
              <a:t> de </a:t>
            </a:r>
            <a:r>
              <a:rPr lang="en-US" sz="2000" dirty="0" err="1"/>
              <a:t>réinstallation</a:t>
            </a:r>
            <a:r>
              <a:rPr lang="en-US" sz="2000" dirty="0"/>
              <a:t>.</a:t>
            </a:r>
            <a:endParaRPr lang="en-GB" sz="2000" dirty="0">
              <a:cs typeface="Arial" panose="020B0604020202020204"/>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 y="355600"/>
            <a:ext cx="9128760" cy="968350"/>
          </a:xfrm>
          <a:prstGeom prst="rect">
            <a:avLst/>
          </a:prstGeom>
        </p:spPr>
      </p:pic>
      <p:sp>
        <p:nvSpPr>
          <p:cNvPr id="2" name="Title 1"/>
          <p:cNvSpPr>
            <a:spLocks noGrp="1"/>
          </p:cNvSpPr>
          <p:nvPr>
            <p:ph type="title"/>
          </p:nvPr>
        </p:nvSpPr>
        <p:spPr>
          <a:xfrm>
            <a:off x="736600" y="298277"/>
            <a:ext cx="8163249" cy="968351"/>
          </a:xfrm>
        </p:spPr>
        <p:txBody>
          <a:bodyPr rtlCol="0">
            <a:normAutofit/>
          </a:bodyPr>
          <a:lstStyle/>
          <a:p>
            <a:pPr rtl="0"/>
            <a:r>
              <a:rPr lang="en-US" sz="3000" dirty="0" err="1">
                <a:solidFill>
                  <a:schemeClr val="bg1"/>
                </a:solidFill>
              </a:rPr>
              <a:t>Choisissez</a:t>
            </a:r>
            <a:r>
              <a:rPr lang="en-US" sz="3000" dirty="0">
                <a:solidFill>
                  <a:schemeClr val="bg1"/>
                </a:solidFill>
              </a:rPr>
              <a:t> la </a:t>
            </a:r>
            <a:r>
              <a:rPr lang="en-US" sz="3000" dirty="0" err="1">
                <a:solidFill>
                  <a:schemeClr val="bg1"/>
                </a:solidFill>
              </a:rPr>
              <a:t>stratégie</a:t>
            </a:r>
            <a:r>
              <a:rPr lang="en-US" sz="3000" dirty="0">
                <a:solidFill>
                  <a:schemeClr val="bg1"/>
                </a:solidFill>
              </a:rPr>
              <a:t> la </a:t>
            </a:r>
            <a:r>
              <a:rPr lang="en-US" sz="3000" dirty="0" err="1">
                <a:solidFill>
                  <a:schemeClr val="bg1"/>
                </a:solidFill>
              </a:rPr>
              <a:t>mieux</a:t>
            </a:r>
            <a:r>
              <a:rPr lang="en-US" sz="3000" dirty="0">
                <a:solidFill>
                  <a:schemeClr val="bg1"/>
                </a:solidFill>
              </a:rPr>
              <a:t> </a:t>
            </a:r>
            <a:r>
              <a:rPr lang="en-US" sz="3000" dirty="0" err="1">
                <a:solidFill>
                  <a:schemeClr val="bg1"/>
                </a:solidFill>
              </a:rPr>
              <a:t>adaptée</a:t>
            </a:r>
            <a:r>
              <a:rPr lang="en-US" sz="3000" dirty="0">
                <a:solidFill>
                  <a:schemeClr val="bg1"/>
                </a:solidFill>
              </a:rPr>
              <a:t> </a:t>
            </a:r>
            <a:r>
              <a:rPr lang="en-US" sz="3000" dirty="0" err="1">
                <a:solidFill>
                  <a:schemeClr val="bg1"/>
                </a:solidFill>
              </a:rPr>
              <a:t>à</a:t>
            </a:r>
            <a:r>
              <a:rPr lang="en-US" sz="3000" dirty="0">
                <a:solidFill>
                  <a:schemeClr val="bg1"/>
                </a:solidFill>
              </a:rPr>
              <a:t> </a:t>
            </a:r>
            <a:r>
              <a:rPr lang="en-US" sz="3000" dirty="0" err="1">
                <a:solidFill>
                  <a:schemeClr val="bg1"/>
                </a:solidFill>
              </a:rPr>
              <a:t>cette</a:t>
            </a:r>
            <a:r>
              <a:rPr lang="en-US" sz="3000" dirty="0">
                <a:solidFill>
                  <a:schemeClr val="bg1"/>
                </a:solidFill>
              </a:rPr>
              <a:t> situation</a:t>
            </a:r>
          </a:p>
        </p:txBody>
      </p:sp>
      <p:sp>
        <p:nvSpPr>
          <p:cNvPr id="6" name="Content Placeholder 5"/>
          <p:cNvSpPr>
            <a:spLocks noGrp="1"/>
          </p:cNvSpPr>
          <p:nvPr>
            <p:ph idx="1"/>
          </p:nvPr>
        </p:nvSpPr>
        <p:spPr>
          <a:xfrm>
            <a:off x="660401" y="1550490"/>
            <a:ext cx="7772400" cy="3593010"/>
          </a:xfrm>
        </p:spPr>
        <p:txBody>
          <a:bodyPr vert="horz" lIns="91440" tIns="45720" rIns="91440" bIns="0" rtlCol="0" anchor="t">
            <a:normAutofit/>
          </a:bodyPr>
          <a:lstStyle/>
          <a:p>
            <a:pPr marL="342900" indent="-342900" rtl="0">
              <a:buClr>
                <a:srgbClr val="CD2B46"/>
              </a:buClr>
            </a:pPr>
            <a:r>
              <a:rPr lang="en-US" sz="2000" b="1" dirty="0" err="1"/>
              <a:t>Stratégie</a:t>
            </a:r>
            <a:r>
              <a:rPr lang="en-US" sz="2000" b="1" dirty="0"/>
              <a:t> 1</a:t>
            </a:r>
            <a:r>
              <a:rPr lang="en-US" sz="2000" dirty="0"/>
              <a:t> : On </a:t>
            </a:r>
            <a:r>
              <a:rPr lang="en-US" sz="2000" dirty="0" err="1"/>
              <a:t>peut</a:t>
            </a:r>
            <a:r>
              <a:rPr lang="en-US" sz="2000" dirty="0"/>
              <a:t> </a:t>
            </a:r>
            <a:r>
              <a:rPr lang="en-US" sz="2000" dirty="0" err="1"/>
              <a:t>envisager</a:t>
            </a:r>
            <a:r>
              <a:rPr lang="en-US" sz="2000" dirty="0"/>
              <a:t> </a:t>
            </a:r>
            <a:r>
              <a:rPr lang="en-US" sz="2000" dirty="0" err="1"/>
              <a:t>d’associer</a:t>
            </a:r>
            <a:r>
              <a:rPr lang="en-US" sz="2000" dirty="0"/>
              <a:t> </a:t>
            </a:r>
            <a:r>
              <a:rPr lang="en-US" sz="2000" dirty="0" err="1"/>
              <a:t>automatiquement</a:t>
            </a:r>
            <a:r>
              <a:rPr lang="en-US" sz="2000" dirty="0"/>
              <a:t> Maryam </a:t>
            </a:r>
            <a:r>
              <a:rPr lang="en-US" sz="2000" dirty="0" err="1"/>
              <a:t>à</a:t>
            </a:r>
            <a:r>
              <a:rPr lang="en-US" sz="2000" dirty="0"/>
              <a:t> la </a:t>
            </a:r>
            <a:r>
              <a:rPr lang="en-US" sz="2000" dirty="0" err="1"/>
              <a:t>demande</a:t>
            </a:r>
            <a:r>
              <a:rPr lang="en-US" sz="2000" dirty="0"/>
              <a:t> de </a:t>
            </a:r>
            <a:r>
              <a:rPr lang="en-US" sz="2000" dirty="0" err="1"/>
              <a:t>réinstallation</a:t>
            </a:r>
            <a:r>
              <a:rPr lang="en-US" sz="2000" dirty="0"/>
              <a:t> </a:t>
            </a:r>
            <a:r>
              <a:rPr lang="en-US" sz="2000" dirty="0" err="1"/>
              <a:t>déposée</a:t>
            </a:r>
            <a:r>
              <a:rPr lang="en-US" sz="2000" dirty="0"/>
              <a:t> par </a:t>
            </a:r>
            <a:r>
              <a:rPr lang="en-US" sz="2000" dirty="0" err="1"/>
              <a:t>sa</a:t>
            </a:r>
            <a:r>
              <a:rPr lang="en-US" sz="2000" dirty="0"/>
              <a:t> </a:t>
            </a:r>
            <a:r>
              <a:rPr lang="en-US" sz="2000" dirty="0" err="1"/>
              <a:t>famille</a:t>
            </a:r>
            <a:r>
              <a:rPr lang="en-US" sz="2000" dirty="0"/>
              <a:t>, car </a:t>
            </a:r>
            <a:r>
              <a:rPr lang="en-US" sz="2000" dirty="0" err="1"/>
              <a:t>celle</a:t>
            </a:r>
            <a:r>
              <a:rPr lang="en-US" sz="2000" dirty="0"/>
              <a:t>-ci </a:t>
            </a:r>
            <a:r>
              <a:rPr lang="en-US" sz="2000" dirty="0" err="1"/>
              <a:t>pourra</a:t>
            </a:r>
            <a:r>
              <a:rPr lang="en-US" sz="2000" dirty="0"/>
              <a:t> </a:t>
            </a:r>
            <a:r>
              <a:rPr lang="en-US" sz="2000" dirty="0" err="1"/>
              <a:t>lui</a:t>
            </a:r>
            <a:r>
              <a:rPr lang="en-US" sz="2000" dirty="0"/>
              <a:t> </a:t>
            </a:r>
            <a:r>
              <a:rPr lang="en-US" sz="2000" dirty="0" err="1"/>
              <a:t>fournir</a:t>
            </a:r>
            <a:r>
              <a:rPr lang="en-US" sz="2000" dirty="0"/>
              <a:t> </a:t>
            </a:r>
            <a:r>
              <a:rPr lang="en-US" sz="2000" dirty="0" err="1"/>
              <a:t>l’accompagnement</a:t>
            </a:r>
            <a:r>
              <a:rPr lang="en-US" sz="2000" dirty="0"/>
              <a:t> </a:t>
            </a:r>
            <a:r>
              <a:rPr lang="en-US" sz="2000" dirty="0" err="1"/>
              <a:t>dont</a:t>
            </a:r>
            <a:r>
              <a:rPr lang="en-US" sz="2000" dirty="0"/>
              <a:t> </a:t>
            </a:r>
            <a:r>
              <a:rPr lang="en-US" sz="2000" dirty="0" err="1"/>
              <a:t>elle</a:t>
            </a:r>
            <a:r>
              <a:rPr lang="en-US" sz="2000" dirty="0"/>
              <a:t> aura </a:t>
            </a:r>
            <a:r>
              <a:rPr lang="en-US" sz="2000" dirty="0" err="1"/>
              <a:t>besoin</a:t>
            </a:r>
            <a:r>
              <a:rPr lang="en-US" sz="2000" dirty="0"/>
              <a:t> </a:t>
            </a:r>
            <a:r>
              <a:rPr lang="en-US" sz="2000" dirty="0" err="1"/>
              <a:t>une</a:t>
            </a:r>
            <a:r>
              <a:rPr lang="en-US" sz="2000" dirty="0"/>
              <a:t> </a:t>
            </a:r>
            <a:r>
              <a:rPr lang="en-US" sz="2000" dirty="0" err="1"/>
              <a:t>fois</a:t>
            </a:r>
            <a:r>
              <a:rPr lang="en-US" sz="2000" dirty="0"/>
              <a:t> </a:t>
            </a:r>
            <a:r>
              <a:rPr lang="en-US" sz="2000" dirty="0" err="1"/>
              <a:t>arrivée</a:t>
            </a:r>
            <a:r>
              <a:rPr lang="en-US" sz="2000" dirty="0"/>
              <a:t> dans le pays de destination. </a:t>
            </a:r>
          </a:p>
        </p:txBody>
      </p:sp>
    </p:spTree>
  </p:cSld>
  <p:clrMapOvr>
    <a:masterClrMapping/>
  </p:clrMapOvr>
</p:sld>
</file>

<file path=ppt/theme/theme1.xml><?xml version="1.0" encoding="utf-8"?>
<a:theme xmlns:a="http://schemas.openxmlformats.org/drawingml/2006/main" name="UNHCR2016">
  <a:themeElements>
    <a:clrScheme name="UNHCR2016">
      <a:dk1>
        <a:sysClr val="windowText" lastClr="000000"/>
      </a:dk1>
      <a:lt1>
        <a:sysClr val="window" lastClr="FFFFFF"/>
      </a:lt1>
      <a:dk2>
        <a:srgbClr val="FFFFFF"/>
      </a:dk2>
      <a:lt2>
        <a:srgbClr val="0072BC"/>
      </a:lt2>
      <a:accent1>
        <a:srgbClr val="0072BC"/>
      </a:accent1>
      <a:accent2>
        <a:srgbClr val="000000"/>
      </a:accent2>
      <a:accent3>
        <a:srgbClr val="FAEB00"/>
      </a:accent3>
      <a:accent4>
        <a:srgbClr val="17375F"/>
      </a:accent4>
      <a:accent5>
        <a:srgbClr val="08B499"/>
      </a:accent5>
      <a:accent6>
        <a:srgbClr val="EF4960"/>
      </a:accent6>
      <a:hlink>
        <a:srgbClr val="0072BC"/>
      </a:hlink>
      <a:folHlink>
        <a:srgbClr val="0072BC"/>
      </a:folHlink>
    </a:clrScheme>
    <a:fontScheme name="UNHCR2016">
      <a:majorFont>
        <a:latin typeface="Arial"/>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B3E8A064A0CE34DAD7DAD3792D68BE5" ma:contentTypeVersion="17" ma:contentTypeDescription="Create a new document." ma:contentTypeScope="" ma:versionID="25fd66066a8367b142de4df3665bb995">
  <xsd:schema xmlns:xsd="http://www.w3.org/2001/XMLSchema" xmlns:xs="http://www.w3.org/2001/XMLSchema" xmlns:p="http://schemas.microsoft.com/office/2006/metadata/properties" xmlns:ns2="e2e28f0a-1429-4847-bacf-d71185b1f9be" xmlns:ns3="f3c5914b-f836-4f8a-87ca-6de4087dd009" targetNamespace="http://schemas.microsoft.com/office/2006/metadata/properties" ma:root="true" ma:fieldsID="d5fd1bdddca48729c67c0792844320cd" ns2:_="" ns3:_="">
    <xsd:import namespace="e2e28f0a-1429-4847-bacf-d71185b1f9be"/>
    <xsd:import namespace="f3c5914b-f836-4f8a-87ca-6de4087dd00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Location" minOccurs="0"/>
                <xsd:element ref="ns2:_Flow_SignoffStatu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e28f0a-1429-4847-bacf-d71185b1f9b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_Flow_SignoffStatus" ma:index="20" nillable="true" ma:displayName="Sign-off status" ma:internalName="Sign_x002d_off_x0020_status">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f5f3f4cc-79b9-4d17-b8fa-dd7577b1fbe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3c5914b-f836-4f8a-87ca-6de4087dd009"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0b206a59-faf5-46ea-97da-0c54fe2d1a7e}" ma:internalName="TaxCatchAll" ma:showField="CatchAllData" ma:web="f3c5914b-f836-4f8a-87ca-6de4087dd00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FB86367-9B9F-41DC-BF31-6DA2B373507E}"/>
</file>

<file path=customXml/itemProps2.xml><?xml version="1.0" encoding="utf-8"?>
<ds:datastoreItem xmlns:ds="http://schemas.openxmlformats.org/officeDocument/2006/customXml" ds:itemID="{BAE594C3-E5A4-451D-93C8-51065E15A449}"/>
</file>

<file path=docProps/app.xml><?xml version="1.0" encoding="utf-8"?>
<Properties xmlns="http://schemas.openxmlformats.org/officeDocument/2006/extended-properties" xmlns:vt="http://schemas.openxmlformats.org/officeDocument/2006/docPropsVTypes">
  <TotalTime>49</TotalTime>
  <Words>9837</Words>
  <Application>Microsoft Office PowerPoint</Application>
  <PresentationFormat>On-screen Show (16:9)</PresentationFormat>
  <Paragraphs>497</Paragraphs>
  <Slides>39</Slides>
  <Notes>37</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Arial</vt:lpstr>
      <vt:lpstr>Calibri</vt:lpstr>
      <vt:lpstr>Calibri-Bold</vt:lpstr>
      <vt:lpstr>MinionPro-Regular</vt:lpstr>
      <vt:lpstr>Segoe UI</vt:lpstr>
      <vt:lpstr>UNHCR2016</vt:lpstr>
      <vt:lpstr>Module 4  STRATÉGIES PERMETTANT DE FAVORISER L’INTÉGRATION DES PERSONNES HANDICAPÉES</vt:lpstr>
      <vt:lpstr>Programme du jour : </vt:lpstr>
      <vt:lpstr>Récapitulatif des précédents apprentissages...</vt:lpstr>
      <vt:lpstr>Sphères d’action et stratégies correspondantes</vt:lpstr>
      <vt:lpstr>Sphères d’action et stratégies correspondantes</vt:lpstr>
      <vt:lpstr>OUVRIR LA VOIE À L’INCLUSION</vt:lpstr>
      <vt:lpstr>Étude de cas 1 – Maryam</vt:lpstr>
      <vt:lpstr>Sélectionnez l’affirmation qui décrit le mieux la situation.</vt:lpstr>
      <vt:lpstr>Choisissez la stratégie la mieux adaptée à cette situation</vt:lpstr>
      <vt:lpstr>Choisissez la stratégie la mieux adaptée à cette situation</vt:lpstr>
      <vt:lpstr>Choisissez la stratégie la mieux adaptée à cette situation</vt:lpstr>
      <vt:lpstr>Quelles stratégies vous semblent les plus pertinentes dans cette situation ?</vt:lpstr>
      <vt:lpstr>Quelles stratégies complémentaires permettent de s’assurer que les personnes concernées sont pleinement informées des options qui s’offrent à elles en matière de réinstallation ? </vt:lpstr>
      <vt:lpstr>Étude de cas 2 – Jamir</vt:lpstr>
      <vt:lpstr>PowerPoint Presentation</vt:lpstr>
      <vt:lpstr>Étude de cas 2 – Jamir</vt:lpstr>
      <vt:lpstr>Étude de cas 2 – Jamir</vt:lpstr>
      <vt:lpstr>Étude de cas 2 – Jamir</vt:lpstr>
      <vt:lpstr>Étude de cas 2 – Jamir</vt:lpstr>
      <vt:lpstr>Étude de cas 2 – Jamir</vt:lpstr>
      <vt:lpstr>La double approche</vt:lpstr>
      <vt:lpstr>Messages clés</vt:lpstr>
      <vt:lpstr>APERÇU DES STRATÉGIES FAVORISANT L’INTÉGRATION DES PERSONNES HANDICAPÉES</vt:lpstr>
      <vt:lpstr>Participation</vt:lpstr>
      <vt:lpstr>Conception universelle</vt:lpstr>
      <vt:lpstr>Accessibilité des informations</vt:lpstr>
      <vt:lpstr>Accessibilité des communications</vt:lpstr>
      <vt:lpstr>Accessibilité physique</vt:lpstr>
      <vt:lpstr>Soutien ciblé/ajustements individuels</vt:lpstr>
      <vt:lpstr>Faire le lien entre accessibilité et ajustements individuels</vt:lpstr>
      <vt:lpstr>Test :  quelle est la stratégie utilisée ?</vt:lpstr>
      <vt:lpstr>Sensibilisation</vt:lpstr>
      <vt:lpstr>Collecte de données</vt:lpstr>
      <vt:lpstr>Mettre en place un budget inclusif</vt:lpstr>
      <vt:lpstr>Messages clés</vt:lpstr>
      <vt:lpstr>Ressources – HCR</vt:lpstr>
      <vt:lpstr>Autres ressources :</vt:lpstr>
      <vt:lpstr>Autres ressources – enfants handicapés</vt:lpstr>
      <vt:lpstr>Autres ressources – COVID-19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Strategies to foster the inclusion of persons with disabilities</dc:title>
  <dc:creator>Ricardo Pla cordero</dc:creator>
  <cp:lastModifiedBy>Ricardo Pla Cordero</cp:lastModifiedBy>
  <cp:revision>285</cp:revision>
  <dcterms:created xsi:type="dcterms:W3CDTF">2020-10-27T05:28:00Z</dcterms:created>
  <dcterms:modified xsi:type="dcterms:W3CDTF">2022-09-30T11:56:16Z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0x010100E0E998F15D063747A9F0D074762CDC2E</vt:lpwstr>
  </property>
  <property fmtid="{D5CDD505-2E9C-101B-9397-08002B2CF9AE}" pid="3" name="ICV">
    <vt:lpwstr>946816C1E8954643835CDCAFFAED3907</vt:lpwstr>
  </property>
  <property fmtid="{D5CDD505-2E9C-101B-9397-08002B2CF9AE}" pid="4" name="KSOProductBuildVer">
    <vt:lpwstr>2057-11.2.0.11254</vt:lpwstr>
  </property>
</Properties>
</file>