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entation.xml" ContentType="application/vnd.openxmlformats-officedocument.presentationml.presentation.main+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diagrams/layout1.xml" ContentType="application/vnd.openxmlformats-officedocument.drawingml.diagramLayou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5" r:id="rId2"/>
  </p:sldMasterIdLst>
  <p:notesMasterIdLst>
    <p:notesMasterId r:id="rId32"/>
  </p:notesMasterIdLst>
  <p:handoutMasterIdLst>
    <p:handoutMasterId r:id="rId33"/>
  </p:handoutMasterIdLst>
  <p:sldIdLst>
    <p:sldId id="256" r:id="rId3"/>
    <p:sldId id="261" r:id="rId4"/>
    <p:sldId id="264" r:id="rId5"/>
    <p:sldId id="507" r:id="rId6"/>
    <p:sldId id="269" r:id="rId7"/>
    <p:sldId id="613" r:id="rId8"/>
    <p:sldId id="611" r:id="rId9"/>
    <p:sldId id="267" r:id="rId10"/>
    <p:sldId id="678" r:id="rId11"/>
    <p:sldId id="679" r:id="rId12"/>
    <p:sldId id="680" r:id="rId13"/>
    <p:sldId id="681" r:id="rId14"/>
    <p:sldId id="268" r:id="rId15"/>
    <p:sldId id="671" r:id="rId16"/>
    <p:sldId id="674" r:id="rId17"/>
    <p:sldId id="673" r:id="rId18"/>
    <p:sldId id="629" r:id="rId19"/>
    <p:sldId id="634" r:id="rId20"/>
    <p:sldId id="631" r:id="rId21"/>
    <p:sldId id="638" r:id="rId22"/>
    <p:sldId id="676" r:id="rId23"/>
    <p:sldId id="645" r:id="rId24"/>
    <p:sldId id="668" r:id="rId25"/>
    <p:sldId id="669" r:id="rId26"/>
    <p:sldId id="643" r:id="rId27"/>
    <p:sldId id="677" r:id="rId28"/>
    <p:sldId id="672" r:id="rId29"/>
    <p:sldId id="670" r:id="rId30"/>
    <p:sldId id="644" r:id="rId31"/>
  </p:sldIdLst>
  <p:sldSz cx="9144000" cy="5143500" type="screen16x9"/>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49">
          <p15:clr>
            <a:srgbClr val="A4A3A4"/>
          </p15:clr>
        </p15:guide>
        <p15:guide id="3" orient="horz" pos="467">
          <p15:clr>
            <a:srgbClr val="A4A3A4"/>
          </p15:clr>
        </p15:guide>
        <p15:guide id="4" orient="horz" pos="336">
          <p15:clr>
            <a:srgbClr val="A4A3A4"/>
          </p15:clr>
        </p15:guide>
        <p15:guide id="5" orient="horz" pos="712">
          <p15:clr>
            <a:srgbClr val="A4A3A4"/>
          </p15:clr>
        </p15:guide>
        <p15:guide id="6" pos="5286">
          <p15:clr>
            <a:srgbClr val="A4A3A4"/>
          </p15:clr>
        </p15:guide>
        <p15:guide id="7" pos="46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yna Johnson" initials="JJ" lastIdx="2" clrIdx="0"/>
  <p:cmAuthor id="2" name="Alexandra Kaun" initials="AK" lastIdx="2" clrIdx="1"/>
  <p:cmAuthor id="3" name="alexa"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E3EC"/>
    <a:srgbClr val="0F5494"/>
    <a:srgbClr val="99BA2C"/>
    <a:srgbClr val="C91F20"/>
    <a:srgbClr val="B90F23"/>
    <a:srgbClr val="F7BE1C"/>
    <a:srgbClr val="349737"/>
    <a:srgbClr val="E2703C"/>
    <a:srgbClr val="DD7099"/>
    <a:srgbClr val="DF6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77" autoAdjust="0"/>
    <p:restoredTop sz="72240" autoAdjust="0"/>
  </p:normalViewPr>
  <p:slideViewPr>
    <p:cSldViewPr snapToGrid="0">
      <p:cViewPr varScale="1">
        <p:scale>
          <a:sx n="64" d="100"/>
          <a:sy n="64" d="100"/>
        </p:scale>
        <p:origin x="1188" y="36"/>
      </p:cViewPr>
      <p:guideLst>
        <p:guide orient="horz" pos="1620"/>
        <p:guide pos="2849"/>
        <p:guide orient="horz" pos="467"/>
        <p:guide orient="horz" pos="336"/>
        <p:guide orient="horz" pos="712"/>
        <p:guide pos="5286"/>
        <p:guide pos="464"/>
      </p:guideLst>
    </p:cSldViewPr>
  </p:slideViewPr>
  <p:outlineViewPr>
    <p:cViewPr>
      <p:scale>
        <a:sx n="33" d="100"/>
        <a:sy n="33" d="100"/>
      </p:scale>
      <p:origin x="0" y="-249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40"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colorful5#2">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31F36AFD-C324-49E7-8E35-A4B82E31A912}" type="doc">
      <dgm:prSet loTypeId="urn:microsoft.com/office/officeart/2005/8/layout/radial6#2" loCatId="relationship" qsTypeId="urn:microsoft.com/office/officeart/2005/8/quickstyle/simple1#4" qsCatId="simple" csTypeId="urn:microsoft.com/office/officeart/2005/8/colors/colorful5#2" csCatId="colorful" phldr="1"/>
      <dgm:spPr/>
      <dgm:t>
        <a:bodyPr rtlCol="0"/>
        <a:lstStyle/>
        <a:p>
          <a:pPr rtl="0"/>
          <a:endParaRPr lang="en-GB"/>
        </a:p>
      </dgm:t>
    </dgm:pt>
    <dgm:pt modelId="{2D439815-55F5-4B19-B32F-3E90F7B17CCE}">
      <dgm:prSet phldrT="[Text]" custT="1"/>
      <dgm:spPr/>
      <dgm:t>
        <a:bodyPr rtlCol="0"/>
        <a:lstStyle/>
        <a:p>
          <a:pPr rtl="0"/>
          <a:r>
            <a:rPr lang="en-US" sz="1200" dirty="0"/>
            <a:t>Il </a:t>
          </a:r>
          <a:r>
            <a:rPr lang="en-US" sz="1200" dirty="0" err="1"/>
            <a:t>existe</a:t>
          </a:r>
          <a:r>
            <a:rPr lang="en-US" sz="1200" dirty="0"/>
            <a:t> de </a:t>
          </a:r>
          <a:r>
            <a:rPr lang="en-US" sz="1200" dirty="0" err="1"/>
            <a:t>nombreuses</a:t>
          </a:r>
          <a:r>
            <a:rPr lang="en-US" sz="1200" dirty="0"/>
            <a:t> </a:t>
          </a:r>
          <a:r>
            <a:rPr lang="en-US" sz="1200" dirty="0" err="1"/>
            <a:t>façons</a:t>
          </a:r>
          <a:r>
            <a:rPr lang="en-US" sz="1200" dirty="0"/>
            <a:t> de...</a:t>
          </a:r>
        </a:p>
      </dgm:t>
    </dgm:pt>
    <dgm:pt modelId="{08261A29-B5F1-47AE-9B3B-751224F47CE8}" type="parTrans" cxnId="{5485ADBE-685B-4625-9ED1-C0ACE9101C1E}">
      <dgm:prSet/>
      <dgm:spPr/>
      <dgm:t>
        <a:bodyPr rtlCol="0"/>
        <a:lstStyle/>
        <a:p>
          <a:pPr rtl="0"/>
          <a:endParaRPr lang="en-GB" sz="1600"/>
        </a:p>
      </dgm:t>
    </dgm:pt>
    <dgm:pt modelId="{D5A24448-0AE8-42AB-998F-3B370A7B9773}" type="sibTrans" cxnId="{5485ADBE-685B-4625-9ED1-C0ACE9101C1E}">
      <dgm:prSet/>
      <dgm:spPr/>
      <dgm:t>
        <a:bodyPr rtlCol="0"/>
        <a:lstStyle/>
        <a:p>
          <a:pPr rtl="0"/>
          <a:endParaRPr lang="en-GB" sz="1600"/>
        </a:p>
      </dgm:t>
    </dgm:pt>
    <dgm:pt modelId="{49B494C7-96C5-41FE-9F02-9098712387A3}">
      <dgm:prSet phldrT="[Text]" custT="1"/>
      <dgm:spPr/>
      <dgm:t>
        <a:bodyPr rtlCol="0"/>
        <a:lstStyle/>
        <a:p>
          <a:pPr rtl="0"/>
          <a:r>
            <a:rPr lang="en-US" sz="1200"/>
            <a:t>Marcher</a:t>
          </a:r>
        </a:p>
      </dgm:t>
    </dgm:pt>
    <dgm:pt modelId="{F93F350A-BBBF-48A1-B5C2-F551DBBAB050}" type="parTrans" cxnId="{9EE5385C-6DD0-4988-AC1D-26D058688703}">
      <dgm:prSet/>
      <dgm:spPr/>
      <dgm:t>
        <a:bodyPr rtlCol="0"/>
        <a:lstStyle/>
        <a:p>
          <a:pPr rtl="0"/>
          <a:endParaRPr lang="en-GB" sz="1600"/>
        </a:p>
      </dgm:t>
    </dgm:pt>
    <dgm:pt modelId="{5B295356-6E63-4161-B720-798943BE0B12}" type="sibTrans" cxnId="{9EE5385C-6DD0-4988-AC1D-26D058688703}">
      <dgm:prSet/>
      <dgm:spPr/>
      <dgm:t>
        <a:bodyPr rtlCol="0"/>
        <a:lstStyle/>
        <a:p>
          <a:pPr rtl="0"/>
          <a:endParaRPr lang="en-GB" sz="1600"/>
        </a:p>
      </dgm:t>
    </dgm:pt>
    <dgm:pt modelId="{6DDC6D41-1132-4900-86BC-FD268D40BBB0}">
      <dgm:prSet phldrT="[Text]" custT="1"/>
      <dgm:spPr/>
      <dgm:t>
        <a:bodyPr rtlCol="0"/>
        <a:lstStyle/>
        <a:p>
          <a:pPr rtl="0"/>
          <a:r>
            <a:rPr lang="en-US" sz="1400"/>
            <a:t>Voir</a:t>
          </a:r>
        </a:p>
      </dgm:t>
    </dgm:pt>
    <dgm:pt modelId="{B2367F2F-7E7D-4F9F-9EB5-5382ABB180EF}" type="parTrans" cxnId="{16709FF9-615D-4E54-830D-DD4E59EB0888}">
      <dgm:prSet/>
      <dgm:spPr/>
      <dgm:t>
        <a:bodyPr rtlCol="0"/>
        <a:lstStyle/>
        <a:p>
          <a:pPr rtl="0"/>
          <a:endParaRPr lang="en-GB" sz="1600"/>
        </a:p>
      </dgm:t>
    </dgm:pt>
    <dgm:pt modelId="{B03B1258-79B4-4DA7-A5D6-58727320D0F8}" type="sibTrans" cxnId="{16709FF9-615D-4E54-830D-DD4E59EB0888}">
      <dgm:prSet/>
      <dgm:spPr/>
      <dgm:t>
        <a:bodyPr rtlCol="0"/>
        <a:lstStyle/>
        <a:p>
          <a:pPr rtl="0"/>
          <a:endParaRPr lang="en-GB" sz="1600"/>
        </a:p>
      </dgm:t>
    </dgm:pt>
    <dgm:pt modelId="{41C0A4A1-D0D0-4CB6-B10D-0288CF4BD456}">
      <dgm:prSet phldrT="[Text]" custT="1"/>
      <dgm:spPr/>
      <dgm:t>
        <a:bodyPr rtlCol="0"/>
        <a:lstStyle/>
        <a:p>
          <a:pPr rtl="0"/>
          <a:r>
            <a:rPr lang="en-US" sz="1400"/>
            <a:t>Penser</a:t>
          </a:r>
        </a:p>
      </dgm:t>
    </dgm:pt>
    <dgm:pt modelId="{CADED2DE-E38E-4D6C-81DB-5B3A3C893CA0}" type="parTrans" cxnId="{E669E8B6-10EE-4354-B557-3EB6789C628D}">
      <dgm:prSet/>
      <dgm:spPr/>
      <dgm:t>
        <a:bodyPr rtlCol="0"/>
        <a:lstStyle/>
        <a:p>
          <a:pPr rtl="0"/>
          <a:endParaRPr lang="en-GB" sz="1600"/>
        </a:p>
      </dgm:t>
    </dgm:pt>
    <dgm:pt modelId="{61C48595-38DF-4DE0-8375-98AC18E0694A}" type="sibTrans" cxnId="{E669E8B6-10EE-4354-B557-3EB6789C628D}">
      <dgm:prSet/>
      <dgm:spPr/>
      <dgm:t>
        <a:bodyPr rtlCol="0"/>
        <a:lstStyle/>
        <a:p>
          <a:pPr rtl="0"/>
          <a:endParaRPr lang="en-GB" sz="1600"/>
        </a:p>
      </dgm:t>
    </dgm:pt>
    <dgm:pt modelId="{8CFFF1CB-EDC2-4EE0-AF23-A41039471135}">
      <dgm:prSet phldrT="[Text]" custT="1"/>
      <dgm:spPr/>
      <dgm:t>
        <a:bodyPr rtlCol="0"/>
        <a:lstStyle/>
        <a:p>
          <a:pPr rtl="0"/>
          <a:r>
            <a:rPr lang="en-US" sz="1400"/>
            <a:t>Communiquer</a:t>
          </a:r>
        </a:p>
      </dgm:t>
    </dgm:pt>
    <dgm:pt modelId="{1525BB7F-E8F7-4870-A970-855579988F1A}" type="parTrans" cxnId="{5FA0832F-FC7B-4F80-975E-C678A8BE17E5}">
      <dgm:prSet/>
      <dgm:spPr/>
      <dgm:t>
        <a:bodyPr rtlCol="0"/>
        <a:lstStyle/>
        <a:p>
          <a:pPr rtl="0"/>
          <a:endParaRPr lang="en-GB" sz="1600"/>
        </a:p>
      </dgm:t>
    </dgm:pt>
    <dgm:pt modelId="{7EA772EA-31A0-48D6-B69B-437D22489FB2}" type="sibTrans" cxnId="{5FA0832F-FC7B-4F80-975E-C678A8BE17E5}">
      <dgm:prSet/>
      <dgm:spPr/>
      <dgm:t>
        <a:bodyPr rtlCol="0"/>
        <a:lstStyle/>
        <a:p>
          <a:pPr rtl="0"/>
          <a:endParaRPr lang="en-GB" sz="1600"/>
        </a:p>
      </dgm:t>
    </dgm:pt>
    <dgm:pt modelId="{F20CFEAF-2519-46BF-ACD5-7096172D3D24}">
      <dgm:prSet custT="1"/>
      <dgm:spPr/>
      <dgm:t>
        <a:bodyPr rtlCol="0"/>
        <a:lstStyle/>
        <a:p>
          <a:pPr rtl="0"/>
          <a:r>
            <a:rPr lang="en-US" sz="1400"/>
            <a:t>Interagir</a:t>
          </a:r>
        </a:p>
      </dgm:t>
    </dgm:pt>
    <dgm:pt modelId="{5A6FD8A0-D20E-41E3-B504-15E46B203A8A}" type="parTrans" cxnId="{66705188-23F9-4B26-92B7-5089C03160C5}">
      <dgm:prSet/>
      <dgm:spPr/>
      <dgm:t>
        <a:bodyPr rtlCol="0"/>
        <a:lstStyle/>
        <a:p>
          <a:pPr rtl="0"/>
          <a:endParaRPr lang="en-GB" sz="1600"/>
        </a:p>
      </dgm:t>
    </dgm:pt>
    <dgm:pt modelId="{2A64EE26-9548-4C69-8D10-5A58909AAC94}" type="sibTrans" cxnId="{66705188-23F9-4B26-92B7-5089C03160C5}">
      <dgm:prSet/>
      <dgm:spPr/>
      <dgm:t>
        <a:bodyPr rtlCol="0"/>
        <a:lstStyle/>
        <a:p>
          <a:pPr rtl="0"/>
          <a:endParaRPr lang="en-GB" sz="1600"/>
        </a:p>
      </dgm:t>
    </dgm:pt>
    <dgm:pt modelId="{A99D1ED3-F006-4FC8-B12E-F904FAA08B68}" type="pres">
      <dgm:prSet presAssocID="{31F36AFD-C324-49E7-8E35-A4B82E31A912}" presName="Name0" presStyleCnt="0">
        <dgm:presLayoutVars>
          <dgm:chMax val="1"/>
          <dgm:dir/>
          <dgm:animLvl val="ctr"/>
          <dgm:resizeHandles val="exact"/>
        </dgm:presLayoutVars>
      </dgm:prSet>
      <dgm:spPr/>
    </dgm:pt>
    <dgm:pt modelId="{C544F9EC-CF64-4896-85E3-465808057F9F}" type="pres">
      <dgm:prSet presAssocID="{2D439815-55F5-4B19-B32F-3E90F7B17CCE}" presName="centerShape" presStyleLbl="node0" presStyleIdx="0" presStyleCnt="1" custScaleX="103568" custScaleY="103568" custLinFactNeighborX="2209" custLinFactNeighborY="-1331"/>
      <dgm:spPr/>
    </dgm:pt>
    <dgm:pt modelId="{755215E3-EA73-46CC-A18B-83D04D2F7B48}" type="pres">
      <dgm:prSet presAssocID="{49B494C7-96C5-41FE-9F02-9098712387A3}" presName="node" presStyleLbl="node1" presStyleIdx="0" presStyleCnt="5">
        <dgm:presLayoutVars>
          <dgm:bulletEnabled val="1"/>
        </dgm:presLayoutVars>
      </dgm:prSet>
      <dgm:spPr/>
    </dgm:pt>
    <dgm:pt modelId="{11AE9B0B-7DE2-4387-BB2A-8249EEE09F3B}" type="pres">
      <dgm:prSet presAssocID="{49B494C7-96C5-41FE-9F02-9098712387A3}" presName="dummy" presStyleCnt="0"/>
      <dgm:spPr/>
    </dgm:pt>
    <dgm:pt modelId="{A48282AE-5BDB-4EF4-99A0-89A1A3159079}" type="pres">
      <dgm:prSet presAssocID="{5B295356-6E63-4161-B720-798943BE0B12}" presName="sibTrans" presStyleLbl="sibTrans2D1" presStyleIdx="0" presStyleCnt="5"/>
      <dgm:spPr/>
    </dgm:pt>
    <dgm:pt modelId="{D928DB32-727F-4C4C-A07D-52B3134B4ED4}" type="pres">
      <dgm:prSet presAssocID="{6DDC6D41-1132-4900-86BC-FD268D40BBB0}" presName="node" presStyleLbl="node1" presStyleIdx="1" presStyleCnt="5">
        <dgm:presLayoutVars>
          <dgm:bulletEnabled val="1"/>
        </dgm:presLayoutVars>
      </dgm:prSet>
      <dgm:spPr/>
    </dgm:pt>
    <dgm:pt modelId="{994F64E7-2171-4168-B602-FE561DF3AF37}" type="pres">
      <dgm:prSet presAssocID="{6DDC6D41-1132-4900-86BC-FD268D40BBB0}" presName="dummy" presStyleCnt="0"/>
      <dgm:spPr/>
    </dgm:pt>
    <dgm:pt modelId="{B91645F8-2661-42D3-808D-807C79B4B036}" type="pres">
      <dgm:prSet presAssocID="{B03B1258-79B4-4DA7-A5D6-58727320D0F8}" presName="sibTrans" presStyleLbl="sibTrans2D1" presStyleIdx="1" presStyleCnt="5"/>
      <dgm:spPr/>
    </dgm:pt>
    <dgm:pt modelId="{3ED7F4A3-C966-42E0-BD13-B604D22CC72A}" type="pres">
      <dgm:prSet presAssocID="{41C0A4A1-D0D0-4CB6-B10D-0288CF4BD456}" presName="node" presStyleLbl="node1" presStyleIdx="2" presStyleCnt="5" custScaleX="132679">
        <dgm:presLayoutVars>
          <dgm:bulletEnabled val="1"/>
        </dgm:presLayoutVars>
      </dgm:prSet>
      <dgm:spPr/>
    </dgm:pt>
    <dgm:pt modelId="{5FEB4E68-9A0A-4617-9F90-850525095ED4}" type="pres">
      <dgm:prSet presAssocID="{41C0A4A1-D0D0-4CB6-B10D-0288CF4BD456}" presName="dummy" presStyleCnt="0"/>
      <dgm:spPr/>
    </dgm:pt>
    <dgm:pt modelId="{8B1FF185-8FDC-4E3B-8504-C59C11311C02}" type="pres">
      <dgm:prSet presAssocID="{61C48595-38DF-4DE0-8375-98AC18E0694A}" presName="sibTrans" presStyleLbl="sibTrans2D1" presStyleIdx="2" presStyleCnt="5"/>
      <dgm:spPr/>
    </dgm:pt>
    <dgm:pt modelId="{CB78A05C-17BA-4213-AD58-7827AD1B565D}" type="pres">
      <dgm:prSet presAssocID="{8CFFF1CB-EDC2-4EE0-AF23-A41039471135}" presName="node" presStyleLbl="node1" presStyleIdx="3" presStyleCnt="5" custScaleX="226270" custScaleY="95072" custRadScaleRad="95911" custRadScaleInc="45454">
        <dgm:presLayoutVars>
          <dgm:bulletEnabled val="1"/>
        </dgm:presLayoutVars>
      </dgm:prSet>
      <dgm:spPr/>
    </dgm:pt>
    <dgm:pt modelId="{23EDDF13-081C-47CD-B6CF-4014E4949D59}" type="pres">
      <dgm:prSet presAssocID="{8CFFF1CB-EDC2-4EE0-AF23-A41039471135}" presName="dummy" presStyleCnt="0"/>
      <dgm:spPr/>
    </dgm:pt>
    <dgm:pt modelId="{4F75F4F2-DAE7-4ABE-B169-7BD3234E5134}" type="pres">
      <dgm:prSet presAssocID="{7EA772EA-31A0-48D6-B69B-437D22489FB2}" presName="sibTrans" presStyleLbl="sibTrans2D1" presStyleIdx="3" presStyleCnt="5"/>
      <dgm:spPr/>
    </dgm:pt>
    <dgm:pt modelId="{6591A0DE-9334-43B5-B22A-956F6EE6EC18}" type="pres">
      <dgm:prSet presAssocID="{F20CFEAF-2519-46BF-ACD5-7096172D3D24}" presName="node" presStyleLbl="node1" presStyleIdx="4" presStyleCnt="5" custScaleX="144619">
        <dgm:presLayoutVars>
          <dgm:bulletEnabled val="1"/>
        </dgm:presLayoutVars>
      </dgm:prSet>
      <dgm:spPr/>
    </dgm:pt>
    <dgm:pt modelId="{D2736D62-9A35-4633-8D8A-01F1B84B3EE9}" type="pres">
      <dgm:prSet presAssocID="{F20CFEAF-2519-46BF-ACD5-7096172D3D24}" presName="dummy" presStyleCnt="0"/>
      <dgm:spPr/>
    </dgm:pt>
    <dgm:pt modelId="{EAC8204F-34AC-42C5-AF35-10459BA0B678}" type="pres">
      <dgm:prSet presAssocID="{2A64EE26-9548-4C69-8D10-5A58909AAC94}" presName="sibTrans" presStyleLbl="sibTrans2D1" presStyleIdx="4" presStyleCnt="5"/>
      <dgm:spPr/>
    </dgm:pt>
  </dgm:ptLst>
  <dgm:cxnLst>
    <dgm:cxn modelId="{36C5CE0A-B753-B54A-B718-240EA28D8434}" type="presOf" srcId="{7EA772EA-31A0-48D6-B69B-437D22489FB2}" destId="{4F75F4F2-DAE7-4ABE-B169-7BD3234E5134}" srcOrd="0" destOrd="0" presId="urn:microsoft.com/office/officeart/2005/8/layout/radial6#2"/>
    <dgm:cxn modelId="{1A33E60B-58DE-2F45-9235-0048A528D91B}" type="presOf" srcId="{2D439815-55F5-4B19-B32F-3E90F7B17CCE}" destId="{C544F9EC-CF64-4896-85E3-465808057F9F}" srcOrd="0" destOrd="0" presId="urn:microsoft.com/office/officeart/2005/8/layout/radial6#2"/>
    <dgm:cxn modelId="{59217915-9501-1246-A100-23D4EBC3099F}" type="presOf" srcId="{8CFFF1CB-EDC2-4EE0-AF23-A41039471135}" destId="{CB78A05C-17BA-4213-AD58-7827AD1B565D}" srcOrd="0" destOrd="0" presId="urn:microsoft.com/office/officeart/2005/8/layout/radial6#2"/>
    <dgm:cxn modelId="{BCDCB222-832B-9944-94D3-F9FA283DC665}" type="presOf" srcId="{B03B1258-79B4-4DA7-A5D6-58727320D0F8}" destId="{B91645F8-2661-42D3-808D-807C79B4B036}" srcOrd="0" destOrd="0" presId="urn:microsoft.com/office/officeart/2005/8/layout/radial6#2"/>
    <dgm:cxn modelId="{5FA0832F-FC7B-4F80-975E-C678A8BE17E5}" srcId="{2D439815-55F5-4B19-B32F-3E90F7B17CCE}" destId="{8CFFF1CB-EDC2-4EE0-AF23-A41039471135}" srcOrd="3" destOrd="0" parTransId="{1525BB7F-E8F7-4870-A970-855579988F1A}" sibTransId="{7EA772EA-31A0-48D6-B69B-437D22489FB2}"/>
    <dgm:cxn modelId="{9EE5385C-6DD0-4988-AC1D-26D058688703}" srcId="{2D439815-55F5-4B19-B32F-3E90F7B17CCE}" destId="{49B494C7-96C5-41FE-9F02-9098712387A3}" srcOrd="0" destOrd="0" parTransId="{F93F350A-BBBF-48A1-B5C2-F551DBBAB050}" sibTransId="{5B295356-6E63-4161-B720-798943BE0B12}"/>
    <dgm:cxn modelId="{D168064D-8D80-E249-8AB7-9EC52BF58E02}" type="presOf" srcId="{49B494C7-96C5-41FE-9F02-9098712387A3}" destId="{755215E3-EA73-46CC-A18B-83D04D2F7B48}" srcOrd="0" destOrd="0" presId="urn:microsoft.com/office/officeart/2005/8/layout/radial6#2"/>
    <dgm:cxn modelId="{7E9CC452-30D4-A14D-9747-95691ADE25ED}" type="presOf" srcId="{31F36AFD-C324-49E7-8E35-A4B82E31A912}" destId="{A99D1ED3-F006-4FC8-B12E-F904FAA08B68}" srcOrd="0" destOrd="0" presId="urn:microsoft.com/office/officeart/2005/8/layout/radial6#2"/>
    <dgm:cxn modelId="{0A9BA957-14ED-F24F-A43C-05E68B9DB106}" type="presOf" srcId="{2A64EE26-9548-4C69-8D10-5A58909AAC94}" destId="{EAC8204F-34AC-42C5-AF35-10459BA0B678}" srcOrd="0" destOrd="0" presId="urn:microsoft.com/office/officeart/2005/8/layout/radial6#2"/>
    <dgm:cxn modelId="{863FA484-EB00-564A-8571-EEDCD13319CE}" type="presOf" srcId="{5B295356-6E63-4161-B720-798943BE0B12}" destId="{A48282AE-5BDB-4EF4-99A0-89A1A3159079}" srcOrd="0" destOrd="0" presId="urn:microsoft.com/office/officeart/2005/8/layout/radial6#2"/>
    <dgm:cxn modelId="{66705188-23F9-4B26-92B7-5089C03160C5}" srcId="{2D439815-55F5-4B19-B32F-3E90F7B17CCE}" destId="{F20CFEAF-2519-46BF-ACD5-7096172D3D24}" srcOrd="4" destOrd="0" parTransId="{5A6FD8A0-D20E-41E3-B504-15E46B203A8A}" sibTransId="{2A64EE26-9548-4C69-8D10-5A58909AAC94}"/>
    <dgm:cxn modelId="{E669E8B6-10EE-4354-B557-3EB6789C628D}" srcId="{2D439815-55F5-4B19-B32F-3E90F7B17CCE}" destId="{41C0A4A1-D0D0-4CB6-B10D-0288CF4BD456}" srcOrd="2" destOrd="0" parTransId="{CADED2DE-E38E-4D6C-81DB-5B3A3C893CA0}" sibTransId="{61C48595-38DF-4DE0-8375-98AC18E0694A}"/>
    <dgm:cxn modelId="{5485ADBE-685B-4625-9ED1-C0ACE9101C1E}" srcId="{31F36AFD-C324-49E7-8E35-A4B82E31A912}" destId="{2D439815-55F5-4B19-B32F-3E90F7B17CCE}" srcOrd="0" destOrd="0" parTransId="{08261A29-B5F1-47AE-9B3B-751224F47CE8}" sibTransId="{D5A24448-0AE8-42AB-998F-3B370A7B9773}"/>
    <dgm:cxn modelId="{7EC171CE-85E1-A949-83D7-BEE89366B154}" type="presOf" srcId="{61C48595-38DF-4DE0-8375-98AC18E0694A}" destId="{8B1FF185-8FDC-4E3B-8504-C59C11311C02}" srcOrd="0" destOrd="0" presId="urn:microsoft.com/office/officeart/2005/8/layout/radial6#2"/>
    <dgm:cxn modelId="{DD4493E1-CFCA-284A-B3D1-D428A2641887}" type="presOf" srcId="{41C0A4A1-D0D0-4CB6-B10D-0288CF4BD456}" destId="{3ED7F4A3-C966-42E0-BD13-B604D22CC72A}" srcOrd="0" destOrd="0" presId="urn:microsoft.com/office/officeart/2005/8/layout/radial6#2"/>
    <dgm:cxn modelId="{5033AAED-8179-D646-B5FE-09245C68FBA1}" type="presOf" srcId="{6DDC6D41-1132-4900-86BC-FD268D40BBB0}" destId="{D928DB32-727F-4C4C-A07D-52B3134B4ED4}" srcOrd="0" destOrd="0" presId="urn:microsoft.com/office/officeart/2005/8/layout/radial6#2"/>
    <dgm:cxn modelId="{41BD1FF5-E74A-654C-BBE6-595101CBAD14}" type="presOf" srcId="{F20CFEAF-2519-46BF-ACD5-7096172D3D24}" destId="{6591A0DE-9334-43B5-B22A-956F6EE6EC18}" srcOrd="0" destOrd="0" presId="urn:microsoft.com/office/officeart/2005/8/layout/radial6#2"/>
    <dgm:cxn modelId="{16709FF9-615D-4E54-830D-DD4E59EB0888}" srcId="{2D439815-55F5-4B19-B32F-3E90F7B17CCE}" destId="{6DDC6D41-1132-4900-86BC-FD268D40BBB0}" srcOrd="1" destOrd="0" parTransId="{B2367F2F-7E7D-4F9F-9EB5-5382ABB180EF}" sibTransId="{B03B1258-79B4-4DA7-A5D6-58727320D0F8}"/>
    <dgm:cxn modelId="{E211CA3E-3EE6-BC4F-BC07-2CF04D6C9BB4}" type="presParOf" srcId="{A99D1ED3-F006-4FC8-B12E-F904FAA08B68}" destId="{C544F9EC-CF64-4896-85E3-465808057F9F}" srcOrd="0" destOrd="0" presId="urn:microsoft.com/office/officeart/2005/8/layout/radial6#2"/>
    <dgm:cxn modelId="{E779AEF7-61FB-1940-BC1D-8B5D3FE33FDE}" type="presParOf" srcId="{A99D1ED3-F006-4FC8-B12E-F904FAA08B68}" destId="{755215E3-EA73-46CC-A18B-83D04D2F7B48}" srcOrd="1" destOrd="0" presId="urn:microsoft.com/office/officeart/2005/8/layout/radial6#2"/>
    <dgm:cxn modelId="{4E5396B4-657A-4E4A-B828-7228EFA95E65}" type="presParOf" srcId="{A99D1ED3-F006-4FC8-B12E-F904FAA08B68}" destId="{11AE9B0B-7DE2-4387-BB2A-8249EEE09F3B}" srcOrd="2" destOrd="0" presId="urn:microsoft.com/office/officeart/2005/8/layout/radial6#2"/>
    <dgm:cxn modelId="{4406BA6F-D7F6-8948-8262-7A1B6CD2B9A3}" type="presParOf" srcId="{A99D1ED3-F006-4FC8-B12E-F904FAA08B68}" destId="{A48282AE-5BDB-4EF4-99A0-89A1A3159079}" srcOrd="3" destOrd="0" presId="urn:microsoft.com/office/officeart/2005/8/layout/radial6#2"/>
    <dgm:cxn modelId="{4A9EEF1F-99F2-8147-88F8-83FBB9677C47}" type="presParOf" srcId="{A99D1ED3-F006-4FC8-B12E-F904FAA08B68}" destId="{D928DB32-727F-4C4C-A07D-52B3134B4ED4}" srcOrd="4" destOrd="0" presId="urn:microsoft.com/office/officeart/2005/8/layout/radial6#2"/>
    <dgm:cxn modelId="{60A81AC2-5ADD-0542-BFB8-A20F684049D8}" type="presParOf" srcId="{A99D1ED3-F006-4FC8-B12E-F904FAA08B68}" destId="{994F64E7-2171-4168-B602-FE561DF3AF37}" srcOrd="5" destOrd="0" presId="urn:microsoft.com/office/officeart/2005/8/layout/radial6#2"/>
    <dgm:cxn modelId="{19F3FEDD-1016-C24F-BAFF-D72FCB5ABB81}" type="presParOf" srcId="{A99D1ED3-F006-4FC8-B12E-F904FAA08B68}" destId="{B91645F8-2661-42D3-808D-807C79B4B036}" srcOrd="6" destOrd="0" presId="urn:microsoft.com/office/officeart/2005/8/layout/radial6#2"/>
    <dgm:cxn modelId="{DF13F736-A1B5-D949-AC64-89E097DC10D4}" type="presParOf" srcId="{A99D1ED3-F006-4FC8-B12E-F904FAA08B68}" destId="{3ED7F4A3-C966-42E0-BD13-B604D22CC72A}" srcOrd="7" destOrd="0" presId="urn:microsoft.com/office/officeart/2005/8/layout/radial6#2"/>
    <dgm:cxn modelId="{89375706-6A3F-B346-A888-FDB5AC8904C8}" type="presParOf" srcId="{A99D1ED3-F006-4FC8-B12E-F904FAA08B68}" destId="{5FEB4E68-9A0A-4617-9F90-850525095ED4}" srcOrd="8" destOrd="0" presId="urn:microsoft.com/office/officeart/2005/8/layout/radial6#2"/>
    <dgm:cxn modelId="{E847536E-3543-D24E-99F4-6CFCB26FA7B7}" type="presParOf" srcId="{A99D1ED3-F006-4FC8-B12E-F904FAA08B68}" destId="{8B1FF185-8FDC-4E3B-8504-C59C11311C02}" srcOrd="9" destOrd="0" presId="urn:microsoft.com/office/officeart/2005/8/layout/radial6#2"/>
    <dgm:cxn modelId="{F37E17BF-E977-9444-8F8E-98B04726DBC6}" type="presParOf" srcId="{A99D1ED3-F006-4FC8-B12E-F904FAA08B68}" destId="{CB78A05C-17BA-4213-AD58-7827AD1B565D}" srcOrd="10" destOrd="0" presId="urn:microsoft.com/office/officeart/2005/8/layout/radial6#2"/>
    <dgm:cxn modelId="{58C6DAEC-87A1-EB40-8337-B88A52E2ABB9}" type="presParOf" srcId="{A99D1ED3-F006-4FC8-B12E-F904FAA08B68}" destId="{23EDDF13-081C-47CD-B6CF-4014E4949D59}" srcOrd="11" destOrd="0" presId="urn:microsoft.com/office/officeart/2005/8/layout/radial6#2"/>
    <dgm:cxn modelId="{D1793F7E-A034-D44E-8D1E-996680B3C20D}" type="presParOf" srcId="{A99D1ED3-F006-4FC8-B12E-F904FAA08B68}" destId="{4F75F4F2-DAE7-4ABE-B169-7BD3234E5134}" srcOrd="12" destOrd="0" presId="urn:microsoft.com/office/officeart/2005/8/layout/radial6#2"/>
    <dgm:cxn modelId="{3823937A-7FA1-BC4D-B5D7-2E715779B13A}" type="presParOf" srcId="{A99D1ED3-F006-4FC8-B12E-F904FAA08B68}" destId="{6591A0DE-9334-43B5-B22A-956F6EE6EC18}" srcOrd="13" destOrd="0" presId="urn:microsoft.com/office/officeart/2005/8/layout/radial6#2"/>
    <dgm:cxn modelId="{8E4408E4-E591-3846-A2D3-DB2D06EE0D53}" type="presParOf" srcId="{A99D1ED3-F006-4FC8-B12E-F904FAA08B68}" destId="{D2736D62-9A35-4633-8D8A-01F1B84B3EE9}" srcOrd="14" destOrd="0" presId="urn:microsoft.com/office/officeart/2005/8/layout/radial6#2"/>
    <dgm:cxn modelId="{6A8598CC-7BF5-9140-96DF-E3ABE505A336}" type="presParOf" srcId="{A99D1ED3-F006-4FC8-B12E-F904FAA08B68}" destId="{EAC8204F-34AC-42C5-AF35-10459BA0B678}" srcOrd="15" destOrd="0" presId="urn:microsoft.com/office/officeart/2005/8/layout/radial6#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C8204F-34AC-42C5-AF35-10459BA0B678}">
      <dsp:nvSpPr>
        <dsp:cNvPr id="0" name=""/>
        <dsp:cNvSpPr/>
      </dsp:nvSpPr>
      <dsp:spPr>
        <a:xfrm>
          <a:off x="1187951" y="398733"/>
          <a:ext cx="2658749" cy="2658749"/>
        </a:xfrm>
        <a:prstGeom prst="blockArc">
          <a:avLst>
            <a:gd name="adj1" fmla="val 11880000"/>
            <a:gd name="adj2" fmla="val 16200000"/>
            <a:gd name="adj3" fmla="val 4636"/>
          </a:avLst>
        </a:prstGeom>
        <a:solidFill>
          <a:schemeClr val="accent5">
            <a:hueOff val="10866370"/>
            <a:satOff val="-7644"/>
            <a:lumOff val="243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F75F4F2-DAE7-4ABE-B169-7BD3234E5134}">
      <dsp:nvSpPr>
        <dsp:cNvPr id="0" name=""/>
        <dsp:cNvSpPr/>
      </dsp:nvSpPr>
      <dsp:spPr>
        <a:xfrm>
          <a:off x="1205446" y="340244"/>
          <a:ext cx="2658749" cy="2658749"/>
        </a:xfrm>
        <a:prstGeom prst="blockArc">
          <a:avLst>
            <a:gd name="adj1" fmla="val 8133096"/>
            <a:gd name="adj2" fmla="val 11718365"/>
            <a:gd name="adj3" fmla="val 4636"/>
          </a:avLst>
        </a:prstGeom>
        <a:solidFill>
          <a:schemeClr val="accent5">
            <a:hueOff val="8149777"/>
            <a:satOff val="-5733"/>
            <a:lumOff val="18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FF185-8FDC-4E3B-8504-C59C11311C02}">
      <dsp:nvSpPr>
        <dsp:cNvPr id="0" name=""/>
        <dsp:cNvSpPr/>
      </dsp:nvSpPr>
      <dsp:spPr>
        <a:xfrm>
          <a:off x="1231983" y="368111"/>
          <a:ext cx="2658749" cy="2658749"/>
        </a:xfrm>
        <a:prstGeom prst="blockArc">
          <a:avLst>
            <a:gd name="adj1" fmla="val 3381997"/>
            <a:gd name="adj2" fmla="val 8234971"/>
            <a:gd name="adj3" fmla="val 4636"/>
          </a:avLst>
        </a:prstGeom>
        <a:solidFill>
          <a:schemeClr val="accent5">
            <a:hueOff val="5433185"/>
            <a:satOff val="-3822"/>
            <a:lumOff val="1215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1645F8-2661-42D3-808D-807C79B4B036}">
      <dsp:nvSpPr>
        <dsp:cNvPr id="0" name=""/>
        <dsp:cNvSpPr/>
      </dsp:nvSpPr>
      <dsp:spPr>
        <a:xfrm>
          <a:off x="1187951" y="398733"/>
          <a:ext cx="2658749" cy="2658749"/>
        </a:xfrm>
        <a:prstGeom prst="blockArc">
          <a:avLst>
            <a:gd name="adj1" fmla="val 20520000"/>
            <a:gd name="adj2" fmla="val 3240000"/>
            <a:gd name="adj3" fmla="val 4636"/>
          </a:avLst>
        </a:prstGeom>
        <a:solidFill>
          <a:schemeClr val="accent5">
            <a:hueOff val="2716593"/>
            <a:satOff val="-1911"/>
            <a:lumOff val="6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8282AE-5BDB-4EF4-99A0-89A1A3159079}">
      <dsp:nvSpPr>
        <dsp:cNvPr id="0" name=""/>
        <dsp:cNvSpPr/>
      </dsp:nvSpPr>
      <dsp:spPr>
        <a:xfrm>
          <a:off x="1187951" y="398733"/>
          <a:ext cx="2658749" cy="2658749"/>
        </a:xfrm>
        <a:prstGeom prst="blockArc">
          <a:avLst>
            <a:gd name="adj1" fmla="val 16200000"/>
            <a:gd name="adj2" fmla="val 20520000"/>
            <a:gd name="adj3" fmla="val 4636"/>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44F9EC-CF64-4896-85E3-465808057F9F}">
      <dsp:nvSpPr>
        <dsp:cNvPr id="0" name=""/>
        <dsp:cNvSpPr/>
      </dsp:nvSpPr>
      <dsp:spPr bwMode="white">
        <a:xfrm>
          <a:off x="1941507" y="1060351"/>
          <a:ext cx="1266377" cy="1266377"/>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rtlCol="0" anchor="ctr" anchorCtr="0">
          <a:noAutofit/>
        </a:bodyPr>
        <a:lstStyle/>
        <a:p>
          <a:pPr marL="0" lvl="0" indent="0" algn="ctr" defTabSz="533400" rtl="0">
            <a:lnSpc>
              <a:spcPct val="90000"/>
            </a:lnSpc>
            <a:spcBef>
              <a:spcPct val="0"/>
            </a:spcBef>
            <a:spcAft>
              <a:spcPct val="35000"/>
            </a:spcAft>
            <a:buNone/>
          </a:pPr>
          <a:r>
            <a:rPr lang="en-US" sz="1200" kern="1200" dirty="0"/>
            <a:t>Il </a:t>
          </a:r>
          <a:r>
            <a:rPr lang="en-US" sz="1200" kern="1200" dirty="0" err="1"/>
            <a:t>existe</a:t>
          </a:r>
          <a:r>
            <a:rPr lang="en-US" sz="1200" kern="1200" dirty="0"/>
            <a:t> de </a:t>
          </a:r>
          <a:r>
            <a:rPr lang="en-US" sz="1200" kern="1200" dirty="0" err="1"/>
            <a:t>nombreuses</a:t>
          </a:r>
          <a:r>
            <a:rPr lang="en-US" sz="1200" kern="1200" dirty="0"/>
            <a:t> </a:t>
          </a:r>
          <a:r>
            <a:rPr lang="en-US" sz="1200" kern="1200" dirty="0" err="1"/>
            <a:t>façons</a:t>
          </a:r>
          <a:r>
            <a:rPr lang="en-US" sz="1200" kern="1200" dirty="0"/>
            <a:t> de...</a:t>
          </a:r>
        </a:p>
      </dsp:txBody>
      <dsp:txXfrm>
        <a:off x="2126964" y="1245808"/>
        <a:ext cx="895463" cy="895463"/>
      </dsp:txXfrm>
    </dsp:sp>
    <dsp:sp modelId="{755215E3-EA73-46CC-A18B-83D04D2F7B48}">
      <dsp:nvSpPr>
        <dsp:cNvPr id="0" name=""/>
        <dsp:cNvSpPr/>
      </dsp:nvSpPr>
      <dsp:spPr bwMode="white">
        <a:xfrm>
          <a:off x="2089363" y="1584"/>
          <a:ext cx="855925" cy="855925"/>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rtlCol="0" anchor="ctr" anchorCtr="0">
          <a:noAutofit/>
        </a:bodyPr>
        <a:lstStyle/>
        <a:p>
          <a:pPr marL="0" lvl="0" indent="0" algn="ctr" defTabSz="533400" rtl="0">
            <a:lnSpc>
              <a:spcPct val="90000"/>
            </a:lnSpc>
            <a:spcBef>
              <a:spcPct val="0"/>
            </a:spcBef>
            <a:spcAft>
              <a:spcPct val="35000"/>
            </a:spcAft>
            <a:buNone/>
          </a:pPr>
          <a:r>
            <a:rPr lang="en-US" sz="1200" kern="1200"/>
            <a:t>Marcher</a:t>
          </a:r>
        </a:p>
      </dsp:txBody>
      <dsp:txXfrm>
        <a:off x="2214710" y="126931"/>
        <a:ext cx="605231" cy="605231"/>
      </dsp:txXfrm>
    </dsp:sp>
    <dsp:sp modelId="{D928DB32-727F-4C4C-A07D-52B3134B4ED4}">
      <dsp:nvSpPr>
        <dsp:cNvPr id="0" name=""/>
        <dsp:cNvSpPr/>
      </dsp:nvSpPr>
      <dsp:spPr bwMode="white">
        <a:xfrm>
          <a:off x="3324368" y="898868"/>
          <a:ext cx="855925" cy="855925"/>
        </a:xfrm>
        <a:prstGeom prst="ellipse">
          <a:avLst/>
        </a:prstGeom>
        <a:solidFill>
          <a:schemeClr val="accent5">
            <a:hueOff val="2716593"/>
            <a:satOff val="-1911"/>
            <a:lumOff val="6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lvl="0" indent="0" algn="ctr" defTabSz="622300" rtl="0">
            <a:lnSpc>
              <a:spcPct val="90000"/>
            </a:lnSpc>
            <a:spcBef>
              <a:spcPct val="0"/>
            </a:spcBef>
            <a:spcAft>
              <a:spcPct val="35000"/>
            </a:spcAft>
            <a:buNone/>
          </a:pPr>
          <a:r>
            <a:rPr lang="en-US" sz="1400" kern="1200"/>
            <a:t>Voir</a:t>
          </a:r>
        </a:p>
      </dsp:txBody>
      <dsp:txXfrm>
        <a:off x="3449715" y="1024215"/>
        <a:ext cx="605231" cy="605231"/>
      </dsp:txXfrm>
    </dsp:sp>
    <dsp:sp modelId="{3ED7F4A3-C966-42E0-BD13-B604D22CC72A}">
      <dsp:nvSpPr>
        <dsp:cNvPr id="0" name=""/>
        <dsp:cNvSpPr/>
      </dsp:nvSpPr>
      <dsp:spPr bwMode="white">
        <a:xfrm>
          <a:off x="2712784" y="2350703"/>
          <a:ext cx="1135632" cy="855925"/>
        </a:xfrm>
        <a:prstGeom prst="ellipse">
          <a:avLst/>
        </a:prstGeom>
        <a:solidFill>
          <a:schemeClr val="accent5">
            <a:hueOff val="5433185"/>
            <a:satOff val="-3822"/>
            <a:lumOff val="1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lvl="0" indent="0" algn="ctr" defTabSz="622300" rtl="0">
            <a:lnSpc>
              <a:spcPct val="90000"/>
            </a:lnSpc>
            <a:spcBef>
              <a:spcPct val="0"/>
            </a:spcBef>
            <a:spcAft>
              <a:spcPct val="35000"/>
            </a:spcAft>
            <a:buNone/>
          </a:pPr>
          <a:r>
            <a:rPr lang="en-US" sz="1400" kern="1200"/>
            <a:t>Penser</a:t>
          </a:r>
        </a:p>
      </dsp:txBody>
      <dsp:txXfrm>
        <a:off x="2879093" y="2476050"/>
        <a:ext cx="803014" cy="605231"/>
      </dsp:txXfrm>
    </dsp:sp>
    <dsp:sp modelId="{CB78A05C-17BA-4213-AD58-7827AD1B565D}">
      <dsp:nvSpPr>
        <dsp:cNvPr id="0" name=""/>
        <dsp:cNvSpPr/>
      </dsp:nvSpPr>
      <dsp:spPr bwMode="white">
        <a:xfrm>
          <a:off x="639451" y="2172085"/>
          <a:ext cx="1936701" cy="813745"/>
        </a:xfrm>
        <a:prstGeom prst="ellipse">
          <a:avLst/>
        </a:prstGeom>
        <a:solidFill>
          <a:schemeClr val="accent5">
            <a:hueOff val="8149777"/>
            <a:satOff val="-5733"/>
            <a:lumOff val="1823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lvl="0" indent="0" algn="ctr" defTabSz="622300" rtl="0">
            <a:lnSpc>
              <a:spcPct val="90000"/>
            </a:lnSpc>
            <a:spcBef>
              <a:spcPct val="0"/>
            </a:spcBef>
            <a:spcAft>
              <a:spcPct val="35000"/>
            </a:spcAft>
            <a:buNone/>
          </a:pPr>
          <a:r>
            <a:rPr lang="en-US" sz="1400" kern="1200"/>
            <a:t>Communiquer</a:t>
          </a:r>
        </a:p>
      </dsp:txBody>
      <dsp:txXfrm>
        <a:off x="923074" y="2291255"/>
        <a:ext cx="1369455" cy="575405"/>
      </dsp:txXfrm>
    </dsp:sp>
    <dsp:sp modelId="{6591A0DE-9334-43B5-B22A-956F6EE6EC18}">
      <dsp:nvSpPr>
        <dsp:cNvPr id="0" name=""/>
        <dsp:cNvSpPr/>
      </dsp:nvSpPr>
      <dsp:spPr bwMode="white">
        <a:xfrm>
          <a:off x="663405" y="898868"/>
          <a:ext cx="1237830" cy="855925"/>
        </a:xfrm>
        <a:prstGeom prst="ellipse">
          <a:avLst/>
        </a:prstGeom>
        <a:solidFill>
          <a:schemeClr val="accent5">
            <a:hueOff val="10866370"/>
            <a:satOff val="-7644"/>
            <a:lumOff val="2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rtlCol="0" anchor="ctr" anchorCtr="0">
          <a:noAutofit/>
        </a:bodyPr>
        <a:lstStyle/>
        <a:p>
          <a:pPr marL="0" lvl="0" indent="0" algn="ctr" defTabSz="622300" rtl="0">
            <a:lnSpc>
              <a:spcPct val="90000"/>
            </a:lnSpc>
            <a:spcBef>
              <a:spcPct val="0"/>
            </a:spcBef>
            <a:spcAft>
              <a:spcPct val="35000"/>
            </a:spcAft>
            <a:buNone/>
          </a:pPr>
          <a:r>
            <a:rPr lang="en-US" sz="1400" kern="1200"/>
            <a:t>Interagir</a:t>
          </a:r>
        </a:p>
      </dsp:txBody>
      <dsp:txXfrm>
        <a:off x="844681" y="1024215"/>
        <a:ext cx="875278" cy="605231"/>
      </dsp:txXfrm>
    </dsp:sp>
  </dsp:spTree>
</dsp:drawing>
</file>

<file path=ppt/diagrams/layout1.xml><?xml version="1.0" encoding="utf-8"?>
<dgm:layoutDef xmlns:dgm="http://schemas.openxmlformats.org/drawingml/2006/diagram" xmlns:a="http://schemas.openxmlformats.org/drawingml/2006/main" uniqueId="urn:microsoft.com/office/officeart/2005/8/layout/radial6#2">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9/30/2022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5EA2CE2-379E-4F52-B0CA-7A6461774CB2}" type="datetimeFigureOut">
              <a:rPr lang="en-GB" smtClean="0"/>
              <a:t>30/09/2022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3A72D5E-6E12-4B2A-9DB1-134A1847ED8D}" type="slidenum">
              <a:rPr lang="en-GB" smtClean="0"/>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endParaRPr lang="en-GB" i="0"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Le modèle médical peut conduire ceux qui l’adoptent à considérer que les personnes handicapées ont besoin d’être « guéries » ou qu’elles doivent faire l’objet d’interventions médicales avant de pouvoir rejoindre la communauté et y prendre une part active. En pratique, cela revient à priver la plupart des personnes handicapées d’un accès équitable aux possibilités de participation sociale.</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Les activités menées s’organisent généralement autour d’interventions médicales.</a:t>
            </a: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10</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Le modèle social repose sur un point de vue très différent : le handicap est conçu comme le fruit d’une interaction entre un individu et un environnement qui ne tient pas compte de ses différences. Ce modèle met l’accent sur la nécessité de lever les obstacles, afin que les personnes handicapées bénéficient des mêmes possibilités de participation que les autres. La société doit évoluer afin d’éliminer tous les obstacles physiques, sociaux et communicationnels susceptibles d’empêcher les personnes concernées de contribuer à la communauté. Le modèle social considère le handicap comme une composante à part entière de la diversité sociale, et non plus comme une « anomalie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L’approche du handicap fondée sur le respect des droits prolonge le modèle social en considérant que les personnes handicapées ont des droits et que l’État et la société ont des responsabilités à leur égard. Elle considère comme discriminatoires les obstacles présents dans la société et donne aux personnes handicapées les moyens de faire entendre leurs voix lorsqu’elles sont confrontées à ces obstacles. Le modèle fondé sur le respect des droits reconnaît la nécessité de garantir aux personnes handicapées l’égalité en matière d’accès aux possibilités et de participation au sein de la société. Par conséquent, la responsabilité de promouvoir, de protéger et de garantir ce droit nous incombe à tous. En outre, il s’agit également de reconnaître aux personnes handicapées la capacité de faire valoir leurs droits et de décider elles-mêmes de la vie qu’elles souhaitent mener.</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Répondez aux dernières questions des participants sur les différents modèles de prise en compte du handicap, puis ouvrez la discussion en leur posant la question suivante : « Lequel de ces différents modèles de prise en compte du handicap vous semble le plus répandu dans les programmes mis en œuvre au sein de votre pays ? »</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chercher, dans leur expérience personnelle, des exemples d’application des différents modèles, puis de les décrire de manière précise, en se référant autant que possible aux éléments abordés dans les diapositives précédentes. </a:t>
            </a:r>
          </a:p>
          <a:p>
            <a:pPr marL="171450" lvl="0" indent="-171450" rtl="0">
              <a:buFont typeface="Arial" panose="020B0604020202020204" pitchFamily="34" charset="0"/>
              <a:buChar char="•"/>
            </a:pPr>
            <a:r>
              <a:rPr lang="en-US" sz="1200" kern="1200">
                <a:solidFill>
                  <a:schemeClr val="tx1"/>
                </a:solidFill>
                <a:effectLst/>
                <a:latin typeface="+mn-lt"/>
                <a:ea typeface="+mn-ea"/>
                <a:cs typeface="+mn-cs"/>
              </a:rPr>
              <a:t>Dans le cadre des ateliers à distance, invitez les participants à lever la main ou à s’exprimer directement dans le chat. L’animateur donne la parole aux participants qui ont levé la main et lit à voix haute tout ce qui est écrit dans le chat, en commençant ses phrases ainsi : « Tanya écrit que... ».</a:t>
            </a: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b="1" kern="1200">
                <a:solidFill>
                  <a:schemeClr val="tx1"/>
                </a:solidFill>
                <a:effectLst/>
                <a:latin typeface="+mn-lt"/>
                <a:ea typeface="+mn-ea"/>
                <a:cs typeface="+mn-cs"/>
              </a:rPr>
              <a:t>Conclusion</a:t>
            </a:r>
            <a:r>
              <a:rPr lang="en-US" sz="1200" b="0" kern="1200">
                <a:solidFill>
                  <a:schemeClr val="tx1"/>
                </a:solidFill>
                <a:effectLst/>
                <a:latin typeface="+mn-lt"/>
                <a:ea typeface="+mn-ea"/>
                <a:cs typeface="+mn-cs"/>
              </a:rPr>
              <a:t>.</a:t>
            </a:r>
            <a:r>
              <a:rPr lang="en-US" sz="1200" b="1" kern="1200">
                <a:solidFill>
                  <a:schemeClr val="tx1"/>
                </a:solidFill>
                <a:effectLst/>
                <a:latin typeface="+mn-lt"/>
                <a:ea typeface="+mn-ea"/>
                <a:cs typeface="+mn-cs"/>
              </a:rPr>
              <a:t> </a:t>
            </a:r>
            <a:r>
              <a:rPr lang="en-US" sz="1200" kern="1200">
                <a:solidFill>
                  <a:schemeClr val="tx1"/>
                </a:solidFill>
                <a:effectLst/>
                <a:latin typeface="+mn-lt"/>
                <a:ea typeface="+mn-ea"/>
                <a:cs typeface="+mn-cs"/>
              </a:rPr>
              <a:t>Historiquement, le modèle médical et le modèle fondé sur la charité ont orienté notre manière d’appréhender les personnes handicapées et d’interagir avec elles. Toutefois, ils sont désormais obsolètes, car ils empêchent les personnes handicapées de prendre leurs propres décisions et les isolent du reste de la société. À l’heure actuelle, le travail du HCR repose sur le modèle social et le modèle fondé sur le respect des droits, préconisés par la Convention des Nations Unies relative aux droits des personnes handicapées.</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Ces deux modèles s’appliquent à l’ensemble des programmes et activités du HCR et doivent orienter toutes nos interventions auprès des personnes handicapées, de leurs familles et de leurs communautés.</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a:cs typeface="Calibri" panose="020F0502020204030204"/>
              </a:rPr>
              <a:t>Accessibilité. </a:t>
            </a:r>
            <a:r>
              <a:rPr lang="fr-FR" altLang="en-US">
                <a:cs typeface="Calibri" panose="020F0502020204030204"/>
              </a:rPr>
              <a:t>D</a:t>
            </a:r>
            <a:r>
              <a:rPr lang="en-US">
                <a:cs typeface="Calibri" panose="020F0502020204030204"/>
              </a:rPr>
              <a:t>écrivez l’image qui s’affiche à l’écran : </a:t>
            </a:r>
            <a:r>
              <a:rPr lang="fr-FR" altLang="en-US">
                <a:cs typeface="Calibri" panose="020F0502020204030204"/>
              </a:rPr>
              <a:t>u</a:t>
            </a:r>
            <a:r>
              <a:rPr lang="en-US"/>
              <a:t>ne jeune fille atteinte d’un handicap physique utilise ses béquilles pour attraper un ballon. </a:t>
            </a:r>
            <a:endParaRPr lang="en-US"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L’activité précédente nous a permis de découvrir quatre manières différentes d’appréhender le handicap. Nous allons à présent nous concentrer sur l’approche sociale et sur le modèle fondé sur le respect des droits, afin de mieux comprendre comment ils s’articulent. Pour cela, nous nous appuierons sur un nouvel exercice pratique. Cette activité ressemble à un jeu de devinettes et consiste à essayer de comprendre quelle est la situation représentée sur chaque vignette. Nous demandons à tous les participants de faire preuve de respect lorsqu’ils s’exprimeront sur les situations représentées sur les vignettes. Ces dernières ont une fonction strictement pédagogique et ne visent en aucun cas à stigmatiser davantage les personnes handicapées.</a:t>
            </a:r>
          </a:p>
          <a:p>
            <a:pPr rtl="0"/>
            <a:endParaRPr lang="en-GB" sz="120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Vous allez à présent découvrir de nouvelles illustrations représentant diverses situations auxquelles sont régulièrement confrontés les femmes, les filles, les hommes et les garçons handicapés. Nous vous demandons de répondre à la question suivante : « Où se situe le handicap ? »</a:t>
            </a:r>
          </a:p>
          <a:p>
            <a:pPr rtl="0"/>
            <a:endParaRPr lang="en-GB" sz="120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Vous êtes prêts ?</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err="1">
                <a:solidFill>
                  <a:schemeClr val="tx1"/>
                </a:solidFill>
                <a:effectLst/>
                <a:latin typeface="+mn-lt"/>
                <a:ea typeface="+mn-ea"/>
                <a:cs typeface="+mn-cs"/>
              </a:rPr>
              <a:t>Accessibilité</a:t>
            </a:r>
            <a:r>
              <a:rPr lang="en-US" sz="1200" b="1"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Demandez</a:t>
            </a:r>
            <a:r>
              <a:rPr lang="en-US" sz="1200" b="0" i="0" kern="1200" dirty="0">
                <a:solidFill>
                  <a:schemeClr val="tx1"/>
                </a:solidFill>
                <a:effectLst/>
                <a:latin typeface="+mn-lt"/>
                <a:ea typeface="+mn-ea"/>
                <a:cs typeface="+mn-cs"/>
              </a:rPr>
              <a:t> à un </a:t>
            </a:r>
            <a:r>
              <a:rPr lang="en-US" sz="1200" b="0" i="0" kern="1200" dirty="0" err="1">
                <a:solidFill>
                  <a:schemeClr val="tx1"/>
                </a:solidFill>
                <a:effectLst/>
                <a:latin typeface="+mn-lt"/>
                <a:ea typeface="+mn-ea"/>
                <a:cs typeface="+mn-cs"/>
              </a:rPr>
              <a:t>volontaire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décrire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s’affiche</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l’écran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de description : un </a:t>
            </a:r>
            <a:r>
              <a:rPr lang="en-US" sz="1200" b="0" i="0" kern="1200" dirty="0" err="1">
                <a:solidFill>
                  <a:schemeClr val="tx1"/>
                </a:solidFill>
                <a:effectLst/>
                <a:latin typeface="+mn-lt"/>
                <a:ea typeface="+mn-ea"/>
                <a:cs typeface="+mn-cs"/>
              </a:rPr>
              <a:t>jeune</a:t>
            </a:r>
            <a:r>
              <a:rPr lang="en-US" sz="1200" b="0" i="0" kern="1200" dirty="0">
                <a:solidFill>
                  <a:schemeClr val="tx1"/>
                </a:solidFill>
                <a:effectLst/>
                <a:latin typeface="+mn-lt"/>
                <a:ea typeface="+mn-ea"/>
                <a:cs typeface="+mn-cs"/>
              </a:rPr>
              <a:t> garçon </a:t>
            </a:r>
            <a:r>
              <a:rPr lang="en-US" sz="1200" b="0" i="0" kern="1200" dirty="0" err="1">
                <a:solidFill>
                  <a:schemeClr val="tx1"/>
                </a:solidFill>
                <a:effectLst/>
                <a:latin typeface="+mn-lt"/>
                <a:ea typeface="+mn-ea"/>
                <a:cs typeface="+mn-cs"/>
              </a:rPr>
              <a:t>atteint</a:t>
            </a:r>
            <a:r>
              <a:rPr lang="en-US" sz="1200" b="0" i="0" kern="1200" dirty="0">
                <a:solidFill>
                  <a:schemeClr val="tx1"/>
                </a:solidFill>
                <a:effectLst/>
                <a:latin typeface="+mn-lt"/>
                <a:ea typeface="+mn-ea"/>
                <a:cs typeface="+mn-cs"/>
              </a:rPr>
              <a:t> de handicap physique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assis</a:t>
            </a:r>
            <a:r>
              <a:rPr lang="en-US" sz="1200" b="0" i="0" kern="1200" dirty="0">
                <a:solidFill>
                  <a:schemeClr val="tx1"/>
                </a:solidFill>
                <a:effectLst/>
                <a:latin typeface="+mn-lt"/>
                <a:ea typeface="+mn-ea"/>
                <a:cs typeface="+mn-cs"/>
              </a:rPr>
              <a:t> sur le pas de </a:t>
            </a:r>
            <a:r>
              <a:rPr lang="en-US" sz="1200" b="0" i="0" kern="1200" dirty="0" err="1">
                <a:solidFill>
                  <a:schemeClr val="tx1"/>
                </a:solidFill>
                <a:effectLst/>
                <a:latin typeface="+mn-lt"/>
                <a:ea typeface="+mn-ea"/>
                <a:cs typeface="+mn-cs"/>
              </a:rPr>
              <a:t>sa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maison</a:t>
            </a:r>
            <a:r>
              <a:rPr lang="en-US" sz="1200" b="0" i="0" kern="1200" dirty="0">
                <a:solidFill>
                  <a:schemeClr val="tx1"/>
                </a:solidFill>
                <a:effectLst/>
                <a:latin typeface="+mn-lt"/>
                <a:ea typeface="+mn-ea"/>
                <a:cs typeface="+mn-cs"/>
              </a:rPr>
              <a:t> et observe deux enfants qui </a:t>
            </a:r>
            <a:r>
              <a:rPr lang="en-US" sz="1200" b="0" i="0" kern="1200" dirty="0" err="1">
                <a:solidFill>
                  <a:schemeClr val="tx1"/>
                </a:solidFill>
                <a:effectLst/>
                <a:latin typeface="+mn-lt"/>
                <a:ea typeface="+mn-ea"/>
                <a:cs typeface="+mn-cs"/>
              </a:rPr>
              <a:t>vont</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l’école</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passent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devant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lui</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0"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de </a:t>
            </a:r>
            <a:r>
              <a:rPr lang="en-US" sz="1200" kern="1200" dirty="0" err="1">
                <a:solidFill>
                  <a:schemeClr val="tx1"/>
                </a:solidFill>
                <a:effectLst/>
                <a:latin typeface="+mn-lt"/>
                <a:ea typeface="+mn-ea"/>
                <a:cs typeface="+mn-cs"/>
              </a:rPr>
              <a:t>répondre</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voix</a:t>
            </a:r>
            <a:r>
              <a:rPr lang="en-US" sz="1200" kern="1200" dirty="0">
                <a:solidFill>
                  <a:schemeClr val="tx1"/>
                </a:solidFill>
                <a:effectLst/>
                <a:latin typeface="+mn-lt"/>
                <a:ea typeface="+mn-ea"/>
                <a:cs typeface="+mn-cs"/>
              </a:rPr>
              <a:t> haute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écrit</a:t>
            </a:r>
            <a:r>
              <a:rPr lang="en-US" sz="1200" kern="1200" dirty="0">
                <a:solidFill>
                  <a:schemeClr val="tx1"/>
                </a:solidFill>
                <a:effectLst/>
                <a:latin typeface="+mn-lt"/>
                <a:ea typeface="+mn-ea"/>
                <a:cs typeface="+mn-cs"/>
              </a:rPr>
              <a:t> dans le chat à la question : « </a:t>
            </a:r>
            <a:r>
              <a:rPr lang="en-US" sz="1200" kern="1200" dirty="0" err="1">
                <a:solidFill>
                  <a:schemeClr val="tx1"/>
                </a:solidFill>
                <a:effectLst/>
                <a:latin typeface="+mn-lt"/>
                <a:ea typeface="+mn-ea"/>
                <a:cs typeface="+mn-cs"/>
              </a:rPr>
              <a:t>Où</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situe</a:t>
            </a:r>
            <a:r>
              <a:rPr lang="en-US" sz="1200" kern="1200" dirty="0">
                <a:solidFill>
                  <a:schemeClr val="tx1"/>
                </a:solidFill>
                <a:effectLst/>
                <a:latin typeface="+mn-lt"/>
                <a:ea typeface="+mn-ea"/>
                <a:cs typeface="+mn-cs"/>
              </a:rPr>
              <a:t> le handicap ? » (</a:t>
            </a:r>
            <a:r>
              <a:rPr lang="fr-FR" altLang="en-US" sz="1200" kern="1200" dirty="0">
                <a:solidFill>
                  <a:schemeClr val="tx1"/>
                </a:solidFill>
                <a:effectLst/>
                <a:latin typeface="+mn-lt"/>
                <a:ea typeface="+mn-ea"/>
                <a:cs typeface="+mn-cs"/>
              </a:rPr>
              <a:t>D</a:t>
            </a:r>
            <a:r>
              <a:rPr lang="en-US" sz="1200" kern="1200" dirty="0">
                <a:solidFill>
                  <a:schemeClr val="tx1"/>
                </a:solidFill>
                <a:effectLst/>
                <a:latin typeface="+mn-lt"/>
                <a:ea typeface="+mn-ea"/>
                <a:cs typeface="+mn-cs"/>
              </a:rPr>
              <a:t>e </a:t>
            </a:r>
            <a:r>
              <a:rPr lang="en-US" sz="1200" kern="1200" dirty="0" err="1">
                <a:solidFill>
                  <a:schemeClr val="tx1"/>
                </a:solidFill>
                <a:effectLst/>
                <a:latin typeface="+mn-lt"/>
                <a:ea typeface="+mn-ea"/>
                <a:cs typeface="+mn-cs"/>
              </a:rPr>
              <a:t>nombreux</a:t>
            </a:r>
            <a:r>
              <a:rPr lang="en-US" sz="1200" kern="1200" dirty="0">
                <a:solidFill>
                  <a:schemeClr val="tx1"/>
                </a:solidFill>
                <a:effectLst/>
                <a:latin typeface="+mn-lt"/>
                <a:ea typeface="+mn-ea"/>
                <a:cs typeface="+mn-cs"/>
              </a:rPr>
              <a:t> participants </a:t>
            </a:r>
            <a:r>
              <a:rPr lang="en-US" sz="1200" kern="1200" dirty="0" err="1">
                <a:solidFill>
                  <a:schemeClr val="tx1"/>
                </a:solidFill>
                <a:effectLst/>
                <a:latin typeface="+mn-lt"/>
                <a:ea typeface="+mn-ea"/>
                <a:cs typeface="+mn-cs"/>
              </a:rPr>
              <a:t>associeront</a:t>
            </a:r>
            <a:r>
              <a:rPr lang="en-US" sz="1200" kern="1200" dirty="0">
                <a:solidFill>
                  <a:schemeClr val="tx1"/>
                </a:solidFill>
                <a:effectLst/>
                <a:latin typeface="+mn-lt"/>
                <a:ea typeface="+mn-ea"/>
                <a:cs typeface="+mn-cs"/>
              </a:rPr>
              <a:t> le handicap au petit garçon </a:t>
            </a:r>
            <a:r>
              <a:rPr lang="en-US" sz="1200" kern="1200" dirty="0" err="1">
                <a:solidFill>
                  <a:schemeClr val="tx1"/>
                </a:solidFill>
                <a:effectLst/>
                <a:latin typeface="+mn-lt"/>
                <a:ea typeface="+mn-ea"/>
                <a:cs typeface="+mn-cs"/>
              </a:rPr>
              <a:t>uniquement</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gardez-vous</a:t>
            </a:r>
            <a:r>
              <a:rPr lang="en-US" sz="1200" kern="1200" dirty="0">
                <a:solidFill>
                  <a:schemeClr val="tx1"/>
                </a:solidFill>
                <a:effectLst/>
                <a:latin typeface="+mn-lt"/>
                <a:ea typeface="+mn-ea"/>
                <a:cs typeface="+mn-cs"/>
              </a:rPr>
              <a:t> de tout </a:t>
            </a:r>
            <a:r>
              <a:rPr lang="en-US" sz="1200" kern="1200" dirty="0" err="1">
                <a:solidFill>
                  <a:schemeClr val="tx1"/>
                </a:solidFill>
                <a:effectLst/>
                <a:latin typeface="+mn-lt"/>
                <a:ea typeface="+mn-ea"/>
                <a:cs typeface="+mn-cs"/>
              </a:rPr>
              <a:t>commentaire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jugement</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leurs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réponses</a:t>
            </a:r>
            <a:r>
              <a:rPr lang="fr-FR"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pPr marL="171450" indent="-171450" rtl="0">
              <a:buFont typeface="Arial" panose="020B0604020202020204" pitchFamily="34" charset="0"/>
              <a:buChar char="•"/>
            </a:pPr>
            <a:r>
              <a:rPr lang="en-US" sz="1200" kern="1200" dirty="0" err="1">
                <a:solidFill>
                  <a:schemeClr val="tx1"/>
                </a:solidFill>
                <a:effectLst/>
                <a:latin typeface="+mn-lt"/>
                <a:ea typeface="+mn-ea"/>
                <a:cs typeface="+mn-cs"/>
              </a:rPr>
              <a:t>Posez</a:t>
            </a:r>
            <a:r>
              <a:rPr lang="en-US" sz="1200" kern="1200" dirty="0">
                <a:solidFill>
                  <a:schemeClr val="tx1"/>
                </a:solidFill>
                <a:effectLst/>
                <a:latin typeface="+mn-lt"/>
                <a:ea typeface="+mn-ea"/>
                <a:cs typeface="+mn-cs"/>
              </a:rPr>
              <a:t> la question </a:t>
            </a:r>
            <a:r>
              <a:rPr lang="en-US" sz="1200" kern="1200" dirty="0" err="1">
                <a:solidFill>
                  <a:schemeClr val="tx1"/>
                </a:solidFill>
                <a:effectLst/>
                <a:latin typeface="+mn-lt"/>
                <a:ea typeface="+mn-ea"/>
                <a:cs typeface="+mn-cs"/>
              </a:rPr>
              <a:t>suivante</a:t>
            </a:r>
            <a:r>
              <a:rPr lang="en-US" sz="1200" kern="1200" dirty="0">
                <a:solidFill>
                  <a:schemeClr val="tx1"/>
                </a:solidFill>
                <a:effectLst/>
                <a:latin typeface="+mn-lt"/>
                <a:ea typeface="+mn-ea"/>
                <a:cs typeface="+mn-cs"/>
              </a:rPr>
              <a:t> aux participants : « </a:t>
            </a:r>
            <a:r>
              <a:rPr lang="en-US" sz="1200" kern="1200" dirty="0" err="1">
                <a:solidFill>
                  <a:schemeClr val="tx1"/>
                </a:solidFill>
                <a:effectLst/>
                <a:latin typeface="+mn-lt"/>
                <a:ea typeface="+mn-ea"/>
                <a:cs typeface="+mn-cs"/>
              </a:rPr>
              <a:t>Êtes-vous</a:t>
            </a:r>
            <a:r>
              <a:rPr lang="en-US" sz="1200" kern="1200" dirty="0">
                <a:solidFill>
                  <a:schemeClr val="tx1"/>
                </a:solidFill>
                <a:effectLst/>
                <a:latin typeface="+mn-lt"/>
                <a:ea typeface="+mn-ea"/>
                <a:cs typeface="+mn-cs"/>
              </a:rPr>
              <a:t> capable de </a:t>
            </a:r>
            <a:r>
              <a:rPr lang="en-US" sz="1200" kern="1200" dirty="0" err="1">
                <a:solidFill>
                  <a:schemeClr val="tx1"/>
                </a:solidFill>
                <a:effectLst/>
                <a:latin typeface="+mn-lt"/>
                <a:ea typeface="+mn-ea"/>
                <a:cs typeface="+mn-cs"/>
              </a:rPr>
              <a:t>déterminer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situation </a:t>
            </a:r>
            <a:r>
              <a:rPr lang="en-US" sz="1200" kern="1200" dirty="0" err="1">
                <a:solidFill>
                  <a:schemeClr val="tx1"/>
                </a:solidFill>
                <a:effectLst/>
                <a:latin typeface="+mn-lt"/>
                <a:ea typeface="+mn-ea"/>
                <a:cs typeface="+mn-cs"/>
              </a:rPr>
              <a:t>présente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risque</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l’enfant</a:t>
            </a:r>
            <a:r>
              <a:rPr lang="en-US" sz="1200" kern="1200" dirty="0">
                <a:solidFill>
                  <a:schemeClr val="tx1"/>
                </a:solidFill>
                <a:effectLst/>
                <a:latin typeface="+mn-lt"/>
                <a:ea typeface="+mn-ea"/>
                <a:cs typeface="+mn-cs"/>
              </a:rPr>
              <a:t> ? Si </a:t>
            </a:r>
            <a:r>
              <a:rPr lang="en-US" sz="1200" kern="1200" dirty="0" err="1">
                <a:solidFill>
                  <a:schemeClr val="tx1"/>
                </a:solidFill>
                <a:effectLst/>
                <a:latin typeface="+mn-lt"/>
                <a:ea typeface="+mn-ea"/>
                <a:cs typeface="+mn-cs"/>
              </a:rPr>
              <a:t>oui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quel</a:t>
            </a:r>
            <a:r>
              <a:rPr lang="en-US" sz="1200" kern="1200" dirty="0">
                <a:solidFill>
                  <a:schemeClr val="tx1"/>
                </a:solidFill>
                <a:effectLst/>
                <a:latin typeface="+mn-lt"/>
                <a:ea typeface="+mn-ea"/>
                <a:cs typeface="+mn-cs"/>
              </a:rPr>
              <a:t> type de </a:t>
            </a:r>
            <a:r>
              <a:rPr lang="en-US" sz="1200" kern="1200" dirty="0" err="1">
                <a:solidFill>
                  <a:schemeClr val="tx1"/>
                </a:solidFill>
                <a:effectLst/>
                <a:latin typeface="+mn-lt"/>
                <a:ea typeface="+mn-ea"/>
                <a:cs typeface="+mn-cs"/>
              </a:rPr>
              <a:t>risque</a:t>
            </a:r>
            <a:r>
              <a:rPr lang="en-US" sz="1200" kern="1200" dirty="0">
                <a:solidFill>
                  <a:schemeClr val="tx1"/>
                </a:solidFill>
                <a:effectLst/>
                <a:latin typeface="+mn-lt"/>
                <a:ea typeface="+mn-ea"/>
                <a:cs typeface="+mn-cs"/>
              </a:rPr>
              <a:t> ? » </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Recueillez</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réponses</a:t>
            </a:r>
            <a:r>
              <a:rPr lang="en-US" sz="1200" kern="1200" dirty="0">
                <a:solidFill>
                  <a:schemeClr val="tx1"/>
                </a:solidFill>
                <a:effectLst/>
                <a:latin typeface="+mn-lt"/>
                <a:ea typeface="+mn-ea"/>
                <a:cs typeface="+mn-cs"/>
              </a:rPr>
              <a:t> des participants sans donner </a:t>
            </a:r>
            <a:r>
              <a:rPr lang="en-US" sz="1200" kern="1200" dirty="0" err="1">
                <a:solidFill>
                  <a:schemeClr val="tx1"/>
                </a:solidFill>
                <a:effectLst/>
                <a:latin typeface="+mn-lt"/>
                <a:ea typeface="+mn-ea"/>
                <a:cs typeface="+mn-cs"/>
              </a:rPr>
              <a:t>votre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avis</a:t>
            </a:r>
            <a:r>
              <a:rPr lang="en-US" sz="1200" kern="1200" dirty="0">
                <a:solidFill>
                  <a:schemeClr val="tx1"/>
                </a:solidFill>
                <a:effectLst/>
                <a:latin typeface="+mn-lt"/>
                <a:ea typeface="+mn-ea"/>
                <a:cs typeface="+mn-cs"/>
              </a:rPr>
              <a:t>.]</a:t>
            </a:r>
            <a:endParaRPr lang="en-GB" dirty="0"/>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16</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Accessibilité : Demandez à un volontaire de décrire ce qui s’affiche à l’écran. Exemple : « Dans la rue, une femme et un homme lisent une affiche comportant des informations relatives à la COVID-19, pendant qu’une femme atteinte de déficience visuelle passe devant sans la voir. » </a:t>
            </a: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répondre à voix haute ou par écrit dans le chat à la question : « Où se situe le handicap ? » (</a:t>
            </a:r>
            <a:r>
              <a:rPr lang="fr-FR" altLang="en-US" sz="1200" kern="1200">
                <a:solidFill>
                  <a:schemeClr val="tx1"/>
                </a:solidFill>
                <a:effectLst/>
                <a:latin typeface="+mn-lt"/>
                <a:ea typeface="+mn-ea"/>
                <a:cs typeface="+mn-cs"/>
              </a:rPr>
              <a:t>D</a:t>
            </a:r>
            <a:r>
              <a:rPr lang="en-US" sz="1200" kern="1200">
                <a:solidFill>
                  <a:schemeClr val="tx1"/>
                </a:solidFill>
                <a:effectLst/>
                <a:latin typeface="+mn-lt"/>
                <a:ea typeface="+mn-ea"/>
                <a:cs typeface="+mn-cs"/>
              </a:rPr>
              <a:t>e nombreux participants associeront le handicap à la femme uniquement ; gardez-vous de tout commentaire ou jugement sur leurs réponses</a:t>
            </a:r>
            <a:r>
              <a:rPr lang="fr-FR" altLang="en-US"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Posez la question suivante aux participants : « Êtes-vous capable de déterminer si cette situation présente un risque pour la femme ? Si oui, quel type de risque ? » </a:t>
            </a:r>
            <a:r>
              <a:rPr lang="en-US" sz="1200" u="sng" kern="1200">
                <a:solidFill>
                  <a:schemeClr val="tx1"/>
                </a:solidFill>
                <a:effectLst/>
                <a:latin typeface="+mn-lt"/>
                <a:ea typeface="+mn-ea"/>
                <a:cs typeface="+mn-cs"/>
              </a:rPr>
              <a:t> </a:t>
            </a:r>
            <a:r>
              <a:rPr lang="en-US" sz="1200" kern="1200">
                <a:solidFill>
                  <a:schemeClr val="tx1"/>
                </a:solidFill>
                <a:effectLst/>
                <a:latin typeface="+mn-lt"/>
                <a:ea typeface="+mn-ea"/>
                <a:cs typeface="+mn-cs"/>
              </a:rPr>
              <a:t>[Recueillez les réponses des participants sans donner votre avis.]</a:t>
            </a:r>
            <a:endParaRPr lang="en-GB" dirty="0"/>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Accessibilité : Demandez à un volontaire de décrire ce qui s’affiche à l’écran. Exemple : « Un homme en fauteuil roulant s’arrête devant un bâtiment. Des escaliers l’empêchent d’y accéder. » </a:t>
            </a: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répondre à voix haute ou par écrit dans le chat à la question : « Où se situe le handicap ? » (</a:t>
            </a:r>
            <a:r>
              <a:rPr lang="fr-FR" altLang="en-US" sz="1200" kern="1200">
                <a:solidFill>
                  <a:schemeClr val="tx1"/>
                </a:solidFill>
                <a:effectLst/>
                <a:latin typeface="+mn-lt"/>
                <a:ea typeface="+mn-ea"/>
                <a:cs typeface="+mn-cs"/>
              </a:rPr>
              <a:t>D</a:t>
            </a:r>
            <a:r>
              <a:rPr lang="en-US" sz="1200" kern="1200">
                <a:solidFill>
                  <a:schemeClr val="tx1"/>
                </a:solidFill>
                <a:effectLst/>
                <a:latin typeface="+mn-lt"/>
                <a:ea typeface="+mn-ea"/>
                <a:cs typeface="+mn-cs"/>
              </a:rPr>
              <a:t>e nombreux participants associeront le handicap à l’homme uniquement ; gardez-vous de tout commentaire ou jugement sur leurs réponses</a:t>
            </a:r>
            <a:r>
              <a:rPr lang="fr-FR" altLang="en-US"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Posez la question suivante aux participants : « Êtes-vous capable de déterminer si cette situation présente un risque pour l’homme ? Si oui, quel type de risque ? » </a:t>
            </a:r>
            <a:r>
              <a:rPr lang="en-US" sz="1200" u="sng" kern="1200">
                <a:solidFill>
                  <a:schemeClr val="tx1"/>
                </a:solidFill>
                <a:effectLst/>
                <a:latin typeface="+mn-lt"/>
                <a:ea typeface="+mn-ea"/>
                <a:cs typeface="+mn-cs"/>
              </a:rPr>
              <a:t> </a:t>
            </a:r>
            <a:r>
              <a:rPr lang="en-US" sz="1200" kern="1200">
                <a:solidFill>
                  <a:schemeClr val="tx1"/>
                </a:solidFill>
                <a:effectLst/>
                <a:latin typeface="+mn-lt"/>
                <a:ea typeface="+mn-ea"/>
                <a:cs typeface="+mn-cs"/>
              </a:rPr>
              <a:t>[Recueillez les réponses des participants sans donner votre avis.]</a:t>
            </a:r>
            <a:endParaRPr lang="en-GB" dirty="0"/>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Accessibilité : Demandez à un volontaire de décrire ce qui s’affiche à l’écran. Exemple : « Un homme handicapé s’isole dans une pièce pendant qu’un groupe d’hommes et de femmes l’observent par la fenêtre et répandent des bruits de couloir à son sujet. » </a:t>
            </a: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répondre à voix haute ou par écrit dans le chat à la question : « Où se situe le handicap ? » (</a:t>
            </a:r>
            <a:r>
              <a:rPr lang="fr-FR" altLang="en-US" sz="1200" kern="1200">
                <a:solidFill>
                  <a:schemeClr val="tx1"/>
                </a:solidFill>
                <a:effectLst/>
                <a:latin typeface="+mn-lt"/>
                <a:ea typeface="+mn-ea"/>
                <a:cs typeface="+mn-cs"/>
              </a:rPr>
              <a:t>D</a:t>
            </a:r>
            <a:r>
              <a:rPr lang="en-US" sz="1200" kern="1200">
                <a:solidFill>
                  <a:schemeClr val="tx1"/>
                </a:solidFill>
                <a:effectLst/>
                <a:latin typeface="+mn-lt"/>
                <a:ea typeface="+mn-ea"/>
                <a:cs typeface="+mn-cs"/>
              </a:rPr>
              <a:t>e nombreux participants associeront le handicap à l’homme uniquement ; gardez-vous de tout commentaire ou jugement sur leurs réponses</a:t>
            </a:r>
            <a:r>
              <a:rPr lang="fr-FR" altLang="en-US"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Posez la question suivante aux participants : « Êtes-vous capable de déterminer si cette situation présente un risque pour l’homme ? Si oui, quel type de risque ? » </a:t>
            </a:r>
            <a:r>
              <a:rPr lang="en-US" sz="1200" u="sng" kern="1200">
                <a:solidFill>
                  <a:schemeClr val="tx1"/>
                </a:solidFill>
                <a:effectLst/>
                <a:latin typeface="+mn-lt"/>
                <a:ea typeface="+mn-ea"/>
                <a:cs typeface="+mn-cs"/>
              </a:rPr>
              <a:t> </a:t>
            </a:r>
            <a:r>
              <a:rPr lang="en-US" sz="1200" kern="1200">
                <a:solidFill>
                  <a:schemeClr val="tx1"/>
                </a:solidFill>
                <a:effectLst/>
                <a:latin typeface="+mn-lt"/>
                <a:ea typeface="+mn-ea"/>
                <a:cs typeface="+mn-cs"/>
              </a:rPr>
              <a:t>[Recueillez les réponses des participants sans donner votre avis.]</a:t>
            </a:r>
            <a:endParaRPr lang="en-GB" dirty="0"/>
          </a:p>
          <a:p>
            <a:pPr rtl="0"/>
            <a:br>
              <a:rPr lang="en-GB" sz="1200" kern="1200" dirty="0">
                <a:effectLst/>
                <a:cs typeface="+mn-lt"/>
              </a:rPr>
            </a:b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err="1">
                <a:solidFill>
                  <a:schemeClr val="tx1"/>
                </a:solidFill>
                <a:effectLst/>
                <a:latin typeface="+mn-lt"/>
                <a:ea typeface="+mn-ea"/>
                <a:cs typeface="+mn-cs"/>
              </a:rPr>
              <a:t>Accessibilité</a:t>
            </a:r>
            <a:r>
              <a:rPr lang="en-US" sz="1200" b="1"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décrivez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l’image</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s’affiche</a:t>
            </a:r>
            <a:r>
              <a:rPr lang="en-US" sz="1200" b="0" i="0" kern="1200" dirty="0">
                <a:solidFill>
                  <a:schemeClr val="tx1"/>
                </a:solidFill>
                <a:effectLst/>
                <a:latin typeface="+mn-lt"/>
                <a:ea typeface="+mn-ea"/>
                <a:cs typeface="+mn-cs"/>
              </a:rPr>
              <a:t> à </a:t>
            </a:r>
            <a:r>
              <a:rPr lang="en-US" sz="1200" b="0" i="0" kern="1200" dirty="0" err="1">
                <a:solidFill>
                  <a:schemeClr val="tx1"/>
                </a:solidFill>
                <a:effectLst/>
                <a:latin typeface="+mn-lt"/>
                <a:ea typeface="+mn-ea"/>
                <a:cs typeface="+mn-cs"/>
              </a:rPr>
              <a:t>l’écran</a:t>
            </a:r>
            <a:r>
              <a:rPr lang="en-US" sz="1200" b="0" i="0" kern="1200" dirty="0">
                <a:solidFill>
                  <a:schemeClr val="tx1"/>
                </a:solidFill>
                <a:effectLst/>
                <a:latin typeface="+mn-lt"/>
                <a:ea typeface="+mn-ea"/>
                <a:cs typeface="+mn-cs"/>
              </a:rPr>
              <a:t> : M. Juan Angel de Gouveia (RIADIS) et M. Filippo </a:t>
            </a:r>
            <a:r>
              <a:rPr lang="en-US" sz="1200" b="0" i="0" kern="1200" dirty="0" err="1">
                <a:solidFill>
                  <a:schemeClr val="tx1"/>
                </a:solidFill>
                <a:effectLst/>
                <a:latin typeface="+mn-lt"/>
                <a:ea typeface="+mn-ea"/>
                <a:cs typeface="+mn-cs"/>
              </a:rPr>
              <a:t>Grandi</a:t>
            </a:r>
            <a:r>
              <a:rPr lang="en-US" sz="1200" b="0" i="0" kern="1200" dirty="0">
                <a:solidFill>
                  <a:schemeClr val="tx1"/>
                </a:solidFill>
                <a:effectLst/>
                <a:latin typeface="+mn-lt"/>
                <a:ea typeface="+mn-ea"/>
                <a:cs typeface="+mn-cs"/>
              </a:rPr>
              <a:t> (HCR) </a:t>
            </a:r>
            <a:r>
              <a:rPr lang="en-US" sz="1200" b="0" i="0" kern="1200" dirty="0" err="1">
                <a:solidFill>
                  <a:schemeClr val="tx1"/>
                </a:solidFill>
                <a:effectLst/>
                <a:latin typeface="+mn-lt"/>
                <a:ea typeface="+mn-ea"/>
                <a:cs typeface="+mn-cs"/>
              </a:rPr>
              <a:t>discutent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langue des </a:t>
            </a:r>
            <a:r>
              <a:rPr lang="en-US" sz="1200" b="0" i="0" kern="1200" dirty="0" err="1">
                <a:solidFill>
                  <a:schemeClr val="tx1"/>
                </a:solidFill>
                <a:effectLst/>
                <a:latin typeface="+mn-lt"/>
                <a:ea typeface="+mn-ea"/>
                <a:cs typeface="+mn-cs"/>
              </a:rPr>
              <a:t>signes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lors</a:t>
            </a:r>
            <a:r>
              <a:rPr lang="en-US" sz="1200" b="0" i="0" kern="1200" dirty="0">
                <a:solidFill>
                  <a:schemeClr val="tx1"/>
                </a:solidFill>
                <a:effectLst/>
                <a:latin typeface="+mn-lt"/>
                <a:ea typeface="+mn-ea"/>
                <a:cs typeface="+mn-cs"/>
              </a:rPr>
              <a:t> du Forum </a:t>
            </a:r>
            <a:r>
              <a:rPr lang="en-US" sz="1200" b="0" i="0" kern="1200" dirty="0" err="1">
                <a:solidFill>
                  <a:schemeClr val="tx1"/>
                </a:solidFill>
                <a:effectLst/>
                <a:latin typeface="+mn-lt"/>
                <a:ea typeface="+mn-ea"/>
                <a:cs typeface="+mn-cs"/>
              </a:rPr>
              <a:t>mondial</a:t>
            </a:r>
            <a:r>
              <a:rPr lang="en-US" sz="1200" b="0" i="0" kern="1200" dirty="0">
                <a:solidFill>
                  <a:schemeClr val="tx1"/>
                </a:solidFill>
                <a:effectLst/>
                <a:latin typeface="+mn-lt"/>
                <a:ea typeface="+mn-ea"/>
                <a:cs typeface="+mn-cs"/>
              </a:rPr>
              <a:t> sur les </a:t>
            </a:r>
            <a:r>
              <a:rPr lang="en-US" sz="1200" b="0" i="0" kern="1200" dirty="0" err="1">
                <a:solidFill>
                  <a:schemeClr val="tx1"/>
                </a:solidFill>
                <a:effectLst/>
                <a:latin typeface="+mn-lt"/>
                <a:ea typeface="+mn-ea"/>
                <a:cs typeface="+mn-cs"/>
              </a:rPr>
              <a:t>réfugiés</a:t>
            </a:r>
            <a:r>
              <a:rPr lang="en-US" sz="1200" b="0" i="0" kern="1200" dirty="0">
                <a:solidFill>
                  <a:schemeClr val="tx1"/>
                </a:solidFill>
                <a:effectLst/>
                <a:latin typeface="+mn-lt"/>
                <a:ea typeface="+mn-ea"/>
                <a:cs typeface="+mn-cs"/>
              </a:rPr>
              <a:t>, 2019.</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Il </a:t>
            </a:r>
            <a:r>
              <a:rPr lang="en-US" sz="1200" kern="1200" dirty="0" err="1">
                <a:solidFill>
                  <a:schemeClr val="tx1"/>
                </a:solidFill>
                <a:effectLst/>
                <a:latin typeface="+mn-lt"/>
                <a:ea typeface="+mn-ea"/>
                <a:cs typeface="+mn-cs"/>
              </a:rPr>
              <a:t>existe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façons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d’appréhender</a:t>
            </a:r>
            <a:r>
              <a:rPr lang="en-US" sz="1200" kern="1200" dirty="0">
                <a:solidFill>
                  <a:schemeClr val="tx1"/>
                </a:solidFill>
                <a:effectLst/>
                <a:latin typeface="+mn-lt"/>
                <a:ea typeface="+mn-ea"/>
                <a:cs typeface="+mn-cs"/>
              </a:rPr>
              <a:t> le handicap, que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soit</a:t>
            </a:r>
            <a:r>
              <a:rPr lang="en-US" sz="1200" kern="1200" dirty="0">
                <a:solidFill>
                  <a:schemeClr val="tx1"/>
                </a:solidFill>
                <a:effectLst/>
                <a:latin typeface="+mn-lt"/>
                <a:ea typeface="+mn-ea"/>
                <a:cs typeface="+mn-cs"/>
              </a:rPr>
              <a:t> à travers le monde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au sein de </a:t>
            </a:r>
            <a:r>
              <a:rPr lang="en-US" sz="1200" kern="1200" dirty="0" err="1">
                <a:solidFill>
                  <a:schemeClr val="tx1"/>
                </a:solidFill>
                <a:effectLst/>
                <a:latin typeface="+mn-lt"/>
                <a:ea typeface="+mn-ea"/>
                <a:cs typeface="+mn-cs"/>
              </a:rPr>
              <a:t>notre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groupe</a:t>
            </a:r>
            <a:r>
              <a:rPr lang="en-US" sz="1200" kern="1200" dirty="0">
                <a:solidFill>
                  <a:schemeClr val="tx1"/>
                </a:solidFill>
                <a:effectLst/>
                <a:latin typeface="+mn-lt"/>
                <a:ea typeface="+mn-ea"/>
                <a:cs typeface="+mn-cs"/>
              </a:rPr>
              <a:t>. Notre regard sur le handicap a </a:t>
            </a:r>
            <a:r>
              <a:rPr lang="en-US" sz="1200" kern="1200" dirty="0" err="1">
                <a:solidFill>
                  <a:schemeClr val="tx1"/>
                </a:solidFill>
                <a:effectLst/>
                <a:latin typeface="+mn-lt"/>
                <a:ea typeface="+mn-ea"/>
                <a:cs typeface="+mn-cs"/>
              </a:rPr>
              <a:t>évolué</a:t>
            </a:r>
            <a:r>
              <a:rPr lang="en-US" sz="1200" kern="1200" dirty="0">
                <a:solidFill>
                  <a:schemeClr val="tx1"/>
                </a:solidFill>
                <a:effectLst/>
                <a:latin typeface="+mn-lt"/>
                <a:ea typeface="+mn-ea"/>
                <a:cs typeface="+mn-cs"/>
              </a:rPr>
              <a:t> dans le temps, tant à </a:t>
            </a:r>
            <a:r>
              <a:rPr lang="en-US" sz="1200" kern="1200" dirty="0" err="1">
                <a:solidFill>
                  <a:schemeClr val="tx1"/>
                </a:solidFill>
                <a:effectLst/>
                <a:latin typeface="+mn-lt"/>
                <a:ea typeface="+mn-ea"/>
                <a:cs typeface="+mn-cs"/>
              </a:rPr>
              <a:t>l’échelle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l’humanité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niveaux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individuel</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communautaire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le point de </a:t>
            </a:r>
            <a:r>
              <a:rPr lang="en-US" sz="1200" kern="1200" dirty="0" err="1">
                <a:solidFill>
                  <a:schemeClr val="tx1"/>
                </a:solidFill>
                <a:effectLst/>
                <a:latin typeface="+mn-lt"/>
                <a:ea typeface="+mn-ea"/>
                <a:cs typeface="+mn-cs"/>
              </a:rPr>
              <a:t>vue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adopté</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peuvent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considérées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exception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composante</a:t>
            </a:r>
            <a:r>
              <a:rPr lang="en-US" sz="1200" kern="1200" dirty="0">
                <a:solidFill>
                  <a:schemeClr val="tx1"/>
                </a:solidFill>
                <a:effectLst/>
                <a:latin typeface="+mn-lt"/>
                <a:ea typeface="+mn-ea"/>
                <a:cs typeface="+mn-cs"/>
              </a:rPr>
              <a:t> à part </a:t>
            </a:r>
            <a:r>
              <a:rPr lang="en-US" sz="1200" kern="1200" dirty="0" err="1">
                <a:solidFill>
                  <a:schemeClr val="tx1"/>
                </a:solidFill>
                <a:effectLst/>
                <a:latin typeface="+mn-lt"/>
                <a:ea typeface="+mn-ea"/>
                <a:cs typeface="+mn-cs"/>
              </a:rPr>
              <a:t>entière</a:t>
            </a:r>
            <a:r>
              <a:rPr lang="en-US" sz="1200" kern="1200" dirty="0">
                <a:solidFill>
                  <a:schemeClr val="tx1"/>
                </a:solidFill>
                <a:effectLst/>
                <a:latin typeface="+mn-lt"/>
                <a:ea typeface="+mn-ea"/>
                <a:cs typeface="+mn-cs"/>
              </a:rPr>
              <a:t> de la </a:t>
            </a:r>
            <a:r>
              <a:rPr lang="en-US" sz="1200" kern="1200" dirty="0" err="1">
                <a:solidFill>
                  <a:schemeClr val="tx1"/>
                </a:solidFill>
                <a:effectLst/>
                <a:latin typeface="+mn-lt"/>
                <a:ea typeface="+mn-ea"/>
                <a:cs typeface="+mn-cs"/>
              </a:rPr>
              <a:t>diversité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humaine</a:t>
            </a:r>
            <a:r>
              <a:rPr lang="en-US" sz="1200" kern="1200" dirty="0">
                <a:solidFill>
                  <a:schemeClr val="tx1"/>
                </a:solidFill>
                <a:effectLst/>
                <a:latin typeface="+mn-lt"/>
                <a:ea typeface="+mn-ea"/>
                <a:cs typeface="+mn-cs"/>
              </a:rPr>
              <a:t>. Au </a:t>
            </a:r>
            <a:r>
              <a:rPr lang="en-US" sz="1200" kern="1200" dirty="0" err="1">
                <a:solidFill>
                  <a:schemeClr val="tx1"/>
                </a:solidFill>
                <a:effectLst/>
                <a:latin typeface="+mn-lt"/>
                <a:ea typeface="+mn-ea"/>
                <a:cs typeface="+mn-cs"/>
              </a:rPr>
              <a:t>cours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module, nous </a:t>
            </a:r>
            <a:r>
              <a:rPr lang="en-US" sz="1200" kern="1200" dirty="0" err="1">
                <a:solidFill>
                  <a:schemeClr val="tx1"/>
                </a:solidFill>
                <a:effectLst/>
                <a:latin typeface="+mn-lt"/>
                <a:ea typeface="+mn-ea"/>
                <a:cs typeface="+mn-cs"/>
              </a:rPr>
              <a:t>découvrirons</a:t>
            </a:r>
            <a:r>
              <a:rPr lang="en-US" sz="1200" kern="1200" dirty="0">
                <a:solidFill>
                  <a:schemeClr val="tx1"/>
                </a:solidFill>
                <a:effectLst/>
                <a:latin typeface="+mn-lt"/>
                <a:ea typeface="+mn-ea"/>
                <a:cs typeface="+mn-cs"/>
              </a:rPr>
              <a:t> quatre manières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d’appréhender</a:t>
            </a:r>
            <a:r>
              <a:rPr lang="en-US" sz="1200" kern="1200" dirty="0">
                <a:solidFill>
                  <a:schemeClr val="tx1"/>
                </a:solidFill>
                <a:effectLst/>
                <a:latin typeface="+mn-lt"/>
                <a:ea typeface="+mn-ea"/>
                <a:cs typeface="+mn-cs"/>
              </a:rPr>
              <a:t> le handicap. Il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important </a:t>
            </a:r>
            <a:r>
              <a:rPr lang="en-US" sz="1200" kern="1200" dirty="0" err="1">
                <a:solidFill>
                  <a:schemeClr val="tx1"/>
                </a:solidFill>
                <a:effectLst/>
                <a:latin typeface="+mn-lt"/>
                <a:ea typeface="+mn-ea"/>
                <a:cs typeface="+mn-cs"/>
              </a:rPr>
              <a:t>d’apprendre</a:t>
            </a:r>
            <a:r>
              <a:rPr lang="en-US" sz="1200" kern="1200" dirty="0">
                <a:solidFill>
                  <a:schemeClr val="tx1"/>
                </a:solidFill>
                <a:effectLst/>
                <a:latin typeface="+mn-lt"/>
                <a:ea typeface="+mn-ea"/>
                <a:cs typeface="+mn-cs"/>
              </a:rPr>
              <a:t> à identifier le rapport que nous </a:t>
            </a:r>
            <a:r>
              <a:rPr lang="en-US" sz="1200" kern="1200" dirty="0" err="1">
                <a:solidFill>
                  <a:schemeClr val="tx1"/>
                </a:solidFill>
                <a:effectLst/>
                <a:latin typeface="+mn-lt"/>
                <a:ea typeface="+mn-ea"/>
                <a:cs typeface="+mn-cs"/>
              </a:rPr>
              <a:t>entretenons</a:t>
            </a:r>
            <a:r>
              <a:rPr lang="en-US" sz="1200" kern="1200" dirty="0">
                <a:solidFill>
                  <a:schemeClr val="tx1"/>
                </a:solidFill>
                <a:effectLst/>
                <a:latin typeface="+mn-lt"/>
                <a:ea typeface="+mn-ea"/>
                <a:cs typeface="+mn-cs"/>
              </a:rPr>
              <a:t> avec le concept de handicap, que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soit</a:t>
            </a:r>
            <a:r>
              <a:rPr lang="en-US" sz="1200" kern="1200" dirty="0">
                <a:solidFill>
                  <a:schemeClr val="tx1"/>
                </a:solidFill>
                <a:effectLst/>
                <a:latin typeface="+mn-lt"/>
                <a:ea typeface="+mn-ea"/>
                <a:cs typeface="+mn-cs"/>
              </a:rPr>
              <a:t> au </a:t>
            </a:r>
            <a:r>
              <a:rPr lang="en-US" sz="1200" kern="1200" dirty="0" err="1">
                <a:solidFill>
                  <a:schemeClr val="tx1"/>
                </a:solidFill>
                <a:effectLst/>
                <a:latin typeface="+mn-lt"/>
                <a:ea typeface="+mn-ea"/>
                <a:cs typeface="+mn-cs"/>
              </a:rPr>
              <a:t>niveau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au sein de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communautés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voire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programmes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effet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perceptions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d’importantes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répercussions</a:t>
            </a:r>
            <a:r>
              <a:rPr lang="en-US" sz="1200" kern="1200" dirty="0">
                <a:solidFill>
                  <a:schemeClr val="tx1"/>
                </a:solidFill>
                <a:effectLst/>
                <a:latin typeface="+mn-lt"/>
                <a:ea typeface="+mn-ea"/>
                <a:cs typeface="+mn-cs"/>
              </a:rPr>
              <a:t> sur le </a:t>
            </a:r>
            <a:r>
              <a:rPr lang="en-US" sz="1200" kern="1200" dirty="0" err="1">
                <a:solidFill>
                  <a:schemeClr val="tx1"/>
                </a:solidFill>
                <a:effectLst/>
                <a:latin typeface="+mn-lt"/>
                <a:ea typeface="+mn-ea"/>
                <a:cs typeface="+mn-cs"/>
              </a:rPr>
              <a:t>quotidien</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comme</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allons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également</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découvrir</a:t>
            </a:r>
            <a:r>
              <a:rPr lang="en-US" sz="1200" kern="1200" dirty="0">
                <a:solidFill>
                  <a:schemeClr val="tx1"/>
                </a:solidFill>
                <a:effectLst/>
                <a:latin typeface="+mn-lt"/>
                <a:ea typeface="+mn-ea"/>
                <a:cs typeface="+mn-cs"/>
              </a:rPr>
              <a:t>.</a:t>
            </a:r>
          </a:p>
          <a:p>
            <a:pPr rtl="0"/>
            <a:endParaRPr lang="en-GB" sz="120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À la fin de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module, les participants </a:t>
            </a:r>
            <a:r>
              <a:rPr lang="en-US" sz="1200" kern="1200" dirty="0" err="1">
                <a:solidFill>
                  <a:schemeClr val="tx1"/>
                </a:solidFill>
                <a:effectLst/>
                <a:latin typeface="+mn-lt"/>
                <a:ea typeface="+mn-ea"/>
                <a:cs typeface="+mn-cs"/>
              </a:rPr>
              <a:t>seront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mesure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reconnaître</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manières </a:t>
            </a:r>
            <a:r>
              <a:rPr lang="en-US" sz="1200" kern="1200" dirty="0" err="1">
                <a:solidFill>
                  <a:schemeClr val="tx1"/>
                </a:solidFill>
                <a:effectLst/>
                <a:latin typeface="+mn-lt"/>
                <a:ea typeface="+mn-ea"/>
                <a:cs typeface="+mn-cs"/>
              </a:rPr>
              <a:t>d’appréhender</a:t>
            </a:r>
            <a:r>
              <a:rPr lang="en-US" sz="1200" kern="1200" dirty="0">
                <a:solidFill>
                  <a:schemeClr val="tx1"/>
                </a:solidFill>
                <a:effectLst/>
                <a:latin typeface="+mn-lt"/>
                <a:ea typeface="+mn-ea"/>
                <a:cs typeface="+mn-cs"/>
              </a:rPr>
              <a:t> le handicap et </a:t>
            </a:r>
            <a:r>
              <a:rPr lang="en-US" sz="1200" kern="1200" dirty="0" err="1">
                <a:solidFill>
                  <a:schemeClr val="tx1"/>
                </a:solidFill>
                <a:effectLst/>
                <a:latin typeface="+mn-lt"/>
                <a:ea typeface="+mn-ea"/>
                <a:cs typeface="+mn-cs"/>
              </a:rPr>
              <a:t>d’identifier</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principaux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éléments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constitutifs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approche</a:t>
            </a:r>
            <a:r>
              <a:rPr lang="en-US" sz="1200" kern="1200" dirty="0">
                <a:solidFill>
                  <a:schemeClr val="tx1"/>
                </a:solidFill>
                <a:effectLst/>
                <a:latin typeface="+mn-lt"/>
                <a:ea typeface="+mn-ea"/>
                <a:cs typeface="+mn-cs"/>
              </a:rPr>
              <a:t> du handicap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le respect des droits.</a:t>
            </a:r>
            <a:endParaRPr lang="en-US" baseline="0" dirty="0"/>
          </a:p>
        </p:txBody>
      </p:sp>
      <p:sp>
        <p:nvSpPr>
          <p:cNvPr id="4" name="Slide Number Placeholder 3"/>
          <p:cNvSpPr>
            <a:spLocks noGrp="1"/>
          </p:cNvSpPr>
          <p:nvPr>
            <p:ph type="sldNum" sz="quarter" idx="10"/>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defRPr/>
            </a:pPr>
            <a:fld id="{7C2CB31F-A4A3-4C9B-9E95-9163CFD510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b="0" i="0" kern="1200">
                <a:solidFill>
                  <a:schemeClr val="tx1"/>
                </a:solidFill>
                <a:effectLst/>
                <a:latin typeface="+mn-lt"/>
                <a:ea typeface="+mn-ea"/>
                <a:cs typeface="+mn-cs"/>
              </a:rPr>
              <a:t>Accessibilité : Demandez à un volontaire de décrire ce qui s’affiche à l’écran. Exemple : « Deux membres du personnel du HCR font une annonce publique et la traduisent en langue des signes. Plusieurs femmes et hommes de la communauté, dont deux personnes en fauteuil roulant, prêtent attention aux informations qui leur sont transmises. »</a:t>
            </a: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de répondre à voix haute ou par écrit dans le chat à la question : « Où se situe le handicap ? » (</a:t>
            </a:r>
            <a:r>
              <a:rPr lang="fr-FR" altLang="en-US" sz="1200" kern="1200">
                <a:solidFill>
                  <a:schemeClr val="tx1"/>
                </a:solidFill>
                <a:effectLst/>
                <a:latin typeface="+mn-lt"/>
                <a:ea typeface="+mn-ea"/>
                <a:cs typeface="+mn-cs"/>
              </a:rPr>
              <a:t>D</a:t>
            </a:r>
            <a:r>
              <a:rPr lang="en-US" sz="1200" kern="1200">
                <a:solidFill>
                  <a:schemeClr val="tx1"/>
                </a:solidFill>
                <a:effectLst/>
                <a:latin typeface="+mn-lt"/>
                <a:ea typeface="+mn-ea"/>
                <a:cs typeface="+mn-cs"/>
              </a:rPr>
              <a:t>e nombreux participants associeront le handicap aux personnages en fauteuil roulant uniquement ; gardez-vous de tout commentaire ou jugement sur leurs réponses</a:t>
            </a:r>
            <a:r>
              <a:rPr lang="fr-FR" altLang="en-US" sz="1200" kern="1200">
                <a:solidFill>
                  <a:schemeClr val="tx1"/>
                </a:solidFill>
                <a:effectLst/>
                <a:latin typeface="+mn-lt"/>
                <a:ea typeface="+mn-ea"/>
                <a:cs typeface="+mn-cs"/>
              </a:rPr>
              <a:t>.</a:t>
            </a:r>
            <a:r>
              <a:rPr lang="en-US" sz="1200" kern="1200">
                <a:solidFill>
                  <a:schemeClr val="tx1"/>
                </a:solidFill>
                <a:effectLst/>
                <a:latin typeface="+mn-lt"/>
                <a:ea typeface="+mn-ea"/>
                <a:cs typeface="+mn-cs"/>
              </a:rPr>
              <a:t>)</a:t>
            </a:r>
          </a:p>
          <a:p>
            <a:pPr marL="171450" indent="-171450" rtl="0">
              <a:buFont typeface="Arial" panose="020B0604020202020204" pitchFamily="34" charset="0"/>
              <a:buChar char="•"/>
            </a:pPr>
            <a:r>
              <a:rPr lang="en-US" sz="1200" kern="1200">
                <a:solidFill>
                  <a:schemeClr val="tx1"/>
                </a:solidFill>
                <a:effectLst/>
                <a:latin typeface="+mn-lt"/>
                <a:ea typeface="+mn-ea"/>
                <a:cs typeface="+mn-cs"/>
              </a:rPr>
              <a:t>Posez la question suivante aux participants : « Êtes-vous capable de déterminer si cette situation présente un risque pour le groupe ? Si oui, quel type de risque ? »</a:t>
            </a:r>
            <a:endParaRPr lang="en-GB" sz="1200" u="sng"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u="none" kern="1200">
                <a:solidFill>
                  <a:schemeClr val="tx1"/>
                </a:solidFill>
                <a:effectLst/>
                <a:latin typeface="+mn-lt"/>
                <a:ea typeface="+mn-ea"/>
                <a:cs typeface="+mn-cs"/>
              </a:rPr>
              <a:t>Faites part de vos </a:t>
            </a:r>
            <a:r>
              <a:rPr lang="en-US" sz="1200" b="1" u="none" kern="1200">
                <a:solidFill>
                  <a:schemeClr val="tx1"/>
                </a:solidFill>
                <a:effectLst/>
                <a:latin typeface="+mn-lt"/>
                <a:ea typeface="+mn-ea"/>
                <a:cs typeface="+mn-cs"/>
              </a:rPr>
              <a:t>remarques </a:t>
            </a:r>
            <a:r>
              <a:rPr lang="en-US" sz="1200" u="none" kern="1200">
                <a:solidFill>
                  <a:schemeClr val="tx1"/>
                </a:solidFill>
                <a:effectLst/>
                <a:latin typeface="+mn-lt"/>
                <a:ea typeface="+mn-ea"/>
                <a:cs typeface="+mn-cs"/>
              </a:rPr>
              <a:t>aux participants : Si </a:t>
            </a:r>
            <a:r>
              <a:rPr lang="en-US" sz="1200" kern="1200">
                <a:solidFill>
                  <a:schemeClr val="tx1"/>
                </a:solidFill>
                <a:effectLst/>
                <a:latin typeface="+mn-lt"/>
                <a:ea typeface="+mn-ea"/>
                <a:cs typeface="+mn-cs"/>
              </a:rPr>
              <a:t>l’on se réfère à l’approche fondée sur le respect des droits, le handicap est peu présent dans cette situation, voire complètement absent, étant donné qu’il s’agit d’une conversation impliquant des personnes handicapées et sans handicap, traduite en langue des signes. Avec la diapositive suivante, nous verrons dans quelle mesure le handicap peut être considéré comme une </a:t>
            </a:r>
            <a:r>
              <a:rPr lang="en-US" sz="1200" b="1" i="1" kern="1200">
                <a:solidFill>
                  <a:schemeClr val="tx1"/>
                </a:solidFill>
                <a:effectLst/>
                <a:latin typeface="+mn-lt"/>
                <a:ea typeface="+mn-ea"/>
                <a:cs typeface="+mn-cs"/>
              </a:rPr>
              <a:t>conséquence</a:t>
            </a:r>
            <a:r>
              <a:rPr lang="en-US" sz="1200" kern="1200">
                <a:solidFill>
                  <a:schemeClr val="tx1"/>
                </a:solidFill>
                <a:effectLst/>
                <a:latin typeface="+mn-lt"/>
                <a:ea typeface="+mn-ea"/>
                <a:cs typeface="+mn-cs"/>
              </a:rPr>
              <a:t>, et non comme une caractéristique propre aux individus.</a:t>
            </a:r>
            <a:endParaRPr lang="en-GB" sz="1200" u="sng"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20</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p:sp>
      <p:sp>
        <p:nvSpPr>
          <p:cNvPr id="34819" name="Notes Placeholder 2"/>
          <p:cNvSpPr>
            <a:spLocks noGrp="1"/>
          </p:cNvSpPr>
          <p:nvPr>
            <p:ph type="body" idx="1"/>
          </p:nvPr>
        </p:nvSpPr>
        <p:spPr>
          <a:noFill/>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allons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présent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réfléchir</a:t>
            </a:r>
            <a:r>
              <a:rPr lang="en-US" sz="1200" kern="1200" dirty="0">
                <a:solidFill>
                  <a:schemeClr val="tx1"/>
                </a:solidFill>
                <a:effectLst/>
                <a:latin typeface="+mn-lt"/>
                <a:ea typeface="+mn-ea"/>
                <a:cs typeface="+mn-cs"/>
              </a:rPr>
              <a:t> ensemble au « concept » de handicap </a:t>
            </a:r>
            <a:r>
              <a:rPr lang="en-US" sz="1200" kern="1200" dirty="0" err="1">
                <a:solidFill>
                  <a:schemeClr val="tx1"/>
                </a:solidFill>
                <a:effectLst/>
                <a:latin typeface="+mn-lt"/>
                <a:ea typeface="+mn-ea"/>
                <a:cs typeface="+mn-cs"/>
              </a:rPr>
              <a:t>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développé</a:t>
            </a:r>
            <a:r>
              <a:rPr lang="en-US" sz="1200" kern="1200" dirty="0">
                <a:solidFill>
                  <a:schemeClr val="tx1"/>
                </a:solidFill>
                <a:effectLst/>
                <a:latin typeface="+mn-lt"/>
                <a:ea typeface="+mn-ea"/>
                <a:cs typeface="+mn-cs"/>
              </a:rPr>
              <a:t> dans la Convention des Nations </a:t>
            </a:r>
            <a:r>
              <a:rPr lang="en-US" sz="1200" kern="1200" dirty="0" err="1">
                <a:solidFill>
                  <a:schemeClr val="tx1"/>
                </a:solidFill>
                <a:effectLst/>
                <a:latin typeface="+mn-lt"/>
                <a:ea typeface="+mn-ea"/>
                <a:cs typeface="+mn-cs"/>
              </a:rPr>
              <a:t>Unies</a:t>
            </a:r>
            <a:r>
              <a:rPr lang="en-US" sz="1200" kern="1200" dirty="0">
                <a:solidFill>
                  <a:schemeClr val="tx1"/>
                </a:solidFill>
                <a:effectLst/>
                <a:latin typeface="+mn-lt"/>
                <a:ea typeface="+mn-ea"/>
                <a:cs typeface="+mn-cs"/>
              </a:rPr>
              <a:t> relative aux droits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Ce concept a fait </a:t>
            </a:r>
            <a:r>
              <a:rPr lang="en-US" sz="1200" kern="1200" dirty="0" err="1">
                <a:solidFill>
                  <a:schemeClr val="tx1"/>
                </a:solidFill>
                <a:effectLst/>
                <a:latin typeface="+mn-lt"/>
                <a:ea typeface="+mn-ea"/>
                <a:cs typeface="+mn-cs"/>
              </a:rPr>
              <a:t>l’objet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définition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écrite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mais</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allons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prendre </a:t>
            </a:r>
            <a:r>
              <a:rPr lang="en-US" sz="1200" kern="1200" dirty="0" err="1">
                <a:solidFill>
                  <a:schemeClr val="tx1"/>
                </a:solidFill>
                <a:effectLst/>
                <a:latin typeface="+mn-lt"/>
                <a:ea typeface="+mn-ea"/>
                <a:cs typeface="+mn-cs"/>
              </a:rPr>
              <a:t>connaissance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l’intermédiaire</a:t>
            </a:r>
            <a:r>
              <a:rPr lang="en-US" sz="1200" kern="1200" dirty="0">
                <a:solidFill>
                  <a:schemeClr val="tx1"/>
                </a:solidFill>
                <a:effectLst/>
                <a:latin typeface="+mn-lt"/>
                <a:ea typeface="+mn-ea"/>
                <a:cs typeface="+mn-cs"/>
              </a:rPr>
              <a:t> d’un </a:t>
            </a:r>
            <a:r>
              <a:rPr lang="en-US" sz="1200" kern="1200" dirty="0" err="1">
                <a:solidFill>
                  <a:schemeClr val="tx1"/>
                </a:solidFill>
                <a:effectLst/>
                <a:latin typeface="+mn-lt"/>
                <a:ea typeface="+mn-ea"/>
                <a:cs typeface="+mn-cs"/>
              </a:rPr>
              <a:t>schéma</a:t>
            </a:r>
            <a:r>
              <a:rPr lang="en-US" sz="1200" kern="1200" dirty="0">
                <a:solidFill>
                  <a:schemeClr val="tx1"/>
                </a:solidFill>
                <a:effectLst/>
                <a:latin typeface="+mn-lt"/>
                <a:ea typeface="+mn-ea"/>
                <a:cs typeface="+mn-cs"/>
              </a:rPr>
              <a:t>.</a:t>
            </a:r>
          </a:p>
          <a:p>
            <a:pPr rtl="0"/>
            <a:endParaRPr lang="en-US" altLang="en-US" dirty="0">
              <a:latin typeface="Arial" panose="020B0604020202020204" pitchFamily="34" charset="0"/>
              <a:ea typeface="ヒラギノ角ゴ Pro W3" pitchFamily="14" charset="-128"/>
            </a:endParaRPr>
          </a:p>
          <a:p>
            <a:pPr rtl="0">
              <a:defRP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volontaires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décrire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schéma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proposez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votre</a:t>
            </a:r>
            <a:r>
              <a:rPr lang="en-US" sz="1200" kern="1200" dirty="0">
                <a:solidFill>
                  <a:schemeClr val="tx1"/>
                </a:solidFill>
                <a:effectLst/>
                <a:latin typeface="+mn-lt"/>
                <a:ea typeface="+mn-ea"/>
                <a:cs typeface="+mn-cs"/>
              </a:rPr>
              <a:t> propre explication : «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schéma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représente</a:t>
            </a:r>
            <a:r>
              <a:rPr lang="en-US" sz="1200" kern="1200" dirty="0">
                <a:solidFill>
                  <a:schemeClr val="tx1"/>
                </a:solidFill>
                <a:effectLst/>
                <a:latin typeface="+mn-lt"/>
                <a:ea typeface="+mn-ea"/>
                <a:cs typeface="+mn-cs"/>
              </a:rPr>
              <a:t> le « concept » de handicap </a:t>
            </a:r>
            <a:r>
              <a:rPr lang="en-US" sz="1200" kern="1200" dirty="0" err="1">
                <a:solidFill>
                  <a:schemeClr val="tx1"/>
                </a:solidFill>
                <a:effectLst/>
                <a:latin typeface="+mn-lt"/>
                <a:ea typeface="+mn-ea"/>
                <a:cs typeface="+mn-cs"/>
              </a:rPr>
              <a:t>tel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qu’il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détaillé</a:t>
            </a:r>
            <a:r>
              <a:rPr lang="en-US" sz="1200" kern="1200" dirty="0">
                <a:solidFill>
                  <a:schemeClr val="tx1"/>
                </a:solidFill>
                <a:effectLst/>
                <a:latin typeface="+mn-lt"/>
                <a:ea typeface="+mn-ea"/>
                <a:cs typeface="+mn-cs"/>
              </a:rPr>
              <a:t> dans la Convention des Nations </a:t>
            </a:r>
            <a:r>
              <a:rPr lang="en-US" sz="1200" kern="1200" dirty="0" err="1">
                <a:solidFill>
                  <a:schemeClr val="tx1"/>
                </a:solidFill>
                <a:effectLst/>
                <a:latin typeface="+mn-lt"/>
                <a:ea typeface="+mn-ea"/>
                <a:cs typeface="+mn-cs"/>
              </a:rPr>
              <a:t>Unies</a:t>
            </a:r>
            <a:r>
              <a:rPr lang="en-US" sz="1200" kern="1200" dirty="0">
                <a:solidFill>
                  <a:schemeClr val="tx1"/>
                </a:solidFill>
                <a:effectLst/>
                <a:latin typeface="+mn-lt"/>
                <a:ea typeface="+mn-ea"/>
                <a:cs typeface="+mn-cs"/>
              </a:rPr>
              <a:t> relative aux droits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D’un </a:t>
            </a:r>
            <a:r>
              <a:rPr lang="en-US" sz="1200" kern="1200" dirty="0" err="1">
                <a:solidFill>
                  <a:schemeClr val="tx1"/>
                </a:solidFill>
                <a:effectLst/>
                <a:latin typeface="+mn-lt"/>
                <a:ea typeface="+mn-ea"/>
                <a:cs typeface="+mn-cs"/>
              </a:rPr>
              <a:t>côté</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avons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individus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leurs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caractéristiques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âge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biologique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leur</a:t>
            </a:r>
            <a:r>
              <a:rPr lang="en-US" sz="1200" kern="1200" dirty="0">
                <a:solidFill>
                  <a:schemeClr val="tx1"/>
                </a:solidFill>
                <a:effectLst/>
                <a:latin typeface="+mn-lt"/>
                <a:ea typeface="+mn-ea"/>
                <a:cs typeface="+mn-cs"/>
              </a:rPr>
              <a:t> date de naissance), </a:t>
            </a:r>
            <a:r>
              <a:rPr lang="en-US" sz="1200" kern="1200" dirty="0" err="1">
                <a:solidFill>
                  <a:schemeClr val="tx1"/>
                </a:solidFill>
                <a:effectLst/>
                <a:latin typeface="+mn-lt"/>
                <a:ea typeface="+mn-ea"/>
                <a:cs typeface="+mn-cs"/>
              </a:rPr>
              <a:t>sexe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assigné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naissance, handicaps </a:t>
            </a:r>
            <a:r>
              <a:rPr lang="en-US" sz="1200" kern="1200" dirty="0" err="1">
                <a:solidFill>
                  <a:schemeClr val="tx1"/>
                </a:solidFill>
                <a:effectLst/>
                <a:latin typeface="+mn-lt"/>
                <a:ea typeface="+mn-ea"/>
                <a:cs typeface="+mn-cs"/>
              </a:rPr>
              <a:t>éventuels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perte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d’usage</a:t>
            </a:r>
            <a:r>
              <a:rPr lang="en-US" sz="1200" kern="1200" dirty="0">
                <a:solidFill>
                  <a:schemeClr val="tx1"/>
                </a:solidFill>
                <a:effectLst/>
                <a:latin typeface="+mn-lt"/>
                <a:ea typeface="+mn-ea"/>
                <a:cs typeface="+mn-cs"/>
              </a:rPr>
              <a:t> d’un </a:t>
            </a:r>
            <a:r>
              <a:rPr lang="en-US" sz="1200" kern="1200" dirty="0" err="1">
                <a:solidFill>
                  <a:schemeClr val="tx1"/>
                </a:solidFill>
                <a:effectLst/>
                <a:latin typeface="+mn-lt"/>
                <a:ea typeface="+mn-ea"/>
                <a:cs typeface="+mn-cs"/>
              </a:rPr>
              <a:t>membre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d’un </a:t>
            </a:r>
            <a:r>
              <a:rPr lang="en-US" sz="1200" kern="1200" dirty="0" err="1">
                <a:solidFill>
                  <a:schemeClr val="tx1"/>
                </a:solidFill>
                <a:effectLst/>
                <a:latin typeface="+mn-lt"/>
                <a:ea typeface="+mn-ea"/>
                <a:cs typeface="+mn-cs"/>
              </a:rPr>
              <a:t>système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corporel</a:t>
            </a:r>
            <a:r>
              <a:rPr lang="en-US" sz="1200" kern="1200" dirty="0">
                <a:solidFill>
                  <a:schemeClr val="tx1"/>
                </a:solidFill>
                <a:effectLst/>
                <a:latin typeface="+mn-lt"/>
                <a:ea typeface="+mn-ea"/>
                <a:cs typeface="+mn-cs"/>
              </a:rPr>
              <a:t>), etc. De </a:t>
            </a:r>
            <a:r>
              <a:rPr lang="en-US" sz="1200" kern="1200" dirty="0" err="1">
                <a:solidFill>
                  <a:schemeClr val="tx1"/>
                </a:solidFill>
                <a:effectLst/>
                <a:latin typeface="+mn-lt"/>
                <a:ea typeface="+mn-ea"/>
                <a:cs typeface="+mn-cs"/>
              </a:rPr>
              <a:t>l’autre</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avons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facteurs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environnementaux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tels</a:t>
            </a:r>
            <a:r>
              <a:rPr lang="en-US" sz="1200" kern="1200" dirty="0">
                <a:solidFill>
                  <a:schemeClr val="tx1"/>
                </a:solidFill>
                <a:effectLst/>
                <a:latin typeface="+mn-lt"/>
                <a:ea typeface="+mn-ea"/>
                <a:cs typeface="+mn-cs"/>
              </a:rPr>
              <a:t> que les </a:t>
            </a:r>
            <a:r>
              <a:rPr lang="en-US" sz="1200" kern="1200" dirty="0" err="1">
                <a:solidFill>
                  <a:schemeClr val="tx1"/>
                </a:solidFill>
                <a:effectLst/>
                <a:latin typeface="+mn-lt"/>
                <a:ea typeface="+mn-ea"/>
                <a:cs typeface="+mn-cs"/>
              </a:rPr>
              <a:t>bâtiments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munis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d’escaliers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dépourvus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rampes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d’accès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informations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disponibles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seul</a:t>
            </a:r>
            <a:r>
              <a:rPr lang="en-US" sz="1200" kern="1200" dirty="0">
                <a:solidFill>
                  <a:schemeClr val="tx1"/>
                </a:solidFill>
                <a:effectLst/>
                <a:latin typeface="+mn-lt"/>
                <a:ea typeface="+mn-ea"/>
                <a:cs typeface="+mn-cs"/>
              </a:rPr>
              <a:t> format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formulées</a:t>
            </a:r>
            <a:r>
              <a:rPr lang="en-US" sz="1200" kern="1200" dirty="0">
                <a:solidFill>
                  <a:schemeClr val="tx1"/>
                </a:solidFill>
                <a:effectLst/>
                <a:latin typeface="+mn-lt"/>
                <a:ea typeface="+mn-ea"/>
                <a:cs typeface="+mn-cs"/>
              </a:rPr>
              <a:t> dans un style </a:t>
            </a:r>
            <a:r>
              <a:rPr lang="en-US" sz="1200" kern="1200" dirty="0" err="1">
                <a:solidFill>
                  <a:schemeClr val="tx1"/>
                </a:solidFill>
                <a:effectLst/>
                <a:latin typeface="+mn-lt"/>
                <a:ea typeface="+mn-ea"/>
                <a:cs typeface="+mn-cs"/>
              </a:rPr>
              <a:t>complexe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comportement</a:t>
            </a:r>
            <a:r>
              <a:rPr lang="en-US" sz="1200" kern="1200" dirty="0">
                <a:solidFill>
                  <a:schemeClr val="tx1"/>
                </a:solidFill>
                <a:effectLst/>
                <a:latin typeface="+mn-lt"/>
                <a:ea typeface="+mn-ea"/>
                <a:cs typeface="+mn-cs"/>
              </a:rPr>
              <a:t> du personnel, </a:t>
            </a:r>
            <a:r>
              <a:rPr lang="en-US" sz="1200" kern="1200" dirty="0" err="1">
                <a:solidFill>
                  <a:schemeClr val="tx1"/>
                </a:solidFill>
                <a:effectLst/>
                <a:latin typeface="+mn-lt"/>
                <a:ea typeface="+mn-ea"/>
                <a:cs typeface="+mn-cs"/>
              </a:rPr>
              <a:t>l’indifférence</a:t>
            </a:r>
            <a:r>
              <a:rPr lang="en-US" sz="1200" kern="1200" dirty="0">
                <a:solidFill>
                  <a:schemeClr val="tx1"/>
                </a:solidFill>
                <a:effectLst/>
                <a:latin typeface="+mn-lt"/>
                <a:ea typeface="+mn-ea"/>
                <a:cs typeface="+mn-cs"/>
              </a:rPr>
              <a:t> des institutions et le manque de politiques, etc. Il </a:t>
            </a:r>
            <a:r>
              <a:rPr lang="en-US" sz="1200" kern="1200" dirty="0" err="1">
                <a:solidFill>
                  <a:schemeClr val="tx1"/>
                </a:solidFill>
                <a:effectLst/>
                <a:latin typeface="+mn-lt"/>
                <a:ea typeface="+mn-ea"/>
                <a:cs typeface="+mn-cs"/>
              </a:rPr>
              <a:t>s’agit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d’obstacles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environnementaux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mais</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pourraient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devenir</a:t>
            </a:r>
            <a:r>
              <a:rPr lang="en-US" sz="1200" kern="1200" dirty="0">
                <a:solidFill>
                  <a:schemeClr val="tx1"/>
                </a:solidFill>
                <a:effectLst/>
                <a:latin typeface="+mn-lt"/>
                <a:ea typeface="+mn-ea"/>
                <a:cs typeface="+mn-cs"/>
              </a:rPr>
              <a:t> des conditions </a:t>
            </a:r>
            <a:r>
              <a:rPr lang="en-US" sz="1200" kern="1200" dirty="0" err="1">
                <a:solidFill>
                  <a:schemeClr val="tx1"/>
                </a:solidFill>
                <a:effectLst/>
                <a:latin typeface="+mn-lt"/>
                <a:ea typeface="+mn-ea"/>
                <a:cs typeface="+mn-cs"/>
              </a:rPr>
              <a:t>favorables</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meilleure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accessibilité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faveur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simple transformation. </a:t>
            </a:r>
            <a:r>
              <a:rPr lang="en-US" sz="1200" kern="1200" dirty="0" err="1">
                <a:solidFill>
                  <a:schemeClr val="tx1"/>
                </a:solidFill>
                <a:effectLst/>
                <a:latin typeface="+mn-lt"/>
                <a:ea typeface="+mn-ea"/>
                <a:cs typeface="+mn-cs"/>
              </a:rPr>
              <a:t>Lorsqu’un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individu</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diverses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caractéristiques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interagissent</a:t>
            </a:r>
            <a:r>
              <a:rPr lang="en-US" sz="1200" kern="1200" dirty="0">
                <a:solidFill>
                  <a:schemeClr val="tx1"/>
                </a:solidFill>
                <a:effectLst/>
                <a:latin typeface="+mn-lt"/>
                <a:ea typeface="+mn-ea"/>
                <a:cs typeface="+mn-cs"/>
              </a:rPr>
              <a:t> avec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obstacles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avec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conditions </a:t>
            </a:r>
            <a:r>
              <a:rPr lang="en-US" sz="1200" kern="1200" dirty="0" err="1">
                <a:solidFill>
                  <a:schemeClr val="tx1"/>
                </a:solidFill>
                <a:effectLst/>
                <a:latin typeface="+mn-lt"/>
                <a:ea typeface="+mn-ea"/>
                <a:cs typeface="+mn-cs"/>
              </a:rPr>
              <a:t>favorables</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résultat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prendre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formes</a:t>
            </a:r>
            <a:r>
              <a:rPr lang="en-US" sz="1200" kern="1200" dirty="0">
                <a:solidFill>
                  <a:schemeClr val="tx1"/>
                </a:solidFill>
                <a:effectLst/>
                <a:latin typeface="+mn-lt"/>
                <a:ea typeface="+mn-ea"/>
                <a:cs typeface="+mn-cs"/>
              </a:rPr>
              <a:t>. Si </a:t>
            </a:r>
            <a:r>
              <a:rPr lang="en-US" sz="1200" kern="1200" dirty="0" err="1">
                <a:solidFill>
                  <a:schemeClr val="tx1"/>
                </a:solidFill>
                <a:effectLst/>
                <a:latin typeface="+mn-lt"/>
                <a:ea typeface="+mn-ea"/>
                <a:cs typeface="+mn-cs"/>
              </a:rPr>
              <a:t>l’individu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concerné</a:t>
            </a:r>
            <a:r>
              <a:rPr lang="en-US" sz="1200" kern="1200" dirty="0">
                <a:solidFill>
                  <a:schemeClr val="tx1"/>
                </a:solidFill>
                <a:effectLst/>
                <a:latin typeface="+mn-lt"/>
                <a:ea typeface="+mn-ea"/>
                <a:cs typeface="+mn-cs"/>
              </a:rPr>
              <a:t> rencontre des obstacles, </a:t>
            </a:r>
            <a:r>
              <a:rPr lang="en-US" sz="1200" kern="1200" dirty="0" err="1">
                <a:solidFill>
                  <a:schemeClr val="tx1"/>
                </a:solidFill>
                <a:effectLst/>
                <a:latin typeface="+mn-lt"/>
                <a:ea typeface="+mn-ea"/>
                <a:cs typeface="+mn-cs"/>
              </a:rPr>
              <a:t>cela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entraver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sa</a:t>
            </a:r>
            <a:r>
              <a:rPr lang="en-US" sz="1200" kern="1200" dirty="0">
                <a:solidFill>
                  <a:schemeClr val="tx1"/>
                </a:solidFill>
                <a:effectLst/>
                <a:latin typeface="+mn-lt"/>
                <a:ea typeface="+mn-ea"/>
                <a:cs typeface="+mn-cs"/>
              </a:rPr>
              <a:t> participation et </a:t>
            </a:r>
            <a:r>
              <a:rPr lang="en-US" sz="1200" b="1" kern="1200" dirty="0" err="1">
                <a:solidFill>
                  <a:schemeClr val="tx1"/>
                </a:solidFill>
                <a:effectLst/>
                <a:latin typeface="+mn-lt"/>
                <a:ea typeface="+mn-ea"/>
                <a:cs typeface="+mn-cs"/>
              </a:rPr>
              <a:t>concrétiser</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son handicap. </a:t>
            </a:r>
            <a:r>
              <a:rPr lang="en-US" sz="1200" b="0" kern="1200" dirty="0" err="1">
                <a:solidFill>
                  <a:schemeClr val="tx1"/>
                </a:solidFill>
                <a:effectLst/>
                <a:latin typeface="+mn-lt"/>
                <a:ea typeface="+mn-ea"/>
                <a:cs typeface="+mn-cs"/>
              </a:rPr>
              <a:t>S’il</a:t>
            </a:r>
            <a:r>
              <a:rPr lang="en-US" sz="1200" b="0" kern="1200" dirty="0">
                <a:solidFill>
                  <a:schemeClr val="tx1"/>
                </a:solidFill>
                <a:effectLst/>
                <a:latin typeface="+mn-lt"/>
                <a:ea typeface="+mn-ea"/>
                <a:cs typeface="+mn-cs"/>
              </a:rPr>
              <a:t> rencontre des conditions </a:t>
            </a:r>
            <a:r>
              <a:rPr lang="en-US" sz="1200" b="0" kern="1200" dirty="0" err="1">
                <a:solidFill>
                  <a:schemeClr val="tx1"/>
                </a:solidFill>
                <a:effectLst/>
                <a:latin typeface="+mn-lt"/>
                <a:ea typeface="+mn-ea"/>
                <a:cs typeface="+mn-cs"/>
              </a:rPr>
              <a:t>favorables</a:t>
            </a:r>
            <a:r>
              <a:rPr lang="en-US" sz="1200" b="0" kern="1200" dirty="0">
                <a:solidFill>
                  <a:schemeClr val="tx1"/>
                </a:solidFill>
                <a:effectLst/>
                <a:latin typeface="+mn-lt"/>
                <a:ea typeface="+mn-ea"/>
                <a:cs typeface="+mn-cs"/>
              </a:rPr>
              <a:t>, il sera </a:t>
            </a:r>
            <a:r>
              <a:rPr lang="en-US" sz="1200" b="0" kern="1200" dirty="0" err="1">
                <a:solidFill>
                  <a:schemeClr val="tx1"/>
                </a:solidFill>
                <a:effectLst/>
                <a:latin typeface="+mn-lt"/>
                <a:ea typeface="+mn-ea"/>
                <a:cs typeface="+mn-cs"/>
              </a:rPr>
              <a:t>alors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en</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mesure</a:t>
            </a:r>
            <a:r>
              <a:rPr lang="en-US" sz="1200" b="0" kern="1200" dirty="0">
                <a:solidFill>
                  <a:schemeClr val="tx1"/>
                </a:solidFill>
                <a:effectLst/>
                <a:latin typeface="+mn-lt"/>
                <a:ea typeface="+mn-ea"/>
                <a:cs typeface="+mn-cs"/>
              </a:rPr>
              <a:t> de </a:t>
            </a:r>
            <a:r>
              <a:rPr lang="en-US" sz="1200" b="0" kern="1200" dirty="0" err="1">
                <a:solidFill>
                  <a:schemeClr val="tx1"/>
                </a:solidFill>
                <a:effectLst/>
                <a:latin typeface="+mn-lt"/>
                <a:ea typeface="+mn-ea"/>
                <a:cs typeface="+mn-cs"/>
              </a:rPr>
              <a:t>participer</a:t>
            </a:r>
            <a:r>
              <a:rPr lang="en-US" sz="1200" b="0" kern="1200" dirty="0">
                <a:solidFill>
                  <a:schemeClr val="tx1"/>
                </a:solidFill>
                <a:effectLst/>
                <a:latin typeface="+mn-lt"/>
                <a:ea typeface="+mn-ea"/>
                <a:cs typeface="+mn-cs"/>
              </a:rPr>
              <a:t> sur un pied </a:t>
            </a:r>
            <a:r>
              <a:rPr lang="en-US" sz="1200" b="0" kern="1200" dirty="0" err="1">
                <a:solidFill>
                  <a:schemeClr val="tx1"/>
                </a:solidFill>
                <a:effectLst/>
                <a:latin typeface="+mn-lt"/>
                <a:ea typeface="+mn-ea"/>
                <a:cs typeface="+mn-cs"/>
              </a:rPr>
              <a:t>d’égalité</a:t>
            </a:r>
            <a:r>
              <a:rPr lang="en-US" sz="1200" b="0" kern="1200" dirty="0">
                <a:solidFill>
                  <a:schemeClr val="tx1"/>
                </a:solidFill>
                <a:effectLst/>
                <a:latin typeface="+mn-lt"/>
                <a:ea typeface="+mn-ea"/>
                <a:cs typeface="+mn-cs"/>
              </a:rPr>
              <a:t> avec les </a:t>
            </a:r>
            <a:r>
              <a:rPr lang="en-US" sz="1200" b="0" kern="1200" dirty="0" err="1">
                <a:solidFill>
                  <a:schemeClr val="tx1"/>
                </a:solidFill>
                <a:effectLst/>
                <a:latin typeface="+mn-lt"/>
                <a:ea typeface="+mn-ea"/>
                <a:cs typeface="+mn-cs"/>
              </a:rPr>
              <a:t>autres</a:t>
            </a:r>
            <a:r>
              <a:rPr lang="en-US" sz="1200" b="0" kern="1200" dirty="0">
                <a:solidFill>
                  <a:schemeClr val="tx1"/>
                </a:solidFill>
                <a:effectLst/>
                <a:latin typeface="+mn-lt"/>
                <a:ea typeface="+mn-ea"/>
                <a:cs typeface="+mn-cs"/>
              </a:rPr>
              <a:t>.</a:t>
            </a:r>
            <a:r>
              <a:rPr lang="en-US" dirty="0"/>
              <a:t> </a:t>
            </a:r>
          </a:p>
          <a:p>
            <a:pPr rtl="0">
              <a:defRPr/>
            </a:pPr>
            <a:endParaRPr lang="en-GB" dirty="0"/>
          </a:p>
          <a:p>
            <a:pPr marL="0" marR="0" lvl="0" indent="0" algn="l" defTabSz="914400" rtl="0" eaLnBrk="1" fontAlgn="auto" latinLnBrk="0" hangingPunct="1">
              <a:lnSpc>
                <a:spcPct val="100000"/>
              </a:lnSpc>
              <a:spcBef>
                <a:spcPts val="0"/>
              </a:spcBef>
              <a:spcAft>
                <a:spcPts val="0"/>
              </a:spcAft>
              <a:buClrTx/>
              <a:buSzTx/>
              <a:buFontTx/>
              <a:buNone/>
              <a:defRPr/>
            </a:pPr>
            <a:r>
              <a:rPr lang="en-US" sz="1200" b="0" kern="1200" dirty="0">
                <a:solidFill>
                  <a:schemeClr val="tx1"/>
                </a:solidFill>
                <a:effectLst/>
                <a:latin typeface="+mn-lt"/>
                <a:ea typeface="+mn-ea"/>
                <a:cs typeface="+mn-cs"/>
              </a:rPr>
              <a:t>Sur </a:t>
            </a:r>
            <a:r>
              <a:rPr lang="en-US" sz="1200" b="0" kern="1200" dirty="0" err="1">
                <a:solidFill>
                  <a:schemeClr val="tx1"/>
                </a:solidFill>
                <a:effectLst/>
                <a:latin typeface="+mn-lt"/>
                <a:ea typeface="+mn-ea"/>
                <a:cs typeface="+mn-cs"/>
              </a:rPr>
              <a:t>l’image</a:t>
            </a:r>
            <a:r>
              <a:rPr lang="en-US" sz="1200" b="0" kern="1200" dirty="0">
                <a:solidFill>
                  <a:schemeClr val="tx1"/>
                </a:solidFill>
                <a:effectLst/>
                <a:latin typeface="+mn-lt"/>
                <a:ea typeface="+mn-ea"/>
                <a:cs typeface="+mn-cs"/>
              </a:rPr>
              <a:t> de gauche, par </a:t>
            </a:r>
            <a:r>
              <a:rPr lang="en-US" sz="1200" b="0" kern="1200" dirty="0" err="1">
                <a:solidFill>
                  <a:schemeClr val="tx1"/>
                </a:solidFill>
                <a:effectLst/>
                <a:latin typeface="+mn-lt"/>
                <a:ea typeface="+mn-ea"/>
                <a:cs typeface="+mn-cs"/>
              </a:rPr>
              <a:t>exemple</a:t>
            </a:r>
            <a:r>
              <a:rPr lang="en-US" sz="1200" b="0" kern="1200" dirty="0">
                <a:solidFill>
                  <a:schemeClr val="tx1"/>
                </a:solidFill>
                <a:effectLst/>
                <a:latin typeface="+mn-lt"/>
                <a:ea typeface="+mn-ea"/>
                <a:cs typeface="+mn-cs"/>
              </a:rPr>
              <a:t>,</a:t>
            </a:r>
            <a:r>
              <a:rPr lang="en-US" dirty="0"/>
              <a:t> Jamir </a:t>
            </a:r>
            <a:r>
              <a:rPr lang="en-US" sz="1200" b="0" kern="1200" dirty="0" err="1">
                <a:solidFill>
                  <a:schemeClr val="tx1"/>
                </a:solidFill>
                <a:effectLst/>
                <a:latin typeface="+mn-lt"/>
                <a:ea typeface="+mn-ea"/>
                <a:cs typeface="+mn-cs"/>
              </a:rPr>
              <a:t>est</a:t>
            </a:r>
            <a:r>
              <a:rPr lang="en-US" sz="1200" b="0" kern="1200" dirty="0">
                <a:solidFill>
                  <a:schemeClr val="tx1"/>
                </a:solidFill>
                <a:effectLst/>
                <a:latin typeface="+mn-lt"/>
                <a:ea typeface="+mn-ea"/>
                <a:cs typeface="+mn-cs"/>
              </a:rPr>
              <a:t> un garçon </a:t>
            </a:r>
            <a:r>
              <a:rPr lang="en-US" sz="1200" b="0" kern="1200" dirty="0" err="1">
                <a:solidFill>
                  <a:schemeClr val="tx1"/>
                </a:solidFill>
                <a:effectLst/>
                <a:latin typeface="+mn-lt"/>
                <a:ea typeface="+mn-ea"/>
                <a:cs typeface="+mn-cs"/>
              </a:rPr>
              <a:t>présentant</a:t>
            </a:r>
            <a:r>
              <a:rPr lang="en-US" sz="1200" b="0" kern="1200" dirty="0">
                <a:solidFill>
                  <a:schemeClr val="tx1"/>
                </a:solidFill>
                <a:effectLst/>
                <a:latin typeface="+mn-lt"/>
                <a:ea typeface="+mn-ea"/>
                <a:cs typeface="+mn-cs"/>
              </a:rPr>
              <a:t> un handicap physique et </a:t>
            </a:r>
            <a:r>
              <a:rPr lang="en-US" sz="1200" b="0" kern="1200" dirty="0" err="1">
                <a:solidFill>
                  <a:schemeClr val="tx1"/>
                </a:solidFill>
                <a:effectLst/>
                <a:latin typeface="+mn-lt"/>
                <a:ea typeface="+mn-ea"/>
                <a:cs typeface="+mn-cs"/>
              </a:rPr>
              <a:t>confronté</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à</a:t>
            </a:r>
            <a:r>
              <a:rPr lang="en-US" sz="1200" b="0" kern="1200" dirty="0">
                <a:solidFill>
                  <a:schemeClr val="tx1"/>
                </a:solidFill>
                <a:effectLst/>
                <a:latin typeface="+mn-lt"/>
                <a:ea typeface="+mn-ea"/>
                <a:cs typeface="+mn-cs"/>
              </a:rPr>
              <a:t> des </a:t>
            </a:r>
            <a:r>
              <a:rPr lang="en-US" sz="1200" b="0" kern="1200" dirty="0" err="1">
                <a:solidFill>
                  <a:schemeClr val="tx1"/>
                </a:solidFill>
                <a:effectLst/>
                <a:latin typeface="+mn-lt"/>
                <a:ea typeface="+mn-ea"/>
                <a:cs typeface="+mn-cs"/>
              </a:rPr>
              <a:t>difficultés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d’accès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l’école</a:t>
            </a:r>
            <a:r>
              <a:rPr lang="en-US" sz="1200" b="0" kern="1200" dirty="0">
                <a:solidFill>
                  <a:schemeClr val="tx1"/>
                </a:solidFill>
                <a:effectLst/>
                <a:latin typeface="+mn-lt"/>
                <a:ea typeface="+mn-ea"/>
                <a:cs typeface="+mn-cs"/>
              </a:rPr>
              <a:t> et aux </a:t>
            </a:r>
            <a:r>
              <a:rPr lang="en-US" sz="1200" b="0" kern="1200" dirty="0" err="1">
                <a:solidFill>
                  <a:schemeClr val="tx1"/>
                </a:solidFill>
                <a:effectLst/>
                <a:latin typeface="+mn-lt"/>
                <a:ea typeface="+mn-ea"/>
                <a:cs typeface="+mn-cs"/>
              </a:rPr>
              <a:t>comportements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négatifs</a:t>
            </a:r>
            <a:r>
              <a:rPr lang="en-US" sz="1200" b="0" kern="1200" dirty="0">
                <a:solidFill>
                  <a:schemeClr val="tx1"/>
                </a:solidFill>
                <a:effectLst/>
                <a:latin typeface="+mn-lt"/>
                <a:ea typeface="+mn-ea"/>
                <a:cs typeface="+mn-cs"/>
              </a:rPr>
              <a:t> de </a:t>
            </a:r>
            <a:r>
              <a:rPr lang="en-US" sz="1200" b="0" kern="1200" dirty="0" err="1">
                <a:solidFill>
                  <a:schemeClr val="tx1"/>
                </a:solidFill>
                <a:effectLst/>
                <a:latin typeface="+mn-lt"/>
                <a:ea typeface="+mn-ea"/>
                <a:cs typeface="+mn-cs"/>
              </a:rPr>
              <a:t>ses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professeurs</a:t>
            </a:r>
            <a:r>
              <a:rPr lang="en-US" sz="1200" b="0" kern="1200" dirty="0">
                <a:solidFill>
                  <a:schemeClr val="tx1"/>
                </a:solidFill>
                <a:effectLst/>
                <a:latin typeface="+mn-lt"/>
                <a:ea typeface="+mn-ea"/>
                <a:cs typeface="+mn-cs"/>
              </a:rPr>
              <a:t>, des </a:t>
            </a:r>
            <a:r>
              <a:rPr lang="en-US" sz="1200" b="0" kern="1200" dirty="0" err="1">
                <a:solidFill>
                  <a:schemeClr val="tx1"/>
                </a:solidFill>
                <a:effectLst/>
                <a:latin typeface="+mn-lt"/>
                <a:ea typeface="+mn-ea"/>
                <a:cs typeface="+mn-cs"/>
              </a:rPr>
              <a:t>autres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élèves</a:t>
            </a:r>
            <a:r>
              <a:rPr lang="en-US" sz="1200" b="0" kern="1200" dirty="0">
                <a:solidFill>
                  <a:schemeClr val="tx1"/>
                </a:solidFill>
                <a:effectLst/>
                <a:latin typeface="+mn-lt"/>
                <a:ea typeface="+mn-ea"/>
                <a:cs typeface="+mn-cs"/>
              </a:rPr>
              <a:t> et de </a:t>
            </a:r>
            <a:r>
              <a:rPr lang="en-US" sz="1200" b="0" kern="1200" dirty="0" err="1">
                <a:solidFill>
                  <a:schemeClr val="tx1"/>
                </a:solidFill>
                <a:effectLst/>
                <a:latin typeface="+mn-lt"/>
                <a:ea typeface="+mn-ea"/>
                <a:cs typeface="+mn-cs"/>
              </a:rPr>
              <a:t>sa</a:t>
            </a:r>
            <a:r>
              <a:rPr lang="en-US" sz="1200" b="0" kern="1200" dirty="0">
                <a:solidFill>
                  <a:schemeClr val="tx1"/>
                </a:solidFill>
                <a:effectLst/>
                <a:latin typeface="+mn-lt"/>
                <a:ea typeface="+mn-ea"/>
                <a:cs typeface="+mn-cs"/>
              </a:rPr>
              <a:t> propre </a:t>
            </a:r>
            <a:r>
              <a:rPr lang="en-US" sz="1200" b="0" kern="1200" dirty="0" err="1">
                <a:solidFill>
                  <a:schemeClr val="tx1"/>
                </a:solidFill>
                <a:effectLst/>
                <a:latin typeface="+mn-lt"/>
                <a:ea typeface="+mn-ea"/>
                <a:cs typeface="+mn-cs"/>
              </a:rPr>
              <a:t>famille</a:t>
            </a:r>
            <a:r>
              <a:rPr lang="en-US" sz="1200" b="0" kern="1200" dirty="0">
                <a:solidFill>
                  <a:schemeClr val="tx1"/>
                </a:solidFill>
                <a:effectLst/>
                <a:latin typeface="+mn-lt"/>
                <a:ea typeface="+mn-ea"/>
                <a:cs typeface="+mn-cs"/>
              </a:rPr>
              <a:t>, qui tendent </a:t>
            </a:r>
            <a:r>
              <a:rPr lang="en-US" sz="1200" b="0" kern="1200" dirty="0" err="1">
                <a:solidFill>
                  <a:schemeClr val="tx1"/>
                </a:solidFill>
                <a:effectLst/>
                <a:latin typeface="+mn-lt"/>
                <a:ea typeface="+mn-ea"/>
                <a:cs typeface="+mn-cs"/>
              </a:rPr>
              <a:t>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remettre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en</a:t>
            </a:r>
            <a:r>
              <a:rPr lang="en-US" sz="1200" b="0" kern="1200" dirty="0">
                <a:solidFill>
                  <a:schemeClr val="tx1"/>
                </a:solidFill>
                <a:effectLst/>
                <a:latin typeface="+mn-lt"/>
                <a:ea typeface="+mn-ea"/>
                <a:cs typeface="+mn-cs"/>
              </a:rPr>
              <a:t> cause </a:t>
            </a:r>
            <a:r>
              <a:rPr lang="en-US" sz="1200" b="0" kern="1200" dirty="0" err="1">
                <a:solidFill>
                  <a:schemeClr val="tx1"/>
                </a:solidFill>
                <a:effectLst/>
                <a:latin typeface="+mn-lt"/>
                <a:ea typeface="+mn-ea"/>
                <a:cs typeface="+mn-cs"/>
              </a:rPr>
              <a:t>sa</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capacité</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à</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étudier</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comme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n’importe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quel</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autre</a:t>
            </a:r>
            <a:r>
              <a:rPr lang="en-US" sz="1200" b="0" kern="1200" dirty="0">
                <a:solidFill>
                  <a:schemeClr val="tx1"/>
                </a:solidFill>
                <a:effectLst/>
                <a:latin typeface="+mn-lt"/>
                <a:ea typeface="+mn-ea"/>
                <a:cs typeface="+mn-cs"/>
              </a:rPr>
              <a:t> enfant. Sur </a:t>
            </a:r>
            <a:r>
              <a:rPr lang="en-US" sz="1200" b="0" kern="1200" dirty="0" err="1">
                <a:solidFill>
                  <a:schemeClr val="tx1"/>
                </a:solidFill>
                <a:effectLst/>
                <a:latin typeface="+mn-lt"/>
                <a:ea typeface="+mn-ea"/>
                <a:cs typeface="+mn-cs"/>
              </a:rPr>
              <a:t>l’image</a:t>
            </a:r>
            <a:r>
              <a:rPr lang="en-US" sz="1200" b="0" kern="1200" dirty="0">
                <a:solidFill>
                  <a:schemeClr val="tx1"/>
                </a:solidFill>
                <a:effectLst/>
                <a:latin typeface="+mn-lt"/>
                <a:ea typeface="+mn-ea"/>
                <a:cs typeface="+mn-cs"/>
              </a:rPr>
              <a:t> de droite, au contraire, il </a:t>
            </a:r>
            <a:r>
              <a:rPr lang="en-US" sz="1200" b="0" kern="1200" dirty="0" err="1">
                <a:solidFill>
                  <a:schemeClr val="tx1"/>
                </a:solidFill>
                <a:effectLst/>
                <a:latin typeface="+mn-lt"/>
                <a:ea typeface="+mn-ea"/>
                <a:cs typeface="+mn-cs"/>
              </a:rPr>
              <a:t>assiste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à</a:t>
            </a:r>
            <a:r>
              <a:rPr lang="en-US" sz="1200" b="0" kern="1200" dirty="0">
                <a:solidFill>
                  <a:schemeClr val="tx1"/>
                </a:solidFill>
                <a:effectLst/>
                <a:latin typeface="+mn-lt"/>
                <a:ea typeface="+mn-ea"/>
                <a:cs typeface="+mn-cs"/>
              </a:rPr>
              <a:t> un </a:t>
            </a:r>
            <a:r>
              <a:rPr lang="en-US" sz="1200" b="0" kern="1200" dirty="0" err="1">
                <a:solidFill>
                  <a:schemeClr val="tx1"/>
                </a:solidFill>
                <a:effectLst/>
                <a:latin typeface="+mn-lt"/>
                <a:ea typeface="+mn-ea"/>
                <a:cs typeface="+mn-cs"/>
              </a:rPr>
              <a:t>cours</a:t>
            </a:r>
            <a:r>
              <a:rPr lang="en-US" sz="1200" b="0" kern="1200" dirty="0">
                <a:solidFill>
                  <a:schemeClr val="tx1"/>
                </a:solidFill>
                <a:effectLst/>
                <a:latin typeface="+mn-lt"/>
                <a:ea typeface="+mn-ea"/>
                <a:cs typeface="+mn-cs"/>
              </a:rPr>
              <a:t> dans un </a:t>
            </a:r>
            <a:r>
              <a:rPr lang="en-US" sz="1200" b="0" kern="1200" dirty="0" err="1">
                <a:solidFill>
                  <a:schemeClr val="tx1"/>
                </a:solidFill>
                <a:effectLst/>
                <a:latin typeface="+mn-lt"/>
                <a:ea typeface="+mn-ea"/>
                <a:cs typeface="+mn-cs"/>
              </a:rPr>
              <a:t>établissement</a:t>
            </a:r>
            <a:r>
              <a:rPr lang="en-US" sz="1200" b="0" kern="1200" dirty="0">
                <a:solidFill>
                  <a:schemeClr val="tx1"/>
                </a:solidFill>
                <a:effectLst/>
                <a:latin typeface="+mn-lt"/>
                <a:ea typeface="+mn-ea"/>
                <a:cs typeface="+mn-cs"/>
              </a:rPr>
              <a:t> accessible, </a:t>
            </a:r>
            <a:r>
              <a:rPr lang="en-US" sz="1200" b="0" kern="1200" dirty="0" err="1">
                <a:solidFill>
                  <a:schemeClr val="tx1"/>
                </a:solidFill>
                <a:effectLst/>
                <a:latin typeface="+mn-lt"/>
                <a:ea typeface="+mn-ea"/>
                <a:cs typeface="+mn-cs"/>
              </a:rPr>
              <a:t>où</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ses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camarades</a:t>
            </a:r>
            <a:r>
              <a:rPr lang="en-US" sz="1200" b="0" kern="1200" dirty="0">
                <a:solidFill>
                  <a:schemeClr val="tx1"/>
                </a:solidFill>
                <a:effectLst/>
                <a:latin typeface="+mn-lt"/>
                <a:ea typeface="+mn-ea"/>
                <a:cs typeface="+mn-cs"/>
              </a:rPr>
              <a:t> et </a:t>
            </a:r>
            <a:r>
              <a:rPr lang="en-US" sz="1200" b="0" kern="1200" dirty="0" err="1">
                <a:solidFill>
                  <a:schemeClr val="tx1"/>
                </a:solidFill>
                <a:effectLst/>
                <a:latin typeface="+mn-lt"/>
                <a:ea typeface="+mn-ea"/>
                <a:cs typeface="+mn-cs"/>
              </a:rPr>
              <a:t>ses</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professeurs</a:t>
            </a:r>
            <a:r>
              <a:rPr lang="en-US" sz="1200" b="0" kern="1200" dirty="0">
                <a:solidFill>
                  <a:schemeClr val="tx1"/>
                </a:solidFill>
                <a:effectLst/>
                <a:latin typeface="+mn-lt"/>
                <a:ea typeface="+mn-ea"/>
                <a:cs typeface="+mn-cs"/>
              </a:rPr>
              <a:t> le </a:t>
            </a:r>
            <a:r>
              <a:rPr lang="en-US" sz="1200" b="0" kern="1200" dirty="0" err="1">
                <a:solidFill>
                  <a:schemeClr val="tx1"/>
                </a:solidFill>
                <a:effectLst/>
                <a:latin typeface="+mn-lt"/>
                <a:ea typeface="+mn-ea"/>
                <a:cs typeface="+mn-cs"/>
              </a:rPr>
              <a:t>soutiennent</a:t>
            </a:r>
            <a:r>
              <a:rPr lang="en-US" sz="1200" b="0" kern="1200" dirty="0">
                <a:solidFill>
                  <a:schemeClr val="tx1"/>
                </a:solidFill>
                <a:effectLst/>
                <a:latin typeface="+mn-lt"/>
                <a:ea typeface="+mn-ea"/>
                <a:cs typeface="+mn-cs"/>
              </a:rPr>
              <a:t> dans son </a:t>
            </a:r>
            <a:r>
              <a:rPr lang="en-US" sz="1200" b="0" kern="1200" dirty="0" err="1">
                <a:solidFill>
                  <a:schemeClr val="tx1"/>
                </a:solidFill>
                <a:effectLst/>
                <a:latin typeface="+mn-lt"/>
                <a:ea typeface="+mn-ea"/>
                <a:cs typeface="+mn-cs"/>
              </a:rPr>
              <a:t>apprentissage</a:t>
            </a:r>
            <a:r>
              <a:rPr lang="en-US" sz="1200" b="0" kern="1200" dirty="0">
                <a:solidFill>
                  <a:schemeClr val="tx1"/>
                </a:solidFill>
                <a:effectLst/>
                <a:latin typeface="+mn-lt"/>
                <a:ea typeface="+mn-ea"/>
                <a:cs typeface="+mn-cs"/>
              </a:rPr>
              <a:t>. »</a:t>
            </a:r>
            <a:endParaRPr lang="en-GB" sz="1200" b="0" kern="1200" dirty="0">
              <a:solidFill>
                <a:schemeClr val="tx1"/>
              </a:solidFill>
              <a:effectLst/>
              <a:latin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defRPr/>
            </a:pPr>
            <a:endParaRPr lang="en-GB" sz="1200" kern="1200" dirty="0">
              <a:solidFill>
                <a:schemeClr val="tx1"/>
              </a:solidFill>
              <a:effectLst/>
              <a:latin typeface="+mn-lt"/>
              <a:ea typeface="+mn-ea"/>
              <a:cs typeface="+mn-cs"/>
            </a:endParaRPr>
          </a:p>
          <a:p>
            <a:pPr rtl="0">
              <a:defRPr/>
            </a:pPr>
            <a:r>
              <a:rPr lang="en-US" sz="1200" kern="1200" dirty="0">
                <a:solidFill>
                  <a:schemeClr val="tx1"/>
                </a:solidFill>
                <a:effectLst/>
                <a:latin typeface="+mn-lt"/>
                <a:ea typeface="+mn-ea"/>
                <a:cs typeface="+mn-cs"/>
              </a:rPr>
              <a:t>Message </a:t>
            </a:r>
            <a:r>
              <a:rPr lang="en-US" sz="1200" kern="1200" dirty="0" err="1">
                <a:solidFill>
                  <a:schemeClr val="tx1"/>
                </a:solidFill>
                <a:effectLst/>
                <a:latin typeface="+mn-lt"/>
                <a:ea typeface="+mn-ea"/>
                <a:cs typeface="+mn-cs"/>
              </a:rPr>
              <a:t>clé</a:t>
            </a:r>
            <a:r>
              <a:rPr lang="en-US" sz="1200" kern="1200" dirty="0">
                <a:solidFill>
                  <a:schemeClr val="tx1"/>
                </a:solidFill>
                <a:effectLst/>
                <a:latin typeface="+mn-lt"/>
                <a:ea typeface="+mn-ea"/>
                <a:cs typeface="+mn-cs"/>
              </a:rPr>
              <a:t> : le handicap </a:t>
            </a:r>
            <a:r>
              <a:rPr lang="en-US" sz="1200" kern="1200" dirty="0" err="1">
                <a:solidFill>
                  <a:schemeClr val="tx1"/>
                </a:solidFill>
                <a:effectLst/>
                <a:latin typeface="+mn-lt"/>
                <a:ea typeface="+mn-ea"/>
                <a:cs typeface="+mn-cs"/>
              </a:rPr>
              <a:t>n’est</a:t>
            </a:r>
            <a:r>
              <a:rPr lang="en-US" sz="1200" kern="1200" dirty="0">
                <a:solidFill>
                  <a:schemeClr val="tx1"/>
                </a:solidFill>
                <a:effectLst/>
                <a:latin typeface="+mn-lt"/>
                <a:ea typeface="+mn-ea"/>
                <a:cs typeface="+mn-cs"/>
              </a:rPr>
              <a:t> pas </a:t>
            </a:r>
            <a:r>
              <a:rPr lang="en-US" sz="1200" kern="1200" dirty="0" err="1">
                <a:solidFill>
                  <a:schemeClr val="tx1"/>
                </a:solidFill>
                <a:effectLst/>
                <a:latin typeface="+mn-lt"/>
                <a:ea typeface="+mn-ea"/>
                <a:cs typeface="+mn-cs"/>
              </a:rPr>
              <a:t>inhérent</a:t>
            </a:r>
            <a:r>
              <a:rPr lang="en-US" sz="1200" kern="1200" dirty="0">
                <a:solidFill>
                  <a:schemeClr val="tx1"/>
                </a:solidFill>
                <a:effectLst/>
                <a:latin typeface="+mn-lt"/>
                <a:ea typeface="+mn-ea"/>
                <a:cs typeface="+mn-cs"/>
              </a:rPr>
              <a:t> aux </a:t>
            </a:r>
            <a:r>
              <a:rPr lang="en-US" sz="1200" kern="1200" dirty="0" err="1">
                <a:solidFill>
                  <a:schemeClr val="tx1"/>
                </a:solidFill>
                <a:effectLst/>
                <a:latin typeface="+mn-lt"/>
                <a:ea typeface="+mn-ea"/>
                <a:cs typeface="+mn-cs"/>
              </a:rPr>
              <a:t>individus</a:t>
            </a:r>
            <a:r>
              <a:rPr lang="en-US" sz="1200" kern="1200" dirty="0">
                <a:solidFill>
                  <a:schemeClr val="tx1"/>
                </a:solidFill>
                <a:effectLst/>
                <a:latin typeface="+mn-lt"/>
                <a:ea typeface="+mn-ea"/>
                <a:cs typeface="+mn-cs"/>
              </a:rPr>
              <a:t> ; il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plutôt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conséquence</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le </a:t>
            </a:r>
            <a:r>
              <a:rPr lang="en-US" sz="1200" u="sng" kern="1200" dirty="0" err="1">
                <a:solidFill>
                  <a:schemeClr val="tx1"/>
                </a:solidFill>
                <a:effectLst/>
                <a:latin typeface="+mn-lt"/>
                <a:ea typeface="+mn-ea"/>
                <a:cs typeface="+mn-cs"/>
              </a:rPr>
              <a:t>résultat</a:t>
            </a:r>
            <a:r>
              <a:rPr lang="en-US" sz="1200" u="sng" kern="1200" dirty="0">
                <a:solidFill>
                  <a:schemeClr val="tx1"/>
                </a:solidFill>
                <a:effectLst/>
                <a:latin typeface="+mn-lt"/>
                <a:ea typeface="+mn-ea"/>
                <a:cs typeface="+mn-cs"/>
              </a:rPr>
              <a:t> </a:t>
            </a:r>
            <a:r>
              <a:rPr lang="en-US" sz="1200" u="sng" kern="1200" dirty="0" err="1">
                <a:solidFill>
                  <a:schemeClr val="tx1"/>
                </a:solidFill>
                <a:effectLst/>
                <a:latin typeface="+mn-lt"/>
                <a:ea typeface="+mn-ea"/>
                <a:cs typeface="+mn-cs"/>
              </a:rPr>
              <a:t>d’une</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interaction </a:t>
            </a:r>
            <a:r>
              <a:rPr lang="en-US" sz="1200" u="sng" kern="1200" dirty="0" err="1">
                <a:solidFill>
                  <a:schemeClr val="tx1"/>
                </a:solidFill>
                <a:effectLst/>
                <a:latin typeface="+mn-lt"/>
                <a:ea typeface="+mn-ea"/>
                <a:cs typeface="+mn-cs"/>
              </a:rPr>
              <a:t>négative</a:t>
            </a:r>
            <a:r>
              <a:rPr lang="en-US" sz="1200" kern="1200" dirty="0">
                <a:solidFill>
                  <a:schemeClr val="tx1"/>
                </a:solidFill>
                <a:effectLst/>
                <a:latin typeface="+mn-lt"/>
                <a:ea typeface="+mn-ea"/>
                <a:cs typeface="+mn-cs"/>
              </a:rPr>
              <a:t> entre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atteintes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déficiences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leur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environnement</a:t>
            </a:r>
            <a:r>
              <a:rPr lang="en-US" sz="1200" kern="1200" dirty="0">
                <a:solidFill>
                  <a:schemeClr val="tx1"/>
                </a:solidFill>
                <a:effectLst/>
                <a:latin typeface="+mn-lt"/>
                <a:ea typeface="+mn-ea"/>
                <a:cs typeface="+mn-cs"/>
              </a:rPr>
              <a:t>.</a:t>
            </a:r>
            <a:r>
              <a:rPr lang="en-US" dirty="0"/>
              <a:t> </a:t>
            </a:r>
            <a:endParaRPr lang="en-GB" sz="1200" kern="1200" dirty="0">
              <a:solidFill>
                <a:schemeClr val="tx1"/>
              </a:solidFill>
              <a:effectLst/>
              <a:latin typeface="+mn-lt"/>
              <a:cs typeface="Calibri" panose="020F0502020204030204"/>
            </a:endParaRPr>
          </a:p>
          <a:p>
            <a:pPr rtl="0"/>
            <a:r>
              <a:rPr lang="en-US" dirty="0">
                <a:latin typeface="Arial" panose="020B0604020202020204"/>
                <a:ea typeface="ヒラギノ角ゴ Pro W3"/>
                <a:cs typeface="Arial" panose="020B0604020202020204"/>
              </a:rPr>
              <a:t>Le point </a:t>
            </a:r>
            <a:r>
              <a:rPr lang="en-US" dirty="0" err="1">
                <a:latin typeface="Arial" panose="020B0604020202020204"/>
                <a:ea typeface="ヒラギノ角ゴ Pro W3"/>
                <a:cs typeface="Arial" panose="020B0604020202020204"/>
              </a:rPr>
              <a:t>essentiel</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à</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retenir</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est</a:t>
            </a:r>
            <a:r>
              <a:rPr lang="en-US" dirty="0">
                <a:latin typeface="Arial" panose="020B0604020202020204"/>
                <a:ea typeface="ヒラギノ角ゴ Pro W3"/>
                <a:cs typeface="Arial" panose="020B0604020202020204"/>
              </a:rPr>
              <a:t> que le handicap </a:t>
            </a:r>
            <a:r>
              <a:rPr lang="en-US" dirty="0" err="1">
                <a:latin typeface="Arial" panose="020B0604020202020204"/>
                <a:ea typeface="ヒラギノ角ゴ Pro W3"/>
                <a:cs typeface="Arial" panose="020B0604020202020204"/>
              </a:rPr>
              <a:t>n’est</a:t>
            </a:r>
            <a:r>
              <a:rPr lang="en-US" dirty="0">
                <a:latin typeface="Arial" panose="020B0604020202020204"/>
                <a:ea typeface="ヒラギノ角ゴ Pro W3"/>
                <a:cs typeface="Arial" panose="020B0604020202020204"/>
              </a:rPr>
              <a:t> jamais « attaché » </a:t>
            </a:r>
            <a:r>
              <a:rPr lang="en-US" dirty="0" err="1">
                <a:latin typeface="Arial" panose="020B0604020202020204"/>
                <a:ea typeface="ヒラギノ角ゴ Pro W3"/>
                <a:cs typeface="Arial" panose="020B0604020202020204"/>
              </a:rPr>
              <a:t>à</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l’individu</a:t>
            </a:r>
            <a:r>
              <a:rPr lang="en-US" dirty="0">
                <a:latin typeface="Arial" panose="020B0604020202020204"/>
                <a:ea typeface="ヒラギノ角ゴ Pro W3"/>
                <a:cs typeface="Arial" panose="020B0604020202020204"/>
              </a:rPr>
              <a:t>, que </a:t>
            </a:r>
            <a:r>
              <a:rPr lang="en-US" dirty="0" err="1">
                <a:latin typeface="Arial" panose="020B0604020202020204"/>
                <a:ea typeface="ヒラギノ角ゴ Pro W3"/>
                <a:cs typeface="Arial" panose="020B0604020202020204"/>
              </a:rPr>
              <a:t>cette</a:t>
            </a:r>
            <a:r>
              <a:rPr lang="en-US" dirty="0">
                <a:latin typeface="Arial" panose="020B0604020202020204"/>
                <a:ea typeface="ヒラギノ角ゴ Pro W3"/>
                <a:cs typeface="Arial" panose="020B0604020202020204"/>
              </a:rPr>
              <a:t> situation </a:t>
            </a:r>
            <a:r>
              <a:rPr lang="en-US" dirty="0" err="1">
                <a:latin typeface="Arial" panose="020B0604020202020204"/>
                <a:ea typeface="ヒラギノ角ゴ Pro W3"/>
                <a:cs typeface="Arial" panose="020B0604020202020204"/>
              </a:rPr>
              <a:t>n’est</a:t>
            </a:r>
            <a:r>
              <a:rPr lang="en-US" dirty="0">
                <a:latin typeface="Arial" panose="020B0604020202020204"/>
                <a:ea typeface="ヒラギノ角ゴ Pro W3"/>
                <a:cs typeface="Arial" panose="020B0604020202020204"/>
              </a:rPr>
              <a:t> pas </a:t>
            </a:r>
            <a:r>
              <a:rPr lang="en-US" dirty="0" err="1">
                <a:latin typeface="Arial" panose="020B0604020202020204"/>
                <a:ea typeface="ヒラギノ角ゴ Pro W3"/>
                <a:cs typeface="Arial" panose="020B0604020202020204"/>
              </a:rPr>
              <a:t>figée</a:t>
            </a:r>
            <a:r>
              <a:rPr lang="en-US" dirty="0">
                <a:latin typeface="Arial" panose="020B0604020202020204"/>
                <a:ea typeface="ヒラギノ角ゴ Pro W3"/>
                <a:cs typeface="Arial" panose="020B0604020202020204"/>
              </a:rPr>
              <a:t> et </a:t>
            </a:r>
            <a:r>
              <a:rPr lang="en-US" dirty="0" err="1">
                <a:latin typeface="Arial" panose="020B0604020202020204"/>
                <a:ea typeface="ヒラギノ角ゴ Pro W3"/>
                <a:cs typeface="Arial" panose="020B0604020202020204"/>
              </a:rPr>
              <a:t>qu’il</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est</a:t>
            </a:r>
            <a:r>
              <a:rPr lang="en-US" dirty="0">
                <a:latin typeface="Arial" panose="020B0604020202020204"/>
                <a:ea typeface="ヒラギノ角ゴ Pro W3"/>
                <a:cs typeface="Arial" panose="020B0604020202020204"/>
              </a:rPr>
              <a:t> possible de la modifier.</a:t>
            </a:r>
          </a:p>
          <a:p>
            <a:pPr rtl="0"/>
            <a:endParaRPr lang="en-US" altLang="en-US" dirty="0">
              <a:latin typeface="Arial" panose="020B0604020202020204" pitchFamily="34" charset="0"/>
              <a:ea typeface="ヒラギノ角ゴ Pro W3" pitchFamily="14" charset="-128"/>
            </a:endParaRPr>
          </a:p>
          <a:p>
            <a:pPr rtl="0"/>
            <a:r>
              <a:rPr lang="en-US" dirty="0">
                <a:latin typeface="Arial" panose="020B0604020202020204"/>
                <a:ea typeface="ヒラギノ角ゴ Pro W3"/>
                <a:cs typeface="Arial" panose="020B0604020202020204"/>
              </a:rPr>
              <a:t>Une </a:t>
            </a:r>
            <a:r>
              <a:rPr lang="en-US" dirty="0" err="1">
                <a:latin typeface="Arial" panose="020B0604020202020204"/>
                <a:ea typeface="ヒラギノ角ゴ Pro W3"/>
                <a:cs typeface="Arial" panose="020B0604020202020204"/>
              </a:rPr>
              <a:t>même</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personne</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une</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jeune</a:t>
            </a:r>
            <a:r>
              <a:rPr lang="en-US" dirty="0">
                <a:latin typeface="Arial" panose="020B0604020202020204"/>
                <a:ea typeface="ヒラギノ角ゴ Pro W3"/>
                <a:cs typeface="Arial" panose="020B0604020202020204"/>
              </a:rPr>
              <a:t> fille par </a:t>
            </a:r>
            <a:r>
              <a:rPr lang="en-US" dirty="0" err="1">
                <a:latin typeface="Arial" panose="020B0604020202020204"/>
                <a:ea typeface="ヒラギノ角ゴ Pro W3"/>
                <a:cs typeface="Arial" panose="020B0604020202020204"/>
              </a:rPr>
              <a:t>exemple</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peut</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poursuivre</a:t>
            </a:r>
            <a:r>
              <a:rPr lang="en-US" dirty="0">
                <a:latin typeface="Arial" panose="020B0604020202020204"/>
                <a:ea typeface="ヒラギノ角ゴ Pro W3"/>
                <a:cs typeface="Arial" panose="020B0604020202020204"/>
              </a:rPr>
              <a:t> des études et </a:t>
            </a:r>
            <a:r>
              <a:rPr lang="en-US" dirty="0" err="1">
                <a:latin typeface="Arial" panose="020B0604020202020204"/>
                <a:ea typeface="ヒラギノ角ゴ Pro W3"/>
                <a:cs typeface="Arial" panose="020B0604020202020204"/>
              </a:rPr>
              <a:t>contribuer</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à</a:t>
            </a:r>
            <a:r>
              <a:rPr lang="en-US" dirty="0">
                <a:latin typeface="Arial" panose="020B0604020202020204"/>
                <a:ea typeface="ヒラギノ角ゴ Pro W3"/>
                <a:cs typeface="Arial" panose="020B0604020202020204"/>
              </a:rPr>
              <a:t> la </a:t>
            </a:r>
            <a:r>
              <a:rPr lang="en-US" dirty="0" err="1">
                <a:latin typeface="Arial" panose="020B0604020202020204"/>
                <a:ea typeface="ヒラギノ角ゴ Pro W3"/>
                <a:cs typeface="Arial" panose="020B0604020202020204"/>
              </a:rPr>
              <a:t>société</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ou</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subir</a:t>
            </a:r>
            <a:r>
              <a:rPr lang="en-US" dirty="0">
                <a:latin typeface="Arial" panose="020B0604020202020204"/>
                <a:ea typeface="ヒラギノ角ゴ Pro W3"/>
                <a:cs typeface="Arial" panose="020B0604020202020204"/>
              </a:rPr>
              <a:t> des discriminations et </a:t>
            </a:r>
            <a:r>
              <a:rPr lang="en-US" dirty="0" err="1">
                <a:latin typeface="Arial" panose="020B0604020202020204"/>
                <a:ea typeface="ヒラギノ角ゴ Pro W3"/>
                <a:cs typeface="Arial" panose="020B0604020202020204"/>
              </a:rPr>
              <a:t>rester</a:t>
            </a:r>
            <a:r>
              <a:rPr lang="en-US" dirty="0">
                <a:latin typeface="Arial" panose="020B0604020202020204"/>
                <a:ea typeface="ヒラギノ角ゴ Pro W3"/>
                <a:cs typeface="Arial" panose="020B0604020202020204"/>
              </a:rPr>
              <a:t> </a:t>
            </a:r>
            <a:r>
              <a:rPr lang="en-US" dirty="0" err="1">
                <a:latin typeface="Arial" panose="020B0604020202020204"/>
                <a:ea typeface="ヒラギノ角ゴ Pro W3"/>
                <a:cs typeface="Arial" panose="020B0604020202020204"/>
              </a:rPr>
              <a:t>seule</a:t>
            </a:r>
            <a:r>
              <a:rPr lang="en-US" dirty="0">
                <a:latin typeface="Arial" panose="020B0604020202020204"/>
                <a:ea typeface="ヒラギノ角ゴ Pro W3"/>
                <a:cs typeface="Arial" panose="020B0604020202020204"/>
              </a:rPr>
              <a:t> chez </a:t>
            </a:r>
            <a:r>
              <a:rPr lang="en-US" dirty="0" err="1">
                <a:latin typeface="Arial" panose="020B0604020202020204"/>
                <a:ea typeface="ヒラギノ角ゴ Pro W3"/>
                <a:cs typeface="Arial" panose="020B0604020202020204"/>
              </a:rPr>
              <a:t>elle</a:t>
            </a:r>
            <a:r>
              <a:rPr lang="en-US" dirty="0">
                <a:latin typeface="Arial" panose="020B0604020202020204"/>
                <a:ea typeface="ヒラギノ角ゴ Pro W3"/>
                <a:cs typeface="Arial" panose="020B0604020202020204"/>
              </a:rPr>
              <a:t>.</a:t>
            </a:r>
          </a:p>
          <a:p>
            <a:pPr rtl="0"/>
            <a:endParaRPr lang="en-US" altLang="en-US" dirty="0">
              <a:latin typeface="Arial" panose="020B0604020202020204" pitchFamily="34" charset="0"/>
              <a:ea typeface="ヒラギノ角ゴ Pro W3" pitchFamily="14" charset="-128"/>
            </a:endParaRPr>
          </a:p>
        </p:txBody>
      </p:sp>
      <p:sp>
        <p:nvSpPr>
          <p:cNvPr id="34820" name="Slide Number Placeholder 3"/>
          <p:cNvSpPr>
            <a:spLocks noGrp="1"/>
          </p:cNvSpPr>
          <p:nvPr>
            <p:ph type="sldNum" sz="quarter" idx="5"/>
          </p:nvPr>
        </p:nvSpPr>
        <p:spPr>
          <a:noFill/>
        </p:spPr>
        <p:txBody>
          <a:bodyPr rtlCol="0"/>
          <a:lstStyle>
            <a:lvl1pPr>
              <a:defRPr sz="2400">
                <a:solidFill>
                  <a:schemeClr val="tx1"/>
                </a:solidFill>
                <a:latin typeface="Arial" panose="020B0604020202020204" pitchFamily="34" charset="0"/>
                <a:ea typeface="ヒラギノ角ゴ Pro W3" pitchFamily="14" charset="-128"/>
              </a:defRPr>
            </a:lvl1pPr>
            <a:lvl2pPr marL="742950" indent="-285750">
              <a:defRPr sz="2400">
                <a:solidFill>
                  <a:schemeClr val="tx1"/>
                </a:solidFill>
                <a:latin typeface="Arial" panose="020B0604020202020204" pitchFamily="34" charset="0"/>
                <a:ea typeface="ヒラギノ角ゴ Pro W3" pitchFamily="14" charset="-128"/>
              </a:defRPr>
            </a:lvl2pPr>
            <a:lvl3pPr marL="1143000" indent="-228600">
              <a:defRPr sz="2400">
                <a:solidFill>
                  <a:schemeClr val="tx1"/>
                </a:solidFill>
                <a:latin typeface="Arial" panose="020B0604020202020204" pitchFamily="34" charset="0"/>
                <a:ea typeface="ヒラギノ角ゴ Pro W3" pitchFamily="14" charset="-128"/>
              </a:defRPr>
            </a:lvl3pPr>
            <a:lvl4pPr marL="1600200" indent="-228600">
              <a:defRPr sz="2400">
                <a:solidFill>
                  <a:schemeClr val="tx1"/>
                </a:solidFill>
                <a:latin typeface="Arial" panose="020B0604020202020204" pitchFamily="34" charset="0"/>
                <a:ea typeface="ヒラギノ角ゴ Pro W3" pitchFamily="14" charset="-128"/>
              </a:defRPr>
            </a:lvl4pPr>
            <a:lvl5pPr marL="2057400" indent="-228600">
              <a:defRPr sz="2400">
                <a:solidFill>
                  <a:schemeClr val="tx1"/>
                </a:solidFill>
                <a:latin typeface="Arial" panose="020B0604020202020204" pitchFamily="34" charset="0"/>
                <a:ea typeface="ヒラギノ角ゴ Pro W3" pitchFamily="1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4" charset="-128"/>
              </a:defRPr>
            </a:lvl9pPr>
          </a:lstStyle>
          <a:p>
            <a:pPr rtl="0"/>
            <a:fld id="{FC812D48-7669-45E6-97D5-114ACE68207C}" type="slidenum">
              <a:rPr lang="en-US" altLang="en-US" sz="1200"/>
              <a:t>21</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a:t>Qui souhaite lire la définition à voix haute ?</a:t>
            </a:r>
          </a:p>
          <a:p>
            <a:pPr rtl="0"/>
            <a:endParaRPr lang="en-GB" dirty="0">
              <a:cs typeface="Calibri" panose="020F0502020204030204"/>
            </a:endParaRPr>
          </a:p>
          <a:p>
            <a:pPr rtl="0"/>
            <a:r>
              <a:rPr lang="en-US"/>
              <a:t>Aviez-vous déjà rencontré cette définition ? Avez-vous l’impression de mieux la comprendre ? Pourquoi ?</a:t>
            </a:r>
            <a:endParaRPr lang="en-GB" dirty="0">
              <a:cs typeface="Calibri" panose="020F0502020204030204"/>
            </a:endParaRPr>
          </a:p>
          <a:p>
            <a:pPr rtl="0"/>
            <a:endParaRPr lang="en-GB" dirty="0"/>
          </a:p>
          <a:p>
            <a:pPr rtl="0"/>
            <a:r>
              <a:rPr lang="en-US" sz="1200" kern="1200">
                <a:solidFill>
                  <a:schemeClr val="tx1"/>
                </a:solidFill>
                <a:effectLst/>
                <a:latin typeface="+mn-lt"/>
                <a:ea typeface="+mn-ea"/>
                <a:cs typeface="+mn-cs"/>
              </a:rPr>
              <a:t>L’un des principaux aspects de cette définition est qu’elle présente le handicap comme une conséquence et met l’accent sur l’importance des obstacles environnementaux. Nous allons maintenant nous entraîner à identifier ces obstacles en modifiant la question qui nous était posée au sujet des situations évoquées précédemment.</a:t>
            </a:r>
            <a:r>
              <a:rPr lang="en-US"/>
              <a:t> </a:t>
            </a:r>
            <a:endParaRPr lang="en-GB"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22</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lvl="0" rt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a:solidFill>
                  <a:schemeClr val="tx1"/>
                </a:solidFill>
                <a:effectLst/>
                <a:latin typeface="+mn-lt"/>
                <a:ea typeface="+mn-ea"/>
                <a:cs typeface="+mn-cs"/>
              </a:rPr>
              <a:t>Accessibilité : Demandez à un volontaire de décrire ce qui s’affiche à l’écran. L’image est la même que précédemment : une femme passe sans le savoir devant un panneau d’information. À gauche de l’image, cinq rectangles ont été ajoutés pour représenter différents types d’obstacles : physique, informationnel, communicationnel, comportemental, institutionnel. Au-dessus de l’image, la nouvelle question posée est désormais : « Où se situe l’obstacle ?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kern="1200" dirty="0">
              <a:solidFill>
                <a:schemeClr val="tx1"/>
              </a:solidFill>
              <a:effectLst/>
              <a:latin typeface="+mn-lt"/>
              <a:ea typeface="+mn-ea"/>
              <a:cs typeface="+mn-cs"/>
            </a:endParaRPr>
          </a:p>
          <a:p>
            <a:pPr lvl="0" rtl="0"/>
            <a:r>
              <a:rPr lang="en-US" sz="1200" kern="1200">
                <a:solidFill>
                  <a:schemeClr val="tx1"/>
                </a:solidFill>
                <a:effectLst/>
                <a:latin typeface="+mn-lt"/>
                <a:ea typeface="+mn-ea"/>
                <a:cs typeface="+mn-cs"/>
              </a:rPr>
              <a:t>Cette définition est importante, car elle met l’accent sur les obstacles rencontrés et sur les capacités de l’individu concerné, qu’il s’agit ainsi de mieux soutenir.</a:t>
            </a:r>
          </a:p>
          <a:p>
            <a:pPr lvl="0" rtl="0"/>
            <a:endParaRPr lang="en-GB" sz="1200" kern="1200" dirty="0">
              <a:solidFill>
                <a:schemeClr val="tx1"/>
              </a:solidFill>
              <a:effectLst/>
              <a:latin typeface="+mn-lt"/>
              <a:ea typeface="+mn-ea"/>
              <a:cs typeface="+mn-cs"/>
            </a:endParaRPr>
          </a:p>
          <a:p>
            <a:pPr lvl="0" rtl="0"/>
            <a:r>
              <a:rPr lang="en-US" sz="1200" kern="1200">
                <a:solidFill>
                  <a:schemeClr val="tx1"/>
                </a:solidFill>
                <a:effectLst/>
                <a:latin typeface="+mn-lt"/>
                <a:ea typeface="+mn-ea"/>
                <a:cs typeface="+mn-cs"/>
              </a:rPr>
              <a:t>À nouveau, demandez aux participants de déplacer leur curseur vers la bonne réponse et modifiez la question : « </a:t>
            </a:r>
            <a:r>
              <a:rPr lang="en-US" sz="1200" b="1" kern="1200">
                <a:solidFill>
                  <a:schemeClr val="tx1"/>
                </a:solidFill>
                <a:effectLst/>
                <a:latin typeface="+mn-lt"/>
                <a:ea typeface="+mn-ea"/>
                <a:cs typeface="+mn-cs"/>
              </a:rPr>
              <a:t>Où se situe l’obstacle</a:t>
            </a:r>
            <a:r>
              <a:rPr lang="en-US" sz="1200" kern="1200">
                <a:solidFill>
                  <a:schemeClr val="tx1"/>
                </a:solidFill>
                <a:effectLst/>
                <a:latin typeface="+mn-lt"/>
                <a:ea typeface="+mn-ea"/>
                <a:cs typeface="+mn-cs"/>
              </a:rPr>
              <a:t> susceptible de donner lieu à un handicap ? ».</a:t>
            </a:r>
          </a:p>
          <a:p>
            <a:pPr lvl="0" rt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Les obstacles communicationnels, tels que les informations transmises en un seul format, excluent certaines personnes et restreignent leur participation.</a:t>
            </a:r>
          </a:p>
          <a:p>
            <a:pPr lvl="0" rt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23</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a:solidFill>
                  <a:schemeClr val="tx1"/>
                </a:solidFill>
                <a:effectLst/>
                <a:latin typeface="+mn-lt"/>
                <a:ea typeface="+mn-ea"/>
                <a:cs typeface="+mn-cs"/>
              </a:rPr>
              <a:t>Accessibilité : Demandez à un volontaire de décrire ce qui s’affiche à l’écran. L’image est la même que précédemment : un homme isolé dans une pièce. À gauche de l’image, cinq rectangles ont été ajoutés pour représenter différents types d’obstacles : physique, informationnel, communicationnel, comportemental, institutionnel. Au-dessus de l’image, la nouvelle question posée est désormais : « Où se situe l’obstacle ?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Les obstacles comportementaux désignent notamment les comportements discriminatoires adoptés par d’autres membres de la communauté.</a:t>
            </a:r>
          </a:p>
          <a:p>
            <a:pPr rtl="0"/>
            <a:endParaRPr lang="en-GB" sz="1200" kern="1200" dirty="0">
              <a:effectLst/>
              <a:cs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kern="1200">
                <a:solidFill>
                  <a:schemeClr val="tx1"/>
                </a:solidFill>
                <a:effectLst/>
                <a:latin typeface="+mn-lt"/>
                <a:ea typeface="+mn-ea"/>
                <a:cs typeface="+mn-cs"/>
              </a:rPr>
              <a:t>À nouveau, demandez aux participants de déplacer leur curseur vers la bonne réponse et modifiez la question : « </a:t>
            </a:r>
            <a:r>
              <a:rPr lang="en-US" sz="1200" b="1" kern="1200">
                <a:solidFill>
                  <a:schemeClr val="tx1"/>
                </a:solidFill>
                <a:effectLst/>
                <a:latin typeface="+mn-lt"/>
                <a:ea typeface="+mn-ea"/>
                <a:cs typeface="+mn-cs"/>
              </a:rPr>
              <a:t>Où se situe l’obstacle</a:t>
            </a:r>
            <a:r>
              <a:rPr lang="en-US" sz="1200" kern="1200">
                <a:solidFill>
                  <a:schemeClr val="tx1"/>
                </a:solidFill>
                <a:effectLst/>
                <a:latin typeface="+mn-lt"/>
                <a:ea typeface="+mn-ea"/>
                <a:cs typeface="+mn-cs"/>
              </a:rPr>
              <a:t> susceptible de donner lieu à un handicap ? ».</a:t>
            </a:r>
          </a:p>
          <a:p>
            <a:pPr rtl="0"/>
            <a:br>
              <a:rPr lang="en-GB" sz="1200" kern="1200" dirty="0">
                <a:effectLst/>
                <a:cs typeface="+mn-lt"/>
              </a:rPr>
            </a:b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24</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0" i="0" kern="1200" dirty="0" err="1">
                <a:solidFill>
                  <a:schemeClr val="tx1"/>
                </a:solidFill>
                <a:effectLst/>
                <a:latin typeface="+mn-lt"/>
                <a:ea typeface="+mn-ea"/>
                <a:cs typeface="+mn-cs"/>
              </a:rPr>
              <a:t>Accessibilité</a:t>
            </a:r>
            <a:r>
              <a:rPr lang="en-US" sz="1200" b="0" i="0" kern="1200" dirty="0">
                <a:solidFill>
                  <a:schemeClr val="tx1"/>
                </a:solidFill>
                <a:effectLst/>
                <a:latin typeface="+mn-lt"/>
                <a:ea typeface="+mn-ea"/>
                <a:cs typeface="+mn-cs"/>
              </a:rPr>
              <a:t> : </a:t>
            </a:r>
            <a:r>
              <a:rPr lang="en-US" sz="1200" b="0" i="0" kern="1200" dirty="0" err="1">
                <a:solidFill>
                  <a:schemeClr val="tx1"/>
                </a:solidFill>
                <a:effectLst/>
                <a:latin typeface="+mn-lt"/>
                <a:ea typeface="+mn-ea"/>
                <a:cs typeface="+mn-cs"/>
              </a:rPr>
              <a:t>Demandez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un </a:t>
            </a:r>
            <a:r>
              <a:rPr lang="en-US" sz="1200" b="0" i="0" kern="1200" dirty="0" err="1">
                <a:solidFill>
                  <a:schemeClr val="tx1"/>
                </a:solidFill>
                <a:effectLst/>
                <a:latin typeface="+mn-lt"/>
                <a:ea typeface="+mn-ea"/>
                <a:cs typeface="+mn-cs"/>
              </a:rPr>
              <a:t>volontaire</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décrire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ce</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s’affiche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l’écran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L’image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la </a:t>
            </a:r>
            <a:r>
              <a:rPr lang="en-US" sz="1200" b="0" i="0" kern="1200" dirty="0" err="1">
                <a:solidFill>
                  <a:schemeClr val="tx1"/>
                </a:solidFill>
                <a:effectLst/>
                <a:latin typeface="+mn-lt"/>
                <a:ea typeface="+mn-ea"/>
                <a:cs typeface="+mn-cs"/>
              </a:rPr>
              <a:t>même</a:t>
            </a:r>
            <a:r>
              <a:rPr lang="en-US" sz="1200" b="0" i="0" kern="1200" dirty="0">
                <a:solidFill>
                  <a:schemeClr val="tx1"/>
                </a:solidFill>
                <a:effectLst/>
                <a:latin typeface="+mn-lt"/>
                <a:ea typeface="+mn-ea"/>
                <a:cs typeface="+mn-cs"/>
              </a:rPr>
              <a:t> que </a:t>
            </a:r>
            <a:r>
              <a:rPr lang="en-US" sz="1200" b="0" i="0" kern="1200" dirty="0" err="1">
                <a:solidFill>
                  <a:schemeClr val="tx1"/>
                </a:solidFill>
                <a:effectLst/>
                <a:latin typeface="+mn-lt"/>
                <a:ea typeface="+mn-ea"/>
                <a:cs typeface="+mn-cs"/>
              </a:rPr>
              <a:t>précédemment</a:t>
            </a:r>
            <a:r>
              <a:rPr lang="en-US" sz="1200" b="0" i="0" kern="1200" dirty="0">
                <a:solidFill>
                  <a:schemeClr val="tx1"/>
                </a:solidFill>
                <a:effectLst/>
                <a:latin typeface="+mn-lt"/>
                <a:ea typeface="+mn-ea"/>
                <a:cs typeface="+mn-cs"/>
              </a:rPr>
              <a:t> : un homme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fauteuil </a:t>
            </a:r>
            <a:r>
              <a:rPr lang="en-US" sz="1200" b="0" i="0" kern="1200" dirty="0" err="1">
                <a:solidFill>
                  <a:schemeClr val="tx1"/>
                </a:solidFill>
                <a:effectLst/>
                <a:latin typeface="+mn-lt"/>
                <a:ea typeface="+mn-ea"/>
                <a:cs typeface="+mn-cs"/>
              </a:rPr>
              <a:t>roulant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bas des escaliers, </a:t>
            </a:r>
            <a:r>
              <a:rPr lang="en-US" sz="1200" b="0" i="0" kern="1200" dirty="0" err="1">
                <a:solidFill>
                  <a:schemeClr val="tx1"/>
                </a:solidFill>
                <a:effectLst/>
                <a:latin typeface="+mn-lt"/>
                <a:ea typeface="+mn-ea"/>
                <a:cs typeface="+mn-cs"/>
              </a:rPr>
              <a:t>devant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l’entrée</a:t>
            </a:r>
            <a:r>
              <a:rPr lang="en-US" sz="1200" b="0" i="0" kern="1200" dirty="0">
                <a:solidFill>
                  <a:schemeClr val="tx1"/>
                </a:solidFill>
                <a:effectLst/>
                <a:latin typeface="+mn-lt"/>
                <a:ea typeface="+mn-ea"/>
                <a:cs typeface="+mn-cs"/>
              </a:rPr>
              <a:t> d’un </a:t>
            </a:r>
            <a:r>
              <a:rPr lang="en-US" sz="1200" b="0" i="0" kern="1200" dirty="0" err="1">
                <a:solidFill>
                  <a:schemeClr val="tx1"/>
                </a:solidFill>
                <a:effectLst/>
                <a:latin typeface="+mn-lt"/>
                <a:ea typeface="+mn-ea"/>
                <a:cs typeface="+mn-cs"/>
              </a:rPr>
              <a:t>bâtiment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gauche de </a:t>
            </a:r>
            <a:r>
              <a:rPr lang="en-US" sz="1200" b="0" i="0" kern="1200" dirty="0" err="1">
                <a:solidFill>
                  <a:schemeClr val="tx1"/>
                </a:solidFill>
                <a:effectLst/>
                <a:latin typeface="+mn-lt"/>
                <a:ea typeface="+mn-ea"/>
                <a:cs typeface="+mn-cs"/>
              </a:rPr>
              <a:t>l’image</a:t>
            </a:r>
            <a:r>
              <a:rPr lang="en-US" sz="1200" b="0" i="0" kern="1200" dirty="0">
                <a:solidFill>
                  <a:schemeClr val="tx1"/>
                </a:solidFill>
                <a:effectLst/>
                <a:latin typeface="+mn-lt"/>
                <a:ea typeface="+mn-ea"/>
                <a:cs typeface="+mn-cs"/>
              </a:rPr>
              <a:t>, cinq rectangles </a:t>
            </a:r>
            <a:r>
              <a:rPr lang="en-US" sz="1200" b="0" i="0" kern="1200" dirty="0" err="1">
                <a:solidFill>
                  <a:schemeClr val="tx1"/>
                </a:solidFill>
                <a:effectLst/>
                <a:latin typeface="+mn-lt"/>
                <a:ea typeface="+mn-ea"/>
                <a:cs typeface="+mn-cs"/>
              </a:rPr>
              <a:t>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été</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ajoutés</a:t>
            </a:r>
            <a:r>
              <a:rPr lang="en-US" sz="1200" b="0" i="0" kern="1200" dirty="0">
                <a:solidFill>
                  <a:schemeClr val="tx1"/>
                </a:solidFill>
                <a:effectLst/>
                <a:latin typeface="+mn-lt"/>
                <a:ea typeface="+mn-ea"/>
                <a:cs typeface="+mn-cs"/>
              </a:rPr>
              <a:t> pour </a:t>
            </a:r>
            <a:r>
              <a:rPr lang="en-US" sz="1200" b="0" i="0" kern="1200" dirty="0" err="1">
                <a:solidFill>
                  <a:schemeClr val="tx1"/>
                </a:solidFill>
                <a:effectLst/>
                <a:latin typeface="+mn-lt"/>
                <a:ea typeface="+mn-ea"/>
                <a:cs typeface="+mn-cs"/>
              </a:rPr>
              <a:t>représenter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différents</a:t>
            </a:r>
            <a:r>
              <a:rPr lang="en-US" sz="1200" b="0" i="0" kern="1200" dirty="0">
                <a:solidFill>
                  <a:schemeClr val="tx1"/>
                </a:solidFill>
                <a:effectLst/>
                <a:latin typeface="+mn-lt"/>
                <a:ea typeface="+mn-ea"/>
                <a:cs typeface="+mn-cs"/>
              </a:rPr>
              <a:t> types </a:t>
            </a:r>
            <a:r>
              <a:rPr lang="en-US" sz="1200" b="0" i="0" kern="1200" dirty="0" err="1">
                <a:solidFill>
                  <a:schemeClr val="tx1"/>
                </a:solidFill>
                <a:effectLst/>
                <a:latin typeface="+mn-lt"/>
                <a:ea typeface="+mn-ea"/>
                <a:cs typeface="+mn-cs"/>
              </a:rPr>
              <a:t>d’obstacles</a:t>
            </a:r>
            <a:r>
              <a:rPr lang="en-US" sz="1200" b="0" i="0" kern="1200" dirty="0">
                <a:solidFill>
                  <a:schemeClr val="tx1"/>
                </a:solidFill>
                <a:effectLst/>
                <a:latin typeface="+mn-lt"/>
                <a:ea typeface="+mn-ea"/>
                <a:cs typeface="+mn-cs"/>
              </a:rPr>
              <a:t> : physique, </a:t>
            </a:r>
            <a:r>
              <a:rPr lang="en-US" sz="1200" b="0" i="0" kern="1200" dirty="0" err="1">
                <a:solidFill>
                  <a:schemeClr val="tx1"/>
                </a:solidFill>
                <a:effectLst/>
                <a:latin typeface="+mn-lt"/>
                <a:ea typeface="+mn-ea"/>
                <a:cs typeface="+mn-cs"/>
              </a:rPr>
              <a:t>informationnel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communicationnel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comportemental</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institutionnel</a:t>
            </a:r>
            <a:r>
              <a:rPr lang="en-US" sz="1200" b="0" i="0" kern="1200" dirty="0">
                <a:solidFill>
                  <a:schemeClr val="tx1"/>
                </a:solidFill>
                <a:effectLst/>
                <a:latin typeface="+mn-lt"/>
                <a:ea typeface="+mn-ea"/>
                <a:cs typeface="+mn-cs"/>
              </a:rPr>
              <a:t>. Au-dessus de </a:t>
            </a:r>
            <a:r>
              <a:rPr lang="en-US" sz="1200" b="0" i="0" kern="1200" dirty="0" err="1">
                <a:solidFill>
                  <a:schemeClr val="tx1"/>
                </a:solidFill>
                <a:effectLst/>
                <a:latin typeface="+mn-lt"/>
                <a:ea typeface="+mn-ea"/>
                <a:cs typeface="+mn-cs"/>
              </a:rPr>
              <a:t>l’image</a:t>
            </a:r>
            <a:r>
              <a:rPr lang="en-US" sz="1200" b="0" i="0" kern="1200" dirty="0">
                <a:solidFill>
                  <a:schemeClr val="tx1"/>
                </a:solidFill>
                <a:effectLst/>
                <a:latin typeface="+mn-lt"/>
                <a:ea typeface="+mn-ea"/>
                <a:cs typeface="+mn-cs"/>
              </a:rPr>
              <a:t>, la nouvelle question </a:t>
            </a:r>
            <a:r>
              <a:rPr lang="en-US" sz="1200" b="0" i="0" kern="1200" dirty="0" err="1">
                <a:solidFill>
                  <a:schemeClr val="tx1"/>
                </a:solidFill>
                <a:effectLst/>
                <a:latin typeface="+mn-lt"/>
                <a:ea typeface="+mn-ea"/>
                <a:cs typeface="+mn-cs"/>
              </a:rPr>
              <a:t>posée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désormais</a:t>
            </a:r>
            <a:r>
              <a:rPr lang="en-US" sz="1200" b="0" i="0" kern="1200" dirty="0">
                <a:solidFill>
                  <a:schemeClr val="tx1"/>
                </a:solidFill>
                <a:effectLst/>
                <a:latin typeface="+mn-lt"/>
                <a:ea typeface="+mn-ea"/>
                <a:cs typeface="+mn-cs"/>
              </a:rPr>
              <a:t> : « </a:t>
            </a:r>
            <a:r>
              <a:rPr lang="en-US" sz="1200" b="0" i="0" kern="1200" dirty="0" err="1">
                <a:solidFill>
                  <a:schemeClr val="tx1"/>
                </a:solidFill>
                <a:effectLst/>
                <a:latin typeface="+mn-lt"/>
                <a:ea typeface="+mn-ea"/>
                <a:cs typeface="+mn-cs"/>
              </a:rPr>
              <a:t>Où</a:t>
            </a:r>
            <a:r>
              <a:rPr lang="en-US" sz="1200" b="0" i="0" kern="1200" dirty="0">
                <a:solidFill>
                  <a:schemeClr val="tx1"/>
                </a:solidFill>
                <a:effectLst/>
                <a:latin typeface="+mn-lt"/>
                <a:ea typeface="+mn-ea"/>
                <a:cs typeface="+mn-cs"/>
              </a:rPr>
              <a:t> se </a:t>
            </a:r>
            <a:r>
              <a:rPr lang="en-US" sz="1200" b="0" i="0" kern="1200" dirty="0" err="1">
                <a:solidFill>
                  <a:schemeClr val="tx1"/>
                </a:solidFill>
                <a:effectLst/>
                <a:latin typeface="+mn-lt"/>
                <a:ea typeface="+mn-ea"/>
                <a:cs typeface="+mn-cs"/>
              </a:rPr>
              <a:t>situe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l’obstacle</a:t>
            </a:r>
            <a:r>
              <a:rPr lang="en-US" sz="1200" b="0" i="0" kern="1200" dirty="0">
                <a:solidFill>
                  <a:schemeClr val="tx1"/>
                </a:solidFill>
                <a:effectLst/>
                <a:latin typeface="+mn-lt"/>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lvl="0" rtl="0"/>
            <a:endParaRPr lang="en-GB" sz="1200" kern="1200" dirty="0">
              <a:solidFill>
                <a:schemeClr val="tx1"/>
              </a:solidFill>
              <a:effectLst/>
              <a:latin typeface="+mn-lt"/>
              <a:ea typeface="+mn-ea"/>
              <a:cs typeface="+mn-cs"/>
            </a:endParaRPr>
          </a:p>
          <a:p>
            <a:pPr rtl="0"/>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nouveau, </a:t>
            </a: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de </a:t>
            </a:r>
            <a:r>
              <a:rPr lang="en-US" sz="1200" kern="1200" dirty="0" err="1">
                <a:solidFill>
                  <a:schemeClr val="tx1"/>
                </a:solidFill>
                <a:effectLst/>
                <a:latin typeface="+mn-lt"/>
                <a:ea typeface="+mn-ea"/>
                <a:cs typeface="+mn-cs"/>
              </a:rPr>
              <a:t>déplacer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curseur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vers</a:t>
            </a:r>
            <a:r>
              <a:rPr lang="en-US" sz="1200" kern="1200" dirty="0">
                <a:solidFill>
                  <a:schemeClr val="tx1"/>
                </a:solidFill>
                <a:effectLst/>
                <a:latin typeface="+mn-lt"/>
                <a:ea typeface="+mn-ea"/>
                <a:cs typeface="+mn-cs"/>
              </a:rPr>
              <a:t> la bonne </a:t>
            </a:r>
            <a:r>
              <a:rPr lang="en-US" sz="1200" kern="1200" dirty="0" err="1">
                <a:solidFill>
                  <a:schemeClr val="tx1"/>
                </a:solidFill>
                <a:effectLst/>
                <a:latin typeface="+mn-lt"/>
                <a:ea typeface="+mn-ea"/>
                <a:cs typeface="+mn-cs"/>
              </a:rPr>
              <a:t>réponse</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modifiez</a:t>
            </a:r>
            <a:r>
              <a:rPr lang="en-US" sz="1200" kern="1200" dirty="0">
                <a:solidFill>
                  <a:schemeClr val="tx1"/>
                </a:solidFill>
                <a:effectLst/>
                <a:latin typeface="+mn-lt"/>
                <a:ea typeface="+mn-ea"/>
                <a:cs typeface="+mn-cs"/>
              </a:rPr>
              <a:t> la question : « </a:t>
            </a:r>
            <a:r>
              <a:rPr lang="en-US" sz="1200" b="1" kern="1200" dirty="0" err="1">
                <a:solidFill>
                  <a:schemeClr val="tx1"/>
                </a:solidFill>
                <a:effectLst/>
                <a:latin typeface="+mn-lt"/>
                <a:ea typeface="+mn-ea"/>
                <a:cs typeface="+mn-cs"/>
              </a:rPr>
              <a:t>Où</a:t>
            </a:r>
            <a:r>
              <a:rPr lang="en-US" sz="1200" b="1" kern="1200" dirty="0">
                <a:solidFill>
                  <a:schemeClr val="tx1"/>
                </a:solidFill>
                <a:effectLst/>
                <a:latin typeface="+mn-lt"/>
                <a:ea typeface="+mn-ea"/>
                <a:cs typeface="+mn-cs"/>
              </a:rPr>
              <a:t> se </a:t>
            </a:r>
            <a:r>
              <a:rPr lang="en-US" sz="1200" b="1" kern="1200" dirty="0" err="1">
                <a:solidFill>
                  <a:schemeClr val="tx1"/>
                </a:solidFill>
                <a:effectLst/>
                <a:latin typeface="+mn-lt"/>
                <a:ea typeface="+mn-ea"/>
                <a:cs typeface="+mn-cs"/>
              </a:rPr>
              <a:t>situe</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l’obstacle</a:t>
            </a:r>
            <a:r>
              <a:rPr lang="en-US" sz="1200" kern="1200" dirty="0">
                <a:solidFill>
                  <a:schemeClr val="tx1"/>
                </a:solidFill>
                <a:effectLst/>
                <a:latin typeface="+mn-lt"/>
                <a:ea typeface="+mn-ea"/>
                <a:cs typeface="+mn-cs"/>
              </a:rPr>
              <a:t> susceptible de donner lieu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un handicap ? ».</a:t>
            </a:r>
            <a:r>
              <a:rPr lang="en-US" dirty="0"/>
              <a:t> </a:t>
            </a:r>
          </a:p>
          <a:p>
            <a:pPr rtl="0"/>
            <a:endParaRPr lang="en-GB" dirty="0"/>
          </a:p>
          <a:p>
            <a:pPr lvl="0" rtl="0"/>
            <a:r>
              <a:rPr lang="en-US" sz="1200" b="1" kern="1200" dirty="0">
                <a:solidFill>
                  <a:schemeClr val="tx1"/>
                </a:solidFill>
                <a:effectLst/>
                <a:latin typeface="+mn-lt"/>
                <a:ea typeface="+mn-ea"/>
                <a:cs typeface="+mn-cs"/>
              </a:rPr>
              <a:t>Les </a:t>
            </a:r>
            <a:r>
              <a:rPr lang="en-US" sz="1200" kern="1200" dirty="0">
                <a:solidFill>
                  <a:schemeClr val="tx1"/>
                </a:solidFill>
                <a:effectLst/>
                <a:latin typeface="+mn-lt"/>
                <a:ea typeface="+mn-ea"/>
                <a:cs typeface="+mn-cs"/>
              </a:rPr>
              <a:t>obstacles physiques </a:t>
            </a:r>
            <a:r>
              <a:rPr lang="en-US" sz="1200" kern="1200" dirty="0" err="1">
                <a:solidFill>
                  <a:schemeClr val="tx1"/>
                </a:solidFill>
                <a:effectLst/>
                <a:latin typeface="+mn-lt"/>
                <a:ea typeface="+mn-ea"/>
                <a:cs typeface="+mn-cs"/>
              </a:rPr>
              <a:t>désignent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notamment</a:t>
            </a:r>
            <a:r>
              <a:rPr lang="en-US" sz="1200" kern="1200" dirty="0">
                <a:solidFill>
                  <a:schemeClr val="tx1"/>
                </a:solidFill>
                <a:effectLst/>
                <a:latin typeface="+mn-lt"/>
                <a:ea typeface="+mn-ea"/>
                <a:cs typeface="+mn-cs"/>
              </a:rPr>
              <a:t> les obstacles </a:t>
            </a:r>
            <a:r>
              <a:rPr lang="en-US" sz="1200" kern="1200" dirty="0" err="1">
                <a:solidFill>
                  <a:schemeClr val="tx1"/>
                </a:solidFill>
                <a:effectLst/>
                <a:latin typeface="+mn-lt"/>
                <a:ea typeface="+mn-ea"/>
                <a:cs typeface="+mn-cs"/>
              </a:rPr>
              <a:t>environnementaux</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difficultés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rencontrées</a:t>
            </a:r>
            <a:r>
              <a:rPr lang="en-US" sz="1200" kern="1200" dirty="0">
                <a:solidFill>
                  <a:schemeClr val="tx1"/>
                </a:solidFill>
                <a:effectLst/>
                <a:latin typeface="+mn-lt"/>
                <a:ea typeface="+mn-ea"/>
                <a:cs typeface="+mn-cs"/>
              </a:rPr>
              <a:t> pour se </a:t>
            </a:r>
            <a:r>
              <a:rPr lang="en-US" sz="1200" kern="1200" dirty="0" err="1">
                <a:solidFill>
                  <a:schemeClr val="tx1"/>
                </a:solidFill>
                <a:effectLst/>
                <a:latin typeface="+mn-lt"/>
                <a:ea typeface="+mn-ea"/>
                <a:cs typeface="+mn-cs"/>
              </a:rPr>
              <a:t>rendre</a:t>
            </a:r>
            <a:r>
              <a:rPr lang="en-US" sz="1200" kern="1200" dirty="0">
                <a:solidFill>
                  <a:schemeClr val="tx1"/>
                </a:solidFill>
                <a:effectLst/>
                <a:latin typeface="+mn-lt"/>
                <a:ea typeface="+mn-ea"/>
                <a:cs typeface="+mn-cs"/>
              </a:rPr>
              <a:t> dans un lieu </a:t>
            </a:r>
            <a:r>
              <a:rPr lang="en-US" sz="1200" kern="1200" dirty="0" err="1">
                <a:solidFill>
                  <a:schemeClr val="tx1"/>
                </a:solidFill>
                <a:effectLst/>
                <a:latin typeface="+mn-lt"/>
                <a:ea typeface="+mn-ea"/>
                <a:cs typeface="+mn-cs"/>
              </a:rPr>
              <a:t>donné</a:t>
            </a:r>
            <a:r>
              <a:rPr lang="en-US" sz="1200" kern="1200" dirty="0">
                <a:solidFill>
                  <a:schemeClr val="tx1"/>
                </a:solidFill>
                <a:effectLst/>
                <a:latin typeface="+mn-lt"/>
                <a:ea typeface="+mn-ea"/>
                <a:cs typeface="+mn-cs"/>
              </a:rPr>
              <a:t>, pour y </a:t>
            </a:r>
            <a:r>
              <a:rPr lang="en-US" sz="1200" kern="1200" dirty="0" err="1">
                <a:solidFill>
                  <a:schemeClr val="tx1"/>
                </a:solidFill>
                <a:effectLst/>
                <a:latin typeface="+mn-lt"/>
                <a:ea typeface="+mn-ea"/>
                <a:cs typeface="+mn-cs"/>
              </a:rPr>
              <a:t>entrer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pour </a:t>
            </a:r>
            <a:r>
              <a:rPr lang="en-US" sz="1200" kern="1200" dirty="0" err="1">
                <a:solidFill>
                  <a:schemeClr val="tx1"/>
                </a:solidFill>
                <a:effectLst/>
                <a:latin typeface="+mn-lt"/>
                <a:ea typeface="+mn-ea"/>
                <a:cs typeface="+mn-cs"/>
              </a:rPr>
              <a:t>s’y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déplacer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peuvent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l’emplacement</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bâtiments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choix</a:t>
            </a:r>
            <a:r>
              <a:rPr lang="en-US" sz="1200" kern="1200" dirty="0">
                <a:solidFill>
                  <a:schemeClr val="tx1"/>
                </a:solidFill>
                <a:effectLst/>
                <a:latin typeface="+mn-lt"/>
                <a:ea typeface="+mn-ea"/>
                <a:cs typeface="+mn-cs"/>
              </a:rPr>
              <a:t> de construction et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disponibilité</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moyens</a:t>
            </a:r>
            <a:r>
              <a:rPr lang="en-US" sz="1200" kern="1200" dirty="0">
                <a:solidFill>
                  <a:schemeClr val="tx1"/>
                </a:solidFill>
                <a:effectLst/>
                <a:latin typeface="+mn-lt"/>
                <a:ea typeface="+mn-ea"/>
                <a:cs typeface="+mn-cs"/>
              </a:rPr>
              <a:t> de transport.</a:t>
            </a:r>
            <a:endParaRPr lang="en-GB" sz="1200" kern="1200" dirty="0">
              <a:solidFill>
                <a:schemeClr val="tx1"/>
              </a:solidFill>
              <a:effectLst/>
              <a:latin typeface="+mn-lt"/>
              <a:cs typeface="Calibri" panose="020F0502020204030204"/>
            </a:endParaRPr>
          </a:p>
          <a:p>
            <a:pPr lvl="0" rtl="0"/>
            <a:endParaRPr lang="en-GB" sz="1200" kern="1200" dirty="0">
              <a:solidFill>
                <a:schemeClr val="tx1"/>
              </a:solidFill>
              <a:effectLst/>
              <a:latin typeface="+mn-lt"/>
              <a:ea typeface="+mn-ea"/>
              <a:cs typeface="+mn-cs"/>
            </a:endParaRPr>
          </a:p>
          <a:p>
            <a:pPr rtl="0"/>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ensuite aux participants de proposer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solution </a:t>
            </a:r>
            <a:r>
              <a:rPr lang="en-US" sz="1200" kern="1200" dirty="0">
                <a:solidFill>
                  <a:schemeClr val="tx1"/>
                </a:solidFill>
                <a:effectLst/>
                <a:latin typeface="+mn-lt"/>
                <a:ea typeface="+mn-ea"/>
                <a:cs typeface="+mn-cs"/>
              </a:rPr>
              <a:t>pour lever </a:t>
            </a:r>
            <a:r>
              <a:rPr lang="en-US" sz="1200" kern="1200" dirty="0" err="1">
                <a:solidFill>
                  <a:schemeClr val="tx1"/>
                </a:solidFill>
                <a:effectLst/>
                <a:latin typeface="+mn-lt"/>
                <a:ea typeface="+mn-ea"/>
                <a:cs typeface="+mn-cs"/>
              </a:rPr>
              <a:t>cet</a:t>
            </a:r>
            <a:r>
              <a:rPr lang="en-US" sz="1200" kern="1200" dirty="0">
                <a:solidFill>
                  <a:schemeClr val="tx1"/>
                </a:solidFill>
                <a:effectLst/>
                <a:latin typeface="+mn-lt"/>
                <a:ea typeface="+mn-ea"/>
                <a:cs typeface="+mn-cs"/>
              </a:rPr>
              <a:t> obstacle (installer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rampe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d’accès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transmettre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l’information</a:t>
            </a:r>
            <a:r>
              <a:rPr lang="en-US" sz="1200" kern="1200" dirty="0">
                <a:solidFill>
                  <a:schemeClr val="tx1"/>
                </a:solidFill>
                <a:effectLst/>
                <a:latin typeface="+mn-lt"/>
                <a:ea typeface="+mn-ea"/>
                <a:cs typeface="+mn-cs"/>
              </a:rPr>
              <a:t> de manière accessible et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différents</a:t>
            </a:r>
            <a:r>
              <a:rPr lang="en-US" sz="1200" kern="1200" dirty="0">
                <a:solidFill>
                  <a:schemeClr val="tx1"/>
                </a:solidFill>
                <a:effectLst/>
                <a:latin typeface="+mn-lt"/>
                <a:ea typeface="+mn-ea"/>
                <a:cs typeface="+mn-cs"/>
              </a:rPr>
              <a:t> formats, </a:t>
            </a:r>
            <a:r>
              <a:rPr lang="en-US" sz="1200" kern="1200" dirty="0" err="1">
                <a:solidFill>
                  <a:schemeClr val="tx1"/>
                </a:solidFill>
                <a:effectLst/>
                <a:latin typeface="+mn-lt"/>
                <a:ea typeface="+mn-ea"/>
                <a:cs typeface="+mn-cs"/>
              </a:rPr>
              <a:t>promouvoir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l’acceptation</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etc.). Pour </a:t>
            </a:r>
            <a:r>
              <a:rPr lang="en-US" sz="1200" kern="1200" dirty="0" err="1">
                <a:solidFill>
                  <a:schemeClr val="tx1"/>
                </a:solidFill>
                <a:effectLst/>
                <a:latin typeface="+mn-lt"/>
                <a:ea typeface="+mn-ea"/>
                <a:cs typeface="+mn-cs"/>
              </a:rPr>
              <a:t>finir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demandez-leur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incombe</a:t>
            </a:r>
            <a:r>
              <a:rPr lang="en-US" sz="1200" kern="1200" dirty="0">
                <a:solidFill>
                  <a:schemeClr val="tx1"/>
                </a:solidFill>
                <a:effectLst/>
                <a:latin typeface="+mn-lt"/>
                <a:ea typeface="+mn-ea"/>
                <a:cs typeface="+mn-cs"/>
              </a:rPr>
              <a:t> la </a:t>
            </a:r>
            <a:r>
              <a:rPr lang="en-US" sz="1200" b="1" kern="1200" dirty="0" err="1">
                <a:solidFill>
                  <a:schemeClr val="tx1"/>
                </a:solidFill>
                <a:effectLst/>
                <a:latin typeface="+mn-lt"/>
                <a:ea typeface="+mn-ea"/>
                <a:cs typeface="+mn-cs"/>
              </a:rPr>
              <a:t>responsabilité</a:t>
            </a:r>
            <a:r>
              <a:rPr lang="en-US" sz="1200" kern="1200" dirty="0">
                <a:solidFill>
                  <a:schemeClr val="tx1"/>
                </a:solidFill>
                <a:effectLst/>
                <a:latin typeface="+mn-lt"/>
                <a:ea typeface="+mn-ea"/>
                <a:cs typeface="+mn-cs"/>
              </a:rPr>
              <a:t> </a:t>
            </a:r>
            <a:r>
              <a:rPr lang="en-US" dirty="0"/>
              <a:t> </a:t>
            </a:r>
            <a:r>
              <a:rPr lang="en-US" sz="1200" kern="1200" dirty="0">
                <a:solidFill>
                  <a:schemeClr val="tx1"/>
                </a:solidFill>
                <a:effectLst/>
                <a:latin typeface="+mn-lt"/>
                <a:ea typeface="+mn-ea"/>
                <a:cs typeface="+mn-cs"/>
              </a:rPr>
              <a:t>de </a:t>
            </a:r>
            <a:r>
              <a:rPr lang="en-US" sz="1200" kern="1200" dirty="0" err="1">
                <a:solidFill>
                  <a:schemeClr val="tx1"/>
                </a:solidFill>
                <a:effectLst/>
                <a:latin typeface="+mn-lt"/>
                <a:ea typeface="+mn-ea"/>
                <a:cs typeface="+mn-cs"/>
              </a:rPr>
              <a:t>trouver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solution pour lever </a:t>
            </a:r>
            <a:r>
              <a:rPr lang="en-US" sz="1200" kern="1200" dirty="0" err="1">
                <a:solidFill>
                  <a:schemeClr val="tx1"/>
                </a:solidFill>
                <a:effectLst/>
                <a:latin typeface="+mn-lt"/>
                <a:ea typeface="+mn-ea"/>
                <a:cs typeface="+mn-cs"/>
              </a:rPr>
              <a:t>cet</a:t>
            </a:r>
            <a:r>
              <a:rPr lang="en-US" sz="1200" kern="1200" dirty="0">
                <a:solidFill>
                  <a:schemeClr val="tx1"/>
                </a:solidFill>
                <a:effectLst/>
                <a:latin typeface="+mn-lt"/>
                <a:ea typeface="+mn-ea"/>
                <a:cs typeface="+mn-cs"/>
              </a:rPr>
              <a:t> obstacle.</a:t>
            </a:r>
            <a:r>
              <a:rPr lang="en-US" dirty="0"/>
              <a:t> </a:t>
            </a:r>
          </a:p>
          <a:p>
            <a:pPr rtl="0"/>
            <a:endParaRPr lang="en-GB" sz="1200" kern="1200" dirty="0">
              <a:solidFill>
                <a:schemeClr val="tx1"/>
              </a:solidFill>
              <a:effectLst/>
              <a:latin typeface="+mn-lt"/>
              <a:cs typeface="Calibri" panose="020F0502020204030204"/>
            </a:endParaRPr>
          </a:p>
          <a:p>
            <a:pPr lvl="0" rtl="0"/>
            <a:r>
              <a:rPr lang="en-US" sz="1200" kern="1200" dirty="0" err="1">
                <a:solidFill>
                  <a:schemeClr val="tx1"/>
                </a:solidFill>
                <a:effectLst/>
                <a:latin typeface="+mn-lt"/>
                <a:ea typeface="+mn-ea"/>
                <a:cs typeface="+mn-cs"/>
              </a:rPr>
              <a:t>Expliquez</a:t>
            </a:r>
            <a:r>
              <a:rPr lang="en-US" sz="1200" kern="1200" dirty="0">
                <a:solidFill>
                  <a:schemeClr val="tx1"/>
                </a:solidFill>
                <a:effectLst/>
                <a:latin typeface="+mn-lt"/>
                <a:ea typeface="+mn-ea"/>
                <a:cs typeface="+mn-cs"/>
              </a:rPr>
              <a:t> : «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l’approche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le respect des droits, le handicap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la </a:t>
            </a:r>
            <a:r>
              <a:rPr lang="en-US" sz="1200" i="1" kern="1200" dirty="0" err="1">
                <a:solidFill>
                  <a:schemeClr val="tx1"/>
                </a:solidFill>
                <a:effectLst/>
                <a:latin typeface="+mn-lt"/>
                <a:ea typeface="+mn-ea"/>
                <a:cs typeface="+mn-cs"/>
              </a:rPr>
              <a:t>conséquence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d’une</a:t>
            </a:r>
            <a:r>
              <a:rPr lang="en-US" sz="1200" kern="1200" dirty="0">
                <a:solidFill>
                  <a:schemeClr val="tx1"/>
                </a:solidFill>
                <a:effectLst/>
                <a:latin typeface="+mn-lt"/>
                <a:ea typeface="+mn-ea"/>
                <a:cs typeface="+mn-cs"/>
              </a:rPr>
              <a:t> interaction </a:t>
            </a:r>
            <a:r>
              <a:rPr lang="en-US" sz="1200" kern="1200" dirty="0" err="1">
                <a:solidFill>
                  <a:schemeClr val="tx1"/>
                </a:solidFill>
                <a:effectLst/>
                <a:latin typeface="+mn-lt"/>
                <a:ea typeface="+mn-ea"/>
                <a:cs typeface="+mn-cs"/>
              </a:rPr>
              <a:t>négative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modèle</a:t>
            </a:r>
            <a:r>
              <a:rPr lang="en-US" sz="1200" kern="1200" dirty="0">
                <a:solidFill>
                  <a:schemeClr val="tx1"/>
                </a:solidFill>
                <a:effectLst/>
                <a:latin typeface="+mn-lt"/>
                <a:ea typeface="+mn-ea"/>
                <a:cs typeface="+mn-cs"/>
              </a:rPr>
              <a:t> social). Les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des droits et </a:t>
            </a:r>
            <a:r>
              <a:rPr lang="en-US" sz="1200" kern="1200" dirty="0" err="1">
                <a:solidFill>
                  <a:schemeClr val="tx1"/>
                </a:solidFill>
                <a:effectLst/>
                <a:latin typeface="+mn-lt"/>
                <a:ea typeface="+mn-ea"/>
                <a:cs typeface="+mn-cs"/>
              </a:rPr>
              <a:t>doivent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bénéficier</a:t>
            </a:r>
            <a:r>
              <a:rPr lang="en-US" sz="1200" kern="1200" dirty="0">
                <a:solidFill>
                  <a:schemeClr val="tx1"/>
                </a:solidFill>
                <a:effectLst/>
                <a:latin typeface="+mn-lt"/>
                <a:ea typeface="+mn-ea"/>
                <a:cs typeface="+mn-cs"/>
              </a:rPr>
              <a:t> d’un </a:t>
            </a:r>
            <a:r>
              <a:rPr lang="en-US" sz="1200" kern="1200" dirty="0" err="1">
                <a:solidFill>
                  <a:schemeClr val="tx1"/>
                </a:solidFill>
                <a:effectLst/>
                <a:latin typeface="+mn-lt"/>
                <a:ea typeface="+mn-ea"/>
                <a:cs typeface="+mn-cs"/>
              </a:rPr>
              <a:t>accès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équitable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toutes</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opportunités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disponibles</a:t>
            </a:r>
            <a:r>
              <a:rPr lang="en-US" sz="1200" kern="1200" dirty="0">
                <a:solidFill>
                  <a:schemeClr val="tx1"/>
                </a:solidFill>
                <a:effectLst/>
                <a:latin typeface="+mn-lt"/>
                <a:ea typeface="+mn-ea"/>
                <a:cs typeface="+mn-cs"/>
              </a:rPr>
              <a:t>. Il </a:t>
            </a:r>
            <a:r>
              <a:rPr lang="en-US" sz="1200" kern="1200" dirty="0" err="1">
                <a:solidFill>
                  <a:schemeClr val="tx1"/>
                </a:solidFill>
                <a:effectLst/>
                <a:latin typeface="+mn-lt"/>
                <a:ea typeface="+mn-ea"/>
                <a:cs typeface="+mn-cs"/>
              </a:rPr>
              <a:t>appartient</a:t>
            </a:r>
            <a:r>
              <a:rPr lang="en-US" sz="1200" kern="1200" dirty="0">
                <a:solidFill>
                  <a:schemeClr val="tx1"/>
                </a:solidFill>
                <a:effectLst/>
                <a:latin typeface="+mn-lt"/>
                <a:ea typeface="+mn-ea"/>
                <a:cs typeface="+mn-cs"/>
              </a:rPr>
              <a:t> aux </a:t>
            </a:r>
            <a:r>
              <a:rPr lang="en-US" sz="1200" b="1" kern="1200" dirty="0" err="1">
                <a:solidFill>
                  <a:schemeClr val="tx1"/>
                </a:solidFill>
                <a:effectLst/>
                <a:latin typeface="+mn-lt"/>
                <a:ea typeface="+mn-ea"/>
                <a:cs typeface="+mn-cs"/>
              </a:rPr>
              <a:t>autorités</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compétentes</a:t>
            </a:r>
            <a:r>
              <a:rPr lang="en-US" sz="1200" kern="1200" dirty="0">
                <a:solidFill>
                  <a:schemeClr val="tx1"/>
                </a:solidFill>
                <a:effectLst/>
                <a:latin typeface="+mn-lt"/>
                <a:ea typeface="+mn-ea"/>
                <a:cs typeface="+mn-cs"/>
              </a:rPr>
              <a:t> de lever les obstacles </a:t>
            </a:r>
            <a:r>
              <a:rPr lang="en-US" sz="1200" kern="1200" dirty="0" err="1">
                <a:solidFill>
                  <a:schemeClr val="tx1"/>
                </a:solidFill>
                <a:effectLst/>
                <a:latin typeface="+mn-lt"/>
                <a:ea typeface="+mn-ea"/>
                <a:cs typeface="+mn-cs"/>
              </a:rPr>
              <a:t>concernés</a:t>
            </a:r>
            <a:r>
              <a:rPr lang="en-US" sz="1200" kern="1200" dirty="0">
                <a:solidFill>
                  <a:schemeClr val="tx1"/>
                </a:solidFill>
                <a:effectLst/>
                <a:latin typeface="+mn-lt"/>
                <a:ea typeface="+mn-ea"/>
                <a:cs typeface="+mn-cs"/>
              </a:rPr>
              <a:t>. Et qui </a:t>
            </a:r>
            <a:r>
              <a:rPr lang="en-US" sz="1200" kern="1200" dirty="0" err="1">
                <a:solidFill>
                  <a:schemeClr val="tx1"/>
                </a:solidFill>
                <a:effectLst/>
                <a:latin typeface="+mn-lt"/>
                <a:ea typeface="+mn-ea"/>
                <a:cs typeface="+mn-cs"/>
              </a:rPr>
              <a:t>peut</a:t>
            </a:r>
            <a:r>
              <a:rPr lang="en-US" sz="1200" kern="1200" dirty="0">
                <a:solidFill>
                  <a:schemeClr val="tx1"/>
                </a:solidFill>
                <a:effectLst/>
                <a:latin typeface="+mn-lt"/>
                <a:ea typeface="+mn-ea"/>
                <a:cs typeface="+mn-cs"/>
              </a:rPr>
              <a:t> faire office </a:t>
            </a:r>
            <a:r>
              <a:rPr lang="en-US" sz="1200" kern="1200" dirty="0" err="1">
                <a:solidFill>
                  <a:schemeClr val="tx1"/>
                </a:solidFill>
                <a:effectLst/>
                <a:latin typeface="+mn-lt"/>
                <a:ea typeface="+mn-ea"/>
                <a:cs typeface="+mn-cs"/>
              </a:rPr>
              <a:t>d’</a:t>
            </a:r>
            <a:r>
              <a:rPr lang="en-US" sz="1200" b="1" kern="1200" dirty="0" err="1">
                <a:solidFill>
                  <a:schemeClr val="tx1"/>
                </a:solidFill>
                <a:effectLst/>
                <a:latin typeface="+mn-lt"/>
                <a:ea typeface="+mn-ea"/>
                <a:cs typeface="+mn-cs"/>
              </a:rPr>
              <a:t>autorité</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compétente</a:t>
            </a:r>
            <a:r>
              <a:rPr lang="en-US" sz="1200" kern="1200" dirty="0">
                <a:solidFill>
                  <a:schemeClr val="tx1"/>
                </a:solidFill>
                <a:effectLst/>
                <a:latin typeface="+mn-lt"/>
                <a:ea typeface="+mn-ea"/>
                <a:cs typeface="+mn-cs"/>
              </a:rPr>
              <a:t> ? Si le HCR </a:t>
            </a:r>
            <a:r>
              <a:rPr lang="en-US" sz="1200" kern="1200" dirty="0" err="1">
                <a:solidFill>
                  <a:schemeClr val="tx1"/>
                </a:solidFill>
                <a:effectLst/>
                <a:latin typeface="+mn-lt"/>
                <a:ea typeface="+mn-ea"/>
                <a:cs typeface="+mn-cs"/>
              </a:rPr>
              <a:t>était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l’origine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affiche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dirigeait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santé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quelles</a:t>
            </a:r>
            <a:r>
              <a:rPr lang="en-US" sz="1200" kern="1200" dirty="0">
                <a:solidFill>
                  <a:schemeClr val="tx1"/>
                </a:solidFill>
                <a:effectLst/>
                <a:latin typeface="+mn-lt"/>
                <a:ea typeface="+mn-ea"/>
                <a:cs typeface="+mn-cs"/>
              </a:rPr>
              <a:t> conclusions </a:t>
            </a:r>
            <a:r>
              <a:rPr lang="en-US" sz="1200" kern="1200" dirty="0" err="1">
                <a:solidFill>
                  <a:schemeClr val="tx1"/>
                </a:solidFill>
                <a:effectLst/>
                <a:latin typeface="+mn-lt"/>
                <a:ea typeface="+mn-ea"/>
                <a:cs typeface="+mn-cs"/>
              </a:rPr>
              <a:t>faudrait</a:t>
            </a:r>
            <a:r>
              <a:rPr lang="en-US" sz="1200" kern="1200" dirty="0">
                <a:solidFill>
                  <a:schemeClr val="tx1"/>
                </a:solidFill>
                <a:effectLst/>
                <a:latin typeface="+mn-lt"/>
                <a:ea typeface="+mn-ea"/>
                <a:cs typeface="+mn-cs"/>
              </a:rPr>
              <a:t>-il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tirer</a:t>
            </a:r>
            <a:r>
              <a:rPr lang="en-US" sz="1200" kern="1200" dirty="0">
                <a:solidFill>
                  <a:schemeClr val="tx1"/>
                </a:solidFill>
                <a:effectLst/>
                <a:latin typeface="+mn-lt"/>
                <a:ea typeface="+mn-ea"/>
                <a:cs typeface="+mn-cs"/>
              </a:rPr>
              <a:t> ?</a:t>
            </a:r>
          </a:p>
          <a:p>
            <a:pPr lvl="0" rtl="0"/>
            <a:endParaRPr lang="en-GB" sz="1200" kern="1200" dirty="0">
              <a:solidFill>
                <a:schemeClr val="tx1"/>
              </a:solidFill>
              <a:effectLst/>
              <a:latin typeface="+mn-lt"/>
              <a:cs typeface="Calibri" panose="020F0502020204030204"/>
            </a:endParaRPr>
          </a:p>
          <a:p>
            <a:pPr lvl="0" rtl="0"/>
            <a:r>
              <a:rPr lang="en-US" sz="1200" kern="1200" dirty="0">
                <a:solidFill>
                  <a:schemeClr val="tx1"/>
                </a:solidFill>
                <a:effectLst/>
                <a:latin typeface="+mn-lt"/>
                <a:ea typeface="+mn-ea"/>
                <a:cs typeface="+mn-cs"/>
              </a:rPr>
              <a:t>Les </a:t>
            </a:r>
            <a:r>
              <a:rPr lang="en-US" sz="1200" kern="1200" dirty="0" err="1">
                <a:solidFill>
                  <a:schemeClr val="tx1"/>
                </a:solidFill>
                <a:effectLst/>
                <a:latin typeface="+mn-lt"/>
                <a:ea typeface="+mn-ea"/>
                <a:cs typeface="+mn-cs"/>
              </a:rPr>
              <a:t>principales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autorités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compétentes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gouvernements</a:t>
            </a:r>
            <a:r>
              <a:rPr lang="en-US" sz="1200" kern="1200" dirty="0">
                <a:solidFill>
                  <a:schemeClr val="tx1"/>
                </a:solidFill>
                <a:effectLst/>
                <a:latin typeface="+mn-lt"/>
                <a:ea typeface="+mn-ea"/>
                <a:cs typeface="+mn-cs"/>
              </a:rPr>
              <a:t> avec </a:t>
            </a:r>
            <a:r>
              <a:rPr lang="en-US" sz="1200" kern="1200" dirty="0" err="1">
                <a:solidFill>
                  <a:schemeClr val="tx1"/>
                </a:solidFill>
                <a:effectLst/>
                <a:latin typeface="+mn-lt"/>
                <a:ea typeface="+mn-ea"/>
                <a:cs typeface="+mn-cs"/>
              </a:rPr>
              <a:t>lesquels</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collaborons</a:t>
            </a:r>
            <a:r>
              <a:rPr lang="en-US" sz="1200" kern="1200" dirty="0">
                <a:solidFill>
                  <a:schemeClr val="tx1"/>
                </a:solidFill>
                <a:effectLst/>
                <a:latin typeface="+mn-lt"/>
                <a:ea typeface="+mn-ea"/>
                <a:cs typeface="+mn-cs"/>
              </a:rPr>
              <a:t> et les services </a:t>
            </a:r>
            <a:r>
              <a:rPr lang="en-US" sz="1200" kern="1200" dirty="0" err="1">
                <a:solidFill>
                  <a:schemeClr val="tx1"/>
                </a:solidFill>
                <a:effectLst/>
                <a:latin typeface="+mn-lt"/>
                <a:ea typeface="+mn-ea"/>
                <a:cs typeface="+mn-cs"/>
              </a:rPr>
              <a:t>qu’ils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proposent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Néanmoins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étant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donné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l’engagement</a:t>
            </a:r>
            <a:r>
              <a:rPr lang="en-US" sz="1200" kern="1200" dirty="0">
                <a:solidFill>
                  <a:schemeClr val="tx1"/>
                </a:solidFill>
                <a:effectLst/>
                <a:latin typeface="+mn-lt"/>
                <a:ea typeface="+mn-ea"/>
                <a:cs typeface="+mn-cs"/>
              </a:rPr>
              <a:t> des Nations </a:t>
            </a:r>
            <a:r>
              <a:rPr lang="en-US" sz="1200" kern="1200" dirty="0" err="1">
                <a:solidFill>
                  <a:schemeClr val="tx1"/>
                </a:solidFill>
                <a:effectLst/>
                <a:latin typeface="+mn-lt"/>
                <a:ea typeface="+mn-ea"/>
                <a:cs typeface="+mn-cs"/>
              </a:rPr>
              <a:t>Unies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faveur</a:t>
            </a:r>
            <a:r>
              <a:rPr lang="en-US" sz="1200" kern="1200" dirty="0">
                <a:solidFill>
                  <a:schemeClr val="tx1"/>
                </a:solidFill>
                <a:effectLst/>
                <a:latin typeface="+mn-lt"/>
                <a:ea typeface="+mn-ea"/>
                <a:cs typeface="+mn-cs"/>
              </a:rPr>
              <a:t> de la mise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œuvre</a:t>
            </a:r>
            <a:r>
              <a:rPr lang="en-US" sz="1200" kern="1200" dirty="0">
                <a:solidFill>
                  <a:schemeClr val="tx1"/>
                </a:solidFill>
                <a:effectLst/>
                <a:latin typeface="+mn-lt"/>
                <a:ea typeface="+mn-ea"/>
                <a:cs typeface="+mn-cs"/>
              </a:rPr>
              <a:t> de la Convention relative aux droits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pouvons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également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considérés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autorité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compétente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ailleurs</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sommes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soumis</a:t>
            </a:r>
            <a:r>
              <a:rPr lang="en-US" sz="1200" kern="1200" dirty="0">
                <a:solidFill>
                  <a:schemeClr val="tx1"/>
                </a:solidFill>
                <a:effectLst/>
                <a:latin typeface="+mn-lt"/>
                <a:ea typeface="+mn-ea"/>
                <a:cs typeface="+mn-cs"/>
              </a:rPr>
              <a:t> aux </a:t>
            </a:r>
            <a:r>
              <a:rPr lang="en-US" sz="1200" kern="1200" dirty="0" err="1">
                <a:solidFill>
                  <a:schemeClr val="tx1"/>
                </a:solidFill>
                <a:effectLst/>
                <a:latin typeface="+mn-lt"/>
                <a:ea typeface="+mn-ea"/>
                <a:cs typeface="+mn-cs"/>
              </a:rPr>
              <a:t>lois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nationales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censées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défendre</a:t>
            </a:r>
            <a:r>
              <a:rPr lang="en-US" sz="1200" kern="1200" dirty="0">
                <a:solidFill>
                  <a:schemeClr val="tx1"/>
                </a:solidFill>
                <a:effectLst/>
                <a:latin typeface="+mn-lt"/>
                <a:ea typeface="+mn-ea"/>
                <a:cs typeface="+mn-cs"/>
              </a:rPr>
              <a:t> les droits des enfants </a:t>
            </a:r>
            <a:r>
              <a:rPr lang="en-US" sz="1200" kern="1200" dirty="0" err="1">
                <a:solidFill>
                  <a:schemeClr val="tx1"/>
                </a:solidFill>
                <a:effectLst/>
                <a:latin typeface="+mn-lt"/>
                <a:ea typeface="+mn-ea"/>
                <a:cs typeface="+mn-cs"/>
              </a:rPr>
              <a:t>handicapés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Avez-vous</a:t>
            </a:r>
            <a:r>
              <a:rPr lang="en-US" sz="1200" kern="1200" dirty="0">
                <a:solidFill>
                  <a:schemeClr val="tx1"/>
                </a:solidFill>
                <a:effectLst/>
                <a:latin typeface="+mn-lt"/>
                <a:ea typeface="+mn-ea"/>
                <a:cs typeface="+mn-cs"/>
              </a:rPr>
              <a:t> des questions ?</a:t>
            </a:r>
          </a:p>
          <a:p>
            <a:pPr lvl="0" rtl="0"/>
            <a:endParaRPr lang="en-GB" sz="1200" kern="1200" dirty="0">
              <a:solidFill>
                <a:schemeClr val="tx1"/>
              </a:solidFill>
              <a:effectLst/>
              <a:latin typeface="+mn-lt"/>
              <a:cs typeface="Calibri" panose="020F0502020204030204"/>
            </a:endParaRPr>
          </a:p>
          <a:p>
            <a:pPr lvl="0" rtl="0"/>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présent</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sommes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prêts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découvrir</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pratiques </a:t>
            </a:r>
            <a:r>
              <a:rPr lang="en-US" sz="1200" kern="1200" dirty="0" err="1">
                <a:solidFill>
                  <a:schemeClr val="tx1"/>
                </a:solidFill>
                <a:effectLst/>
                <a:latin typeface="+mn-lt"/>
                <a:ea typeface="+mn-ea"/>
                <a:cs typeface="+mn-cs"/>
              </a:rPr>
              <a:t>quelques-unes</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stratégies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dont</a:t>
            </a:r>
            <a:r>
              <a:rPr lang="en-US" sz="1200" kern="1200" dirty="0">
                <a:solidFill>
                  <a:schemeClr val="tx1"/>
                </a:solidFill>
                <a:effectLst/>
                <a:latin typeface="+mn-lt"/>
                <a:ea typeface="+mn-ea"/>
                <a:cs typeface="+mn-cs"/>
              </a:rPr>
              <a:t> nous </a:t>
            </a:r>
            <a:r>
              <a:rPr lang="en-US" sz="1200" kern="1200" dirty="0" err="1">
                <a:solidFill>
                  <a:schemeClr val="tx1"/>
                </a:solidFill>
                <a:effectLst/>
                <a:latin typeface="+mn-lt"/>
                <a:ea typeface="+mn-ea"/>
                <a:cs typeface="+mn-cs"/>
              </a:rPr>
              <a:t>disposons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tant </a:t>
            </a:r>
            <a:r>
              <a:rPr lang="en-US" sz="1200" kern="1200" dirty="0" err="1">
                <a:solidFill>
                  <a:schemeClr val="tx1"/>
                </a:solidFill>
                <a:effectLst/>
                <a:latin typeface="+mn-lt"/>
                <a:ea typeface="+mn-ea"/>
                <a:cs typeface="+mn-cs"/>
              </a:rPr>
              <a:t>qu’autorité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compétente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25</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err="1">
                <a:solidFill>
                  <a:schemeClr val="tx1"/>
                </a:solidFill>
                <a:effectLst/>
                <a:latin typeface="+mn-lt"/>
                <a:ea typeface="+mn-ea"/>
                <a:cs typeface="+mn-cs"/>
              </a:rPr>
              <a:t>Accessibilité</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Proposez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brève</a:t>
            </a:r>
            <a:r>
              <a:rPr lang="en-US" sz="1200" b="0" i="0" kern="1200" dirty="0">
                <a:solidFill>
                  <a:schemeClr val="tx1"/>
                </a:solidFill>
                <a:effectLst/>
                <a:latin typeface="+mn-lt"/>
                <a:ea typeface="+mn-ea"/>
                <a:cs typeface="+mn-cs"/>
              </a:rPr>
              <a:t> description de </a:t>
            </a:r>
            <a:r>
              <a:rPr lang="en-US" sz="1200" b="0" i="0" kern="1200" dirty="0" err="1">
                <a:solidFill>
                  <a:schemeClr val="tx1"/>
                </a:solidFill>
                <a:effectLst/>
                <a:latin typeface="+mn-lt"/>
                <a:ea typeface="+mn-ea"/>
                <a:cs typeface="+mn-cs"/>
              </a:rPr>
              <a:t>l’illustration</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s’affiche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l’écran</a:t>
            </a:r>
            <a:r>
              <a:rPr lang="en-US" sz="1200" b="0" i="0" kern="1200" dirty="0">
                <a:solidFill>
                  <a:schemeClr val="tx1"/>
                </a:solidFill>
                <a:effectLst/>
                <a:latin typeface="+mn-lt"/>
                <a:ea typeface="+mn-ea"/>
                <a:cs typeface="+mn-cs"/>
              </a:rPr>
              <a:t> : des images et des mots </a:t>
            </a:r>
            <a:r>
              <a:rPr lang="en-US" sz="1200" b="0" i="0" kern="1200" dirty="0" err="1">
                <a:solidFill>
                  <a:schemeClr val="tx1"/>
                </a:solidFill>
                <a:effectLst/>
                <a:latin typeface="+mn-lt"/>
                <a:ea typeface="+mn-ea"/>
                <a:cs typeface="+mn-cs"/>
              </a:rPr>
              <a:t>disposés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cercle </a:t>
            </a:r>
            <a:r>
              <a:rPr lang="en-US" sz="1200" b="0" i="0" kern="1200" dirty="0" err="1">
                <a:solidFill>
                  <a:schemeClr val="tx1"/>
                </a:solidFill>
                <a:effectLst/>
                <a:latin typeface="+mn-lt"/>
                <a:ea typeface="+mn-ea"/>
                <a:cs typeface="+mn-cs"/>
              </a:rPr>
              <a:t>représentent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l’éventail</a:t>
            </a:r>
            <a:r>
              <a:rPr lang="en-US" sz="1200" b="0" i="0" kern="1200" dirty="0">
                <a:solidFill>
                  <a:schemeClr val="tx1"/>
                </a:solidFill>
                <a:effectLst/>
                <a:latin typeface="+mn-lt"/>
                <a:ea typeface="+mn-ea"/>
                <a:cs typeface="+mn-cs"/>
              </a:rPr>
              <a:t> des </a:t>
            </a:r>
            <a:r>
              <a:rPr lang="en-US" sz="1200" b="0" i="0" kern="1200" dirty="0" err="1">
                <a:solidFill>
                  <a:schemeClr val="tx1"/>
                </a:solidFill>
                <a:effectLst/>
                <a:latin typeface="+mn-lt"/>
                <a:ea typeface="+mn-ea"/>
                <a:cs typeface="+mn-cs"/>
              </a:rPr>
              <a:t>possibilités</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s’offrent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chaque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être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humain</a:t>
            </a:r>
            <a:r>
              <a:rPr lang="en-US" sz="1200" b="0" i="0" kern="1200" dirty="0">
                <a:solidFill>
                  <a:schemeClr val="tx1"/>
                </a:solidFill>
                <a:effectLst/>
                <a:latin typeface="+mn-lt"/>
                <a:ea typeface="+mn-ea"/>
                <a:cs typeface="+mn-cs"/>
              </a:rPr>
              <a:t> (les </a:t>
            </a:r>
            <a:r>
              <a:rPr lang="en-US" sz="1200" b="0" i="0" kern="1200" dirty="0" err="1">
                <a:solidFill>
                  <a:schemeClr val="tx1"/>
                </a:solidFill>
                <a:effectLst/>
                <a:latin typeface="+mn-lt"/>
                <a:ea typeface="+mn-ea"/>
                <a:cs typeface="+mn-cs"/>
              </a:rPr>
              <a:t>nombreuses</a:t>
            </a:r>
            <a:r>
              <a:rPr lang="en-US" sz="1200" b="0" i="0" kern="1200" dirty="0">
                <a:solidFill>
                  <a:schemeClr val="tx1"/>
                </a:solidFill>
                <a:effectLst/>
                <a:latin typeface="+mn-lt"/>
                <a:ea typeface="+mn-ea"/>
                <a:cs typeface="+mn-cs"/>
              </a:rPr>
              <a:t> manières de marcher, de </a:t>
            </a:r>
            <a:r>
              <a:rPr lang="en-US" sz="1200" b="0" i="0" kern="1200" dirty="0" err="1">
                <a:solidFill>
                  <a:schemeClr val="tx1"/>
                </a:solidFill>
                <a:effectLst/>
                <a:latin typeface="+mn-lt"/>
                <a:ea typeface="+mn-ea"/>
                <a:cs typeface="+mn-cs"/>
              </a:rPr>
              <a:t>voir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penser</a:t>
            </a:r>
            <a:r>
              <a:rPr lang="en-US" sz="1200" b="0" i="0" kern="1200" dirty="0">
                <a:solidFill>
                  <a:schemeClr val="tx1"/>
                </a:solidFill>
                <a:effectLst/>
                <a:latin typeface="+mn-lt"/>
                <a:ea typeface="+mn-ea"/>
                <a:cs typeface="+mn-cs"/>
              </a:rPr>
              <a:t>, de </a:t>
            </a:r>
            <a:r>
              <a:rPr lang="en-US" sz="1200" b="0" i="0" kern="1200" dirty="0" err="1">
                <a:solidFill>
                  <a:schemeClr val="tx1"/>
                </a:solidFill>
                <a:effectLst/>
                <a:latin typeface="+mn-lt"/>
                <a:ea typeface="+mn-ea"/>
                <a:cs typeface="+mn-cs"/>
              </a:rPr>
              <a:t>communiquer</a:t>
            </a:r>
            <a:r>
              <a:rPr lang="en-US" sz="1200" b="0" i="0" kern="1200" dirty="0">
                <a:solidFill>
                  <a:schemeClr val="tx1"/>
                </a:solidFill>
                <a:effectLst/>
                <a:latin typeface="+mn-lt"/>
                <a:ea typeface="+mn-ea"/>
                <a:cs typeface="+mn-cs"/>
              </a:rPr>
              <a:t> et </a:t>
            </a:r>
            <a:r>
              <a:rPr lang="en-US" sz="1200" b="0" i="0" kern="1200" dirty="0" err="1">
                <a:solidFill>
                  <a:schemeClr val="tx1"/>
                </a:solidFill>
                <a:effectLst/>
                <a:latin typeface="+mn-lt"/>
                <a:ea typeface="+mn-ea"/>
                <a:cs typeface="+mn-cs"/>
              </a:rPr>
              <a:t>d’interagir</a:t>
            </a:r>
            <a:r>
              <a:rPr lang="en-US" sz="1200" b="0" i="0" kern="1200" dirty="0">
                <a:solidFill>
                  <a:schemeClr val="tx1"/>
                </a:solidFill>
                <a:effectLst/>
                <a:latin typeface="+mn-lt"/>
                <a:ea typeface="+mn-ea"/>
                <a:cs typeface="+mn-cs"/>
              </a:rPr>
              <a:t>).</a:t>
            </a:r>
            <a:endParaRPr lang="en-GB" sz="1200" b="1" i="0" kern="1200" dirty="0">
              <a:solidFill>
                <a:schemeClr val="tx1"/>
              </a:solidFill>
              <a:effectLst/>
              <a:latin typeface="+mn-lt"/>
              <a:ea typeface="+mn-ea"/>
              <a:cs typeface="+mn-cs"/>
            </a:endParaRPr>
          </a:p>
          <a:p>
            <a:pPr rtl="0"/>
            <a:endParaRPr lang="en-GB" dirty="0"/>
          </a:p>
          <a:p>
            <a:pPr rtl="0"/>
            <a:r>
              <a:rPr lang="en-US" dirty="0"/>
              <a:t>Conclusion :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l’approche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le respect des droits, </a:t>
            </a:r>
            <a:r>
              <a:rPr lang="en-US" sz="1200" kern="1200" dirty="0" err="1">
                <a:solidFill>
                  <a:schemeClr val="tx1"/>
                </a:solidFill>
                <a:effectLst/>
                <a:latin typeface="+mn-lt"/>
                <a:ea typeface="+mn-ea"/>
                <a:cs typeface="+mn-cs"/>
              </a:rPr>
              <a:t>l’être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humain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caractérise</a:t>
            </a:r>
            <a:r>
              <a:rPr lang="en-US" sz="1200" kern="1200" dirty="0">
                <a:solidFill>
                  <a:schemeClr val="tx1"/>
                </a:solidFill>
                <a:effectLst/>
                <a:latin typeface="+mn-lt"/>
                <a:ea typeface="+mn-ea"/>
                <a:cs typeface="+mn-cs"/>
              </a:rPr>
              <a:t> par </a:t>
            </a:r>
            <a:r>
              <a:rPr lang="en-US" sz="1200" kern="1200" dirty="0" err="1">
                <a:solidFill>
                  <a:schemeClr val="tx1"/>
                </a:solidFill>
                <a:effectLst/>
                <a:latin typeface="+mn-lt"/>
                <a:ea typeface="+mn-ea"/>
                <a:cs typeface="+mn-cs"/>
              </a:rPr>
              <a:t>l’éventail</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possibilités</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s’offrent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lui</a:t>
            </a:r>
            <a:r>
              <a:rPr lang="en-US" sz="1200" kern="1200" dirty="0">
                <a:solidFill>
                  <a:schemeClr val="tx1"/>
                </a:solidFill>
                <a:effectLst/>
                <a:latin typeface="+mn-lt"/>
                <a:ea typeface="+mn-ea"/>
                <a:cs typeface="+mn-cs"/>
              </a:rPr>
              <a:t> : les </a:t>
            </a:r>
            <a:r>
              <a:rPr lang="en-US" sz="1200" kern="1200" dirty="0" err="1">
                <a:solidFill>
                  <a:schemeClr val="tx1"/>
                </a:solidFill>
                <a:effectLst/>
                <a:latin typeface="+mn-lt"/>
                <a:ea typeface="+mn-ea"/>
                <a:cs typeface="+mn-cs"/>
              </a:rPr>
              <a:t>nombreuses</a:t>
            </a:r>
            <a:r>
              <a:rPr lang="en-US" sz="1200" kern="1200" dirty="0">
                <a:solidFill>
                  <a:schemeClr val="tx1"/>
                </a:solidFill>
                <a:effectLst/>
                <a:latin typeface="+mn-lt"/>
                <a:ea typeface="+mn-ea"/>
                <a:cs typeface="+mn-cs"/>
              </a:rPr>
              <a:t> manières de marcher, de </a:t>
            </a:r>
            <a:r>
              <a:rPr lang="en-US" sz="1200" kern="1200" dirty="0" err="1">
                <a:solidFill>
                  <a:schemeClr val="tx1"/>
                </a:solidFill>
                <a:effectLst/>
                <a:latin typeface="+mn-lt"/>
                <a:ea typeface="+mn-ea"/>
                <a:cs typeface="+mn-cs"/>
              </a:rPr>
              <a:t>voir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penser</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communiquer</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d’interagir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approche</a:t>
            </a:r>
            <a:r>
              <a:rPr lang="en-US" sz="1200" kern="1200" dirty="0">
                <a:solidFill>
                  <a:schemeClr val="tx1"/>
                </a:solidFill>
                <a:effectLst/>
                <a:latin typeface="+mn-lt"/>
                <a:ea typeface="+mn-ea"/>
                <a:cs typeface="+mn-cs"/>
              </a:rPr>
              <a:t> vise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respecter, </a:t>
            </a:r>
            <a:r>
              <a:rPr lang="en-US" sz="1200" kern="1200" dirty="0" err="1">
                <a:solidFill>
                  <a:schemeClr val="tx1"/>
                </a:solidFill>
                <a:effectLst/>
                <a:latin typeface="+mn-lt"/>
                <a:ea typeface="+mn-ea"/>
                <a:cs typeface="+mn-cs"/>
              </a:rPr>
              <a:t>honorer</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soutenir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chacune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différences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levant les obstacles </a:t>
            </a:r>
            <a:r>
              <a:rPr lang="en-US" sz="1200" kern="1200" dirty="0" err="1">
                <a:solidFill>
                  <a:schemeClr val="tx1"/>
                </a:solidFill>
                <a:effectLst/>
                <a:latin typeface="+mn-lt"/>
                <a:ea typeface="+mn-ea"/>
                <a:cs typeface="+mn-cs"/>
              </a:rPr>
              <a:t>sociaux</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environnementaux</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susceptibles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d’empêcher</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contribuer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société</a:t>
            </a:r>
            <a:r>
              <a:rPr lang="en-US" sz="1200" kern="1200" dirty="0">
                <a:solidFill>
                  <a:schemeClr val="tx1"/>
                </a:solidFill>
                <a:effectLst/>
                <a:latin typeface="+mn-lt"/>
                <a:ea typeface="+mn-ea"/>
                <a:cs typeface="+mn-cs"/>
              </a:rPr>
              <a:t> sur un pied </a:t>
            </a:r>
            <a:r>
              <a:rPr lang="en-US" sz="1200" kern="1200" dirty="0" err="1">
                <a:solidFill>
                  <a:schemeClr val="tx1"/>
                </a:solidFill>
                <a:effectLst/>
                <a:latin typeface="+mn-lt"/>
                <a:ea typeface="+mn-ea"/>
                <a:cs typeface="+mn-cs"/>
              </a:rPr>
              <a:t>d’égalité</a:t>
            </a:r>
            <a:r>
              <a:rPr lang="en-US" sz="1200" kern="1200" dirty="0">
                <a:solidFill>
                  <a:schemeClr val="tx1"/>
                </a:solidFill>
                <a:effectLst/>
                <a:latin typeface="+mn-lt"/>
                <a:ea typeface="+mn-ea"/>
                <a:cs typeface="+mn-cs"/>
              </a:rPr>
              <a:t> avec les </a:t>
            </a:r>
            <a:r>
              <a:rPr lang="en-US" sz="1200" kern="1200" dirty="0" err="1">
                <a:solidFill>
                  <a:schemeClr val="tx1"/>
                </a:solidFill>
                <a:effectLst/>
                <a:latin typeface="+mn-lt"/>
                <a:ea typeface="+mn-ea"/>
                <a:cs typeface="+mn-cs"/>
              </a:rPr>
              <a:t>autres</a:t>
            </a:r>
            <a:r>
              <a:rPr lang="en-US" sz="1200" kern="1200" dirty="0">
                <a:solidFill>
                  <a:schemeClr val="tx1"/>
                </a:solidFill>
                <a:effectLst/>
                <a:latin typeface="+mn-lt"/>
                <a:ea typeface="+mn-ea"/>
                <a:cs typeface="+mn-cs"/>
              </a:rPr>
              <a:t>. Il </a:t>
            </a:r>
            <a:r>
              <a:rPr lang="en-US" sz="1200" kern="1200" dirty="0" err="1">
                <a:solidFill>
                  <a:schemeClr val="tx1"/>
                </a:solidFill>
                <a:effectLst/>
                <a:latin typeface="+mn-lt"/>
                <a:ea typeface="+mn-ea"/>
                <a:cs typeface="+mn-cs"/>
              </a:rPr>
              <a:t>appartient</a:t>
            </a:r>
            <a:r>
              <a:rPr lang="en-US" sz="1200" kern="1200" dirty="0">
                <a:solidFill>
                  <a:schemeClr val="tx1"/>
                </a:solidFill>
                <a:effectLst/>
                <a:latin typeface="+mn-lt"/>
                <a:ea typeface="+mn-ea"/>
                <a:cs typeface="+mn-cs"/>
              </a:rPr>
              <a:t> aux </a:t>
            </a:r>
            <a:r>
              <a:rPr lang="en-US" sz="1200" kern="1200" dirty="0" err="1">
                <a:solidFill>
                  <a:schemeClr val="tx1"/>
                </a:solidFill>
                <a:effectLst/>
                <a:latin typeface="+mn-lt"/>
                <a:ea typeface="+mn-ea"/>
                <a:cs typeface="+mn-cs"/>
              </a:rPr>
              <a:t>États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d’éliminer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obstacles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prenant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appui</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l’application</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lois</a:t>
            </a:r>
            <a:r>
              <a:rPr lang="en-US" sz="1200" kern="1200" dirty="0">
                <a:solidFill>
                  <a:schemeClr val="tx1"/>
                </a:solidFill>
                <a:effectLst/>
                <a:latin typeface="+mn-lt"/>
                <a:ea typeface="+mn-ea"/>
                <a:cs typeface="+mn-cs"/>
              </a:rPr>
              <a:t> et avec le </a:t>
            </a:r>
            <a:r>
              <a:rPr lang="en-US" sz="1200" kern="1200" dirty="0" err="1">
                <a:solidFill>
                  <a:schemeClr val="tx1"/>
                </a:solidFill>
                <a:effectLst/>
                <a:latin typeface="+mn-lt"/>
                <a:ea typeface="+mn-ea"/>
                <a:cs typeface="+mn-cs"/>
              </a:rPr>
              <a:t>soutien</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tous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notamment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chacun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d’entre</a:t>
            </a:r>
            <a:r>
              <a:rPr lang="en-US" sz="1200" kern="1200" dirty="0">
                <a:solidFill>
                  <a:schemeClr val="tx1"/>
                </a:solidFill>
                <a:effectLst/>
                <a:latin typeface="+mn-lt"/>
                <a:ea typeface="+mn-ea"/>
                <a:cs typeface="+mn-cs"/>
              </a:rPr>
              <a:t> nous et </a:t>
            </a:r>
            <a:r>
              <a:rPr lang="en-US" sz="1200" kern="1200" dirty="0" err="1">
                <a:solidFill>
                  <a:schemeClr val="tx1"/>
                </a:solidFill>
                <a:effectLst/>
                <a:latin typeface="+mn-lt"/>
                <a:ea typeface="+mn-ea"/>
                <a:cs typeface="+mn-cs"/>
              </a:rPr>
              <a:t>chacune</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nos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communautés</a:t>
            </a:r>
            <a:r>
              <a:rPr lang="en-US"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26</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 Veuillez écrire les mots que vous associez à la notion de « handicap ». </a:t>
            </a:r>
          </a:p>
          <a:p>
            <a:pPr rtl="0" fontAlgn="base"/>
            <a:endParaRPr lang="en-GB" sz="1200" b="0" i="0" kern="1200" dirty="0">
              <a:solidFill>
                <a:schemeClr val="tx1"/>
              </a:solidFill>
              <a:effectLst/>
              <a:latin typeface="+mn-lt"/>
              <a:ea typeface="+mn-ea"/>
              <a:cs typeface="+mn-cs"/>
            </a:endParaRPr>
          </a:p>
          <a:p>
            <a:pPr rtl="0" fontAlgn="base"/>
            <a:r>
              <a:rPr lang="en-US" sz="1200" b="0" i="0" kern="1200">
                <a:solidFill>
                  <a:schemeClr val="tx1"/>
                </a:solidFill>
                <a:effectLst/>
                <a:latin typeface="+mn-lt"/>
                <a:ea typeface="+mn-ea"/>
                <a:cs typeface="+mn-cs"/>
              </a:rPr>
              <a:t>Comparez les réponses données par les participants au début et à la fin du module. Dans quelle mesure ont-elles évolué ?</a:t>
            </a:r>
          </a:p>
          <a:p>
            <a:pPr marL="0" indent="0" rtl="0" fontAlgn="base">
              <a:buFontTx/>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27</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indent="0" rtl="0">
              <a:spcBef>
                <a:spcPct val="20000"/>
              </a:spcBef>
              <a:buFont typeface="Arial" panose="020B0604020202020204"/>
              <a:buNone/>
            </a:pPr>
            <a:endParaRPr lang="en-GB" dirty="0"/>
          </a:p>
          <a:p>
            <a:pPr marL="285750" indent="-285750" rtl="0">
              <a:spcBef>
                <a:spcPct val="20000"/>
              </a:spcBef>
              <a:buFont typeface="Arial" panose="020B0604020202020204"/>
              <a:buChar char="•"/>
            </a:pPr>
            <a:r>
              <a:rPr lang="en-US"/>
              <a:t>Les femmes, les filles, les hommes et les garçons handicapés sont une composante à part entière de la diversité humaine et ont donc le droit de contribuer à toutes les dimensions de la société au même titre que ses autres membres.</a:t>
            </a:r>
            <a:endParaRPr lang="en-US" dirty="0"/>
          </a:p>
          <a:p>
            <a:pPr marL="285750" indent="-285750" rtl="0">
              <a:spcBef>
                <a:spcPct val="20000"/>
              </a:spcBef>
              <a:buFont typeface="Arial" panose="020B0604020202020204"/>
              <a:buChar char="•"/>
            </a:pPr>
            <a:r>
              <a:rPr lang="en-US"/>
              <a:t>Le handicap n’est pas inhérent à ces personnes, mais se concrétise dans les obstacles qu’elles rencontrent lorsqu’elles souhaitent s’impliquer dans leur scolarité, accéder à un emploi, bénéficier d’une protection adéquate ou entreprendre des activités auxquelles n’importe quel individu a droit.</a:t>
            </a:r>
            <a:endParaRPr lang="en-US" dirty="0"/>
          </a:p>
          <a:p>
            <a:pPr marL="285750" indent="-285750" rtl="0">
              <a:spcBef>
                <a:spcPct val="20000"/>
              </a:spcBef>
              <a:buFont typeface="Arial" panose="020B0604020202020204"/>
              <a:buChar char="•"/>
            </a:pPr>
            <a:r>
              <a:rPr lang="en-US"/>
              <a:t>Selon une approche du handicap fondée sur le respect des droits, les personnes handicapées ont des droits, et l’État et la société ont des responsabilités à leur égard.</a:t>
            </a:r>
            <a:endParaRPr lang="en-US" dirty="0"/>
          </a:p>
          <a:p>
            <a:pPr rtl="0"/>
            <a:endParaRPr lang="en-US"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28</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err="1">
                <a:solidFill>
                  <a:schemeClr val="tx1"/>
                </a:solidFill>
                <a:effectLst/>
                <a:latin typeface="+mn-lt"/>
                <a:ea typeface="+mn-ea"/>
                <a:cs typeface="+mn-cs"/>
              </a:rPr>
              <a:t>Accessibilité</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Proposez</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brève</a:t>
            </a:r>
            <a:r>
              <a:rPr lang="en-US" sz="1200" b="0" i="0" kern="1200" dirty="0">
                <a:solidFill>
                  <a:schemeClr val="tx1"/>
                </a:solidFill>
                <a:effectLst/>
                <a:latin typeface="+mn-lt"/>
                <a:ea typeface="+mn-ea"/>
                <a:cs typeface="+mn-cs"/>
              </a:rPr>
              <a:t> description de </a:t>
            </a:r>
            <a:r>
              <a:rPr lang="en-US" sz="1200" b="0" i="0" kern="1200" dirty="0" err="1">
                <a:solidFill>
                  <a:schemeClr val="tx1"/>
                </a:solidFill>
                <a:effectLst/>
                <a:latin typeface="+mn-lt"/>
                <a:ea typeface="+mn-ea"/>
                <a:cs typeface="+mn-cs"/>
              </a:rPr>
              <a:t>l’image</a:t>
            </a:r>
            <a:r>
              <a:rPr lang="en-US" sz="1200" b="0" i="0" kern="1200" dirty="0">
                <a:solidFill>
                  <a:schemeClr val="tx1"/>
                </a:solidFill>
                <a:effectLst/>
                <a:latin typeface="+mn-lt"/>
                <a:ea typeface="+mn-ea"/>
                <a:cs typeface="+mn-cs"/>
              </a:rPr>
              <a:t> qui </a:t>
            </a:r>
            <a:r>
              <a:rPr lang="en-US" sz="1200" b="0" i="0" kern="1200" dirty="0" err="1">
                <a:solidFill>
                  <a:schemeClr val="tx1"/>
                </a:solidFill>
                <a:effectLst/>
                <a:latin typeface="+mn-lt"/>
                <a:ea typeface="+mn-ea"/>
                <a:cs typeface="+mn-cs"/>
              </a:rPr>
              <a:t>s’affiche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l’écran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Exemple</a:t>
            </a:r>
            <a:r>
              <a:rPr lang="en-US" sz="1200" b="0" i="0" kern="1200" dirty="0">
                <a:solidFill>
                  <a:schemeClr val="tx1"/>
                </a:solidFill>
                <a:effectLst/>
                <a:latin typeface="+mn-lt"/>
                <a:ea typeface="+mn-ea"/>
                <a:cs typeface="+mn-cs"/>
              </a:rPr>
              <a:t> de description : deux </a:t>
            </a:r>
            <a:r>
              <a:rPr lang="en-US" sz="1200" b="0" i="0" kern="1200" dirty="0" err="1">
                <a:solidFill>
                  <a:schemeClr val="tx1"/>
                </a:solidFill>
                <a:effectLst/>
                <a:latin typeface="+mn-lt"/>
                <a:ea typeface="+mn-ea"/>
                <a:cs typeface="+mn-cs"/>
              </a:rPr>
              <a:t>jeunes</a:t>
            </a:r>
            <a:r>
              <a:rPr lang="en-US" sz="1200" b="0" i="0" kern="1200" dirty="0">
                <a:solidFill>
                  <a:schemeClr val="tx1"/>
                </a:solidFill>
                <a:effectLst/>
                <a:latin typeface="+mn-lt"/>
                <a:ea typeface="+mn-ea"/>
                <a:cs typeface="+mn-cs"/>
              </a:rPr>
              <a:t> frères, </a:t>
            </a:r>
            <a:r>
              <a:rPr lang="en-US" sz="1200" b="0" i="0" kern="1200" dirty="0" err="1">
                <a:solidFill>
                  <a:schemeClr val="tx1"/>
                </a:solidFill>
                <a:effectLst/>
                <a:latin typeface="+mn-lt"/>
                <a:ea typeface="+mn-ea"/>
                <a:cs typeface="+mn-cs"/>
              </a:rPr>
              <a:t>dont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l’un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est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atteint</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d’albinisme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jouent</a:t>
            </a:r>
            <a:r>
              <a:rPr lang="en-US" sz="1200" b="0" i="0" kern="1200" dirty="0">
                <a:solidFill>
                  <a:schemeClr val="tx1"/>
                </a:solidFill>
                <a:effectLst/>
                <a:latin typeface="+mn-lt"/>
                <a:ea typeface="+mn-ea"/>
                <a:cs typeface="+mn-cs"/>
              </a:rPr>
              <a:t> de la musique.</a:t>
            </a:r>
            <a:endParaRPr lang="en-GB" sz="1200" b="1" i="0" kern="1200" dirty="0">
              <a:solidFill>
                <a:schemeClr val="tx1"/>
              </a:solidFill>
              <a:effectLst/>
              <a:latin typeface="+mn-lt"/>
              <a:ea typeface="+mn-ea"/>
              <a:cs typeface="+mn-cs"/>
            </a:endParaRP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29</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kern="1200">
                <a:solidFill>
                  <a:schemeClr val="tx1"/>
                </a:solidFill>
                <a:effectLst/>
                <a:latin typeface="+mn-lt"/>
                <a:ea typeface="+mn-ea"/>
                <a:cs typeface="+mn-cs"/>
              </a:rPr>
              <a:t>Pour ouvrir ce module, nous allons commencer par un état des lieux de nos propres perceptions sur le handicap. Cet état des lieux prendra la forme d’un nuage de mots, un exercice qui consiste à associer des mots à un concept. Je vais vous demander d’écrire des mots que vous associez, </a:t>
            </a:r>
            <a:r>
              <a:rPr lang="en-US" sz="1200" b="1" i="1" kern="1200">
                <a:solidFill>
                  <a:schemeClr val="tx1"/>
                </a:solidFill>
                <a:effectLst/>
                <a:latin typeface="+mn-lt"/>
                <a:ea typeface="+mn-ea"/>
                <a:cs typeface="+mn-cs"/>
              </a:rPr>
              <a:t>à ce stade</a:t>
            </a:r>
            <a:r>
              <a:rPr lang="en-US" sz="1200" kern="1200">
                <a:solidFill>
                  <a:schemeClr val="tx1"/>
                </a:solidFill>
                <a:effectLst/>
                <a:latin typeface="+mn-lt"/>
                <a:ea typeface="+mn-ea"/>
                <a:cs typeface="+mn-cs"/>
              </a:rPr>
              <a:t> de la formation, à la notion de « handicap ». Merci de bien partager ce qui vous vient à l’esprit, et non ce que vous pensez que j’aimerais entendre ; il s’agit d’un exercice anonyme.</a:t>
            </a:r>
            <a:endParaRPr lang="en-GB" sz="1200" b="0" i="0" kern="120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 Veuillez écrire les mots que vous associez à la notion de « handicap ». Merci de bien partager ce qui vous vient à l’esprit, et non ce que vous pensez que j’aimerais entendre ; il s’agit d’un exercice anonyme. »</a:t>
            </a:r>
          </a:p>
          <a:p>
            <a:pPr marL="171450" indent="-171450" rtl="0" fontAlgn="base">
              <a:buFont typeface="Arial" panose="020B0604020202020204" pitchFamily="34" charset="0"/>
              <a:buChar char="•"/>
            </a:pPr>
            <a:r>
              <a:rPr lang="en-US" sz="1200" b="0" i="0" kern="1200">
                <a:solidFill>
                  <a:schemeClr val="tx1"/>
                </a:solidFill>
                <a:effectLst/>
                <a:latin typeface="+mn-lt"/>
                <a:ea typeface="+mn-ea"/>
                <a:cs typeface="+mn-cs"/>
              </a:rPr>
              <a:t>Une fois que tous les participants ont reçu le code, partagez votre écran avec le groupe.</a:t>
            </a:r>
          </a:p>
          <a:p>
            <a:pPr marL="171450" indent="-171450" rtl="0" fontAlgn="base">
              <a:buFont typeface="Arial" panose="020B0604020202020204" pitchFamily="34" charset="0"/>
              <a:buChar char="•"/>
            </a:pPr>
            <a:r>
              <a:rPr lang="en-US" sz="1200" kern="1200">
                <a:solidFill>
                  <a:schemeClr val="tx1"/>
                </a:solidFill>
                <a:effectLst/>
                <a:latin typeface="+mn-lt"/>
                <a:ea typeface="+mn-ea"/>
                <a:cs typeface="+mn-cs"/>
              </a:rPr>
              <a:t>Décrivez les mots présents dans le nuage et leur taille en vous gardant de tout jugement et en précisant le nombre de mots qui apparaissent dans la taille de police la plus élevée et que nous associons le plus fréquemment au concept de « handicap ».</a:t>
            </a:r>
          </a:p>
          <a:p>
            <a:pPr marL="171450" indent="-171450" rtl="0" fontAlgn="base">
              <a:buFont typeface="Arial" panose="020B0604020202020204" pitchFamily="34" charset="0"/>
              <a:buChar char="•"/>
            </a:pPr>
            <a:r>
              <a:rPr lang="en-US" sz="1200" kern="1200">
                <a:solidFill>
                  <a:schemeClr val="tx1"/>
                </a:solidFill>
                <a:effectLst/>
                <a:latin typeface="+mn-lt"/>
                <a:ea typeface="+mn-ea"/>
                <a:cs typeface="+mn-cs"/>
              </a:rPr>
              <a:t>Expliquez aux participants à l’atelier que le nuage de mots représente leur façon de percevoir le handicap tel qu’il apparaît au regard des mots qu’ils ont associés à ce concept. Ces informations seront conservées et réutilisées en fin de module. </a:t>
            </a:r>
          </a:p>
          <a:p>
            <a:pPr marL="0" indent="0" rtl="0" fontAlgn="base">
              <a:buFontTx/>
              <a:buNone/>
            </a:pPr>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a:t>
            </a:r>
            <a:r>
              <a:rPr lang="en-US" sz="1200" b="1" i="0" kern="1200" dirty="0" err="1">
                <a:solidFill>
                  <a:schemeClr val="tx1"/>
                </a:solidFill>
                <a:effectLst/>
                <a:latin typeface="+mn-lt"/>
                <a:ea typeface="+mn-ea"/>
                <a:cs typeface="+mn-cs"/>
              </a:rPr>
              <a:t>à</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dirty="0" err="1"/>
              <a:t>Accessibilité</a:t>
            </a:r>
            <a:r>
              <a:rPr lang="en-US" dirty="0"/>
              <a:t> : </a:t>
            </a:r>
            <a:r>
              <a:rPr lang="en-US" dirty="0" err="1"/>
              <a:t>exemple</a:t>
            </a:r>
            <a:r>
              <a:rPr lang="en-US" dirty="0"/>
              <a:t> de description : « Des enfants et des </a:t>
            </a:r>
            <a:r>
              <a:rPr lang="en-US" dirty="0" err="1"/>
              <a:t>adultes</a:t>
            </a:r>
            <a:r>
              <a:rPr lang="en-US" dirty="0"/>
              <a:t> avec et sans handicap </a:t>
            </a:r>
            <a:r>
              <a:rPr lang="en-US" dirty="0" err="1"/>
              <a:t>sont</a:t>
            </a:r>
            <a:r>
              <a:rPr lang="en-US" dirty="0"/>
              <a:t> </a:t>
            </a:r>
            <a:r>
              <a:rPr lang="en-US" dirty="0" err="1"/>
              <a:t>réunis</a:t>
            </a:r>
            <a:r>
              <a:rPr lang="en-US" dirty="0"/>
              <a:t> </a:t>
            </a:r>
            <a:r>
              <a:rPr lang="en-US" dirty="0" err="1"/>
              <a:t>devant</a:t>
            </a:r>
            <a:r>
              <a:rPr lang="en-US" dirty="0"/>
              <a:t> </a:t>
            </a:r>
            <a:r>
              <a:rPr lang="en-US" dirty="0" err="1"/>
              <a:t>une</a:t>
            </a:r>
            <a:r>
              <a:rPr lang="en-US" dirty="0"/>
              <a:t> école et un </a:t>
            </a:r>
            <a:r>
              <a:rPr lang="en-US" dirty="0" err="1"/>
              <a:t>centre</a:t>
            </a:r>
            <a:r>
              <a:rPr lang="en-US" dirty="0"/>
              <a:t> de </a:t>
            </a:r>
            <a:r>
              <a:rPr lang="en-US" dirty="0" err="1"/>
              <a:t>santé</a:t>
            </a:r>
            <a:r>
              <a:rPr lang="en-US" dirty="0"/>
              <a:t>. »</a:t>
            </a:r>
          </a:p>
          <a:p>
            <a:pPr marL="171450" indent="-171450" rtl="0">
              <a:buFont typeface="Arial" panose="020B0604020202020204" pitchFamily="34" charset="0"/>
              <a:buChar char="•"/>
            </a:pPr>
            <a:r>
              <a:rPr lang="en-US" dirty="0"/>
              <a:t>La </a:t>
            </a:r>
            <a:r>
              <a:rPr lang="en-US" dirty="0" err="1"/>
              <a:t>façon</a:t>
            </a:r>
            <a:r>
              <a:rPr lang="en-US" dirty="0"/>
              <a:t> </a:t>
            </a:r>
            <a:r>
              <a:rPr lang="en-US" dirty="0" err="1"/>
              <a:t>dont</a:t>
            </a:r>
            <a:r>
              <a:rPr lang="en-US" dirty="0"/>
              <a:t> nous </a:t>
            </a:r>
            <a:r>
              <a:rPr lang="en-US" dirty="0" err="1"/>
              <a:t>appréhendons</a:t>
            </a:r>
            <a:r>
              <a:rPr lang="en-US" dirty="0"/>
              <a:t> le handicap a </a:t>
            </a:r>
            <a:r>
              <a:rPr lang="en-US" dirty="0" err="1"/>
              <a:t>évolué</a:t>
            </a:r>
            <a:r>
              <a:rPr lang="en-US" dirty="0"/>
              <a:t>, tant </a:t>
            </a:r>
            <a:r>
              <a:rPr lang="en-US" dirty="0" err="1"/>
              <a:t>à</a:t>
            </a:r>
            <a:r>
              <a:rPr lang="en-US" dirty="0"/>
              <a:t> </a:t>
            </a:r>
            <a:r>
              <a:rPr lang="en-US" dirty="0" err="1"/>
              <a:t>l’échelle</a:t>
            </a:r>
            <a:r>
              <a:rPr lang="en-US" dirty="0"/>
              <a:t> de </a:t>
            </a:r>
            <a:r>
              <a:rPr lang="en-US" dirty="0" err="1"/>
              <a:t>l’humanité</a:t>
            </a:r>
            <a:r>
              <a:rPr lang="en-US" dirty="0"/>
              <a:t> </a:t>
            </a:r>
            <a:r>
              <a:rPr lang="en-US" dirty="0" err="1"/>
              <a:t>qu’au</a:t>
            </a:r>
            <a:r>
              <a:rPr lang="en-US" dirty="0"/>
              <a:t> </a:t>
            </a:r>
            <a:r>
              <a:rPr lang="en-US" dirty="0" err="1"/>
              <a:t>niveau</a:t>
            </a:r>
            <a:r>
              <a:rPr lang="en-US" dirty="0"/>
              <a:t> </a:t>
            </a:r>
            <a:r>
              <a:rPr lang="en-US" dirty="0" err="1"/>
              <a:t>individuel</a:t>
            </a:r>
            <a:r>
              <a:rPr lang="en-US" dirty="0"/>
              <a:t> et </a:t>
            </a:r>
            <a:r>
              <a:rPr lang="en-US" dirty="0" err="1"/>
              <a:t>communautaire</a:t>
            </a:r>
            <a:r>
              <a:rPr lang="en-US" dirty="0"/>
              <a:t>. Nous </a:t>
            </a:r>
            <a:r>
              <a:rPr lang="en-US" dirty="0" err="1"/>
              <a:t>allons</a:t>
            </a:r>
            <a:r>
              <a:rPr lang="en-US" dirty="0"/>
              <a:t> </a:t>
            </a:r>
            <a:r>
              <a:rPr lang="en-US" dirty="0" err="1"/>
              <a:t>découvrir</a:t>
            </a:r>
            <a:r>
              <a:rPr lang="en-US" dirty="0"/>
              <a:t> ensemble quatre manières </a:t>
            </a:r>
            <a:r>
              <a:rPr lang="en-US" dirty="0" err="1"/>
              <a:t>différentes</a:t>
            </a:r>
            <a:r>
              <a:rPr lang="en-US" dirty="0"/>
              <a:t> </a:t>
            </a:r>
            <a:r>
              <a:rPr lang="en-US" dirty="0" err="1"/>
              <a:t>d’appréhender</a:t>
            </a:r>
            <a:r>
              <a:rPr lang="en-US" dirty="0"/>
              <a:t> le handicap.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Nous </a:t>
            </a:r>
            <a:r>
              <a:rPr lang="en-US" sz="1200" kern="1200" dirty="0" err="1">
                <a:solidFill>
                  <a:schemeClr val="tx1"/>
                </a:solidFill>
                <a:effectLst/>
                <a:latin typeface="+mn-lt"/>
                <a:ea typeface="+mn-ea"/>
                <a:cs typeface="+mn-cs"/>
              </a:rPr>
              <a:t>allons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pratique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technique </a:t>
            </a:r>
            <a:r>
              <a:rPr lang="en-US" sz="1200" kern="1200" dirty="0" err="1">
                <a:solidFill>
                  <a:schemeClr val="tx1"/>
                </a:solidFill>
                <a:effectLst/>
                <a:latin typeface="+mn-lt"/>
                <a:ea typeface="+mn-ea"/>
                <a:cs typeface="+mn-cs"/>
              </a:rPr>
              <a:t>d’</a:t>
            </a:r>
            <a:r>
              <a:rPr lang="en-US" sz="1200" b="1" kern="1200" dirty="0" err="1">
                <a:solidFill>
                  <a:schemeClr val="tx1"/>
                </a:solidFill>
                <a:effectLst/>
                <a:latin typeface="+mn-lt"/>
                <a:ea typeface="+mn-ea"/>
                <a:cs typeface="+mn-cs"/>
              </a:rPr>
              <a:t>animation</a:t>
            </a:r>
            <a:r>
              <a:rPr lang="en-US" sz="1200" b="1" kern="1200" dirty="0">
                <a:solidFill>
                  <a:schemeClr val="tx1"/>
                </a:solidFill>
                <a:effectLst/>
                <a:latin typeface="+mn-lt"/>
                <a:ea typeface="+mn-ea"/>
                <a:cs typeface="+mn-cs"/>
              </a:rPr>
              <a:t> inclusive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décrivant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s’affiche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l’écran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technique </a:t>
            </a:r>
            <a:r>
              <a:rPr lang="en-US" sz="1200" kern="1200" dirty="0" err="1">
                <a:solidFill>
                  <a:schemeClr val="tx1"/>
                </a:solidFill>
                <a:effectLst/>
                <a:latin typeface="+mn-lt"/>
                <a:ea typeface="+mn-ea"/>
                <a:cs typeface="+mn-cs"/>
              </a:rPr>
              <a:t>permet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tous</a:t>
            </a:r>
            <a:r>
              <a:rPr lang="en-US" sz="1200" kern="1200" dirty="0">
                <a:solidFill>
                  <a:schemeClr val="tx1"/>
                </a:solidFill>
                <a:effectLst/>
                <a:latin typeface="+mn-lt"/>
                <a:ea typeface="+mn-ea"/>
                <a:cs typeface="+mn-cs"/>
              </a:rPr>
              <a:t> les participants de </a:t>
            </a:r>
            <a:r>
              <a:rPr lang="en-US" sz="1200" kern="1200" dirty="0" err="1">
                <a:solidFill>
                  <a:schemeClr val="tx1"/>
                </a:solidFill>
                <a:effectLst/>
                <a:latin typeface="+mn-lt"/>
                <a:ea typeface="+mn-ea"/>
                <a:cs typeface="+mn-cs"/>
              </a:rPr>
              <a:t>comprendre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contenu</a:t>
            </a:r>
            <a:r>
              <a:rPr lang="en-US" sz="1200" kern="1200" dirty="0">
                <a:solidFill>
                  <a:schemeClr val="tx1"/>
                </a:solidFill>
                <a:effectLst/>
                <a:latin typeface="+mn-lt"/>
                <a:ea typeface="+mn-ea"/>
                <a:cs typeface="+mn-cs"/>
              </a:rPr>
              <a:t> des images </a:t>
            </a:r>
            <a:r>
              <a:rPr lang="en-US" sz="1200" kern="1200" dirty="0" err="1">
                <a:solidFill>
                  <a:schemeClr val="tx1"/>
                </a:solidFill>
                <a:effectLst/>
                <a:latin typeface="+mn-lt"/>
                <a:ea typeface="+mn-ea"/>
                <a:cs typeface="+mn-cs"/>
              </a:rPr>
              <a:t>diffusées</a:t>
            </a:r>
            <a:r>
              <a:rPr lang="en-US" sz="1200" kern="1200" dirty="0">
                <a:solidFill>
                  <a:schemeClr val="tx1"/>
                </a:solidFill>
                <a:effectLst/>
                <a:latin typeface="+mn-lt"/>
                <a:ea typeface="+mn-ea"/>
                <a:cs typeface="+mn-cs"/>
              </a:rPr>
              <a:t> et les </a:t>
            </a:r>
            <a:r>
              <a:rPr lang="en-US" sz="1200" kern="1200" dirty="0" err="1">
                <a:solidFill>
                  <a:schemeClr val="tx1"/>
                </a:solidFill>
                <a:effectLst/>
                <a:latin typeface="+mn-lt"/>
                <a:ea typeface="+mn-ea"/>
                <a:cs typeface="+mn-cs"/>
              </a:rPr>
              <a:t>objectifs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poursuivis</a:t>
            </a:r>
            <a:r>
              <a:rPr lang="en-US" sz="1200" kern="1200" dirty="0">
                <a:solidFill>
                  <a:schemeClr val="tx1"/>
                </a:solidFill>
                <a:effectLst/>
                <a:latin typeface="+mn-lt"/>
                <a:ea typeface="+mn-ea"/>
                <a:cs typeface="+mn-cs"/>
              </a:rPr>
              <a:t>. Elle sera </a:t>
            </a:r>
            <a:r>
              <a:rPr lang="en-US" sz="1200" kern="1200" dirty="0" err="1">
                <a:solidFill>
                  <a:schemeClr val="tx1"/>
                </a:solidFill>
                <a:effectLst/>
                <a:latin typeface="+mn-lt"/>
                <a:ea typeface="+mn-ea"/>
                <a:cs typeface="+mn-cs"/>
              </a:rPr>
              <a:t>particulièrement</a:t>
            </a:r>
            <a:r>
              <a:rPr lang="en-US" sz="1200" kern="1200" dirty="0">
                <a:solidFill>
                  <a:schemeClr val="tx1"/>
                </a:solidFill>
                <a:effectLst/>
                <a:latin typeface="+mn-lt"/>
                <a:ea typeface="+mn-ea"/>
                <a:cs typeface="+mn-cs"/>
              </a:rPr>
              <a:t> utile aux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atteintes</a:t>
            </a:r>
            <a:r>
              <a:rPr lang="en-US" sz="1200" kern="1200" dirty="0">
                <a:solidFill>
                  <a:schemeClr val="tx1"/>
                </a:solidFill>
                <a:effectLst/>
                <a:latin typeface="+mn-lt"/>
                <a:ea typeface="+mn-ea"/>
                <a:cs typeface="+mn-cs"/>
              </a:rPr>
              <a:t> de troubles </a:t>
            </a:r>
            <a:r>
              <a:rPr lang="en-US" sz="1200" kern="1200" dirty="0" err="1">
                <a:solidFill>
                  <a:schemeClr val="tx1"/>
                </a:solidFill>
                <a:effectLst/>
                <a:latin typeface="+mn-lt"/>
                <a:ea typeface="+mn-ea"/>
                <a:cs typeface="+mn-cs"/>
              </a:rPr>
              <a:t>visuels</a:t>
            </a:r>
            <a:r>
              <a:rPr lang="en-US" sz="1200" kern="1200" dirty="0">
                <a:solidFill>
                  <a:schemeClr val="tx1"/>
                </a:solidFill>
                <a:effectLst/>
                <a:latin typeface="+mn-lt"/>
                <a:ea typeface="+mn-ea"/>
                <a:cs typeface="+mn-cs"/>
              </a:rPr>
              <a:t>, qui </a:t>
            </a:r>
            <a:r>
              <a:rPr lang="en-US" sz="1200" kern="1200" dirty="0" err="1">
                <a:solidFill>
                  <a:schemeClr val="tx1"/>
                </a:solidFill>
                <a:effectLst/>
                <a:latin typeface="+mn-lt"/>
                <a:ea typeface="+mn-ea"/>
                <a:cs typeface="+mn-cs"/>
              </a:rPr>
              <a:t>pourront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ainsi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accéder</a:t>
            </a:r>
            <a:r>
              <a:rPr lang="en-US" sz="1200" kern="1200" dirty="0">
                <a:solidFill>
                  <a:schemeClr val="tx1"/>
                </a:solidFill>
                <a:effectLst/>
                <a:latin typeface="+mn-lt"/>
                <a:ea typeface="+mn-ea"/>
                <a:cs typeface="+mn-cs"/>
              </a:rPr>
              <a:t> aux diapositives </a:t>
            </a:r>
            <a:r>
              <a:rPr lang="en-US" sz="1200" kern="1200" dirty="0" err="1">
                <a:solidFill>
                  <a:schemeClr val="tx1"/>
                </a:solidFill>
                <a:effectLst/>
                <a:latin typeface="+mn-lt"/>
                <a:ea typeface="+mn-ea"/>
                <a:cs typeface="+mn-cs"/>
              </a:rPr>
              <a:t>affichées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l’écran</a:t>
            </a:r>
            <a:r>
              <a:rPr lang="en-US" sz="1200" kern="1200" dirty="0">
                <a:solidFill>
                  <a:schemeClr val="tx1"/>
                </a:solidFill>
                <a:effectLst/>
                <a:latin typeface="+mn-lt"/>
                <a:ea typeface="+mn-ea"/>
                <a:cs typeface="+mn-cs"/>
              </a:rPr>
              <a:t> sur un pied </a:t>
            </a:r>
            <a:r>
              <a:rPr lang="en-US" sz="1200" kern="1200" dirty="0" err="1">
                <a:solidFill>
                  <a:schemeClr val="tx1"/>
                </a:solidFill>
                <a:effectLst/>
                <a:latin typeface="+mn-lt"/>
                <a:ea typeface="+mn-ea"/>
                <a:cs typeface="+mn-cs"/>
              </a:rPr>
              <a:t>d’égalité</a:t>
            </a:r>
            <a:r>
              <a:rPr lang="en-US" sz="1200" kern="1200" dirty="0">
                <a:solidFill>
                  <a:schemeClr val="tx1"/>
                </a:solidFill>
                <a:effectLst/>
                <a:latin typeface="+mn-lt"/>
                <a:ea typeface="+mn-ea"/>
                <a:cs typeface="+mn-cs"/>
              </a:rPr>
              <a:t> avec les </a:t>
            </a:r>
            <a:r>
              <a:rPr lang="en-US" sz="1200" kern="1200" dirty="0" err="1">
                <a:solidFill>
                  <a:schemeClr val="tx1"/>
                </a:solidFill>
                <a:effectLst/>
                <a:latin typeface="+mn-lt"/>
                <a:ea typeface="+mn-ea"/>
                <a:cs typeface="+mn-cs"/>
              </a:rPr>
              <a:t>autres</a:t>
            </a:r>
            <a:r>
              <a:rPr lang="en-US" sz="1200" kern="1200" dirty="0">
                <a:solidFill>
                  <a:schemeClr val="tx1"/>
                </a:solidFill>
                <a:effectLst/>
                <a:latin typeface="+mn-lt"/>
                <a:ea typeface="+mn-ea"/>
                <a:cs typeface="+mn-cs"/>
              </a:rPr>
              <a:t> participants.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err="1">
                <a:solidFill>
                  <a:schemeClr val="tx1"/>
                </a:solidFill>
                <a:effectLst/>
                <a:latin typeface="+mn-lt"/>
                <a:ea typeface="+mn-ea"/>
                <a:cs typeface="+mn-cs"/>
              </a:rPr>
              <a:t>Proposez</a:t>
            </a:r>
            <a:r>
              <a:rPr lang="en-US" sz="1200" kern="1200" dirty="0">
                <a:solidFill>
                  <a:schemeClr val="tx1"/>
                </a:solidFill>
                <a:effectLst/>
                <a:latin typeface="+mn-lt"/>
                <a:ea typeface="+mn-ea"/>
                <a:cs typeface="+mn-cs"/>
              </a:rPr>
              <a:t> un court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appuyant</a:t>
            </a:r>
            <a:r>
              <a:rPr lang="en-US" sz="1200" kern="1200" dirty="0">
                <a:solidFill>
                  <a:schemeClr val="tx1"/>
                </a:solidFill>
                <a:effectLst/>
                <a:latin typeface="+mn-lt"/>
                <a:ea typeface="+mn-ea"/>
                <a:cs typeface="+mn-cs"/>
              </a:rPr>
              <a:t> sur la </a:t>
            </a:r>
            <a:r>
              <a:rPr lang="en-US" sz="1200" kern="1200" dirty="0" err="1">
                <a:solidFill>
                  <a:schemeClr val="tx1"/>
                </a:solidFill>
                <a:effectLst/>
                <a:latin typeface="+mn-lt"/>
                <a:ea typeface="+mn-ea"/>
                <a:cs typeface="+mn-cs"/>
              </a:rPr>
              <a:t>quatrième</a:t>
            </a:r>
            <a:r>
              <a:rPr lang="en-US" sz="1200" kern="1200" dirty="0">
                <a:solidFill>
                  <a:schemeClr val="tx1"/>
                </a:solidFill>
                <a:effectLst/>
                <a:latin typeface="+mn-lt"/>
                <a:ea typeface="+mn-ea"/>
                <a:cs typeface="+mn-cs"/>
              </a:rPr>
              <a:t> diapositive. </a:t>
            </a:r>
            <a:r>
              <a:rPr lang="en-US" sz="1200" kern="1200" dirty="0" err="1">
                <a:solidFill>
                  <a:schemeClr val="tx1"/>
                </a:solidFill>
                <a:effectLst/>
                <a:latin typeface="+mn-lt"/>
                <a:ea typeface="+mn-ea"/>
                <a:cs typeface="+mn-cs"/>
              </a:rPr>
              <a:t>Décrivez</a:t>
            </a:r>
            <a:r>
              <a:rPr lang="en-US" sz="1200" kern="1200" dirty="0">
                <a:solidFill>
                  <a:schemeClr val="tx1"/>
                </a:solidFill>
                <a:effectLst/>
                <a:latin typeface="+mn-lt"/>
                <a:ea typeface="+mn-ea"/>
                <a:cs typeface="+mn-cs"/>
              </a:rPr>
              <a:t> son </a:t>
            </a:r>
            <a:r>
              <a:rPr lang="en-US" sz="1200" kern="1200" dirty="0" err="1">
                <a:solidFill>
                  <a:schemeClr val="tx1"/>
                </a:solidFill>
                <a:effectLst/>
                <a:latin typeface="+mn-lt"/>
                <a:ea typeface="+mn-ea"/>
                <a:cs typeface="+mn-cs"/>
              </a:rPr>
              <a:t>contenu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un participant de le faire : la diapositive </a:t>
            </a:r>
            <a:r>
              <a:rPr lang="en-US" sz="1200" kern="1200" dirty="0" err="1">
                <a:solidFill>
                  <a:schemeClr val="tx1"/>
                </a:solidFill>
                <a:effectLst/>
                <a:latin typeface="+mn-lt"/>
                <a:ea typeface="+mn-ea"/>
                <a:cs typeface="+mn-cs"/>
              </a:rPr>
              <a:t>représente</a:t>
            </a:r>
            <a:r>
              <a:rPr lang="en-US" sz="1200" kern="1200" dirty="0">
                <a:solidFill>
                  <a:schemeClr val="tx1"/>
                </a:solidFill>
                <a:effectLst/>
                <a:latin typeface="+mn-lt"/>
                <a:ea typeface="+mn-ea"/>
                <a:cs typeface="+mn-cs"/>
              </a:rPr>
              <a:t> un </a:t>
            </a:r>
            <a:r>
              <a:rPr lang="en-US" sz="1200" kern="1200" dirty="0" err="1">
                <a:solidFill>
                  <a:schemeClr val="tx1"/>
                </a:solidFill>
                <a:effectLst/>
                <a:latin typeface="+mn-lt"/>
                <a:ea typeface="+mn-ea"/>
                <a:cs typeface="+mn-cs"/>
              </a:rPr>
              <a:t>centre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communautaire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devant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lequel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réunies</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d’âge</a:t>
            </a:r>
            <a:r>
              <a:rPr lang="en-US" sz="1200" kern="1200" dirty="0">
                <a:solidFill>
                  <a:schemeClr val="tx1"/>
                </a:solidFill>
                <a:effectLst/>
                <a:latin typeface="+mn-lt"/>
                <a:ea typeface="+mn-ea"/>
                <a:cs typeface="+mn-cs"/>
              </a:rPr>
              <a:t> et de genre </a:t>
            </a:r>
            <a:r>
              <a:rPr lang="en-US" sz="1200" kern="1200" dirty="0" err="1">
                <a:solidFill>
                  <a:schemeClr val="tx1"/>
                </a:solidFill>
                <a:effectLst/>
                <a:latin typeface="+mn-lt"/>
                <a:ea typeface="+mn-ea"/>
                <a:cs typeface="+mn-cs"/>
              </a:rPr>
              <a:t>variés</a:t>
            </a:r>
            <a:r>
              <a:rPr lang="en-US" sz="1200" kern="1200" dirty="0">
                <a:solidFill>
                  <a:schemeClr val="tx1"/>
                </a:solidFill>
                <a:effectLst/>
                <a:latin typeface="+mn-lt"/>
                <a:ea typeface="+mn-ea"/>
                <a:cs typeface="+mn-cs"/>
              </a:rPr>
              <a:t>, avec et sans handicap.</a:t>
            </a: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activité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ressemble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un jeu de </a:t>
            </a:r>
            <a:r>
              <a:rPr lang="en-US" sz="1200" kern="1200" dirty="0" err="1">
                <a:solidFill>
                  <a:schemeClr val="tx1"/>
                </a:solidFill>
                <a:effectLst/>
                <a:latin typeface="+mn-lt"/>
                <a:ea typeface="+mn-ea"/>
                <a:cs typeface="+mn-cs"/>
              </a:rPr>
              <a:t>devinettes</a:t>
            </a:r>
            <a:r>
              <a:rPr lang="en-US" sz="1200" kern="1200" dirty="0">
                <a:solidFill>
                  <a:schemeClr val="tx1"/>
                </a:solidFill>
                <a:effectLst/>
                <a:latin typeface="+mn-lt"/>
                <a:ea typeface="+mn-ea"/>
                <a:cs typeface="+mn-cs"/>
              </a:rPr>
              <a:t> et </a:t>
            </a:r>
            <a:r>
              <a:rPr lang="en-US" sz="1200" kern="1200" dirty="0" err="1">
                <a:solidFill>
                  <a:schemeClr val="tx1"/>
                </a:solidFill>
                <a:effectLst/>
                <a:latin typeface="+mn-lt"/>
                <a:ea typeface="+mn-ea"/>
                <a:cs typeface="+mn-cs"/>
              </a:rPr>
              <a:t>consiste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essayer de </a:t>
            </a:r>
            <a:r>
              <a:rPr lang="en-US" sz="1200" kern="1200" dirty="0" err="1">
                <a:solidFill>
                  <a:schemeClr val="tx1"/>
                </a:solidFill>
                <a:effectLst/>
                <a:latin typeface="+mn-lt"/>
                <a:ea typeface="+mn-ea"/>
                <a:cs typeface="+mn-cs"/>
              </a:rPr>
              <a:t>comprendre</a:t>
            </a:r>
            <a:r>
              <a:rPr lang="en-US" sz="1200" kern="1200" dirty="0">
                <a:solidFill>
                  <a:schemeClr val="tx1"/>
                </a:solidFill>
                <a:effectLst/>
                <a:latin typeface="+mn-lt"/>
                <a:ea typeface="+mn-ea"/>
                <a:cs typeface="+mn-cs"/>
              </a:rPr>
              <a:t> quelle </a:t>
            </a:r>
            <a:r>
              <a:rPr lang="en-US" sz="1200" kern="1200" dirty="0" err="1">
                <a:solidFill>
                  <a:schemeClr val="tx1"/>
                </a:solidFill>
                <a:effectLst/>
                <a:latin typeface="+mn-lt"/>
                <a:ea typeface="+mn-ea"/>
                <a:cs typeface="+mn-cs"/>
              </a:rPr>
              <a:t>est</a:t>
            </a:r>
            <a:r>
              <a:rPr lang="en-US" sz="1200" kern="1200" dirty="0">
                <a:solidFill>
                  <a:schemeClr val="tx1"/>
                </a:solidFill>
                <a:effectLst/>
                <a:latin typeface="+mn-lt"/>
                <a:ea typeface="+mn-ea"/>
                <a:cs typeface="+mn-cs"/>
              </a:rPr>
              <a:t> la situation </a:t>
            </a:r>
            <a:r>
              <a:rPr lang="en-US" sz="1200" kern="1200" dirty="0" err="1">
                <a:solidFill>
                  <a:schemeClr val="tx1"/>
                </a:solidFill>
                <a:effectLst/>
                <a:latin typeface="+mn-lt"/>
                <a:ea typeface="+mn-ea"/>
                <a:cs typeface="+mn-cs"/>
              </a:rPr>
              <a:t>représentée</a:t>
            </a:r>
            <a:r>
              <a:rPr lang="en-US" sz="1200" kern="1200" dirty="0">
                <a:solidFill>
                  <a:schemeClr val="tx1"/>
                </a:solidFill>
                <a:effectLst/>
                <a:latin typeface="+mn-lt"/>
                <a:ea typeface="+mn-ea"/>
                <a:cs typeface="+mn-cs"/>
              </a:rPr>
              <a:t> sur </a:t>
            </a:r>
            <a:r>
              <a:rPr lang="en-US" sz="1200" kern="1200" dirty="0" err="1">
                <a:solidFill>
                  <a:schemeClr val="tx1"/>
                </a:solidFill>
                <a:effectLst/>
                <a:latin typeface="+mn-lt"/>
                <a:ea typeface="+mn-ea"/>
                <a:cs typeface="+mn-cs"/>
              </a:rPr>
              <a:t>chaque</a:t>
            </a:r>
            <a:r>
              <a:rPr lang="en-US" sz="1200" kern="1200" dirty="0">
                <a:solidFill>
                  <a:schemeClr val="tx1"/>
                </a:solidFill>
                <a:effectLst/>
                <a:latin typeface="+mn-lt"/>
                <a:ea typeface="+mn-ea"/>
                <a:cs typeface="+mn-cs"/>
              </a:rPr>
              <a:t> vignette. Nous </a:t>
            </a:r>
            <a:r>
              <a:rPr lang="en-US" sz="1200" kern="1200" dirty="0" err="1">
                <a:solidFill>
                  <a:schemeClr val="tx1"/>
                </a:solidFill>
                <a:effectLst/>
                <a:latin typeface="+mn-lt"/>
                <a:ea typeface="+mn-ea"/>
                <a:cs typeface="+mn-cs"/>
              </a:rPr>
              <a:t>demandons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tous</a:t>
            </a:r>
            <a:r>
              <a:rPr lang="en-US" sz="1200" kern="1200" dirty="0">
                <a:solidFill>
                  <a:schemeClr val="tx1"/>
                </a:solidFill>
                <a:effectLst/>
                <a:latin typeface="+mn-lt"/>
                <a:ea typeface="+mn-ea"/>
                <a:cs typeface="+mn-cs"/>
              </a:rPr>
              <a:t> les participants de faire </a:t>
            </a:r>
            <a:r>
              <a:rPr lang="en-US" sz="1200" kern="1200" dirty="0" err="1">
                <a:solidFill>
                  <a:schemeClr val="tx1"/>
                </a:solidFill>
                <a:effectLst/>
                <a:latin typeface="+mn-lt"/>
                <a:ea typeface="+mn-ea"/>
                <a:cs typeface="+mn-cs"/>
              </a:rPr>
              <a:t>preuve</a:t>
            </a:r>
            <a:r>
              <a:rPr lang="en-US" sz="1200" kern="1200" dirty="0">
                <a:solidFill>
                  <a:schemeClr val="tx1"/>
                </a:solidFill>
                <a:effectLst/>
                <a:latin typeface="+mn-lt"/>
                <a:ea typeface="+mn-ea"/>
                <a:cs typeface="+mn-cs"/>
              </a:rPr>
              <a:t> de respect </a:t>
            </a:r>
            <a:r>
              <a:rPr lang="en-US" sz="1200" kern="1200" dirty="0" err="1">
                <a:solidFill>
                  <a:schemeClr val="tx1"/>
                </a:solidFill>
                <a:effectLst/>
                <a:latin typeface="+mn-lt"/>
                <a:ea typeface="+mn-ea"/>
                <a:cs typeface="+mn-cs"/>
              </a:rPr>
              <a:t>lorsqu’ils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s’exprimeront</a:t>
            </a:r>
            <a:r>
              <a:rPr lang="en-US" sz="1200" kern="1200" dirty="0">
                <a:solidFill>
                  <a:schemeClr val="tx1"/>
                </a:solidFill>
                <a:effectLst/>
                <a:latin typeface="+mn-lt"/>
                <a:ea typeface="+mn-ea"/>
                <a:cs typeface="+mn-cs"/>
              </a:rPr>
              <a:t> sur les situations </a:t>
            </a:r>
            <a:r>
              <a:rPr lang="en-US" sz="1200" kern="1200" dirty="0" err="1">
                <a:solidFill>
                  <a:schemeClr val="tx1"/>
                </a:solidFill>
                <a:effectLst/>
                <a:latin typeface="+mn-lt"/>
                <a:ea typeface="+mn-ea"/>
                <a:cs typeface="+mn-cs"/>
              </a:rPr>
              <a:t>représentées</a:t>
            </a:r>
            <a:r>
              <a:rPr lang="en-US" sz="1200" kern="1200" dirty="0">
                <a:solidFill>
                  <a:schemeClr val="tx1"/>
                </a:solidFill>
                <a:effectLst/>
                <a:latin typeface="+mn-lt"/>
                <a:ea typeface="+mn-ea"/>
                <a:cs typeface="+mn-cs"/>
              </a:rPr>
              <a:t> sur les vignettes.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dernières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fonction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strictement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pédagogique</a:t>
            </a:r>
            <a:r>
              <a:rPr lang="en-US" sz="1200" kern="1200" dirty="0">
                <a:solidFill>
                  <a:schemeClr val="tx1"/>
                </a:solidFill>
                <a:effectLst/>
                <a:latin typeface="+mn-lt"/>
                <a:ea typeface="+mn-ea"/>
                <a:cs typeface="+mn-cs"/>
              </a:rPr>
              <a:t> et ne </a:t>
            </a:r>
            <a:r>
              <a:rPr lang="en-US" sz="1200" kern="1200" dirty="0" err="1">
                <a:solidFill>
                  <a:schemeClr val="tx1"/>
                </a:solidFill>
                <a:effectLst/>
                <a:latin typeface="+mn-lt"/>
                <a:ea typeface="+mn-ea"/>
                <a:cs typeface="+mn-cs"/>
              </a:rPr>
              <a:t>visent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aucun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cas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stigmatiser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davantage</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personnes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handicapées</a:t>
            </a:r>
            <a:r>
              <a:rPr lang="en-US" sz="1200" kern="1200" dirty="0">
                <a:solidFill>
                  <a:schemeClr val="tx1"/>
                </a:solidFill>
                <a:effectLst/>
                <a:latin typeface="+mn-lt"/>
                <a:ea typeface="+mn-ea"/>
                <a:cs typeface="+mn-cs"/>
              </a:rPr>
              <a:t>. »</a:t>
            </a:r>
            <a:endParaRPr lang="en-GB" dirty="0"/>
          </a:p>
          <a:p>
            <a:pPr rtl="0"/>
            <a:endParaRPr lang="en-US" dirty="0"/>
          </a:p>
        </p:txBody>
      </p:sp>
      <p:sp>
        <p:nvSpPr>
          <p:cNvPr id="4" name="Slide Number Placeholder 3"/>
          <p:cNvSpPr>
            <a:spLocks noGrp="1"/>
          </p:cNvSpPr>
          <p:nvPr>
            <p:ph type="sldNum" sz="quarter" idx="10"/>
          </p:nvPr>
        </p:nvSpPr>
        <p:spPr/>
        <p:txBody>
          <a:bodyPr rtlCol="0"/>
          <a:lstStyle/>
          <a:p>
            <a:pPr rtl="0"/>
            <a:fld id="{3126F86D-63E6-4789-A39A-ECC5A93C9C25}"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Demandez à un volontaire de proposer une brève description de la vignette en se concentrant sur les informations principales.</a:t>
            </a:r>
            <a:r>
              <a:rPr lang="en-US"/>
              <a:t> exemple de description : « Un enfant souffrant d’un handicap physique et un enfant atteint d’un trouble de la vue, l’un en fauteuil roulant, l’autre muni d’une canne blanche, font face à un bâtiment éloigné, où d’autres enfants sont réunis autour d’une femme. La femme dit : « Pauvres enfants, ils ne peuvent pas fréquenter cette école. Il leur faudrait un endroit à part, où ils seraient en sécurité. » Le bâtiment à l’arrière-plan possède un escalier dépourvu de rampe d’accès. »</a:t>
            </a:r>
            <a:endParaRPr lang="en-GB" sz="1200" kern="1200" dirty="0">
              <a:solidFill>
                <a:schemeClr val="tx1"/>
              </a:solidFill>
              <a:effectLst/>
              <a:latin typeface="+mn-lt"/>
              <a:ea typeface="+mn-ea"/>
              <a:cs typeface="+mn-cs"/>
            </a:endParaRP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Lorsque vous avez terminé votre description, demandez aux participants s’ils souhaitent </a:t>
            </a:r>
            <a:r>
              <a:rPr lang="en-US" sz="1200" b="1" kern="1200">
                <a:solidFill>
                  <a:schemeClr val="tx1"/>
                </a:solidFill>
                <a:effectLst/>
                <a:latin typeface="+mn-lt"/>
                <a:ea typeface="+mn-ea"/>
                <a:cs typeface="+mn-cs"/>
              </a:rPr>
              <a:t>ajouter d’autres éléments</a:t>
            </a:r>
            <a:r>
              <a:rPr lang="en-US" sz="1200" kern="1200">
                <a:solidFill>
                  <a:schemeClr val="tx1"/>
                </a:solidFill>
                <a:effectLst/>
                <a:latin typeface="+mn-lt"/>
                <a:ea typeface="+mn-ea"/>
                <a:cs typeface="+mn-cs"/>
              </a:rPr>
              <a:t>.</a:t>
            </a:r>
            <a:r>
              <a:rPr lang="en-US"/>
              <a:t> </a:t>
            </a:r>
            <a:endParaRPr lang="en-GB"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Demandez aux participants d’indiquer quel </a:t>
            </a:r>
            <a:r>
              <a:rPr lang="en-US" sz="1200" b="1" kern="1200">
                <a:solidFill>
                  <a:schemeClr val="tx1"/>
                </a:solidFill>
                <a:effectLst/>
                <a:latin typeface="+mn-lt"/>
                <a:ea typeface="+mn-ea"/>
                <a:cs typeface="+mn-cs"/>
              </a:rPr>
              <a:t>type d’approche</a:t>
            </a:r>
            <a:r>
              <a:rPr lang="en-US" sz="1200" kern="1200">
                <a:solidFill>
                  <a:schemeClr val="tx1"/>
                </a:solidFill>
                <a:effectLst/>
                <a:latin typeface="+mn-lt"/>
                <a:ea typeface="+mn-ea"/>
                <a:cs typeface="+mn-cs"/>
              </a:rPr>
              <a:t> correspond, selon eux, à cette vignette : fondée sur la charité, médicale, sociale ou fondée sur les droits.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Demandez aux participants d’expliquer </a:t>
            </a:r>
            <a:r>
              <a:rPr lang="en-US" sz="1200" b="1" kern="1200">
                <a:solidFill>
                  <a:schemeClr val="tx1"/>
                </a:solidFill>
                <a:effectLst/>
                <a:latin typeface="+mn-lt"/>
                <a:ea typeface="+mn-ea"/>
                <a:cs typeface="+mn-cs"/>
              </a:rPr>
              <a:t>pourquoi </a:t>
            </a:r>
            <a:r>
              <a:rPr lang="en-US" sz="1200" kern="1200">
                <a:solidFill>
                  <a:schemeClr val="tx1"/>
                </a:solidFill>
                <a:effectLst/>
                <a:latin typeface="+mn-lt"/>
                <a:ea typeface="+mn-ea"/>
                <a:cs typeface="+mn-cs"/>
              </a:rPr>
              <a:t>ils ont associé ce modèle à l’une ou l’autre des différentes approches du handicap. Écoutez les réponses des participants et, si nécessaire, posez-leur des questions d’approfondissement pour les aider à identifier quels sont, selon eux, les éléments constitutifs des différents types de modèles.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Sans proposer de « bonne réponse », formulez vos remarques sur la réponse majoritaire afin que les participants sachent quel type d’approche le groupe a choisi.</a:t>
            </a: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Ensuite, en vous appuyant toujours sur la même vignette, demandez aux participants de proposer un exemple d’</a:t>
            </a:r>
            <a:r>
              <a:rPr lang="en-US" sz="1200" b="1" kern="1200">
                <a:solidFill>
                  <a:schemeClr val="tx1"/>
                </a:solidFill>
                <a:effectLst/>
                <a:latin typeface="+mn-lt"/>
                <a:ea typeface="+mn-ea"/>
                <a:cs typeface="+mn-cs"/>
              </a:rPr>
              <a:t>activité programmatique</a:t>
            </a:r>
            <a:r>
              <a:rPr lang="en-US" sz="1200" kern="1200">
                <a:solidFill>
                  <a:schemeClr val="tx1"/>
                </a:solidFill>
                <a:effectLst/>
                <a:latin typeface="+mn-lt"/>
                <a:ea typeface="+mn-ea"/>
                <a:cs typeface="+mn-cs"/>
              </a:rPr>
              <a:t> généralement mise en œuvre dans le cadre de l’approche concernée.</a:t>
            </a:r>
            <a:endParaRPr lang="en-GB" sz="1200" kern="1200" dirty="0">
              <a:solidFill>
                <a:schemeClr val="tx1"/>
              </a:solidFill>
              <a:effectLst/>
              <a:latin typeface="+mn-lt"/>
              <a:cs typeface="Calibri" panose="020F0502020204030204"/>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quel pourrait être l’</a:t>
            </a:r>
            <a:r>
              <a:rPr lang="en-US" sz="1200" b="1" kern="1200">
                <a:solidFill>
                  <a:schemeClr val="tx1"/>
                </a:solidFill>
                <a:effectLst/>
                <a:latin typeface="+mn-lt"/>
                <a:ea typeface="+mn-ea"/>
                <a:cs typeface="+mn-cs"/>
              </a:rPr>
              <a:t>impact</a:t>
            </a:r>
            <a:r>
              <a:rPr lang="en-US" sz="1200" kern="1200">
                <a:solidFill>
                  <a:schemeClr val="tx1"/>
                </a:solidFill>
                <a:effectLst/>
                <a:latin typeface="+mn-lt"/>
                <a:ea typeface="+mn-ea"/>
                <a:cs typeface="+mn-cs"/>
              </a:rPr>
              <a:t> de cette approche et des activités en question sur la vie des enfants handicapés, si ces derniers vivaient dans une communauté où domine ce type d’approche.</a:t>
            </a:r>
            <a:endParaRPr lang="en-GB" dirty="0">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dirty="0">
                <a:solidFill>
                  <a:schemeClr val="tx1"/>
                </a:solidFill>
                <a:effectLst/>
                <a:latin typeface="+mn-lt"/>
                <a:ea typeface="+mn-ea"/>
                <a:cs typeface="+mn-cs"/>
              </a:rPr>
              <a:t>Conseils à </a:t>
            </a:r>
            <a:r>
              <a:rPr lang="en-US" sz="1200" b="1" i="0" kern="1200" dirty="0" err="1">
                <a:solidFill>
                  <a:schemeClr val="tx1"/>
                </a:solidFill>
                <a:effectLst/>
                <a:latin typeface="+mn-lt"/>
                <a:ea typeface="+mn-ea"/>
                <a:cs typeface="+mn-cs"/>
              </a:rPr>
              <a:t>l’intention</a:t>
            </a:r>
            <a:r>
              <a:rPr lang="en-US" sz="1200" b="1" i="0" kern="1200" dirty="0">
                <a:solidFill>
                  <a:schemeClr val="tx1"/>
                </a:solidFill>
                <a:effectLst/>
                <a:latin typeface="+mn-lt"/>
                <a:ea typeface="+mn-ea"/>
                <a:cs typeface="+mn-cs"/>
              </a:rPr>
              <a:t> des animateurs :</a:t>
            </a:r>
          </a:p>
          <a:p>
            <a:pPr marL="171450" indent="-171450" rtl="0">
              <a:buFont typeface="Arial" panose="020B0604020202020204" pitchFamily="34" charset="0"/>
              <a:buChar char="•"/>
              <a:defRP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à un </a:t>
            </a:r>
            <a:r>
              <a:rPr lang="en-US" sz="1200" kern="1200" dirty="0" err="1">
                <a:solidFill>
                  <a:schemeClr val="tx1"/>
                </a:solidFill>
                <a:effectLst/>
                <a:latin typeface="+mn-lt"/>
                <a:ea typeface="+mn-ea"/>
                <a:cs typeface="+mn-cs"/>
              </a:rPr>
              <a:t>volontaire</a:t>
            </a:r>
            <a:r>
              <a:rPr lang="en-US" sz="1200" kern="1200" dirty="0">
                <a:solidFill>
                  <a:schemeClr val="tx1"/>
                </a:solidFill>
                <a:effectLst/>
                <a:latin typeface="+mn-lt"/>
                <a:ea typeface="+mn-ea"/>
                <a:cs typeface="+mn-cs"/>
              </a:rPr>
              <a:t> de proposer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brève</a:t>
            </a:r>
            <a:r>
              <a:rPr lang="en-US" sz="1200" kern="1200" dirty="0">
                <a:solidFill>
                  <a:schemeClr val="tx1"/>
                </a:solidFill>
                <a:effectLst/>
                <a:latin typeface="+mn-lt"/>
                <a:ea typeface="+mn-ea"/>
                <a:cs typeface="+mn-cs"/>
              </a:rPr>
              <a:t> description de la vignette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se </a:t>
            </a:r>
            <a:r>
              <a:rPr lang="en-US" sz="1200" kern="1200" dirty="0" err="1">
                <a:solidFill>
                  <a:schemeClr val="tx1"/>
                </a:solidFill>
                <a:effectLst/>
                <a:latin typeface="+mn-lt"/>
                <a:ea typeface="+mn-ea"/>
                <a:cs typeface="+mn-cs"/>
              </a:rPr>
              <a:t>concentrant</a:t>
            </a:r>
            <a:r>
              <a:rPr lang="en-US" sz="1200" kern="1200" dirty="0">
                <a:solidFill>
                  <a:schemeClr val="tx1"/>
                </a:solidFill>
                <a:effectLst/>
                <a:latin typeface="+mn-lt"/>
                <a:ea typeface="+mn-ea"/>
                <a:cs typeface="+mn-cs"/>
              </a:rPr>
              <a:t> sur les </a:t>
            </a:r>
            <a:r>
              <a:rPr lang="en-US" sz="1200" kern="1200" dirty="0" err="1">
                <a:solidFill>
                  <a:schemeClr val="tx1"/>
                </a:solidFill>
                <a:effectLst/>
                <a:latin typeface="+mn-lt"/>
                <a:ea typeface="+mn-ea"/>
                <a:cs typeface="+mn-cs"/>
              </a:rPr>
              <a:t>informations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principales</a:t>
            </a:r>
            <a:r>
              <a:rPr lang="en-US" sz="1200" kern="1200" dirty="0">
                <a:solidFill>
                  <a:schemeClr val="tx1"/>
                </a:solidFill>
                <a:effectLst/>
                <a:latin typeface="+mn-lt"/>
                <a:ea typeface="+mn-ea"/>
                <a:cs typeface="+mn-cs"/>
              </a:rPr>
              <a:t>.</a:t>
            </a:r>
            <a:r>
              <a:rPr lang="en-US" dirty="0"/>
              <a:t> </a:t>
            </a:r>
            <a:r>
              <a:rPr lang="en-US" dirty="0" err="1"/>
              <a:t>exemple</a:t>
            </a:r>
            <a:r>
              <a:rPr lang="en-US" dirty="0"/>
              <a:t> de description : « Un enfant </a:t>
            </a:r>
            <a:r>
              <a:rPr lang="en-US" dirty="0" err="1"/>
              <a:t>souffrant</a:t>
            </a:r>
            <a:r>
              <a:rPr lang="en-US" dirty="0"/>
              <a:t> d’un handicap physique et un enfant </a:t>
            </a:r>
            <a:r>
              <a:rPr lang="en-US" dirty="0" err="1"/>
              <a:t>atteint</a:t>
            </a:r>
            <a:r>
              <a:rPr lang="en-US" dirty="0"/>
              <a:t> d’un trouble de la </a:t>
            </a:r>
            <a:r>
              <a:rPr lang="en-US" dirty="0" err="1"/>
              <a:t>vue</a:t>
            </a:r>
            <a:r>
              <a:rPr lang="en-US" dirty="0"/>
              <a:t>, </a:t>
            </a:r>
            <a:r>
              <a:rPr lang="en-US" dirty="0" err="1"/>
              <a:t>l’un</a:t>
            </a:r>
            <a:r>
              <a:rPr lang="en-US" dirty="0"/>
              <a:t> </a:t>
            </a:r>
            <a:r>
              <a:rPr lang="en-US" dirty="0" err="1"/>
              <a:t>en</a:t>
            </a:r>
            <a:r>
              <a:rPr lang="en-US" dirty="0"/>
              <a:t> fauteuil </a:t>
            </a:r>
            <a:r>
              <a:rPr lang="en-US" dirty="0" err="1"/>
              <a:t>roulant</a:t>
            </a:r>
            <a:r>
              <a:rPr lang="en-US" dirty="0"/>
              <a:t>, </a:t>
            </a:r>
            <a:r>
              <a:rPr lang="en-US" dirty="0" err="1"/>
              <a:t>l’autre</a:t>
            </a:r>
            <a:r>
              <a:rPr lang="en-US" dirty="0"/>
              <a:t> </a:t>
            </a:r>
            <a:r>
              <a:rPr lang="en-US" dirty="0" err="1"/>
              <a:t>muni</a:t>
            </a:r>
            <a:r>
              <a:rPr lang="en-US" dirty="0"/>
              <a:t> </a:t>
            </a:r>
            <a:r>
              <a:rPr lang="en-US" dirty="0" err="1"/>
              <a:t>d’une</a:t>
            </a:r>
            <a:r>
              <a:rPr lang="en-US" dirty="0"/>
              <a:t> </a:t>
            </a:r>
            <a:r>
              <a:rPr lang="en-US" dirty="0" err="1"/>
              <a:t>canne</a:t>
            </a:r>
            <a:r>
              <a:rPr lang="en-US" dirty="0"/>
              <a:t> blanche, font face à un </a:t>
            </a:r>
            <a:r>
              <a:rPr lang="en-US" dirty="0" err="1"/>
              <a:t>bâtiment</a:t>
            </a:r>
            <a:r>
              <a:rPr lang="en-US" dirty="0"/>
              <a:t> </a:t>
            </a:r>
            <a:r>
              <a:rPr lang="en-US" dirty="0" err="1"/>
              <a:t>éloigné</a:t>
            </a:r>
            <a:r>
              <a:rPr lang="en-US" dirty="0"/>
              <a:t>, </a:t>
            </a:r>
            <a:r>
              <a:rPr lang="en-US" dirty="0" err="1"/>
              <a:t>où</a:t>
            </a:r>
            <a:r>
              <a:rPr lang="en-US" dirty="0"/>
              <a:t> </a:t>
            </a:r>
            <a:r>
              <a:rPr lang="en-US" dirty="0" err="1"/>
              <a:t>d’autres</a:t>
            </a:r>
            <a:r>
              <a:rPr lang="en-US" dirty="0"/>
              <a:t> enfants </a:t>
            </a:r>
            <a:r>
              <a:rPr lang="en-US" dirty="0" err="1"/>
              <a:t>sont</a:t>
            </a:r>
            <a:r>
              <a:rPr lang="en-US" dirty="0"/>
              <a:t> </a:t>
            </a:r>
            <a:r>
              <a:rPr lang="en-US" dirty="0" err="1"/>
              <a:t>réunis</a:t>
            </a:r>
            <a:r>
              <a:rPr lang="en-US" dirty="0"/>
              <a:t> </a:t>
            </a:r>
            <a:r>
              <a:rPr lang="en-US" dirty="0" err="1"/>
              <a:t>autour</a:t>
            </a:r>
            <a:r>
              <a:rPr lang="en-US" dirty="0"/>
              <a:t> </a:t>
            </a:r>
            <a:r>
              <a:rPr lang="en-US" dirty="0" err="1"/>
              <a:t>d’une</a:t>
            </a:r>
            <a:r>
              <a:rPr lang="en-US" dirty="0"/>
              <a:t> femme. On observe </a:t>
            </a:r>
            <a:r>
              <a:rPr lang="en-US" dirty="0" err="1"/>
              <a:t>également</a:t>
            </a:r>
            <a:r>
              <a:rPr lang="en-US" dirty="0"/>
              <a:t> un </a:t>
            </a:r>
            <a:r>
              <a:rPr lang="en-US" dirty="0" err="1"/>
              <a:t>bâtiment</a:t>
            </a:r>
            <a:r>
              <a:rPr lang="en-US" dirty="0"/>
              <a:t> </a:t>
            </a:r>
            <a:r>
              <a:rPr lang="en-US" dirty="0" err="1"/>
              <a:t>dont</a:t>
            </a:r>
            <a:r>
              <a:rPr lang="en-US" dirty="0"/>
              <a:t> la façade </a:t>
            </a:r>
            <a:r>
              <a:rPr lang="en-US" dirty="0" err="1"/>
              <a:t>est</a:t>
            </a:r>
            <a:r>
              <a:rPr lang="en-US" dirty="0"/>
              <a:t> </a:t>
            </a:r>
            <a:r>
              <a:rPr lang="en-US" dirty="0" err="1"/>
              <a:t>ornée</a:t>
            </a:r>
            <a:r>
              <a:rPr lang="en-US" dirty="0"/>
              <a:t> </a:t>
            </a:r>
            <a:r>
              <a:rPr lang="en-US" dirty="0" err="1"/>
              <a:t>d’une</a:t>
            </a:r>
            <a:r>
              <a:rPr lang="en-US" dirty="0"/>
              <a:t> </a:t>
            </a:r>
            <a:r>
              <a:rPr lang="en-US" dirty="0" err="1"/>
              <a:t>croix</a:t>
            </a:r>
            <a:r>
              <a:rPr lang="en-US" dirty="0"/>
              <a:t> rouge et qui </a:t>
            </a:r>
            <a:r>
              <a:rPr lang="en-US" dirty="0" err="1"/>
              <a:t>représente</a:t>
            </a:r>
            <a:r>
              <a:rPr lang="en-US" dirty="0"/>
              <a:t> </a:t>
            </a:r>
            <a:r>
              <a:rPr lang="en-US" dirty="0" err="1"/>
              <a:t>une</a:t>
            </a:r>
            <a:r>
              <a:rPr lang="en-US" dirty="0"/>
              <a:t> </a:t>
            </a:r>
            <a:r>
              <a:rPr lang="en-US" dirty="0" err="1"/>
              <a:t>clinique</a:t>
            </a:r>
            <a:r>
              <a:rPr lang="en-US" dirty="0"/>
              <a:t>, </a:t>
            </a:r>
            <a:r>
              <a:rPr lang="en-US" dirty="0" err="1"/>
              <a:t>ainsi</a:t>
            </a:r>
            <a:r>
              <a:rPr lang="en-US" dirty="0"/>
              <a:t> </a:t>
            </a:r>
            <a:r>
              <a:rPr lang="en-US" dirty="0" err="1"/>
              <a:t>qu’un</a:t>
            </a:r>
            <a:r>
              <a:rPr lang="en-US" dirty="0"/>
              <a:t> </a:t>
            </a:r>
            <a:r>
              <a:rPr lang="en-US" dirty="0" err="1"/>
              <a:t>autre</a:t>
            </a:r>
            <a:r>
              <a:rPr lang="en-US" dirty="0"/>
              <a:t> </a:t>
            </a:r>
            <a:r>
              <a:rPr lang="en-US" dirty="0" err="1"/>
              <a:t>personnage</a:t>
            </a:r>
            <a:r>
              <a:rPr lang="en-US" dirty="0"/>
              <a:t> </a:t>
            </a:r>
            <a:r>
              <a:rPr lang="en-US" dirty="0" err="1"/>
              <a:t>lui</a:t>
            </a:r>
            <a:r>
              <a:rPr lang="en-US" dirty="0"/>
              <a:t> </a:t>
            </a:r>
            <a:r>
              <a:rPr lang="en-US" dirty="0" err="1"/>
              <a:t>aussi</a:t>
            </a:r>
            <a:r>
              <a:rPr lang="en-US" dirty="0"/>
              <a:t> </a:t>
            </a:r>
            <a:r>
              <a:rPr lang="en-US" dirty="0" err="1"/>
              <a:t>doté</a:t>
            </a:r>
            <a:r>
              <a:rPr lang="en-US" dirty="0"/>
              <a:t> </a:t>
            </a:r>
            <a:r>
              <a:rPr lang="en-US" dirty="0" err="1"/>
              <a:t>d’une</a:t>
            </a:r>
            <a:r>
              <a:rPr lang="en-US" dirty="0"/>
              <a:t> </a:t>
            </a:r>
            <a:r>
              <a:rPr lang="en-US" dirty="0" err="1"/>
              <a:t>croix</a:t>
            </a:r>
            <a:r>
              <a:rPr lang="en-US" dirty="0"/>
              <a:t> rouge (</a:t>
            </a:r>
            <a:r>
              <a:rPr lang="en-US" dirty="0" err="1"/>
              <a:t>probablement</a:t>
            </a:r>
            <a:r>
              <a:rPr lang="en-US" dirty="0"/>
              <a:t> un </a:t>
            </a:r>
            <a:r>
              <a:rPr lang="en-US" dirty="0" err="1"/>
              <a:t>membre</a:t>
            </a:r>
            <a:r>
              <a:rPr lang="en-US" dirty="0"/>
              <a:t> du personnel de </a:t>
            </a:r>
            <a:r>
              <a:rPr lang="en-US" dirty="0" err="1"/>
              <a:t>santé</a:t>
            </a:r>
            <a:r>
              <a:rPr lang="en-US" dirty="0"/>
              <a:t>) et qui </a:t>
            </a:r>
            <a:r>
              <a:rPr lang="en-US" dirty="0" err="1"/>
              <a:t>s’exclame</a:t>
            </a:r>
            <a:r>
              <a:rPr lang="en-US" dirty="0"/>
              <a:t> : « </a:t>
            </a:r>
            <a:r>
              <a:rPr lang="en-US" dirty="0" err="1"/>
              <a:t>Pauvres</a:t>
            </a:r>
            <a:r>
              <a:rPr lang="en-US" dirty="0"/>
              <a:t> enfants ! </a:t>
            </a:r>
            <a:r>
              <a:rPr lang="en-US" dirty="0" err="1"/>
              <a:t>J’aimerais</a:t>
            </a:r>
            <a:r>
              <a:rPr lang="en-US" dirty="0"/>
              <a:t> </a:t>
            </a:r>
            <a:r>
              <a:rPr lang="en-US" dirty="0" err="1"/>
              <a:t>trouver</a:t>
            </a:r>
            <a:r>
              <a:rPr lang="en-US" dirty="0"/>
              <a:t> </a:t>
            </a:r>
            <a:r>
              <a:rPr lang="en-US" dirty="0" err="1"/>
              <a:t>une</a:t>
            </a:r>
            <a:r>
              <a:rPr lang="en-US" dirty="0"/>
              <a:t> solution </a:t>
            </a:r>
            <a:r>
              <a:rPr lang="en-US" dirty="0" err="1"/>
              <a:t>médicale</a:t>
            </a:r>
            <a:r>
              <a:rPr lang="en-US" dirty="0"/>
              <a:t> pour les aider et </a:t>
            </a:r>
            <a:r>
              <a:rPr lang="en-US" dirty="0" err="1"/>
              <a:t>leur</a:t>
            </a:r>
            <a:r>
              <a:rPr lang="en-US" dirty="0"/>
              <a:t> </a:t>
            </a:r>
            <a:r>
              <a:rPr lang="en-US" dirty="0" err="1"/>
              <a:t>permettre</a:t>
            </a:r>
            <a:r>
              <a:rPr lang="en-US" dirty="0"/>
              <a:t> </a:t>
            </a:r>
            <a:r>
              <a:rPr lang="en-US" dirty="0" err="1"/>
              <a:t>d’aller</a:t>
            </a:r>
            <a:r>
              <a:rPr lang="en-US" dirty="0"/>
              <a:t> à </a:t>
            </a:r>
            <a:r>
              <a:rPr lang="en-US" dirty="0" err="1"/>
              <a:t>l’école</a:t>
            </a:r>
            <a:r>
              <a:rPr lang="en-US" dirty="0"/>
              <a:t>. » La </a:t>
            </a:r>
            <a:r>
              <a:rPr lang="en-US" dirty="0" err="1"/>
              <a:t>clinique</a:t>
            </a:r>
            <a:r>
              <a:rPr lang="en-US" dirty="0"/>
              <a:t> et le </a:t>
            </a:r>
            <a:r>
              <a:rPr lang="en-US" dirty="0" err="1"/>
              <a:t>deuxième</a:t>
            </a:r>
            <a:r>
              <a:rPr lang="en-US" dirty="0"/>
              <a:t> </a:t>
            </a:r>
            <a:r>
              <a:rPr lang="en-US" dirty="0" err="1"/>
              <a:t>bâtiment</a:t>
            </a:r>
            <a:r>
              <a:rPr lang="en-US" dirty="0"/>
              <a:t> </a:t>
            </a:r>
            <a:r>
              <a:rPr lang="en-US" dirty="0" err="1"/>
              <a:t>sont</a:t>
            </a:r>
            <a:r>
              <a:rPr lang="en-US" dirty="0"/>
              <a:t> </a:t>
            </a:r>
            <a:r>
              <a:rPr lang="en-US" dirty="0" err="1"/>
              <a:t>tous</a:t>
            </a:r>
            <a:r>
              <a:rPr lang="en-US" dirty="0"/>
              <a:t> deux </a:t>
            </a:r>
            <a:r>
              <a:rPr lang="en-US" dirty="0" err="1"/>
              <a:t>munis</a:t>
            </a:r>
            <a:r>
              <a:rPr lang="en-US" dirty="0"/>
              <a:t> d’un escalier et </a:t>
            </a:r>
            <a:r>
              <a:rPr lang="en-US" dirty="0" err="1"/>
              <a:t>dépourvus</a:t>
            </a:r>
            <a:r>
              <a:rPr lang="en-US" dirty="0"/>
              <a:t> de </a:t>
            </a:r>
            <a:r>
              <a:rPr lang="en-US" dirty="0" err="1"/>
              <a:t>rampes</a:t>
            </a:r>
            <a:r>
              <a:rPr lang="en-US" dirty="0"/>
              <a:t> </a:t>
            </a:r>
            <a:r>
              <a:rPr lang="en-US" dirty="0" err="1"/>
              <a:t>d’accès</a:t>
            </a:r>
            <a:r>
              <a:rPr lang="en-US" dirty="0"/>
              <a:t>. »</a:t>
            </a:r>
            <a:endParaRPr lang="en-GB" dirty="0">
              <a:cs typeface="Calibri" panose="020F0502020204030204"/>
            </a:endParaRPr>
          </a:p>
          <a:p>
            <a:pPr marL="171450" indent="-171450" rtl="0">
              <a:buFont typeface="Arial" panose="020B0604020202020204" pitchFamily="34" charset="0"/>
              <a:buChar char="•"/>
              <a:defRPr/>
            </a:pPr>
            <a:r>
              <a:rPr lang="en-US" sz="1200" kern="1200" dirty="0" err="1">
                <a:solidFill>
                  <a:schemeClr val="tx1"/>
                </a:solidFill>
                <a:effectLst/>
                <a:latin typeface="+mn-lt"/>
                <a:ea typeface="+mn-ea"/>
                <a:cs typeface="+mn-cs"/>
              </a:rPr>
              <a:t>Lorsque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avez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terminé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votre</a:t>
            </a:r>
            <a:r>
              <a:rPr lang="en-US" sz="1200" kern="1200" dirty="0">
                <a:solidFill>
                  <a:schemeClr val="tx1"/>
                </a:solidFill>
                <a:effectLst/>
                <a:latin typeface="+mn-lt"/>
                <a:ea typeface="+mn-ea"/>
                <a:cs typeface="+mn-cs"/>
              </a:rPr>
              <a:t> description, </a:t>
            </a: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s’ils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souhaitent</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ajouter</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d’autres</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éléments</a:t>
            </a:r>
            <a:r>
              <a:rPr lang="en-US" sz="1200" kern="1200" dirty="0">
                <a:solidFill>
                  <a:schemeClr val="tx1"/>
                </a:solidFill>
                <a:effectLst/>
                <a:latin typeface="+mn-lt"/>
                <a:ea typeface="+mn-ea"/>
                <a:cs typeface="+mn-cs"/>
              </a:rPr>
              <a:t>.</a:t>
            </a:r>
            <a:r>
              <a:rPr lang="en-US" dirty="0"/>
              <a:t> </a:t>
            </a:r>
            <a:endParaRPr lang="en-GB"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d’indiquer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type </a:t>
            </a:r>
            <a:r>
              <a:rPr lang="en-US" sz="1200" b="1" kern="1200" dirty="0" err="1">
                <a:solidFill>
                  <a:schemeClr val="tx1"/>
                </a:solidFill>
                <a:effectLst/>
                <a:latin typeface="+mn-lt"/>
                <a:ea typeface="+mn-ea"/>
                <a:cs typeface="+mn-cs"/>
              </a:rPr>
              <a:t>d’approche</a:t>
            </a:r>
            <a:r>
              <a:rPr lang="en-US" sz="1200" kern="1200" dirty="0">
                <a:solidFill>
                  <a:schemeClr val="tx1"/>
                </a:solidFill>
                <a:effectLst/>
                <a:latin typeface="+mn-lt"/>
                <a:ea typeface="+mn-ea"/>
                <a:cs typeface="+mn-cs"/>
              </a:rPr>
              <a:t> correspond,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eux</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vignette :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la </a:t>
            </a:r>
            <a:r>
              <a:rPr lang="en-US" sz="1200" kern="1200" dirty="0" err="1">
                <a:solidFill>
                  <a:schemeClr val="tx1"/>
                </a:solidFill>
                <a:effectLst/>
                <a:latin typeface="+mn-lt"/>
                <a:ea typeface="+mn-ea"/>
                <a:cs typeface="+mn-cs"/>
              </a:rPr>
              <a:t>charité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médicale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sociale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fondée</a:t>
            </a:r>
            <a:r>
              <a:rPr lang="en-US" sz="1200" kern="1200" dirty="0">
                <a:solidFill>
                  <a:schemeClr val="tx1"/>
                </a:solidFill>
                <a:effectLst/>
                <a:latin typeface="+mn-lt"/>
                <a:ea typeface="+mn-ea"/>
                <a:cs typeface="+mn-cs"/>
              </a:rPr>
              <a:t> sur les droits.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d’expliquer</a:t>
            </a:r>
            <a:r>
              <a:rPr lang="en-US" sz="1200"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pourquoi</a:t>
            </a:r>
            <a:r>
              <a:rPr lang="en-US" sz="1200" b="1"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ils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associé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modèle</a:t>
            </a:r>
            <a:r>
              <a:rPr lang="en-US" sz="1200" kern="1200" dirty="0">
                <a:solidFill>
                  <a:schemeClr val="tx1"/>
                </a:solidFill>
                <a:effectLst/>
                <a:latin typeface="+mn-lt"/>
                <a:ea typeface="+mn-ea"/>
                <a:cs typeface="+mn-cs"/>
              </a:rPr>
              <a:t> à </a:t>
            </a:r>
            <a:r>
              <a:rPr lang="en-US" sz="1200" kern="1200" dirty="0" err="1">
                <a:solidFill>
                  <a:schemeClr val="tx1"/>
                </a:solidFill>
                <a:effectLst/>
                <a:latin typeface="+mn-lt"/>
                <a:ea typeface="+mn-ea"/>
                <a:cs typeface="+mn-cs"/>
              </a:rPr>
              <a:t>l’une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l’autre</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différentes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approches</a:t>
            </a:r>
            <a:r>
              <a:rPr lang="en-US" sz="1200" kern="1200" dirty="0">
                <a:solidFill>
                  <a:schemeClr val="tx1"/>
                </a:solidFill>
                <a:effectLst/>
                <a:latin typeface="+mn-lt"/>
                <a:ea typeface="+mn-ea"/>
                <a:cs typeface="+mn-cs"/>
              </a:rPr>
              <a:t> du handicap. </a:t>
            </a:r>
            <a:r>
              <a:rPr lang="en-US" sz="1200" kern="1200" dirty="0" err="1">
                <a:solidFill>
                  <a:schemeClr val="tx1"/>
                </a:solidFill>
                <a:effectLst/>
                <a:latin typeface="+mn-lt"/>
                <a:ea typeface="+mn-ea"/>
                <a:cs typeface="+mn-cs"/>
              </a:rPr>
              <a:t>Écoutez</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réponses</a:t>
            </a:r>
            <a:r>
              <a:rPr lang="en-US" sz="1200" kern="1200" dirty="0">
                <a:solidFill>
                  <a:schemeClr val="tx1"/>
                </a:solidFill>
                <a:effectLst/>
                <a:latin typeface="+mn-lt"/>
                <a:ea typeface="+mn-ea"/>
                <a:cs typeface="+mn-cs"/>
              </a:rPr>
              <a:t> des participants et,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nécessaire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posez-leur</a:t>
            </a:r>
            <a:r>
              <a:rPr lang="en-US" sz="1200" kern="1200" dirty="0">
                <a:solidFill>
                  <a:schemeClr val="tx1"/>
                </a:solidFill>
                <a:effectLst/>
                <a:latin typeface="+mn-lt"/>
                <a:ea typeface="+mn-ea"/>
                <a:cs typeface="+mn-cs"/>
              </a:rPr>
              <a:t> des questions </a:t>
            </a:r>
            <a:r>
              <a:rPr lang="en-US" sz="1200" kern="1200" dirty="0" err="1">
                <a:solidFill>
                  <a:schemeClr val="tx1"/>
                </a:solidFill>
                <a:effectLst/>
                <a:latin typeface="+mn-lt"/>
                <a:ea typeface="+mn-ea"/>
                <a:cs typeface="+mn-cs"/>
              </a:rPr>
              <a:t>d’approfondissement</a:t>
            </a:r>
            <a:r>
              <a:rPr lang="en-US" sz="1200" kern="1200" dirty="0">
                <a:solidFill>
                  <a:schemeClr val="tx1"/>
                </a:solidFill>
                <a:effectLst/>
                <a:latin typeface="+mn-lt"/>
                <a:ea typeface="+mn-ea"/>
                <a:cs typeface="+mn-cs"/>
              </a:rPr>
              <a:t> pour les aider à identifier </a:t>
            </a:r>
            <a:r>
              <a:rPr lang="en-US" sz="1200" kern="1200" dirty="0" err="1">
                <a:solidFill>
                  <a:schemeClr val="tx1"/>
                </a:solidFill>
                <a:effectLst/>
                <a:latin typeface="+mn-lt"/>
                <a:ea typeface="+mn-ea"/>
                <a:cs typeface="+mn-cs"/>
              </a:rPr>
              <a:t>quels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sont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selon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eux</a:t>
            </a:r>
            <a:r>
              <a:rPr lang="en-US" sz="1200" kern="1200" dirty="0">
                <a:solidFill>
                  <a:schemeClr val="tx1"/>
                </a:solidFill>
                <a:effectLst/>
                <a:latin typeface="+mn-lt"/>
                <a:ea typeface="+mn-ea"/>
                <a:cs typeface="+mn-cs"/>
              </a:rPr>
              <a:t>, les </a:t>
            </a:r>
            <a:r>
              <a:rPr lang="en-US" sz="1200" kern="1200" dirty="0" err="1">
                <a:solidFill>
                  <a:schemeClr val="tx1"/>
                </a:solidFill>
                <a:effectLst/>
                <a:latin typeface="+mn-lt"/>
                <a:ea typeface="+mn-ea"/>
                <a:cs typeface="+mn-cs"/>
              </a:rPr>
              <a:t>éléments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constitutifs</a:t>
            </a:r>
            <a:r>
              <a:rPr lang="en-US" sz="1200" kern="1200" dirty="0">
                <a:solidFill>
                  <a:schemeClr val="tx1"/>
                </a:solidFill>
                <a:effectLst/>
                <a:latin typeface="+mn-lt"/>
                <a:ea typeface="+mn-ea"/>
                <a:cs typeface="+mn-cs"/>
              </a:rPr>
              <a:t> des </a:t>
            </a:r>
            <a:r>
              <a:rPr lang="en-US" sz="1200" kern="1200" dirty="0" err="1">
                <a:solidFill>
                  <a:schemeClr val="tx1"/>
                </a:solidFill>
                <a:effectLst/>
                <a:latin typeface="+mn-lt"/>
                <a:ea typeface="+mn-ea"/>
                <a:cs typeface="+mn-cs"/>
              </a:rPr>
              <a:t>différents</a:t>
            </a:r>
            <a:r>
              <a:rPr lang="en-US" sz="1200" kern="1200" dirty="0">
                <a:solidFill>
                  <a:schemeClr val="tx1"/>
                </a:solidFill>
                <a:effectLst/>
                <a:latin typeface="+mn-lt"/>
                <a:ea typeface="+mn-ea"/>
                <a:cs typeface="+mn-cs"/>
              </a:rPr>
              <a:t> types de </a:t>
            </a:r>
            <a:r>
              <a:rPr lang="en-US" sz="1200" kern="1200" dirty="0" err="1">
                <a:solidFill>
                  <a:schemeClr val="tx1"/>
                </a:solidFill>
                <a:effectLst/>
                <a:latin typeface="+mn-lt"/>
                <a:ea typeface="+mn-ea"/>
                <a:cs typeface="+mn-cs"/>
              </a:rPr>
              <a:t>modèles</a:t>
            </a:r>
            <a:r>
              <a:rPr lang="en-US" sz="1200" kern="120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dirty="0">
                <a:solidFill>
                  <a:schemeClr val="tx1"/>
                </a:solidFill>
                <a:effectLst/>
                <a:latin typeface="+mn-lt"/>
                <a:ea typeface="+mn-ea"/>
                <a:cs typeface="+mn-cs"/>
              </a:rPr>
              <a:t>Sans proposer de « bonne </a:t>
            </a:r>
            <a:r>
              <a:rPr lang="en-US" sz="1200" kern="1200" dirty="0" err="1">
                <a:solidFill>
                  <a:schemeClr val="tx1"/>
                </a:solidFill>
                <a:effectLst/>
                <a:latin typeface="+mn-lt"/>
                <a:ea typeface="+mn-ea"/>
                <a:cs typeface="+mn-cs"/>
              </a:rPr>
              <a:t>réponse</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formulez</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vos</a:t>
            </a:r>
            <a:r>
              <a:rPr lang="en-US" sz="1200" kern="1200" dirty="0">
                <a:solidFill>
                  <a:schemeClr val="tx1"/>
                </a:solidFill>
                <a:effectLst/>
                <a:latin typeface="+mn-lt"/>
                <a:ea typeface="+mn-ea"/>
                <a:cs typeface="+mn-cs"/>
              </a:rPr>
              <a:t> remarques sur la </a:t>
            </a:r>
            <a:r>
              <a:rPr lang="en-US" sz="1200" kern="1200" dirty="0" err="1">
                <a:solidFill>
                  <a:schemeClr val="tx1"/>
                </a:solidFill>
                <a:effectLst/>
                <a:latin typeface="+mn-lt"/>
                <a:ea typeface="+mn-ea"/>
                <a:cs typeface="+mn-cs"/>
              </a:rPr>
              <a:t>réponse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majoritaire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afin</a:t>
            </a:r>
            <a:r>
              <a:rPr lang="en-US" sz="1200" kern="1200" dirty="0">
                <a:solidFill>
                  <a:schemeClr val="tx1"/>
                </a:solidFill>
                <a:effectLst/>
                <a:latin typeface="+mn-lt"/>
                <a:ea typeface="+mn-ea"/>
                <a:cs typeface="+mn-cs"/>
              </a:rPr>
              <a:t> que les participants </a:t>
            </a:r>
            <a:r>
              <a:rPr lang="en-US" sz="1200" kern="1200" dirty="0" err="1">
                <a:solidFill>
                  <a:schemeClr val="tx1"/>
                </a:solidFill>
                <a:effectLst/>
                <a:latin typeface="+mn-lt"/>
                <a:ea typeface="+mn-ea"/>
                <a:cs typeface="+mn-cs"/>
              </a:rPr>
              <a:t>sachent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quel</a:t>
            </a:r>
            <a:r>
              <a:rPr lang="en-US" sz="1200" kern="1200" dirty="0">
                <a:solidFill>
                  <a:schemeClr val="tx1"/>
                </a:solidFill>
                <a:effectLst/>
                <a:latin typeface="+mn-lt"/>
                <a:ea typeface="+mn-ea"/>
                <a:cs typeface="+mn-cs"/>
              </a:rPr>
              <a:t> type </a:t>
            </a:r>
            <a:r>
              <a:rPr lang="en-US" sz="1200" kern="1200" dirty="0" err="1">
                <a:solidFill>
                  <a:schemeClr val="tx1"/>
                </a:solidFill>
                <a:effectLst/>
                <a:latin typeface="+mn-lt"/>
                <a:ea typeface="+mn-ea"/>
                <a:cs typeface="+mn-cs"/>
              </a:rPr>
              <a:t>d’approche</a:t>
            </a:r>
            <a:r>
              <a:rPr lang="en-US" sz="1200" kern="1200" dirty="0">
                <a:solidFill>
                  <a:schemeClr val="tx1"/>
                </a:solidFill>
                <a:effectLst/>
                <a:latin typeface="+mn-lt"/>
                <a:ea typeface="+mn-ea"/>
                <a:cs typeface="+mn-cs"/>
              </a:rPr>
              <a:t> le </a:t>
            </a:r>
            <a:r>
              <a:rPr lang="en-US" sz="1200" kern="1200" dirty="0" err="1">
                <a:solidFill>
                  <a:schemeClr val="tx1"/>
                </a:solidFill>
                <a:effectLst/>
                <a:latin typeface="+mn-lt"/>
                <a:ea typeface="+mn-ea"/>
                <a:cs typeface="+mn-cs"/>
              </a:rPr>
              <a:t>groupe</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choisi</a:t>
            </a:r>
            <a:r>
              <a:rPr lang="en-US" sz="1200" kern="1200" dirty="0">
                <a:solidFill>
                  <a:schemeClr val="tx1"/>
                </a:solidFill>
                <a:effectLst/>
                <a:latin typeface="+mn-lt"/>
                <a:ea typeface="+mn-ea"/>
                <a:cs typeface="+mn-cs"/>
              </a:rPr>
              <a:t>.</a:t>
            </a:r>
          </a:p>
          <a:p>
            <a:pPr marL="171450" indent="-171450" rtl="0">
              <a:buFont typeface="Arial" panose="020B0604020202020204" pitchFamily="34" charset="0"/>
              <a:buChar char="•"/>
              <a:defRPr/>
            </a:pPr>
            <a:r>
              <a:rPr lang="en-US" sz="1200" kern="1200" dirty="0">
                <a:solidFill>
                  <a:schemeClr val="tx1"/>
                </a:solidFill>
                <a:effectLst/>
                <a:latin typeface="+mn-lt"/>
                <a:ea typeface="+mn-ea"/>
                <a:cs typeface="+mn-cs"/>
              </a:rPr>
              <a:t>Ensuite,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appuyant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toujours</a:t>
            </a:r>
            <a:r>
              <a:rPr lang="en-US" sz="1200" kern="1200" dirty="0">
                <a:solidFill>
                  <a:schemeClr val="tx1"/>
                </a:solidFill>
                <a:effectLst/>
                <a:latin typeface="+mn-lt"/>
                <a:ea typeface="+mn-ea"/>
                <a:cs typeface="+mn-cs"/>
              </a:rPr>
              <a:t> sur la </a:t>
            </a:r>
            <a:r>
              <a:rPr lang="en-US" sz="1200" kern="1200" dirty="0" err="1">
                <a:solidFill>
                  <a:schemeClr val="tx1"/>
                </a:solidFill>
                <a:effectLst/>
                <a:latin typeface="+mn-lt"/>
                <a:ea typeface="+mn-ea"/>
                <a:cs typeface="+mn-cs"/>
              </a:rPr>
              <a:t>même</a:t>
            </a:r>
            <a:r>
              <a:rPr lang="en-US" sz="1200" kern="1200" dirty="0">
                <a:solidFill>
                  <a:schemeClr val="tx1"/>
                </a:solidFill>
                <a:effectLst/>
                <a:latin typeface="+mn-lt"/>
                <a:ea typeface="+mn-ea"/>
                <a:cs typeface="+mn-cs"/>
              </a:rPr>
              <a:t> vignette, </a:t>
            </a: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de proposer un </a:t>
            </a:r>
            <a:r>
              <a:rPr lang="en-US" sz="1200" kern="1200" dirty="0" err="1">
                <a:solidFill>
                  <a:schemeClr val="tx1"/>
                </a:solidFill>
                <a:effectLst/>
                <a:latin typeface="+mn-lt"/>
                <a:ea typeface="+mn-ea"/>
                <a:cs typeface="+mn-cs"/>
              </a:rPr>
              <a:t>exemple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t>
            </a:r>
            <a:r>
              <a:rPr lang="en-US" sz="1200" b="1" kern="1200" dirty="0" err="1">
                <a:solidFill>
                  <a:schemeClr val="tx1"/>
                </a:solidFill>
                <a:effectLst/>
                <a:latin typeface="+mn-lt"/>
                <a:ea typeface="+mn-ea"/>
                <a:cs typeface="+mn-cs"/>
              </a:rPr>
              <a:t>activité</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programmatique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généralement</a:t>
            </a:r>
            <a:r>
              <a:rPr lang="en-US" sz="1200" kern="1200" dirty="0">
                <a:solidFill>
                  <a:schemeClr val="tx1"/>
                </a:solidFill>
                <a:effectLst/>
                <a:latin typeface="+mn-lt"/>
                <a:ea typeface="+mn-ea"/>
                <a:cs typeface="+mn-cs"/>
              </a:rPr>
              <a:t> mise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œuvre</a:t>
            </a:r>
            <a:r>
              <a:rPr lang="en-US" sz="1200" kern="1200" dirty="0">
                <a:solidFill>
                  <a:schemeClr val="tx1"/>
                </a:solidFill>
                <a:effectLst/>
                <a:latin typeface="+mn-lt"/>
                <a:ea typeface="+mn-ea"/>
                <a:cs typeface="+mn-cs"/>
              </a:rPr>
              <a:t> dans le cadre de </a:t>
            </a:r>
            <a:r>
              <a:rPr lang="en-US" sz="1200" kern="1200" dirty="0" err="1">
                <a:solidFill>
                  <a:schemeClr val="tx1"/>
                </a:solidFill>
                <a:effectLst/>
                <a:latin typeface="+mn-lt"/>
                <a:ea typeface="+mn-ea"/>
                <a:cs typeface="+mn-cs"/>
              </a:rPr>
              <a:t>l’approche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concernée</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cs typeface="Calibri" panose="020F0502020204030204"/>
            </a:endParaRPr>
          </a:p>
          <a:p>
            <a:pPr marL="171450" indent="-171450" rtl="0">
              <a:buFont typeface="Arial" panose="020B0604020202020204" pitchFamily="34" charset="0"/>
              <a:buChar char="•"/>
            </a:pPr>
            <a:r>
              <a:rPr lang="en-US" sz="1200" kern="1200" dirty="0" err="1">
                <a:solidFill>
                  <a:schemeClr val="tx1"/>
                </a:solidFill>
                <a:effectLst/>
                <a:latin typeface="+mn-lt"/>
                <a:ea typeface="+mn-ea"/>
                <a:cs typeface="+mn-cs"/>
              </a:rPr>
              <a:t>Demandez</a:t>
            </a:r>
            <a:r>
              <a:rPr lang="en-US" sz="1200" kern="1200" dirty="0">
                <a:solidFill>
                  <a:schemeClr val="tx1"/>
                </a:solidFill>
                <a:effectLst/>
                <a:latin typeface="+mn-lt"/>
                <a:ea typeface="+mn-ea"/>
                <a:cs typeface="+mn-cs"/>
              </a:rPr>
              <a:t> aux participants </a:t>
            </a:r>
            <a:r>
              <a:rPr lang="en-US" sz="1200" kern="1200" dirty="0" err="1">
                <a:solidFill>
                  <a:schemeClr val="tx1"/>
                </a:solidFill>
                <a:effectLst/>
                <a:latin typeface="+mn-lt"/>
                <a:ea typeface="+mn-ea"/>
                <a:cs typeface="+mn-cs"/>
              </a:rPr>
              <a:t>quel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pourrait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être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a:t>
            </a:r>
            <a:r>
              <a:rPr lang="en-US" sz="1200" b="1" kern="1200" dirty="0" err="1">
                <a:solidFill>
                  <a:schemeClr val="tx1"/>
                </a:solidFill>
                <a:effectLst/>
                <a:latin typeface="+mn-lt"/>
                <a:ea typeface="+mn-ea"/>
                <a:cs typeface="+mn-cs"/>
              </a:rPr>
              <a:t>impact</a:t>
            </a:r>
            <a:r>
              <a:rPr lang="en-US" sz="1200" kern="1200" dirty="0">
                <a:solidFill>
                  <a:schemeClr val="tx1"/>
                </a:solidFill>
                <a:effectLst/>
                <a:latin typeface="+mn-lt"/>
                <a:ea typeface="+mn-ea"/>
                <a:cs typeface="+mn-cs"/>
              </a:rPr>
              <a:t> de </a:t>
            </a:r>
            <a:r>
              <a:rPr lang="en-US" sz="1200" kern="1200" dirty="0" err="1">
                <a:solidFill>
                  <a:schemeClr val="tx1"/>
                </a:solidFill>
                <a:effectLst/>
                <a:latin typeface="+mn-lt"/>
                <a:ea typeface="+mn-ea"/>
                <a:cs typeface="+mn-cs"/>
              </a:rPr>
              <a:t>cette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approche</a:t>
            </a:r>
            <a:r>
              <a:rPr lang="en-US" sz="1200" kern="1200" dirty="0">
                <a:solidFill>
                  <a:schemeClr val="tx1"/>
                </a:solidFill>
                <a:effectLst/>
                <a:latin typeface="+mn-lt"/>
                <a:ea typeface="+mn-ea"/>
                <a:cs typeface="+mn-cs"/>
              </a:rPr>
              <a:t> et des </a:t>
            </a:r>
            <a:r>
              <a:rPr lang="en-US" sz="1200" kern="1200" dirty="0" err="1">
                <a:solidFill>
                  <a:schemeClr val="tx1"/>
                </a:solidFill>
                <a:effectLst/>
                <a:latin typeface="+mn-lt"/>
                <a:ea typeface="+mn-ea"/>
                <a:cs typeface="+mn-cs"/>
              </a:rPr>
              <a:t>activités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 question sur la vie des enfants </a:t>
            </a:r>
            <a:r>
              <a:rPr lang="en-US" sz="1200" kern="1200" dirty="0" err="1">
                <a:solidFill>
                  <a:schemeClr val="tx1"/>
                </a:solidFill>
                <a:effectLst/>
                <a:latin typeface="+mn-lt"/>
                <a:ea typeface="+mn-ea"/>
                <a:cs typeface="+mn-cs"/>
              </a:rPr>
              <a:t>handicapés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derniers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vivaient</a:t>
            </a:r>
            <a:r>
              <a:rPr lang="en-US" sz="1200" kern="1200" dirty="0">
                <a:solidFill>
                  <a:schemeClr val="tx1"/>
                </a:solidFill>
                <a:effectLst/>
                <a:latin typeface="+mn-lt"/>
                <a:ea typeface="+mn-ea"/>
                <a:cs typeface="+mn-cs"/>
              </a:rPr>
              <a:t> dans </a:t>
            </a:r>
            <a:r>
              <a:rPr lang="en-US" sz="1200" kern="1200" dirty="0" err="1">
                <a:solidFill>
                  <a:schemeClr val="tx1"/>
                </a:solidFill>
                <a:effectLst/>
                <a:latin typeface="+mn-lt"/>
                <a:ea typeface="+mn-ea"/>
                <a:cs typeface="+mn-cs"/>
              </a:rPr>
              <a:t>une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communauté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où</a:t>
            </a:r>
            <a:r>
              <a:rPr lang="en-US" sz="1200" kern="1200" dirty="0">
                <a:solidFill>
                  <a:schemeClr val="tx1"/>
                </a:solidFill>
                <a:effectLst/>
                <a:latin typeface="+mn-lt"/>
                <a:ea typeface="+mn-ea"/>
                <a:cs typeface="+mn-cs"/>
              </a:rPr>
              <a:t> domine </a:t>
            </a:r>
            <a:r>
              <a:rPr lang="en-US" sz="1200" kern="1200" dirty="0" err="1">
                <a:solidFill>
                  <a:schemeClr val="tx1"/>
                </a:solidFill>
                <a:effectLst/>
                <a:latin typeface="+mn-lt"/>
                <a:ea typeface="+mn-ea"/>
                <a:cs typeface="+mn-cs"/>
              </a:rPr>
              <a:t>ce</a:t>
            </a:r>
            <a:r>
              <a:rPr lang="en-US" sz="1200" kern="1200" dirty="0">
                <a:solidFill>
                  <a:schemeClr val="tx1"/>
                </a:solidFill>
                <a:effectLst/>
                <a:latin typeface="+mn-lt"/>
                <a:ea typeface="+mn-ea"/>
                <a:cs typeface="+mn-cs"/>
              </a:rPr>
              <a:t> type </a:t>
            </a:r>
            <a:r>
              <a:rPr lang="en-US" sz="1200" kern="1200" dirty="0" err="1">
                <a:solidFill>
                  <a:schemeClr val="tx1"/>
                </a:solidFill>
                <a:effectLst/>
                <a:latin typeface="+mn-lt"/>
                <a:ea typeface="+mn-ea"/>
                <a:cs typeface="+mn-cs"/>
              </a:rPr>
              <a:t>d’approche</a:t>
            </a:r>
            <a:r>
              <a:rPr lang="en-US" sz="1200" kern="1200" dirty="0">
                <a:solidFill>
                  <a:schemeClr val="tx1"/>
                </a:solidFill>
                <a:effectLst/>
                <a:latin typeface="+mn-lt"/>
                <a:ea typeface="+mn-ea"/>
                <a:cs typeface="+mn-cs"/>
              </a:rPr>
              <a:t>.</a:t>
            </a:r>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Demandez à un volontaire de proposer une brève description de la vignette en se concentrant sur les informations principales.</a:t>
            </a:r>
            <a:r>
              <a:rPr lang="en-US"/>
              <a:t> exemple de description : « Des enfants avec et sans handicap sont réunis devant un bâtiment muni d’une rampe d’accès à l’entrée et de toilettes accessibles à l’arrière. Une femme, probablement une enseignante, dit : « Nous avons bénéficié d’une formation et de ressources destinées à favoriser l’inclusion des enfants handicapés dans notre école ». Une fille munie de béquilles dit : « Lorsque quelque chose ne me convient pas, je me sens désormais capable de le dire et de partager mes difficultés ». La clinique est désormais accessible et l’agent de santé dit : « Nous avons rendu notre clinique accessible et proposons des interprètes en langue des signes sur simple demande ». Sur la diapositive, on aperçoit également une pompe à eau accessible. » </a:t>
            </a: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Lorsque vous avez terminé votre description, demandez aux participants s’ils souhaitent </a:t>
            </a:r>
            <a:r>
              <a:rPr lang="en-US" sz="1200" b="1" kern="1200">
                <a:solidFill>
                  <a:schemeClr val="tx1"/>
                </a:solidFill>
                <a:effectLst/>
                <a:latin typeface="+mn-lt"/>
                <a:ea typeface="+mn-ea"/>
                <a:cs typeface="+mn-cs"/>
              </a:rPr>
              <a:t>ajouter d’autres éléments</a:t>
            </a:r>
            <a:r>
              <a:rPr lang="en-US" sz="1200" kern="1200">
                <a:solidFill>
                  <a:schemeClr val="tx1"/>
                </a:solidFill>
                <a:effectLst/>
                <a:latin typeface="+mn-lt"/>
                <a:ea typeface="+mn-ea"/>
                <a:cs typeface="+mn-cs"/>
              </a:rPr>
              <a:t>.</a:t>
            </a:r>
            <a:r>
              <a:rPr lang="en-US"/>
              <a:t> </a:t>
            </a:r>
            <a:endParaRPr lang="en-GB" dirty="0">
              <a:cs typeface="Calibri" panose="020F050202020403020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Demandez aux participants d’indiquer quel </a:t>
            </a:r>
            <a:r>
              <a:rPr lang="en-US" sz="1200" b="1" kern="1200">
                <a:solidFill>
                  <a:schemeClr val="tx1"/>
                </a:solidFill>
                <a:effectLst/>
                <a:latin typeface="+mn-lt"/>
                <a:ea typeface="+mn-ea"/>
                <a:cs typeface="+mn-cs"/>
              </a:rPr>
              <a:t>type d’approche</a:t>
            </a:r>
            <a:r>
              <a:rPr lang="en-US" sz="1200" kern="1200">
                <a:solidFill>
                  <a:schemeClr val="tx1"/>
                </a:solidFill>
                <a:effectLst/>
                <a:latin typeface="+mn-lt"/>
                <a:ea typeface="+mn-ea"/>
                <a:cs typeface="+mn-cs"/>
              </a:rPr>
              <a:t> correspond, selon eux, à cette vignette : fondée sur la charité, médicale, sociale ou fondée sur les droits.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Demandez aux participants d’expliquer </a:t>
            </a:r>
            <a:r>
              <a:rPr lang="en-US" sz="1200" b="1" kern="1200">
                <a:solidFill>
                  <a:schemeClr val="tx1"/>
                </a:solidFill>
                <a:effectLst/>
                <a:latin typeface="+mn-lt"/>
                <a:ea typeface="+mn-ea"/>
                <a:cs typeface="+mn-cs"/>
              </a:rPr>
              <a:t>pourquoi </a:t>
            </a:r>
            <a:r>
              <a:rPr lang="en-US" sz="1200" kern="1200">
                <a:solidFill>
                  <a:schemeClr val="tx1"/>
                </a:solidFill>
                <a:effectLst/>
                <a:latin typeface="+mn-lt"/>
                <a:ea typeface="+mn-ea"/>
                <a:cs typeface="+mn-cs"/>
              </a:rPr>
              <a:t>ils ont associé ce modèle à l’une ou l’autre des différentes approches du handicap. Écoutez les réponses des participants et, si nécessaire, posez-leur des questions d’approfondissement pour les aider à identifier quels sont, selon eux, les éléments constitutifs des différents types de modèles.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200" kern="1200">
                <a:solidFill>
                  <a:schemeClr val="tx1"/>
                </a:solidFill>
                <a:effectLst/>
                <a:latin typeface="+mn-lt"/>
                <a:ea typeface="+mn-ea"/>
                <a:cs typeface="+mn-cs"/>
              </a:rPr>
              <a:t>Sans proposer de « bonne réponse », formulez vos remarques sur la réponse majoritaire afin que les participants sachent quel type d’approche le groupe a choisi.</a:t>
            </a:r>
          </a:p>
          <a:p>
            <a:pPr marL="171450" indent="-171450" rtl="0">
              <a:buFont typeface="Arial" panose="020B0604020202020204" pitchFamily="34" charset="0"/>
              <a:buChar char="•"/>
              <a:defRPr/>
            </a:pPr>
            <a:r>
              <a:rPr lang="en-US" sz="1200" kern="1200">
                <a:solidFill>
                  <a:schemeClr val="tx1"/>
                </a:solidFill>
                <a:effectLst/>
                <a:latin typeface="+mn-lt"/>
                <a:ea typeface="+mn-ea"/>
                <a:cs typeface="+mn-cs"/>
              </a:rPr>
              <a:t>Ensuite, en vous appuyant toujours sur la même vignette, demandez aux participants de proposer un exemple d’</a:t>
            </a:r>
            <a:r>
              <a:rPr lang="en-US" sz="1200" b="1" kern="1200">
                <a:solidFill>
                  <a:schemeClr val="tx1"/>
                </a:solidFill>
                <a:effectLst/>
                <a:latin typeface="+mn-lt"/>
                <a:ea typeface="+mn-ea"/>
                <a:cs typeface="+mn-cs"/>
              </a:rPr>
              <a:t>activité programmatique</a:t>
            </a:r>
            <a:r>
              <a:rPr lang="en-US" sz="1200" kern="1200">
                <a:solidFill>
                  <a:schemeClr val="tx1"/>
                </a:solidFill>
                <a:effectLst/>
                <a:latin typeface="+mn-lt"/>
                <a:ea typeface="+mn-ea"/>
                <a:cs typeface="+mn-cs"/>
              </a:rPr>
              <a:t> généralement mise en œuvre dans le cadre de l’approche concernée.</a:t>
            </a:r>
            <a:endParaRPr lang="en-GB" sz="1200" kern="1200" dirty="0">
              <a:solidFill>
                <a:schemeClr val="tx1"/>
              </a:solidFill>
              <a:effectLst/>
              <a:latin typeface="+mn-lt"/>
              <a:cs typeface="Calibri" panose="020F0502020204030204"/>
            </a:endParaRPr>
          </a:p>
          <a:p>
            <a:pPr marL="171450" indent="-171450" rtl="0">
              <a:buFont typeface="Arial" panose="020B0604020202020204" pitchFamily="34" charset="0"/>
              <a:buChar char="•"/>
            </a:pPr>
            <a:r>
              <a:rPr lang="en-US" sz="1200" kern="1200">
                <a:solidFill>
                  <a:schemeClr val="tx1"/>
                </a:solidFill>
                <a:effectLst/>
                <a:latin typeface="+mn-lt"/>
                <a:ea typeface="+mn-ea"/>
                <a:cs typeface="+mn-cs"/>
              </a:rPr>
              <a:t>Demandez aux participants quel pourrait être l’</a:t>
            </a:r>
            <a:r>
              <a:rPr lang="en-US" sz="1200" b="1" kern="1200">
                <a:solidFill>
                  <a:schemeClr val="tx1"/>
                </a:solidFill>
                <a:effectLst/>
                <a:latin typeface="+mn-lt"/>
                <a:ea typeface="+mn-ea"/>
                <a:cs typeface="+mn-cs"/>
              </a:rPr>
              <a:t>impact</a:t>
            </a:r>
            <a:r>
              <a:rPr lang="en-US" sz="1200" kern="1200">
                <a:solidFill>
                  <a:schemeClr val="tx1"/>
                </a:solidFill>
                <a:effectLst/>
                <a:latin typeface="+mn-lt"/>
                <a:ea typeface="+mn-ea"/>
                <a:cs typeface="+mn-cs"/>
              </a:rPr>
              <a:t> de cette approche et des activités en question sur la vie des enfants handicapés, si ces derniers vivaient dans une communauté où domine ce type d’approche.</a:t>
            </a:r>
            <a:endParaRPr lang="en-GB" sz="1200" kern="1200" dirty="0">
              <a:solidFill>
                <a:schemeClr val="tx1"/>
              </a:solidFill>
              <a:effectLst/>
              <a:latin typeface="+mn-lt"/>
              <a:cs typeface="Calibri" panose="020F0502020204030204"/>
            </a:endParaRP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La façon dont nous appréhendons le handicap a évolué </a:t>
            </a:r>
            <a:r>
              <a:rPr lang="en-US"/>
              <a:t>à travers</a:t>
            </a:r>
            <a:r>
              <a:rPr lang="en-US" sz="1200" kern="1200">
                <a:solidFill>
                  <a:schemeClr val="tx1"/>
                </a:solidFill>
                <a:effectLst/>
                <a:latin typeface="+mn-lt"/>
                <a:ea typeface="+mn-ea"/>
                <a:cs typeface="+mn-cs"/>
              </a:rPr>
              <a:t> les époques. À l’heure actuelle, il existe différentes approches du handicap et chacune d’entre elles est susceptible d’orienter la façon dont nous interagissons avec les personnes handicapées. </a:t>
            </a:r>
            <a:r>
              <a:rPr lang="en-US"/>
              <a:t>On regroupe généralement</a:t>
            </a:r>
            <a:r>
              <a:rPr lang="en-US" sz="1200" kern="1200">
                <a:solidFill>
                  <a:schemeClr val="tx1"/>
                </a:solidFill>
                <a:effectLst/>
                <a:latin typeface="+mn-lt"/>
                <a:ea typeface="+mn-ea"/>
                <a:cs typeface="+mn-cs"/>
              </a:rPr>
              <a:t> les comportements, les présupposés et les points de vue relatifs au handicap en quatre </a:t>
            </a:r>
            <a:r>
              <a:rPr lang="en-US"/>
              <a:t>modèles, respectivement fondés sur la</a:t>
            </a:r>
            <a:r>
              <a:rPr lang="en-US" sz="1200" kern="1200">
                <a:solidFill>
                  <a:schemeClr val="tx1"/>
                </a:solidFill>
                <a:effectLst/>
                <a:latin typeface="+mn-lt"/>
                <a:ea typeface="+mn-ea"/>
                <a:cs typeface="+mn-cs"/>
              </a:rPr>
              <a:t> charité, une approche médicale, une approche sociale et le respect des droits. Ces différents modèles coexistent au sein de nos communautés</a:t>
            </a:r>
            <a:r>
              <a:rPr lang="en-US"/>
              <a:t>.</a:t>
            </a:r>
          </a:p>
          <a:p>
            <a:pPr rtl="0"/>
            <a:endParaRPr lang="en-GB" dirty="0"/>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defRPr/>
            </a:pPr>
            <a:r>
              <a:rPr lang="en-US" sz="1200" b="1" i="0" kern="1200">
                <a:solidFill>
                  <a:schemeClr val="tx1"/>
                </a:solidFill>
                <a:effectLst/>
                <a:latin typeface="+mn-lt"/>
                <a:ea typeface="+mn-ea"/>
                <a:cs typeface="+mn-cs"/>
              </a:rPr>
              <a:t>Conseils à l’intention des animateurs :</a:t>
            </a:r>
          </a:p>
          <a:p>
            <a:pPr marL="0" marR="0" lvl="0" indent="0" algn="l" defTabSz="914400" rtl="0" eaLnBrk="1" fontAlgn="auto" latinLnBrk="0" hangingPunct="1">
              <a:lnSpc>
                <a:spcPct val="100000"/>
              </a:lnSpc>
              <a:spcBef>
                <a:spcPts val="0"/>
              </a:spcBef>
              <a:spcAft>
                <a:spcPts val="0"/>
              </a:spcAft>
              <a:buClrTx/>
              <a:buSzTx/>
              <a:buFontTx/>
              <a:buNone/>
              <a:defRPr/>
            </a:pPr>
            <a:endParaRPr lang="en-GB" sz="1200" b="1" i="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Le modèle fondé sur la charité peut conduire ceux qui l’adoptent à considérer les personnes handicapées comme incapables de vivre seules de manière autonome ou avec des individus ne présentant pas de handicap, ce qui signifie qu’elles ont besoin d’être « prises en charge » par la communauté au sein d’établissements séparés et que les décisions les concernant ne leur appartiennent pas.</a:t>
            </a:r>
          </a:p>
          <a:p>
            <a:pPr rtl="0"/>
            <a:endParaRPr lang="en-GB" sz="1200" kern="1200" dirty="0">
              <a:solidFill>
                <a:schemeClr val="tx1"/>
              </a:solidFill>
              <a:effectLst/>
              <a:latin typeface="+mn-lt"/>
              <a:ea typeface="+mn-ea"/>
              <a:cs typeface="+mn-cs"/>
            </a:endParaRPr>
          </a:p>
          <a:p>
            <a:pPr rtl="0"/>
            <a:r>
              <a:rPr lang="en-US" sz="1200" kern="1200">
                <a:solidFill>
                  <a:schemeClr val="tx1"/>
                </a:solidFill>
                <a:effectLst/>
                <a:latin typeface="+mn-lt"/>
                <a:ea typeface="+mn-ea"/>
                <a:cs typeface="+mn-cs"/>
              </a:rPr>
              <a:t>Les activités sont généralement menées par des bénévoles ou des maisons de charité.</a:t>
            </a:r>
          </a:p>
        </p:txBody>
      </p:sp>
      <p:sp>
        <p:nvSpPr>
          <p:cNvPr id="4" name="Slide Number Placeholder 3"/>
          <p:cNvSpPr>
            <a:spLocks noGrp="1"/>
          </p:cNvSpPr>
          <p:nvPr>
            <p:ph type="sldNum" sz="quarter" idx="5"/>
          </p:nvPr>
        </p:nvSpPr>
        <p:spPr/>
        <p:txBody>
          <a:bodyPr rtlCol="0"/>
          <a:lstStyle/>
          <a:p>
            <a:pPr rtl="0"/>
            <a:fld id="{33A72D5E-6E12-4B2A-9DB1-134A1847ED8D}" type="slidenum">
              <a:rPr lang="en-GB" smtClean="0"/>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7"/>
            <a:ext cx="9144000" cy="63341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3" name="Footer Placeholder 2"/>
          <p:cNvSpPr>
            <a:spLocks noGrp="1"/>
          </p:cNvSpPr>
          <p:nvPr>
            <p:ph type="ftr" sz="quarter" idx="11"/>
          </p:nvPr>
        </p:nvSpPr>
        <p:spPr/>
        <p:txBody>
          <a:bodyPr rtlCol="0"/>
          <a:lstStyle/>
          <a:p>
            <a:pPr rtl="0"/>
            <a:endParaRPr lang="en-US"/>
          </a:p>
        </p:txBody>
      </p:sp>
      <p:sp>
        <p:nvSpPr>
          <p:cNvPr id="4" name="Slide Number Placeholder 3"/>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rtlCol="0" anchor="b"/>
          <a:lstStyle>
            <a:lvl1pPr algn="l">
              <a:defRPr sz="2000" b="1"/>
            </a:lvl1pPr>
          </a:lstStyle>
          <a:p>
            <a:pPr rtl="0"/>
            <a:r>
              <a:rPr lang="en-US"/>
              <a:t>Click to edit Master title style</a:t>
            </a:r>
          </a:p>
        </p:txBody>
      </p:sp>
      <p:sp>
        <p:nvSpPr>
          <p:cNvPr id="3" name="Content Placeholder 2"/>
          <p:cNvSpPr>
            <a:spLocks noGrp="1"/>
          </p:cNvSpPr>
          <p:nvPr>
            <p:ph idx="1"/>
          </p:nvPr>
        </p:nvSpPr>
        <p:spPr>
          <a:xfrm>
            <a:off x="3575050" y="204788"/>
            <a:ext cx="5373698" cy="41669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Text Placeholder 3"/>
          <p:cNvSpPr>
            <a:spLocks noGrp="1"/>
          </p:cNvSpPr>
          <p:nvPr>
            <p:ph type="body" sz="half" idx="2"/>
          </p:nvPr>
        </p:nvSpPr>
        <p:spPr>
          <a:xfrm>
            <a:off x="206389" y="1299600"/>
            <a:ext cx="3180413" cy="307210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eaLnBrk="1" latinLnBrk="0" hangingPunct="1"/>
            <a:fld id="{2C6B1FF6-39B9-40F5-8B67-33C6354A3D4F}" type="slidenum">
              <a:rPr kumimoji="0" lang="en-US" smtClean="0"/>
              <a:t>‹#›</a:t>
            </a:fld>
            <a:endParaRPr kumimoji="0" lang="en-US">
              <a:solidFill>
                <a:schemeClr val="accent3">
                  <a:shade val="75000"/>
                </a:scheme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rtlCol="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rtlCol="0"/>
          <a:lstStyle/>
          <a:p>
            <a:pPr rtl="0"/>
            <a:r>
              <a:rPr lang="en-US"/>
              <a:t>Click to edit Master title style</a:t>
            </a:r>
          </a:p>
        </p:txBody>
      </p:sp>
      <p:sp>
        <p:nvSpPr>
          <p:cNvPr id="3" name="Vertical Text Placeholder 2"/>
          <p:cNvSpPr>
            <a:spLocks noGrp="1"/>
          </p:cNvSpPr>
          <p:nvPr>
            <p:ph type="body" orient="vert" idx="1"/>
          </p:nvPr>
        </p:nvSpPr>
        <p:spPr>
          <a:xfrm>
            <a:off x="209034" y="205979"/>
            <a:ext cx="6523436" cy="4173021"/>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p:cNvSpPr/>
          <p:nvPr userDrawn="1"/>
        </p:nvSpPr>
        <p:spPr>
          <a:xfrm>
            <a:off x="859536" y="4781550"/>
            <a:ext cx="8297164" cy="381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Slide Number Placeholder 2"/>
          <p:cNvSpPr>
            <a:spLocks noGrp="1"/>
          </p:cNvSpPr>
          <p:nvPr>
            <p:ph type="sldNum" sz="quarter" idx="10"/>
          </p:nvPr>
        </p:nvSpPr>
        <p:spPr>
          <a:xfrm>
            <a:off x="8686800"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7" name="TextBox 6"/>
          <p:cNvSpPr txBox="1"/>
          <p:nvPr userDrawn="1"/>
        </p:nvSpPr>
        <p:spPr>
          <a:xfrm rot="16200000">
            <a:off x="-1246286" y="1551087"/>
            <a:ext cx="3409950"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General Introduction</a:t>
            </a:r>
            <a:endParaRPr lang="en-GB" sz="1400"/>
          </a:p>
        </p:txBody>
      </p:sp>
      <p:sp>
        <p:nvSpPr>
          <p:cNvPr id="5" name="TextBox 4"/>
          <p:cNvSpPr txBox="1"/>
          <p:nvPr userDrawn="1"/>
        </p:nvSpPr>
        <p:spPr>
          <a:xfrm>
            <a:off x="1066800" y="4857749"/>
            <a:ext cx="80899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lvl="0" algn="ctr" rtl="0"/>
            <a:r>
              <a:rPr lang="en-US">
                <a:solidFill>
                  <a:sysClr val="windowText" lastClr="000000"/>
                </a:solidFill>
              </a:rPr>
              <a:t>General Introduction</a:t>
            </a: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itle 1"/>
          <p:cNvSpPr>
            <a:spLocks noGrp="1"/>
          </p:cNvSpPr>
          <p:nvPr>
            <p:ph type="title"/>
          </p:nvPr>
        </p:nvSpPr>
        <p:spPr>
          <a:xfrm>
            <a:off x="1066800" y="133350"/>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Part 1">
    <p:spTree>
      <p:nvGrpSpPr>
        <p:cNvPr id="1" name=""/>
        <p:cNvGrpSpPr/>
        <p:nvPr/>
      </p:nvGrpSpPr>
      <p:grpSpPr>
        <a:xfrm>
          <a:off x="0" y="0"/>
          <a:ext cx="0" cy="0"/>
          <a:chOff x="0" y="0"/>
          <a:chExt cx="0" cy="0"/>
        </a:xfrm>
      </p:grpSpPr>
      <p:sp>
        <p:nvSpPr>
          <p:cNvPr id="4" name="Rectangle 3"/>
          <p:cNvSpPr/>
          <p:nvPr userDrawn="1"/>
        </p:nvSpPr>
        <p:spPr>
          <a:xfrm>
            <a:off x="652272" y="-171450"/>
            <a:ext cx="414528" cy="55626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tangle 7"/>
          <p:cNvSpPr/>
          <p:nvPr userDrawn="1"/>
        </p:nvSpPr>
        <p:spPr>
          <a:xfrm>
            <a:off x="859536" y="4781550"/>
            <a:ext cx="8297164"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3" name="Slide Number Placeholder 2"/>
          <p:cNvSpPr>
            <a:spLocks noGrp="1"/>
          </p:cNvSpPr>
          <p:nvPr>
            <p:ph type="sldNum" sz="quarter" idx="10"/>
          </p:nvPr>
        </p:nvSpPr>
        <p:spPr>
          <a:xfrm>
            <a:off x="8686800" y="4869656"/>
            <a:ext cx="457200" cy="273844"/>
          </a:xfrm>
        </p:spPr>
        <p:txBody>
          <a:bodyPr rtlCol="0"/>
          <a:lstStyle>
            <a:lvl1pPr>
              <a:defRPr b="1">
                <a:solidFill>
                  <a:sysClr val="windowText" lastClr="000000"/>
                </a:solidFill>
                <a:latin typeface="+mn-lt"/>
              </a:defRPr>
            </a:lvl1pPr>
          </a:lstStyle>
          <a:p>
            <a:pPr rtl="0"/>
            <a:fld id="{1917241B-73C6-436C-A26C-FD9EFF2F4364}" type="slidenum">
              <a:rPr lang="en-GB" smtClean="0"/>
              <a:t>‹#›</a:t>
            </a:fld>
            <a:endParaRPr lang="en-GB"/>
          </a:p>
        </p:txBody>
      </p:sp>
      <p:sp>
        <p:nvSpPr>
          <p:cNvPr id="5" name="TextBox 4"/>
          <p:cNvSpPr txBox="1"/>
          <p:nvPr userDrawn="1"/>
        </p:nvSpPr>
        <p:spPr>
          <a:xfrm>
            <a:off x="1066800" y="4857749"/>
            <a:ext cx="8077200" cy="285752"/>
          </a:xfrm>
          <a:prstGeom prst="rect">
            <a:avLst/>
          </a:prstGeom>
        </p:spPr>
        <p:txBody>
          <a:bodyPr vert="horz" lIns="91440" tIns="45720" rIns="91440" bIns="45720" rtlCol="0" anchor="ctr"/>
          <a:lstStyle>
            <a:defPPr>
              <a:defRPr lang="en-PH"/>
            </a:defPPr>
            <a:lvl1pPr algn="r">
              <a:defRPr sz="1200" b="1">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lang="en-US" sz="1200" b="1">
                <a:solidFill>
                  <a:sysClr val="windowText" lastClr="000000"/>
                </a:solidFill>
              </a:rPr>
              <a:t>Inclusion in Humanitarian Assistance</a:t>
            </a:r>
          </a:p>
        </p:txBody>
      </p:sp>
      <p:sp>
        <p:nvSpPr>
          <p:cNvPr id="9" name="Rectangle 8"/>
          <p:cNvSpPr/>
          <p:nvPr userDrawn="1"/>
        </p:nvSpPr>
        <p:spPr>
          <a:xfrm>
            <a:off x="652272" y="-171450"/>
            <a:ext cx="131064" cy="55626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tangle 9"/>
          <p:cNvSpPr/>
          <p:nvPr userDrawn="1"/>
        </p:nvSpPr>
        <p:spPr>
          <a:xfrm>
            <a:off x="1066800" y="4781550"/>
            <a:ext cx="8089900" cy="7620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TextBox 10"/>
          <p:cNvSpPr txBox="1"/>
          <p:nvPr userDrawn="1"/>
        </p:nvSpPr>
        <p:spPr>
          <a:xfrm rot="16200000">
            <a:off x="-1017686" y="1322488"/>
            <a:ext cx="2952751" cy="307777"/>
          </a:xfrm>
          <a:prstGeom prst="rect">
            <a:avLst/>
          </a:prstGeom>
          <a:noFill/>
        </p:spPr>
        <p:txBody>
          <a:bodyPr wrap="square" rtlCol="0">
            <a:spAutoFit/>
          </a:bodyPr>
          <a:lstStyle>
            <a:defPPr>
              <a:defRPr lang="en-PH"/>
            </a:defPPr>
            <a:lvl1pPr lvl="0" algn="ctr">
              <a:defRPr sz="1100" b="1">
                <a:solidFill>
                  <a:schemeClr val="bg1">
                    <a:lumMod val="50000"/>
                  </a:schemeClr>
                </a:solidFill>
              </a:defRPr>
            </a:lvl1pPr>
          </a:lstStyle>
          <a:p>
            <a:pPr lvl="0" rtl="0"/>
            <a:r>
              <a:rPr lang="en-US" sz="1400"/>
              <a:t>Inclusion in Humanitarian Assistance</a:t>
            </a:r>
            <a:endParaRPr lang="en-GB" sz="1400"/>
          </a:p>
        </p:txBody>
      </p:sp>
      <p:sp>
        <p:nvSpPr>
          <p:cNvPr id="12" name="Title 1"/>
          <p:cNvSpPr>
            <a:spLocks noGrp="1"/>
          </p:cNvSpPr>
          <p:nvPr>
            <p:ph type="title"/>
          </p:nvPr>
        </p:nvSpPr>
        <p:spPr>
          <a:xfrm>
            <a:off x="1066800" y="133350"/>
            <a:ext cx="8077200" cy="646331"/>
          </a:xfrm>
          <a:prstGeom prst="rect">
            <a:avLst/>
          </a:prstGeom>
        </p:spPr>
        <p:txBody>
          <a:bodyPr rtlCol="0"/>
          <a:lstStyle/>
          <a:p>
            <a:pPr rtl="0"/>
            <a:r>
              <a:rPr lang="en-US"/>
              <a:t>Click to edit Master title style</a:t>
            </a:r>
            <a:endParaRPr lang="en-GB"/>
          </a:p>
        </p:txBody>
      </p:sp>
    </p:spTree>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solidFill>
                  <a:prstClr val="white">
                    <a:lumMod val="50000"/>
                  </a:prstClr>
                </a:solidFill>
              </a:r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80" y="270039"/>
            <a:ext cx="8810063" cy="2277042"/>
          </a:xfrm>
        </p:spPr>
        <p:txBody>
          <a:bodyPr tIns="0" bIns="0" rtlCol="0" anchor="b" anchorCtr="0">
            <a:noAutofit/>
          </a:bodyPr>
          <a:lstStyle>
            <a:lvl1pPr algn="ctr">
              <a:defRPr sz="4400" b="1">
                <a:solidFill>
                  <a:schemeClr val="bg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AF88E988-FB04-AB4E-BE5A-59F242AF7F7A}" type="slidenum">
              <a:rPr lang="en-US" smtClean="0">
                <a:solidFill>
                  <a:prstClr val="white">
                    <a:lumMod val="50000"/>
                  </a:prstClr>
                </a:solidFill>
              </a:rPr>
              <a:t>‹#›</a:t>
            </a:fld>
            <a:endParaRPr lang="en-US">
              <a:solidFill>
                <a:prstClr val="white">
                  <a:lumMod val="50000"/>
                </a:prstClr>
              </a:solidFill>
            </a:endParaRPr>
          </a:p>
        </p:txBody>
      </p:sp>
      <p:pic>
        <p:nvPicPr>
          <p:cNvPr id="9" name="Picture 8" descr="bluestrip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510088"/>
            <a:ext cx="9144000" cy="63341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idx="1"/>
          </p:nvPr>
        </p:nvSpPr>
        <p:spPr/>
        <p:txBody>
          <a:bodyPr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9144000" cy="4510087"/>
          </a:xfrm>
          <a:solidFill>
            <a:schemeClr val="bg1">
              <a:lumMod val="50000"/>
            </a:schemeClr>
          </a:solidFill>
        </p:spPr>
        <p:txBody>
          <a:bodyPr rtlCol="0">
            <a:normAutofit/>
          </a:bodyPr>
          <a:lstStyle>
            <a:lvl1pPr marL="0" indent="0" algn="ctr">
              <a:buFontTx/>
              <a:buNone/>
              <a:defRPr sz="2000" baseline="0">
                <a:solidFill>
                  <a:schemeClr val="tx2"/>
                </a:solidFill>
              </a:defRPr>
            </a:lvl1pPr>
          </a:lstStyle>
          <a:p>
            <a:pPr rtl="0"/>
            <a:r>
              <a:rPr lang="en-US"/>
              <a:t>Drag background image here</a:t>
            </a:r>
          </a:p>
        </p:txBody>
      </p:sp>
      <p:sp>
        <p:nvSpPr>
          <p:cNvPr id="2" name="Title 1"/>
          <p:cNvSpPr>
            <a:spLocks noGrp="1"/>
          </p:cNvSpPr>
          <p:nvPr>
            <p:ph type="ctrTitle"/>
          </p:nvPr>
        </p:nvSpPr>
        <p:spPr>
          <a:xfrm>
            <a:off x="182480" y="488987"/>
            <a:ext cx="8810063" cy="2058093"/>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80" y="2659181"/>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5" y="2130363"/>
            <a:ext cx="8695919" cy="1021556"/>
          </a:xfrm>
        </p:spPr>
        <p:txBody>
          <a:bodyPr rtlCol="0" anchor="t"/>
          <a:lstStyle>
            <a:lvl1pPr algn="l">
              <a:defRPr sz="4000" b="1" cap="all"/>
            </a:lvl1pPr>
          </a:lstStyle>
          <a:p>
            <a:pPr rtl="0"/>
            <a:r>
              <a:rPr lang="en-US"/>
              <a:t>Click to edit Master title style</a:t>
            </a:r>
          </a:p>
        </p:txBody>
      </p:sp>
      <p:sp>
        <p:nvSpPr>
          <p:cNvPr id="3" name="Text Placeholder 2"/>
          <p:cNvSpPr>
            <a:spLocks noGrp="1"/>
          </p:cNvSpPr>
          <p:nvPr>
            <p:ph type="body" idx="1"/>
          </p:nvPr>
        </p:nvSpPr>
        <p:spPr>
          <a:xfrm>
            <a:off x="209035" y="924940"/>
            <a:ext cx="8695919" cy="1125140"/>
          </a:xfrm>
        </p:spPr>
        <p:txBody>
          <a:bodyPr lIns="0" tIns="0" rIns="0" bIns="0" rtlCol="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91AF2B4D-6B12-4EDF-87BB-2B55CECB6611}"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sz="half" idx="1"/>
          </p:nvPr>
        </p:nvSpPr>
        <p:spPr>
          <a:xfrm>
            <a:off x="209034" y="1299601"/>
            <a:ext cx="428676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Content Placeholder 3"/>
          <p:cNvSpPr>
            <a:spLocks noGrp="1"/>
          </p:cNvSpPr>
          <p:nvPr>
            <p:ph sz="half" idx="2"/>
          </p:nvPr>
        </p:nvSpPr>
        <p:spPr>
          <a:xfrm>
            <a:off x="4648200" y="1299601"/>
            <a:ext cx="431514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9" y="7299"/>
            <a:ext cx="4545541" cy="4503738"/>
          </a:xfrm>
          <a:solidFill>
            <a:schemeClr val="bg1">
              <a:lumMod val="85000"/>
            </a:schemeClr>
          </a:solidFill>
        </p:spPr>
        <p:txBody>
          <a:bodyPr rtlCol="0" anchor="ctr" anchorCtr="0">
            <a:normAutofit/>
          </a:bodyPr>
          <a:lstStyle>
            <a:lvl1pPr marL="0" indent="0" algn="ctr">
              <a:buFontTx/>
              <a:buNone/>
              <a:defRPr sz="2000"/>
            </a:lvl1pPr>
          </a:lstStyle>
          <a:p>
            <a:pPr rtl="0"/>
            <a:r>
              <a:rPr lang="en-US"/>
              <a:t>Click icon to add Image</a:t>
            </a:r>
          </a:p>
        </p:txBody>
      </p:sp>
      <p:sp>
        <p:nvSpPr>
          <p:cNvPr id="2" name="Title 1"/>
          <p:cNvSpPr>
            <a:spLocks noGrp="1"/>
          </p:cNvSpPr>
          <p:nvPr>
            <p:ph type="title"/>
          </p:nvPr>
        </p:nvSpPr>
        <p:spPr>
          <a:xfrm>
            <a:off x="209034" y="204349"/>
            <a:ext cx="422155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1"/>
            <a:ext cx="4221550"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accent2"/>
          </a:solidFill>
        </p:spPr>
        <p:txBody>
          <a:bodyPr rtlCol="0" anchor="ctr" anchorCtr="0">
            <a:normAutofit/>
          </a:bodyPr>
          <a:lstStyle>
            <a:lvl1pPr marL="0" indent="0" algn="r">
              <a:buFontTx/>
              <a:buNone/>
              <a:defRPr sz="2000" baseline="0">
                <a:solidFill>
                  <a:schemeClr val="bg1"/>
                </a:solidFill>
              </a:defRPr>
            </a:lvl1pPr>
          </a:lstStyle>
          <a:p>
            <a:pPr rtl="0"/>
            <a:r>
              <a:rPr lang="en-US"/>
              <a:t>Drag picture to placeholder </a:t>
            </a:r>
            <a:br>
              <a:rPr lang="en-US"/>
            </a:br>
            <a:r>
              <a:rPr lang="en-US"/>
              <a:t>or click icon to add</a:t>
            </a:r>
          </a:p>
        </p:txBody>
      </p:sp>
      <p:sp>
        <p:nvSpPr>
          <p:cNvPr id="2" name="Title 1"/>
          <p:cNvSpPr>
            <a:spLocks noGrp="1"/>
          </p:cNvSpPr>
          <p:nvPr>
            <p:ph type="title"/>
          </p:nvPr>
        </p:nvSpPr>
        <p:spPr>
          <a:xfrm>
            <a:off x="209033" y="204349"/>
            <a:ext cx="5206929" cy="968351"/>
          </a:xfrm>
        </p:spPr>
        <p:txBody>
          <a:bodyPr rtlCol="0"/>
          <a:lstStyle>
            <a:lvl1pPr>
              <a:defRPr>
                <a:solidFill>
                  <a:schemeClr val="tx2"/>
                </a:solidFill>
              </a:defRPr>
            </a:lvl1pPr>
          </a:lstStyle>
          <a:p>
            <a:pPr rtl="0"/>
            <a:r>
              <a:rPr lang="en-US"/>
              <a:t>Click to edit Master title style</a:t>
            </a:r>
          </a:p>
        </p:txBody>
      </p:sp>
      <p:sp>
        <p:nvSpPr>
          <p:cNvPr id="4" name="Content Placeholder 3"/>
          <p:cNvSpPr>
            <a:spLocks noGrp="1"/>
          </p:cNvSpPr>
          <p:nvPr>
            <p:ph sz="half" idx="2"/>
          </p:nvPr>
        </p:nvSpPr>
        <p:spPr>
          <a:xfrm>
            <a:off x="209034" y="1299601"/>
            <a:ext cx="4112058" cy="3028808"/>
          </a:xfrm>
        </p:spPr>
        <p:txBody>
          <a:bodyPr rtlCol="0"/>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1" y="7299"/>
            <a:ext cx="9143999" cy="4503738"/>
          </a:xfrm>
          <a:solidFill>
            <a:schemeClr val="bg1">
              <a:lumMod val="85000"/>
            </a:schemeClr>
          </a:solidFill>
        </p:spPr>
        <p:txBody>
          <a:bodyPr rtlCol="0" anchor="ctr" anchorCtr="0">
            <a:normAutofit/>
          </a:bodyPr>
          <a:lstStyle>
            <a:lvl1pPr marL="0" indent="0" algn="r">
              <a:buFontTx/>
              <a:buNone/>
              <a:defRPr sz="2000" baseline="0"/>
            </a:lvl1pPr>
          </a:lstStyle>
          <a:p>
            <a:pPr rtl="0"/>
            <a:r>
              <a:rPr lang="en-US"/>
              <a:t>Drag picture to placeholder </a:t>
            </a:r>
            <a:br>
              <a:rPr lang="en-US"/>
            </a:br>
            <a:r>
              <a:rPr lang="en-US"/>
              <a:t>or click icon to add</a:t>
            </a:r>
          </a:p>
        </p:txBody>
      </p:sp>
      <p:sp>
        <p:nvSpPr>
          <p:cNvPr id="10" name="Rectangle 9"/>
          <p:cNvSpPr/>
          <p:nvPr userDrawn="1"/>
        </p:nvSpPr>
        <p:spPr>
          <a:xfrm>
            <a:off x="1"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rtl="0"/>
            <a:endParaRPr lang="en-US" sz="1800">
              <a:solidFill>
                <a:prstClr val="white"/>
              </a:solidFill>
            </a:endParaRPr>
          </a:p>
        </p:txBody>
      </p:sp>
      <p:sp>
        <p:nvSpPr>
          <p:cNvPr id="2" name="Title 1"/>
          <p:cNvSpPr>
            <a:spLocks noGrp="1"/>
          </p:cNvSpPr>
          <p:nvPr>
            <p:ph type="title"/>
          </p:nvPr>
        </p:nvSpPr>
        <p:spPr>
          <a:xfrm>
            <a:off x="209033" y="204349"/>
            <a:ext cx="5206929"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5" y="1299601"/>
            <a:ext cx="4155853"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endParaRPr lang="en-US">
              <a:solidFill>
                <a:prstClr val="white">
                  <a:lumMod val="50000"/>
                </a:prstClr>
              </a:solidFill>
            </a:endParaRPr>
          </a:p>
        </p:txBody>
      </p:sp>
      <p:sp>
        <p:nvSpPr>
          <p:cNvPr id="8" name="Footer Placeholder 7"/>
          <p:cNvSpPr>
            <a:spLocks noGrp="1"/>
          </p:cNvSpPr>
          <p:nvPr>
            <p:ph type="ftr" sz="quarter" idx="11"/>
          </p:nvPr>
        </p:nvSpPr>
        <p:spPr/>
        <p:txBody>
          <a:bodyPr rtlCol="0"/>
          <a:lstStyle/>
          <a:p>
            <a:pPr rtl="0"/>
            <a:endParaRPr lang="en-US">
              <a:solidFill>
                <a:prstClr val="white">
                  <a:lumMod val="50000"/>
                </a:prstClr>
              </a:solidFill>
            </a:endParaRPr>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Date Placeholder 2"/>
          <p:cNvSpPr>
            <a:spLocks noGrp="1"/>
          </p:cNvSpPr>
          <p:nvPr>
            <p:ph type="dt" sz="half" idx="10"/>
          </p:nvPr>
        </p:nvSpPr>
        <p:spPr/>
        <p:txBody>
          <a:bodyPr rtlCol="0"/>
          <a:lstStyle/>
          <a:p>
            <a:pPr rtl="0"/>
            <a:endParaRPr lang="en-US">
              <a:solidFill>
                <a:prstClr val="white">
                  <a:lumMod val="50000"/>
                </a:prstClr>
              </a:solidFill>
            </a:endParaRPr>
          </a:p>
        </p:txBody>
      </p:sp>
      <p:sp>
        <p:nvSpPr>
          <p:cNvPr id="4" name="Footer Placeholder 3"/>
          <p:cNvSpPr>
            <a:spLocks noGrp="1"/>
          </p:cNvSpPr>
          <p:nvPr>
            <p:ph type="ftr" sz="quarter" idx="11"/>
          </p:nvPr>
        </p:nvSpPr>
        <p:spPr/>
        <p:txBody>
          <a:bodyPr rtlCol="0"/>
          <a:lstStyle/>
          <a:p>
            <a:pPr rtl="0"/>
            <a:endParaRPr lang="en-US">
              <a:solidFill>
                <a:prstClr val="white">
                  <a:lumMod val="50000"/>
                </a:prstClr>
              </a:solidFill>
            </a:endParaRPr>
          </a:p>
        </p:txBody>
      </p:sp>
      <p:sp>
        <p:nvSpPr>
          <p:cNvPr id="5" name="Slide Number Placeholder 4"/>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endParaRPr lang="en-US">
              <a:solidFill>
                <a:prstClr val="white">
                  <a:lumMod val="50000"/>
                </a:prstClr>
              </a:solidFill>
            </a:endParaRPr>
          </a:p>
        </p:txBody>
      </p:sp>
      <p:sp>
        <p:nvSpPr>
          <p:cNvPr id="3" name="Footer Placeholder 2"/>
          <p:cNvSpPr>
            <a:spLocks noGrp="1"/>
          </p:cNvSpPr>
          <p:nvPr>
            <p:ph type="ftr" sz="quarter" idx="11"/>
          </p:nvPr>
        </p:nvSpPr>
        <p:spPr/>
        <p:txBody>
          <a:bodyPr rtlCol="0"/>
          <a:lstStyle/>
          <a:p>
            <a:pPr rtl="0"/>
            <a:endParaRPr lang="en-US">
              <a:solidFill>
                <a:prstClr val="white">
                  <a:lumMod val="50000"/>
                </a:prstClr>
              </a:solidFill>
            </a:endParaRPr>
          </a:p>
        </p:txBody>
      </p:sp>
      <p:sp>
        <p:nvSpPr>
          <p:cNvPr id="4" name="Slide Number Placeholder 3"/>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90" y="204787"/>
            <a:ext cx="3180413" cy="871538"/>
          </a:xfrm>
        </p:spPr>
        <p:txBody>
          <a:bodyPr rtlCol="0" anchor="b"/>
          <a:lstStyle>
            <a:lvl1pPr algn="l">
              <a:defRPr sz="2000" b="1"/>
            </a:lvl1pPr>
          </a:lstStyle>
          <a:p>
            <a:pPr rtl="0"/>
            <a:r>
              <a:rPr lang="en-US"/>
              <a:t>Click to edit Master title style</a:t>
            </a:r>
          </a:p>
        </p:txBody>
      </p:sp>
      <p:sp>
        <p:nvSpPr>
          <p:cNvPr id="3" name="Content Placeholder 2"/>
          <p:cNvSpPr>
            <a:spLocks noGrp="1"/>
          </p:cNvSpPr>
          <p:nvPr>
            <p:ph idx="1"/>
          </p:nvPr>
        </p:nvSpPr>
        <p:spPr>
          <a:xfrm>
            <a:off x="3575050" y="204788"/>
            <a:ext cx="5373698" cy="4166913"/>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Text Placeholder 3"/>
          <p:cNvSpPr>
            <a:spLocks noGrp="1"/>
          </p:cNvSpPr>
          <p:nvPr>
            <p:ph type="body" sz="half" idx="2"/>
          </p:nvPr>
        </p:nvSpPr>
        <p:spPr>
          <a:xfrm>
            <a:off x="206390" y="1299601"/>
            <a:ext cx="3180413" cy="307210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C6B1FF6-39B9-40F5-8B67-33C6354A3D4F}" type="slidenum">
              <a:rPr lang="en-US" smtClean="0">
                <a:solidFill>
                  <a:prstClr val="white">
                    <a:lumMod val="50000"/>
                  </a:prstClr>
                </a:solidFill>
              </a:rPr>
              <a:t>‹#›</a:t>
            </a:fld>
            <a:endParaRPr lang="en-US">
              <a:solidFill>
                <a:srgbClr val="FAEB00">
                  <a:shade val="75000"/>
                </a:srgb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rtlCol="0">
            <a:normAutofit/>
          </a:bodyPr>
          <a:lstStyle>
            <a:lvl1pPr marL="0" indent="0" algn="ctr">
              <a:buFontTx/>
              <a:buNone/>
              <a:defRPr sz="2000" baseline="0">
                <a:solidFill>
                  <a:schemeClr val="tx2"/>
                </a:solidFill>
              </a:defRPr>
            </a:lvl1pPr>
          </a:lstStyle>
          <a:p>
            <a:pPr rtl="0"/>
            <a:r>
              <a:rPr lang="en-US"/>
              <a:t>Drag background image here</a:t>
            </a:r>
          </a:p>
        </p:txBody>
      </p:sp>
      <p:sp>
        <p:nvSpPr>
          <p:cNvPr id="2" name="Title 1"/>
          <p:cNvSpPr>
            <a:spLocks noGrp="1"/>
          </p:cNvSpPr>
          <p:nvPr>
            <p:ph type="ctrTitle"/>
          </p:nvPr>
        </p:nvSpPr>
        <p:spPr>
          <a:xfrm>
            <a:off x="182479" y="488987"/>
            <a:ext cx="8810063" cy="2058093"/>
          </a:xfrm>
        </p:spPr>
        <p:txBody>
          <a:bodyPr tIns="0" bIns="0" rtlCol="0" anchor="b" anchorCtr="0">
            <a:noAutofit/>
          </a:bodyPr>
          <a:lstStyle>
            <a:lvl1pPr algn="ctr">
              <a:defRPr sz="4400" b="1">
                <a:solidFill>
                  <a:schemeClr val="tx2"/>
                </a:solidFill>
              </a:defRPr>
            </a:lvl1pPr>
          </a:lstStyle>
          <a:p>
            <a:pPr rtl="0"/>
            <a:r>
              <a:rPr lang="en-US"/>
              <a:t>Click to edit Master title style</a:t>
            </a:r>
          </a:p>
        </p:txBody>
      </p:sp>
      <p:sp>
        <p:nvSpPr>
          <p:cNvPr id="3" name="Subtitle 2"/>
          <p:cNvSpPr>
            <a:spLocks noGrp="1"/>
          </p:cNvSpPr>
          <p:nvPr>
            <p:ph type="subTitle" idx="1"/>
          </p:nvPr>
        </p:nvSpPr>
        <p:spPr>
          <a:xfrm>
            <a:off x="182479" y="2659180"/>
            <a:ext cx="8810063" cy="1445895"/>
          </a:xfrm>
        </p:spPr>
        <p:txBody>
          <a:bodyPr tIns="0" bIns="0" rtlCol="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t>Click to edit Master subtitle style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1"/>
            <a:ext cx="9144000" cy="4510370"/>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a:t>Click icon to add picture</a:t>
            </a:r>
          </a:p>
        </p:txBody>
      </p:sp>
      <p:sp>
        <p:nvSpPr>
          <p:cNvPr id="5" name="Date Placeholder 4"/>
          <p:cNvSpPr>
            <a:spLocks noGrp="1"/>
          </p:cNvSpPr>
          <p:nvPr>
            <p:ph type="dt" sz="half" idx="10"/>
          </p:nvPr>
        </p:nvSpPr>
        <p:spPr/>
        <p:txBody>
          <a:bodyPr rtlCol="0"/>
          <a:lstStyle/>
          <a:p>
            <a:pPr rtl="0"/>
            <a:endParaRPr lang="en-US">
              <a:solidFill>
                <a:prstClr val="white">
                  <a:lumMod val="50000"/>
                </a:prstClr>
              </a:solidFill>
            </a:endParaRPr>
          </a:p>
        </p:txBody>
      </p:sp>
      <p:sp>
        <p:nvSpPr>
          <p:cNvPr id="6" name="Footer Placeholder 5"/>
          <p:cNvSpPr>
            <a:spLocks noGrp="1"/>
          </p:cNvSpPr>
          <p:nvPr>
            <p:ph type="ftr" sz="quarter" idx="11"/>
          </p:nvPr>
        </p:nvSpPr>
        <p:spPr/>
        <p:txBody>
          <a:bodyPr rtlCol="0"/>
          <a:lstStyle/>
          <a:p>
            <a:pPr rtl="0"/>
            <a:endParaRPr lang="en-US">
              <a:solidFill>
                <a:prstClr val="white">
                  <a:lumMod val="50000"/>
                </a:prstClr>
              </a:solidFill>
            </a:endParaRPr>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rtlCol="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n-US"/>
              <a:t>Click to edit Master text styles</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Vertical Text Placeholder 2"/>
          <p:cNvSpPr>
            <a:spLocks noGrp="1"/>
          </p:cNvSpPr>
          <p:nvPr>
            <p:ph type="body" orient="vert" idx="1"/>
          </p:nvPr>
        </p:nvSpPr>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rtlCol="0"/>
          <a:lstStyle/>
          <a:p>
            <a:pPr rtl="0"/>
            <a:r>
              <a:rPr lang="en-US"/>
              <a:t>Click to edit Master title style</a:t>
            </a:r>
          </a:p>
        </p:txBody>
      </p:sp>
      <p:sp>
        <p:nvSpPr>
          <p:cNvPr id="3" name="Vertical Text Placeholder 2"/>
          <p:cNvSpPr>
            <a:spLocks noGrp="1"/>
          </p:cNvSpPr>
          <p:nvPr>
            <p:ph type="body" orient="vert" idx="1"/>
          </p:nvPr>
        </p:nvSpPr>
        <p:spPr>
          <a:xfrm>
            <a:off x="209035" y="205979"/>
            <a:ext cx="6523436" cy="4173021"/>
          </a:xfrm>
        </p:spPr>
        <p:txBody>
          <a:bodyPr vert="eaVert" rtlCol="0"/>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10"/>
          </p:nvPr>
        </p:nvSpPr>
        <p:spPr/>
        <p:txBody>
          <a:bodyPr rtlCol="0"/>
          <a:lstStyle/>
          <a:p>
            <a:pPr rtl="0"/>
            <a:endParaRPr lang="en-US">
              <a:solidFill>
                <a:prstClr val="white">
                  <a:lumMod val="50000"/>
                </a:prstClr>
              </a:solidFill>
            </a:endParaRPr>
          </a:p>
        </p:txBody>
      </p:sp>
      <p:sp>
        <p:nvSpPr>
          <p:cNvPr id="5" name="Footer Placeholder 4"/>
          <p:cNvSpPr>
            <a:spLocks noGrp="1"/>
          </p:cNvSpPr>
          <p:nvPr>
            <p:ph type="ftr" sz="quarter" idx="11"/>
          </p:nvPr>
        </p:nvSpPr>
        <p:spPr/>
        <p:txBody>
          <a:bodyPr rtlCol="0"/>
          <a:lstStyle/>
          <a:p>
            <a:pPr rtl="0"/>
            <a:endParaRPr lang="en-US">
              <a:solidFill>
                <a:prstClr val="white">
                  <a:lumMod val="50000"/>
                </a:prstClr>
              </a:solidFill>
            </a:endParaRPr>
          </a:p>
        </p:txBody>
      </p:sp>
      <p:sp>
        <p:nvSpPr>
          <p:cNvPr id="6" name="Slide Number Placeholder 5"/>
          <p:cNvSpPr>
            <a:spLocks noGrp="1"/>
          </p:cNvSpPr>
          <p:nvPr>
            <p:ph type="sldNum" sz="quarter" idx="12"/>
          </p:nvPr>
        </p:nvSpPr>
        <p:spPr/>
        <p:txBody>
          <a:bodyPr rtlCol="0"/>
          <a:lstStyle/>
          <a:p>
            <a:pPr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rtlCol="0" anchor="t"/>
          <a:lstStyle>
            <a:lvl1pPr algn="l">
              <a:defRPr sz="4000" b="1" cap="all"/>
            </a:lvl1pPr>
          </a:lstStyle>
          <a:p>
            <a:pPr rtl="0"/>
            <a:r>
              <a:rPr lang="en-US"/>
              <a:t>Click to edit Master title style</a:t>
            </a:r>
          </a:p>
        </p:txBody>
      </p:sp>
      <p:sp>
        <p:nvSpPr>
          <p:cNvPr id="3" name="Text Placeholder 2"/>
          <p:cNvSpPr>
            <a:spLocks noGrp="1"/>
          </p:cNvSpPr>
          <p:nvPr>
            <p:ph type="body" idx="1"/>
          </p:nvPr>
        </p:nvSpPr>
        <p:spPr>
          <a:xfrm>
            <a:off x="209034" y="924940"/>
            <a:ext cx="8695919" cy="1125140"/>
          </a:xfrm>
        </p:spPr>
        <p:txBody>
          <a:bodyPr lIns="0" tIns="0" rIns="0" bIns="0" rtlCol="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n-US"/>
              <a:t>Click to edit Master text styles</a:t>
            </a:r>
          </a:p>
        </p:txBody>
      </p:sp>
      <p:sp>
        <p:nvSpPr>
          <p:cNvPr id="4" name="Date Placeholder 3"/>
          <p:cNvSpPr>
            <a:spLocks noGrp="1"/>
          </p:cNvSpPr>
          <p:nvPr>
            <p:ph type="dt" sz="half" idx="10"/>
          </p:nvPr>
        </p:nvSpPr>
        <p:spPr/>
        <p:txBody>
          <a:bodyPr rtlCol="0"/>
          <a:lstStyle/>
          <a:p>
            <a:pPr rtl="0"/>
            <a:endParaRPr lang="en-US"/>
          </a:p>
        </p:txBody>
      </p:sp>
      <p:sp>
        <p:nvSpPr>
          <p:cNvPr id="5" name="Footer Placeholder 4"/>
          <p:cNvSpPr>
            <a:spLocks noGrp="1"/>
          </p:cNvSpPr>
          <p:nvPr>
            <p:ph type="ftr" sz="quarter" idx="11"/>
          </p:nvPr>
        </p:nvSpPr>
        <p:spPr/>
        <p:txBody>
          <a:bodyPr rtlCol="0"/>
          <a:lstStyle/>
          <a:p>
            <a:pPr rtl="0"/>
            <a:endParaRPr lang="en-US"/>
          </a:p>
        </p:txBody>
      </p:sp>
      <p:sp>
        <p:nvSpPr>
          <p:cNvPr id="6" name="Slide Number Placeholder 5"/>
          <p:cNvSpPr>
            <a:spLocks noGrp="1"/>
          </p:cNvSpPr>
          <p:nvPr>
            <p:ph type="sldNum" sz="quarter" idx="12"/>
          </p:nvPr>
        </p:nvSpPr>
        <p:spPr/>
        <p:txBody>
          <a:bodyPr rtlCol="0"/>
          <a:lstStyle/>
          <a:p>
            <a:pPr rtl="0"/>
            <a:fld id="{91AF2B4D-6B12-4EDF-87BB-2B55CECB66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Content Placeholder 2"/>
          <p:cNvSpPr>
            <a:spLocks noGrp="1"/>
          </p:cNvSpPr>
          <p:nvPr>
            <p:ph sz="half" idx="1"/>
          </p:nvPr>
        </p:nvSpPr>
        <p:spPr>
          <a:xfrm>
            <a:off x="209034" y="1299600"/>
            <a:ext cx="428676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Content Placeholder 3"/>
          <p:cNvSpPr>
            <a:spLocks noGrp="1"/>
          </p:cNvSpPr>
          <p:nvPr>
            <p:ph sz="half" idx="2"/>
          </p:nvPr>
        </p:nvSpPr>
        <p:spPr>
          <a:xfrm>
            <a:off x="4648200" y="1299600"/>
            <a:ext cx="4315146" cy="3087195"/>
          </a:xfrm>
        </p:spPr>
        <p:txBody>
          <a:bodyPr rtlCol="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5" name="Date Placeholder 4"/>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6" name="Footer Placeholder 5"/>
          <p:cNvSpPr>
            <a:spLocks noGrp="1"/>
          </p:cNvSpPr>
          <p:nvPr>
            <p:ph type="ftr" sz="quarter" idx="11"/>
          </p:nvPr>
        </p:nvSpPr>
        <p:spPr/>
        <p:txBody>
          <a:bodyPr rtlCol="0"/>
          <a:lstStyle/>
          <a:p>
            <a:pPr rtl="0"/>
            <a:endParaRPr lang="en-US"/>
          </a:p>
        </p:txBody>
      </p:sp>
      <p:sp>
        <p:nvSpPr>
          <p:cNvPr id="7" name="Slide Number Placeholder 6"/>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rtlCol="0" anchor="ctr" anchorCtr="0">
            <a:normAutofit/>
          </a:bodyPr>
          <a:lstStyle>
            <a:lvl1pPr marL="0" indent="0" algn="ctr">
              <a:buFontTx/>
              <a:buNone/>
              <a:defRPr sz="2000"/>
            </a:lvl1pPr>
          </a:lstStyle>
          <a:p>
            <a:pPr rtl="0"/>
            <a:r>
              <a:rPr lang="en-US"/>
              <a:t>Click icon to add Image</a:t>
            </a:r>
          </a:p>
        </p:txBody>
      </p:sp>
      <p:sp>
        <p:nvSpPr>
          <p:cNvPr id="2" name="Title 1"/>
          <p:cNvSpPr>
            <a:spLocks noGrp="1"/>
          </p:cNvSpPr>
          <p:nvPr>
            <p:ph type="title"/>
          </p:nvPr>
        </p:nvSpPr>
        <p:spPr>
          <a:xfrm>
            <a:off x="209034" y="204348"/>
            <a:ext cx="4221550"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0"/>
            <a:ext cx="4221550"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rtlCol="0" anchor="ctr" anchorCtr="0">
            <a:normAutofit/>
          </a:bodyPr>
          <a:lstStyle>
            <a:lvl1pPr marL="0" indent="0" algn="r">
              <a:buFontTx/>
              <a:buNone/>
              <a:defRPr sz="2000" baseline="0">
                <a:solidFill>
                  <a:schemeClr val="bg1"/>
                </a:solidFill>
              </a:defRPr>
            </a:lvl1pPr>
          </a:lstStyle>
          <a:p>
            <a:pPr rtl="0"/>
            <a:r>
              <a:rPr lang="en-US"/>
              <a:t>Drag picture to placeholder </a:t>
            </a:r>
            <a:br>
              <a:rPr lang="en-US"/>
            </a:br>
            <a:r>
              <a:rPr lang="en-US"/>
              <a:t>or click icon to add</a:t>
            </a:r>
          </a:p>
        </p:txBody>
      </p:sp>
      <p:sp>
        <p:nvSpPr>
          <p:cNvPr id="2" name="Title 1"/>
          <p:cNvSpPr>
            <a:spLocks noGrp="1"/>
          </p:cNvSpPr>
          <p:nvPr>
            <p:ph type="title"/>
          </p:nvPr>
        </p:nvSpPr>
        <p:spPr>
          <a:xfrm>
            <a:off x="209033" y="204348"/>
            <a:ext cx="5206929" cy="968351"/>
          </a:xfrm>
        </p:spPr>
        <p:txBody>
          <a:bodyPr rtlCol="0"/>
          <a:lstStyle>
            <a:lvl1pPr>
              <a:defRPr>
                <a:solidFill>
                  <a:schemeClr val="tx2"/>
                </a:solidFill>
              </a:defRPr>
            </a:lvl1pPr>
          </a:lstStyle>
          <a:p>
            <a:pPr rtl="0"/>
            <a:r>
              <a:rPr lang="en-US"/>
              <a:t>Click to edit Master title style</a:t>
            </a:r>
          </a:p>
        </p:txBody>
      </p:sp>
      <p:sp>
        <p:nvSpPr>
          <p:cNvPr id="4" name="Content Placeholder 3"/>
          <p:cNvSpPr>
            <a:spLocks noGrp="1"/>
          </p:cNvSpPr>
          <p:nvPr>
            <p:ph sz="half" idx="2"/>
          </p:nvPr>
        </p:nvSpPr>
        <p:spPr>
          <a:xfrm>
            <a:off x="209034" y="1299600"/>
            <a:ext cx="4112058" cy="3028808"/>
          </a:xfrm>
        </p:spPr>
        <p:txBody>
          <a:bodyPr rtlCol="0"/>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rtlCol="0" anchor="ctr" anchorCtr="0">
            <a:normAutofit/>
          </a:bodyPr>
          <a:lstStyle>
            <a:lvl1pPr marL="0" indent="0" algn="r">
              <a:buFontTx/>
              <a:buNone/>
              <a:defRPr sz="2000" baseline="0"/>
            </a:lvl1pPr>
          </a:lstStyle>
          <a:p>
            <a:pPr rtl="0"/>
            <a:r>
              <a:rPr lang="en-US"/>
              <a:t>Drag picture to placeholder </a:t>
            </a:r>
            <a:br>
              <a:rPr lang="en-US"/>
            </a:br>
            <a:r>
              <a:rPr lang="en-US"/>
              <a:t>or click icon to add</a:t>
            </a:r>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 name="Title 1"/>
          <p:cNvSpPr>
            <a:spLocks noGrp="1"/>
          </p:cNvSpPr>
          <p:nvPr>
            <p:ph type="title"/>
          </p:nvPr>
        </p:nvSpPr>
        <p:spPr>
          <a:xfrm>
            <a:off x="209033" y="204348"/>
            <a:ext cx="5206929" cy="968351"/>
          </a:xfrm>
        </p:spPr>
        <p:txBody>
          <a:bodyPr rtlCol="0"/>
          <a:lstStyle>
            <a:lvl1pPr>
              <a:defRPr/>
            </a:lvl1pPr>
          </a:lstStyle>
          <a:p>
            <a:pPr rtl="0"/>
            <a:r>
              <a:rPr lang="en-US"/>
              <a:t>Click to edit Master title style</a:t>
            </a:r>
          </a:p>
        </p:txBody>
      </p:sp>
      <p:sp>
        <p:nvSpPr>
          <p:cNvPr id="4" name="Content Placeholder 3"/>
          <p:cNvSpPr>
            <a:spLocks noGrp="1"/>
          </p:cNvSpPr>
          <p:nvPr>
            <p:ph sz="half" idx="2"/>
          </p:nvPr>
        </p:nvSpPr>
        <p:spPr>
          <a:xfrm>
            <a:off x="209034" y="1299600"/>
            <a:ext cx="4155853" cy="3028808"/>
          </a:xfrm>
        </p:spPr>
        <p:txBody>
          <a:bodyPr rtlCol="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7" name="Date Placeholder 6"/>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8" name="Footer Placeholder 7"/>
          <p:cNvSpPr>
            <a:spLocks noGrp="1"/>
          </p:cNvSpPr>
          <p:nvPr>
            <p:ph type="ftr" sz="quarter" idx="11"/>
          </p:nvPr>
        </p:nvSpPr>
        <p:spPr/>
        <p:txBody>
          <a:bodyPr rtlCol="0"/>
          <a:lstStyle/>
          <a:p>
            <a:pPr rtl="0"/>
            <a:endParaRPr lang="en-US"/>
          </a:p>
        </p:txBody>
      </p:sp>
      <p:sp>
        <p:nvSpPr>
          <p:cNvPr id="9" name="Slide Number Placeholder 8"/>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a:t>Click to edit Master title style</a:t>
            </a:r>
          </a:p>
        </p:txBody>
      </p:sp>
      <p:sp>
        <p:nvSpPr>
          <p:cNvPr id="3" name="Date Placeholder 2"/>
          <p:cNvSpPr>
            <a:spLocks noGrp="1"/>
          </p:cNvSpPr>
          <p:nvPr>
            <p:ph type="dt" sz="half" idx="10"/>
          </p:nvPr>
        </p:nvSpPr>
        <p:spPr/>
        <p:txBody>
          <a:bodyPr rtlCol="0"/>
          <a:lstStyle/>
          <a:p>
            <a:pPr rtl="0"/>
            <a:fld id="{68C2560D-EC28-3B41-86E8-18F1CE0113B4}" type="datetimeFigureOut">
              <a:rPr lang="en-US" smtClean="0"/>
              <a:t>9/30/2022</a:t>
            </a:fld>
            <a:endParaRPr lang="en-US"/>
          </a:p>
        </p:txBody>
      </p:sp>
      <p:sp>
        <p:nvSpPr>
          <p:cNvPr id="4" name="Footer Placeholder 3"/>
          <p:cNvSpPr>
            <a:spLocks noGrp="1"/>
          </p:cNvSpPr>
          <p:nvPr>
            <p:ph type="ftr" sz="quarter" idx="11"/>
          </p:nvPr>
        </p:nvSpPr>
        <p:spPr/>
        <p:txBody>
          <a:bodyPr rtlCol="0"/>
          <a:lstStyle/>
          <a:p>
            <a:pPr rtl="0"/>
            <a:endParaRPr lang="en-US"/>
          </a:p>
        </p:txBody>
      </p:sp>
      <p:sp>
        <p:nvSpPr>
          <p:cNvPr id="5" name="Slide Number Placeholder 4"/>
          <p:cNvSpPr>
            <a:spLocks noGrp="1"/>
          </p:cNvSpPr>
          <p:nvPr>
            <p:ph type="sldNum" sz="quarter" idx="12"/>
          </p:nvPr>
        </p:nvSpPr>
        <p:spPr/>
        <p:txBody>
          <a:bodyPr rtlCol="0"/>
          <a:lstStyle/>
          <a:p>
            <a:pPr rtl="0"/>
            <a:fld id="{2066355A-084C-D24E-9AD2-7E4FC41EA62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pPr rtl="0"/>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rtl="0"/>
            <a:fld id="{68C2560D-EC28-3B41-86E8-18F1CE0113B4}" type="datetimeFigureOut">
              <a:rPr lang="en-US" smtClean="0"/>
              <a:t>9/30/2022</a:t>
            </a:fld>
            <a:endParaRPr lang="en-US"/>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rtl="0"/>
            <a:endParaRPr lang="en-US"/>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rtl="0"/>
            <a:fld id="{2066355A-084C-D24E-9AD2-7E4FC41EA62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8"/>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9"/>
            <a:ext cx="8754312" cy="968351"/>
          </a:xfrm>
          <a:prstGeom prst="rect">
            <a:avLst/>
          </a:prstGeom>
        </p:spPr>
        <p:txBody>
          <a:bodyPr vert="horz" lIns="0" tIns="0" rIns="0" bIns="0" rtlCol="0" anchor="b" anchorCtr="0">
            <a:normAutofit/>
          </a:bodyPr>
          <a:lstStyle/>
          <a:p>
            <a:pPr rtl="0"/>
            <a:r>
              <a:rPr lang="en-US"/>
              <a:t>Click to edit Master title style</a:t>
            </a:r>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pPr defTabSz="457200" rtl="0"/>
            <a:endParaRPr lang="en-US">
              <a:solidFill>
                <a:prstClr val="white">
                  <a:lumMod val="50000"/>
                </a:prstClr>
              </a:solidFill>
            </a:endParaRPr>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pPr defTabSz="457200" rtl="0"/>
            <a:endParaRPr lang="en-US">
              <a:solidFill>
                <a:prstClr val="white">
                  <a:lumMod val="50000"/>
                </a:prstClr>
              </a:solidFill>
            </a:endParaRPr>
          </a:p>
        </p:txBody>
      </p:sp>
      <p:sp>
        <p:nvSpPr>
          <p:cNvPr id="6" name="Slide Number Placeholder 5"/>
          <p:cNvSpPr>
            <a:spLocks noGrp="1"/>
          </p:cNvSpPr>
          <p:nvPr>
            <p:ph type="sldNum" sz="quarter" idx="4"/>
          </p:nvPr>
        </p:nvSpPr>
        <p:spPr>
          <a:xfrm>
            <a:off x="861305"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pPr defTabSz="457200" rtl="0"/>
            <a:fld id="{2066355A-084C-D24E-9AD2-7E4FC41EA627}" type="slidenum">
              <a:rPr lang="en-US" smtClean="0">
                <a:solidFill>
                  <a:prstClr val="white">
                    <a:lumMod val="50000"/>
                  </a:prstClr>
                </a:solidFill>
              </a:rPr>
              <a:t>‹#›</a:t>
            </a:fld>
            <a:endParaRPr lang="en-US">
              <a:solidFill>
                <a:prstClr val="white">
                  <a:lumMod val="50000"/>
                </a:prstClr>
              </a:solidFill>
            </a:endParaRPr>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hf hdr="0" ftr="0" dt="0"/>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panose="020B0604020202020204"/>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panose="020B0604020202020204"/>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panose="020B0604020202020204"/>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panose="020B0604020202020204"/>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0.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emf"/><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28.png"/><Relationship Id="rId5" Type="http://schemas.openxmlformats.org/officeDocument/2006/relationships/diagramQuickStyle" Target="../diagrams/quickStyle1.xml"/><Relationship Id="rId10" Type="http://schemas.openxmlformats.org/officeDocument/2006/relationships/image" Target="../media/image27.png"/><Relationship Id="rId4" Type="http://schemas.openxmlformats.org/officeDocument/2006/relationships/diagramLayout" Target="../diagrams/layout1.xml"/><Relationship Id="rId9"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6968" y="338886"/>
            <a:ext cx="8810063" cy="2277042"/>
          </a:xfrm>
        </p:spPr>
        <p:txBody>
          <a:bodyPr rtlCol="0"/>
          <a:lstStyle/>
          <a:p>
            <a:pPr rtl="0">
              <a:lnSpc>
                <a:spcPct val="110000"/>
              </a:lnSpc>
            </a:pPr>
            <a:r>
              <a:rPr lang="en-US" sz="6000"/>
              <a:t>Module 2 </a:t>
            </a:r>
            <a:br>
              <a:rPr lang="en-GB" sz="3000" dirty="0"/>
            </a:br>
            <a:r>
              <a:rPr lang="en-US" sz="3000" b="0"/>
              <a:t>APPRÉHENDER LE HANDICAP</a:t>
            </a:r>
            <a:endParaRPr lang="en-US" sz="3000"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913467" y="2438400"/>
            <a:ext cx="0" cy="1024467"/>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0" y="3454400"/>
            <a:ext cx="9144000" cy="1054099"/>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2" name="Rectangle 21"/>
          <p:cNvSpPr/>
          <p:nvPr/>
        </p:nvSpPr>
        <p:spPr>
          <a:xfrm>
            <a:off x="0" y="1106488"/>
            <a:ext cx="9144000" cy="1348845"/>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67841"/>
            <a:ext cx="8227262" cy="880319"/>
          </a:xfrm>
        </p:spPr>
        <p:txBody>
          <a:bodyPr rtlCol="0">
            <a:normAutofit/>
          </a:bodyPr>
          <a:lstStyle/>
          <a:p>
            <a:pPr rtl="0"/>
            <a:r>
              <a:rPr lang="en-US" sz="3000">
                <a:solidFill>
                  <a:srgbClr val="FFFFFF"/>
                </a:solidFill>
              </a:rPr>
              <a:t>Modèle médical</a:t>
            </a:r>
          </a:p>
        </p:txBody>
      </p:sp>
      <p:sp>
        <p:nvSpPr>
          <p:cNvPr id="5" name="Rectangle 4"/>
          <p:cNvSpPr/>
          <p:nvPr/>
        </p:nvSpPr>
        <p:spPr>
          <a:xfrm>
            <a:off x="101310" y="1159416"/>
            <a:ext cx="2131476" cy="584776"/>
          </a:xfrm>
          <a:prstGeom prst="rect">
            <a:avLst/>
          </a:prstGeom>
        </p:spPr>
        <p:txBody>
          <a:bodyPr wrap="square" rtlCol="0">
            <a:spAutoFit/>
          </a:bodyPr>
          <a:lstStyle/>
          <a:p>
            <a:pPr lvl="0" rtl="0"/>
            <a:r>
              <a:rPr lang="en-US" sz="1600" dirty="0"/>
              <a:t>Les </a:t>
            </a:r>
            <a:r>
              <a:rPr lang="en-US" sz="1600" dirty="0" err="1"/>
              <a:t>personnes</a:t>
            </a:r>
            <a:r>
              <a:rPr lang="en-US" sz="1600" dirty="0"/>
              <a:t> </a:t>
            </a:r>
            <a:r>
              <a:rPr lang="en-US" sz="1600" dirty="0" err="1"/>
              <a:t>handicapées</a:t>
            </a:r>
            <a:r>
              <a:rPr lang="en-US" sz="1600" dirty="0"/>
              <a:t>...</a:t>
            </a:r>
            <a:endParaRPr lang="pt-BR" sz="1600" dirty="0"/>
          </a:p>
        </p:txBody>
      </p:sp>
      <p:sp>
        <p:nvSpPr>
          <p:cNvPr id="6" name="Rectangle 5"/>
          <p:cNvSpPr/>
          <p:nvPr/>
        </p:nvSpPr>
        <p:spPr>
          <a:xfrm>
            <a:off x="1968412" y="1180581"/>
            <a:ext cx="2781935" cy="337185"/>
          </a:xfrm>
          <a:prstGeom prst="rect">
            <a:avLst/>
          </a:prstGeom>
        </p:spPr>
        <p:txBody>
          <a:bodyPr wrap="none" rtlCol="0">
            <a:spAutoFit/>
          </a:bodyPr>
          <a:lstStyle/>
          <a:p>
            <a:pPr lvl="0" rtl="0"/>
            <a:r>
              <a:rPr lang="en-US" sz="1600"/>
              <a:t>... ont besoin d’être soignées</a:t>
            </a:r>
            <a:endParaRPr lang="pt-BR" sz="1600" dirty="0"/>
          </a:p>
        </p:txBody>
      </p:sp>
      <p:sp>
        <p:nvSpPr>
          <p:cNvPr id="11" name="Rectangle 10"/>
          <p:cNvSpPr/>
          <p:nvPr/>
        </p:nvSpPr>
        <p:spPr>
          <a:xfrm>
            <a:off x="1968412" y="1464215"/>
            <a:ext cx="4838700" cy="337185"/>
          </a:xfrm>
          <a:prstGeom prst="rect">
            <a:avLst/>
          </a:prstGeom>
        </p:spPr>
        <p:txBody>
          <a:bodyPr wrap="none" rtlCol="0">
            <a:spAutoFit/>
          </a:bodyPr>
          <a:lstStyle/>
          <a:p>
            <a:pPr lvl="0" rtl="0"/>
            <a:r>
              <a:rPr lang="en-US" sz="1600"/>
              <a:t>... sont des patients et n’ont pas de rôle actif à jouer</a:t>
            </a:r>
            <a:endParaRPr lang="pt-BR" sz="1600" dirty="0"/>
          </a:p>
        </p:txBody>
      </p:sp>
      <p:sp>
        <p:nvSpPr>
          <p:cNvPr id="12" name="Rectangle 11"/>
          <p:cNvSpPr/>
          <p:nvPr/>
        </p:nvSpPr>
        <p:spPr>
          <a:xfrm>
            <a:off x="1968412" y="1747849"/>
            <a:ext cx="3674745" cy="337185"/>
          </a:xfrm>
          <a:prstGeom prst="rect">
            <a:avLst/>
          </a:prstGeom>
        </p:spPr>
        <p:txBody>
          <a:bodyPr wrap="none" rtlCol="0">
            <a:spAutoFit/>
          </a:bodyPr>
          <a:lstStyle/>
          <a:p>
            <a:pPr lvl="0" rtl="0"/>
            <a:r>
              <a:rPr lang="en-US" sz="1600"/>
              <a:t>... sont considérées comme </a:t>
            </a:r>
            <a:r>
              <a:rPr lang="en-US" sz="1600" i="1"/>
              <a:t>anormales</a:t>
            </a:r>
          </a:p>
        </p:txBody>
      </p:sp>
      <p:sp>
        <p:nvSpPr>
          <p:cNvPr id="13" name="Rectangle 12"/>
          <p:cNvSpPr/>
          <p:nvPr/>
        </p:nvSpPr>
        <p:spPr>
          <a:xfrm>
            <a:off x="1968412" y="2031483"/>
            <a:ext cx="4951730" cy="337185"/>
          </a:xfrm>
          <a:prstGeom prst="rect">
            <a:avLst/>
          </a:prstGeom>
        </p:spPr>
        <p:txBody>
          <a:bodyPr wrap="none" rtlCol="0">
            <a:spAutoFit/>
          </a:bodyPr>
          <a:lstStyle/>
          <a:p>
            <a:pPr lvl="0" rtl="0"/>
            <a:r>
              <a:rPr lang="en-US" sz="1600"/>
              <a:t>... sont incapables de vivre de manière indépendante</a:t>
            </a:r>
            <a:endParaRPr lang="pt-BR" sz="1600" dirty="0"/>
          </a:p>
        </p:txBody>
      </p:sp>
      <p:sp>
        <p:nvSpPr>
          <p:cNvPr id="14" name="Rectangle 13"/>
          <p:cNvSpPr/>
          <p:nvPr/>
        </p:nvSpPr>
        <p:spPr>
          <a:xfrm>
            <a:off x="101310" y="2471745"/>
            <a:ext cx="1692633" cy="584776"/>
          </a:xfrm>
          <a:prstGeom prst="rect">
            <a:avLst/>
          </a:prstGeom>
        </p:spPr>
        <p:txBody>
          <a:bodyPr wrap="square" rtlCol="0">
            <a:spAutoFit/>
          </a:bodyPr>
          <a:lstStyle/>
          <a:p>
            <a:pPr lvl="0" rtl="0"/>
            <a:r>
              <a:rPr lang="en-US" sz="1600" dirty="0" err="1"/>
              <a:t>Comportements</a:t>
            </a:r>
            <a:r>
              <a:rPr lang="en-US" sz="1600" dirty="0"/>
              <a:t> et </a:t>
            </a:r>
            <a:r>
              <a:rPr lang="en-US" sz="1600" dirty="0" err="1"/>
              <a:t>activités</a:t>
            </a:r>
            <a:endParaRPr lang="pt-BR" sz="1600" dirty="0"/>
          </a:p>
        </p:txBody>
      </p:sp>
      <p:sp>
        <p:nvSpPr>
          <p:cNvPr id="15" name="Rectangle 14"/>
          <p:cNvSpPr/>
          <p:nvPr/>
        </p:nvSpPr>
        <p:spPr>
          <a:xfrm>
            <a:off x="1968412" y="2477178"/>
            <a:ext cx="6573833" cy="830997"/>
          </a:xfrm>
          <a:prstGeom prst="rect">
            <a:avLst/>
          </a:prstGeom>
        </p:spPr>
        <p:txBody>
          <a:bodyPr wrap="square" rtlCol="0">
            <a:spAutoFit/>
          </a:bodyPr>
          <a:lstStyle/>
          <a:p>
            <a:pPr lvl="0" rtl="0"/>
            <a:r>
              <a:rPr lang="en-US" sz="1600" dirty="0"/>
              <a:t>Afin de se </a:t>
            </a:r>
            <a:r>
              <a:rPr lang="en-US" sz="1600" dirty="0" err="1"/>
              <a:t>rapprocher</a:t>
            </a:r>
            <a:r>
              <a:rPr lang="en-US" sz="1600" dirty="0"/>
              <a:t> au maximum de la </a:t>
            </a:r>
            <a:r>
              <a:rPr lang="en-US" sz="1600" i="1" dirty="0" err="1"/>
              <a:t>normalité</a:t>
            </a:r>
            <a:r>
              <a:rPr lang="en-US" sz="1600" dirty="0"/>
              <a:t>, </a:t>
            </a:r>
            <a:r>
              <a:rPr lang="en-US" sz="1600" dirty="0" err="1"/>
              <a:t>d’exercer</a:t>
            </a:r>
            <a:r>
              <a:rPr lang="en-US" sz="1600" dirty="0"/>
              <a:t> </a:t>
            </a:r>
            <a:r>
              <a:rPr lang="en-US" sz="1600" dirty="0" err="1"/>
              <a:t>leurs</a:t>
            </a:r>
            <a:r>
              <a:rPr lang="en-US" sz="1600" dirty="0"/>
              <a:t> droits et de </a:t>
            </a:r>
            <a:r>
              <a:rPr lang="en-US" sz="1600" dirty="0" err="1"/>
              <a:t>contribuer</a:t>
            </a:r>
            <a:r>
              <a:rPr lang="en-US" sz="1600" dirty="0"/>
              <a:t> </a:t>
            </a:r>
            <a:r>
              <a:rPr lang="en-US" sz="1600" dirty="0" err="1"/>
              <a:t>à</a:t>
            </a:r>
            <a:r>
              <a:rPr lang="en-US" sz="1600" dirty="0"/>
              <a:t> la </a:t>
            </a:r>
            <a:r>
              <a:rPr lang="en-US" sz="1600" dirty="0" err="1"/>
              <a:t>société</a:t>
            </a:r>
            <a:r>
              <a:rPr lang="en-US" sz="1600" dirty="0"/>
              <a:t>, les </a:t>
            </a:r>
            <a:r>
              <a:rPr lang="en-US" sz="1600" dirty="0" err="1"/>
              <a:t>personnes</a:t>
            </a:r>
            <a:r>
              <a:rPr lang="en-US" sz="1600" dirty="0"/>
              <a:t> </a:t>
            </a:r>
            <a:r>
              <a:rPr lang="en-US" sz="1600" dirty="0" err="1"/>
              <a:t>handicapées</a:t>
            </a:r>
            <a:r>
              <a:rPr lang="en-US" sz="1600" dirty="0"/>
              <a:t> </a:t>
            </a:r>
            <a:r>
              <a:rPr lang="en-US" sz="1600" dirty="0" err="1"/>
              <a:t>doivent</a:t>
            </a:r>
            <a:r>
              <a:rPr lang="en-US" sz="1600" dirty="0"/>
              <a:t> </a:t>
            </a:r>
            <a:r>
              <a:rPr lang="en-US" sz="1600" dirty="0" err="1"/>
              <a:t>bénéficier</a:t>
            </a:r>
            <a:r>
              <a:rPr lang="en-US" sz="1600" dirty="0"/>
              <a:t> de la </a:t>
            </a:r>
            <a:r>
              <a:rPr lang="en-US" sz="1600" dirty="0" err="1"/>
              <a:t>rééducation</a:t>
            </a:r>
            <a:r>
              <a:rPr lang="en-US" sz="1600" dirty="0"/>
              <a:t> la plus intense possible</a:t>
            </a:r>
            <a:endParaRPr lang="pt-BR" sz="1600" dirty="0"/>
          </a:p>
        </p:txBody>
      </p:sp>
      <p:sp>
        <p:nvSpPr>
          <p:cNvPr id="18" name="Rectangle 17"/>
          <p:cNvSpPr/>
          <p:nvPr/>
        </p:nvSpPr>
        <p:spPr>
          <a:xfrm>
            <a:off x="101310" y="3513148"/>
            <a:ext cx="1802535" cy="830997"/>
          </a:xfrm>
          <a:prstGeom prst="rect">
            <a:avLst/>
          </a:prstGeom>
        </p:spPr>
        <p:txBody>
          <a:bodyPr wrap="square" rtlCol="0">
            <a:spAutoFit/>
          </a:bodyPr>
          <a:lstStyle/>
          <a:p>
            <a:pPr lvl="0" rtl="0"/>
            <a:r>
              <a:rPr lang="en-US" sz="1600" dirty="0"/>
              <a:t>Qui </a:t>
            </a:r>
            <a:r>
              <a:rPr lang="en-US" sz="1600" dirty="0" err="1"/>
              <a:t>s’occupe</a:t>
            </a:r>
            <a:r>
              <a:rPr lang="en-US" sz="1600" dirty="0"/>
              <a:t> des questions </a:t>
            </a:r>
            <a:r>
              <a:rPr lang="en-US" sz="1600" dirty="0" err="1"/>
              <a:t>liées</a:t>
            </a:r>
            <a:r>
              <a:rPr lang="en-US" sz="1600" dirty="0"/>
              <a:t> au handicap ?</a:t>
            </a:r>
            <a:endParaRPr lang="pt-BR" sz="1600" dirty="0"/>
          </a:p>
        </p:txBody>
      </p:sp>
      <p:sp>
        <p:nvSpPr>
          <p:cNvPr id="19" name="Rectangle 18"/>
          <p:cNvSpPr/>
          <p:nvPr/>
        </p:nvSpPr>
        <p:spPr>
          <a:xfrm>
            <a:off x="1968412" y="3518581"/>
            <a:ext cx="6573838" cy="337185"/>
          </a:xfrm>
          <a:prstGeom prst="rect">
            <a:avLst/>
          </a:prstGeom>
        </p:spPr>
        <p:txBody>
          <a:bodyPr wrap="square" rtlCol="0">
            <a:spAutoFit/>
          </a:bodyPr>
          <a:lstStyle/>
          <a:p>
            <a:pPr lvl="0" rtl="0"/>
            <a:r>
              <a:rPr lang="en-US" sz="1600"/>
              <a:t>Les médecins et les autorités sanitaires</a:t>
            </a:r>
            <a:endParaRPr lang="pt-BR" sz="1600" dirty="0"/>
          </a:p>
        </p:txBody>
      </p:sp>
      <p:cxnSp>
        <p:nvCxnSpPr>
          <p:cNvPr id="26" name="Straight Connector 25"/>
          <p:cNvCxnSpPr/>
          <p:nvPr/>
        </p:nvCxnSpPr>
        <p:spPr>
          <a:xfrm>
            <a:off x="1913467" y="1227667"/>
            <a:ext cx="0" cy="122766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913467" y="3454400"/>
            <a:ext cx="0" cy="96520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1909234" y="1511300"/>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1909234" y="1790699"/>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909234" y="2078567"/>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p:nvSpPr>
        <p:spPr>
          <a:xfrm>
            <a:off x="1968412" y="3809486"/>
            <a:ext cx="2341245" cy="337185"/>
          </a:xfrm>
          <a:prstGeom prst="rect">
            <a:avLst/>
          </a:prstGeom>
        </p:spPr>
        <p:txBody>
          <a:bodyPr wrap="none" rtlCol="0">
            <a:spAutoFit/>
          </a:bodyPr>
          <a:lstStyle/>
          <a:p>
            <a:pPr lvl="0" rtl="0"/>
            <a:r>
              <a:rPr lang="en-US" sz="1600"/>
              <a:t>Le Ministère de la santé</a:t>
            </a:r>
            <a:endParaRPr lang="pt-BR" sz="1600" dirty="0"/>
          </a:p>
        </p:txBody>
      </p:sp>
      <p:cxnSp>
        <p:nvCxnSpPr>
          <p:cNvPr id="27" name="Straight Connector 26"/>
          <p:cNvCxnSpPr/>
          <p:nvPr/>
        </p:nvCxnSpPr>
        <p:spPr>
          <a:xfrm flipH="1">
            <a:off x="1917701" y="3839634"/>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913467" y="2175933"/>
            <a:ext cx="0" cy="1278467"/>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0" y="3454400"/>
            <a:ext cx="9144000" cy="1054099"/>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2" name="Rectangle 21"/>
          <p:cNvSpPr/>
          <p:nvPr/>
        </p:nvSpPr>
        <p:spPr>
          <a:xfrm>
            <a:off x="0" y="1106489"/>
            <a:ext cx="9144000" cy="1077911"/>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67841"/>
            <a:ext cx="8227262" cy="880319"/>
          </a:xfrm>
        </p:spPr>
        <p:txBody>
          <a:bodyPr rtlCol="0">
            <a:normAutofit/>
          </a:bodyPr>
          <a:lstStyle/>
          <a:p>
            <a:pPr rtl="0"/>
            <a:r>
              <a:rPr lang="en-US" sz="3000">
                <a:solidFill>
                  <a:srgbClr val="FFFFFF"/>
                </a:solidFill>
              </a:rPr>
              <a:t>Approche sociale</a:t>
            </a:r>
          </a:p>
        </p:txBody>
      </p:sp>
      <p:sp>
        <p:nvSpPr>
          <p:cNvPr id="5" name="Rectangle 4"/>
          <p:cNvSpPr/>
          <p:nvPr/>
        </p:nvSpPr>
        <p:spPr>
          <a:xfrm>
            <a:off x="76327" y="1159416"/>
            <a:ext cx="1824128" cy="307777"/>
          </a:xfrm>
          <a:prstGeom prst="rect">
            <a:avLst/>
          </a:prstGeom>
        </p:spPr>
        <p:txBody>
          <a:bodyPr wrap="square" rtlCol="0">
            <a:spAutoFit/>
          </a:bodyPr>
          <a:lstStyle/>
          <a:p>
            <a:pPr lvl="0" rtl="0"/>
            <a:r>
              <a:rPr lang="en-US" sz="1400"/>
              <a:t>Le handicap...</a:t>
            </a:r>
            <a:endParaRPr lang="pt-BR" sz="1400" dirty="0"/>
          </a:p>
        </p:txBody>
      </p:sp>
      <p:sp>
        <p:nvSpPr>
          <p:cNvPr id="6" name="Rectangle 5"/>
          <p:cNvSpPr/>
          <p:nvPr/>
        </p:nvSpPr>
        <p:spPr>
          <a:xfrm>
            <a:off x="1968412" y="1180581"/>
            <a:ext cx="4302781" cy="307777"/>
          </a:xfrm>
          <a:prstGeom prst="rect">
            <a:avLst/>
          </a:prstGeom>
        </p:spPr>
        <p:txBody>
          <a:bodyPr wrap="none" rtlCol="0">
            <a:spAutoFit/>
          </a:bodyPr>
          <a:lstStyle/>
          <a:p>
            <a:pPr lvl="0" rtl="0"/>
            <a:r>
              <a:rPr lang="en-US" sz="1400" dirty="0"/>
              <a:t>... </a:t>
            </a:r>
            <a:r>
              <a:rPr lang="en-US" sz="1400" dirty="0" err="1"/>
              <a:t>résulte</a:t>
            </a:r>
            <a:r>
              <a:rPr lang="en-US" sz="1400" dirty="0"/>
              <a:t> </a:t>
            </a:r>
            <a:r>
              <a:rPr lang="en-US" sz="1400" dirty="0" err="1"/>
              <a:t>d’une</a:t>
            </a:r>
            <a:r>
              <a:rPr lang="en-US" sz="1400" dirty="0"/>
              <a:t> </a:t>
            </a:r>
            <a:r>
              <a:rPr lang="en-US" sz="1400" dirty="0" err="1"/>
              <a:t>mauvaise</a:t>
            </a:r>
            <a:r>
              <a:rPr lang="en-US" sz="1400" dirty="0"/>
              <a:t> </a:t>
            </a:r>
            <a:r>
              <a:rPr lang="en-US" sz="1400" dirty="0" err="1"/>
              <a:t>organisation</a:t>
            </a:r>
            <a:r>
              <a:rPr lang="en-US" sz="1400" dirty="0"/>
              <a:t> de la </a:t>
            </a:r>
            <a:r>
              <a:rPr lang="en-US" sz="1400" dirty="0" err="1"/>
              <a:t>société</a:t>
            </a:r>
            <a:endParaRPr lang="pt-BR" sz="1400" dirty="0"/>
          </a:p>
        </p:txBody>
      </p:sp>
      <p:sp>
        <p:nvSpPr>
          <p:cNvPr id="11" name="Rectangle 10"/>
          <p:cNvSpPr/>
          <p:nvPr/>
        </p:nvSpPr>
        <p:spPr>
          <a:xfrm>
            <a:off x="1968412" y="1491715"/>
            <a:ext cx="6949338" cy="307777"/>
          </a:xfrm>
          <a:prstGeom prst="rect">
            <a:avLst/>
          </a:prstGeom>
        </p:spPr>
        <p:txBody>
          <a:bodyPr wrap="none" rtlCol="0">
            <a:spAutoFit/>
          </a:bodyPr>
          <a:lstStyle/>
          <a:p>
            <a:pPr lvl="0" rtl="0"/>
            <a:r>
              <a:rPr lang="en-US" sz="1400" dirty="0" err="1"/>
              <a:t>n’est</a:t>
            </a:r>
            <a:r>
              <a:rPr lang="en-US" sz="1400" dirty="0"/>
              <a:t> pas un </a:t>
            </a:r>
            <a:r>
              <a:rPr lang="en-US" sz="1400" dirty="0" err="1"/>
              <a:t>problème</a:t>
            </a:r>
            <a:r>
              <a:rPr lang="en-US" sz="1400" dirty="0"/>
              <a:t> </a:t>
            </a:r>
            <a:r>
              <a:rPr lang="en-US" sz="1400" dirty="0" err="1"/>
              <a:t>individuel</a:t>
            </a:r>
            <a:r>
              <a:rPr lang="en-US" sz="1400" dirty="0"/>
              <a:t> et </a:t>
            </a:r>
            <a:r>
              <a:rPr lang="en-US" sz="1400" dirty="0" err="1"/>
              <a:t>réside</a:t>
            </a:r>
            <a:r>
              <a:rPr lang="en-US" sz="1400" dirty="0"/>
              <a:t> </a:t>
            </a:r>
            <a:r>
              <a:rPr lang="en-US" sz="1400" dirty="0" err="1"/>
              <a:t>principalement</a:t>
            </a:r>
            <a:r>
              <a:rPr lang="en-US" sz="1400" dirty="0"/>
              <a:t> dans </a:t>
            </a:r>
            <a:r>
              <a:rPr lang="en-US" sz="1400" dirty="0" err="1"/>
              <a:t>l’environnement</a:t>
            </a:r>
            <a:r>
              <a:rPr lang="en-US" sz="1400" dirty="0"/>
              <a:t> social</a:t>
            </a:r>
            <a:endParaRPr lang="pt-BR" sz="1400" dirty="0"/>
          </a:p>
        </p:txBody>
      </p:sp>
      <p:sp>
        <p:nvSpPr>
          <p:cNvPr id="12" name="Rectangle 11"/>
          <p:cNvSpPr/>
          <p:nvPr/>
        </p:nvSpPr>
        <p:spPr>
          <a:xfrm>
            <a:off x="1968412" y="1816727"/>
            <a:ext cx="5734262" cy="307777"/>
          </a:xfrm>
          <a:prstGeom prst="rect">
            <a:avLst/>
          </a:prstGeom>
        </p:spPr>
        <p:txBody>
          <a:bodyPr wrap="none" rtlCol="0">
            <a:spAutoFit/>
          </a:bodyPr>
          <a:lstStyle/>
          <a:p>
            <a:pPr lvl="0" rtl="0"/>
            <a:r>
              <a:rPr lang="en-US" sz="1400" dirty="0"/>
              <a:t>Les </a:t>
            </a:r>
            <a:r>
              <a:rPr lang="en-US" sz="1400" dirty="0" err="1"/>
              <a:t>personnes</a:t>
            </a:r>
            <a:r>
              <a:rPr lang="en-US" sz="1400" dirty="0"/>
              <a:t> </a:t>
            </a:r>
            <a:r>
              <a:rPr lang="en-US" sz="1400" dirty="0" err="1"/>
              <a:t>handicapées</a:t>
            </a:r>
            <a:r>
              <a:rPr lang="en-US" sz="1400" dirty="0"/>
              <a:t> </a:t>
            </a:r>
            <a:r>
              <a:rPr lang="en-US" sz="1400" dirty="0" err="1"/>
              <a:t>peuvent</a:t>
            </a:r>
            <a:r>
              <a:rPr lang="en-US" sz="1400" dirty="0"/>
              <a:t> et </a:t>
            </a:r>
            <a:r>
              <a:rPr lang="en-US" sz="1400" dirty="0" err="1"/>
              <a:t>doivent</a:t>
            </a:r>
            <a:r>
              <a:rPr lang="en-US" sz="1400" dirty="0"/>
              <a:t> </a:t>
            </a:r>
            <a:r>
              <a:rPr lang="en-US" sz="1400" dirty="0" err="1"/>
              <a:t>contribuer</a:t>
            </a:r>
            <a:r>
              <a:rPr lang="en-US" sz="1400" dirty="0"/>
              <a:t> </a:t>
            </a:r>
            <a:r>
              <a:rPr lang="en-US" sz="1400" dirty="0" err="1"/>
              <a:t>à</a:t>
            </a:r>
            <a:r>
              <a:rPr lang="en-US" sz="1400" dirty="0"/>
              <a:t> la </a:t>
            </a:r>
            <a:r>
              <a:rPr lang="en-US" sz="1400" dirty="0" err="1"/>
              <a:t>société</a:t>
            </a:r>
            <a:endParaRPr lang="pt-BR" sz="1400" dirty="0"/>
          </a:p>
        </p:txBody>
      </p:sp>
      <p:sp>
        <p:nvSpPr>
          <p:cNvPr id="14" name="Rectangle 13"/>
          <p:cNvSpPr/>
          <p:nvPr/>
        </p:nvSpPr>
        <p:spPr>
          <a:xfrm>
            <a:off x="76328" y="2234669"/>
            <a:ext cx="1383951" cy="307777"/>
          </a:xfrm>
          <a:prstGeom prst="rect">
            <a:avLst/>
          </a:prstGeom>
        </p:spPr>
        <p:txBody>
          <a:bodyPr wrap="square" rtlCol="0">
            <a:spAutoFit/>
          </a:bodyPr>
          <a:lstStyle/>
          <a:p>
            <a:pPr lvl="0" rtl="0"/>
            <a:r>
              <a:rPr lang="en-US" sz="1400"/>
              <a:t>Activités</a:t>
            </a:r>
          </a:p>
        </p:txBody>
      </p:sp>
      <p:sp>
        <p:nvSpPr>
          <p:cNvPr id="15" name="Rectangle 14"/>
          <p:cNvSpPr/>
          <p:nvPr/>
        </p:nvSpPr>
        <p:spPr>
          <a:xfrm>
            <a:off x="1968411" y="2240102"/>
            <a:ext cx="6995447" cy="307777"/>
          </a:xfrm>
          <a:prstGeom prst="rect">
            <a:avLst/>
          </a:prstGeom>
        </p:spPr>
        <p:txBody>
          <a:bodyPr wrap="square" rtlCol="0">
            <a:spAutoFit/>
          </a:bodyPr>
          <a:lstStyle/>
          <a:p>
            <a:pPr lvl="0" rtl="0"/>
            <a:r>
              <a:rPr lang="en-US" sz="1400" dirty="0"/>
              <a:t>Lever les obstacles </a:t>
            </a:r>
            <a:r>
              <a:rPr lang="en-US" sz="1400" dirty="0" err="1"/>
              <a:t>environnementaux</a:t>
            </a:r>
            <a:r>
              <a:rPr lang="en-US" sz="1400" dirty="0"/>
              <a:t> qui </a:t>
            </a:r>
            <a:r>
              <a:rPr lang="en-US" sz="1400" dirty="0" err="1"/>
              <a:t>entravent</a:t>
            </a:r>
            <a:r>
              <a:rPr lang="en-US" sz="1400" dirty="0"/>
              <a:t> la participation des </a:t>
            </a:r>
            <a:r>
              <a:rPr lang="en-US" sz="1400" dirty="0" err="1"/>
              <a:t>individus</a:t>
            </a:r>
            <a:endParaRPr lang="pt-BR" sz="1400" dirty="0"/>
          </a:p>
        </p:txBody>
      </p:sp>
      <p:sp>
        <p:nvSpPr>
          <p:cNvPr id="16" name="Rectangle 15"/>
          <p:cNvSpPr/>
          <p:nvPr/>
        </p:nvSpPr>
        <p:spPr>
          <a:xfrm>
            <a:off x="1968413" y="2569224"/>
            <a:ext cx="6701368" cy="523220"/>
          </a:xfrm>
          <a:prstGeom prst="rect">
            <a:avLst/>
          </a:prstGeom>
        </p:spPr>
        <p:txBody>
          <a:bodyPr wrap="square" rtlCol="0">
            <a:spAutoFit/>
          </a:bodyPr>
          <a:lstStyle/>
          <a:p>
            <a:pPr lvl="0" rtl="0"/>
            <a:r>
              <a:rPr lang="en-US" sz="1400" dirty="0" err="1"/>
              <a:t>Favoriser</a:t>
            </a:r>
            <a:r>
              <a:rPr lang="en-US" sz="1400" dirty="0"/>
              <a:t> </a:t>
            </a:r>
            <a:r>
              <a:rPr lang="en-US" sz="1400" dirty="0" err="1"/>
              <a:t>l’accessibilité</a:t>
            </a:r>
            <a:r>
              <a:rPr lang="en-US" sz="1400" dirty="0"/>
              <a:t> et </a:t>
            </a:r>
            <a:r>
              <a:rPr lang="en-US" sz="1400" dirty="0" err="1"/>
              <a:t>l’inclusivité</a:t>
            </a:r>
            <a:r>
              <a:rPr lang="en-US" sz="1400" dirty="0"/>
              <a:t> de </a:t>
            </a:r>
            <a:r>
              <a:rPr lang="en-US" sz="1400" dirty="0" err="1"/>
              <a:t>l’ensemble</a:t>
            </a:r>
            <a:r>
              <a:rPr lang="en-US" sz="1400" dirty="0"/>
              <a:t> des services publics et des politiques </a:t>
            </a:r>
            <a:r>
              <a:rPr lang="en-US" sz="1400" dirty="0" err="1"/>
              <a:t>en</a:t>
            </a:r>
            <a:r>
              <a:rPr lang="en-US" sz="1400" dirty="0"/>
              <a:t> </a:t>
            </a:r>
            <a:r>
              <a:rPr lang="en-US" sz="1400" dirty="0" err="1"/>
              <a:t>vigueur</a:t>
            </a:r>
            <a:endParaRPr lang="pt-BR" sz="1400" dirty="0"/>
          </a:p>
        </p:txBody>
      </p:sp>
      <p:sp>
        <p:nvSpPr>
          <p:cNvPr id="17" name="Rectangle 16"/>
          <p:cNvSpPr/>
          <p:nvPr/>
        </p:nvSpPr>
        <p:spPr>
          <a:xfrm>
            <a:off x="1968412" y="3112535"/>
            <a:ext cx="1927131" cy="307777"/>
          </a:xfrm>
          <a:prstGeom prst="rect">
            <a:avLst/>
          </a:prstGeom>
        </p:spPr>
        <p:txBody>
          <a:bodyPr wrap="none" rtlCol="0">
            <a:spAutoFit/>
          </a:bodyPr>
          <a:lstStyle/>
          <a:p>
            <a:pPr lvl="0" rtl="0"/>
            <a:r>
              <a:rPr lang="en-US" sz="1400" dirty="0" err="1"/>
              <a:t>Garantir</a:t>
            </a:r>
            <a:r>
              <a:rPr lang="en-US" sz="1400" dirty="0"/>
              <a:t> </a:t>
            </a:r>
            <a:r>
              <a:rPr lang="en-US" sz="1400" dirty="0" err="1"/>
              <a:t>l’accessibilité</a:t>
            </a:r>
            <a:endParaRPr lang="pt-BR" sz="1400" dirty="0"/>
          </a:p>
        </p:txBody>
      </p:sp>
      <p:sp>
        <p:nvSpPr>
          <p:cNvPr id="18" name="Rectangle 17"/>
          <p:cNvSpPr/>
          <p:nvPr/>
        </p:nvSpPr>
        <p:spPr>
          <a:xfrm>
            <a:off x="76328" y="3513148"/>
            <a:ext cx="1782196" cy="954107"/>
          </a:xfrm>
          <a:prstGeom prst="rect">
            <a:avLst/>
          </a:prstGeom>
        </p:spPr>
        <p:txBody>
          <a:bodyPr wrap="square" rtlCol="0">
            <a:spAutoFit/>
          </a:bodyPr>
          <a:lstStyle/>
          <a:p>
            <a:pPr lvl="0" rtl="0"/>
            <a:r>
              <a:rPr lang="en-US" sz="1400" dirty="0"/>
              <a:t>Quelle </a:t>
            </a:r>
            <a:r>
              <a:rPr lang="en-US" sz="1400" dirty="0" err="1"/>
              <a:t>est</a:t>
            </a:r>
            <a:r>
              <a:rPr lang="en-US" sz="1400" dirty="0"/>
              <a:t> </a:t>
            </a:r>
            <a:r>
              <a:rPr lang="en-US" sz="1400" dirty="0" err="1"/>
              <a:t>l’autorité</a:t>
            </a:r>
            <a:r>
              <a:rPr lang="en-US" sz="1400" dirty="0"/>
              <a:t> </a:t>
            </a:r>
            <a:r>
              <a:rPr lang="en-US" sz="1400" dirty="0" err="1"/>
              <a:t>compétente</a:t>
            </a:r>
            <a:r>
              <a:rPr lang="en-US" sz="1400" dirty="0"/>
              <a:t> sur les questions relatives au handicap ?</a:t>
            </a:r>
            <a:endParaRPr lang="pt-BR" sz="1400" dirty="0"/>
          </a:p>
        </p:txBody>
      </p:sp>
      <p:sp>
        <p:nvSpPr>
          <p:cNvPr id="19" name="Rectangle 18"/>
          <p:cNvSpPr/>
          <p:nvPr/>
        </p:nvSpPr>
        <p:spPr>
          <a:xfrm>
            <a:off x="1968412" y="3518581"/>
            <a:ext cx="6573838" cy="307777"/>
          </a:xfrm>
          <a:prstGeom prst="rect">
            <a:avLst/>
          </a:prstGeom>
        </p:spPr>
        <p:txBody>
          <a:bodyPr wrap="square" rtlCol="0">
            <a:spAutoFit/>
          </a:bodyPr>
          <a:lstStyle/>
          <a:p>
            <a:pPr lvl="0" rtl="0"/>
            <a:r>
              <a:rPr lang="en-US" sz="1400" dirty="0" err="1"/>
              <a:t>L’État</a:t>
            </a:r>
            <a:r>
              <a:rPr lang="en-US" sz="1400" dirty="0"/>
              <a:t>, </a:t>
            </a:r>
            <a:r>
              <a:rPr lang="en-US" sz="1400" dirty="0" err="1"/>
              <a:t>l’ensemble</a:t>
            </a:r>
            <a:r>
              <a:rPr lang="en-US" sz="1400" dirty="0"/>
              <a:t> des </a:t>
            </a:r>
            <a:r>
              <a:rPr lang="en-US" sz="1400" dirty="0" err="1"/>
              <a:t>ministères</a:t>
            </a:r>
            <a:r>
              <a:rPr lang="en-US" sz="1400" dirty="0"/>
              <a:t> et la </a:t>
            </a:r>
            <a:r>
              <a:rPr lang="en-US" sz="1400" dirty="0" err="1"/>
              <a:t>société</a:t>
            </a:r>
            <a:endParaRPr lang="en-US" sz="1400" dirty="0"/>
          </a:p>
        </p:txBody>
      </p:sp>
      <p:cxnSp>
        <p:nvCxnSpPr>
          <p:cNvPr id="26" name="Straight Connector 25"/>
          <p:cNvCxnSpPr/>
          <p:nvPr/>
        </p:nvCxnSpPr>
        <p:spPr>
          <a:xfrm>
            <a:off x="1913467" y="1227667"/>
            <a:ext cx="0" cy="95673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913467" y="3454400"/>
            <a:ext cx="0" cy="96520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a:cxnSpLocks/>
          </p:cNvCxnSpPr>
          <p:nvPr/>
        </p:nvCxnSpPr>
        <p:spPr>
          <a:xfrm flipH="1">
            <a:off x="1909234" y="1511300"/>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flipH="1">
            <a:off x="1909234" y="1790699"/>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a:cxnSpLocks/>
          </p:cNvCxnSpPr>
          <p:nvPr/>
        </p:nvCxnSpPr>
        <p:spPr>
          <a:xfrm flipH="1">
            <a:off x="1917700" y="2553051"/>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cxnSpLocks/>
          </p:cNvCxnSpPr>
          <p:nvPr/>
        </p:nvCxnSpPr>
        <p:spPr>
          <a:xfrm flipH="1">
            <a:off x="1917700" y="3094567"/>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a:cxnSpLocks/>
          </p:cNvCxnSpPr>
          <p:nvPr/>
        </p:nvCxnSpPr>
        <p:spPr>
          <a:xfrm>
            <a:off x="1913467" y="1888055"/>
            <a:ext cx="0" cy="1506725"/>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0" y="3394780"/>
            <a:ext cx="9144000" cy="1054099"/>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2" name="Rectangle 21"/>
          <p:cNvSpPr/>
          <p:nvPr/>
        </p:nvSpPr>
        <p:spPr>
          <a:xfrm>
            <a:off x="0" y="1419769"/>
            <a:ext cx="9144000" cy="485243"/>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67841"/>
            <a:ext cx="8227262" cy="880319"/>
          </a:xfrm>
        </p:spPr>
        <p:txBody>
          <a:bodyPr rtlCol="0">
            <a:normAutofit/>
          </a:bodyPr>
          <a:lstStyle/>
          <a:p>
            <a:pPr rtl="0"/>
            <a:r>
              <a:rPr lang="en-US" sz="3000">
                <a:solidFill>
                  <a:srgbClr val="FFFFFF"/>
                </a:solidFill>
                <a:cs typeface="Arial" panose="020B0604020202020204"/>
              </a:rPr>
              <a:t>Approche fondée sur le respect des droits</a:t>
            </a:r>
            <a:endParaRPr lang="en-GB" sz="3000" dirty="0">
              <a:solidFill>
                <a:srgbClr val="FFFFFF"/>
              </a:solidFill>
            </a:endParaRPr>
          </a:p>
        </p:txBody>
      </p:sp>
      <p:sp>
        <p:nvSpPr>
          <p:cNvPr id="5" name="Rectangle 4"/>
          <p:cNvSpPr/>
          <p:nvPr/>
        </p:nvSpPr>
        <p:spPr>
          <a:xfrm>
            <a:off x="66590" y="1472695"/>
            <a:ext cx="1741584" cy="307777"/>
          </a:xfrm>
          <a:prstGeom prst="rect">
            <a:avLst/>
          </a:prstGeom>
        </p:spPr>
        <p:txBody>
          <a:bodyPr wrap="square" rtlCol="0">
            <a:spAutoFit/>
          </a:bodyPr>
          <a:lstStyle/>
          <a:p>
            <a:pPr lvl="0" rtl="0"/>
            <a:r>
              <a:rPr lang="en-US" sz="1400" dirty="0"/>
              <a:t>Le handicap...</a:t>
            </a:r>
            <a:endParaRPr lang="pt-BR" sz="1400" dirty="0"/>
          </a:p>
        </p:txBody>
      </p:sp>
      <p:sp>
        <p:nvSpPr>
          <p:cNvPr id="6" name="Rectangle 5"/>
          <p:cNvSpPr/>
          <p:nvPr/>
        </p:nvSpPr>
        <p:spPr>
          <a:xfrm>
            <a:off x="1968411" y="1493860"/>
            <a:ext cx="5157832" cy="307777"/>
          </a:xfrm>
          <a:prstGeom prst="rect">
            <a:avLst/>
          </a:prstGeom>
        </p:spPr>
        <p:txBody>
          <a:bodyPr wrap="square" rtlCol="0">
            <a:spAutoFit/>
          </a:bodyPr>
          <a:lstStyle/>
          <a:p>
            <a:pPr lvl="0" rtl="0"/>
            <a:r>
              <a:rPr lang="en-US" sz="1400" dirty="0"/>
              <a:t>... </a:t>
            </a:r>
            <a:r>
              <a:rPr lang="en-US" sz="1400" dirty="0" err="1"/>
              <a:t>ont</a:t>
            </a:r>
            <a:r>
              <a:rPr lang="en-US" sz="1400" dirty="0"/>
              <a:t> des droits et </a:t>
            </a:r>
            <a:r>
              <a:rPr lang="en-US" sz="1400" dirty="0" err="1"/>
              <a:t>peuvent</a:t>
            </a:r>
            <a:r>
              <a:rPr lang="en-US" sz="1400" dirty="0"/>
              <a:t> les </a:t>
            </a:r>
            <a:r>
              <a:rPr lang="en-US" sz="1400" dirty="0" err="1"/>
              <a:t>revendiquer</a:t>
            </a:r>
            <a:endParaRPr lang="pt-BR" sz="1400" dirty="0"/>
          </a:p>
        </p:txBody>
      </p:sp>
      <p:sp>
        <p:nvSpPr>
          <p:cNvPr id="14" name="Rectangle 13"/>
          <p:cNvSpPr/>
          <p:nvPr/>
        </p:nvSpPr>
        <p:spPr>
          <a:xfrm>
            <a:off x="66590" y="1946791"/>
            <a:ext cx="1790623" cy="307777"/>
          </a:xfrm>
          <a:prstGeom prst="rect">
            <a:avLst/>
          </a:prstGeom>
        </p:spPr>
        <p:txBody>
          <a:bodyPr wrap="square" rtlCol="0">
            <a:spAutoFit/>
          </a:bodyPr>
          <a:lstStyle/>
          <a:p>
            <a:pPr lvl="0" rtl="0"/>
            <a:r>
              <a:rPr lang="en-US" sz="1400"/>
              <a:t>Activités</a:t>
            </a:r>
          </a:p>
        </p:txBody>
      </p:sp>
      <p:sp>
        <p:nvSpPr>
          <p:cNvPr id="15" name="Rectangle 14"/>
          <p:cNvSpPr/>
          <p:nvPr/>
        </p:nvSpPr>
        <p:spPr>
          <a:xfrm>
            <a:off x="1968412" y="1952224"/>
            <a:ext cx="6879250" cy="523220"/>
          </a:xfrm>
          <a:prstGeom prst="rect">
            <a:avLst/>
          </a:prstGeom>
        </p:spPr>
        <p:txBody>
          <a:bodyPr wrap="square" rtlCol="0">
            <a:spAutoFit/>
          </a:bodyPr>
          <a:lstStyle/>
          <a:p>
            <a:pPr lvl="0" rtl="0"/>
            <a:r>
              <a:rPr lang="en-US" sz="1400"/>
              <a:t>Faire appliquer les lois afin de garantir l’intégration des personnes handicapées dans tous les domaines (scolaire, familial, communautaire, professionnel, etc.)</a:t>
            </a:r>
            <a:endParaRPr lang="pt-BR" sz="1400" dirty="0"/>
          </a:p>
        </p:txBody>
      </p:sp>
      <p:sp>
        <p:nvSpPr>
          <p:cNvPr id="16" name="Rectangle 15"/>
          <p:cNvSpPr/>
          <p:nvPr/>
        </p:nvSpPr>
        <p:spPr>
          <a:xfrm>
            <a:off x="1968412" y="2478682"/>
            <a:ext cx="6989233" cy="307777"/>
          </a:xfrm>
          <a:prstGeom prst="rect">
            <a:avLst/>
          </a:prstGeom>
        </p:spPr>
        <p:txBody>
          <a:bodyPr wrap="square" rtlCol="0">
            <a:spAutoFit/>
          </a:bodyPr>
          <a:lstStyle/>
          <a:p>
            <a:pPr lvl="0" rtl="0"/>
            <a:r>
              <a:rPr lang="en-US" sz="1400"/>
              <a:t>Réglementer le secteur privé </a:t>
            </a:r>
          </a:p>
        </p:txBody>
      </p:sp>
      <p:sp>
        <p:nvSpPr>
          <p:cNvPr id="17" name="Rectangle 16"/>
          <p:cNvSpPr/>
          <p:nvPr/>
        </p:nvSpPr>
        <p:spPr>
          <a:xfrm>
            <a:off x="1968412" y="2839125"/>
            <a:ext cx="6701368" cy="523220"/>
          </a:xfrm>
          <a:prstGeom prst="rect">
            <a:avLst/>
          </a:prstGeom>
        </p:spPr>
        <p:txBody>
          <a:bodyPr wrap="square" rtlCol="0">
            <a:spAutoFit/>
          </a:bodyPr>
          <a:lstStyle/>
          <a:p>
            <a:pPr lvl="0" rtl="0"/>
            <a:r>
              <a:rPr lang="en-US" sz="1400" dirty="0" err="1"/>
              <a:t>Mettre</a:t>
            </a:r>
            <a:r>
              <a:rPr lang="en-US" sz="1400" dirty="0"/>
              <a:t> </a:t>
            </a:r>
            <a:r>
              <a:rPr lang="en-US" sz="1400" dirty="0" err="1"/>
              <a:t>en</a:t>
            </a:r>
            <a:r>
              <a:rPr lang="en-US" sz="1400" dirty="0"/>
              <a:t> place des </a:t>
            </a:r>
            <a:r>
              <a:rPr lang="en-US" sz="1400" dirty="0" err="1"/>
              <a:t>procédures</a:t>
            </a:r>
            <a:r>
              <a:rPr lang="en-US" sz="1400" dirty="0"/>
              <a:t> </a:t>
            </a:r>
            <a:r>
              <a:rPr lang="en-US" sz="1400" dirty="0" err="1"/>
              <a:t>permettant</a:t>
            </a:r>
            <a:r>
              <a:rPr lang="en-US" sz="1400" dirty="0"/>
              <a:t> aux </a:t>
            </a:r>
            <a:r>
              <a:rPr lang="en-US" sz="1400" dirty="0" err="1"/>
              <a:t>personnes</a:t>
            </a:r>
            <a:r>
              <a:rPr lang="en-US" sz="1400" dirty="0"/>
              <a:t> </a:t>
            </a:r>
            <a:r>
              <a:rPr lang="en-US" sz="1400" dirty="0" err="1"/>
              <a:t>handicapées</a:t>
            </a:r>
            <a:r>
              <a:rPr lang="en-US" sz="1400" dirty="0"/>
              <a:t> de faire </a:t>
            </a:r>
            <a:r>
              <a:rPr lang="en-US" sz="1400" dirty="0" err="1"/>
              <a:t>valoir</a:t>
            </a:r>
            <a:r>
              <a:rPr lang="en-US" sz="1400" dirty="0"/>
              <a:t> </a:t>
            </a:r>
            <a:r>
              <a:rPr lang="en-US" sz="1400" dirty="0" err="1"/>
              <a:t>leurs</a:t>
            </a:r>
            <a:r>
              <a:rPr lang="en-US" sz="1400" dirty="0"/>
              <a:t> droits</a:t>
            </a:r>
            <a:endParaRPr lang="pt-BR" sz="1400" dirty="0"/>
          </a:p>
        </p:txBody>
      </p:sp>
      <p:sp>
        <p:nvSpPr>
          <p:cNvPr id="18" name="Rectangle 17"/>
          <p:cNvSpPr/>
          <p:nvPr/>
        </p:nvSpPr>
        <p:spPr>
          <a:xfrm>
            <a:off x="66590" y="3453528"/>
            <a:ext cx="1846872" cy="954107"/>
          </a:xfrm>
          <a:prstGeom prst="rect">
            <a:avLst/>
          </a:prstGeom>
        </p:spPr>
        <p:txBody>
          <a:bodyPr wrap="square" rtlCol="0">
            <a:spAutoFit/>
          </a:bodyPr>
          <a:lstStyle/>
          <a:p>
            <a:pPr lvl="0" rtl="0"/>
            <a:r>
              <a:rPr lang="en-US" sz="1400" dirty="0"/>
              <a:t>Quelle </a:t>
            </a:r>
            <a:r>
              <a:rPr lang="en-US" sz="1400" dirty="0" err="1"/>
              <a:t>est</a:t>
            </a:r>
            <a:r>
              <a:rPr lang="en-US" sz="1400" dirty="0"/>
              <a:t> </a:t>
            </a:r>
            <a:r>
              <a:rPr lang="en-US" sz="1400" dirty="0" err="1"/>
              <a:t>l’autorité</a:t>
            </a:r>
            <a:r>
              <a:rPr lang="en-US" sz="1400" dirty="0"/>
              <a:t> </a:t>
            </a:r>
            <a:r>
              <a:rPr lang="en-US" sz="1400" dirty="0" err="1"/>
              <a:t>compétente</a:t>
            </a:r>
            <a:r>
              <a:rPr lang="en-US" sz="1400" dirty="0"/>
              <a:t> sur les questions relatives au handicap ?</a:t>
            </a:r>
            <a:endParaRPr lang="pt-BR" sz="1400" dirty="0"/>
          </a:p>
        </p:txBody>
      </p:sp>
      <p:sp>
        <p:nvSpPr>
          <p:cNvPr id="19" name="Rectangle 18"/>
          <p:cNvSpPr/>
          <p:nvPr/>
        </p:nvSpPr>
        <p:spPr>
          <a:xfrm>
            <a:off x="1968412" y="3458961"/>
            <a:ext cx="6573838" cy="307777"/>
          </a:xfrm>
          <a:prstGeom prst="rect">
            <a:avLst/>
          </a:prstGeom>
        </p:spPr>
        <p:txBody>
          <a:bodyPr wrap="square" rtlCol="0">
            <a:spAutoFit/>
          </a:bodyPr>
          <a:lstStyle/>
          <a:p>
            <a:pPr lvl="0" rtl="0"/>
            <a:r>
              <a:rPr lang="en-US" sz="1400" dirty="0" err="1"/>
              <a:t>L’État</a:t>
            </a:r>
            <a:r>
              <a:rPr lang="en-US" sz="1400" dirty="0"/>
              <a:t>, </a:t>
            </a:r>
            <a:r>
              <a:rPr lang="en-US" sz="1400" dirty="0" err="1"/>
              <a:t>l’ensemble</a:t>
            </a:r>
            <a:r>
              <a:rPr lang="en-US" sz="1400" dirty="0"/>
              <a:t> des </a:t>
            </a:r>
            <a:r>
              <a:rPr lang="en-US" sz="1400" dirty="0" err="1"/>
              <a:t>ministères</a:t>
            </a:r>
            <a:r>
              <a:rPr lang="en-US" sz="1400" dirty="0"/>
              <a:t> et la </a:t>
            </a:r>
            <a:r>
              <a:rPr lang="en-US" sz="1400" dirty="0" err="1"/>
              <a:t>société</a:t>
            </a:r>
            <a:endParaRPr lang="en-US" sz="1400" dirty="0"/>
          </a:p>
        </p:txBody>
      </p:sp>
      <p:cxnSp>
        <p:nvCxnSpPr>
          <p:cNvPr id="26" name="Straight Connector 25"/>
          <p:cNvCxnSpPr/>
          <p:nvPr/>
        </p:nvCxnSpPr>
        <p:spPr>
          <a:xfrm>
            <a:off x="1913467" y="1540946"/>
            <a:ext cx="0" cy="364054"/>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a:cxnSpLocks/>
          </p:cNvCxnSpPr>
          <p:nvPr/>
        </p:nvCxnSpPr>
        <p:spPr>
          <a:xfrm>
            <a:off x="1913462" y="3394780"/>
            <a:ext cx="5" cy="73694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917700" y="2518822"/>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1917700" y="2806689"/>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136613"/>
            <a:ext cx="8226746" cy="811652"/>
          </a:xfrm>
        </p:spPr>
        <p:txBody>
          <a:bodyPr rtlCol="0">
            <a:normAutofit/>
          </a:bodyPr>
          <a:lstStyle/>
          <a:p>
            <a:pPr rtl="0"/>
            <a:r>
              <a:rPr lang="en-US" sz="3000">
                <a:solidFill>
                  <a:srgbClr val="FFFFFF"/>
                </a:solidFill>
              </a:rPr>
              <a:t>Discussion</a:t>
            </a:r>
          </a:p>
        </p:txBody>
      </p:sp>
      <p:sp>
        <p:nvSpPr>
          <p:cNvPr id="3" name="Content Placeholder 2"/>
          <p:cNvSpPr>
            <a:spLocks noGrp="1"/>
          </p:cNvSpPr>
          <p:nvPr>
            <p:ph idx="1"/>
          </p:nvPr>
        </p:nvSpPr>
        <p:spPr>
          <a:xfrm>
            <a:off x="209034" y="1844789"/>
            <a:ext cx="8754312" cy="1419527"/>
          </a:xfrm>
        </p:spPr>
        <p:txBody>
          <a:bodyPr rtlCol="0">
            <a:normAutofit lnSpcReduction="10000"/>
          </a:bodyPr>
          <a:lstStyle/>
          <a:p>
            <a:pPr marL="0" indent="0" algn="ctr" rtl="0">
              <a:buNone/>
            </a:pPr>
            <a:endParaRPr lang="en-GB" dirty="0"/>
          </a:p>
          <a:p>
            <a:pPr marL="0" indent="0" algn="ctr" rtl="0">
              <a:buNone/>
            </a:pPr>
            <a:r>
              <a:rPr lang="en-US" sz="2000"/>
              <a:t>Lequel de ces différents modèles de prise en compte du handicap vous semble le plus répandu dans les programmes du HCR mis en œuvre au sein de votre pays ? </a:t>
            </a:r>
          </a:p>
          <a:p>
            <a:pPr marL="0" indent="0" algn="ctr" rtl="0">
              <a:buNone/>
            </a:pPr>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600" y="187414"/>
            <a:ext cx="8226746" cy="769319"/>
          </a:xfrm>
        </p:spPr>
        <p:txBody>
          <a:bodyPr rtlCol="0">
            <a:normAutofit/>
          </a:bodyPr>
          <a:lstStyle/>
          <a:p>
            <a:pPr algn="ctr" rtl="0"/>
            <a:r>
              <a:rPr lang="en-US" sz="3000">
                <a:solidFill>
                  <a:srgbClr val="DF6F3C"/>
                </a:solidFill>
                <a:cs typeface="Arial" panose="020B0604020202020204"/>
              </a:rPr>
              <a:t>Pause </a:t>
            </a:r>
            <a:r>
              <a:rPr lang="en-US" sz="3000">
                <a:solidFill>
                  <a:srgbClr val="FFFFFF"/>
                </a:solidFill>
                <a:cs typeface="Arial" panose="020B0604020202020204"/>
              </a:rPr>
              <a:t>!</a:t>
            </a:r>
            <a:endParaRPr lang="en-GB" sz="3000" dirty="0">
              <a:solidFill>
                <a:srgbClr val="FFFFFF"/>
              </a:solidFill>
            </a:endParaRPr>
          </a:p>
        </p:txBody>
      </p:sp>
      <p:pic>
        <p:nvPicPr>
          <p:cNvPr id="4" name="Picture 4" descr="A young girl with a physical disability hols a ball using her crutches."/>
          <p:cNvPicPr>
            <a:picLocks noGrp="1" noChangeAspect="1"/>
          </p:cNvPicPr>
          <p:nvPr>
            <p:ph idx="1"/>
          </p:nvPr>
        </p:nvPicPr>
        <p:blipFill>
          <a:blip r:embed="rId3"/>
          <a:stretch>
            <a:fillRect/>
          </a:stretch>
        </p:blipFill>
        <p:spPr>
          <a:xfrm>
            <a:off x="736600" y="1139826"/>
            <a:ext cx="7708900" cy="2894541"/>
          </a:xfrm>
        </p:spPr>
      </p:pic>
      <p:sp>
        <p:nvSpPr>
          <p:cNvPr id="6" name="Rectangle 5"/>
          <p:cNvSpPr/>
          <p:nvPr/>
        </p:nvSpPr>
        <p:spPr>
          <a:xfrm>
            <a:off x="778150" y="3733694"/>
            <a:ext cx="3812900" cy="261610"/>
          </a:xfrm>
          <a:prstGeom prst="rect">
            <a:avLst/>
          </a:prstGeom>
        </p:spPr>
        <p:txBody>
          <a:bodyPr wrap="square" rtlCol="0">
            <a:spAutoFit/>
          </a:bodyPr>
          <a:lstStyle/>
          <a:p>
            <a:pPr algn="ctr" rtl="0"/>
            <a:r>
              <a:rPr lang="en-US" sz="1100" dirty="0">
                <a:solidFill>
                  <a:schemeClr val="bg1"/>
                </a:solidFill>
              </a:rPr>
              <a:t>Photo : UNICEF </a:t>
            </a:r>
            <a:r>
              <a:rPr lang="en-US" sz="1100" dirty="0" err="1">
                <a:solidFill>
                  <a:schemeClr val="bg1"/>
                </a:solidFill>
              </a:rPr>
              <a:t>République</a:t>
            </a:r>
            <a:r>
              <a:rPr lang="en-US" sz="1100" dirty="0">
                <a:solidFill>
                  <a:schemeClr val="bg1"/>
                </a:solidFill>
              </a:rPr>
              <a:t> </a:t>
            </a:r>
            <a:r>
              <a:rPr lang="en-US" sz="1100" dirty="0" err="1">
                <a:solidFill>
                  <a:schemeClr val="bg1"/>
                </a:solidFill>
              </a:rPr>
              <a:t>arabe</a:t>
            </a:r>
            <a:r>
              <a:rPr lang="en-US" sz="1100" dirty="0">
                <a:solidFill>
                  <a:schemeClr val="bg1"/>
                </a:solidFill>
              </a:rPr>
              <a:t> </a:t>
            </a:r>
            <a:r>
              <a:rPr lang="en-US" sz="1100" dirty="0" err="1">
                <a:solidFill>
                  <a:schemeClr val="bg1"/>
                </a:solidFill>
              </a:rPr>
              <a:t>syrienne</a:t>
            </a:r>
            <a:r>
              <a:rPr lang="en-US" sz="1100" dirty="0">
                <a:solidFill>
                  <a:schemeClr val="bg1"/>
                </a:solidFill>
              </a:rPr>
              <a:t>/2016/Al-Issa. </a:t>
            </a:r>
            <a:endParaRPr lang="en-GB" sz="1100" dirty="0">
              <a:solidFill>
                <a:schemeClr val="bg1"/>
              </a:solidFill>
            </a:endParaRPr>
          </a:p>
        </p:txBody>
      </p:sp>
      <p:sp>
        <p:nvSpPr>
          <p:cNvPr id="5" name="Rectangle 4"/>
          <p:cNvSpPr/>
          <p:nvPr/>
        </p:nvSpPr>
        <p:spPr>
          <a:xfrm>
            <a:off x="749300" y="4051194"/>
            <a:ext cx="7683500" cy="430887"/>
          </a:xfrm>
          <a:prstGeom prst="rect">
            <a:avLst/>
          </a:prstGeom>
        </p:spPr>
        <p:txBody>
          <a:bodyPr wrap="square" rtlCol="0">
            <a:spAutoFit/>
          </a:bodyPr>
          <a:lstStyle/>
          <a:p>
            <a:pPr algn="ctr" rtl="0"/>
            <a:r>
              <a:rPr lang="en-US" sz="1100" b="1">
                <a:solidFill>
                  <a:srgbClr val="DF6F3C"/>
                </a:solidFill>
              </a:rPr>
              <a:t>Légende :</a:t>
            </a:r>
            <a:r>
              <a:rPr lang="en-US" sz="1100">
                <a:solidFill>
                  <a:srgbClr val="DF6F3C"/>
                </a:solidFill>
              </a:rPr>
              <a:t> </a:t>
            </a:r>
            <a:r>
              <a:rPr lang="en-US" sz="1100"/>
              <a:t> </a:t>
            </a:r>
            <a:r>
              <a:rPr lang="en-US" sz="1100" b="1">
                <a:solidFill>
                  <a:srgbClr val="DF6F3C"/>
                </a:solidFill>
              </a:rPr>
              <a:t>Saja, 12 ans, a fui les combats d’Alep avec sa famille. Il y a plus de deux ans, elle a perdu ses quatre meilleurs amis dans un attentat à la bombe. Elle y a également laissé une jambe.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6F3C"/>
        </a:solidFill>
        <a:effectLst/>
      </p:bgPr>
    </p:bg>
    <p:spTree>
      <p:nvGrpSpPr>
        <p:cNvPr id="1" name=""/>
        <p:cNvGrpSpPr/>
        <p:nvPr/>
      </p:nvGrpSpPr>
      <p:grpSpPr>
        <a:xfrm>
          <a:off x="0" y="0"/>
          <a:ext cx="0" cy="0"/>
          <a:chOff x="0" y="0"/>
          <a:chExt cx="0" cy="0"/>
        </a:xfrm>
      </p:grpSpPr>
      <p:sp>
        <p:nvSpPr>
          <p:cNvPr id="7" name="Title 1"/>
          <p:cNvSpPr txBox="1">
            <a:spLocks noGrp="1"/>
          </p:cNvSpPr>
          <p:nvPr>
            <p:ph type="title" idx="4294967295"/>
          </p:nvPr>
        </p:nvSpPr>
        <p:spPr>
          <a:xfrm>
            <a:off x="182479" y="270040"/>
            <a:ext cx="8810063" cy="1524894"/>
          </a:xfrm>
          <a:prstGeom prst="rect">
            <a:avLst/>
          </a:prstGeom>
          <a:noFill/>
          <a:ln>
            <a:noFill/>
          </a:ln>
          <a:effectLst/>
        </p:spPr>
        <p:txBody>
          <a:bodyPr rot="0" spcFirstLastPara="0" vertOverflow="overflow" horzOverflow="overflow" vert="horz" wrap="square" lIns="0" tIns="0" rIns="0" bIns="0" numCol="1" spcCol="0" rtlCol="0" fromWordArt="0" anchor="b" anchorCtr="0" forceAA="0" compatLnSpc="1">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marL="0" marR="0" lvl="0" indent="0" algn="ctr" defTabSz="457200" rtl="0" eaLnBrk="1" fontAlgn="auto" latinLnBrk="0" hangingPunct="1">
              <a:lnSpc>
                <a:spcPct val="90000"/>
              </a:lnSpc>
              <a:spcBef>
                <a:spcPct val="0"/>
              </a:spcBef>
              <a:spcAft>
                <a:spcPts val="0"/>
              </a:spcAft>
              <a:buClrTx/>
              <a:buSzTx/>
              <a:buFontTx/>
              <a:buNone/>
              <a:defRPr/>
            </a:pPr>
            <a:r>
              <a:rPr lang="en-US" sz="3000" b="1" i="0" u="none" strike="noStrike" kern="1200" cap="none" spc="0" normalizeH="0" noProof="0">
                <a:ln>
                  <a:noFill/>
                </a:ln>
                <a:solidFill>
                  <a:schemeClr val="bg1"/>
                </a:solidFill>
                <a:effectLst/>
                <a:uLnTx/>
                <a:uFillTx/>
                <a:latin typeface="+mj-lt"/>
                <a:ea typeface="+mj-ea"/>
                <a:cs typeface="+mj-cs"/>
              </a:rPr>
              <a:t>UNE APPROCHE DU HANDICAP </a:t>
            </a:r>
            <a:br>
              <a:rPr kumimoji="0" lang="en-GB" sz="3000" b="1" i="0" u="none" strike="noStrike" kern="1200" cap="none" spc="0" normalizeH="0" baseline="0" noProof="0" dirty="0">
                <a:ln>
                  <a:noFill/>
                </a:ln>
                <a:solidFill>
                  <a:schemeClr val="bg1"/>
                </a:solidFill>
                <a:effectLst/>
                <a:uLnTx/>
                <a:uFillTx/>
                <a:latin typeface="+mj-lt"/>
                <a:ea typeface="+mj-ea"/>
                <a:cs typeface="+mj-cs"/>
              </a:rPr>
            </a:br>
            <a:r>
              <a:rPr lang="en-US" sz="3000" b="1" i="0" u="none" strike="noStrike" kern="1200" cap="none" spc="0" normalizeH="0" noProof="0">
                <a:ln>
                  <a:noFill/>
                </a:ln>
                <a:solidFill>
                  <a:schemeClr val="bg1"/>
                </a:solidFill>
                <a:effectLst/>
                <a:uLnTx/>
                <a:uFillTx/>
                <a:latin typeface="+mj-lt"/>
                <a:ea typeface="+mj-ea"/>
                <a:cs typeface="+mj-cs"/>
              </a:rPr>
              <a:t>FONDÉE SUR LE RESPECT DES DROITS</a:t>
            </a:r>
          </a:p>
        </p:txBody>
      </p:sp>
      <p:pic>
        <p:nvPicPr>
          <p:cNvPr id="6" name="Graphic 4" descr="Photo caption: Icon of justic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4006" y="2400300"/>
            <a:ext cx="1907649" cy="19076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hoto caption: a young boy with physical disability sits in front of his house watching two children passing by to attend to school. "/>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2280165" y="811214"/>
            <a:ext cx="4895335" cy="3595521"/>
          </a:xfrm>
          <a:prstGeom prst="rect">
            <a:avLst/>
          </a:prstGeom>
        </p:spPr>
      </p:pic>
      <p:sp>
        <p:nvSpPr>
          <p:cNvPr id="2" name="Title 1"/>
          <p:cNvSpPr>
            <a:spLocks noGrp="1"/>
          </p:cNvSpPr>
          <p:nvPr>
            <p:ph type="title"/>
          </p:nvPr>
        </p:nvSpPr>
        <p:spPr>
          <a:xfrm>
            <a:off x="209034" y="178947"/>
            <a:ext cx="8754312" cy="769319"/>
          </a:xfrm>
        </p:spPr>
        <p:txBody>
          <a:bodyPr rtlCol="0">
            <a:normAutofit/>
          </a:bodyPr>
          <a:lstStyle/>
          <a:p>
            <a:pPr algn="ctr" rtl="0"/>
            <a:r>
              <a:rPr lang="en-US" sz="3000">
                <a:solidFill>
                  <a:srgbClr val="DF6F3C"/>
                </a:solidFill>
              </a:rPr>
              <a:t>Où se situe le handicap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16934"/>
            <a:ext cx="8754312" cy="968351"/>
          </a:xfrm>
        </p:spPr>
        <p:txBody>
          <a:bodyPr rtlCol="0">
            <a:normAutofit/>
          </a:bodyPr>
          <a:lstStyle/>
          <a:p>
            <a:pPr algn="ctr" rtl="0"/>
            <a:r>
              <a:rPr lang="en-US" sz="3000">
                <a:solidFill>
                  <a:srgbClr val="DF6F3C"/>
                </a:solidFill>
              </a:rPr>
              <a:t>Où se situe le handicap ?</a:t>
            </a:r>
          </a:p>
        </p:txBody>
      </p:sp>
      <p:pic>
        <p:nvPicPr>
          <p:cNvPr id="4" name="Content Placeholder 3" descr="A woman and a man are reading a street announcement on the wall while a woman with visual impairment walk passed the street announcement without knowing it. "/>
          <p:cNvPicPr>
            <a:picLocks noGrp="1"/>
          </p:cNvPicPr>
          <p:nvPr>
            <p:ph idx="1"/>
          </p:nvPr>
        </p:nvPicPr>
        <p:blipFill rotWithShape="1">
          <a:blip r:embed="rId3">
            <a:extLst>
              <a:ext uri="{28A0092B-C50C-407E-A947-70E740481C1C}">
                <a14:useLocalDpi xmlns:a14="http://schemas.microsoft.com/office/drawing/2010/main" val="0"/>
              </a:ext>
            </a:extLst>
          </a:blip>
          <a:srcRect r="50256"/>
          <a:stretch>
            <a:fillRect/>
          </a:stretch>
        </p:blipFill>
        <p:spPr>
          <a:xfrm>
            <a:off x="3196196" y="1172699"/>
            <a:ext cx="2779987" cy="3022600"/>
          </a:xfrm>
          <a:prstGeom prst="rect">
            <a:avLst/>
          </a:prstGeom>
        </p:spPr>
      </p:pic>
      <p:pic>
        <p:nvPicPr>
          <p:cNvPr id="5" name="Picture 4"/>
          <p:cNvPicPr>
            <a:picLocks noChangeAspect="1"/>
          </p:cNvPicPr>
          <p:nvPr/>
        </p:nvPicPr>
        <p:blipFill>
          <a:blip r:embed="rId4" cstate="email"/>
          <a:stretch>
            <a:fillRect/>
          </a:stretch>
        </p:blipFill>
        <p:spPr>
          <a:xfrm>
            <a:off x="3961833" y="1310909"/>
            <a:ext cx="402174" cy="4021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162014"/>
            <a:ext cx="8754312" cy="787840"/>
          </a:xfrm>
        </p:spPr>
        <p:txBody>
          <a:bodyPr rtlCol="0">
            <a:normAutofit/>
          </a:bodyPr>
          <a:lstStyle/>
          <a:p>
            <a:pPr algn="ctr" rtl="0"/>
            <a:r>
              <a:rPr lang="en-US" sz="3000">
                <a:solidFill>
                  <a:srgbClr val="DF6F3C"/>
                </a:solidFill>
              </a:rPr>
              <a:t>Où se situe le handicap ?</a:t>
            </a:r>
          </a:p>
        </p:txBody>
      </p:sp>
      <p:pic>
        <p:nvPicPr>
          <p:cNvPr id="4" name="Content Placeholder 3" descr="A man in a wheelchair stops in front of a building. He can't access to the building because of the stairs. "/>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3111759" y="1298575"/>
            <a:ext cx="2949057" cy="302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289019"/>
            <a:ext cx="8754312" cy="659252"/>
          </a:xfrm>
        </p:spPr>
        <p:txBody>
          <a:bodyPr rtlCol="0">
            <a:normAutofit/>
          </a:bodyPr>
          <a:lstStyle/>
          <a:p>
            <a:pPr algn="ctr" rtl="0"/>
            <a:r>
              <a:rPr lang="en-US" sz="3000">
                <a:solidFill>
                  <a:srgbClr val="DF6F3C"/>
                </a:solidFill>
              </a:rPr>
              <a:t>Où se situe le handicap ?</a:t>
            </a:r>
          </a:p>
        </p:txBody>
      </p:sp>
      <p:pic>
        <p:nvPicPr>
          <p:cNvPr id="4" name="Content Placeholder 3" descr="A man with disability is isolating himself in the room while a group of men and women are exchanging rumours about him outside of his room window."/>
          <p:cNvPicPr>
            <a:picLocks noGrp="1"/>
          </p:cNvPicPr>
          <p:nvPr>
            <p:ph idx="1"/>
          </p:nvPr>
        </p:nvPicPr>
        <p:blipFill rotWithShape="1">
          <a:blip r:embed="rId3">
            <a:extLst>
              <a:ext uri="{28A0092B-C50C-407E-A947-70E740481C1C}">
                <a14:useLocalDpi xmlns:a14="http://schemas.microsoft.com/office/drawing/2010/main" val="0"/>
              </a:ext>
            </a:extLst>
          </a:blip>
          <a:srcRect t="11032"/>
          <a:stretch>
            <a:fillRect/>
          </a:stretch>
        </p:blipFill>
        <p:spPr bwMode="auto">
          <a:xfrm>
            <a:off x="1442058" y="1298575"/>
            <a:ext cx="6288459" cy="30226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4" name="Title 3"/>
          <p:cNvSpPr>
            <a:spLocks noGrp="1"/>
          </p:cNvSpPr>
          <p:nvPr>
            <p:ph type="title"/>
          </p:nvPr>
        </p:nvSpPr>
        <p:spPr>
          <a:xfrm>
            <a:off x="736600" y="334380"/>
            <a:ext cx="8226746" cy="615088"/>
          </a:xfrm>
        </p:spPr>
        <p:txBody>
          <a:bodyPr rtlCol="0">
            <a:normAutofit/>
          </a:bodyPr>
          <a:lstStyle/>
          <a:p>
            <a:pPr rtl="0"/>
            <a:r>
              <a:rPr lang="en-US" sz="3000">
                <a:solidFill>
                  <a:srgbClr val="FFFFFF"/>
                </a:solidFill>
              </a:rPr>
              <a:t>Programme du jour : </a:t>
            </a:r>
            <a:endParaRPr lang="en-GB" sz="3000" dirty="0">
              <a:solidFill>
                <a:srgbClr val="FFFFFF"/>
              </a:solidFill>
            </a:endParaRPr>
          </a:p>
        </p:txBody>
      </p:sp>
      <p:sp>
        <p:nvSpPr>
          <p:cNvPr id="5" name="Content Placeholder 4"/>
          <p:cNvSpPr>
            <a:spLocks noGrp="1"/>
          </p:cNvSpPr>
          <p:nvPr>
            <p:ph idx="1"/>
          </p:nvPr>
        </p:nvSpPr>
        <p:spPr>
          <a:xfrm>
            <a:off x="635000" y="1009612"/>
            <a:ext cx="3149600" cy="3460788"/>
          </a:xfrm>
        </p:spPr>
        <p:txBody>
          <a:bodyPr vert="horz" lIns="91440" tIns="45720" rIns="91440" bIns="0" rtlCol="0" anchor="t">
            <a:normAutofit/>
          </a:bodyPr>
          <a:lstStyle/>
          <a:p>
            <a:pPr marL="742315" lvl="1" indent="-285115" rtl="0"/>
            <a:endParaRPr lang="en-US" dirty="0">
              <a:cs typeface="Arial" panose="020B0604020202020204"/>
            </a:endParaRPr>
          </a:p>
          <a:p>
            <a:pPr marL="342265" indent="-342265" rtl="0">
              <a:buClr>
                <a:srgbClr val="DF6F3C"/>
              </a:buClr>
              <a:buFont typeface="Arial" panose="020B0604020202020204" pitchFamily="34" charset="0"/>
              <a:buChar char="•"/>
            </a:pPr>
            <a:r>
              <a:rPr lang="en-US" sz="2000" dirty="0" err="1"/>
              <a:t>Discuter</a:t>
            </a:r>
            <a:r>
              <a:rPr lang="en-US" sz="2000" dirty="0"/>
              <a:t> des </a:t>
            </a:r>
            <a:r>
              <a:rPr lang="en-US" sz="2000" dirty="0" err="1"/>
              <a:t>différentes</a:t>
            </a:r>
            <a:r>
              <a:rPr lang="en-US" sz="2000" dirty="0"/>
              <a:t> manières </a:t>
            </a:r>
            <a:r>
              <a:rPr lang="en-US" sz="2000" dirty="0" err="1"/>
              <a:t>d’appréhender</a:t>
            </a:r>
            <a:r>
              <a:rPr lang="en-US" sz="2000" dirty="0"/>
              <a:t> le handicap</a:t>
            </a:r>
            <a:endParaRPr lang="en-US" sz="2000" dirty="0">
              <a:cs typeface="Arial" panose="020B0604020202020204"/>
            </a:endParaRPr>
          </a:p>
          <a:p>
            <a:pPr marL="342265" indent="-342265" rtl="0">
              <a:buClr>
                <a:srgbClr val="DF6F3C"/>
              </a:buClr>
              <a:buFont typeface="Arial" panose="020B0604020202020204" pitchFamily="34" charset="0"/>
              <a:buChar char="•"/>
            </a:pPr>
            <a:r>
              <a:rPr lang="en-US" sz="2000" dirty="0"/>
              <a:t>Identifier les </a:t>
            </a:r>
            <a:r>
              <a:rPr lang="en-US" sz="2000" dirty="0" err="1"/>
              <a:t>principaux</a:t>
            </a:r>
            <a:r>
              <a:rPr lang="en-US" sz="2000" dirty="0"/>
              <a:t> </a:t>
            </a:r>
            <a:r>
              <a:rPr lang="en-US" sz="2000" dirty="0" err="1"/>
              <a:t>éléments</a:t>
            </a:r>
            <a:r>
              <a:rPr lang="en-US" sz="2000" dirty="0"/>
              <a:t> </a:t>
            </a:r>
            <a:r>
              <a:rPr lang="en-US" sz="2000" dirty="0" err="1"/>
              <a:t>constitutifs</a:t>
            </a:r>
            <a:r>
              <a:rPr lang="en-US" sz="2000" dirty="0"/>
              <a:t> </a:t>
            </a:r>
            <a:r>
              <a:rPr lang="en-US" sz="2000" dirty="0" err="1"/>
              <a:t>d’une</a:t>
            </a:r>
            <a:r>
              <a:rPr lang="en-US" sz="2000" dirty="0"/>
              <a:t> </a:t>
            </a:r>
            <a:r>
              <a:rPr lang="en-US" sz="2000" dirty="0" err="1"/>
              <a:t>approche</a:t>
            </a:r>
            <a:r>
              <a:rPr lang="en-US" sz="2000" dirty="0"/>
              <a:t> du handicap </a:t>
            </a:r>
            <a:r>
              <a:rPr lang="en-US" sz="2000" dirty="0" err="1"/>
              <a:t>fondée</a:t>
            </a:r>
            <a:r>
              <a:rPr lang="en-US" sz="2000" dirty="0"/>
              <a:t> sur le respect des droits</a:t>
            </a:r>
            <a:endParaRPr lang="en-US" sz="2000" dirty="0">
              <a:cs typeface="Arial" panose="020B0604020202020204"/>
            </a:endParaRPr>
          </a:p>
          <a:p>
            <a:pPr marL="342265" indent="-342265" rtl="0">
              <a:buFont typeface="Arial" panose="020B0604020202020204" pitchFamily="34" charset="0"/>
              <a:buChar char="•"/>
            </a:pPr>
            <a:endParaRPr lang="en-US" dirty="0">
              <a:cs typeface="Arial" panose="020B0604020202020204"/>
            </a:endParaRPr>
          </a:p>
          <a:p>
            <a:pPr marL="456565" lvl="1" indent="0" rtl="0">
              <a:buNone/>
            </a:pPr>
            <a:endParaRPr lang="en-US" dirty="0">
              <a:cs typeface="Arial" panose="020B0604020202020204"/>
            </a:endParaRPr>
          </a:p>
        </p:txBody>
      </p:sp>
      <p:pic>
        <p:nvPicPr>
          <p:cNvPr id="2" name="Picture 1" descr="Mr. Juan Angel de Gouveia (RIADIS) and Mr. Filippo Grandi (UNHCR) communicating through sign language at the Global Refugee Forum, 2019"/>
          <p:cNvPicPr>
            <a:picLocks noChangeAspect="1"/>
          </p:cNvPicPr>
          <p:nvPr/>
        </p:nvPicPr>
        <p:blipFill>
          <a:blip r:embed="rId5"/>
          <a:srcRect/>
          <a:stretch>
            <a:fillRect/>
          </a:stretch>
        </p:blipFill>
        <p:spPr>
          <a:xfrm>
            <a:off x="4102100" y="1445211"/>
            <a:ext cx="4152900" cy="2768600"/>
          </a:xfrm>
          <a:prstGeom prst="rect">
            <a:avLst/>
          </a:prstGeom>
        </p:spPr>
      </p:pic>
      <p:sp>
        <p:nvSpPr>
          <p:cNvPr id="7" name="Rectangle 6"/>
          <p:cNvSpPr/>
          <p:nvPr/>
        </p:nvSpPr>
        <p:spPr>
          <a:xfrm>
            <a:off x="4406196" y="4216294"/>
            <a:ext cx="3608209" cy="261610"/>
          </a:xfrm>
          <a:prstGeom prst="rect">
            <a:avLst/>
          </a:prstGeom>
        </p:spPr>
        <p:txBody>
          <a:bodyPr wrap="square" rtlCol="0">
            <a:spAutoFit/>
          </a:bodyPr>
          <a:lstStyle/>
          <a:p>
            <a:pPr algn="ctr" rtl="0"/>
            <a:r>
              <a:rPr lang="en-US" sz="1100"/>
              <a:t>Photo : © HCR/Andrew McConnell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246683"/>
            <a:ext cx="8754312" cy="701585"/>
          </a:xfrm>
        </p:spPr>
        <p:txBody>
          <a:bodyPr rtlCol="0">
            <a:normAutofit/>
          </a:bodyPr>
          <a:lstStyle/>
          <a:p>
            <a:pPr algn="ctr" rtl="0"/>
            <a:r>
              <a:rPr lang="en-US" sz="3000">
                <a:solidFill>
                  <a:srgbClr val="DF6F3C"/>
                </a:solidFill>
              </a:rPr>
              <a:t>Où se situe le handicap ?</a:t>
            </a:r>
          </a:p>
        </p:txBody>
      </p:sp>
      <p:pic>
        <p:nvPicPr>
          <p:cNvPr id="4" name="Content Placeholder 3" descr="Two UNHCR staff announce information through public speaking and interpret in sign language. The community group is paying attention to them. "/>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912677" y="1298575"/>
            <a:ext cx="5347221" cy="3022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6" name="Titre 2"/>
          <p:cNvSpPr>
            <a:spLocks noGrp="1" noChangeArrowheads="1"/>
          </p:cNvSpPr>
          <p:nvPr>
            <p:ph type="title"/>
          </p:nvPr>
        </p:nvSpPr>
        <p:spPr>
          <a:xfrm>
            <a:off x="1143000" y="205979"/>
            <a:ext cx="6858000" cy="635794"/>
          </a:xfrm>
        </p:spPr>
        <p:txBody>
          <a:bodyPr rtlCol="0">
            <a:normAutofit/>
          </a:bodyPr>
          <a:lstStyle/>
          <a:p>
            <a:pPr algn="ctr" rtl="0"/>
            <a:r>
              <a:rPr lang="en-US" sz="3000">
                <a:solidFill>
                  <a:srgbClr val="DF6F3C"/>
                </a:solidFill>
                <a:latin typeface="Arial" panose="020B0604020202020204" pitchFamily="34" charset="0"/>
                <a:cs typeface="Arial" panose="020B0604020202020204" pitchFamily="34" charset="0"/>
              </a:rPr>
              <a:t>Comment définir le handicap ?</a:t>
            </a:r>
          </a:p>
        </p:txBody>
      </p:sp>
      <p:sp>
        <p:nvSpPr>
          <p:cNvPr id="24" name="Oval 23" descr="Photo caption: a graphic illustration of the CRPD concept of disability"/>
          <p:cNvSpPr/>
          <p:nvPr/>
        </p:nvSpPr>
        <p:spPr>
          <a:xfrm>
            <a:off x="3246966" y="1358899"/>
            <a:ext cx="2514601" cy="2514601"/>
          </a:xfrm>
          <a:prstGeom prst="ellipse">
            <a:avLst/>
          </a:prstGeom>
          <a:solidFill>
            <a:srgbClr val="0F5494"/>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2484" y="3115731"/>
            <a:ext cx="2139354" cy="1242826"/>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96" y="2791126"/>
            <a:ext cx="2142255" cy="1573441"/>
          </a:xfrm>
          <a:prstGeom prst="rect">
            <a:avLst/>
          </a:prstGeom>
        </p:spPr>
      </p:pic>
      <p:sp>
        <p:nvSpPr>
          <p:cNvPr id="25" name="Oval 24"/>
          <p:cNvSpPr/>
          <p:nvPr/>
        </p:nvSpPr>
        <p:spPr>
          <a:xfrm>
            <a:off x="3107266" y="1219199"/>
            <a:ext cx="2794001" cy="2794001"/>
          </a:xfrm>
          <a:prstGeom prst="ellipse">
            <a:avLst/>
          </a:prstGeom>
          <a:noFill/>
          <a:ln w="152400" cmpd="sng">
            <a:solidFill>
              <a:srgbClr val="DDE3E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1" name="Oval 20"/>
          <p:cNvSpPr/>
          <p:nvPr/>
        </p:nvSpPr>
        <p:spPr>
          <a:xfrm>
            <a:off x="4851289" y="2890486"/>
            <a:ext cx="614713" cy="614713"/>
          </a:xfrm>
          <a:prstGeom prst="ellipse">
            <a:avLst/>
          </a:prstGeom>
          <a:solidFill>
            <a:srgbClr val="99BA2C"/>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0" name="Hexagon 19"/>
          <p:cNvSpPr/>
          <p:nvPr/>
        </p:nvSpPr>
        <p:spPr>
          <a:xfrm>
            <a:off x="3570710" y="2922714"/>
            <a:ext cx="646219" cy="557085"/>
          </a:xfrm>
          <a:prstGeom prst="hexagon">
            <a:avLst/>
          </a:prstGeom>
          <a:solidFill>
            <a:srgbClr val="C91F20"/>
          </a:solidFill>
          <a:ln w="28575" cmpd="sng">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9" name="Left-Right Arrow 18"/>
          <p:cNvSpPr/>
          <p:nvPr/>
        </p:nvSpPr>
        <p:spPr>
          <a:xfrm>
            <a:off x="2895598" y="3428999"/>
            <a:ext cx="3285067" cy="550333"/>
          </a:xfrm>
          <a:prstGeom prst="leftRightArrow">
            <a:avLst/>
          </a:prstGeom>
          <a:solidFill>
            <a:srgbClr val="F7B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4" name="Oval 3"/>
          <p:cNvSpPr/>
          <p:nvPr/>
        </p:nvSpPr>
        <p:spPr>
          <a:xfrm>
            <a:off x="2426499" y="1224236"/>
            <a:ext cx="497926" cy="497926"/>
          </a:xfrm>
          <a:prstGeom prst="ellipse">
            <a:avLst/>
          </a:prstGeom>
          <a:solidFill>
            <a:srgbClr val="E27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5" name="Oval 4"/>
          <p:cNvSpPr/>
          <p:nvPr/>
        </p:nvSpPr>
        <p:spPr>
          <a:xfrm>
            <a:off x="2353726" y="1151463"/>
            <a:ext cx="643473" cy="643473"/>
          </a:xfrm>
          <a:prstGeom prst="ellipse">
            <a:avLst/>
          </a:prstGeom>
          <a:noFill/>
          <a:ln w="38100" cmpd="sng">
            <a:solidFill>
              <a:srgbClr val="E2703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7" name="Oval 6"/>
          <p:cNvSpPr/>
          <p:nvPr/>
        </p:nvSpPr>
        <p:spPr>
          <a:xfrm>
            <a:off x="6134899" y="1224236"/>
            <a:ext cx="497926" cy="497926"/>
          </a:xfrm>
          <a:prstGeom prst="ellipse">
            <a:avLst/>
          </a:prstGeom>
          <a:solidFill>
            <a:srgbClr val="349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8" name="Oval 7"/>
          <p:cNvSpPr/>
          <p:nvPr/>
        </p:nvSpPr>
        <p:spPr>
          <a:xfrm>
            <a:off x="6062126" y="1151463"/>
            <a:ext cx="643473" cy="643473"/>
          </a:xfrm>
          <a:prstGeom prst="ellipse">
            <a:avLst/>
          </a:prstGeom>
          <a:noFill/>
          <a:ln w="38100" cmpd="sng">
            <a:solidFill>
              <a:srgbClr val="34973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6" name="TextBox 5"/>
          <p:cNvSpPr txBox="1"/>
          <p:nvPr/>
        </p:nvSpPr>
        <p:spPr>
          <a:xfrm>
            <a:off x="846666" y="1185332"/>
            <a:ext cx="1490136" cy="830997"/>
          </a:xfrm>
          <a:prstGeom prst="rect">
            <a:avLst/>
          </a:prstGeom>
          <a:noFill/>
        </p:spPr>
        <p:txBody>
          <a:bodyPr vert="horz" wrap="square" rtlCol="0" anchor="t" anchorCtr="0">
            <a:spAutoFit/>
          </a:bodyPr>
          <a:lstStyle/>
          <a:p>
            <a:pPr algn="r" rtl="0">
              <a:spcAft>
                <a:spcPts val="800"/>
              </a:spcAft>
            </a:pPr>
            <a:r>
              <a:rPr lang="en-US" sz="1200" b="1" dirty="0">
                <a:effectLst/>
                <a:ea typeface="Calibri" panose="020F0502020204030204" pitchFamily="34" charset="0"/>
                <a:cs typeface="Times New Roman" panose="02020603050405020304" pitchFamily="18" charset="0"/>
              </a:rPr>
              <a:t>PERSONNES</a:t>
            </a:r>
            <a:br>
              <a:rPr lang="en-US" sz="1200" dirty="0">
                <a:effectLst/>
                <a:latin typeface="+mj-lt"/>
                <a:ea typeface="Calibri" panose="020F0502020204030204" pitchFamily="34" charset="0"/>
                <a:cs typeface="Times New Roman" panose="02020603050405020304" pitchFamily="18" charset="0"/>
              </a:rPr>
            </a:br>
            <a:r>
              <a:rPr lang="en-US" sz="1200" dirty="0" err="1">
                <a:effectLst/>
                <a:ea typeface="Calibri" panose="020F0502020204030204" pitchFamily="34" charset="0"/>
                <a:cs typeface="Times New Roman" panose="02020603050405020304" pitchFamily="18" charset="0"/>
              </a:rPr>
              <a:t>Âge</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sexe</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déficiences</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groupe</a:t>
            </a:r>
            <a:r>
              <a:rPr lang="en-US" sz="1200" dirty="0">
                <a:effectLst/>
                <a:ea typeface="Calibri" panose="020F0502020204030204" pitchFamily="34" charset="0"/>
                <a:cs typeface="Times New Roman" panose="02020603050405020304" pitchFamily="18" charset="0"/>
              </a:rPr>
              <a:t> </a:t>
            </a:r>
            <a:r>
              <a:rPr lang="en-US" sz="1200" dirty="0" err="1">
                <a:effectLst/>
                <a:ea typeface="Calibri" panose="020F0502020204030204" pitchFamily="34" charset="0"/>
                <a:cs typeface="Times New Roman" panose="02020603050405020304" pitchFamily="18" charset="0"/>
              </a:rPr>
              <a:t>ethnique</a:t>
            </a:r>
            <a:r>
              <a:rPr lang="en-US" sz="1200" dirty="0">
                <a:effectLst/>
                <a:ea typeface="Calibri" panose="020F0502020204030204" pitchFamily="34" charset="0"/>
                <a:cs typeface="Times New Roman" panose="02020603050405020304" pitchFamily="18" charset="0"/>
              </a:rPr>
              <a:t>...</a:t>
            </a:r>
          </a:p>
        </p:txBody>
      </p:sp>
      <p:sp>
        <p:nvSpPr>
          <p:cNvPr id="10" name="TextBox 9"/>
          <p:cNvSpPr txBox="1"/>
          <p:nvPr/>
        </p:nvSpPr>
        <p:spPr>
          <a:xfrm>
            <a:off x="6735231" y="1185332"/>
            <a:ext cx="1852509" cy="830997"/>
          </a:xfrm>
          <a:prstGeom prst="rect">
            <a:avLst/>
          </a:prstGeom>
          <a:noFill/>
        </p:spPr>
        <p:txBody>
          <a:bodyPr wrap="square" rtlCol="0">
            <a:spAutoFit/>
          </a:bodyPr>
          <a:lstStyle/>
          <a:p>
            <a:pPr rtl="0">
              <a:spcAft>
                <a:spcPts val="800"/>
              </a:spcAft>
            </a:pPr>
            <a:r>
              <a:rPr lang="en-US" sz="1200" b="1">
                <a:effectLst/>
                <a:ea typeface="Calibri" panose="020F0502020204030204" pitchFamily="34" charset="0"/>
                <a:cs typeface="Times New Roman" panose="02020603050405020304" pitchFamily="18" charset="0"/>
              </a:rPr>
              <a:t>ENVIRONNEMENT</a:t>
            </a:r>
            <a:br>
              <a:rPr lang="en-US" sz="1200" dirty="0">
                <a:effectLst/>
                <a:ea typeface="Calibri" panose="020F0502020204030204" pitchFamily="34" charset="0"/>
                <a:cs typeface="Times New Roman" panose="02020603050405020304" pitchFamily="18" charset="0"/>
              </a:rPr>
            </a:br>
            <a:r>
              <a:rPr lang="en-US" sz="1200">
                <a:effectLst/>
                <a:ea typeface="Calibri" panose="020F0502020204030204" pitchFamily="34" charset="0"/>
                <a:cs typeface="Times New Roman" panose="02020603050405020304" pitchFamily="18" charset="0"/>
              </a:rPr>
              <a:t>Obstacles/conditions favorables concernant l’environnement physique, l’information, les attitudes et les institutions</a:t>
            </a:r>
          </a:p>
        </p:txBody>
      </p:sp>
      <p:pic>
        <p:nvPicPr>
          <p:cNvPr id="9" name="Picture 8"/>
          <p:cNvPicPr>
            <a:picLocks noChangeAspect="1"/>
          </p:cNvPicPr>
          <p:nvPr/>
        </p:nvPicPr>
        <p:blipFill>
          <a:blip r:embed="rId5"/>
          <a:stretch>
            <a:fillRect/>
          </a:stretch>
        </p:blipFill>
        <p:spPr>
          <a:xfrm>
            <a:off x="2523067" y="1312333"/>
            <a:ext cx="296333" cy="318284"/>
          </a:xfrm>
          <a:prstGeom prst="rect">
            <a:avLst/>
          </a:prstGeom>
        </p:spPr>
      </p:pic>
      <p:pic>
        <p:nvPicPr>
          <p:cNvPr id="11" name="Picture 10"/>
          <p:cNvPicPr>
            <a:picLocks noChangeAspect="1"/>
          </p:cNvPicPr>
          <p:nvPr/>
        </p:nvPicPr>
        <p:blipFill>
          <a:blip r:embed="rId6"/>
          <a:stretch>
            <a:fillRect/>
          </a:stretch>
        </p:blipFill>
        <p:spPr>
          <a:xfrm>
            <a:off x="6201834" y="1295400"/>
            <a:ext cx="368300" cy="346635"/>
          </a:xfrm>
          <a:prstGeom prst="rect">
            <a:avLst/>
          </a:prstGeom>
        </p:spPr>
      </p:pic>
      <p:sp>
        <p:nvSpPr>
          <p:cNvPr id="12" name="Left-Up Arrow 11"/>
          <p:cNvSpPr/>
          <p:nvPr/>
        </p:nvSpPr>
        <p:spPr>
          <a:xfrm>
            <a:off x="5139267" y="1888067"/>
            <a:ext cx="1456266" cy="863600"/>
          </a:xfrm>
          <a:prstGeom prst="leftUpArrow">
            <a:avLst/>
          </a:prstGeom>
          <a:solidFill>
            <a:srgbClr val="34973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4" name="Left-Up Arrow 13"/>
          <p:cNvSpPr/>
          <p:nvPr/>
        </p:nvSpPr>
        <p:spPr>
          <a:xfrm flipH="1">
            <a:off x="2463797" y="1888067"/>
            <a:ext cx="1490136" cy="863600"/>
          </a:xfrm>
          <a:prstGeom prst="leftUpArrow">
            <a:avLst/>
          </a:prstGeom>
          <a:solidFill>
            <a:srgbClr val="E27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13" name="TextBox 12"/>
          <p:cNvSpPr txBox="1"/>
          <p:nvPr/>
        </p:nvSpPr>
        <p:spPr>
          <a:xfrm>
            <a:off x="3640666" y="1794935"/>
            <a:ext cx="1744133" cy="297517"/>
          </a:xfrm>
          <a:prstGeom prst="rect">
            <a:avLst/>
          </a:prstGeom>
          <a:noFill/>
        </p:spPr>
        <p:txBody>
          <a:bodyPr wrap="square" rtlCol="0">
            <a:spAutoFit/>
          </a:bodyPr>
          <a:lstStyle/>
          <a:p>
            <a:pPr algn="ctr" rtl="0"/>
            <a:r>
              <a:rPr lang="en-US" sz="2000" b="1" baseline="30000">
                <a:solidFill>
                  <a:srgbClr val="FFFFFF"/>
                </a:solidFill>
              </a:rPr>
              <a:t>INTERACTION</a:t>
            </a:r>
          </a:p>
        </p:txBody>
      </p:sp>
      <p:sp>
        <p:nvSpPr>
          <p:cNvPr id="15" name="TextBox 14"/>
          <p:cNvSpPr txBox="1"/>
          <p:nvPr/>
        </p:nvSpPr>
        <p:spPr>
          <a:xfrm>
            <a:off x="3376566" y="3100399"/>
            <a:ext cx="1058333" cy="184666"/>
          </a:xfrm>
          <a:prstGeom prst="rect">
            <a:avLst/>
          </a:prstGeom>
          <a:noFill/>
        </p:spPr>
        <p:txBody>
          <a:bodyPr wrap="square" rtlCol="0">
            <a:spAutoFit/>
          </a:bodyPr>
          <a:lstStyle/>
          <a:p>
            <a:pPr algn="ctr" rtl="0"/>
            <a:r>
              <a:rPr lang="en-US" sz="600" b="1" dirty="0">
                <a:solidFill>
                  <a:srgbClr val="FFFFFF"/>
                </a:solidFill>
              </a:rPr>
              <a:t>OBSTACLE</a:t>
            </a:r>
          </a:p>
        </p:txBody>
      </p:sp>
      <p:sp>
        <p:nvSpPr>
          <p:cNvPr id="17" name="TextBox 16"/>
          <p:cNvSpPr txBox="1"/>
          <p:nvPr/>
        </p:nvSpPr>
        <p:spPr>
          <a:xfrm>
            <a:off x="4639549" y="3051743"/>
            <a:ext cx="1058333" cy="276999"/>
          </a:xfrm>
          <a:prstGeom prst="rect">
            <a:avLst/>
          </a:prstGeom>
          <a:noFill/>
        </p:spPr>
        <p:txBody>
          <a:bodyPr wrap="square" rtlCol="0">
            <a:spAutoFit/>
          </a:bodyPr>
          <a:lstStyle/>
          <a:p>
            <a:pPr algn="ctr" rtl="0"/>
            <a:r>
              <a:rPr lang="en-US" sz="600" b="1" dirty="0">
                <a:solidFill>
                  <a:schemeClr val="bg1"/>
                </a:solidFill>
              </a:rPr>
              <a:t>CONDITIONS</a:t>
            </a:r>
          </a:p>
          <a:p>
            <a:pPr algn="ctr" rtl="0"/>
            <a:r>
              <a:rPr lang="en-US" sz="600" b="1" dirty="0">
                <a:solidFill>
                  <a:schemeClr val="bg1"/>
                </a:solidFill>
              </a:rPr>
              <a:t> FAVORABLES</a:t>
            </a:r>
          </a:p>
        </p:txBody>
      </p:sp>
      <p:sp>
        <p:nvSpPr>
          <p:cNvPr id="16" name="TextBox 15"/>
          <p:cNvSpPr txBox="1"/>
          <p:nvPr/>
        </p:nvSpPr>
        <p:spPr>
          <a:xfrm>
            <a:off x="2946406" y="3623733"/>
            <a:ext cx="3285067" cy="266740"/>
          </a:xfrm>
          <a:prstGeom prst="rect">
            <a:avLst/>
          </a:prstGeom>
          <a:noFill/>
        </p:spPr>
        <p:txBody>
          <a:bodyPr wrap="square" rtlCol="0">
            <a:spAutoFit/>
          </a:bodyPr>
          <a:lstStyle/>
          <a:p>
            <a:pPr algn="ctr" rtl="0"/>
            <a:r>
              <a:rPr lang="en-US" sz="1700" b="1" baseline="30000"/>
              <a:t>-   Inclusion et participation   + </a:t>
            </a:r>
          </a:p>
        </p:txBody>
      </p:sp>
      <p:pic>
        <p:nvPicPr>
          <p:cNvPr id="18" name="Picture 17"/>
          <p:cNvPicPr>
            <a:picLocks noChangeAspect="1"/>
          </p:cNvPicPr>
          <p:nvPr/>
        </p:nvPicPr>
        <p:blipFill>
          <a:blip r:embed="rId7"/>
          <a:stretch>
            <a:fillRect/>
          </a:stretch>
        </p:blipFill>
        <p:spPr>
          <a:xfrm>
            <a:off x="4102102" y="2061634"/>
            <a:ext cx="873977" cy="884767"/>
          </a:xfrm>
          <a:prstGeom prst="rect">
            <a:avLst/>
          </a:prstGeom>
        </p:spPr>
      </p:pic>
      <p:sp>
        <p:nvSpPr>
          <p:cNvPr id="22" name="Up Arrow 21"/>
          <p:cNvSpPr/>
          <p:nvPr/>
        </p:nvSpPr>
        <p:spPr>
          <a:xfrm>
            <a:off x="4233331" y="3014134"/>
            <a:ext cx="576000" cy="575734"/>
          </a:xfrm>
          <a:prstGeom prst="upArrow">
            <a:avLst/>
          </a:prstGeom>
          <a:solidFill>
            <a:srgbClr val="F7BE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407548"/>
            <a:ext cx="8754312" cy="968351"/>
          </a:xfrm>
        </p:spPr>
        <p:txBody>
          <a:bodyPr rtlCol="0">
            <a:normAutofit/>
          </a:bodyPr>
          <a:lstStyle/>
          <a:p>
            <a:pPr algn="ctr" rtl="0"/>
            <a:r>
              <a:rPr lang="en-US" sz="3000" dirty="0">
                <a:solidFill>
                  <a:srgbClr val="DF6F3C"/>
                </a:solidFill>
              </a:rPr>
              <a:t>La Convention des Nations </a:t>
            </a:r>
            <a:r>
              <a:rPr lang="en-US" sz="3000" dirty="0" err="1">
                <a:solidFill>
                  <a:srgbClr val="DF6F3C"/>
                </a:solidFill>
              </a:rPr>
              <a:t>Unies</a:t>
            </a:r>
            <a:r>
              <a:rPr lang="en-US" sz="3000" dirty="0">
                <a:solidFill>
                  <a:srgbClr val="DF6F3C"/>
                </a:solidFill>
              </a:rPr>
              <a:t> relative aux droits des </a:t>
            </a:r>
            <a:r>
              <a:rPr lang="en-US" sz="3000" dirty="0" err="1">
                <a:solidFill>
                  <a:srgbClr val="DF6F3C"/>
                </a:solidFill>
              </a:rPr>
              <a:t>personnes</a:t>
            </a:r>
            <a:r>
              <a:rPr lang="en-US" sz="3000" dirty="0">
                <a:solidFill>
                  <a:srgbClr val="DF6F3C"/>
                </a:solidFill>
              </a:rPr>
              <a:t> </a:t>
            </a:r>
            <a:r>
              <a:rPr lang="en-US" sz="3000" dirty="0" err="1">
                <a:solidFill>
                  <a:srgbClr val="DF6F3C"/>
                </a:solidFill>
              </a:rPr>
              <a:t>handicapées</a:t>
            </a:r>
            <a:endParaRPr lang="fr-FR" altLang="en-US" sz="3000" dirty="0">
              <a:solidFill>
                <a:srgbClr val="DF6F3C"/>
              </a:solidFill>
            </a:endParaRPr>
          </a:p>
        </p:txBody>
      </p:sp>
      <p:sp>
        <p:nvSpPr>
          <p:cNvPr id="3" name="Content Placeholder 2"/>
          <p:cNvSpPr>
            <a:spLocks noGrp="1"/>
          </p:cNvSpPr>
          <p:nvPr>
            <p:ph idx="1"/>
          </p:nvPr>
        </p:nvSpPr>
        <p:spPr>
          <a:xfrm>
            <a:off x="736600" y="1579841"/>
            <a:ext cx="7708900" cy="3021510"/>
          </a:xfrm>
        </p:spPr>
        <p:txBody>
          <a:bodyPr rtlCol="0">
            <a:normAutofit/>
          </a:bodyPr>
          <a:lstStyle/>
          <a:p>
            <a:pPr marL="0" indent="0" algn="ctr" rtl="0">
              <a:buNone/>
            </a:pPr>
            <a:r>
              <a:rPr lang="en-US" sz="2000" dirty="0"/>
              <a:t>« ... le handicap </a:t>
            </a:r>
            <a:r>
              <a:rPr lang="en-US" sz="2000" dirty="0" err="1"/>
              <a:t>résulte</a:t>
            </a:r>
            <a:r>
              <a:rPr lang="en-US" sz="2000" dirty="0"/>
              <a:t> de </a:t>
            </a:r>
            <a:r>
              <a:rPr lang="en-US" sz="2000" dirty="0" err="1"/>
              <a:t>l’interaction</a:t>
            </a:r>
            <a:r>
              <a:rPr lang="en-US" sz="2000" dirty="0"/>
              <a:t> entre des </a:t>
            </a:r>
            <a:r>
              <a:rPr lang="en-US" sz="2000" dirty="0" err="1"/>
              <a:t>personnes</a:t>
            </a:r>
            <a:r>
              <a:rPr lang="en-US" sz="2000" dirty="0"/>
              <a:t> </a:t>
            </a:r>
            <a:r>
              <a:rPr lang="en-US" sz="2000" dirty="0" err="1"/>
              <a:t>présentant</a:t>
            </a:r>
            <a:r>
              <a:rPr lang="en-US" sz="2000" dirty="0"/>
              <a:t> des </a:t>
            </a:r>
            <a:r>
              <a:rPr lang="en-US" sz="2000" dirty="0" err="1"/>
              <a:t>incapacités</a:t>
            </a:r>
            <a:r>
              <a:rPr lang="en-US" sz="2000" dirty="0"/>
              <a:t> et les </a:t>
            </a:r>
            <a:r>
              <a:rPr lang="en-US" sz="2000" dirty="0" err="1"/>
              <a:t>barrières</a:t>
            </a:r>
            <a:r>
              <a:rPr lang="en-US" sz="2000" dirty="0"/>
              <a:t> </a:t>
            </a:r>
            <a:r>
              <a:rPr lang="en-US" sz="2000" dirty="0" err="1"/>
              <a:t>comportementales</a:t>
            </a:r>
            <a:r>
              <a:rPr lang="en-US" sz="2000" dirty="0"/>
              <a:t> et </a:t>
            </a:r>
            <a:r>
              <a:rPr lang="en-US" sz="2000" dirty="0" err="1"/>
              <a:t>environnementales</a:t>
            </a:r>
            <a:r>
              <a:rPr lang="en-US" sz="2000" dirty="0"/>
              <a:t> qui font obstacle </a:t>
            </a:r>
            <a:r>
              <a:rPr lang="en-US" sz="2000" dirty="0" err="1"/>
              <a:t>à</a:t>
            </a:r>
            <a:r>
              <a:rPr lang="en-US" sz="2000" dirty="0"/>
              <a:t> </a:t>
            </a:r>
            <a:r>
              <a:rPr lang="en-US" sz="2000" dirty="0" err="1"/>
              <a:t>leur</a:t>
            </a:r>
            <a:r>
              <a:rPr lang="en-US" sz="2000" dirty="0"/>
              <a:t> </a:t>
            </a:r>
            <a:r>
              <a:rPr lang="en-US" sz="2000" dirty="0" err="1"/>
              <a:t>pleine</a:t>
            </a:r>
            <a:r>
              <a:rPr lang="en-US" sz="2000" dirty="0"/>
              <a:t> et effective participation </a:t>
            </a:r>
            <a:r>
              <a:rPr lang="en-US" sz="2000" dirty="0" err="1"/>
              <a:t>à</a:t>
            </a:r>
            <a:r>
              <a:rPr lang="en-US" sz="2000" dirty="0"/>
              <a:t> la </a:t>
            </a:r>
            <a:r>
              <a:rPr lang="en-US" sz="2000" dirty="0" err="1"/>
              <a:t>société</a:t>
            </a:r>
            <a:r>
              <a:rPr lang="en-US" sz="2000" dirty="0"/>
              <a:t> sur la base de </a:t>
            </a:r>
            <a:r>
              <a:rPr lang="en-US" sz="2000" dirty="0" err="1"/>
              <a:t>l’égalité</a:t>
            </a:r>
            <a:r>
              <a:rPr lang="en-US" sz="2000" dirty="0"/>
              <a:t> avec les </a:t>
            </a:r>
            <a:r>
              <a:rPr lang="en-US" sz="2000" dirty="0" err="1"/>
              <a:t>autres</a:t>
            </a:r>
            <a:r>
              <a:rPr lang="en-US" sz="2000" dirty="0"/>
              <a:t>. »</a:t>
            </a:r>
            <a:endParaRPr lang="en-US" sz="20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732" y="255150"/>
            <a:ext cx="5964767" cy="701585"/>
          </a:xfrm>
        </p:spPr>
        <p:txBody>
          <a:bodyPr rtlCol="0">
            <a:normAutofit/>
          </a:bodyPr>
          <a:lstStyle/>
          <a:p>
            <a:pPr algn="ctr" rtl="0"/>
            <a:r>
              <a:rPr lang="en-US" sz="3000">
                <a:solidFill>
                  <a:srgbClr val="DF6F3C"/>
                </a:solidFill>
              </a:rPr>
              <a:t>Où se situe l’obstacle ?</a:t>
            </a:r>
          </a:p>
        </p:txBody>
      </p:sp>
      <p:pic>
        <p:nvPicPr>
          <p:cNvPr id="4" name="Content Placeholder 3" descr="A woman and a man are reading a street announcement on the wall while a woman with visual impairment walk passed the street announcement without knowing it. "/>
          <p:cNvPicPr>
            <a:picLocks noGrp="1"/>
          </p:cNvPicPr>
          <p:nvPr>
            <p:ph idx="1"/>
          </p:nvPr>
        </p:nvPicPr>
        <p:blipFill rotWithShape="1">
          <a:blip r:embed="rId3">
            <a:extLst>
              <a:ext uri="{28A0092B-C50C-407E-A947-70E740481C1C}">
                <a14:useLocalDpi xmlns:a14="http://schemas.microsoft.com/office/drawing/2010/main" val="0"/>
              </a:ext>
            </a:extLst>
          </a:blip>
          <a:srcRect r="50256"/>
          <a:stretch>
            <a:fillRect/>
          </a:stretch>
        </p:blipFill>
        <p:spPr>
          <a:xfrm>
            <a:off x="4068263" y="1304053"/>
            <a:ext cx="2779987" cy="3022600"/>
          </a:xfrm>
          <a:prstGeom prst="rect">
            <a:avLst/>
          </a:prstGeom>
        </p:spPr>
      </p:pic>
      <p:pic>
        <p:nvPicPr>
          <p:cNvPr id="5" name="Picture 4"/>
          <p:cNvPicPr>
            <a:picLocks noChangeAspect="1"/>
          </p:cNvPicPr>
          <p:nvPr/>
        </p:nvPicPr>
        <p:blipFill>
          <a:blip r:embed="rId4" cstate="email"/>
          <a:stretch>
            <a:fillRect/>
          </a:stretch>
        </p:blipFill>
        <p:spPr>
          <a:xfrm>
            <a:off x="4855239" y="1472982"/>
            <a:ext cx="402174" cy="402174"/>
          </a:xfrm>
          <a:prstGeom prst="rect">
            <a:avLst/>
          </a:prstGeom>
        </p:spPr>
      </p:pic>
      <p:sp>
        <p:nvSpPr>
          <p:cNvPr id="7" name="Rounded Rectangle 24"/>
          <p:cNvSpPr/>
          <p:nvPr/>
        </p:nvSpPr>
        <p:spPr>
          <a:xfrm>
            <a:off x="742130" y="602255"/>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dirty="0">
                <a:solidFill>
                  <a:schemeClr val="bg1"/>
                </a:solidFill>
              </a:rPr>
              <a:t>Obstacle</a:t>
            </a:r>
          </a:p>
          <a:p>
            <a:pPr algn="ctr" rtl="0"/>
            <a:r>
              <a:rPr lang="en-US" sz="1400" b="1" dirty="0">
                <a:solidFill>
                  <a:schemeClr val="bg1"/>
                </a:solidFill>
              </a:rPr>
              <a:t>physique</a:t>
            </a:r>
          </a:p>
        </p:txBody>
      </p:sp>
      <p:sp>
        <p:nvSpPr>
          <p:cNvPr id="8" name="Rounded Rectangle 24"/>
          <p:cNvSpPr/>
          <p:nvPr/>
        </p:nvSpPr>
        <p:spPr>
          <a:xfrm>
            <a:off x="742130" y="1466754"/>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informationnel</a:t>
            </a:r>
          </a:p>
        </p:txBody>
      </p:sp>
      <p:sp>
        <p:nvSpPr>
          <p:cNvPr id="9" name="Rounded Rectangle 24"/>
          <p:cNvSpPr/>
          <p:nvPr/>
        </p:nvSpPr>
        <p:spPr>
          <a:xfrm>
            <a:off x="742130" y="2331253"/>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communicationnel</a:t>
            </a:r>
          </a:p>
        </p:txBody>
      </p:sp>
      <p:sp>
        <p:nvSpPr>
          <p:cNvPr id="10" name="Rounded Rectangle 24"/>
          <p:cNvSpPr/>
          <p:nvPr/>
        </p:nvSpPr>
        <p:spPr>
          <a:xfrm>
            <a:off x="742130" y="3195752"/>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dirty="0">
                <a:solidFill>
                  <a:schemeClr val="bg1"/>
                </a:solidFill>
              </a:rPr>
              <a:t>Obstacle </a:t>
            </a:r>
            <a:r>
              <a:rPr lang="en-US" sz="1400" b="1" dirty="0" err="1">
                <a:solidFill>
                  <a:schemeClr val="bg1"/>
                </a:solidFill>
              </a:rPr>
              <a:t>comportemental</a:t>
            </a:r>
            <a:endParaRPr lang="en-US" sz="1400" b="1" dirty="0">
              <a:solidFill>
                <a:schemeClr val="bg1"/>
              </a:solidFill>
            </a:endParaRPr>
          </a:p>
        </p:txBody>
      </p:sp>
      <p:sp>
        <p:nvSpPr>
          <p:cNvPr id="11" name="Rounded Rectangle 24"/>
          <p:cNvSpPr/>
          <p:nvPr/>
        </p:nvSpPr>
        <p:spPr>
          <a:xfrm>
            <a:off x="742130" y="4060251"/>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institutionnel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2480732" y="255150"/>
            <a:ext cx="5964767" cy="701585"/>
          </a:xfrm>
        </p:spPr>
        <p:txBody>
          <a:bodyPr rtlCol="0">
            <a:normAutofit/>
          </a:bodyPr>
          <a:lstStyle/>
          <a:p>
            <a:pPr algn="ctr" rtl="0"/>
            <a:r>
              <a:rPr lang="en-US" sz="3000">
                <a:solidFill>
                  <a:srgbClr val="DF6F3C"/>
                </a:solidFill>
              </a:rPr>
              <a:t>Où se situe l’obstacle ?</a:t>
            </a:r>
          </a:p>
        </p:txBody>
      </p:sp>
      <p:pic>
        <p:nvPicPr>
          <p:cNvPr id="4" name="Content Placeholder 3" descr="A man with disability is isolating himself in the room while a group of men and women are exchanging rumours about him outside of his room window."/>
          <p:cNvPicPr>
            <a:picLocks noGrp="1"/>
          </p:cNvPicPr>
          <p:nvPr>
            <p:ph idx="1"/>
          </p:nvPr>
        </p:nvPicPr>
        <p:blipFill rotWithShape="1">
          <a:blip r:embed="rId3">
            <a:extLst>
              <a:ext uri="{28A0092B-C50C-407E-A947-70E740481C1C}">
                <a14:useLocalDpi xmlns:a14="http://schemas.microsoft.com/office/drawing/2010/main" val="0"/>
              </a:ext>
            </a:extLst>
          </a:blip>
          <a:srcRect t="11032"/>
          <a:stretch>
            <a:fillRect/>
          </a:stretch>
        </p:blipFill>
        <p:spPr bwMode="auto">
          <a:xfrm>
            <a:off x="2157041" y="1374775"/>
            <a:ext cx="6288459" cy="3022600"/>
          </a:xfrm>
          <a:prstGeom prst="rect">
            <a:avLst/>
          </a:prstGeom>
          <a:ln>
            <a:noFill/>
          </a:ln>
        </p:spPr>
      </p:pic>
      <p:sp>
        <p:nvSpPr>
          <p:cNvPr id="11" name="Rounded Rectangle 24"/>
          <p:cNvSpPr/>
          <p:nvPr/>
        </p:nvSpPr>
        <p:spPr>
          <a:xfrm>
            <a:off x="742130" y="602255"/>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dirty="0">
                <a:solidFill>
                  <a:schemeClr val="bg1"/>
                </a:solidFill>
              </a:rPr>
              <a:t>Obstacle</a:t>
            </a:r>
          </a:p>
          <a:p>
            <a:pPr algn="ctr" rtl="0"/>
            <a:r>
              <a:rPr lang="en-US" sz="1400" b="1" dirty="0">
                <a:solidFill>
                  <a:schemeClr val="bg1"/>
                </a:solidFill>
              </a:rPr>
              <a:t>physique</a:t>
            </a:r>
          </a:p>
        </p:txBody>
      </p:sp>
      <p:sp>
        <p:nvSpPr>
          <p:cNvPr id="12" name="Rounded Rectangle 24"/>
          <p:cNvSpPr/>
          <p:nvPr/>
        </p:nvSpPr>
        <p:spPr>
          <a:xfrm>
            <a:off x="742130" y="1466754"/>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informationnel</a:t>
            </a:r>
          </a:p>
        </p:txBody>
      </p:sp>
      <p:sp>
        <p:nvSpPr>
          <p:cNvPr id="13" name="Rounded Rectangle 24"/>
          <p:cNvSpPr/>
          <p:nvPr/>
        </p:nvSpPr>
        <p:spPr>
          <a:xfrm>
            <a:off x="742130" y="2331253"/>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communicationnel</a:t>
            </a:r>
          </a:p>
        </p:txBody>
      </p:sp>
      <p:sp>
        <p:nvSpPr>
          <p:cNvPr id="14" name="Rounded Rectangle 24"/>
          <p:cNvSpPr/>
          <p:nvPr/>
        </p:nvSpPr>
        <p:spPr>
          <a:xfrm>
            <a:off x="742130" y="3195752"/>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comportemental</a:t>
            </a:r>
          </a:p>
        </p:txBody>
      </p:sp>
      <p:sp>
        <p:nvSpPr>
          <p:cNvPr id="15" name="Rounded Rectangle 24"/>
          <p:cNvSpPr/>
          <p:nvPr/>
        </p:nvSpPr>
        <p:spPr>
          <a:xfrm>
            <a:off x="742130" y="4060251"/>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institutionnel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480732" y="255150"/>
            <a:ext cx="5964767" cy="701585"/>
          </a:xfrm>
        </p:spPr>
        <p:txBody>
          <a:bodyPr rtlCol="0">
            <a:normAutofit/>
          </a:bodyPr>
          <a:lstStyle/>
          <a:p>
            <a:pPr algn="ctr" rtl="0"/>
            <a:r>
              <a:rPr lang="en-US" sz="3000">
                <a:solidFill>
                  <a:srgbClr val="DF6F3C"/>
                </a:solidFill>
              </a:rPr>
              <a:t>Où se situe l’obstacle ?</a:t>
            </a:r>
          </a:p>
        </p:txBody>
      </p:sp>
      <p:pic>
        <p:nvPicPr>
          <p:cNvPr id="6" name="Content Placeholder 3" descr="A man in a wheelchair stops in front of a building. He can't access to the building because of the stairs. "/>
          <p:cNvPicPr/>
          <p:nvPr/>
        </p:nvPicPr>
        <p:blipFill>
          <a:blip r:embed="rId3">
            <a:extLst>
              <a:ext uri="{28A0092B-C50C-407E-A947-70E740481C1C}">
                <a14:useLocalDpi xmlns:a14="http://schemas.microsoft.com/office/drawing/2010/main" val="0"/>
              </a:ext>
            </a:extLst>
          </a:blip>
          <a:stretch>
            <a:fillRect/>
          </a:stretch>
        </p:blipFill>
        <p:spPr>
          <a:xfrm>
            <a:off x="4718107" y="1298575"/>
            <a:ext cx="2949057" cy="3022600"/>
          </a:xfrm>
          <a:prstGeom prst="rect">
            <a:avLst/>
          </a:prstGeom>
        </p:spPr>
      </p:pic>
      <p:sp>
        <p:nvSpPr>
          <p:cNvPr id="8" name="Title 1"/>
          <p:cNvSpPr txBox="1"/>
          <p:nvPr/>
        </p:nvSpPr>
        <p:spPr>
          <a:xfrm>
            <a:off x="2604066" y="1932932"/>
            <a:ext cx="4108509" cy="968351"/>
          </a:xfrm>
          <a:prstGeom prst="rect">
            <a:avLst/>
          </a:prstGeom>
        </p:spPr>
        <p:txBody>
          <a:bodyPr vert="horz" lIns="0" tIns="0" rIns="0" bIns="0" rtlCol="0" anchor="b" anchorCtr="0">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rtl="0">
              <a:lnSpc>
                <a:spcPct val="100000"/>
              </a:lnSpc>
            </a:pPr>
            <a:r>
              <a:rPr lang="en-US" sz="2000" b="0">
                <a:solidFill>
                  <a:schemeClr val="tx1"/>
                </a:solidFill>
              </a:rPr>
              <a:t>Comment lever </a:t>
            </a:r>
          </a:p>
          <a:p>
            <a:pPr rtl="0">
              <a:lnSpc>
                <a:spcPct val="100000"/>
              </a:lnSpc>
            </a:pPr>
            <a:r>
              <a:rPr lang="en-US" sz="2000" b="0">
                <a:solidFill>
                  <a:schemeClr val="tx1"/>
                </a:solidFill>
              </a:rPr>
              <a:t>cet obstacle ?</a:t>
            </a:r>
          </a:p>
        </p:txBody>
      </p:sp>
      <p:sp>
        <p:nvSpPr>
          <p:cNvPr id="9" name="Title 1"/>
          <p:cNvSpPr txBox="1"/>
          <p:nvPr/>
        </p:nvSpPr>
        <p:spPr>
          <a:xfrm>
            <a:off x="2604066" y="3223942"/>
            <a:ext cx="3751855" cy="623396"/>
          </a:xfrm>
          <a:prstGeom prst="rect">
            <a:avLst/>
          </a:prstGeom>
        </p:spPr>
        <p:txBody>
          <a:bodyPr vert="horz" lIns="0" tIns="0" rIns="0" bIns="0" rtlCol="0" anchor="b" anchorCtr="0">
            <a:normAutofit/>
          </a:bodyPr>
          <a:lst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a:lstStyle>
          <a:p>
            <a:pPr rtl="0">
              <a:lnSpc>
                <a:spcPct val="100000"/>
              </a:lnSpc>
            </a:pPr>
            <a:r>
              <a:rPr lang="en-US" sz="2000" b="0" dirty="0">
                <a:solidFill>
                  <a:srgbClr val="000000"/>
                </a:solidFill>
              </a:rPr>
              <a:t>Qui doit </a:t>
            </a:r>
            <a:r>
              <a:rPr lang="en-US" sz="2000" b="0" dirty="0" err="1">
                <a:solidFill>
                  <a:srgbClr val="000000"/>
                </a:solidFill>
              </a:rPr>
              <a:t>s’en</a:t>
            </a:r>
            <a:endParaRPr lang="en-GB" sz="2000" b="0" dirty="0">
              <a:solidFill>
                <a:srgbClr val="000000"/>
              </a:solidFill>
            </a:endParaRPr>
          </a:p>
          <a:p>
            <a:pPr rtl="0">
              <a:lnSpc>
                <a:spcPct val="100000"/>
              </a:lnSpc>
            </a:pPr>
            <a:r>
              <a:rPr lang="en-US" sz="2000" b="0" dirty="0">
                <a:solidFill>
                  <a:srgbClr val="000000"/>
                </a:solidFill>
              </a:rPr>
              <a:t>charger ?</a:t>
            </a:r>
            <a:endParaRPr lang="en-GB" sz="2000" b="0" dirty="0">
              <a:solidFill>
                <a:srgbClr val="000000"/>
              </a:solidFill>
              <a:cs typeface="Arial" panose="020B0604020202020204"/>
            </a:endParaRPr>
          </a:p>
        </p:txBody>
      </p:sp>
      <p:sp>
        <p:nvSpPr>
          <p:cNvPr id="16" name="Rounded Rectangle 24"/>
          <p:cNvSpPr/>
          <p:nvPr/>
        </p:nvSpPr>
        <p:spPr>
          <a:xfrm>
            <a:off x="742130" y="602255"/>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dirty="0">
                <a:solidFill>
                  <a:schemeClr val="bg1"/>
                </a:solidFill>
              </a:rPr>
              <a:t>Obstacle</a:t>
            </a:r>
          </a:p>
          <a:p>
            <a:pPr algn="ctr" rtl="0"/>
            <a:r>
              <a:rPr lang="en-US" sz="1400" b="1" dirty="0">
                <a:solidFill>
                  <a:schemeClr val="bg1"/>
                </a:solidFill>
              </a:rPr>
              <a:t>physique</a:t>
            </a:r>
          </a:p>
        </p:txBody>
      </p:sp>
      <p:sp>
        <p:nvSpPr>
          <p:cNvPr id="17" name="Rounded Rectangle 24"/>
          <p:cNvSpPr/>
          <p:nvPr/>
        </p:nvSpPr>
        <p:spPr>
          <a:xfrm>
            <a:off x="742130" y="1466754"/>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informationnel</a:t>
            </a:r>
          </a:p>
        </p:txBody>
      </p:sp>
      <p:sp>
        <p:nvSpPr>
          <p:cNvPr id="18" name="Rounded Rectangle 24"/>
          <p:cNvSpPr/>
          <p:nvPr/>
        </p:nvSpPr>
        <p:spPr>
          <a:xfrm>
            <a:off x="742130" y="2331253"/>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communicationnel</a:t>
            </a:r>
          </a:p>
        </p:txBody>
      </p:sp>
      <p:sp>
        <p:nvSpPr>
          <p:cNvPr id="19" name="Rounded Rectangle 24"/>
          <p:cNvSpPr/>
          <p:nvPr/>
        </p:nvSpPr>
        <p:spPr>
          <a:xfrm>
            <a:off x="742130" y="3195752"/>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comportemental</a:t>
            </a:r>
          </a:p>
        </p:txBody>
      </p:sp>
      <p:sp>
        <p:nvSpPr>
          <p:cNvPr id="20" name="Rounded Rectangle 24"/>
          <p:cNvSpPr/>
          <p:nvPr/>
        </p:nvSpPr>
        <p:spPr>
          <a:xfrm>
            <a:off x="742130" y="4060251"/>
            <a:ext cx="1737360" cy="457200"/>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chemeClr val="bg1"/>
                </a:solidFill>
              </a:rPr>
              <a:t>Obstacle institutionnel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844" y="303647"/>
            <a:ext cx="8754312" cy="451742"/>
          </a:xfrm>
        </p:spPr>
        <p:txBody>
          <a:bodyPr rtlCol="0">
            <a:normAutofit/>
          </a:bodyPr>
          <a:lstStyle/>
          <a:p>
            <a:pPr algn="ctr" rtl="0"/>
            <a:r>
              <a:rPr lang="fr-FR" sz="2300" dirty="0">
                <a:solidFill>
                  <a:srgbClr val="DF6F3C"/>
                </a:solidFill>
              </a:rPr>
              <a:t>Être humain signifie un large éventail de possibilités</a:t>
            </a:r>
          </a:p>
        </p:txBody>
      </p:sp>
      <p:graphicFrame>
        <p:nvGraphicFramePr>
          <p:cNvPr id="43" name="Diagram 42" descr="Photo caption: a circle of pictures and words represents the spectrum of possibilities of being human: many ways of walking, seeing, thinking, communicating, interacting…"/>
          <p:cNvGraphicFramePr/>
          <p:nvPr>
            <p:extLst>
              <p:ext uri="{D42A27DB-BD31-4B8C-83A1-F6EECF244321}">
                <p14:modId xmlns:p14="http://schemas.microsoft.com/office/powerpoint/2010/main" val="1370572068"/>
              </p:ext>
            </p:extLst>
          </p:nvPr>
        </p:nvGraphicFramePr>
        <p:xfrm>
          <a:off x="1995850" y="1038068"/>
          <a:ext cx="4843699" cy="3229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Photo caption: two women speaking using sign languag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5679" y="3209901"/>
            <a:ext cx="1711953" cy="1219984"/>
          </a:xfrm>
          <a:prstGeom prst="rect">
            <a:avLst/>
          </a:prstGeom>
        </p:spPr>
      </p:pic>
      <p:pic>
        <p:nvPicPr>
          <p:cNvPr id="12" name="Picture 11" descr="Photo caption: a blind boy using an accessible to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5358" y="1709392"/>
            <a:ext cx="1634362" cy="1164691"/>
          </a:xfrm>
          <a:prstGeom prst="rect">
            <a:avLst/>
          </a:prstGeom>
        </p:spPr>
      </p:pic>
      <p:pic>
        <p:nvPicPr>
          <p:cNvPr id="5" name="Picture 4" descr="Photo caption: A woman with albinism carrying her child on her back"/>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5985" y="1436677"/>
            <a:ext cx="1351343" cy="1351343"/>
          </a:xfrm>
          <a:prstGeom prst="rect">
            <a:avLst/>
          </a:prstGeom>
        </p:spPr>
      </p:pic>
      <p:pic>
        <p:nvPicPr>
          <p:cNvPr id="14" name="Picture 13" descr="Photo caption: A mother and her daughter, who as intellectual disability, walking in a park"/>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2214" y="875383"/>
            <a:ext cx="978403" cy="978403"/>
          </a:xfrm>
          <a:prstGeom prst="rect">
            <a:avLst/>
          </a:prstGeom>
        </p:spPr>
      </p:pic>
      <p:pic>
        <p:nvPicPr>
          <p:cNvPr id="16" name="Picture 15" descr="Photo caption: A woman and her daughter, who has a physical disability, seating in a bench in a park"/>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5187" y="918074"/>
            <a:ext cx="978403" cy="978403"/>
          </a:xfrm>
          <a:prstGeom prst="rect">
            <a:avLst/>
          </a:prstGeom>
        </p:spPr>
      </p:pic>
      <p:pic>
        <p:nvPicPr>
          <p:cNvPr id="18" name="Picture 17" descr="Photo caption: A child with an intellectual disability smiling at the camera"/>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26419" y="2874083"/>
            <a:ext cx="1351343" cy="1351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209034" y="204349"/>
            <a:ext cx="8754312" cy="760852"/>
          </a:xfrm>
        </p:spPr>
        <p:txBody>
          <a:bodyPr rtlCol="0">
            <a:normAutofit/>
          </a:bodyPr>
          <a:lstStyle/>
          <a:p>
            <a:pPr algn="ctr" rtl="0"/>
            <a:r>
              <a:rPr lang="en-US" sz="3000" b="0">
                <a:solidFill>
                  <a:schemeClr val="bg1"/>
                </a:solidFill>
              </a:rPr>
              <a:t>Notre point de vue sur le handicap </a:t>
            </a:r>
            <a:r>
              <a:rPr lang="en-US" sz="3000">
                <a:solidFill>
                  <a:schemeClr val="bg1"/>
                </a:solidFill>
              </a:rPr>
              <a:t>à ce stade </a:t>
            </a:r>
            <a:endParaRPr lang="en-GB" sz="3000" dirty="0">
              <a:solidFill>
                <a:schemeClr val="bg1"/>
              </a:solidFill>
            </a:endParaRPr>
          </a:p>
        </p:txBody>
      </p:sp>
      <p:sp>
        <p:nvSpPr>
          <p:cNvPr id="3" name="Content Placeholder 2"/>
          <p:cNvSpPr>
            <a:spLocks noGrp="1"/>
          </p:cNvSpPr>
          <p:nvPr>
            <p:ph idx="1"/>
          </p:nvPr>
        </p:nvSpPr>
        <p:spPr>
          <a:xfrm>
            <a:off x="209034" y="1422400"/>
            <a:ext cx="8754312" cy="2898214"/>
          </a:xfrm>
        </p:spPr>
        <p:txBody>
          <a:bodyPr rtlCol="0">
            <a:normAutofit/>
          </a:bodyPr>
          <a:lstStyle/>
          <a:p>
            <a:pPr marL="0" indent="0" algn="ctr" rtl="0">
              <a:buNone/>
            </a:pPr>
            <a:r>
              <a:rPr lang="en-US" sz="2000" dirty="0"/>
              <a:t>Il </a:t>
            </a:r>
            <a:r>
              <a:rPr lang="en-US" sz="2000" dirty="0" err="1"/>
              <a:t>est</a:t>
            </a:r>
            <a:r>
              <a:rPr lang="en-US" sz="2000" dirty="0"/>
              <a:t> temps </a:t>
            </a:r>
            <a:r>
              <a:rPr lang="en-US" sz="2000" dirty="0" err="1"/>
              <a:t>d’utiliser</a:t>
            </a:r>
            <a:r>
              <a:rPr lang="en-US" sz="2000" dirty="0"/>
              <a:t> </a:t>
            </a:r>
            <a:r>
              <a:rPr lang="en-US" sz="2000" dirty="0" err="1"/>
              <a:t>Menti</a:t>
            </a:r>
            <a:r>
              <a:rPr lang="en-US" sz="2000" dirty="0"/>
              <a:t> ! (encore </a:t>
            </a:r>
            <a:r>
              <a:rPr lang="en-US" sz="2000" dirty="0" err="1"/>
              <a:t>une</a:t>
            </a:r>
            <a:r>
              <a:rPr lang="en-US" sz="2000" dirty="0"/>
              <a:t> </a:t>
            </a:r>
            <a:r>
              <a:rPr lang="en-US" sz="2000" dirty="0" err="1"/>
              <a:t>fois</a:t>
            </a:r>
            <a:r>
              <a:rPr lang="en-US" sz="2000" dirty="0"/>
              <a:t>) </a:t>
            </a:r>
            <a:r>
              <a:rPr lang="en-US" sz="2000" dirty="0">
                <a:sym typeface="Wingdings" panose="05000000000000000000" pitchFamily="2" charset="2"/>
              </a:rPr>
              <a:t> </a:t>
            </a:r>
            <a:endParaRPr lang="en-GB" sz="2000" dirty="0"/>
          </a:p>
          <a:p>
            <a:pPr marL="0" indent="0" algn="ctr" rtl="0">
              <a:buNone/>
            </a:pPr>
            <a:endParaRPr lang="en-GB" sz="2000" dirty="0">
              <a:highlight>
                <a:srgbClr val="FFFF00"/>
              </a:highlight>
            </a:endParaRPr>
          </a:p>
          <a:p>
            <a:pPr marL="0" indent="0" algn="ctr" rtl="0">
              <a:buNone/>
            </a:pPr>
            <a:r>
              <a:rPr lang="en-US" sz="2000" dirty="0" err="1"/>
              <a:t>Allez</a:t>
            </a:r>
            <a:r>
              <a:rPr lang="en-US" sz="2000" dirty="0"/>
              <a:t> sur </a:t>
            </a:r>
            <a:r>
              <a:rPr lang="en-US" sz="2000" dirty="0" err="1"/>
              <a:t>Menti.com</a:t>
            </a:r>
            <a:r>
              <a:rPr lang="en-US" sz="2000" dirty="0"/>
              <a:t> et </a:t>
            </a:r>
            <a:r>
              <a:rPr lang="en-US" sz="2000" dirty="0" err="1"/>
              <a:t>saisissez</a:t>
            </a:r>
            <a:r>
              <a:rPr lang="en-US" sz="2000" dirty="0"/>
              <a:t> le code : </a:t>
            </a:r>
            <a:r>
              <a:rPr lang="en-US" sz="2000" dirty="0">
                <a:highlight>
                  <a:srgbClr val="FFFF00"/>
                </a:highlight>
              </a:rPr>
              <a:t>XYZ.</a:t>
            </a:r>
          </a:p>
          <a:p>
            <a:pPr marL="0" indent="0" algn="ctr" rtl="0">
              <a:buNone/>
            </a:pPr>
            <a:endParaRPr lang="en-GB" sz="2000" dirty="0"/>
          </a:p>
          <a:p>
            <a:pPr marL="0" indent="0" algn="ctr" rtl="0">
              <a:buNone/>
            </a:pPr>
            <a:r>
              <a:rPr lang="en-US" sz="2000" b="1" dirty="0" err="1"/>
              <a:t>À</a:t>
            </a:r>
            <a:r>
              <a:rPr lang="en-US" sz="2000" b="1" dirty="0"/>
              <a:t> CE STADE</a:t>
            </a:r>
            <a:r>
              <a:rPr lang="en-US" sz="2000" dirty="0"/>
              <a:t>, </a:t>
            </a:r>
            <a:r>
              <a:rPr lang="en-US" sz="2000" dirty="0" err="1"/>
              <a:t>quels</a:t>
            </a:r>
            <a:r>
              <a:rPr lang="en-US" sz="2000" dirty="0"/>
              <a:t> mots </a:t>
            </a:r>
            <a:r>
              <a:rPr lang="en-US" sz="2000" dirty="0" err="1"/>
              <a:t>associez-vous</a:t>
            </a:r>
            <a:r>
              <a:rPr lang="en-US" sz="2000" dirty="0"/>
              <a:t> </a:t>
            </a:r>
            <a:r>
              <a:rPr lang="en-US" sz="2000" dirty="0" err="1"/>
              <a:t>à</a:t>
            </a:r>
            <a:r>
              <a:rPr lang="en-US" sz="2000" dirty="0"/>
              <a:t> la notion de « handicap »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187415"/>
            <a:ext cx="8226746" cy="760852"/>
          </a:xfrm>
        </p:spPr>
        <p:txBody>
          <a:bodyPr rtlCol="0">
            <a:normAutofit/>
          </a:bodyPr>
          <a:lstStyle/>
          <a:p>
            <a:pPr rtl="0"/>
            <a:r>
              <a:rPr lang="en-US" sz="3000">
                <a:solidFill>
                  <a:schemeClr val="bg1"/>
                </a:solidFill>
              </a:rPr>
              <a:t>Messages clés</a:t>
            </a:r>
          </a:p>
        </p:txBody>
      </p:sp>
      <p:sp>
        <p:nvSpPr>
          <p:cNvPr id="3" name="Content Placeholder 2"/>
          <p:cNvSpPr>
            <a:spLocks noGrp="1"/>
          </p:cNvSpPr>
          <p:nvPr>
            <p:ph idx="1"/>
          </p:nvPr>
        </p:nvSpPr>
        <p:spPr>
          <a:xfrm>
            <a:off x="643467" y="1299104"/>
            <a:ext cx="7802034" cy="3021510"/>
          </a:xfrm>
        </p:spPr>
        <p:txBody>
          <a:bodyPr vert="horz" lIns="91440" tIns="45720" rIns="91440" bIns="0" rtlCol="0" anchor="t">
            <a:normAutofit/>
          </a:bodyPr>
          <a:lstStyle/>
          <a:p>
            <a:pPr rtl="0">
              <a:buClr>
                <a:srgbClr val="DF6F3C"/>
              </a:buClr>
            </a:pPr>
            <a:r>
              <a:rPr lang="en-US" sz="2000"/>
              <a:t>Les femmes, les filles, les hommes et les garçons handicapés sont une composante à part entière de la diversité humaine et ont le droit de contribuer à la société sur un pied d’égalité avec ses autres membres</a:t>
            </a:r>
          </a:p>
          <a:p>
            <a:pPr rtl="0">
              <a:buClr>
                <a:srgbClr val="DF6F3C"/>
              </a:buClr>
            </a:pPr>
            <a:r>
              <a:rPr lang="en-US" sz="2000"/>
              <a:t>Le handicap n’est pas inhérent aux individus, mais se concrétise lorsque ces derniers rencontrent des obstacles</a:t>
            </a:r>
            <a:endParaRPr lang="en-GB" sz="2000" dirty="0">
              <a:cs typeface="Arial" panose="020B0604020202020204"/>
            </a:endParaRPr>
          </a:p>
          <a:p>
            <a:pPr lvl="0" rtl="0">
              <a:buClr>
                <a:srgbClr val="DF6F3C"/>
              </a:buClr>
            </a:pPr>
            <a:r>
              <a:rPr lang="en-US" sz="2000"/>
              <a:t>Selon une approche du handicap fondée sur le respect des droits, les personnes handicapées ont des droits, et l’État et la société ont des responsabilités à leur égard</a:t>
            </a:r>
            <a:endParaRPr lang="en-GB" sz="2000" dirty="0">
              <a:cs typeface="Arial" panose="020B0604020202020204"/>
            </a:endParaRPr>
          </a:p>
          <a:p>
            <a:pPr rtl="0"/>
            <a:endParaRPr lang="en-GB"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44500" y="111214"/>
            <a:ext cx="8226746" cy="769319"/>
          </a:xfrm>
        </p:spPr>
        <p:txBody>
          <a:bodyPr rtlCol="0">
            <a:normAutofit/>
          </a:bodyPr>
          <a:lstStyle/>
          <a:p>
            <a:pPr algn="ctr" rtl="0"/>
            <a:r>
              <a:rPr lang="en-US" sz="3000">
                <a:solidFill>
                  <a:srgbClr val="DF6F3C"/>
                </a:solidFill>
                <a:cs typeface="Arial" panose="020B0604020202020204"/>
              </a:rPr>
              <a:t>Avez-vous des questions ?</a:t>
            </a:r>
            <a:r>
              <a:rPr lang="en-US" sz="3000">
                <a:solidFill>
                  <a:srgbClr val="FFFFFF"/>
                </a:solidFill>
                <a:cs typeface="Arial" panose="020B0604020202020204"/>
              </a:rPr>
              <a:t>!</a:t>
            </a:r>
            <a:endParaRPr lang="en-GB" sz="3000" dirty="0">
              <a:solidFill>
                <a:srgbClr val="FFFFFF"/>
              </a:solidFill>
            </a:endParaRPr>
          </a:p>
        </p:txBody>
      </p:sp>
      <p:pic>
        <p:nvPicPr>
          <p:cNvPr id="5" name="Content Placeholder 4" descr="Photo description: two young brothers, one of them with albinism, playing music"/>
          <p:cNvPicPr>
            <a:picLocks noGrp="1" noChangeAspect="1"/>
          </p:cNvPicPr>
          <p:nvPr>
            <p:ph idx="1"/>
          </p:nvPr>
        </p:nvPicPr>
        <p:blipFill>
          <a:blip r:embed="rId3"/>
          <a:srcRect/>
          <a:stretch>
            <a:fillRect/>
          </a:stretch>
        </p:blipFill>
        <p:spPr>
          <a:xfrm>
            <a:off x="2006600" y="1033464"/>
            <a:ext cx="4749800" cy="3166533"/>
          </a:xfrm>
        </p:spPr>
      </p:pic>
      <p:sp>
        <p:nvSpPr>
          <p:cNvPr id="4" name="Rectangle 3"/>
          <p:cNvSpPr/>
          <p:nvPr/>
        </p:nvSpPr>
        <p:spPr>
          <a:xfrm>
            <a:off x="2753768" y="4222123"/>
            <a:ext cx="3608209" cy="261610"/>
          </a:xfrm>
          <a:prstGeom prst="rect">
            <a:avLst/>
          </a:prstGeom>
        </p:spPr>
        <p:txBody>
          <a:bodyPr wrap="square" rtlCol="0">
            <a:spAutoFit/>
          </a:bodyPr>
          <a:lstStyle/>
          <a:p>
            <a:pPr algn="ctr" rtl="0"/>
            <a:r>
              <a:rPr lang="en-US" sz="1100" dirty="0"/>
              <a:t>Photo : © HCR/Caroline Irby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209034" y="204349"/>
            <a:ext cx="8754312" cy="760852"/>
          </a:xfrm>
        </p:spPr>
        <p:txBody>
          <a:bodyPr rtlCol="0">
            <a:normAutofit/>
          </a:bodyPr>
          <a:lstStyle/>
          <a:p>
            <a:pPr algn="ctr" rtl="0"/>
            <a:r>
              <a:rPr lang="en-US" sz="3000" b="0">
                <a:solidFill>
                  <a:schemeClr val="bg1"/>
                </a:solidFill>
              </a:rPr>
              <a:t>Notre point de vue sur le handicap </a:t>
            </a:r>
            <a:r>
              <a:rPr lang="en-US" sz="3000">
                <a:solidFill>
                  <a:schemeClr val="bg1"/>
                </a:solidFill>
              </a:rPr>
              <a:t>à ce stade </a:t>
            </a:r>
            <a:endParaRPr lang="en-GB" sz="3000" dirty="0">
              <a:solidFill>
                <a:schemeClr val="bg1"/>
              </a:solidFill>
            </a:endParaRPr>
          </a:p>
        </p:txBody>
      </p:sp>
      <p:sp>
        <p:nvSpPr>
          <p:cNvPr id="3" name="Content Placeholder 2"/>
          <p:cNvSpPr>
            <a:spLocks noGrp="1"/>
          </p:cNvSpPr>
          <p:nvPr>
            <p:ph idx="1"/>
          </p:nvPr>
        </p:nvSpPr>
        <p:spPr>
          <a:xfrm>
            <a:off x="209034" y="1422400"/>
            <a:ext cx="8754312" cy="2898214"/>
          </a:xfrm>
        </p:spPr>
        <p:txBody>
          <a:bodyPr rtlCol="0">
            <a:normAutofit/>
          </a:bodyPr>
          <a:lstStyle/>
          <a:p>
            <a:pPr marL="0" indent="0" algn="ctr" rtl="0">
              <a:buNone/>
            </a:pPr>
            <a:r>
              <a:rPr lang="en-US" sz="2000" dirty="0"/>
              <a:t>Il </a:t>
            </a:r>
            <a:r>
              <a:rPr lang="en-US" sz="2000" dirty="0" err="1"/>
              <a:t>est</a:t>
            </a:r>
            <a:r>
              <a:rPr lang="en-US" sz="2000" dirty="0"/>
              <a:t> temps </a:t>
            </a:r>
            <a:r>
              <a:rPr lang="en-US" sz="2000" dirty="0" err="1"/>
              <a:t>d’utiliser</a:t>
            </a:r>
            <a:r>
              <a:rPr lang="en-US" sz="2000" dirty="0"/>
              <a:t> </a:t>
            </a:r>
            <a:r>
              <a:rPr lang="en-US" sz="2000" dirty="0" err="1"/>
              <a:t>Menti</a:t>
            </a:r>
            <a:r>
              <a:rPr lang="en-US" sz="2000" dirty="0"/>
              <a:t> ! </a:t>
            </a:r>
            <a:r>
              <a:rPr lang="en-US" sz="2000" dirty="0">
                <a:sym typeface="Wingdings" panose="05000000000000000000" pitchFamily="2" charset="2"/>
              </a:rPr>
              <a:t> </a:t>
            </a:r>
            <a:endParaRPr lang="en-GB" sz="2000" dirty="0"/>
          </a:p>
          <a:p>
            <a:pPr marL="0" indent="0" algn="ctr" rtl="0">
              <a:buNone/>
            </a:pPr>
            <a:endParaRPr lang="en-GB" sz="2000" dirty="0">
              <a:highlight>
                <a:srgbClr val="FFFF00"/>
              </a:highlight>
            </a:endParaRPr>
          </a:p>
          <a:p>
            <a:pPr marL="0" indent="0" algn="ctr" rtl="0">
              <a:buNone/>
            </a:pPr>
            <a:r>
              <a:rPr lang="en-US" sz="2000" dirty="0" err="1"/>
              <a:t>Allez</a:t>
            </a:r>
            <a:r>
              <a:rPr lang="en-US" sz="2000" dirty="0"/>
              <a:t> sur </a:t>
            </a:r>
            <a:r>
              <a:rPr lang="en-US" sz="2000" dirty="0" err="1"/>
              <a:t>Menti.com</a:t>
            </a:r>
            <a:r>
              <a:rPr lang="en-US" sz="2000" dirty="0"/>
              <a:t> et </a:t>
            </a:r>
            <a:r>
              <a:rPr lang="en-US" sz="2000" dirty="0" err="1"/>
              <a:t>saisissez</a:t>
            </a:r>
            <a:r>
              <a:rPr lang="en-US" sz="2000" dirty="0"/>
              <a:t> le code : </a:t>
            </a:r>
            <a:r>
              <a:rPr lang="en-US" sz="2000" dirty="0">
                <a:highlight>
                  <a:srgbClr val="FFFF00"/>
                </a:highlight>
              </a:rPr>
              <a:t>XYZ.</a:t>
            </a:r>
          </a:p>
          <a:p>
            <a:pPr marL="0" indent="0" algn="ctr" rtl="0">
              <a:buNone/>
            </a:pPr>
            <a:endParaRPr lang="en-GB" sz="2000" dirty="0"/>
          </a:p>
          <a:p>
            <a:pPr marL="0" indent="0" algn="ctr" rtl="0">
              <a:buNone/>
            </a:pPr>
            <a:r>
              <a:rPr lang="en-US" sz="2000" dirty="0" err="1"/>
              <a:t>Quels</a:t>
            </a:r>
            <a:r>
              <a:rPr lang="en-US" sz="2000" dirty="0"/>
              <a:t> mots </a:t>
            </a:r>
            <a:r>
              <a:rPr lang="en-US" sz="2000" dirty="0" err="1"/>
              <a:t>associez-vous</a:t>
            </a:r>
            <a:r>
              <a:rPr lang="en-US" sz="2000" dirty="0"/>
              <a:t> </a:t>
            </a:r>
            <a:r>
              <a:rPr lang="en-US" sz="2000" dirty="0" err="1"/>
              <a:t>à</a:t>
            </a:r>
            <a:r>
              <a:rPr lang="en-US" sz="2000" dirty="0"/>
              <a:t> la notion de « handicap »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caption: Children and adults with and without disabilities gathering outside a school and a health centr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949" y="139700"/>
            <a:ext cx="7745151" cy="4360521"/>
          </a:xfrm>
          <a:prstGeom prst="rect">
            <a:avLst/>
          </a:prstGeom>
        </p:spPr>
      </p:pic>
      <p:sp>
        <p:nvSpPr>
          <p:cNvPr id="2" name="Title 1"/>
          <p:cNvSpPr>
            <a:spLocks noGrp="1"/>
          </p:cNvSpPr>
          <p:nvPr>
            <p:ph type="title"/>
          </p:nvPr>
        </p:nvSpPr>
        <p:spPr>
          <a:xfrm>
            <a:off x="209034" y="-104685"/>
            <a:ext cx="8754312" cy="760852"/>
          </a:xfrm>
          <a:prstGeom prst="rect">
            <a:avLst/>
          </a:prstGeom>
        </p:spPr>
        <p:txBody>
          <a:bodyPr rtlCol="0">
            <a:normAutofit fontScale="90000"/>
          </a:bodyPr>
          <a:lstStyle/>
          <a:p>
            <a:pPr algn="ctr" rtl="0"/>
            <a:r>
              <a:rPr lang="en-US" sz="3000" dirty="0">
                <a:solidFill>
                  <a:srgbClr val="DF6F3C"/>
                </a:solidFill>
              </a:rPr>
              <a:t>Notre regard sur le handicap </a:t>
            </a:r>
            <a:r>
              <a:rPr lang="en-US" sz="3000" dirty="0" err="1">
                <a:solidFill>
                  <a:srgbClr val="DF6F3C"/>
                </a:solidFill>
              </a:rPr>
              <a:t>à</a:t>
            </a:r>
            <a:r>
              <a:rPr lang="en-US" sz="3000" dirty="0">
                <a:solidFill>
                  <a:srgbClr val="DF6F3C"/>
                </a:solidFill>
              </a:rPr>
              <a:t> travers les époques...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caption: A child with a physical disability who uses a wheelchair and a child with a visual disability who uses a white stick are far from a building where a woman and other children are together. The woman is saying &quot;Poor children, they can't come to our school. It would be better if we had a special place for them to be safe&quot;"/>
          <p:cNvPicPr>
            <a:picLocks noChangeAspect="1"/>
          </p:cNvPicPr>
          <p:nvPr/>
        </p:nvPicPr>
        <p:blipFill>
          <a:blip r:embed="rId3"/>
          <a:srcRect/>
          <a:stretch>
            <a:fillRect/>
          </a:stretch>
        </p:blipFill>
        <p:spPr>
          <a:xfrm>
            <a:off x="649628" y="330578"/>
            <a:ext cx="7744993" cy="4156564"/>
          </a:xfrm>
          <a:prstGeom prst="rect">
            <a:avLst/>
          </a:prstGeom>
        </p:spPr>
      </p:pic>
      <p:sp>
        <p:nvSpPr>
          <p:cNvPr id="8" name="Rounded Rectangle 24"/>
          <p:cNvSpPr/>
          <p:nvPr/>
        </p:nvSpPr>
        <p:spPr>
          <a:xfrm>
            <a:off x="4717158"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Social</a:t>
            </a:r>
          </a:p>
        </p:txBody>
      </p:sp>
      <p:sp>
        <p:nvSpPr>
          <p:cNvPr id="9" name="Rounded Rectangle 24"/>
          <p:cNvSpPr/>
          <p:nvPr/>
        </p:nvSpPr>
        <p:spPr>
          <a:xfrm>
            <a:off x="2729966"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Médical</a:t>
            </a:r>
          </a:p>
        </p:txBody>
      </p:sp>
      <p:sp>
        <p:nvSpPr>
          <p:cNvPr id="10" name="Rounded Rectangle 24"/>
          <p:cNvSpPr/>
          <p:nvPr/>
        </p:nvSpPr>
        <p:spPr>
          <a:xfrm>
            <a:off x="6708140"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Respect des droits</a:t>
            </a:r>
          </a:p>
        </p:txBody>
      </p:sp>
      <p:sp>
        <p:nvSpPr>
          <p:cNvPr id="11" name="Rounded Rectangle 24"/>
          <p:cNvSpPr>
            <a:spLocks noGrp="1"/>
          </p:cNvSpPr>
          <p:nvPr>
            <p:ph type="title" idx="4294967295"/>
          </p:nvPr>
        </p:nvSpPr>
        <p:spPr>
          <a:xfrm>
            <a:off x="736600" y="452131"/>
            <a:ext cx="1737360" cy="415636"/>
          </a:xfrm>
          <a:prstGeom prst="rect">
            <a:avLst/>
          </a:prstGeom>
          <a:solidFill>
            <a:srgbClr val="DF6F3C"/>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Charité</a:t>
            </a:r>
          </a:p>
        </p:txBody>
      </p:sp>
      <p:sp>
        <p:nvSpPr>
          <p:cNvPr id="2" name="TextBox 1"/>
          <p:cNvSpPr txBox="1"/>
          <p:nvPr/>
        </p:nvSpPr>
        <p:spPr>
          <a:xfrm>
            <a:off x="3444930" y="1253444"/>
            <a:ext cx="1737360" cy="784830"/>
          </a:xfrm>
          <a:prstGeom prst="rect">
            <a:avLst/>
          </a:prstGeom>
          <a:noFill/>
        </p:spPr>
        <p:txBody>
          <a:bodyPr wrap="square" rtlCol="0">
            <a:spAutoFit/>
          </a:bodyPr>
          <a:lstStyle/>
          <a:p>
            <a:pPr algn="ctr" rtl="0"/>
            <a:r>
              <a:rPr lang="en-US" sz="900" b="1" dirty="0" err="1">
                <a:latin typeface="+mj-lt"/>
              </a:rPr>
              <a:t>Pauvres</a:t>
            </a:r>
            <a:r>
              <a:rPr lang="en-US" sz="900" b="1" dirty="0">
                <a:latin typeface="+mj-lt"/>
              </a:rPr>
              <a:t> enfants, </a:t>
            </a:r>
            <a:r>
              <a:rPr lang="en-US" sz="900" b="1" dirty="0" err="1">
                <a:latin typeface="+mj-lt"/>
              </a:rPr>
              <a:t>ils</a:t>
            </a:r>
            <a:r>
              <a:rPr lang="en-US" sz="900" b="1" dirty="0">
                <a:latin typeface="+mj-lt"/>
              </a:rPr>
              <a:t> ne </a:t>
            </a:r>
            <a:r>
              <a:rPr lang="en-US" sz="900" b="1" dirty="0" err="1">
                <a:latin typeface="+mj-lt"/>
              </a:rPr>
              <a:t>peuvent</a:t>
            </a:r>
            <a:r>
              <a:rPr lang="en-US" sz="900" b="1" dirty="0">
                <a:latin typeface="+mj-lt"/>
              </a:rPr>
              <a:t> pas </a:t>
            </a:r>
            <a:r>
              <a:rPr lang="en-US" sz="900" b="1" dirty="0" err="1">
                <a:latin typeface="+mj-lt"/>
              </a:rPr>
              <a:t>fréquenter</a:t>
            </a:r>
            <a:r>
              <a:rPr lang="en-US" sz="900" b="1" dirty="0">
                <a:latin typeface="+mj-lt"/>
              </a:rPr>
              <a:t> </a:t>
            </a:r>
            <a:r>
              <a:rPr lang="en-US" sz="900" b="1" dirty="0" err="1">
                <a:latin typeface="+mj-lt"/>
              </a:rPr>
              <a:t>cette</a:t>
            </a:r>
            <a:r>
              <a:rPr lang="en-US" sz="900" b="1" dirty="0">
                <a:latin typeface="+mj-lt"/>
              </a:rPr>
              <a:t> école. Il </a:t>
            </a:r>
            <a:r>
              <a:rPr lang="en-US" sz="900" b="1" dirty="0" err="1">
                <a:latin typeface="+mj-lt"/>
              </a:rPr>
              <a:t>leur</a:t>
            </a:r>
            <a:r>
              <a:rPr lang="en-US" sz="900" b="1" dirty="0">
                <a:latin typeface="+mj-lt"/>
              </a:rPr>
              <a:t> </a:t>
            </a:r>
            <a:r>
              <a:rPr lang="en-US" sz="900" b="1" dirty="0" err="1">
                <a:latin typeface="+mj-lt"/>
              </a:rPr>
              <a:t>faudrait</a:t>
            </a:r>
            <a:r>
              <a:rPr lang="en-US" sz="900" b="1" dirty="0">
                <a:latin typeface="+mj-lt"/>
              </a:rPr>
              <a:t> un </a:t>
            </a:r>
            <a:r>
              <a:rPr lang="en-US" sz="900" b="1" dirty="0" err="1">
                <a:latin typeface="+mj-lt"/>
              </a:rPr>
              <a:t>endroit</a:t>
            </a:r>
            <a:r>
              <a:rPr lang="en-US" sz="900" b="1" dirty="0">
                <a:latin typeface="+mj-lt"/>
              </a:rPr>
              <a:t> </a:t>
            </a:r>
            <a:r>
              <a:rPr lang="en-US" sz="900" b="1" dirty="0" err="1">
                <a:latin typeface="+mj-lt"/>
              </a:rPr>
              <a:t>à</a:t>
            </a:r>
            <a:r>
              <a:rPr lang="en-US" sz="900" b="1" dirty="0">
                <a:latin typeface="+mj-lt"/>
              </a:rPr>
              <a:t> part, </a:t>
            </a:r>
            <a:r>
              <a:rPr lang="en-US" sz="900" b="1" dirty="0" err="1">
                <a:latin typeface="+mj-lt"/>
              </a:rPr>
              <a:t>où</a:t>
            </a:r>
            <a:r>
              <a:rPr lang="en-US" sz="900" b="1" dirty="0">
                <a:latin typeface="+mj-lt"/>
              </a:rPr>
              <a:t> </a:t>
            </a:r>
            <a:r>
              <a:rPr lang="en-US" sz="900" b="1" dirty="0" err="1">
                <a:latin typeface="+mj-lt"/>
              </a:rPr>
              <a:t>ils</a:t>
            </a:r>
            <a:r>
              <a:rPr lang="en-US" sz="900" b="1" dirty="0">
                <a:latin typeface="+mj-lt"/>
              </a:rPr>
              <a:t> </a:t>
            </a:r>
            <a:r>
              <a:rPr lang="en-US" sz="900" b="1" dirty="0" err="1">
                <a:latin typeface="+mj-lt"/>
              </a:rPr>
              <a:t>seraient</a:t>
            </a:r>
            <a:r>
              <a:rPr lang="en-US" sz="900" b="1" dirty="0">
                <a:latin typeface="+mj-lt"/>
              </a:rPr>
              <a:t> </a:t>
            </a:r>
            <a:r>
              <a:rPr lang="en-US" sz="900" b="1" dirty="0" err="1">
                <a:latin typeface="+mj-lt"/>
              </a:rPr>
              <a:t>en</a:t>
            </a:r>
            <a:r>
              <a:rPr lang="en-US" sz="900" b="1" dirty="0">
                <a:latin typeface="+mj-lt"/>
              </a:rPr>
              <a:t> </a:t>
            </a:r>
            <a:r>
              <a:rPr lang="en-US" sz="900" b="1" dirty="0" err="1">
                <a:latin typeface="+mj-lt"/>
              </a:rPr>
              <a:t>sécurité</a:t>
            </a:r>
            <a:r>
              <a:rPr lang="en-US" sz="900" b="1" dirty="0">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caption: A child with a physical disability who uses a wheelchair and a child with a visual disability who uses a white stick are far from a building where a woman and other children are together. There is now an additional building with a red cross, representing a health clinic, and an additional character with also a red cross (probably a health worker), saying &quot;Poor children! I wish I could find a way of helping them, so they could go to the school. Both the health clinic and the second building have stairs and no ramp to access"/>
          <p:cNvPicPr>
            <a:picLocks noChangeAspect="1"/>
          </p:cNvPicPr>
          <p:nvPr/>
        </p:nvPicPr>
        <p:blipFill>
          <a:blip r:embed="rId3"/>
          <a:srcRect/>
          <a:stretch>
            <a:fillRect/>
          </a:stretch>
        </p:blipFill>
        <p:spPr>
          <a:xfrm>
            <a:off x="651953" y="330884"/>
            <a:ext cx="7740342" cy="4155951"/>
          </a:xfrm>
          <a:prstGeom prst="rect">
            <a:avLst/>
          </a:prstGeom>
        </p:spPr>
      </p:pic>
      <p:sp>
        <p:nvSpPr>
          <p:cNvPr id="20" name="Rounded Rectangle 24"/>
          <p:cNvSpPr/>
          <p:nvPr/>
        </p:nvSpPr>
        <p:spPr>
          <a:xfrm>
            <a:off x="4717158"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Social</a:t>
            </a:r>
          </a:p>
        </p:txBody>
      </p:sp>
      <p:sp>
        <p:nvSpPr>
          <p:cNvPr id="23" name="Rounded Rectangle 24"/>
          <p:cNvSpPr>
            <a:spLocks noGrp="1"/>
          </p:cNvSpPr>
          <p:nvPr>
            <p:ph type="title" idx="4294967295"/>
          </p:nvPr>
        </p:nvSpPr>
        <p:spPr>
          <a:xfrm>
            <a:off x="2729966" y="452131"/>
            <a:ext cx="1737360" cy="415636"/>
          </a:xfrm>
          <a:prstGeom prst="rect">
            <a:avLst/>
          </a:prstGeom>
          <a:solidFill>
            <a:srgbClr val="DF6F3C"/>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Médical</a:t>
            </a:r>
          </a:p>
        </p:txBody>
      </p:sp>
      <p:sp>
        <p:nvSpPr>
          <p:cNvPr id="24" name="Rounded Rectangle 24"/>
          <p:cNvSpPr/>
          <p:nvPr/>
        </p:nvSpPr>
        <p:spPr>
          <a:xfrm>
            <a:off x="6708140"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Respect des droits</a:t>
            </a:r>
          </a:p>
        </p:txBody>
      </p:sp>
      <p:sp>
        <p:nvSpPr>
          <p:cNvPr id="25" name="Rounded Rectangle 24"/>
          <p:cNvSpPr/>
          <p:nvPr/>
        </p:nvSpPr>
        <p:spPr>
          <a:xfrm>
            <a:off x="736600"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Charité</a:t>
            </a:r>
          </a:p>
        </p:txBody>
      </p:sp>
      <p:sp>
        <p:nvSpPr>
          <p:cNvPr id="8" name="TextBox 7"/>
          <p:cNvSpPr txBox="1"/>
          <p:nvPr/>
        </p:nvSpPr>
        <p:spPr>
          <a:xfrm>
            <a:off x="2594113" y="1239920"/>
            <a:ext cx="1540565" cy="746358"/>
          </a:xfrm>
          <a:prstGeom prst="rect">
            <a:avLst/>
          </a:prstGeom>
          <a:noFill/>
        </p:spPr>
        <p:txBody>
          <a:bodyPr wrap="square" rtlCol="0">
            <a:spAutoFit/>
          </a:bodyPr>
          <a:lstStyle/>
          <a:p>
            <a:pPr algn="ctr" rtl="0"/>
            <a:r>
              <a:rPr lang="en-US" sz="850" b="1" dirty="0" err="1">
                <a:latin typeface="+mj-lt"/>
              </a:rPr>
              <a:t>Pauvres</a:t>
            </a:r>
            <a:r>
              <a:rPr lang="en-US" sz="850" b="1" dirty="0">
                <a:latin typeface="+mj-lt"/>
              </a:rPr>
              <a:t> enfants ! </a:t>
            </a:r>
            <a:br>
              <a:rPr lang="en-US" sz="850" b="1" dirty="0">
                <a:latin typeface="+mj-lt"/>
              </a:rPr>
            </a:br>
            <a:r>
              <a:rPr lang="en-US" sz="850" b="1" dirty="0" err="1">
                <a:latin typeface="+mj-lt"/>
              </a:rPr>
              <a:t>J’aimerais</a:t>
            </a:r>
            <a:r>
              <a:rPr lang="en-US" sz="850" b="1" dirty="0">
                <a:latin typeface="+mj-lt"/>
              </a:rPr>
              <a:t> </a:t>
            </a:r>
            <a:r>
              <a:rPr lang="en-US" sz="850" b="1" dirty="0" err="1">
                <a:latin typeface="+mj-lt"/>
              </a:rPr>
              <a:t>trouver</a:t>
            </a:r>
            <a:r>
              <a:rPr lang="en-US" sz="850" b="1" dirty="0">
                <a:latin typeface="+mj-lt"/>
              </a:rPr>
              <a:t> </a:t>
            </a:r>
            <a:r>
              <a:rPr lang="en-US" sz="850" b="1" dirty="0" err="1">
                <a:latin typeface="+mj-lt"/>
              </a:rPr>
              <a:t>une</a:t>
            </a:r>
            <a:r>
              <a:rPr lang="en-US" sz="850" b="1" dirty="0">
                <a:latin typeface="+mj-lt"/>
              </a:rPr>
              <a:t> solution </a:t>
            </a:r>
            <a:r>
              <a:rPr lang="en-GB" sz="850" b="1" dirty="0" err="1">
                <a:latin typeface="+mj-lt"/>
              </a:rPr>
              <a:t>médicale</a:t>
            </a:r>
            <a:r>
              <a:rPr lang="en-US" sz="850" b="1" dirty="0">
                <a:latin typeface="+mj-lt"/>
              </a:rPr>
              <a:t> pour les aider et </a:t>
            </a:r>
            <a:r>
              <a:rPr lang="en-US" sz="850" b="1" dirty="0" err="1">
                <a:latin typeface="+mj-lt"/>
              </a:rPr>
              <a:t>leur</a:t>
            </a:r>
            <a:r>
              <a:rPr lang="en-US" sz="850" b="1" dirty="0">
                <a:latin typeface="+mj-lt"/>
              </a:rPr>
              <a:t> </a:t>
            </a:r>
            <a:r>
              <a:rPr lang="en-US" sz="850" b="1" dirty="0" err="1">
                <a:latin typeface="+mj-lt"/>
              </a:rPr>
              <a:t>permettre</a:t>
            </a:r>
            <a:r>
              <a:rPr lang="en-US" sz="850" b="1" dirty="0">
                <a:latin typeface="+mj-lt"/>
              </a:rPr>
              <a:t> </a:t>
            </a:r>
            <a:r>
              <a:rPr lang="en-US" sz="850" b="1" dirty="0" err="1">
                <a:latin typeface="+mj-lt"/>
              </a:rPr>
              <a:t>d’aller</a:t>
            </a:r>
            <a:r>
              <a:rPr lang="en-US" sz="850" b="1" dirty="0">
                <a:latin typeface="+mj-lt"/>
              </a:rPr>
              <a:t> à </a:t>
            </a:r>
            <a:r>
              <a:rPr lang="en-US" sz="850" b="1" dirty="0" err="1">
                <a:latin typeface="+mj-lt"/>
              </a:rPr>
              <a:t>l’école</a:t>
            </a:r>
            <a:r>
              <a:rPr lang="en-US" sz="850" b="1" dirty="0">
                <a:latin typeface="+mj-lt"/>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hoto caption: Children with and without disabilities gather outside an accessible building, with a ramp for the entrance and an accessible toilet at the back. A woman, probably a teacher, says &quot;We received training and resources to include children with disabilities in our school&quot;. A girl with crutches says &quot;I have learnt how to share my concerns when something doesn't work for me&quot;. The health clinic is now accessible, and the health worker says &quot;We made our clinic accessible, and we have sign language interpreters on demand&quot;. There is an accessible water pump on the slide too"/>
          <p:cNvPicPr>
            <a:picLocks noChangeAspect="1"/>
          </p:cNvPicPr>
          <p:nvPr/>
        </p:nvPicPr>
        <p:blipFill>
          <a:blip r:embed="rId3"/>
          <a:srcRect/>
          <a:stretch>
            <a:fillRect/>
          </a:stretch>
        </p:blipFill>
        <p:spPr>
          <a:xfrm>
            <a:off x="714193" y="612438"/>
            <a:ext cx="7607972" cy="3867269"/>
          </a:xfrm>
          <a:prstGeom prst="rect">
            <a:avLst/>
          </a:prstGeom>
        </p:spPr>
      </p:pic>
      <p:sp>
        <p:nvSpPr>
          <p:cNvPr id="35" name="Rounded Rectangle 24"/>
          <p:cNvSpPr/>
          <p:nvPr/>
        </p:nvSpPr>
        <p:spPr>
          <a:xfrm>
            <a:off x="4717158"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Social</a:t>
            </a:r>
          </a:p>
        </p:txBody>
      </p:sp>
      <p:sp>
        <p:nvSpPr>
          <p:cNvPr id="38" name="Rounded Rectangle 24"/>
          <p:cNvSpPr/>
          <p:nvPr/>
        </p:nvSpPr>
        <p:spPr>
          <a:xfrm>
            <a:off x="2729966"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Médical</a:t>
            </a:r>
          </a:p>
        </p:txBody>
      </p:sp>
      <p:sp>
        <p:nvSpPr>
          <p:cNvPr id="39" name="Rounded Rectangle 24"/>
          <p:cNvSpPr>
            <a:spLocks noGrp="1"/>
          </p:cNvSpPr>
          <p:nvPr>
            <p:ph type="title" idx="4294967295"/>
          </p:nvPr>
        </p:nvSpPr>
        <p:spPr>
          <a:xfrm>
            <a:off x="6708140" y="452131"/>
            <a:ext cx="1737360" cy="415636"/>
          </a:xfrm>
          <a:prstGeom prst="rect">
            <a:avLst/>
          </a:prstGeom>
          <a:solidFill>
            <a:srgbClr val="DF6F3C"/>
          </a:solidFill>
          <a:ln w="2857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lang="en-US" sz="1400" b="1" i="0" u="none" strike="noStrike" kern="1200" cap="none" spc="0" normalizeH="0" noProof="0">
                <a:ln>
                  <a:noFill/>
                </a:ln>
                <a:solidFill>
                  <a:srgbClr val="FFFFFF"/>
                </a:solidFill>
                <a:effectLst/>
                <a:uLnTx/>
                <a:uFillTx/>
                <a:latin typeface="+mn-lt"/>
                <a:ea typeface="+mn-ea"/>
                <a:cs typeface="+mn-cs"/>
              </a:rPr>
              <a:t>Respect des droits</a:t>
            </a:r>
          </a:p>
        </p:txBody>
      </p:sp>
      <p:sp>
        <p:nvSpPr>
          <p:cNvPr id="40" name="Rounded Rectangle 24"/>
          <p:cNvSpPr/>
          <p:nvPr/>
        </p:nvSpPr>
        <p:spPr>
          <a:xfrm>
            <a:off x="736600" y="452131"/>
            <a:ext cx="1737360" cy="415636"/>
          </a:xfrm>
          <a:prstGeom prst="rect">
            <a:avLst/>
          </a:prstGeom>
          <a:solidFill>
            <a:srgbClr val="DF6F3C"/>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rtl="0"/>
            <a:r>
              <a:rPr lang="en-US" sz="1400" b="1">
                <a:solidFill>
                  <a:srgbClr val="FFFFFF"/>
                </a:solidFill>
              </a:rPr>
              <a:t>Charité</a:t>
            </a:r>
          </a:p>
        </p:txBody>
      </p:sp>
      <p:sp>
        <p:nvSpPr>
          <p:cNvPr id="8" name="TextBox 7"/>
          <p:cNvSpPr txBox="1"/>
          <p:nvPr/>
        </p:nvSpPr>
        <p:spPr>
          <a:xfrm>
            <a:off x="2533782" y="1136589"/>
            <a:ext cx="1397188" cy="830997"/>
          </a:xfrm>
          <a:prstGeom prst="rect">
            <a:avLst/>
          </a:prstGeom>
          <a:noFill/>
        </p:spPr>
        <p:txBody>
          <a:bodyPr wrap="square" rtlCol="0">
            <a:spAutoFit/>
          </a:bodyPr>
          <a:lstStyle/>
          <a:p>
            <a:pPr algn="ctr" rtl="0">
              <a:spcAft>
                <a:spcPts val="800"/>
              </a:spcAft>
            </a:pPr>
            <a:r>
              <a:rPr lang="fr-FR" sz="800" b="1">
                <a:effectLst/>
                <a:latin typeface="+mj-lt"/>
                <a:ea typeface="Calibri" panose="020F0502020204030204" pitchFamily="34" charset="0"/>
                <a:cs typeface="Times New Roman" panose="02020603050405020304" pitchFamily="18" charset="0"/>
              </a:rPr>
              <a:t>Nous avons bénéficié d’une formation et de ressources destinées à favoriser l’inclusion des enfants handicapés dans notre école.</a:t>
            </a:r>
          </a:p>
        </p:txBody>
      </p:sp>
      <p:sp>
        <p:nvSpPr>
          <p:cNvPr id="9" name="TextBox 8"/>
          <p:cNvSpPr txBox="1"/>
          <p:nvPr/>
        </p:nvSpPr>
        <p:spPr>
          <a:xfrm>
            <a:off x="4282851" y="1210683"/>
            <a:ext cx="1397188" cy="830997"/>
          </a:xfrm>
          <a:prstGeom prst="rect">
            <a:avLst/>
          </a:prstGeom>
          <a:noFill/>
        </p:spPr>
        <p:txBody>
          <a:bodyPr wrap="square" rtlCol="0">
            <a:spAutoFit/>
          </a:bodyPr>
          <a:lstStyle/>
          <a:p>
            <a:pPr algn="ctr" rtl="0">
              <a:spcAft>
                <a:spcPts val="800"/>
              </a:spcAft>
            </a:pPr>
            <a:r>
              <a:rPr lang="fr-FR" sz="800" b="1">
                <a:latin typeface="+mj-lt"/>
              </a:rPr>
              <a:t>Nous avons rendu notre clinique accessible et proposons des interprètes en langue des signes sur simple demande.</a:t>
            </a:r>
            <a:endParaRPr lang="fr-FR" sz="800" b="1">
              <a:effectLst/>
              <a:latin typeface="+mj-lt"/>
              <a:ea typeface="Calibri" panose="020F0502020204030204" pitchFamily="34" charset="0"/>
              <a:cs typeface="Times New Roman" panose="02020603050405020304" pitchFamily="18" charset="0"/>
            </a:endParaRPr>
          </a:p>
        </p:txBody>
      </p:sp>
      <p:sp>
        <p:nvSpPr>
          <p:cNvPr id="10" name="TextBox 9"/>
          <p:cNvSpPr txBox="1"/>
          <p:nvPr/>
        </p:nvSpPr>
        <p:spPr>
          <a:xfrm>
            <a:off x="4237938" y="3306588"/>
            <a:ext cx="1397188" cy="707886"/>
          </a:xfrm>
          <a:prstGeom prst="rect">
            <a:avLst/>
          </a:prstGeom>
          <a:noFill/>
        </p:spPr>
        <p:txBody>
          <a:bodyPr wrap="square" rtlCol="0">
            <a:spAutoFit/>
          </a:bodyPr>
          <a:lstStyle/>
          <a:p>
            <a:pPr algn="ctr" rtl="0">
              <a:spcAft>
                <a:spcPts val="800"/>
              </a:spcAft>
            </a:pPr>
            <a:r>
              <a:rPr lang="fr-FR" sz="800" b="1">
                <a:latin typeface="+mj-lt"/>
              </a:rPr>
              <a:t>Lorsque quelque chose ne me convient pas, je me sens désormais capable de le dire et de partager mes difficultés.</a:t>
            </a:r>
            <a:endParaRPr lang="fr-FR" sz="800" b="1">
              <a:effectLst/>
              <a:latin typeface="+mj-lt"/>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fade">
                                      <p:cBhvr>
                                        <p:cTn id="28" dur="1000"/>
                                        <p:tgtEl>
                                          <p:spTgt spid="39"/>
                                        </p:tgtEl>
                                      </p:cBhvr>
                                    </p:animEffect>
                                    <p:anim calcmode="lin" valueType="num">
                                      <p:cBhvr>
                                        <p:cTn id="29" dur="1000" fill="hold"/>
                                        <p:tgtEl>
                                          <p:spTgt spid="39"/>
                                        </p:tgtEl>
                                        <p:attrNameLst>
                                          <p:attrName>ppt_x</p:attrName>
                                        </p:attrNameLst>
                                      </p:cBhvr>
                                      <p:tavLst>
                                        <p:tav tm="0">
                                          <p:val>
                                            <p:strVal val="#ppt_x"/>
                                          </p:val>
                                        </p:tav>
                                        <p:tav tm="100000">
                                          <p:val>
                                            <p:strVal val="#ppt_x"/>
                                          </p:val>
                                        </p:tav>
                                      </p:tavLst>
                                    </p:anim>
                                    <p:anim calcmode="lin" valueType="num">
                                      <p:cBhvr>
                                        <p:cTn id="30"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620" y="112742"/>
            <a:ext cx="9128761" cy="837052"/>
          </a:xfrm>
        </p:spPr>
        <p:txBody>
          <a:bodyPr rtlCol="0">
            <a:normAutofit/>
          </a:bodyPr>
          <a:lstStyle/>
          <a:p>
            <a:pPr algn="ctr" rtl="0"/>
            <a:r>
              <a:rPr lang="en-US" sz="2700" dirty="0">
                <a:solidFill>
                  <a:srgbClr val="FFFFFF"/>
                </a:solidFill>
              </a:rPr>
              <a:t>Notre regard sur le handicap </a:t>
            </a:r>
            <a:r>
              <a:rPr lang="en-US" sz="2700" dirty="0" err="1">
                <a:solidFill>
                  <a:srgbClr val="FFFFFF"/>
                </a:solidFill>
              </a:rPr>
              <a:t>à</a:t>
            </a:r>
            <a:r>
              <a:rPr lang="en-US" sz="2700" dirty="0">
                <a:solidFill>
                  <a:srgbClr val="FFFFFF"/>
                </a:solidFill>
              </a:rPr>
              <a:t> travers les époques...</a:t>
            </a:r>
          </a:p>
        </p:txBody>
      </p:sp>
      <p:sp>
        <p:nvSpPr>
          <p:cNvPr id="5" name="TextBox 11"/>
          <p:cNvSpPr txBox="1">
            <a:spLocks noChangeArrowheads="1"/>
          </p:cNvSpPr>
          <p:nvPr/>
        </p:nvSpPr>
        <p:spPr bwMode="auto">
          <a:xfrm>
            <a:off x="3957782" y="1372650"/>
            <a:ext cx="1228436" cy="369332"/>
          </a:xfrm>
          <a:prstGeom prst="rect">
            <a:avLst/>
          </a:prstGeom>
          <a:noFill/>
          <a:ln>
            <a:noFill/>
          </a:ln>
        </p:spPr>
        <p:txBody>
          <a:bodyPr wrap="square" rtlCol="0">
            <a:spAutoFit/>
          </a:bodyPr>
          <a:lstStyle>
            <a:lvl1pPr>
              <a:spcBef>
                <a:spcPct val="20000"/>
              </a:spcBef>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Font typeface="Times" panose="02020603050405020304" pitchFamily="18" charset="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Font typeface="Times" panose="02020603050405020304" pitchFamily="18" charset="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6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ea typeface="MS PGothic" panose="020B0600070205080204" pitchFamily="34" charset="-128"/>
              </a:defRPr>
            </a:lvl9pPr>
          </a:lstStyle>
          <a:p>
            <a:pPr algn="ctr" rtl="0" eaLnBrk="1" hangingPunct="1">
              <a:spcBef>
                <a:spcPct val="0"/>
              </a:spcBef>
            </a:pPr>
            <a:r>
              <a:rPr lang="en-US" sz="1800" dirty="0" err="1">
                <a:ea typeface="ヒラギノ角ゴ Pro W3"/>
              </a:rPr>
              <a:t>Période</a:t>
            </a:r>
            <a:endParaRPr lang="en-US" sz="2000" dirty="0">
              <a:ea typeface="ヒラギノ角ゴ Pro W3"/>
            </a:endParaRPr>
          </a:p>
        </p:txBody>
      </p:sp>
      <p:sp>
        <p:nvSpPr>
          <p:cNvPr id="3" name="Rectangle 2"/>
          <p:cNvSpPr/>
          <p:nvPr/>
        </p:nvSpPr>
        <p:spPr>
          <a:xfrm>
            <a:off x="3396343" y="2023018"/>
            <a:ext cx="4280315" cy="369332"/>
          </a:xfrm>
          <a:prstGeom prst="rect">
            <a:avLst/>
          </a:prstGeom>
        </p:spPr>
        <p:txBody>
          <a:bodyPr wrap="square" rtlCol="0">
            <a:spAutoFit/>
          </a:bodyPr>
          <a:lstStyle/>
          <a:p>
            <a:pPr algn="r" rtl="0"/>
            <a:r>
              <a:rPr lang="en-US" dirty="0" err="1">
                <a:solidFill>
                  <a:srgbClr val="FFFFFF"/>
                </a:solidFill>
                <a:ea typeface="ヒラギノ角ゴ Pro W3"/>
              </a:rPr>
              <a:t>Approche</a:t>
            </a:r>
            <a:r>
              <a:rPr lang="en-US" dirty="0">
                <a:solidFill>
                  <a:srgbClr val="FFFFFF"/>
                </a:solidFill>
                <a:ea typeface="ヒラギノ角ゴ Pro W3"/>
              </a:rPr>
              <a:t> </a:t>
            </a:r>
            <a:r>
              <a:rPr lang="en-US" dirty="0" err="1">
                <a:solidFill>
                  <a:srgbClr val="FFFFFF"/>
                </a:solidFill>
                <a:ea typeface="ヒラギノ角ゴ Pro W3"/>
              </a:rPr>
              <a:t>fondée</a:t>
            </a:r>
            <a:r>
              <a:rPr lang="en-US" dirty="0">
                <a:solidFill>
                  <a:srgbClr val="FFFFFF"/>
                </a:solidFill>
                <a:ea typeface="ヒラギノ角ゴ Pro W3"/>
              </a:rPr>
              <a:t> sur la </a:t>
            </a:r>
            <a:r>
              <a:rPr lang="en-US" dirty="0" err="1">
                <a:solidFill>
                  <a:srgbClr val="FFFFFF"/>
                </a:solidFill>
                <a:ea typeface="ヒラギノ角ゴ Pro W3"/>
              </a:rPr>
              <a:t>charité</a:t>
            </a:r>
            <a:endParaRPr lang="en-US" dirty="0">
              <a:solidFill>
                <a:srgbClr val="FFFFFF"/>
              </a:solidFill>
            </a:endParaRPr>
          </a:p>
        </p:txBody>
      </p:sp>
      <p:sp>
        <p:nvSpPr>
          <p:cNvPr id="12" name="Rectangle 11"/>
          <p:cNvSpPr/>
          <p:nvPr/>
        </p:nvSpPr>
        <p:spPr>
          <a:xfrm>
            <a:off x="3898232" y="2658017"/>
            <a:ext cx="3778426" cy="369332"/>
          </a:xfrm>
          <a:prstGeom prst="rect">
            <a:avLst/>
          </a:prstGeom>
        </p:spPr>
        <p:txBody>
          <a:bodyPr wrap="square" rtlCol="0">
            <a:spAutoFit/>
          </a:bodyPr>
          <a:lstStyle/>
          <a:p>
            <a:pPr algn="r" rtl="0">
              <a:defRPr/>
            </a:pPr>
            <a:r>
              <a:rPr lang="en-US" dirty="0" err="1">
                <a:solidFill>
                  <a:srgbClr val="FFFFFF"/>
                </a:solidFill>
              </a:rPr>
              <a:t>Approche</a:t>
            </a:r>
            <a:r>
              <a:rPr lang="en-US" dirty="0">
                <a:solidFill>
                  <a:srgbClr val="FFFFFF"/>
                </a:solidFill>
              </a:rPr>
              <a:t> </a:t>
            </a:r>
            <a:r>
              <a:rPr lang="en-US" dirty="0" err="1">
                <a:solidFill>
                  <a:srgbClr val="FFFFFF"/>
                </a:solidFill>
              </a:rPr>
              <a:t>médicale</a:t>
            </a:r>
            <a:endParaRPr lang="en-US" dirty="0">
              <a:solidFill>
                <a:srgbClr val="FFFFFF"/>
              </a:solidFill>
            </a:endParaRPr>
          </a:p>
        </p:txBody>
      </p:sp>
      <p:sp>
        <p:nvSpPr>
          <p:cNvPr id="13" name="Rectangle 12"/>
          <p:cNvSpPr/>
          <p:nvPr/>
        </p:nvSpPr>
        <p:spPr>
          <a:xfrm>
            <a:off x="4436534" y="3301484"/>
            <a:ext cx="3240124" cy="369332"/>
          </a:xfrm>
          <a:prstGeom prst="rect">
            <a:avLst/>
          </a:prstGeom>
        </p:spPr>
        <p:txBody>
          <a:bodyPr wrap="square" rtlCol="0">
            <a:spAutoFit/>
          </a:bodyPr>
          <a:lstStyle/>
          <a:p>
            <a:pPr algn="r" rtl="0">
              <a:defRPr/>
            </a:pPr>
            <a:r>
              <a:rPr lang="en-US" dirty="0" err="1">
                <a:solidFill>
                  <a:srgbClr val="FFFFFF"/>
                </a:solidFill>
              </a:rPr>
              <a:t>Approche</a:t>
            </a:r>
            <a:r>
              <a:rPr lang="en-US" dirty="0">
                <a:solidFill>
                  <a:srgbClr val="FFFFFF"/>
                </a:solidFill>
              </a:rPr>
              <a:t> </a:t>
            </a:r>
            <a:r>
              <a:rPr lang="en-US" dirty="0" err="1">
                <a:solidFill>
                  <a:srgbClr val="FFFFFF"/>
                </a:solidFill>
              </a:rPr>
              <a:t>sociale</a:t>
            </a:r>
            <a:endParaRPr lang="en-US" dirty="0">
              <a:solidFill>
                <a:srgbClr val="FFFFFF"/>
              </a:solidFill>
            </a:endParaRPr>
          </a:p>
        </p:txBody>
      </p:sp>
      <p:sp>
        <p:nvSpPr>
          <p:cNvPr id="14" name="Rectangle 13"/>
          <p:cNvSpPr/>
          <p:nvPr/>
        </p:nvSpPr>
        <p:spPr>
          <a:xfrm>
            <a:off x="3795104" y="3953417"/>
            <a:ext cx="3881554" cy="646331"/>
          </a:xfrm>
          <a:prstGeom prst="rect">
            <a:avLst/>
          </a:prstGeom>
        </p:spPr>
        <p:txBody>
          <a:bodyPr wrap="square" rtlCol="0">
            <a:spAutoFit/>
          </a:bodyPr>
          <a:lstStyle/>
          <a:p>
            <a:pPr algn="r" rtl="0">
              <a:defRPr/>
            </a:pPr>
            <a:r>
              <a:rPr lang="en-US" dirty="0" err="1">
                <a:solidFill>
                  <a:srgbClr val="FFFFFF"/>
                </a:solidFill>
              </a:rPr>
              <a:t>Approche</a:t>
            </a:r>
            <a:r>
              <a:rPr lang="en-US" dirty="0">
                <a:solidFill>
                  <a:srgbClr val="FFFFFF"/>
                </a:solidFill>
              </a:rPr>
              <a:t> </a:t>
            </a:r>
            <a:r>
              <a:rPr lang="en-US" dirty="0" err="1">
                <a:solidFill>
                  <a:srgbClr val="FFFFFF"/>
                </a:solidFill>
              </a:rPr>
              <a:t>fondée</a:t>
            </a:r>
            <a:r>
              <a:rPr lang="en-US" dirty="0">
                <a:solidFill>
                  <a:srgbClr val="FFFFFF"/>
                </a:solidFill>
              </a:rPr>
              <a:t> sur les droits </a:t>
            </a:r>
            <a:r>
              <a:rPr lang="en-US" dirty="0" err="1">
                <a:solidFill>
                  <a:srgbClr val="FFFFFF"/>
                </a:solidFill>
              </a:rPr>
              <a:t>humains</a:t>
            </a:r>
            <a:endParaRPr lang="en-US"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p:cNvCxnSpPr/>
          <p:nvPr/>
        </p:nvCxnSpPr>
        <p:spPr>
          <a:xfrm>
            <a:off x="1913467" y="2438400"/>
            <a:ext cx="0" cy="1024467"/>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0" y="3454400"/>
            <a:ext cx="9144000" cy="1054099"/>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sp>
        <p:nvSpPr>
          <p:cNvPr id="22" name="Rectangle 21"/>
          <p:cNvSpPr/>
          <p:nvPr/>
        </p:nvSpPr>
        <p:spPr>
          <a:xfrm>
            <a:off x="0" y="1106488"/>
            <a:ext cx="9144000" cy="1348845"/>
          </a:xfrm>
          <a:prstGeom prst="rect">
            <a:avLst/>
          </a:prstGeom>
          <a:solidFill>
            <a:srgbClr val="D7E0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355600"/>
            <a:ext cx="9128760" cy="774192"/>
          </a:xfrm>
          <a:prstGeom prst="rect">
            <a:avLst/>
          </a:prstGeom>
        </p:spPr>
      </p:pic>
      <p:sp>
        <p:nvSpPr>
          <p:cNvPr id="2" name="Title 1"/>
          <p:cNvSpPr>
            <a:spLocks noGrp="1"/>
          </p:cNvSpPr>
          <p:nvPr>
            <p:ph type="title"/>
          </p:nvPr>
        </p:nvSpPr>
        <p:spPr>
          <a:xfrm>
            <a:off x="736600" y="67841"/>
            <a:ext cx="8227262" cy="880319"/>
          </a:xfrm>
        </p:spPr>
        <p:txBody>
          <a:bodyPr rtlCol="0">
            <a:normAutofit/>
          </a:bodyPr>
          <a:lstStyle/>
          <a:p>
            <a:pPr rtl="0"/>
            <a:r>
              <a:rPr lang="en-US" sz="3000">
                <a:solidFill>
                  <a:srgbClr val="FFFFFF"/>
                </a:solidFill>
              </a:rPr>
              <a:t>Modèle fondé sur la charité</a:t>
            </a:r>
          </a:p>
        </p:txBody>
      </p:sp>
      <p:sp>
        <p:nvSpPr>
          <p:cNvPr id="5" name="Rectangle 4"/>
          <p:cNvSpPr/>
          <p:nvPr/>
        </p:nvSpPr>
        <p:spPr>
          <a:xfrm>
            <a:off x="134324" y="1159416"/>
            <a:ext cx="2131476" cy="584776"/>
          </a:xfrm>
          <a:prstGeom prst="rect">
            <a:avLst/>
          </a:prstGeom>
        </p:spPr>
        <p:txBody>
          <a:bodyPr wrap="square" rtlCol="0">
            <a:spAutoFit/>
          </a:bodyPr>
          <a:lstStyle/>
          <a:p>
            <a:pPr lvl="0" rtl="0"/>
            <a:r>
              <a:rPr lang="en-US" sz="1600"/>
              <a:t>Les personnes handicapées...</a:t>
            </a:r>
            <a:endParaRPr lang="pt-BR" sz="1600" dirty="0"/>
          </a:p>
        </p:txBody>
      </p:sp>
      <p:sp>
        <p:nvSpPr>
          <p:cNvPr id="6" name="Rectangle 5"/>
          <p:cNvSpPr/>
          <p:nvPr/>
        </p:nvSpPr>
        <p:spPr>
          <a:xfrm>
            <a:off x="1968412" y="1180581"/>
            <a:ext cx="3290570" cy="337185"/>
          </a:xfrm>
          <a:prstGeom prst="rect">
            <a:avLst/>
          </a:prstGeom>
        </p:spPr>
        <p:txBody>
          <a:bodyPr wrap="none" rtlCol="0">
            <a:spAutoFit/>
          </a:bodyPr>
          <a:lstStyle/>
          <a:p>
            <a:pPr lvl="0" rtl="0"/>
            <a:r>
              <a:rPr lang="en-US" sz="1600"/>
              <a:t>... sont dans une situation tragique</a:t>
            </a:r>
            <a:endParaRPr lang="pt-BR" sz="1600" dirty="0"/>
          </a:p>
        </p:txBody>
      </p:sp>
      <p:sp>
        <p:nvSpPr>
          <p:cNvPr id="11" name="Rectangle 10"/>
          <p:cNvSpPr/>
          <p:nvPr/>
        </p:nvSpPr>
        <p:spPr>
          <a:xfrm>
            <a:off x="1968412" y="1464215"/>
            <a:ext cx="2522220" cy="337185"/>
          </a:xfrm>
          <a:prstGeom prst="rect">
            <a:avLst/>
          </a:prstGeom>
        </p:spPr>
        <p:txBody>
          <a:bodyPr wrap="none" rtlCol="0">
            <a:spAutoFit/>
          </a:bodyPr>
          <a:lstStyle/>
          <a:p>
            <a:pPr lvl="0" rtl="0"/>
            <a:r>
              <a:rPr lang="en-US" sz="1600"/>
              <a:t>... ne sont pas autonomes</a:t>
            </a:r>
            <a:endParaRPr lang="pt-BR" sz="1600" dirty="0"/>
          </a:p>
        </p:txBody>
      </p:sp>
      <p:sp>
        <p:nvSpPr>
          <p:cNvPr id="12" name="Rectangle 11"/>
          <p:cNvSpPr/>
          <p:nvPr/>
        </p:nvSpPr>
        <p:spPr>
          <a:xfrm>
            <a:off x="1968412" y="1747849"/>
            <a:ext cx="2566670" cy="337185"/>
          </a:xfrm>
          <a:prstGeom prst="rect">
            <a:avLst/>
          </a:prstGeom>
        </p:spPr>
        <p:txBody>
          <a:bodyPr wrap="none" rtlCol="0">
            <a:spAutoFit/>
          </a:bodyPr>
          <a:lstStyle/>
          <a:p>
            <a:pPr lvl="0" rtl="0"/>
            <a:r>
              <a:rPr lang="en-US" sz="1600"/>
              <a:t>... suscitent la compassion</a:t>
            </a:r>
            <a:endParaRPr lang="pt-BR" sz="1600" dirty="0"/>
          </a:p>
        </p:txBody>
      </p:sp>
      <p:sp>
        <p:nvSpPr>
          <p:cNvPr id="13" name="Rectangle 12"/>
          <p:cNvSpPr/>
          <p:nvPr/>
        </p:nvSpPr>
        <p:spPr>
          <a:xfrm>
            <a:off x="1968412" y="2031483"/>
            <a:ext cx="2476500" cy="337185"/>
          </a:xfrm>
          <a:prstGeom prst="rect">
            <a:avLst/>
          </a:prstGeom>
        </p:spPr>
        <p:txBody>
          <a:bodyPr wrap="none" rtlCol="0">
            <a:spAutoFit/>
          </a:bodyPr>
          <a:lstStyle/>
          <a:p>
            <a:pPr lvl="0" rtl="0"/>
            <a:r>
              <a:rPr lang="en-US" sz="1600"/>
              <a:t>... attirent la bienveillance</a:t>
            </a:r>
            <a:endParaRPr lang="pt-BR" sz="1600" dirty="0"/>
          </a:p>
        </p:txBody>
      </p:sp>
      <p:sp>
        <p:nvSpPr>
          <p:cNvPr id="14" name="Rectangle 13"/>
          <p:cNvSpPr/>
          <p:nvPr/>
        </p:nvSpPr>
        <p:spPr>
          <a:xfrm>
            <a:off x="134324" y="2471745"/>
            <a:ext cx="1724971" cy="584776"/>
          </a:xfrm>
          <a:prstGeom prst="rect">
            <a:avLst/>
          </a:prstGeom>
        </p:spPr>
        <p:txBody>
          <a:bodyPr wrap="square" rtlCol="0">
            <a:spAutoFit/>
          </a:bodyPr>
          <a:lstStyle/>
          <a:p>
            <a:pPr lvl="0" rtl="0"/>
            <a:r>
              <a:rPr lang="en-US" sz="1600" dirty="0" err="1"/>
              <a:t>Comportements</a:t>
            </a:r>
            <a:r>
              <a:rPr lang="en-US" sz="1600" dirty="0"/>
              <a:t> et </a:t>
            </a:r>
            <a:r>
              <a:rPr lang="en-US" sz="1600" dirty="0" err="1"/>
              <a:t>activités</a:t>
            </a:r>
            <a:endParaRPr lang="pt-BR" sz="1600" dirty="0"/>
          </a:p>
        </p:txBody>
      </p:sp>
      <p:sp>
        <p:nvSpPr>
          <p:cNvPr id="15" name="Rectangle 14"/>
          <p:cNvSpPr/>
          <p:nvPr/>
        </p:nvSpPr>
        <p:spPr>
          <a:xfrm>
            <a:off x="1968412" y="2477178"/>
            <a:ext cx="5444067" cy="337185"/>
          </a:xfrm>
          <a:prstGeom prst="rect">
            <a:avLst/>
          </a:prstGeom>
        </p:spPr>
        <p:txBody>
          <a:bodyPr wrap="square" rtlCol="0">
            <a:spAutoFit/>
          </a:bodyPr>
          <a:lstStyle/>
          <a:p>
            <a:pPr lvl="0" rtl="0"/>
            <a:r>
              <a:rPr lang="en-US" sz="1600"/>
              <a:t>Proposer une aide fondée sur la sympathie et la charité</a:t>
            </a:r>
            <a:endParaRPr lang="pt-BR" sz="1600" dirty="0"/>
          </a:p>
        </p:txBody>
      </p:sp>
      <p:sp>
        <p:nvSpPr>
          <p:cNvPr id="16" name="Rectangle 15"/>
          <p:cNvSpPr/>
          <p:nvPr/>
        </p:nvSpPr>
        <p:spPr>
          <a:xfrm>
            <a:off x="1968412" y="2775027"/>
            <a:ext cx="7732475" cy="338554"/>
          </a:xfrm>
          <a:prstGeom prst="rect">
            <a:avLst/>
          </a:prstGeom>
        </p:spPr>
        <p:txBody>
          <a:bodyPr wrap="square" rtlCol="0">
            <a:spAutoFit/>
          </a:bodyPr>
          <a:lstStyle/>
          <a:p>
            <a:pPr lvl="0" rtl="0"/>
            <a:r>
              <a:rPr lang="en-US" sz="1600" dirty="0" err="1"/>
              <a:t>Collecter</a:t>
            </a:r>
            <a:r>
              <a:rPr lang="en-US" sz="1600" dirty="0"/>
              <a:t> des dons </a:t>
            </a:r>
            <a:r>
              <a:rPr lang="en-US" sz="1600" dirty="0" err="1"/>
              <a:t>afin</a:t>
            </a:r>
            <a:r>
              <a:rPr lang="en-US" sz="1600" dirty="0"/>
              <a:t> de </a:t>
            </a:r>
            <a:r>
              <a:rPr lang="en-US" sz="1600" dirty="0" err="1"/>
              <a:t>subvenir</a:t>
            </a:r>
            <a:r>
              <a:rPr lang="en-US" sz="1600" dirty="0"/>
              <a:t> aux </a:t>
            </a:r>
            <a:r>
              <a:rPr lang="en-US" sz="1600" dirty="0" err="1"/>
              <a:t>besoins</a:t>
            </a:r>
            <a:r>
              <a:rPr lang="en-US" sz="1600" dirty="0"/>
              <a:t> des </a:t>
            </a:r>
            <a:r>
              <a:rPr lang="en-US" sz="1600" dirty="0" err="1"/>
              <a:t>personnes</a:t>
            </a:r>
            <a:r>
              <a:rPr lang="en-US" sz="1600" dirty="0"/>
              <a:t> </a:t>
            </a:r>
            <a:r>
              <a:rPr lang="en-US" sz="1600" dirty="0" err="1"/>
              <a:t>handicapées</a:t>
            </a:r>
            <a:endParaRPr lang="pt-BR" sz="1600" dirty="0"/>
          </a:p>
        </p:txBody>
      </p:sp>
      <p:sp>
        <p:nvSpPr>
          <p:cNvPr id="17" name="Rectangle 16"/>
          <p:cNvSpPr/>
          <p:nvPr/>
        </p:nvSpPr>
        <p:spPr>
          <a:xfrm>
            <a:off x="1968412" y="3072877"/>
            <a:ext cx="6116320" cy="337185"/>
          </a:xfrm>
          <a:prstGeom prst="rect">
            <a:avLst/>
          </a:prstGeom>
        </p:spPr>
        <p:txBody>
          <a:bodyPr wrap="none" rtlCol="0">
            <a:spAutoFit/>
          </a:bodyPr>
          <a:lstStyle/>
          <a:p>
            <a:pPr lvl="0" rtl="0"/>
            <a:r>
              <a:rPr lang="en-US" sz="1600"/>
              <a:t>La qualité de la « prise en charge » revêt une importance moindre</a:t>
            </a:r>
            <a:endParaRPr lang="pt-BR" sz="1600" dirty="0"/>
          </a:p>
        </p:txBody>
      </p:sp>
      <p:sp>
        <p:nvSpPr>
          <p:cNvPr id="18" name="Rectangle 17"/>
          <p:cNvSpPr/>
          <p:nvPr/>
        </p:nvSpPr>
        <p:spPr>
          <a:xfrm>
            <a:off x="134324" y="3513148"/>
            <a:ext cx="1783371" cy="830997"/>
          </a:xfrm>
          <a:prstGeom prst="rect">
            <a:avLst/>
          </a:prstGeom>
        </p:spPr>
        <p:txBody>
          <a:bodyPr wrap="square" rtlCol="0">
            <a:spAutoFit/>
          </a:bodyPr>
          <a:lstStyle/>
          <a:p>
            <a:pPr lvl="0" rtl="0"/>
            <a:r>
              <a:rPr lang="en-US" sz="1600" dirty="0"/>
              <a:t>Qui </a:t>
            </a:r>
            <a:r>
              <a:rPr lang="en-US" sz="1600" dirty="0" err="1"/>
              <a:t>s’occupe</a:t>
            </a:r>
            <a:r>
              <a:rPr lang="en-US" sz="1600" dirty="0"/>
              <a:t> des questions </a:t>
            </a:r>
            <a:r>
              <a:rPr lang="en-US" sz="1600" dirty="0" err="1"/>
              <a:t>liées</a:t>
            </a:r>
            <a:r>
              <a:rPr lang="en-US" sz="1600" dirty="0"/>
              <a:t> au handicap ?</a:t>
            </a:r>
            <a:endParaRPr lang="pt-BR" sz="1600" dirty="0"/>
          </a:p>
        </p:txBody>
      </p:sp>
      <p:sp>
        <p:nvSpPr>
          <p:cNvPr id="19" name="Rectangle 18"/>
          <p:cNvSpPr/>
          <p:nvPr/>
        </p:nvSpPr>
        <p:spPr>
          <a:xfrm>
            <a:off x="1968412" y="3518581"/>
            <a:ext cx="6573838" cy="583565"/>
          </a:xfrm>
          <a:prstGeom prst="rect">
            <a:avLst/>
          </a:prstGeom>
        </p:spPr>
        <p:txBody>
          <a:bodyPr wrap="square" rtlCol="0">
            <a:spAutoFit/>
          </a:bodyPr>
          <a:lstStyle/>
          <a:p>
            <a:pPr lvl="0" rtl="0"/>
            <a:r>
              <a:rPr lang="en-US" sz="1600"/>
              <a:t>Les bénévoles, les maisons de charité, les particuliers, les fondations, les institutions religieuses </a:t>
            </a:r>
            <a:endParaRPr lang="pt-BR" sz="1600" dirty="0"/>
          </a:p>
        </p:txBody>
      </p:sp>
      <p:cxnSp>
        <p:nvCxnSpPr>
          <p:cNvPr id="26" name="Straight Connector 25"/>
          <p:cNvCxnSpPr/>
          <p:nvPr/>
        </p:nvCxnSpPr>
        <p:spPr>
          <a:xfrm>
            <a:off x="1913467" y="1227667"/>
            <a:ext cx="0" cy="1227667"/>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913467" y="3454400"/>
            <a:ext cx="0" cy="96520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1909234" y="1511300"/>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1909234" y="1790699"/>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1909234" y="2078567"/>
            <a:ext cx="6701369" cy="1"/>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1917700" y="2815167"/>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H="1">
            <a:off x="1917700" y="3103034"/>
            <a:ext cx="6701369" cy="1"/>
          </a:xfrm>
          <a:prstGeom prst="line">
            <a:avLst/>
          </a:prstGeom>
          <a:ln w="12700" cmpd="sng">
            <a:solidFill>
              <a:srgbClr val="D7E0E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F251983_UNHCR_Brand_Book_Template_2016_V1">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E8A064A0CE34DAD7DAD3792D68BE5" ma:contentTypeVersion="17" ma:contentTypeDescription="Create a new document." ma:contentTypeScope="" ma:versionID="25fd66066a8367b142de4df3665bb995">
  <xsd:schema xmlns:xsd="http://www.w3.org/2001/XMLSchema" xmlns:xs="http://www.w3.org/2001/XMLSchema" xmlns:p="http://schemas.microsoft.com/office/2006/metadata/properties" xmlns:ns2="e2e28f0a-1429-4847-bacf-d71185b1f9be" xmlns:ns3="f3c5914b-f836-4f8a-87ca-6de4087dd009" targetNamespace="http://schemas.microsoft.com/office/2006/metadata/properties" ma:root="true" ma:fieldsID="d5fd1bdddca48729c67c0792844320cd" ns2:_="" ns3:_="">
    <xsd:import namespace="e2e28f0a-1429-4847-bacf-d71185b1f9be"/>
    <xsd:import namespace="f3c5914b-f836-4f8a-87ca-6de4087dd00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_Flow_Signoff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e28f0a-1429-4847-bacf-d71185b1f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f5f3f4cc-79b9-4d17-b8fa-dd7577b1fb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c5914b-f836-4f8a-87ca-6de4087dd00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b206a59-faf5-46ea-97da-0c54fe2d1a7e}" ma:internalName="TaxCatchAll" ma:showField="CatchAllData" ma:web="f3c5914b-f836-4f8a-87ca-6de4087dd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7351472-8B4E-4C03-B5FC-786EA994C7C9}"/>
</file>

<file path=customXml/itemProps2.xml><?xml version="1.0" encoding="utf-8"?>
<ds:datastoreItem xmlns:ds="http://schemas.openxmlformats.org/officeDocument/2006/customXml" ds:itemID="{6735F806-986E-475D-B968-1B144A658D23}"/>
</file>

<file path=docProps/app.xml><?xml version="1.0" encoding="utf-8"?>
<Properties xmlns="http://schemas.openxmlformats.org/officeDocument/2006/extended-properties" xmlns:vt="http://schemas.openxmlformats.org/officeDocument/2006/docPropsVTypes">
  <TotalTime>61</TotalTime>
  <Words>6212</Words>
  <Application>Microsoft Office PowerPoint</Application>
  <PresentationFormat>On-screen Show (16:9)</PresentationFormat>
  <Paragraphs>352</Paragraphs>
  <Slides>29</Slides>
  <Notes>29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29</vt:i4>
      </vt:variant>
    </vt:vector>
  </HeadingPairs>
  <TitlesOfParts>
    <vt:vector size="33" baseType="lpstr">
      <vt:lpstr>Arial</vt:lpstr>
      <vt:lpstr>Calibri</vt:lpstr>
      <vt:lpstr>UNHCR2016</vt:lpstr>
      <vt:lpstr>RF251983_UNHCR_Brand_Book_Template_2016_V1</vt:lpstr>
      <vt:lpstr>Module 2  APPRÉHENDER LE HANDICAP</vt:lpstr>
      <vt:lpstr>Programme du jour : </vt:lpstr>
      <vt:lpstr>Notre point de vue sur le handicap à ce stade </vt:lpstr>
      <vt:lpstr>Notre regard sur le handicap à travers les époques...</vt:lpstr>
      <vt:lpstr>Charité</vt:lpstr>
      <vt:lpstr>Médical</vt:lpstr>
      <vt:lpstr>Respect des droits</vt:lpstr>
      <vt:lpstr>Notre regard sur le handicap à travers les époques...</vt:lpstr>
      <vt:lpstr>Modèle fondé sur la charité</vt:lpstr>
      <vt:lpstr>Modèle médical</vt:lpstr>
      <vt:lpstr>Approche sociale</vt:lpstr>
      <vt:lpstr>Approche fondée sur le respect des droits</vt:lpstr>
      <vt:lpstr>Discussion</vt:lpstr>
      <vt:lpstr>Pause !</vt:lpstr>
      <vt:lpstr>UNE APPROCHE DU HANDICAP  FONDÉE SUR LE RESPECT DES DROITS</vt:lpstr>
      <vt:lpstr>Où se situe le handicap ?</vt:lpstr>
      <vt:lpstr>Où se situe le handicap ?</vt:lpstr>
      <vt:lpstr>Où se situe le handicap ?</vt:lpstr>
      <vt:lpstr>Où se situe le handicap ?</vt:lpstr>
      <vt:lpstr>Où se situe le handicap ?</vt:lpstr>
      <vt:lpstr>Comment définir le handicap ?</vt:lpstr>
      <vt:lpstr>La Convention des Nations Unies relative aux droits des personnes handicapées</vt:lpstr>
      <vt:lpstr>Où se situe l’obstacle ?</vt:lpstr>
      <vt:lpstr>Où se situe l’obstacle ?</vt:lpstr>
      <vt:lpstr>Où se situe l’obstacle ?</vt:lpstr>
      <vt:lpstr>Être humain signifie un large éventail de possibilités</vt:lpstr>
      <vt:lpstr>Notre point de vue sur le handicap à ce stade </vt:lpstr>
      <vt:lpstr>Messages clés</vt:lpstr>
      <vt:lpstr>Avez-vous des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with children with disabilities</dc:title>
  <dc:creator>Ricardo Pla cordero</dc:creator>
  <cp:lastModifiedBy>Ricardo Pla Cordero</cp:lastModifiedBy>
  <cp:revision>406</cp:revision>
  <dcterms:created xsi:type="dcterms:W3CDTF">2020-10-13T09:31:00Z</dcterms:created>
  <dcterms:modified xsi:type="dcterms:W3CDTF">2022-09-30T10:54:44Z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0x010100E0E998F15D063747A9F0D074762CDC2E</vt:lpwstr>
  </property>
  <property fmtid="{D5CDD505-2E9C-101B-9397-08002B2CF9AE}" pid="3" name="ICV">
    <vt:lpwstr>361EF1F800374C1E9E925F91B7D09480</vt:lpwstr>
  </property>
  <property fmtid="{D5CDD505-2E9C-101B-9397-08002B2CF9AE}" pid="4" name="KSOProductBuildVer">
    <vt:lpwstr>2057-11.2.0.11254</vt:lpwstr>
  </property>
</Properties>
</file>