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12"/>
  </p:notesMasterIdLst>
  <p:handoutMasterIdLst>
    <p:handoutMasterId r:id="rId13"/>
  </p:handoutMasterIdLst>
  <p:sldIdLst>
    <p:sldId id="256" r:id="rId3"/>
    <p:sldId id="656" r:id="rId4"/>
    <p:sldId id="646" r:id="rId5"/>
    <p:sldId id="647" r:id="rId6"/>
    <p:sldId id="645" r:id="rId7"/>
    <p:sldId id="648" r:id="rId8"/>
    <p:sldId id="649" r:id="rId9"/>
    <p:sldId id="652" r:id="rId10"/>
    <p:sldId id="650" r:id="rId11"/>
  </p:sldIdLst>
  <p:sldSz cx="9144000" cy="5143500" type="screen16x9"/>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64">
          <p15:clr>
            <a:srgbClr val="A4A3A4"/>
          </p15:clr>
        </p15:guide>
        <p15:guide id="4" orient="horz" pos="372">
          <p15:clr>
            <a:srgbClr val="A4A3A4"/>
          </p15:clr>
        </p15:guide>
        <p15:guide id="5" orient="horz" pos="376">
          <p15:clr>
            <a:srgbClr val="A4A3A4"/>
          </p15:clr>
        </p15:guide>
        <p15:guide id="6" orient="horz" pos="956">
          <p15:clr>
            <a:srgbClr val="A4A3A4"/>
          </p15:clr>
        </p15:guide>
        <p15:guide id="7" pos="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na Johnson" initials="JJ" lastIdx="1" clrIdx="0"/>
  <p:cmAuthor id="2" name="Alexandra Kaun" initials="A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55"/>
    <a:srgbClr val="004D3F"/>
    <a:srgbClr val="009579"/>
    <a:srgbClr val="18A1A0"/>
    <a:srgbClr val="6F4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4"/>
    <p:restoredTop sz="59320" autoAdjust="0"/>
  </p:normalViewPr>
  <p:slideViewPr>
    <p:cSldViewPr snapToGrid="0">
      <p:cViewPr varScale="1">
        <p:scale>
          <a:sx n="52" d="100"/>
          <a:sy n="52" d="100"/>
        </p:scale>
        <p:origin x="1860" y="48"/>
      </p:cViewPr>
      <p:guideLst>
        <p:guide orient="horz" pos="1620"/>
        <p:guide pos="2880"/>
        <p:guide orient="horz" pos="764"/>
        <p:guide orient="horz" pos="372"/>
        <p:guide orient="horz" pos="376"/>
        <p:guide orient="horz" pos="956"/>
        <p:guide pos="46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9/30/2022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5EA2CE2-379E-4F52-B0CA-7A6461774CB2}"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A72D5E-6E12-4B2A-9DB1-134A1847ED8D}"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npyMeQaHX3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FR" sz="1200" b="1" i="0" kern="1200" noProof="0" dirty="0">
                <a:solidFill>
                  <a:schemeClr val="tx1"/>
                </a:solidFill>
                <a:effectLst/>
                <a:latin typeface="+mn-lt"/>
                <a:ea typeface="+mn-ea"/>
                <a:cs typeface="+mn-cs"/>
              </a:rPr>
              <a:t>Conseils à l’intention des animateurs :</a:t>
            </a:r>
          </a:p>
          <a:p>
            <a:pPr rtl="0"/>
            <a:endParaRPr lang="fr-FR" sz="1200" b="1" i="0" kern="1200" noProof="0" dirty="0">
              <a:solidFill>
                <a:schemeClr val="tx1"/>
              </a:solidFill>
              <a:effectLst/>
              <a:latin typeface="+mn-lt"/>
              <a:ea typeface="+mn-ea"/>
              <a:cs typeface="+mn-cs"/>
            </a:endParaRPr>
          </a:p>
          <a:p>
            <a:pPr marL="171450" indent="-171450" rtl="0">
              <a:buFont typeface="Arial" panose="020B0604020202020204" pitchFamily="34" charset="0"/>
              <a:buChar char="•"/>
            </a:pPr>
            <a:r>
              <a:rPr lang="fr-FR" sz="1200" b="1" i="0" kern="1200" noProof="0" dirty="0">
                <a:solidFill>
                  <a:schemeClr val="tx1"/>
                </a:solidFill>
                <a:effectLst/>
                <a:latin typeface="+mn-lt"/>
                <a:ea typeface="+mn-ea"/>
                <a:cs typeface="+mn-cs"/>
              </a:rPr>
              <a:t>Accessibilité.</a:t>
            </a:r>
            <a:r>
              <a:rPr lang="fr-FR" sz="1200" b="0" i="0" kern="1200" noProof="0" dirty="0">
                <a:solidFill>
                  <a:schemeClr val="tx1"/>
                </a:solidFill>
                <a:effectLst/>
                <a:latin typeface="+mn-lt"/>
                <a:ea typeface="+mn-ea"/>
                <a:cs typeface="+mn-cs"/>
              </a:rPr>
              <a:t> Décrivez l’image qui s’affiche à l’écran : Un symbole de diversité, avec des silhouettes colorées représentant des personnes avec ou sans handicap.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b="0" i="0" kern="1200" noProof="0" dirty="0">
                <a:solidFill>
                  <a:schemeClr val="tx1"/>
                </a:solidFill>
                <a:effectLst/>
                <a:latin typeface="+mn-lt"/>
                <a:ea typeface="+mn-ea"/>
                <a:cs typeface="+mn-cs"/>
              </a:rPr>
              <a:t>Affichez à l’écran quatre brèves affirmations liées à des expériences et/ou à des préférences personnelles, puis lisez-les à voix haute. L’objectif de cette activité consiste à montrer que nous sommes à la fois différents et égaux : nos points communs sont plus forts que nos différences.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Dans le cadre des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ateliers en présentiel</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les participants peuvent exprimer leur accord en levant la main, utiliser des cartes de formes et de couleurs différentes (par exemple, un cercle vert en cas d’accord et un carré rouge en cas de désaccord), ou s’avancer vers le centre de la pièce lorsqu’ils se reconnaissent dans l’expérience ou la préférence concernée.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Si vous choisissez la dernière option, pensez à libérer le centre de la pièce et à déplacer les obstacles susceptibles de gêner la circulation.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les personnes qui ne souhaitent pas se déplacer physiquement vers le centre, proposez d’autres moyens d’exprimer son assentiment, par exemple en levant la main ou en souriant.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Dans le cadre des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ateliers à distance</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exploitez les fonctionnalités de la plateforme pour proposer d’autres façons d’exprimer son accord : par exemple, écrire « oui/non » dans la fenêtre de chat, utiliser des coches vertes et des croix rouges,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Après chaque affirmation, laissez le temps aux interprètes d’assurer la traduction en langue des signes.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Précisez systématiquement le nombre de personnes ayant rejoint le centre de la pièce ou ayant exprimé son accord avec une affirmation, afin que tous les participants disposent de cette information.</a:t>
            </a:r>
          </a:p>
          <a:p>
            <a:pPr marL="171450" indent="-171450" rtl="0">
              <a:buFont typeface="Arial" panose="020B0604020202020204" pitchFamily="34" charset="0"/>
              <a:buChar char="•"/>
            </a:pPr>
            <a:endParaRPr lang="fr-FR" sz="1200" b="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kern="1200" dirty="0">
                <a:solidFill>
                  <a:schemeClr val="tx1"/>
                </a:solidFill>
                <a:effectLst/>
                <a:latin typeface="+mn-lt"/>
                <a:ea typeface="+mn-ea"/>
                <a:cs typeface="+mn-cs"/>
              </a:rPr>
              <a:t>Afin de respecter au </a:t>
            </a:r>
            <a:r>
              <a:rPr lang="en-US" sz="1200" kern="1200" dirty="0" err="1">
                <a:solidFill>
                  <a:schemeClr val="tx1"/>
                </a:solidFill>
                <a:effectLst/>
                <a:latin typeface="+mn-lt"/>
                <a:ea typeface="+mn-ea"/>
                <a:cs typeface="+mn-cs"/>
              </a:rPr>
              <a:t>mieux</a:t>
            </a:r>
            <a:r>
              <a:rPr lang="en-US" sz="1200" kern="1200" dirty="0">
                <a:solidFill>
                  <a:schemeClr val="tx1"/>
                </a:solidFill>
                <a:effectLst/>
                <a:latin typeface="+mn-lt"/>
                <a:ea typeface="+mn-ea"/>
                <a:cs typeface="+mn-cs"/>
              </a:rPr>
              <a:t> les habitudes </a:t>
            </a:r>
            <a:r>
              <a:rPr lang="en-US" sz="1200" kern="1200" dirty="0" err="1">
                <a:solidFill>
                  <a:schemeClr val="tx1"/>
                </a:solidFill>
                <a:effectLst/>
                <a:latin typeface="+mn-lt"/>
                <a:ea typeface="+mn-ea"/>
                <a:cs typeface="+mn-cs"/>
              </a:rPr>
              <a:t>alimentaires</a:t>
            </a:r>
            <a:r>
              <a:rPr lang="en-US" sz="1200" kern="1200" dirty="0">
                <a:solidFill>
                  <a:schemeClr val="tx1"/>
                </a:solidFill>
                <a:effectLst/>
                <a:latin typeface="+mn-lt"/>
                <a:ea typeface="+mn-ea"/>
                <a:cs typeface="+mn-cs"/>
              </a:rPr>
              <a:t> et les </a:t>
            </a:r>
            <a:r>
              <a:rPr lang="en-US" sz="1200" kern="1200" dirty="0" err="1">
                <a:solidFill>
                  <a:schemeClr val="tx1"/>
                </a:solidFill>
                <a:effectLst/>
                <a:latin typeface="+mn-lt"/>
                <a:ea typeface="+mn-ea"/>
                <a:cs typeface="+mn-cs"/>
              </a:rPr>
              <a:t>comportements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locaux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avez</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possibilité</a:t>
            </a:r>
            <a:r>
              <a:rPr lang="en-US" sz="1200" kern="1200" dirty="0">
                <a:solidFill>
                  <a:schemeClr val="tx1"/>
                </a:solidFill>
                <a:effectLst/>
                <a:latin typeface="+mn-lt"/>
                <a:ea typeface="+mn-ea"/>
                <a:cs typeface="+mn-cs"/>
              </a:rPr>
              <a:t> de modifier les affirmations, tout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restant</a:t>
            </a:r>
            <a:r>
              <a:rPr lang="en-US" sz="1200" kern="1200" dirty="0">
                <a:solidFill>
                  <a:schemeClr val="tx1"/>
                </a:solidFill>
                <a:effectLst/>
                <a:latin typeface="+mn-lt"/>
                <a:ea typeface="+mn-ea"/>
                <a:cs typeface="+mn-cs"/>
              </a:rPr>
              <a:t> dans le </a:t>
            </a:r>
            <a:r>
              <a:rPr lang="en-US" sz="1200" kern="1200" dirty="0" err="1">
                <a:solidFill>
                  <a:schemeClr val="tx1"/>
                </a:solidFill>
                <a:effectLst/>
                <a:latin typeface="+mn-lt"/>
                <a:ea typeface="+mn-ea"/>
                <a:cs typeface="+mn-cs"/>
              </a:rPr>
              <a:t>domaine</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activités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quotidiennes</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lesquelles</a:t>
            </a:r>
            <a:r>
              <a:rPr lang="en-US" sz="1200" kern="1200" dirty="0">
                <a:solidFill>
                  <a:schemeClr val="tx1"/>
                </a:solidFill>
                <a:effectLst/>
                <a:latin typeface="+mn-lt"/>
                <a:ea typeface="+mn-ea"/>
                <a:cs typeface="+mn-cs"/>
              </a:rPr>
              <a:t> les participants </a:t>
            </a:r>
            <a:r>
              <a:rPr lang="en-US" sz="1200" kern="1200" dirty="0" err="1">
                <a:solidFill>
                  <a:schemeClr val="tx1"/>
                </a:solidFill>
                <a:effectLst/>
                <a:latin typeface="+mn-lt"/>
                <a:ea typeface="+mn-ea"/>
                <a:cs typeface="+mn-cs"/>
              </a:rPr>
              <a:t>pourront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exprimer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avez</a:t>
            </a:r>
            <a:r>
              <a:rPr lang="en-US" sz="1200" kern="1200" dirty="0">
                <a:solidFill>
                  <a:schemeClr val="tx1"/>
                </a:solidFill>
                <a:effectLst/>
                <a:latin typeface="+mn-lt"/>
                <a:ea typeface="+mn-ea"/>
                <a:cs typeface="+mn-cs"/>
              </a:rPr>
              <a:t> bien </a:t>
            </a:r>
            <a:r>
              <a:rPr lang="en-US" sz="1200" kern="1200" dirty="0" err="1">
                <a:solidFill>
                  <a:schemeClr val="tx1"/>
                </a:solidFill>
                <a:effectLst/>
                <a:latin typeface="+mn-lt"/>
                <a:ea typeface="+mn-ea"/>
                <a:cs typeface="+mn-cs"/>
              </a:rPr>
              <a:t>dormi</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nuit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dernière</a:t>
            </a:r>
            <a:r>
              <a:rPr lang="en-US" sz="1200" kern="1200" dirty="0">
                <a:solidFill>
                  <a:schemeClr val="tx1"/>
                </a:solidFill>
                <a:effectLst/>
                <a:latin typeface="+mn-lt"/>
                <a:ea typeface="+mn-ea"/>
                <a:cs typeface="+mn-cs"/>
              </a:rPr>
              <a:t>.</a:t>
            </a:r>
            <a:r>
              <a:rPr lang="en-US" sz="14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 Si </a:t>
            </a:r>
            <a:r>
              <a:rPr lang="en-US" sz="1100" kern="1200" dirty="0" err="1">
                <a:solidFill>
                  <a:schemeClr val="tx1"/>
                </a:solidFill>
                <a:effectLst/>
                <a:latin typeface="+mn-lt"/>
                <a:ea typeface="+mn-ea"/>
                <a:cs typeface="+mn-cs"/>
              </a:rPr>
              <a:t>vous</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aimez</a:t>
            </a:r>
            <a:r>
              <a:rPr lang="en-US" sz="1100" kern="1200" dirty="0">
                <a:solidFill>
                  <a:schemeClr val="tx1"/>
                </a:solidFill>
                <a:effectLst/>
                <a:latin typeface="+mn-lt"/>
                <a:ea typeface="+mn-ea"/>
                <a:cs typeface="+mn-cs"/>
              </a:rPr>
              <a:t> le/la/les [</a:t>
            </a:r>
            <a:r>
              <a:rPr lang="en-US" sz="1200" kern="1200" dirty="0" err="1">
                <a:solidFill>
                  <a:schemeClr val="tx1"/>
                </a:solidFill>
                <a:effectLst/>
                <a:latin typeface="+mn-lt"/>
                <a:ea typeface="+mn-ea"/>
                <a:cs typeface="+mn-cs"/>
              </a:rPr>
              <a:t>insérez</a:t>
            </a:r>
            <a:r>
              <a:rPr lang="en-US" sz="1200" kern="1200" dirty="0">
                <a:solidFill>
                  <a:schemeClr val="tx1"/>
                </a:solidFill>
                <a:effectLst/>
                <a:latin typeface="+mn-lt"/>
                <a:ea typeface="+mn-ea"/>
                <a:cs typeface="+mn-cs"/>
              </a:rPr>
              <a:t> le nom d’un plat national]. </a:t>
            </a:r>
          </a:p>
          <a:p>
            <a:pPr marL="628650" lvl="1" indent="-171450" rtl="0" fontAlgn="base">
              <a:buFont typeface="Arial" panose="020B0604020202020204" pitchFamily="34" charset="0"/>
              <a:buChar char="•"/>
            </a:pP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aimez</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chocolat</a:t>
            </a:r>
            <a:r>
              <a:rPr lang="en-US" sz="1200" kern="120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 Si </a:t>
            </a:r>
            <a:r>
              <a:rPr lang="en-US" sz="1100" kern="1200" dirty="0" err="1">
                <a:solidFill>
                  <a:schemeClr val="tx1"/>
                </a:solidFill>
                <a:effectLst/>
                <a:latin typeface="+mn-lt"/>
                <a:ea typeface="+mn-ea"/>
                <a:cs typeface="+mn-cs"/>
              </a:rPr>
              <a:t>vous</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avez</a:t>
            </a:r>
            <a:r>
              <a:rPr lang="en-US" sz="11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souri</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quelqu’un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aujourd’hui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me </a:t>
            </a:r>
            <a:r>
              <a:rPr lang="en-US" sz="1200" kern="1200" dirty="0" err="1">
                <a:solidFill>
                  <a:schemeClr val="tx1"/>
                </a:solidFill>
                <a:effectLst/>
                <a:latin typeface="+mn-lt"/>
                <a:ea typeface="+mn-ea"/>
                <a:cs typeface="+mn-cs"/>
              </a:rPr>
              <a:t>souriez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moment </a:t>
            </a:r>
            <a:r>
              <a:rPr lang="en-US" sz="1200" kern="1200" dirty="0" err="1">
                <a:solidFill>
                  <a:schemeClr val="tx1"/>
                </a:solidFill>
                <a:effectLst/>
                <a:latin typeface="+mn-lt"/>
                <a:ea typeface="+mn-ea"/>
                <a:cs typeface="+mn-cs"/>
              </a:rPr>
              <a:t>même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pouvez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rejoindre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de la pièce.) </a:t>
            </a:r>
          </a:p>
          <a:p>
            <a:pPr marL="171450" lvl="0" indent="-171450" rtl="0" fontAlgn="base">
              <a:buFont typeface="Arial" panose="020B0604020202020204" pitchFamily="34" charset="0"/>
              <a:buChar char="•"/>
            </a:pPr>
            <a:r>
              <a:rPr lang="en-US" sz="1100" kern="1200" dirty="0">
                <a:solidFill>
                  <a:schemeClr val="tx1"/>
                </a:solidFill>
                <a:effectLst/>
                <a:latin typeface="+mn-lt"/>
                <a:ea typeface="+mn-ea"/>
                <a:cs typeface="+mn-cs"/>
              </a:rPr>
              <a:t>Pour </a:t>
            </a:r>
            <a:r>
              <a:rPr lang="en-US" sz="1100" kern="1200" dirty="0" err="1">
                <a:solidFill>
                  <a:schemeClr val="tx1"/>
                </a:solidFill>
                <a:effectLst/>
                <a:latin typeface="+mn-lt"/>
                <a:ea typeface="+mn-ea"/>
                <a:cs typeface="+mn-cs"/>
              </a:rPr>
              <a:t>compléter</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cette</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activité</a:t>
            </a:r>
            <a:r>
              <a:rPr lang="en-US" sz="11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ajouter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série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d’affirmations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axées</a:t>
            </a:r>
            <a:r>
              <a:rPr lang="en-US" sz="1200" kern="1200" dirty="0">
                <a:solidFill>
                  <a:schemeClr val="tx1"/>
                </a:solidFill>
                <a:effectLst/>
                <a:latin typeface="+mn-lt"/>
                <a:ea typeface="+mn-ea"/>
                <a:cs typeface="+mn-cs"/>
              </a:rPr>
              <a:t> sur les </a:t>
            </a:r>
            <a:r>
              <a:rPr lang="en-US" sz="1200" kern="1200" dirty="0" err="1">
                <a:solidFill>
                  <a:schemeClr val="tx1"/>
                </a:solidFill>
                <a:effectLst/>
                <a:latin typeface="+mn-lt"/>
                <a:ea typeface="+mn-ea"/>
                <a:cs typeface="+mn-cs"/>
              </a:rPr>
              <a:t>expériences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matière de discrimination. </a:t>
            </a:r>
            <a:r>
              <a:rPr lang="en-US" sz="1200" kern="1200" dirty="0" err="1">
                <a:solidFill>
                  <a:schemeClr val="tx1"/>
                </a:solidFill>
                <a:effectLst/>
                <a:latin typeface="+mn-lt"/>
                <a:ea typeface="+mn-ea"/>
                <a:cs typeface="+mn-cs"/>
              </a:rPr>
              <a:t>Néanmoins</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sujet</a:t>
            </a:r>
            <a:r>
              <a:rPr lang="en-US" sz="1200" kern="1200" dirty="0">
                <a:solidFill>
                  <a:schemeClr val="tx1"/>
                </a:solidFill>
                <a:effectLst/>
                <a:latin typeface="+mn-lt"/>
                <a:ea typeface="+mn-ea"/>
                <a:cs typeface="+mn-cs"/>
              </a:rPr>
              <a:t>, il </a:t>
            </a:r>
            <a:r>
              <a:rPr lang="en-US" sz="1200" kern="1200" dirty="0" err="1">
                <a:solidFill>
                  <a:schemeClr val="tx1"/>
                </a:solidFill>
                <a:effectLst/>
                <a:latin typeface="+mn-lt"/>
                <a:ea typeface="+mn-ea"/>
                <a:cs typeface="+mn-cs"/>
              </a:rPr>
              <a:t>convient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protéger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confidentialité</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informations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d’éviter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stigmatisation</a:t>
            </a:r>
            <a:r>
              <a:rPr lang="en-US" sz="1200" kern="1200" dirty="0">
                <a:solidFill>
                  <a:schemeClr val="tx1"/>
                </a:solidFill>
                <a:effectLst/>
                <a:latin typeface="+mn-lt"/>
                <a:ea typeface="+mn-ea"/>
                <a:cs typeface="+mn-cs"/>
              </a:rPr>
              <a:t>. Il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recommandé</a:t>
            </a:r>
            <a:r>
              <a:rPr lang="en-US" sz="1200" kern="1200" dirty="0">
                <a:solidFill>
                  <a:schemeClr val="tx1"/>
                </a:solidFill>
                <a:effectLst/>
                <a:latin typeface="+mn-lt"/>
                <a:ea typeface="+mn-ea"/>
                <a:cs typeface="+mn-cs"/>
              </a:rPr>
              <a:t> de ne pas demander aux participants de se </a:t>
            </a:r>
            <a:r>
              <a:rPr lang="en-US" sz="1200" kern="1200" dirty="0" err="1">
                <a:solidFill>
                  <a:schemeClr val="tx1"/>
                </a:solidFill>
                <a:effectLst/>
                <a:latin typeface="+mn-lt"/>
                <a:ea typeface="+mn-ea"/>
                <a:cs typeface="+mn-cs"/>
              </a:rPr>
              <a:t>déplacer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de lever la main, </a:t>
            </a:r>
            <a:r>
              <a:rPr lang="en-US" sz="1200" kern="1200" dirty="0" err="1">
                <a:solidFill>
                  <a:schemeClr val="tx1"/>
                </a:solidFill>
                <a:effectLst/>
                <a:latin typeface="+mn-lt"/>
                <a:ea typeface="+mn-ea"/>
                <a:cs typeface="+mn-cs"/>
              </a:rPr>
              <a:t>mais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seulement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d’imaginer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rejoignent</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de la pièce </a:t>
            </a:r>
            <a:r>
              <a:rPr lang="en-US" sz="1200" kern="1200" dirty="0" err="1">
                <a:solidFill>
                  <a:schemeClr val="tx1"/>
                </a:solidFill>
                <a:effectLst/>
                <a:latin typeface="+mn-lt"/>
                <a:ea typeface="+mn-ea"/>
                <a:cs typeface="+mn-cs"/>
              </a:rPr>
              <a:t>lorsqu’ils</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sentent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concernés</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affirmation. On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notamment</a:t>
            </a:r>
            <a:r>
              <a:rPr lang="en-US" sz="1200" kern="1200" dirty="0">
                <a:solidFill>
                  <a:schemeClr val="tx1"/>
                </a:solidFill>
                <a:effectLst/>
                <a:latin typeface="+mn-lt"/>
                <a:ea typeface="+mn-ea"/>
                <a:cs typeface="+mn-cs"/>
              </a:rPr>
              <a:t> proposer les affirmations </a:t>
            </a:r>
            <a:r>
              <a:rPr lang="en-US" sz="1200" kern="1200" dirty="0" err="1">
                <a:solidFill>
                  <a:schemeClr val="tx1"/>
                </a:solidFill>
                <a:effectLst/>
                <a:latin typeface="+mn-lt"/>
                <a:ea typeface="+mn-ea"/>
                <a:cs typeface="+mn-cs"/>
              </a:rPr>
              <a:t>suivantes</a:t>
            </a:r>
            <a:r>
              <a:rPr lang="en-US" sz="1200" kern="1200" dirty="0">
                <a:solidFill>
                  <a:schemeClr val="tx1"/>
                </a:solidFill>
                <a:effectLst/>
                <a:latin typeface="+mn-lt"/>
                <a:ea typeface="+mn-ea"/>
                <a:cs typeface="+mn-cs"/>
              </a:rPr>
              <a:t> :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Sans quitter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votre</a:t>
            </a:r>
            <a:r>
              <a:rPr lang="en-US" sz="1200" kern="1200" dirty="0">
                <a:solidFill>
                  <a:schemeClr val="tx1"/>
                </a:solidFill>
                <a:effectLst/>
                <a:latin typeface="+mn-lt"/>
                <a:ea typeface="+mn-ea"/>
                <a:cs typeface="+mn-cs"/>
              </a:rPr>
              <a:t> place, </a:t>
            </a:r>
            <a:r>
              <a:rPr lang="en-US" sz="1200" kern="1200" dirty="0" err="1">
                <a:solidFill>
                  <a:schemeClr val="tx1"/>
                </a:solidFill>
                <a:effectLst/>
                <a:latin typeface="+mn-lt"/>
                <a:ea typeface="+mn-ea"/>
                <a:cs typeface="+mn-cs"/>
              </a:rPr>
              <a:t>imaginez</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rejoignez</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de la pièce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l’une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vos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caractéristiques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personnelles</a:t>
            </a:r>
            <a:r>
              <a:rPr lang="en-US" sz="1200" kern="1200" dirty="0">
                <a:solidFill>
                  <a:schemeClr val="tx1"/>
                </a:solidFill>
                <a:effectLst/>
                <a:latin typeface="+mn-lt"/>
                <a:ea typeface="+mn-ea"/>
                <a:cs typeface="+mn-cs"/>
              </a:rPr>
              <a:t> a déjà </a:t>
            </a:r>
            <a:r>
              <a:rPr lang="en-US" sz="1200" kern="1200" dirty="0" err="1">
                <a:solidFill>
                  <a:schemeClr val="tx1"/>
                </a:solidFill>
                <a:effectLst/>
                <a:latin typeface="+mn-lt"/>
                <a:ea typeface="+mn-ea"/>
                <a:cs typeface="+mn-cs"/>
              </a:rPr>
              <a:t>donné</a:t>
            </a:r>
            <a:r>
              <a:rPr lang="en-US" sz="1200" kern="1200" dirty="0">
                <a:solidFill>
                  <a:schemeClr val="tx1"/>
                </a:solidFill>
                <a:effectLst/>
                <a:latin typeface="+mn-lt"/>
                <a:ea typeface="+mn-ea"/>
                <a:cs typeface="+mn-cs"/>
              </a:rPr>
              <a:t> lieu à des </a:t>
            </a:r>
            <a:r>
              <a:rPr lang="en-US" sz="1200" kern="1200" dirty="0" err="1">
                <a:solidFill>
                  <a:schemeClr val="tx1"/>
                </a:solidFill>
                <a:effectLst/>
                <a:latin typeface="+mn-lt"/>
                <a:ea typeface="+mn-ea"/>
                <a:cs typeface="+mn-cs"/>
              </a:rPr>
              <a:t>comportements</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mis dans </a:t>
            </a:r>
            <a:r>
              <a:rPr lang="en-US" sz="1200" kern="1200" dirty="0" err="1">
                <a:solidFill>
                  <a:schemeClr val="tx1"/>
                </a:solidFill>
                <a:effectLst/>
                <a:latin typeface="+mn-lt"/>
                <a:ea typeface="+mn-ea"/>
                <a:cs typeface="+mn-cs"/>
              </a:rPr>
              <a:t>l’embarras</a:t>
            </a:r>
            <a:r>
              <a:rPr lang="en-US" sz="12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avez</a:t>
            </a:r>
            <a:r>
              <a:rPr lang="en-US" sz="1200" kern="1200" dirty="0">
                <a:solidFill>
                  <a:schemeClr val="tx1"/>
                </a:solidFill>
                <a:effectLst/>
                <a:latin typeface="+mn-lt"/>
                <a:ea typeface="+mn-ea"/>
                <a:cs typeface="+mn-cs"/>
              </a:rPr>
              <a:t> déjà mis </a:t>
            </a:r>
            <a:r>
              <a:rPr lang="en-US" sz="1200" kern="1200" dirty="0" err="1">
                <a:solidFill>
                  <a:schemeClr val="tx1"/>
                </a:solidFill>
                <a:effectLst/>
                <a:latin typeface="+mn-lt"/>
                <a:ea typeface="+mn-ea"/>
                <a:cs typeface="+mn-cs"/>
              </a:rPr>
              <a:t>quelqu’un</a:t>
            </a:r>
            <a:r>
              <a:rPr lang="en-US" sz="1200" kern="1200" dirty="0">
                <a:solidFill>
                  <a:schemeClr val="tx1"/>
                </a:solidFill>
                <a:effectLst/>
                <a:latin typeface="+mn-lt"/>
                <a:ea typeface="+mn-ea"/>
                <a:cs typeface="+mn-cs"/>
              </a:rPr>
              <a:t> dans </a:t>
            </a:r>
            <a:r>
              <a:rPr lang="en-US" sz="1200" kern="1200" dirty="0" err="1">
                <a:solidFill>
                  <a:schemeClr val="tx1"/>
                </a:solidFill>
                <a:effectLst/>
                <a:latin typeface="+mn-lt"/>
                <a:ea typeface="+mn-ea"/>
                <a:cs typeface="+mn-cs"/>
              </a:rPr>
              <a:t>l’embarras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même</a:t>
            </a:r>
            <a:r>
              <a:rPr lang="en-US" sz="1200" kern="1200" dirty="0">
                <a:solidFill>
                  <a:schemeClr val="tx1"/>
                </a:solidFill>
                <a:effectLst/>
                <a:latin typeface="+mn-lt"/>
                <a:ea typeface="+mn-ea"/>
                <a:cs typeface="+mn-cs"/>
              </a:rPr>
              <a:t> de manière </a:t>
            </a:r>
            <a:r>
              <a:rPr lang="en-US" sz="1200" kern="1200" dirty="0" err="1">
                <a:solidFill>
                  <a:schemeClr val="tx1"/>
                </a:solidFill>
                <a:effectLst/>
                <a:latin typeface="+mn-lt"/>
                <a:ea typeface="+mn-ea"/>
                <a:cs typeface="+mn-cs"/>
              </a:rPr>
              <a:t>involontaire</a:t>
            </a:r>
            <a:r>
              <a:rPr lang="en-US" sz="12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en</a:t>
            </a:r>
            <a:r>
              <a:rPr lang="en-US" sz="1400" kern="1200" dirty="0">
                <a:solidFill>
                  <a:schemeClr val="tx1"/>
                </a:solidFill>
                <a:effectLst/>
                <a:latin typeface="+mn-lt"/>
                <a:ea typeface="+mn-ea"/>
                <a:cs typeface="+mn-cs"/>
              </a:rPr>
              <a:t> raison de </a:t>
            </a:r>
            <a:r>
              <a:rPr lang="en-US" sz="1400" kern="1200" dirty="0" err="1">
                <a:solidFill>
                  <a:schemeClr val="tx1"/>
                </a:solidFill>
                <a:effectLst/>
                <a:latin typeface="+mn-lt"/>
                <a:ea typeface="+mn-ea"/>
                <a:cs typeface="+mn-cs"/>
              </a:rPr>
              <a:t>l’une</a:t>
            </a:r>
            <a:r>
              <a:rPr lang="en-US" sz="1400" kern="1200" dirty="0">
                <a:solidFill>
                  <a:schemeClr val="tx1"/>
                </a:solidFill>
                <a:effectLst/>
                <a:latin typeface="+mn-lt"/>
                <a:ea typeface="+mn-ea"/>
                <a:cs typeface="+mn-cs"/>
              </a:rPr>
              <a:t> de </a:t>
            </a:r>
            <a:r>
              <a:rPr lang="en-US" sz="1400" kern="1200" dirty="0" err="1">
                <a:solidFill>
                  <a:schemeClr val="tx1"/>
                </a:solidFill>
                <a:effectLst/>
                <a:latin typeface="+mn-lt"/>
                <a:ea typeface="+mn-ea"/>
                <a:cs typeface="+mn-cs"/>
              </a:rPr>
              <a:t>ses</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caractéristiques</a:t>
            </a:r>
            <a:r>
              <a:rPr lang="en-US" sz="1400" kern="120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personnelles</a:t>
            </a:r>
            <a:r>
              <a:rPr lang="en-US" sz="1400" kern="1200" dirty="0">
                <a:solidFill>
                  <a:schemeClr val="tx1"/>
                </a:solidFill>
                <a:effectLst/>
                <a:latin typeface="+mn-lt"/>
                <a:ea typeface="+mn-ea"/>
                <a:cs typeface="+mn-cs"/>
              </a:rPr>
              <a:t>. </a:t>
            </a:r>
          </a:p>
          <a:p>
            <a:pPr marL="171450" lvl="0" indent="-171450" rtl="0" fontAlgn="base">
              <a:buFont typeface="Arial" panose="020B0604020202020204" pitchFamily="34" charset="0"/>
              <a:buChar char="•"/>
            </a:pP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pouvez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conclure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activité</a:t>
            </a:r>
            <a:r>
              <a:rPr lang="en-US" sz="1200" kern="1200" dirty="0">
                <a:solidFill>
                  <a:schemeClr val="tx1"/>
                </a:solidFill>
                <a:effectLst/>
                <a:latin typeface="+mn-lt"/>
                <a:ea typeface="+mn-ea"/>
                <a:cs typeface="+mn-cs"/>
              </a:rPr>
              <a:t> par un message </a:t>
            </a:r>
            <a:r>
              <a:rPr lang="en-US" sz="1200" kern="1200" dirty="0" err="1">
                <a:solidFill>
                  <a:schemeClr val="tx1"/>
                </a:solidFill>
                <a:effectLst/>
                <a:latin typeface="+mn-lt"/>
                <a:ea typeface="+mn-ea"/>
                <a:cs typeface="+mn-cs"/>
              </a:rPr>
              <a:t>clé</a:t>
            </a:r>
            <a:r>
              <a:rPr lang="en-US" sz="1200" kern="120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L’humanité</a:t>
            </a:r>
            <a:r>
              <a:rPr lang="en-US" sz="11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diverse. </a:t>
            </a:r>
            <a:r>
              <a:rPr lang="en-US" sz="1200" kern="1200" dirty="0" err="1">
                <a:solidFill>
                  <a:schemeClr val="tx1"/>
                </a:solidFill>
                <a:effectLst/>
                <a:latin typeface="+mn-lt"/>
                <a:ea typeface="+mn-ea"/>
                <a:cs typeface="+mn-cs"/>
              </a:rPr>
              <a:t>Chaque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contribue</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diversité</a:t>
            </a:r>
            <a:r>
              <a:rPr lang="en-US" sz="1200" kern="1200" dirty="0">
                <a:solidFill>
                  <a:schemeClr val="tx1"/>
                </a:solidFill>
                <a:effectLst/>
                <a:latin typeface="+mn-lt"/>
                <a:ea typeface="+mn-ea"/>
                <a:cs typeface="+mn-cs"/>
              </a:rPr>
              <a:t> et se distingue par </a:t>
            </a:r>
            <a:r>
              <a:rPr lang="en-US" sz="1200" kern="1200" dirty="0" err="1">
                <a:solidFill>
                  <a:schemeClr val="tx1"/>
                </a:solidFill>
                <a:effectLst/>
                <a:latin typeface="+mn-lt"/>
                <a:ea typeface="+mn-ea"/>
                <a:cs typeface="+mn-cs"/>
              </a:rPr>
              <a:t>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expériences</a:t>
            </a:r>
            <a:r>
              <a:rPr lang="en-US" sz="1200" kern="1200" dirty="0">
                <a:solidFill>
                  <a:schemeClr val="tx1"/>
                </a:solidFill>
                <a:effectLst/>
                <a:latin typeface="+mn-lt"/>
                <a:ea typeface="+mn-ea"/>
                <a:cs typeface="+mn-cs"/>
              </a:rPr>
              <a:t> et par </a:t>
            </a:r>
            <a:r>
              <a:rPr lang="en-US" sz="1200" kern="1200" dirty="0" err="1">
                <a:solidFill>
                  <a:schemeClr val="tx1"/>
                </a:solidFill>
                <a:effectLst/>
                <a:latin typeface="+mn-lt"/>
                <a:ea typeface="+mn-ea"/>
                <a:cs typeface="+mn-cs"/>
              </a:rPr>
              <a:t>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préférences</a:t>
            </a:r>
            <a:r>
              <a:rPr lang="en-US" sz="1200" kern="1200" dirty="0">
                <a:solidFill>
                  <a:schemeClr val="tx1"/>
                </a:solidFill>
                <a:effectLst/>
                <a:latin typeface="+mn-lt"/>
                <a:ea typeface="+mn-ea"/>
                <a:cs typeface="+mn-cs"/>
              </a:rPr>
              <a:t>, qui le </a:t>
            </a:r>
            <a:r>
              <a:rPr lang="en-US" sz="1200" kern="1200" dirty="0" err="1">
                <a:solidFill>
                  <a:schemeClr val="tx1"/>
                </a:solidFill>
                <a:effectLst/>
                <a:latin typeface="+mn-lt"/>
                <a:ea typeface="+mn-ea"/>
                <a:cs typeface="+mn-cs"/>
              </a:rPr>
              <a:t>rapprochent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certains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ses</a:t>
            </a:r>
            <a:r>
              <a:rPr lang="en-US" sz="1200" kern="1200" dirty="0">
                <a:solidFill>
                  <a:schemeClr val="tx1"/>
                </a:solidFill>
                <a:effectLst/>
                <a:latin typeface="+mn-lt"/>
                <a:ea typeface="+mn-ea"/>
                <a:cs typeface="+mn-cs"/>
              </a:rPr>
              <a:t> pairs.  </a:t>
            </a:r>
          </a:p>
          <a:p>
            <a:pPr marL="628650" lvl="1" indent="-171450" rtl="0" fontAlgn="base">
              <a:buFont typeface="Arial" panose="020B0604020202020204" pitchFamily="34" charset="0"/>
              <a:buChar char="•"/>
            </a:pPr>
            <a:r>
              <a:rPr lang="en-US" sz="1200" kern="1200" dirty="0">
                <a:solidFill>
                  <a:schemeClr val="tx1"/>
                </a:solidFill>
                <a:effectLst/>
                <a:latin typeface="+mn-lt"/>
                <a:ea typeface="+mn-ea"/>
                <a:cs typeface="+mn-cs"/>
              </a:rPr>
              <a:t>Nos points </a:t>
            </a:r>
            <a:r>
              <a:rPr lang="en-US" sz="1200" kern="1200" dirty="0" err="1">
                <a:solidFill>
                  <a:schemeClr val="tx1"/>
                </a:solidFill>
                <a:effectLst/>
                <a:latin typeface="+mn-lt"/>
                <a:ea typeface="+mn-ea"/>
                <a:cs typeface="+mn-cs"/>
              </a:rPr>
              <a:t>communs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plus forts que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différences</a:t>
            </a:r>
            <a:r>
              <a:rPr lang="en-US" sz="1200" kern="1200" dirty="0">
                <a:solidFill>
                  <a:schemeClr val="tx1"/>
                </a:solidFill>
                <a:effectLst/>
                <a:latin typeface="+mn-lt"/>
                <a:ea typeface="+mn-ea"/>
                <a:cs typeface="+mn-cs"/>
              </a:rPr>
              <a:t>.</a:t>
            </a:r>
            <a:r>
              <a:rPr lang="en-US" sz="14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Il </a:t>
            </a:r>
            <a:r>
              <a:rPr lang="en-US" sz="1100" kern="1200" dirty="0" err="1">
                <a:solidFill>
                  <a:schemeClr val="tx1"/>
                </a:solidFill>
                <a:effectLst/>
                <a:latin typeface="+mn-lt"/>
                <a:ea typeface="+mn-ea"/>
                <a:cs typeface="+mn-cs"/>
              </a:rPr>
              <a:t>est</a:t>
            </a:r>
            <a:r>
              <a:rPr lang="en-US" sz="1100" kern="1200" dirty="0">
                <a:solidFill>
                  <a:schemeClr val="tx1"/>
                </a:solidFill>
                <a:effectLst/>
                <a:latin typeface="+mn-lt"/>
                <a:ea typeface="+mn-ea"/>
                <a:cs typeface="+mn-cs"/>
              </a:rPr>
              <a:t> possible que </a:t>
            </a:r>
            <a:r>
              <a:rPr lang="en-US" sz="1100" kern="1200" dirty="0" err="1">
                <a:solidFill>
                  <a:schemeClr val="tx1"/>
                </a:solidFill>
                <a:effectLst/>
                <a:latin typeface="+mn-lt"/>
                <a:ea typeface="+mn-ea"/>
                <a:cs typeface="+mn-cs"/>
              </a:rPr>
              <a:t>certains</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d’entre</a:t>
            </a:r>
            <a:r>
              <a:rPr lang="en-US" sz="11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aient</a:t>
            </a:r>
            <a:r>
              <a:rPr lang="en-US" sz="1200" kern="1200" dirty="0">
                <a:solidFill>
                  <a:schemeClr val="tx1"/>
                </a:solidFill>
                <a:effectLst/>
                <a:latin typeface="+mn-lt"/>
                <a:ea typeface="+mn-ea"/>
                <a:cs typeface="+mn-cs"/>
              </a:rPr>
              <a:t> déjà </a:t>
            </a:r>
            <a:r>
              <a:rPr lang="en-US" sz="1200" kern="1200" dirty="0" err="1">
                <a:solidFill>
                  <a:schemeClr val="tx1"/>
                </a:solidFill>
                <a:effectLst/>
                <a:latin typeface="+mn-lt"/>
                <a:ea typeface="+mn-ea"/>
                <a:cs typeface="+mn-cs"/>
              </a:rPr>
              <a:t>été</a:t>
            </a:r>
            <a:r>
              <a:rPr lang="en-US" sz="1200" kern="1200" dirty="0">
                <a:solidFill>
                  <a:schemeClr val="tx1"/>
                </a:solidFill>
                <a:effectLst/>
                <a:latin typeface="+mn-lt"/>
                <a:ea typeface="+mn-ea"/>
                <a:cs typeface="+mn-cs"/>
              </a:rPr>
              <a:t> mis dans </a:t>
            </a:r>
            <a:r>
              <a:rPr lang="en-US" sz="1200" kern="1200" dirty="0" err="1">
                <a:solidFill>
                  <a:schemeClr val="tx1"/>
                </a:solidFill>
                <a:effectLst/>
                <a:latin typeface="+mn-lt"/>
                <a:ea typeface="+mn-ea"/>
                <a:cs typeface="+mn-cs"/>
              </a:rPr>
              <a:t>l’embarras</a:t>
            </a:r>
            <a:r>
              <a:rPr lang="en-US" sz="1200" kern="1200" dirty="0">
                <a:solidFill>
                  <a:schemeClr val="tx1"/>
                </a:solidFill>
                <a:effectLst/>
                <a:latin typeface="+mn-lt"/>
                <a:ea typeface="+mn-ea"/>
                <a:cs typeface="+mn-cs"/>
              </a:rPr>
              <a:t> à cause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particularité</a:t>
            </a:r>
            <a:r>
              <a:rPr lang="en-US" sz="1200" kern="1200" dirty="0">
                <a:solidFill>
                  <a:schemeClr val="tx1"/>
                </a:solidFill>
                <a:effectLst/>
                <a:latin typeface="+mn-lt"/>
                <a:ea typeface="+mn-ea"/>
                <a:cs typeface="+mn-cs"/>
              </a:rPr>
              <a:t> constitutive de </a:t>
            </a:r>
            <a:r>
              <a:rPr lang="en-US" sz="1200" kern="1200" dirty="0" err="1">
                <a:solidFill>
                  <a:schemeClr val="tx1"/>
                </a:solidFill>
                <a:effectLst/>
                <a:latin typeface="+mn-lt"/>
                <a:ea typeface="+mn-ea"/>
                <a:cs typeface="+mn-cs"/>
              </a:rPr>
              <a:t>leur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identité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eux-mêmes</a:t>
            </a:r>
            <a:r>
              <a:rPr lang="en-US" sz="1200" kern="1200" dirty="0">
                <a:solidFill>
                  <a:schemeClr val="tx1"/>
                </a:solidFill>
                <a:effectLst/>
                <a:latin typeface="+mn-lt"/>
                <a:ea typeface="+mn-ea"/>
                <a:cs typeface="+mn-cs"/>
              </a:rPr>
              <a:t> mis </a:t>
            </a:r>
            <a:r>
              <a:rPr lang="en-US" sz="1200" kern="1200" dirty="0" err="1">
                <a:solidFill>
                  <a:schemeClr val="tx1"/>
                </a:solidFill>
                <a:effectLst/>
                <a:latin typeface="+mn-lt"/>
                <a:ea typeface="+mn-ea"/>
                <a:cs typeface="+mn-cs"/>
              </a:rPr>
              <a:t>d’autres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dans </a:t>
            </a:r>
            <a:r>
              <a:rPr lang="en-US" sz="1200" kern="1200" dirty="0" err="1">
                <a:solidFill>
                  <a:schemeClr val="tx1"/>
                </a:solidFill>
                <a:effectLst/>
                <a:latin typeface="+mn-lt"/>
                <a:ea typeface="+mn-ea"/>
                <a:cs typeface="+mn-cs"/>
              </a:rPr>
              <a:t>l’embarras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même</a:t>
            </a:r>
            <a:r>
              <a:rPr lang="en-US" sz="1200" kern="1200" dirty="0">
                <a:solidFill>
                  <a:schemeClr val="tx1"/>
                </a:solidFill>
                <a:effectLst/>
                <a:latin typeface="+mn-lt"/>
                <a:ea typeface="+mn-ea"/>
                <a:cs typeface="+mn-cs"/>
              </a:rPr>
              <a:t> de manière </a:t>
            </a:r>
            <a:r>
              <a:rPr lang="en-US" sz="1200" kern="1200" dirty="0" err="1">
                <a:solidFill>
                  <a:schemeClr val="tx1"/>
                </a:solidFill>
                <a:effectLst/>
                <a:latin typeface="+mn-lt"/>
                <a:ea typeface="+mn-ea"/>
                <a:cs typeface="+mn-cs"/>
              </a:rPr>
              <a:t>inconsciente</a:t>
            </a:r>
            <a:r>
              <a:rPr lang="en-US" sz="1200"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100" kern="1200" dirty="0">
                <a:solidFill>
                  <a:schemeClr val="tx1"/>
                </a:solidFill>
                <a:effectLst/>
                <a:latin typeface="+mn-lt"/>
                <a:ea typeface="+mn-ea"/>
                <a:cs typeface="+mn-cs"/>
              </a:rPr>
              <a:t>Dans le cadre de </a:t>
            </a:r>
            <a:r>
              <a:rPr lang="en-US" sz="1100" kern="1200" dirty="0" err="1">
                <a:solidFill>
                  <a:schemeClr val="tx1"/>
                </a:solidFill>
                <a:effectLst/>
                <a:latin typeface="+mn-lt"/>
                <a:ea typeface="+mn-ea"/>
                <a:cs typeface="+mn-cs"/>
              </a:rPr>
              <a:t>cet</a:t>
            </a:r>
            <a:r>
              <a:rPr lang="en-US" sz="1100" kern="1200" dirty="0">
                <a:solidFill>
                  <a:schemeClr val="tx1"/>
                </a:solidFill>
                <a:effectLst/>
                <a:latin typeface="+mn-lt"/>
                <a:ea typeface="+mn-ea"/>
                <a:cs typeface="+mn-cs"/>
              </a:rPr>
              <a:t> atelier, nous </a:t>
            </a:r>
            <a:r>
              <a:rPr lang="en-US" sz="1200" kern="1200" dirty="0" err="1">
                <a:solidFill>
                  <a:schemeClr val="tx1"/>
                </a:solidFill>
                <a:effectLst/>
                <a:latin typeface="+mn-lt"/>
                <a:ea typeface="+mn-ea"/>
                <a:cs typeface="+mn-cs"/>
              </a:rPr>
              <a:t>découvrirons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stratégies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permettent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soutenir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diversité</a:t>
            </a:r>
            <a:r>
              <a:rPr lang="en-US" sz="1200" kern="1200" dirty="0">
                <a:solidFill>
                  <a:schemeClr val="tx1"/>
                </a:solidFill>
                <a:effectLst/>
                <a:latin typeface="+mn-lt"/>
                <a:ea typeface="+mn-ea"/>
                <a:cs typeface="+mn-cs"/>
              </a:rPr>
              <a:t> qui nous </a:t>
            </a:r>
            <a:r>
              <a:rPr lang="en-US" sz="1200" kern="1200" dirty="0" err="1">
                <a:solidFill>
                  <a:schemeClr val="tx1"/>
                </a:solidFill>
                <a:effectLst/>
                <a:latin typeface="+mn-lt"/>
                <a:ea typeface="+mn-ea"/>
                <a:cs typeface="+mn-cs"/>
              </a:rPr>
              <a:t>rassemble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tous</a:t>
            </a:r>
            <a:r>
              <a:rPr lang="en-US" sz="1200" kern="1200" dirty="0">
                <a:solidFill>
                  <a:schemeClr val="tx1"/>
                </a:solidFill>
                <a:effectLst/>
                <a:latin typeface="+mn-lt"/>
                <a:ea typeface="+mn-ea"/>
                <a:cs typeface="+mn-cs"/>
              </a:rPr>
              <a:t> au sein de la </a:t>
            </a:r>
            <a:r>
              <a:rPr lang="en-US" sz="1200" kern="1200" dirty="0" err="1">
                <a:solidFill>
                  <a:schemeClr val="tx1"/>
                </a:solidFill>
                <a:effectLst/>
                <a:latin typeface="+mn-lt"/>
                <a:ea typeface="+mn-ea"/>
                <a:cs typeface="+mn-cs"/>
              </a:rPr>
              <a:t>même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communauté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J’espère</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échanges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apprentissages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permettront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contribuer</a:t>
            </a:r>
            <a:r>
              <a:rPr lang="en-US" sz="1200" kern="1200" dirty="0">
                <a:solidFill>
                  <a:schemeClr val="tx1"/>
                </a:solidFill>
                <a:effectLst/>
                <a:latin typeface="+mn-lt"/>
                <a:ea typeface="+mn-ea"/>
                <a:cs typeface="+mn-cs"/>
              </a:rPr>
              <a:t> à la </a:t>
            </a:r>
            <a:r>
              <a:rPr lang="en-US" sz="1200" kern="1200" dirty="0" err="1">
                <a:solidFill>
                  <a:schemeClr val="tx1"/>
                </a:solidFill>
                <a:effectLst/>
                <a:latin typeface="+mn-lt"/>
                <a:ea typeface="+mn-ea"/>
                <a:cs typeface="+mn-cs"/>
              </a:rPr>
              <a:t>réalisation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objectif</a:t>
            </a:r>
            <a:r>
              <a:rPr lang="en-US" sz="1200" kern="1200" dirty="0">
                <a:solidFill>
                  <a:schemeClr val="tx1"/>
                </a:solidFill>
                <a:effectLst/>
                <a:latin typeface="+mn-lt"/>
                <a:ea typeface="+mn-ea"/>
                <a:cs typeface="+mn-cs"/>
              </a:rPr>
              <a:t>. »  </a:t>
            </a:r>
          </a:p>
          <a:p>
            <a:pPr marL="628650" lvl="1" indent="-171450" rtl="0">
              <a:buFont typeface="Arial" panose="020B0604020202020204" pitchFamily="34" charset="0"/>
              <a:buChar char="•"/>
            </a:pPr>
            <a:endParaRPr lang="en-GB" dirty="0"/>
          </a:p>
          <a:p>
            <a:pPr marL="628650" lvl="1" indent="-171450" rtl="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b="1" dirty="0" err="1"/>
              <a:t>Accessibilité</a:t>
            </a:r>
            <a:r>
              <a:rPr lang="en-US" b="1" dirty="0"/>
              <a:t> </a:t>
            </a:r>
            <a:r>
              <a:rPr lang="en-US" dirty="0"/>
              <a:t>: </a:t>
            </a:r>
          </a:p>
          <a:p>
            <a:pPr marL="628650" lvl="1" indent="-171450" rtl="0">
              <a:buFont typeface="Arial" panose="020B0604020202020204" pitchFamily="34" charset="0"/>
              <a:buChar char="•"/>
            </a:pPr>
            <a:r>
              <a:rPr lang="en-US" sz="1200" kern="1200" dirty="0">
                <a:solidFill>
                  <a:schemeClr val="tx1"/>
                </a:solidFill>
                <a:effectLst/>
                <a:latin typeface="+mn-lt"/>
                <a:ea typeface="+mn-ea"/>
                <a:cs typeface="+mn-cs"/>
              </a:rPr>
              <a:t>Avant de lancer la </a:t>
            </a:r>
            <a:r>
              <a:rPr lang="en-US" sz="1200" kern="1200" dirty="0" err="1">
                <a:solidFill>
                  <a:schemeClr val="tx1"/>
                </a:solidFill>
                <a:effectLst/>
                <a:latin typeface="+mn-lt"/>
                <a:ea typeface="+mn-ea"/>
                <a:cs typeface="+mn-cs"/>
              </a:rPr>
              <a:t>vidéo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présentez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caractéristiques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d’accessibilité</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s’ils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besoin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d’aide</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accéder</a:t>
            </a:r>
            <a:r>
              <a:rPr lang="en-US" sz="1200" kern="1200" dirty="0">
                <a:solidFill>
                  <a:schemeClr val="tx1"/>
                </a:solidFill>
                <a:effectLst/>
                <a:latin typeface="+mn-lt"/>
                <a:ea typeface="+mn-ea"/>
                <a:cs typeface="+mn-cs"/>
              </a:rPr>
              <a:t> à son </a:t>
            </a:r>
            <a:r>
              <a:rPr lang="en-US" sz="1200" kern="1200" dirty="0" err="1">
                <a:solidFill>
                  <a:schemeClr val="tx1"/>
                </a:solidFill>
                <a:effectLst/>
                <a:latin typeface="+mn-lt"/>
                <a:ea typeface="+mn-ea"/>
                <a:cs typeface="+mn-cs"/>
              </a:rPr>
              <a:t>contenu</a:t>
            </a:r>
            <a:r>
              <a:rPr lang="en-US" sz="1200" kern="120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rPr>
              <a:t>la </a:t>
            </a:r>
            <a:r>
              <a:rPr lang="en-US" sz="1200" b="0" i="0" kern="1200" dirty="0" err="1">
                <a:solidFill>
                  <a:schemeClr val="tx1"/>
                </a:solidFill>
                <a:effectLst/>
                <a:latin typeface="+mn-lt"/>
                <a:ea typeface="+mn-ea"/>
                <a:cs typeface="+mn-cs"/>
              </a:rPr>
              <a:t>vidéo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comprend</a:t>
            </a:r>
            <a:r>
              <a:rPr lang="en-US" sz="1200" b="0" i="0" kern="1200" dirty="0">
                <a:solidFill>
                  <a:schemeClr val="tx1"/>
                </a:solidFill>
                <a:effectLst/>
                <a:latin typeface="+mn-lt"/>
                <a:ea typeface="+mn-ea"/>
                <a:cs typeface="+mn-cs"/>
              </a:rPr>
              <a:t> des sous-</a:t>
            </a:r>
            <a:r>
              <a:rPr lang="en-US" sz="1200" b="0" i="0" kern="1200" dirty="0" err="1">
                <a:solidFill>
                  <a:schemeClr val="tx1"/>
                </a:solidFill>
                <a:effectLst/>
                <a:latin typeface="+mn-lt"/>
                <a:ea typeface="+mn-ea"/>
                <a:cs typeface="+mn-cs"/>
              </a:rPr>
              <a:t>titres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automatiques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lorsqu’elle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visionnée</a:t>
            </a:r>
            <a:r>
              <a:rPr lang="en-US" sz="1200" b="0" i="0" kern="1200" dirty="0">
                <a:solidFill>
                  <a:schemeClr val="tx1"/>
                </a:solidFill>
                <a:effectLst/>
                <a:latin typeface="+mn-lt"/>
                <a:ea typeface="+mn-ea"/>
                <a:cs typeface="+mn-cs"/>
              </a:rPr>
              <a:t> sur YouTube (</a:t>
            </a:r>
            <a:r>
              <a:rPr lang="en-US" dirty="0" err="1">
                <a:hlinkClick r:id="rId3"/>
              </a:rPr>
              <a:t>Personnes</a:t>
            </a:r>
            <a:r>
              <a:rPr lang="en-US" dirty="0">
                <a:hlinkClick r:id="rId3"/>
              </a:rPr>
              <a:t> </a:t>
            </a:r>
            <a:r>
              <a:rPr lang="en-US" dirty="0" err="1">
                <a:hlinkClick r:id="rId3"/>
              </a:rPr>
              <a:t>handicapées</a:t>
            </a:r>
            <a:r>
              <a:rPr lang="en-US" dirty="0">
                <a:hlinkClick r:id="rId3"/>
              </a:rPr>
              <a:t> – YouTube</a:t>
            </a:r>
            <a:r>
              <a:rPr lang="en-US" dirty="0"/>
              <a:t>)</a:t>
            </a:r>
            <a:r>
              <a:rPr lang="en-US" sz="1200" b="0" i="0" kern="1200" dirty="0">
                <a:solidFill>
                  <a:schemeClr val="tx1"/>
                </a:solidFill>
                <a:effectLst/>
                <a:latin typeface="+mn-lt"/>
                <a:ea typeface="+mn-ea"/>
                <a:cs typeface="+mn-cs"/>
              </a:rPr>
              <a:t>. La transcription des </a:t>
            </a:r>
            <a:r>
              <a:rPr lang="en-US" sz="1200" b="0" i="0" kern="1200" dirty="0" err="1">
                <a:solidFill>
                  <a:schemeClr val="tx1"/>
                </a:solidFill>
                <a:effectLst/>
                <a:latin typeface="+mn-lt"/>
                <a:ea typeface="+mn-ea"/>
                <a:cs typeface="+mn-cs"/>
              </a:rPr>
              <a:t>propos</a:t>
            </a:r>
            <a:r>
              <a:rPr lang="en-US" sz="1200" b="0" i="0" kern="1200" dirty="0">
                <a:solidFill>
                  <a:schemeClr val="tx1"/>
                </a:solidFill>
                <a:effectLst/>
                <a:latin typeface="+mn-lt"/>
                <a:ea typeface="+mn-ea"/>
                <a:cs typeface="+mn-cs"/>
              </a:rPr>
              <a:t> de M</a:t>
            </a:r>
            <a:r>
              <a:rPr lang="en-GB" sz="1200" b="0" i="0" kern="1200" baseline="30000" dirty="0">
                <a:solidFill>
                  <a:schemeClr val="tx1"/>
                </a:solidFill>
                <a:effectLst/>
                <a:latin typeface="+mn-lt"/>
                <a:ea typeface="+mn-ea"/>
                <a:cs typeface="+mn-cs"/>
              </a:rPr>
              <a:t>me</a:t>
            </a:r>
            <a:r>
              <a:rPr lang="en-GB" sz="1200" b="0" i="0" kern="1200" dirty="0">
                <a:solidFill>
                  <a:schemeClr val="tx1"/>
                </a:solidFill>
                <a:effectLst/>
                <a:latin typeface="+mn-lt"/>
                <a:ea typeface="+mn-ea"/>
                <a:cs typeface="+mn-cs"/>
              </a:rPr>
              <a:t> Pavey </a:t>
            </a:r>
            <a:r>
              <a:rPr lang="en-GB" sz="1200" b="0" i="0" kern="1200" dirty="0" err="1">
                <a:solidFill>
                  <a:schemeClr val="tx1"/>
                </a:solidFill>
                <a:effectLst/>
                <a:latin typeface="+mn-lt"/>
                <a:ea typeface="+mn-ea"/>
                <a:cs typeface="+mn-cs"/>
              </a:rPr>
              <a:t>peut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transmise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amont</a:t>
            </a:r>
            <a:r>
              <a:rPr lang="en-GB" sz="1200" b="0" i="0" kern="1200" dirty="0">
                <a:solidFill>
                  <a:schemeClr val="tx1"/>
                </a:solidFill>
                <a:effectLst/>
                <a:latin typeface="+mn-lt"/>
                <a:ea typeface="+mn-ea"/>
                <a:cs typeface="+mn-cs"/>
              </a:rPr>
              <a:t> aux </a:t>
            </a:r>
            <a:r>
              <a:rPr lang="en-GB" sz="1200" b="0" i="0" kern="1200" dirty="0" err="1">
                <a:solidFill>
                  <a:schemeClr val="tx1"/>
                </a:solidFill>
                <a:effectLst/>
                <a:latin typeface="+mn-lt"/>
                <a:ea typeface="+mn-ea"/>
                <a:cs typeface="+mn-cs"/>
              </a:rPr>
              <a:t>interprètes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langue des </a:t>
            </a:r>
            <a:r>
              <a:rPr lang="en-GB" sz="1200" b="0" i="0" kern="1200" dirty="0" err="1">
                <a:solidFill>
                  <a:schemeClr val="tx1"/>
                </a:solidFill>
                <a:effectLst/>
                <a:latin typeface="+mn-lt"/>
                <a:ea typeface="+mn-ea"/>
                <a:cs typeface="+mn-cs"/>
              </a:rPr>
              <a:t>signes</a:t>
            </a:r>
            <a:r>
              <a:rPr lang="en-GB" sz="1200" b="0" i="0" kern="1200" dirty="0">
                <a:solidFill>
                  <a:schemeClr val="tx1"/>
                </a:solidFill>
                <a:effectLst/>
                <a:latin typeface="+mn-lt"/>
                <a:ea typeface="+mn-ea"/>
                <a:cs typeface="+mn-cs"/>
              </a:rPr>
              <a:t> et </a:t>
            </a:r>
            <a:r>
              <a:rPr lang="en-GB" sz="1200" b="0" i="0" kern="1200" dirty="0" err="1">
                <a:solidFill>
                  <a:schemeClr val="tx1"/>
                </a:solidFill>
                <a:effectLst/>
                <a:latin typeface="+mn-lt"/>
                <a:ea typeface="+mn-ea"/>
                <a:cs typeface="+mn-cs"/>
              </a:rPr>
              <a:t>imprimée</a:t>
            </a:r>
            <a:r>
              <a:rPr lang="en-GB" sz="1200" b="0" i="0" kern="1200" dirty="0">
                <a:solidFill>
                  <a:schemeClr val="tx1"/>
                </a:solidFill>
                <a:effectLst/>
                <a:latin typeface="+mn-lt"/>
                <a:ea typeface="+mn-ea"/>
                <a:cs typeface="+mn-cs"/>
              </a:rPr>
              <a:t> au format papier et </a:t>
            </a:r>
            <a:r>
              <a:rPr lang="en-GB" sz="1200" b="0" i="0" kern="1200" dirty="0" err="1">
                <a:solidFill>
                  <a:schemeClr val="tx1"/>
                </a:solidFill>
                <a:effectLst/>
                <a:latin typeface="+mn-lt"/>
                <a:ea typeface="+mn-ea"/>
                <a:cs typeface="+mn-cs"/>
              </a:rPr>
              <a:t>en</a:t>
            </a:r>
            <a:r>
              <a:rPr lang="en-GB" sz="1200" b="0" i="0" kern="1200" dirty="0">
                <a:solidFill>
                  <a:schemeClr val="tx1"/>
                </a:solidFill>
                <a:effectLst/>
                <a:latin typeface="+mn-lt"/>
                <a:ea typeface="+mn-ea"/>
                <a:cs typeface="+mn-cs"/>
              </a:rPr>
              <a:t> braille.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Dans le cadre des ateliers, la lecture de </a:t>
            </a:r>
            <a:r>
              <a:rPr lang="en-US" sz="1200" kern="1200" dirty="0" err="1">
                <a:solidFill>
                  <a:schemeClr val="tx1"/>
                </a:solidFill>
                <a:effectLst/>
                <a:latin typeface="+mn-lt"/>
                <a:ea typeface="+mn-ea"/>
                <a:cs typeface="+mn-cs"/>
              </a:rPr>
              <a:t>vidéos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toujours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d’occasionner</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difficultés</a:t>
            </a:r>
            <a:r>
              <a:rPr lang="en-US" sz="1200" kern="1200" dirty="0">
                <a:solidFill>
                  <a:schemeClr val="tx1"/>
                </a:solidFill>
                <a:effectLst/>
                <a:latin typeface="+mn-lt"/>
                <a:ea typeface="+mn-ea"/>
                <a:cs typeface="+mn-cs"/>
              </a:rPr>
              <a:t> techniques (</a:t>
            </a:r>
            <a:r>
              <a:rPr lang="en-US" sz="1200" kern="1200" dirty="0" err="1">
                <a:solidFill>
                  <a:schemeClr val="tx1"/>
                </a:solidFill>
                <a:effectLst/>
                <a:latin typeface="+mn-lt"/>
                <a:ea typeface="+mn-ea"/>
                <a:cs typeface="+mn-cs"/>
              </a:rPr>
              <a:t>mauvaise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connexion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blocage</a:t>
            </a:r>
            <a:r>
              <a:rPr lang="en-US" sz="1200" kern="1200" dirty="0">
                <a:solidFill>
                  <a:schemeClr val="tx1"/>
                </a:solidFill>
                <a:effectLst/>
                <a:latin typeface="+mn-lt"/>
                <a:ea typeface="+mn-ea"/>
                <a:cs typeface="+mn-cs"/>
              </a:rPr>
              <a:t> de YouTube dans </a:t>
            </a:r>
            <a:r>
              <a:rPr lang="en-US" sz="1200" kern="1200" dirty="0" err="1">
                <a:solidFill>
                  <a:schemeClr val="tx1"/>
                </a:solidFill>
                <a:effectLst/>
                <a:latin typeface="+mn-lt"/>
                <a:ea typeface="+mn-ea"/>
                <a:cs typeface="+mn-cs"/>
              </a:rPr>
              <a:t>certains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bureaux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problèmes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liés</a:t>
            </a:r>
            <a:r>
              <a:rPr lang="en-US" sz="1200" kern="1200" dirty="0">
                <a:solidFill>
                  <a:schemeClr val="tx1"/>
                </a:solidFill>
                <a:effectLst/>
                <a:latin typeface="+mn-lt"/>
                <a:ea typeface="+mn-ea"/>
                <a:cs typeface="+mn-cs"/>
              </a:rPr>
              <a:t> au partage des flux audio et </a:t>
            </a:r>
            <a:r>
              <a:rPr lang="en-US" sz="1200" kern="1200" dirty="0" err="1">
                <a:solidFill>
                  <a:schemeClr val="tx1"/>
                </a:solidFill>
                <a:effectLst/>
                <a:latin typeface="+mn-lt"/>
                <a:ea typeface="+mn-ea"/>
                <a:cs typeface="+mn-cs"/>
              </a:rPr>
              <a:t>vidéo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lors</a:t>
            </a:r>
            <a:r>
              <a:rPr lang="en-US" sz="1200" kern="1200" dirty="0">
                <a:solidFill>
                  <a:schemeClr val="tx1"/>
                </a:solidFill>
                <a:effectLst/>
                <a:latin typeface="+mn-lt"/>
                <a:ea typeface="+mn-ea"/>
                <a:cs typeface="+mn-cs"/>
              </a:rPr>
              <a:t> des ateliers à distance, etc.). </a:t>
            </a:r>
            <a:r>
              <a:rPr lang="en-US" sz="1200" kern="1200" dirty="0" err="1">
                <a:solidFill>
                  <a:schemeClr val="tx1"/>
                </a:solidFill>
                <a:effectLst/>
                <a:latin typeface="+mn-lt"/>
                <a:ea typeface="+mn-ea"/>
                <a:cs typeface="+mn-cs"/>
              </a:rPr>
              <a:t>Vérifiez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toujours</a:t>
            </a:r>
            <a:r>
              <a:rPr lang="en-US" sz="1200" kern="1200" dirty="0">
                <a:solidFill>
                  <a:schemeClr val="tx1"/>
                </a:solidFill>
                <a:effectLst/>
                <a:latin typeface="+mn-lt"/>
                <a:ea typeface="+mn-ea"/>
                <a:cs typeface="+mn-cs"/>
              </a:rPr>
              <a:t> le bon </a:t>
            </a:r>
            <a:r>
              <a:rPr lang="en-US" sz="1200" kern="1200" dirty="0" err="1">
                <a:solidFill>
                  <a:schemeClr val="tx1"/>
                </a:solidFill>
                <a:effectLst/>
                <a:latin typeface="+mn-lt"/>
                <a:ea typeface="+mn-ea"/>
                <a:cs typeface="+mn-cs"/>
              </a:rPr>
              <a:t>fonctionnement</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vidéo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avant</a:t>
            </a:r>
            <a:r>
              <a:rPr lang="en-US" sz="1200" kern="1200" dirty="0">
                <a:solidFill>
                  <a:schemeClr val="tx1"/>
                </a:solidFill>
                <a:effectLst/>
                <a:latin typeface="+mn-lt"/>
                <a:ea typeface="+mn-ea"/>
                <a:cs typeface="+mn-cs"/>
              </a:rPr>
              <a:t> le début de la séance.</a:t>
            </a:r>
            <a:endParaRPr lang="en-GB"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i="0" kern="1200" dirty="0" err="1">
                <a:solidFill>
                  <a:schemeClr val="tx1"/>
                </a:solidFill>
                <a:effectLst/>
                <a:latin typeface="+mn-lt"/>
                <a:ea typeface="+mn-ea"/>
                <a:cs typeface="+mn-cs"/>
              </a:rPr>
              <a:t>Présentez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brièvement</a:t>
            </a:r>
            <a:r>
              <a:rPr lang="en-US" sz="1200" b="0" i="0" kern="1200" dirty="0">
                <a:solidFill>
                  <a:schemeClr val="tx1"/>
                </a:solidFill>
                <a:effectLst/>
                <a:latin typeface="+mn-lt"/>
                <a:ea typeface="+mn-ea"/>
                <a:cs typeface="+mn-cs"/>
              </a:rPr>
              <a:t> Safak Pavey. </a:t>
            </a:r>
            <a:r>
              <a:rPr lang="en-US" sz="1200" b="0" i="0" kern="1200" dirty="0" err="1">
                <a:solidFill>
                  <a:schemeClr val="tx1"/>
                </a:solidFill>
                <a:effectLst/>
                <a:latin typeface="+mn-lt"/>
                <a:ea typeface="+mn-ea"/>
                <a:cs typeface="+mn-cs"/>
              </a:rPr>
              <a:t>Expliquez</a:t>
            </a:r>
            <a:r>
              <a:rPr lang="en-US" sz="1200" b="0" i="0" kern="1200" dirty="0">
                <a:solidFill>
                  <a:schemeClr val="tx1"/>
                </a:solidFill>
                <a:effectLst/>
                <a:latin typeface="+mn-lt"/>
                <a:ea typeface="+mn-ea"/>
                <a:cs typeface="+mn-cs"/>
              </a:rPr>
              <a:t> au </a:t>
            </a:r>
            <a:r>
              <a:rPr lang="en-US" sz="1200" b="0" i="0" kern="1200" dirty="0" err="1">
                <a:solidFill>
                  <a:schemeClr val="tx1"/>
                </a:solidFill>
                <a:effectLst/>
                <a:latin typeface="+mn-lt"/>
                <a:ea typeface="+mn-ea"/>
                <a:cs typeface="+mn-cs"/>
              </a:rPr>
              <a:t>groupe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s’apprête</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visionner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vidéo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Mme</a:t>
            </a:r>
            <a:r>
              <a:rPr lang="en-US" sz="1200" b="0" i="0" kern="1200" dirty="0">
                <a:solidFill>
                  <a:schemeClr val="tx1"/>
                </a:solidFill>
                <a:effectLst/>
                <a:latin typeface="+mn-lt"/>
                <a:ea typeface="+mn-ea"/>
                <a:cs typeface="+mn-cs"/>
              </a:rPr>
              <a:t> Safak Pavey, </a:t>
            </a:r>
            <a:r>
              <a:rPr lang="en-US" sz="1200" b="0" i="0" kern="1200" dirty="0" err="1">
                <a:solidFill>
                  <a:schemeClr val="tx1"/>
                </a:solidFill>
                <a:effectLst/>
                <a:latin typeface="+mn-lt"/>
                <a:ea typeface="+mn-ea"/>
                <a:cs typeface="+mn-cs"/>
              </a:rPr>
              <a:t>ancienne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Secrétaire</a:t>
            </a:r>
            <a:r>
              <a:rPr lang="en-US" sz="1200" b="0" i="0" kern="1200" dirty="0">
                <a:solidFill>
                  <a:schemeClr val="tx1"/>
                </a:solidFill>
                <a:effectLst/>
                <a:latin typeface="+mn-lt"/>
                <a:ea typeface="+mn-ea"/>
                <a:cs typeface="+mn-cs"/>
              </a:rPr>
              <a:t> du </a:t>
            </a:r>
            <a:r>
              <a:rPr lang="en-US" sz="1200" b="0" i="0" kern="1200" dirty="0" err="1">
                <a:solidFill>
                  <a:schemeClr val="tx1"/>
                </a:solidFill>
                <a:effectLst/>
                <a:latin typeface="+mn-lt"/>
                <a:ea typeface="+mn-ea"/>
                <a:cs typeface="+mn-cs"/>
              </a:rPr>
              <a:t>Comité</a:t>
            </a:r>
            <a:r>
              <a:rPr lang="en-US" sz="1200" b="0" i="0" kern="1200" dirty="0">
                <a:solidFill>
                  <a:schemeClr val="tx1"/>
                </a:solidFill>
                <a:effectLst/>
                <a:latin typeface="+mn-lt"/>
                <a:ea typeface="+mn-ea"/>
                <a:cs typeface="+mn-cs"/>
              </a:rPr>
              <a:t> des droits des </a:t>
            </a:r>
            <a:r>
              <a:rPr lang="en-US" sz="1200" b="0" i="0" kern="1200" dirty="0" err="1">
                <a:solidFill>
                  <a:schemeClr val="tx1"/>
                </a:solidFill>
                <a:effectLst/>
                <a:latin typeface="+mn-lt"/>
                <a:ea typeface="+mn-ea"/>
                <a:cs typeface="+mn-cs"/>
              </a:rPr>
              <a:t>personnes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handicapées</a:t>
            </a:r>
            <a:r>
              <a:rPr lang="en-US" sz="1200" b="0" i="0" kern="1200" dirty="0">
                <a:solidFill>
                  <a:schemeClr val="tx1"/>
                </a:solidFill>
                <a:effectLst/>
                <a:latin typeface="+mn-lt"/>
                <a:ea typeface="+mn-ea"/>
                <a:cs typeface="+mn-cs"/>
              </a:rPr>
              <a:t> au sein du Haut-Commissariat des Nations </a:t>
            </a:r>
            <a:r>
              <a:rPr lang="en-US" sz="1200" b="0" i="0" kern="1200" dirty="0" err="1">
                <a:solidFill>
                  <a:schemeClr val="tx1"/>
                </a:solidFill>
                <a:effectLst/>
                <a:latin typeface="+mn-lt"/>
                <a:ea typeface="+mn-ea"/>
                <a:cs typeface="+mn-cs"/>
              </a:rPr>
              <a:t>Unies</a:t>
            </a:r>
            <a:r>
              <a:rPr lang="en-US" sz="1200" b="0" i="0" kern="1200" dirty="0">
                <a:solidFill>
                  <a:schemeClr val="tx1"/>
                </a:solidFill>
                <a:effectLst/>
                <a:latin typeface="+mn-lt"/>
                <a:ea typeface="+mn-ea"/>
                <a:cs typeface="+mn-cs"/>
              </a:rPr>
              <a:t> aux droits de </a:t>
            </a:r>
            <a:r>
              <a:rPr lang="en-US" sz="1200" b="0" i="0" kern="1200" dirty="0" err="1">
                <a:solidFill>
                  <a:schemeClr val="tx1"/>
                </a:solidFill>
                <a:effectLst/>
                <a:latin typeface="+mn-lt"/>
                <a:ea typeface="+mn-ea"/>
                <a:cs typeface="+mn-cs"/>
              </a:rPr>
              <a:t>l’homme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tant que </a:t>
            </a:r>
            <a:r>
              <a:rPr lang="en-US" sz="1200" b="0" i="0" kern="1200" dirty="0" err="1">
                <a:solidFill>
                  <a:schemeClr val="tx1"/>
                </a:solidFill>
                <a:effectLst/>
                <a:latin typeface="+mn-lt"/>
                <a:ea typeface="+mn-ea"/>
                <a:cs typeface="+mn-cs"/>
              </a:rPr>
              <a:t>membre</a:t>
            </a:r>
            <a:r>
              <a:rPr lang="en-US" sz="1200" b="0" i="0" kern="1200" dirty="0">
                <a:solidFill>
                  <a:schemeClr val="tx1"/>
                </a:solidFill>
                <a:effectLst/>
                <a:latin typeface="+mn-lt"/>
                <a:ea typeface="+mn-ea"/>
                <a:cs typeface="+mn-cs"/>
              </a:rPr>
              <a:t> du HCR, </a:t>
            </a:r>
            <a:r>
              <a:rPr lang="en-US" sz="1200" b="0" i="0" kern="1200" dirty="0" err="1">
                <a:solidFill>
                  <a:schemeClr val="tx1"/>
                </a:solidFill>
                <a:effectLst/>
                <a:latin typeface="+mn-lt"/>
                <a:ea typeface="+mn-ea"/>
                <a:cs typeface="+mn-cs"/>
              </a:rPr>
              <a:t>Mme</a:t>
            </a:r>
            <a:r>
              <a:rPr lang="en-US" sz="1200" b="0" i="0" kern="1200" dirty="0">
                <a:solidFill>
                  <a:schemeClr val="tx1"/>
                </a:solidFill>
                <a:effectLst/>
                <a:latin typeface="+mn-lt"/>
                <a:ea typeface="+mn-ea"/>
                <a:cs typeface="+mn-cs"/>
              </a:rPr>
              <a:t> Pavey </a:t>
            </a:r>
            <a:r>
              <a:rPr lang="en-US" sz="1200" b="0" i="0" kern="1200" dirty="0" err="1">
                <a:solidFill>
                  <a:schemeClr val="tx1"/>
                </a:solidFill>
                <a:effectLst/>
                <a:latin typeface="+mn-lt"/>
                <a:ea typeface="+mn-ea"/>
                <a:cs typeface="+mn-cs"/>
              </a:rPr>
              <a:t>insiste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notamment</a:t>
            </a:r>
            <a:r>
              <a:rPr lang="en-US" sz="1200" b="0" i="0" kern="1200" dirty="0">
                <a:solidFill>
                  <a:schemeClr val="tx1"/>
                </a:solidFill>
                <a:effectLst/>
                <a:latin typeface="+mn-lt"/>
                <a:ea typeface="+mn-ea"/>
                <a:cs typeface="+mn-cs"/>
              </a:rPr>
              <a:t> sur </a:t>
            </a:r>
            <a:r>
              <a:rPr lang="en-US" sz="1200" b="0" i="0" kern="1200" dirty="0" err="1">
                <a:solidFill>
                  <a:schemeClr val="tx1"/>
                </a:solidFill>
                <a:effectLst/>
                <a:latin typeface="+mn-lt"/>
                <a:ea typeface="+mn-ea"/>
                <a:cs typeface="+mn-cs"/>
              </a:rPr>
              <a:t>l’importance</a:t>
            </a:r>
            <a:r>
              <a:rPr lang="en-US" sz="1200" b="0" i="0" kern="1200" dirty="0">
                <a:solidFill>
                  <a:schemeClr val="tx1"/>
                </a:solidFill>
                <a:effectLst/>
                <a:latin typeface="+mn-lt"/>
                <a:ea typeface="+mn-ea"/>
                <a:cs typeface="+mn-cs"/>
              </a:rPr>
              <a:t> de la formation du personnel à la </a:t>
            </a:r>
            <a:r>
              <a:rPr lang="en-US" sz="1200" b="0" i="0" kern="1200" dirty="0" err="1">
                <a:solidFill>
                  <a:schemeClr val="tx1"/>
                </a:solidFill>
                <a:effectLst/>
                <a:latin typeface="+mn-lt"/>
                <a:ea typeface="+mn-ea"/>
                <a:cs typeface="+mn-cs"/>
              </a:rPr>
              <a:t>prise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compte</a:t>
            </a:r>
            <a:r>
              <a:rPr lang="en-US" sz="1200" b="0" i="0" kern="1200" dirty="0">
                <a:solidFill>
                  <a:schemeClr val="tx1"/>
                </a:solidFill>
                <a:effectLst/>
                <a:latin typeface="+mn-lt"/>
                <a:ea typeface="+mn-ea"/>
                <a:cs typeface="+mn-cs"/>
              </a:rPr>
              <a:t> du handicap. </a:t>
            </a:r>
            <a:r>
              <a:rPr lang="en-US" sz="1200" b="0" i="0" kern="1200" dirty="0" err="1">
                <a:solidFill>
                  <a:schemeClr val="tx1"/>
                </a:solidFill>
                <a:effectLst/>
                <a:latin typeface="+mn-lt"/>
                <a:ea typeface="+mn-ea"/>
                <a:cs typeface="+mn-cs"/>
              </a:rPr>
              <a:t>Invitez</a:t>
            </a:r>
            <a:r>
              <a:rPr lang="en-US" sz="1200" b="0" i="0" kern="1200" dirty="0">
                <a:solidFill>
                  <a:schemeClr val="tx1"/>
                </a:solidFill>
                <a:effectLst/>
                <a:latin typeface="+mn-lt"/>
                <a:ea typeface="+mn-ea"/>
                <a:cs typeface="+mn-cs"/>
              </a:rPr>
              <a:t> les participants à se </a:t>
            </a:r>
            <a:r>
              <a:rPr lang="en-US" sz="1200" b="0" i="0" kern="1200" dirty="0" err="1">
                <a:solidFill>
                  <a:schemeClr val="tx1"/>
                </a:solidFill>
                <a:effectLst/>
                <a:latin typeface="+mn-lt"/>
                <a:ea typeface="+mn-ea"/>
                <a:cs typeface="+mn-cs"/>
              </a:rPr>
              <a:t>renseigner</a:t>
            </a:r>
            <a:r>
              <a:rPr lang="en-US" sz="1200" b="0" i="0" kern="1200" dirty="0">
                <a:solidFill>
                  <a:schemeClr val="tx1"/>
                </a:solidFill>
                <a:effectLst/>
                <a:latin typeface="+mn-lt"/>
                <a:ea typeface="+mn-ea"/>
                <a:cs typeface="+mn-cs"/>
              </a:rPr>
              <a:t> sur Safak Pavey, première femme </a:t>
            </a:r>
            <a:r>
              <a:rPr lang="en-US" sz="1200" b="0" i="0" kern="1200" dirty="0" err="1">
                <a:solidFill>
                  <a:schemeClr val="tx1"/>
                </a:solidFill>
                <a:effectLst/>
                <a:latin typeface="+mn-lt"/>
                <a:ea typeface="+mn-ea"/>
                <a:cs typeface="+mn-cs"/>
              </a:rPr>
              <a:t>handicapée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élue</a:t>
            </a:r>
            <a:r>
              <a:rPr lang="en-US" sz="1200" b="0" i="0" kern="1200" dirty="0">
                <a:solidFill>
                  <a:schemeClr val="tx1"/>
                </a:solidFill>
                <a:effectLst/>
                <a:latin typeface="+mn-lt"/>
                <a:ea typeface="+mn-ea"/>
                <a:cs typeface="+mn-cs"/>
              </a:rPr>
              <a:t> au </a:t>
            </a:r>
            <a:r>
              <a:rPr lang="en-US" sz="1200" b="0" i="0" kern="1200" dirty="0" err="1">
                <a:solidFill>
                  <a:schemeClr val="tx1"/>
                </a:solidFill>
                <a:effectLst/>
                <a:latin typeface="+mn-lt"/>
                <a:ea typeface="+mn-ea"/>
                <a:cs typeface="+mn-cs"/>
              </a:rPr>
              <a:t>parlement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turc</a:t>
            </a:r>
            <a:r>
              <a:rPr lang="en-US" sz="1200" b="0" i="0" kern="1200" dirty="0">
                <a:solidFill>
                  <a:schemeClr val="tx1"/>
                </a:solidFill>
                <a:effectLst/>
                <a:latin typeface="+mn-lt"/>
                <a:ea typeface="+mn-ea"/>
                <a:cs typeface="+mn-cs"/>
              </a:rPr>
              <a:t>. Son </a:t>
            </a:r>
            <a:r>
              <a:rPr lang="en-US" sz="1200" b="0" i="0" kern="1200" dirty="0" err="1">
                <a:solidFill>
                  <a:schemeClr val="tx1"/>
                </a:solidFill>
                <a:effectLst/>
                <a:latin typeface="+mn-lt"/>
                <a:ea typeface="+mn-ea"/>
                <a:cs typeface="+mn-cs"/>
              </a:rPr>
              <a:t>parcours</a:t>
            </a:r>
            <a:r>
              <a:rPr lang="en-US" sz="1200" b="0" i="0" kern="1200" dirty="0">
                <a:solidFill>
                  <a:schemeClr val="tx1"/>
                </a:solidFill>
                <a:effectLst/>
                <a:latin typeface="+mn-lt"/>
                <a:ea typeface="+mn-ea"/>
                <a:cs typeface="+mn-cs"/>
              </a:rPr>
              <a:t> personnel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riche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anecdotes </a:t>
            </a:r>
            <a:r>
              <a:rPr lang="en-US" sz="1200" b="0" i="0" kern="1200" dirty="0" err="1">
                <a:solidFill>
                  <a:schemeClr val="tx1"/>
                </a:solidFill>
                <a:effectLst/>
                <a:latin typeface="+mn-lt"/>
                <a:ea typeface="+mn-ea"/>
                <a:cs typeface="+mn-cs"/>
              </a:rPr>
              <a:t>inspirantes</a:t>
            </a:r>
            <a:r>
              <a:rPr lang="en-US" sz="1200" b="0" i="0" kern="1200" dirty="0">
                <a:solidFill>
                  <a:schemeClr val="tx1"/>
                </a:solidFill>
                <a:effectLst/>
                <a:latin typeface="+mn-lt"/>
                <a:ea typeface="+mn-ea"/>
                <a:cs typeface="+mn-cs"/>
              </a:rPr>
              <a:t>, que les participants </a:t>
            </a:r>
            <a:r>
              <a:rPr lang="en-US" sz="1200" b="0" i="0" kern="1200" dirty="0" err="1">
                <a:solidFill>
                  <a:schemeClr val="tx1"/>
                </a:solidFill>
                <a:effectLst/>
                <a:latin typeface="+mn-lt"/>
                <a:ea typeface="+mn-ea"/>
                <a:cs typeface="+mn-cs"/>
              </a:rPr>
              <a:t>pourront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découvrir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saisissant</a:t>
            </a:r>
            <a:r>
              <a:rPr lang="en-US" sz="1200" b="0" i="0" kern="1200" dirty="0">
                <a:solidFill>
                  <a:schemeClr val="tx1"/>
                </a:solidFill>
                <a:effectLst/>
                <a:latin typeface="+mn-lt"/>
                <a:ea typeface="+mn-ea"/>
                <a:cs typeface="+mn-cs"/>
              </a:rPr>
              <a:t> son nom dans un </a:t>
            </a:r>
            <a:r>
              <a:rPr lang="en-US" sz="1200" b="0" i="0" kern="1200" dirty="0" err="1">
                <a:solidFill>
                  <a:schemeClr val="tx1"/>
                </a:solidFill>
                <a:effectLst/>
                <a:latin typeface="+mn-lt"/>
                <a:ea typeface="+mn-ea"/>
                <a:cs typeface="+mn-cs"/>
              </a:rPr>
              <a:t>moteur</a:t>
            </a:r>
            <a:r>
              <a:rPr lang="en-US" sz="1200" b="0" i="0" kern="1200" dirty="0">
                <a:solidFill>
                  <a:schemeClr val="tx1"/>
                </a:solidFill>
                <a:effectLst/>
                <a:latin typeface="+mn-lt"/>
                <a:ea typeface="+mn-ea"/>
                <a:cs typeface="+mn-cs"/>
              </a:rPr>
              <a:t> de recherche. </a:t>
            </a:r>
          </a:p>
          <a:p>
            <a:pPr marL="171450" indent="-171450" rtl="0">
              <a:buFont typeface="Arial" panose="020B0604020202020204" pitchFamily="34" charset="0"/>
              <a:buChar char="•"/>
            </a:pPr>
            <a:r>
              <a:rPr lang="en-US" sz="1200" b="1" i="0" kern="1200" dirty="0">
                <a:solidFill>
                  <a:schemeClr val="tx1"/>
                </a:solidFill>
                <a:effectLst/>
                <a:latin typeface="+mn-lt"/>
                <a:ea typeface="+mn-ea"/>
                <a:cs typeface="+mn-cs"/>
              </a:rPr>
              <a:t>Discussion :</a:t>
            </a:r>
            <a:r>
              <a:rPr lang="en-US" sz="1200" b="0" i="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reste</a:t>
            </a:r>
            <a:r>
              <a:rPr lang="en-US" sz="1200" kern="1200" dirty="0">
                <a:solidFill>
                  <a:schemeClr val="tx1"/>
                </a:solidFill>
                <a:effectLst/>
                <a:latin typeface="+mn-lt"/>
                <a:ea typeface="+mn-ea"/>
                <a:cs typeface="+mn-cs"/>
              </a:rPr>
              <a:t> du temps, </a:t>
            </a:r>
            <a:r>
              <a:rPr lang="en-US" sz="1200" kern="1200" dirty="0" err="1">
                <a:solidFill>
                  <a:schemeClr val="tx1"/>
                </a:solidFill>
                <a:effectLst/>
                <a:latin typeface="+mn-lt"/>
                <a:ea typeface="+mn-ea"/>
                <a:cs typeface="+mn-cs"/>
              </a:rPr>
              <a:t>interrogez</a:t>
            </a:r>
            <a:r>
              <a:rPr lang="en-US" sz="1200" kern="1200" dirty="0">
                <a:solidFill>
                  <a:schemeClr val="tx1"/>
                </a:solidFill>
                <a:effectLst/>
                <a:latin typeface="+mn-lt"/>
                <a:ea typeface="+mn-ea"/>
                <a:cs typeface="+mn-cs"/>
              </a:rPr>
              <a:t> les participants sur </a:t>
            </a:r>
            <a:r>
              <a:rPr lang="en-US" sz="1200" kern="1200" dirty="0" err="1">
                <a:solidFill>
                  <a:schemeClr val="tx1"/>
                </a:solidFill>
                <a:effectLst/>
                <a:latin typeface="+mn-lt"/>
                <a:ea typeface="+mn-ea"/>
                <a:cs typeface="+mn-cs"/>
              </a:rPr>
              <a:t>leurs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précédentes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expériences</a:t>
            </a:r>
            <a:r>
              <a:rPr lang="en-US" sz="1200" kern="1200" dirty="0">
                <a:solidFill>
                  <a:schemeClr val="tx1"/>
                </a:solidFill>
                <a:effectLst/>
                <a:latin typeface="+mn-lt"/>
                <a:ea typeface="+mn-ea"/>
                <a:cs typeface="+mn-cs"/>
              </a:rPr>
              <a:t> de travail avec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 « </a:t>
            </a:r>
            <a:r>
              <a:rPr lang="en-US" sz="1200" b="0" i="0" kern="1200" dirty="0" err="1">
                <a:solidFill>
                  <a:schemeClr val="tx1"/>
                </a:solidFill>
                <a:effectLst/>
                <a:latin typeface="+mn-lt"/>
                <a:ea typeface="+mn-ea"/>
                <a:cs typeface="+mn-cs"/>
              </a:rPr>
              <a:t>Avez-vous</a:t>
            </a:r>
            <a:r>
              <a:rPr lang="en-US" sz="1200" b="0" i="0" kern="1200" dirty="0">
                <a:solidFill>
                  <a:schemeClr val="tx1"/>
                </a:solidFill>
                <a:effectLst/>
                <a:latin typeface="+mn-lt"/>
                <a:ea typeface="+mn-ea"/>
                <a:cs typeface="+mn-cs"/>
              </a:rPr>
              <a:t> déjà </a:t>
            </a:r>
            <a:r>
              <a:rPr lang="en-US" sz="1200" b="0" i="0" kern="1200" dirty="0" err="1">
                <a:solidFill>
                  <a:schemeClr val="tx1"/>
                </a:solidFill>
                <a:effectLst/>
                <a:latin typeface="+mn-lt"/>
                <a:ea typeface="+mn-ea"/>
                <a:cs typeface="+mn-cs"/>
              </a:rPr>
              <a:t>eu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l’occasion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travailler</a:t>
            </a:r>
            <a:r>
              <a:rPr lang="en-US" sz="1200" b="0" i="0" kern="1200" dirty="0">
                <a:solidFill>
                  <a:schemeClr val="tx1"/>
                </a:solidFill>
                <a:effectLst/>
                <a:latin typeface="+mn-lt"/>
                <a:ea typeface="+mn-ea"/>
                <a:cs typeface="+mn-cs"/>
              </a:rPr>
              <a:t> avec des </a:t>
            </a:r>
            <a:r>
              <a:rPr lang="en-US" sz="1200" b="0" i="0" kern="1200" dirty="0" err="1">
                <a:solidFill>
                  <a:schemeClr val="tx1"/>
                </a:solidFill>
                <a:effectLst/>
                <a:latin typeface="+mn-lt"/>
                <a:ea typeface="+mn-ea"/>
                <a:cs typeface="+mn-cs"/>
              </a:rPr>
              <a:t>personnes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handicapées</a:t>
            </a:r>
            <a:r>
              <a:rPr lang="en-US" sz="1200" b="0" i="0" kern="1200" dirty="0">
                <a:solidFill>
                  <a:schemeClr val="tx1"/>
                </a:solidFill>
                <a:effectLst/>
                <a:latin typeface="+mn-lt"/>
                <a:ea typeface="+mn-ea"/>
                <a:cs typeface="+mn-cs"/>
              </a:rPr>
              <a:t> ? Quelle </a:t>
            </a:r>
            <a:r>
              <a:rPr lang="en-US" sz="1200" b="0" i="0" kern="1200" dirty="0" err="1">
                <a:solidFill>
                  <a:schemeClr val="tx1"/>
                </a:solidFill>
                <a:effectLst/>
                <a:latin typeface="+mn-lt"/>
                <a:ea typeface="+mn-ea"/>
                <a:cs typeface="+mn-cs"/>
              </a:rPr>
              <a:t>expérience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avez-vous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tirée</a:t>
            </a:r>
            <a:r>
              <a:rPr lang="en-US" sz="1200" b="0" i="0" kern="1200" dirty="0">
                <a:solidFill>
                  <a:schemeClr val="tx1"/>
                </a:solidFill>
                <a:effectLst/>
                <a:latin typeface="+mn-lt"/>
                <a:ea typeface="+mn-ea"/>
                <a:cs typeface="+mn-cs"/>
              </a:rPr>
              <a:t> ? »</a:t>
            </a:r>
            <a:endParaRPr lang="en-GB" dirty="0"/>
          </a:p>
          <a:p>
            <a:pPr marL="171450" indent="-171450" rtl="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n-US" sz="1200" kern="1200" dirty="0" err="1">
                <a:solidFill>
                  <a:schemeClr val="tx1"/>
                </a:solidFill>
                <a:effectLst/>
                <a:latin typeface="+mn-lt"/>
                <a:ea typeface="+mn-ea"/>
                <a:cs typeface="+mn-cs"/>
              </a:rPr>
              <a:t>Passez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revue les </a:t>
            </a:r>
            <a:r>
              <a:rPr lang="en-US" sz="1200" kern="1200" dirty="0" err="1">
                <a:solidFill>
                  <a:schemeClr val="tx1"/>
                </a:solidFill>
                <a:effectLst/>
                <a:latin typeface="+mn-lt"/>
                <a:ea typeface="+mn-ea"/>
                <a:cs typeface="+mn-cs"/>
              </a:rPr>
              <a:t>objectifs</a:t>
            </a:r>
            <a:r>
              <a:rPr lang="en-US" sz="1200" kern="1200" dirty="0">
                <a:solidFill>
                  <a:schemeClr val="tx1"/>
                </a:solidFill>
                <a:effectLst/>
                <a:latin typeface="+mn-lt"/>
                <a:ea typeface="+mn-ea"/>
                <a:cs typeface="+mn-cs"/>
              </a:rPr>
              <a:t> de la formation </a:t>
            </a:r>
            <a:r>
              <a:rPr lang="en-US" sz="1200" kern="1200" dirty="0" err="1">
                <a:solidFill>
                  <a:schemeClr val="tx1"/>
                </a:solidFill>
                <a:effectLst/>
                <a:latin typeface="+mn-lt"/>
                <a:ea typeface="+mn-ea"/>
                <a:cs typeface="+mn-cs"/>
              </a:rPr>
              <a:t>tels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formulés</a:t>
            </a:r>
            <a:r>
              <a:rPr lang="en-US" sz="1200" kern="1200" dirty="0">
                <a:solidFill>
                  <a:schemeClr val="tx1"/>
                </a:solidFill>
                <a:effectLst/>
                <a:latin typeface="+mn-lt"/>
                <a:ea typeface="+mn-ea"/>
                <a:cs typeface="+mn-cs"/>
              </a:rPr>
              <a:t> dans la diapositive 6. le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de formation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proposé</a:t>
            </a:r>
            <a:r>
              <a:rPr lang="en-US" sz="1200" kern="1200" dirty="0">
                <a:solidFill>
                  <a:schemeClr val="tx1"/>
                </a:solidFill>
                <a:effectLst/>
                <a:latin typeface="+mn-lt"/>
                <a:ea typeface="+mn-ea"/>
                <a:cs typeface="+mn-cs"/>
              </a:rPr>
              <a:t> dans son </a:t>
            </a:r>
            <a:r>
              <a:rPr lang="en-US" sz="1200" kern="1200" dirty="0" err="1">
                <a:solidFill>
                  <a:schemeClr val="tx1"/>
                </a:solidFill>
                <a:effectLst/>
                <a:latin typeface="+mn-lt"/>
                <a:ea typeface="+mn-ea"/>
                <a:cs typeface="+mn-cs"/>
              </a:rPr>
              <a:t>intégralité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l’atelier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reprendre</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mêmes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objectifs</a:t>
            </a:r>
            <a:r>
              <a:rPr lang="en-US" sz="1200" kern="1200" dirty="0">
                <a:solidFill>
                  <a:schemeClr val="tx1"/>
                </a:solidFill>
                <a:effectLst/>
                <a:latin typeface="+mn-lt"/>
                <a:ea typeface="+mn-ea"/>
                <a:cs typeface="+mn-cs"/>
              </a:rPr>
              <a:t>. Dans le </a:t>
            </a:r>
            <a:r>
              <a:rPr lang="en-US" sz="1200" kern="1200" dirty="0" err="1">
                <a:solidFill>
                  <a:schemeClr val="tx1"/>
                </a:solidFill>
                <a:effectLst/>
                <a:latin typeface="+mn-lt"/>
                <a:ea typeface="+mn-ea"/>
                <a:cs typeface="+mn-cs"/>
              </a:rPr>
              <a:t>cas</a:t>
            </a:r>
            <a:r>
              <a:rPr lang="en-US" sz="1200" kern="1200" dirty="0">
                <a:solidFill>
                  <a:schemeClr val="tx1"/>
                </a:solidFill>
                <a:effectLst/>
                <a:latin typeface="+mn-lt"/>
                <a:ea typeface="+mn-ea"/>
                <a:cs typeface="+mn-cs"/>
              </a:rPr>
              <a:t> contraire, il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possible de </a:t>
            </a:r>
            <a:r>
              <a:rPr lang="en-US" sz="1200" kern="1200" dirty="0" err="1">
                <a:solidFill>
                  <a:schemeClr val="tx1"/>
                </a:solidFill>
                <a:effectLst/>
                <a:latin typeface="+mn-lt"/>
                <a:ea typeface="+mn-ea"/>
                <a:cs typeface="+mn-cs"/>
              </a:rPr>
              <a:t>choisir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uniquement</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objectifs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correspondant</a:t>
            </a:r>
            <a:r>
              <a:rPr lang="en-US" sz="1200" kern="1200" dirty="0">
                <a:solidFill>
                  <a:schemeClr val="tx1"/>
                </a:solidFill>
                <a:effectLst/>
                <a:latin typeface="+mn-lt"/>
                <a:ea typeface="+mn-ea"/>
                <a:cs typeface="+mn-cs"/>
              </a:rPr>
              <a:t> aux modules </a:t>
            </a:r>
            <a:r>
              <a:rPr lang="en-US" sz="1200" kern="1200" dirty="0" err="1">
                <a:solidFill>
                  <a:schemeClr val="tx1"/>
                </a:solidFill>
                <a:effectLst/>
                <a:latin typeface="+mn-lt"/>
                <a:ea typeface="+mn-ea"/>
                <a:cs typeface="+mn-cs"/>
              </a:rPr>
              <a:t>sélectionnés</a:t>
            </a:r>
            <a:r>
              <a:rPr lang="en-US" sz="1200" kern="1200" dirty="0">
                <a:solidFill>
                  <a:schemeClr val="tx1"/>
                </a:solidFill>
                <a:effectLst/>
                <a:latin typeface="+mn-lt"/>
                <a:ea typeface="+mn-ea"/>
                <a:cs typeface="+mn-cs"/>
              </a:rPr>
              <a:t>.</a:t>
            </a:r>
          </a:p>
          <a:p>
            <a:pPr marL="171450" lvl="0" indent="-171450" rtl="0">
              <a:buFont typeface="Arial" panose="020B0604020202020204" pitchFamily="34" charset="0"/>
              <a:buChar cha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s’ils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souhaitent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ajouter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d’autres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objectifs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Notez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attentes</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feuille</a:t>
            </a:r>
            <a:r>
              <a:rPr lang="en-US" sz="1200" kern="1200" dirty="0">
                <a:solidFill>
                  <a:schemeClr val="tx1"/>
                </a:solidFill>
                <a:effectLst/>
                <a:latin typeface="+mn-lt"/>
                <a:ea typeface="+mn-ea"/>
                <a:cs typeface="+mn-cs"/>
              </a:rPr>
              <a:t> de papier et </a:t>
            </a:r>
            <a:r>
              <a:rPr lang="en-US" sz="1200" kern="1200" dirty="0" err="1">
                <a:solidFill>
                  <a:schemeClr val="tx1"/>
                </a:solidFill>
                <a:effectLst/>
                <a:latin typeface="+mn-lt"/>
                <a:ea typeface="+mn-ea"/>
                <a:cs typeface="+mn-cs"/>
              </a:rPr>
              <a:t>précisez</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chacune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elles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la formation </a:t>
            </a:r>
            <a:r>
              <a:rPr lang="en-US" sz="1200" kern="1200" dirty="0" err="1">
                <a:solidFill>
                  <a:schemeClr val="tx1"/>
                </a:solidFill>
                <a:effectLst/>
                <a:latin typeface="+mn-lt"/>
                <a:ea typeface="+mn-ea"/>
                <a:cs typeface="+mn-cs"/>
              </a:rPr>
              <a:t>proposée</a:t>
            </a:r>
            <a:r>
              <a:rPr lang="en-US" sz="1200" kern="1200" dirty="0">
                <a:solidFill>
                  <a:schemeClr val="tx1"/>
                </a:solidFill>
                <a:effectLst/>
                <a:latin typeface="+mn-lt"/>
                <a:ea typeface="+mn-ea"/>
                <a:cs typeface="+mn-cs"/>
              </a:rPr>
              <a:t> sera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mesure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répondre</a:t>
            </a:r>
            <a:r>
              <a:rPr lang="en-US" sz="1200" kern="1200" dirty="0">
                <a:solidFill>
                  <a:schemeClr val="tx1"/>
                </a:solidFill>
                <a:effectLst/>
                <a:latin typeface="+mn-lt"/>
                <a:ea typeface="+mn-ea"/>
                <a:cs typeface="+mn-cs"/>
              </a:rPr>
              <a:t>.</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a:solidFill>
                <a:schemeClr val="tx1"/>
              </a:solidFill>
              <a:effectLst/>
              <a:latin typeface="+mn-lt"/>
              <a:ea typeface="+mn-ea"/>
              <a:cs typeface="+mn-cs"/>
            </a:endParaRPr>
          </a:p>
          <a:p>
            <a:pPr marL="171450" indent="-171450" rtl="0">
              <a:buFont typeface="Arial" panose="020B0604020202020204" pitchFamily="34" charset="0"/>
              <a:buChar char="•"/>
            </a:pPr>
            <a:r>
              <a:rPr lang="en-US"/>
              <a:t>Accessibilité. Décrivez l’image qui s’affiche à l’écran : des symboles représentant les différentes caractéristiques d’accessibilité afin de faciliter l’accès des personnes présentant des troubles de l’audition ou de la vue, des difficultés cognitives, ou des handicaps physiques ou d’une autre nature.</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quelles règles de base ils souhaitent mettre en place pendant l’atelier afin d’instaurer un environnement d’apprentissage favorable à tous. Notez les propositions sur un tableau de conférence et lisez-les à voix haute. </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Si le sujet n’est pas déjà traité, proposez également un protocole d’accessibilité minimal permettant de mettre tous les participants sur un pied d’égalité. On pourra notamment fixer les règles suivantes :</a:t>
            </a:r>
          </a:p>
          <a:p>
            <a:pPr marL="628650" lvl="1" indent="-171450" rtl="0">
              <a:buFont typeface="Arial" panose="020B0604020202020204" pitchFamily="34" charset="0"/>
              <a:buChar char="•"/>
            </a:pPr>
            <a:r>
              <a:rPr lang="en-US" sz="1200" kern="1200">
                <a:solidFill>
                  <a:schemeClr val="tx1"/>
                </a:solidFill>
                <a:effectLst/>
                <a:latin typeface="+mn-lt"/>
                <a:ea typeface="+mn-ea"/>
                <a:cs typeface="+mn-cs"/>
              </a:rPr>
              <a:t>Indiquez systématiquement votre nom avant de prendre la parole. Cela permettra à tous les participants de le mémoriser et d’apprendre à reconnaître votre voix.</a:t>
            </a:r>
          </a:p>
          <a:p>
            <a:pPr marL="628650" lvl="1" indent="-171450" rtl="0">
              <a:buFont typeface="Arial" panose="020B0604020202020204" pitchFamily="34" charset="0"/>
              <a:buChar char="•"/>
            </a:pPr>
            <a:r>
              <a:rPr lang="en-US" sz="1200" kern="1200">
                <a:solidFill>
                  <a:schemeClr val="tx1"/>
                </a:solidFill>
                <a:effectLst/>
                <a:latin typeface="+mn-lt"/>
                <a:ea typeface="+mn-ea"/>
                <a:cs typeface="+mn-cs"/>
              </a:rPr>
              <a:t>Parlez lentement et distinctement, en évitant le jargon et les acronymes. Cela laissera le temps aux interprètes de proposer une traduction claire, que ce soit en langue des signes ou dans une autre langue.</a:t>
            </a:r>
          </a:p>
          <a:p>
            <a:pPr marL="628650" lvl="1" indent="-171450" rtl="0">
              <a:buFont typeface="Arial" panose="020B0604020202020204" pitchFamily="34" charset="0"/>
              <a:buChar char="•"/>
            </a:pPr>
            <a:r>
              <a:rPr lang="en-US" sz="1200" kern="1200">
                <a:solidFill>
                  <a:schemeClr val="tx1"/>
                </a:solidFill>
                <a:effectLst/>
                <a:latin typeface="+mn-lt"/>
                <a:ea typeface="+mn-ea"/>
                <a:cs typeface="+mn-cs"/>
              </a:rPr>
              <a:t>Veuillez ranger vos sacs de manière à libérer les allées et à faciliter la circulation entre les tables. </a:t>
            </a:r>
          </a:p>
          <a:p>
            <a:pPr marL="628650" lvl="1" indent="-171450" rtl="0">
              <a:buFont typeface="Arial" panose="020B0604020202020204" pitchFamily="34" charset="0"/>
              <a:buChar char="•"/>
            </a:pPr>
            <a:r>
              <a:rPr lang="en-US" sz="1200" kern="1200">
                <a:solidFill>
                  <a:schemeClr val="tx1"/>
                </a:solidFill>
                <a:effectLst/>
                <a:latin typeface="+mn-lt"/>
                <a:ea typeface="+mn-ea"/>
                <a:cs typeface="+mn-cs"/>
              </a:rPr>
              <a:t>Proposez systématiquement une brève description des images qui apparaissent à l’écran ou des affiches que vous utilisez, afin que chacun puisse y avoir accès et comprendre ce que vous souhaitez montrer.</a:t>
            </a:r>
          </a:p>
          <a:p>
            <a:pPr marL="628650" lvl="1" indent="-171450" rtl="0">
              <a:buFont typeface="Arial" panose="020B0604020202020204" pitchFamily="34" charset="0"/>
              <a:buChar char="•"/>
            </a:pPr>
            <a:r>
              <a:rPr lang="en-US" sz="1200" kern="1200">
                <a:solidFill>
                  <a:schemeClr val="tx1"/>
                </a:solidFill>
                <a:effectLst/>
                <a:latin typeface="+mn-lt"/>
                <a:ea typeface="+mn-ea"/>
                <a:cs typeface="+mn-cs"/>
              </a:rPr>
              <a:t>Nous nous arrêterons régulièrement pour de courtes pauses (dites « pauses sensorielles ») ou des interruptions plus longues. Merci de respecter ces temps de repos.</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Ces règles de base seront rappelées si nécessaire. Chaque participant pourra disposer d’un carton jaune au format carré (format reconnaissable au toucher) à utiliser pour demander à l’intervenant de ralentir, et d’un carton rouge de forme triangulaire pour lui demander de faire une pause en raison d’un problème d’accessibilité (si l’interprète doit s’interrompre ou que le participant a manqué une information, par exemple). Lors des ateliers à distance, d’autres codes pourront être utilisés (émoticônes, coches vertes ou croix rouges).</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proposer d’autres règles de base et conseils favorisant l’accessibilité afin que chacun puisse participer au même titre que les autres. Inscrivez ces propositions sur une grande feuille que vous accrocherez au mur, à la vue de tous, afin de pouvoir vous y référer si nécessaire. Si l’activité est réalisée dans le cadre d’un atelier virtuel, utilisez un panneau d’affichage virtuel.</a:t>
            </a:r>
          </a:p>
          <a:p>
            <a:pPr marL="171450" indent="-171450" rtl="0">
              <a:buFont typeface="Arial" panose="020B0604020202020204" pitchFamily="34" charset="0"/>
              <a:buChar char="•"/>
            </a:pPr>
            <a:endParaRPr lang="en-GB"/>
          </a:p>
          <a:p>
            <a:pPr marL="171450" indent="-171450" rtl="0">
              <a:buFont typeface="Arial" panose="020B0604020202020204" pitchFamily="34" charset="0"/>
              <a:buChar char="•"/>
            </a:pPr>
            <a:endParaRPr lang="en-GB"/>
          </a:p>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rtl="0"/>
            <a:endParaRPr lang="en-GB" dirty="0"/>
          </a:p>
          <a:p>
            <a:pPr marL="171450" indent="-171450" rtl="0">
              <a:buFont typeface="Arial" panose="020B0604020202020204" pitchFamily="34" charset="0"/>
              <a:buChar char="•"/>
            </a:pPr>
            <a:r>
              <a:rPr lang="en-US" dirty="0"/>
              <a:t>La </a:t>
            </a:r>
            <a:r>
              <a:rPr lang="en-US" dirty="0" err="1"/>
              <a:t>terminologie</a:t>
            </a:r>
            <a:r>
              <a:rPr lang="en-US" dirty="0"/>
              <a:t> que nous </a:t>
            </a:r>
            <a:r>
              <a:rPr lang="en-US" dirty="0" err="1"/>
              <a:t>employons</a:t>
            </a:r>
            <a:r>
              <a:rPr lang="en-US" dirty="0"/>
              <a:t> </a:t>
            </a:r>
            <a:r>
              <a:rPr lang="en-US" dirty="0" err="1"/>
              <a:t>lorsque</a:t>
            </a:r>
            <a:r>
              <a:rPr lang="en-US" dirty="0"/>
              <a:t> nous </a:t>
            </a:r>
            <a:r>
              <a:rPr lang="en-US" dirty="0" err="1"/>
              <a:t>parlons</a:t>
            </a:r>
            <a:r>
              <a:rPr lang="en-US" dirty="0"/>
              <a:t> des </a:t>
            </a:r>
            <a:r>
              <a:rPr lang="en-US" dirty="0" err="1"/>
              <a:t>personnes</a:t>
            </a:r>
            <a:r>
              <a:rPr lang="en-US" dirty="0"/>
              <a:t> </a:t>
            </a:r>
            <a:r>
              <a:rPr lang="en-US" dirty="0" err="1"/>
              <a:t>handicapées</a:t>
            </a:r>
            <a:r>
              <a:rPr lang="en-US" dirty="0"/>
              <a:t> </a:t>
            </a:r>
            <a:r>
              <a:rPr lang="en-US" dirty="0" err="1"/>
              <a:t>ou</a:t>
            </a:r>
            <a:r>
              <a:rPr lang="en-US" dirty="0"/>
              <a:t> que nous nous </a:t>
            </a:r>
            <a:r>
              <a:rPr lang="en-US" dirty="0" err="1"/>
              <a:t>adressons</a:t>
            </a:r>
            <a:r>
              <a:rPr lang="en-US" dirty="0"/>
              <a:t> </a:t>
            </a:r>
            <a:r>
              <a:rPr lang="en-US" dirty="0" err="1"/>
              <a:t>à</a:t>
            </a:r>
            <a:r>
              <a:rPr lang="en-US" dirty="0"/>
              <a:t> </a:t>
            </a:r>
            <a:r>
              <a:rPr lang="en-US" dirty="0" err="1"/>
              <a:t>elles</a:t>
            </a:r>
            <a:r>
              <a:rPr lang="en-US" dirty="0"/>
              <a:t> </a:t>
            </a:r>
            <a:r>
              <a:rPr lang="en-US" dirty="0" err="1"/>
              <a:t>peut</a:t>
            </a:r>
            <a:r>
              <a:rPr lang="en-US" dirty="0"/>
              <a:t> </a:t>
            </a:r>
            <a:r>
              <a:rPr lang="en-US" dirty="0" err="1"/>
              <a:t>leur</a:t>
            </a:r>
            <a:r>
              <a:rPr lang="en-US" dirty="0"/>
              <a:t> donner </a:t>
            </a:r>
            <a:r>
              <a:rPr lang="en-US" dirty="0" err="1"/>
              <a:t>confiance</a:t>
            </a:r>
            <a:r>
              <a:rPr lang="en-US" dirty="0"/>
              <a:t> </a:t>
            </a:r>
            <a:r>
              <a:rPr lang="en-US" dirty="0" err="1"/>
              <a:t>ou</a:t>
            </a:r>
            <a:r>
              <a:rPr lang="en-US" dirty="0"/>
              <a:t> les </a:t>
            </a:r>
            <a:r>
              <a:rPr lang="en-US" dirty="0" err="1"/>
              <a:t>dévaloriser</a:t>
            </a:r>
            <a:r>
              <a:rPr lang="en-US" dirty="0"/>
              <a:t>. Tout au long de la formation, les questions relatives au handicap </a:t>
            </a:r>
            <a:r>
              <a:rPr lang="en-US" dirty="0" err="1"/>
              <a:t>seront</a:t>
            </a:r>
            <a:r>
              <a:rPr lang="en-US" dirty="0"/>
              <a:t> </a:t>
            </a:r>
            <a:r>
              <a:rPr lang="en-US" dirty="0" err="1"/>
              <a:t>donc</a:t>
            </a:r>
            <a:r>
              <a:rPr lang="en-US" dirty="0"/>
              <a:t> </a:t>
            </a:r>
            <a:r>
              <a:rPr lang="en-US" dirty="0" err="1"/>
              <a:t>traitées</a:t>
            </a:r>
            <a:r>
              <a:rPr lang="en-US" dirty="0"/>
              <a:t> dans un </a:t>
            </a:r>
            <a:r>
              <a:rPr lang="en-US" dirty="0" err="1"/>
              <a:t>langage</a:t>
            </a:r>
            <a:r>
              <a:rPr lang="en-US" dirty="0"/>
              <a:t> </a:t>
            </a:r>
            <a:r>
              <a:rPr lang="en-US" dirty="0" err="1"/>
              <a:t>inclusif</a:t>
            </a:r>
            <a:r>
              <a:rPr lang="en-US" dirty="0"/>
              <a:t>, </a:t>
            </a:r>
            <a:r>
              <a:rPr lang="en-US" dirty="0" err="1"/>
              <a:t>conforme</a:t>
            </a:r>
            <a:r>
              <a:rPr lang="en-US" dirty="0"/>
              <a:t> aux </a:t>
            </a:r>
            <a:r>
              <a:rPr lang="en-US" dirty="0" err="1"/>
              <a:t>principes</a:t>
            </a:r>
            <a:r>
              <a:rPr lang="en-US" dirty="0"/>
              <a:t> de base mis </a:t>
            </a:r>
            <a:r>
              <a:rPr lang="en-US" dirty="0" err="1"/>
              <a:t>en</a:t>
            </a:r>
            <a:r>
              <a:rPr lang="en-US" dirty="0"/>
              <a:t> </a:t>
            </a:r>
            <a:r>
              <a:rPr lang="en-US" dirty="0" err="1"/>
              <a:t>avant</a:t>
            </a:r>
            <a:r>
              <a:rPr lang="en-US" dirty="0"/>
              <a:t> dans </a:t>
            </a:r>
            <a:r>
              <a:rPr lang="en-US" dirty="0" err="1"/>
              <a:t>cette</a:t>
            </a:r>
            <a:r>
              <a:rPr lang="en-US" dirty="0"/>
              <a:t> diapositive.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err="1"/>
              <a:t>Utiliser</a:t>
            </a:r>
            <a:r>
              <a:rPr lang="en-US" dirty="0"/>
              <a:t> </a:t>
            </a:r>
            <a:r>
              <a:rPr lang="en-US" dirty="0" err="1"/>
              <a:t>une</a:t>
            </a:r>
            <a:r>
              <a:rPr lang="en-US" dirty="0"/>
              <a:t> </a:t>
            </a:r>
            <a:r>
              <a:rPr lang="en-US" dirty="0" err="1"/>
              <a:t>terminologie</a:t>
            </a:r>
            <a:r>
              <a:rPr lang="en-US" dirty="0"/>
              <a:t> accordant la </a:t>
            </a:r>
            <a:r>
              <a:rPr lang="en-US" dirty="0" err="1"/>
              <a:t>priorité</a:t>
            </a:r>
            <a:r>
              <a:rPr lang="en-US" dirty="0"/>
              <a:t> </a:t>
            </a:r>
            <a:r>
              <a:rPr lang="en-US" dirty="0" err="1"/>
              <a:t>à</a:t>
            </a:r>
            <a:r>
              <a:rPr lang="en-US" dirty="0"/>
              <a:t> la </a:t>
            </a:r>
            <a:r>
              <a:rPr lang="en-US" dirty="0" err="1"/>
              <a:t>personne</a:t>
            </a:r>
            <a:r>
              <a:rPr lang="en-US" dirty="0"/>
              <a:t> </a:t>
            </a:r>
            <a:r>
              <a:rPr lang="en-US" dirty="0" err="1"/>
              <a:t>peut</a:t>
            </a:r>
            <a:r>
              <a:rPr lang="en-US" dirty="0"/>
              <a:t> nous aider </a:t>
            </a:r>
            <a:r>
              <a:rPr lang="en-US" dirty="0" err="1"/>
              <a:t>à</a:t>
            </a:r>
            <a:r>
              <a:rPr lang="en-US" dirty="0"/>
              <a:t> nous </a:t>
            </a:r>
            <a:r>
              <a:rPr lang="en-US" dirty="0" err="1"/>
              <a:t>concentrer</a:t>
            </a:r>
            <a:r>
              <a:rPr lang="en-US" dirty="0"/>
              <a:t> sur </a:t>
            </a:r>
            <a:r>
              <a:rPr lang="en-US" dirty="0" err="1"/>
              <a:t>l’individu</a:t>
            </a:r>
            <a:r>
              <a:rPr lang="en-US" dirty="0"/>
              <a:t> </a:t>
            </a:r>
            <a:r>
              <a:rPr lang="en-US" dirty="0" err="1"/>
              <a:t>lui-même</a:t>
            </a:r>
            <a:r>
              <a:rPr lang="en-US" dirty="0"/>
              <a:t>, pour </a:t>
            </a:r>
            <a:r>
              <a:rPr lang="en-US" dirty="0" err="1"/>
              <a:t>traiter</a:t>
            </a:r>
            <a:r>
              <a:rPr lang="en-US" dirty="0"/>
              <a:t> le handicap </a:t>
            </a:r>
            <a:r>
              <a:rPr lang="en-US" dirty="0" err="1"/>
              <a:t>comme</a:t>
            </a:r>
            <a:r>
              <a:rPr lang="en-US" dirty="0"/>
              <a:t> </a:t>
            </a:r>
            <a:r>
              <a:rPr lang="en-US" dirty="0" err="1"/>
              <a:t>une</a:t>
            </a:r>
            <a:r>
              <a:rPr lang="en-US" dirty="0"/>
              <a:t> simple </a:t>
            </a:r>
            <a:r>
              <a:rPr lang="en-US" dirty="0" err="1"/>
              <a:t>composante</a:t>
            </a:r>
            <a:r>
              <a:rPr lang="en-US" dirty="0"/>
              <a:t> de la </a:t>
            </a:r>
            <a:r>
              <a:rPr lang="en-US" dirty="0" err="1"/>
              <a:t>diversité</a:t>
            </a:r>
            <a:r>
              <a:rPr lang="en-US" dirty="0"/>
              <a:t> </a:t>
            </a:r>
            <a:r>
              <a:rPr lang="en-US" dirty="0" err="1"/>
              <a:t>humaine</a:t>
            </a:r>
            <a:r>
              <a:rPr lang="en-US" dirty="0"/>
              <a:t>.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a:t>Au </a:t>
            </a:r>
            <a:r>
              <a:rPr lang="en-US" dirty="0" err="1"/>
              <a:t>cours</a:t>
            </a:r>
            <a:r>
              <a:rPr lang="en-US" dirty="0"/>
              <a:t> de </a:t>
            </a:r>
            <a:r>
              <a:rPr lang="en-US" dirty="0" err="1"/>
              <a:t>cette</a:t>
            </a:r>
            <a:r>
              <a:rPr lang="en-US" dirty="0"/>
              <a:t> formation, y </a:t>
            </a:r>
            <a:r>
              <a:rPr lang="en-US" dirty="0" err="1"/>
              <a:t>compris</a:t>
            </a:r>
            <a:r>
              <a:rPr lang="en-US" dirty="0"/>
              <a:t> dans le chat, nous </a:t>
            </a:r>
            <a:r>
              <a:rPr lang="en-US" dirty="0" err="1"/>
              <a:t>éviterons</a:t>
            </a:r>
            <a:r>
              <a:rPr lang="en-US" dirty="0"/>
              <a:t> les </a:t>
            </a:r>
            <a:r>
              <a:rPr lang="en-US" dirty="0" err="1"/>
              <a:t>acronymes</a:t>
            </a:r>
            <a:r>
              <a:rPr lang="en-US" dirty="0"/>
              <a:t>, qui </a:t>
            </a:r>
            <a:r>
              <a:rPr lang="en-US" dirty="0" err="1"/>
              <a:t>contribuent</a:t>
            </a:r>
            <a:r>
              <a:rPr lang="en-US" dirty="0"/>
              <a:t> </a:t>
            </a:r>
            <a:r>
              <a:rPr lang="en-US" dirty="0" err="1"/>
              <a:t>à</a:t>
            </a:r>
            <a:r>
              <a:rPr lang="en-US" dirty="0"/>
              <a:t> </a:t>
            </a:r>
            <a:r>
              <a:rPr lang="en-US" dirty="0" err="1"/>
              <a:t>déshumaniser</a:t>
            </a:r>
            <a:r>
              <a:rPr lang="en-US" dirty="0"/>
              <a:t> les </a:t>
            </a:r>
            <a:r>
              <a:rPr lang="en-US" dirty="0" err="1"/>
              <a:t>individus</a:t>
            </a:r>
            <a:r>
              <a:rPr lang="en-US" dirty="0"/>
              <a:t>, et </a:t>
            </a:r>
            <a:r>
              <a:rPr lang="en-US" dirty="0" err="1"/>
              <a:t>inviterons</a:t>
            </a:r>
            <a:r>
              <a:rPr lang="en-US" dirty="0"/>
              <a:t> les participants </a:t>
            </a:r>
            <a:r>
              <a:rPr lang="en-US" dirty="0" err="1"/>
              <a:t>à</a:t>
            </a:r>
            <a:r>
              <a:rPr lang="en-US" dirty="0"/>
              <a:t> </a:t>
            </a:r>
            <a:r>
              <a:rPr lang="en-US" dirty="0" err="1"/>
              <a:t>utiliser</a:t>
            </a:r>
            <a:r>
              <a:rPr lang="en-US" dirty="0"/>
              <a:t> des </a:t>
            </a:r>
            <a:r>
              <a:rPr lang="en-US" dirty="0" err="1"/>
              <a:t>formes</a:t>
            </a:r>
            <a:r>
              <a:rPr lang="en-US" dirty="0"/>
              <a:t> </a:t>
            </a:r>
            <a:r>
              <a:rPr lang="en-US" dirty="0" err="1"/>
              <a:t>développées</a:t>
            </a:r>
            <a:r>
              <a:rPr lang="en-US" dirty="0"/>
              <a:t> pour se </a:t>
            </a:r>
            <a:r>
              <a:rPr lang="en-US" dirty="0" err="1"/>
              <a:t>référer</a:t>
            </a:r>
            <a:r>
              <a:rPr lang="en-US" dirty="0"/>
              <a:t> aux </a:t>
            </a:r>
            <a:r>
              <a:rPr lang="en-US" dirty="0" err="1"/>
              <a:t>personnes</a:t>
            </a:r>
            <a:r>
              <a:rPr lang="en-US" dirty="0"/>
              <a:t> </a:t>
            </a:r>
            <a:r>
              <a:rPr lang="en-US" dirty="0" err="1"/>
              <a:t>concernées</a:t>
            </a:r>
            <a:r>
              <a:rPr lang="en-US" dirty="0"/>
              <a:t>.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a:t>Le </a:t>
            </a:r>
            <a:r>
              <a:rPr lang="en-US" dirty="0" err="1"/>
              <a:t>cas</a:t>
            </a:r>
            <a:r>
              <a:rPr lang="en-US" dirty="0"/>
              <a:t> </a:t>
            </a:r>
            <a:r>
              <a:rPr lang="en-US" dirty="0" err="1"/>
              <a:t>échéant</a:t>
            </a:r>
            <a:r>
              <a:rPr lang="en-US" dirty="0"/>
              <a:t>, il </a:t>
            </a:r>
            <a:r>
              <a:rPr lang="en-US" dirty="0" err="1"/>
              <a:t>est</a:t>
            </a:r>
            <a:r>
              <a:rPr lang="en-US" dirty="0"/>
              <a:t> </a:t>
            </a:r>
            <a:r>
              <a:rPr lang="en-US" dirty="0" err="1"/>
              <a:t>également</a:t>
            </a:r>
            <a:r>
              <a:rPr lang="en-US" dirty="0"/>
              <a:t> </a:t>
            </a:r>
            <a:r>
              <a:rPr lang="en-US" dirty="0" err="1"/>
              <a:t>recommandé</a:t>
            </a:r>
            <a:r>
              <a:rPr lang="en-US" dirty="0"/>
              <a:t> de ne pas faire </a:t>
            </a:r>
            <a:r>
              <a:rPr lang="en-US" dirty="0" err="1"/>
              <a:t>l’impasse</a:t>
            </a:r>
            <a:r>
              <a:rPr lang="en-US" dirty="0"/>
              <a:t> sur le genre et </a:t>
            </a:r>
            <a:r>
              <a:rPr lang="en-US" dirty="0" err="1"/>
              <a:t>l’âge</a:t>
            </a:r>
            <a:r>
              <a:rPr lang="en-US" dirty="0"/>
              <a:t> des </a:t>
            </a:r>
            <a:r>
              <a:rPr lang="en-US" dirty="0" err="1"/>
              <a:t>individus</a:t>
            </a:r>
            <a:r>
              <a:rPr lang="en-US" dirty="0"/>
              <a:t> (par </a:t>
            </a:r>
            <a:r>
              <a:rPr lang="en-US" dirty="0" err="1"/>
              <a:t>exemple</a:t>
            </a:r>
            <a:r>
              <a:rPr lang="en-US" dirty="0"/>
              <a:t>, </a:t>
            </a:r>
            <a:r>
              <a:rPr lang="en-US" dirty="0" err="1"/>
              <a:t>en</a:t>
            </a:r>
            <a:r>
              <a:rPr lang="en-US" dirty="0"/>
              <a:t> </a:t>
            </a:r>
            <a:r>
              <a:rPr lang="en-US" dirty="0" err="1"/>
              <a:t>parlant</a:t>
            </a:r>
            <a:r>
              <a:rPr lang="en-US" dirty="0"/>
              <a:t> de femmes, de filles, </a:t>
            </a:r>
            <a:r>
              <a:rPr lang="en-US" dirty="0" err="1"/>
              <a:t>d’hommes</a:t>
            </a:r>
            <a:r>
              <a:rPr lang="en-US" dirty="0"/>
              <a:t> </a:t>
            </a:r>
            <a:r>
              <a:rPr lang="en-US" dirty="0" err="1"/>
              <a:t>ou</a:t>
            </a:r>
            <a:r>
              <a:rPr lang="en-US" dirty="0"/>
              <a:t> de garçons </a:t>
            </a:r>
            <a:r>
              <a:rPr lang="en-US" dirty="0" err="1"/>
              <a:t>handicapés</a:t>
            </a:r>
            <a:r>
              <a:rPr lang="en-US" dirty="0"/>
              <a:t>), </a:t>
            </a:r>
            <a:r>
              <a:rPr lang="en-US" dirty="0" err="1"/>
              <a:t>afin</a:t>
            </a:r>
            <a:r>
              <a:rPr lang="en-US" dirty="0"/>
              <a:t> </a:t>
            </a:r>
            <a:r>
              <a:rPr lang="en-US" dirty="0" err="1"/>
              <a:t>d’éviter</a:t>
            </a:r>
            <a:r>
              <a:rPr lang="en-US" dirty="0"/>
              <a:t> </a:t>
            </a:r>
            <a:r>
              <a:rPr lang="en-US" dirty="0" err="1"/>
              <a:t>d’englober</a:t>
            </a:r>
            <a:r>
              <a:rPr lang="en-US" dirty="0"/>
              <a:t> </a:t>
            </a:r>
            <a:r>
              <a:rPr lang="en-US" dirty="0" err="1"/>
              <a:t>toutes</a:t>
            </a:r>
            <a:r>
              <a:rPr lang="en-US" dirty="0"/>
              <a:t> les « </a:t>
            </a:r>
            <a:r>
              <a:rPr lang="en-US" dirty="0" err="1"/>
              <a:t>personnes</a:t>
            </a:r>
            <a:r>
              <a:rPr lang="en-US" dirty="0"/>
              <a:t> </a:t>
            </a:r>
            <a:r>
              <a:rPr lang="en-US" dirty="0" err="1"/>
              <a:t>handicapées</a:t>
            </a:r>
            <a:r>
              <a:rPr lang="en-US" dirty="0"/>
              <a:t> » dans </a:t>
            </a:r>
            <a:r>
              <a:rPr lang="en-US" dirty="0" err="1"/>
              <a:t>une</a:t>
            </a:r>
            <a:r>
              <a:rPr lang="en-US" dirty="0"/>
              <a:t> </a:t>
            </a:r>
            <a:r>
              <a:rPr lang="en-US" dirty="0" err="1"/>
              <a:t>identité</a:t>
            </a:r>
            <a:r>
              <a:rPr lang="en-US" dirty="0"/>
              <a:t> </a:t>
            </a:r>
            <a:r>
              <a:rPr lang="en-US" dirty="0" err="1"/>
              <a:t>monolithique</a:t>
            </a:r>
            <a:r>
              <a:rPr lang="en-US" dirty="0"/>
              <a:t> </a:t>
            </a:r>
            <a:r>
              <a:rPr lang="en-US" dirty="0" err="1"/>
              <a:t>reposant</a:t>
            </a:r>
            <a:r>
              <a:rPr lang="en-US" dirty="0"/>
              <a:t> </a:t>
            </a:r>
            <a:r>
              <a:rPr lang="en-US" dirty="0" err="1"/>
              <a:t>exclusivement</a:t>
            </a:r>
            <a:r>
              <a:rPr lang="en-US" dirty="0"/>
              <a:t> sur la situation de handicap.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a:t>Les </a:t>
            </a:r>
            <a:r>
              <a:rPr lang="en-US" dirty="0" err="1"/>
              <a:t>personnes</a:t>
            </a:r>
            <a:r>
              <a:rPr lang="en-US" dirty="0"/>
              <a:t> </a:t>
            </a:r>
            <a:r>
              <a:rPr lang="en-US" dirty="0" err="1"/>
              <a:t>handicapées</a:t>
            </a:r>
            <a:r>
              <a:rPr lang="en-US" dirty="0"/>
              <a:t> </a:t>
            </a:r>
            <a:r>
              <a:rPr lang="en-US" dirty="0" err="1"/>
              <a:t>ont</a:t>
            </a:r>
            <a:r>
              <a:rPr lang="en-US" dirty="0"/>
              <a:t> </a:t>
            </a:r>
            <a:r>
              <a:rPr lang="en-US" dirty="0" err="1"/>
              <a:t>identifié</a:t>
            </a:r>
            <a:r>
              <a:rPr lang="en-US" dirty="0"/>
              <a:t> et </a:t>
            </a:r>
            <a:r>
              <a:rPr lang="en-US" dirty="0" err="1"/>
              <a:t>sélectionné</a:t>
            </a:r>
            <a:r>
              <a:rPr lang="en-US" dirty="0"/>
              <a:t> un ensemble de </a:t>
            </a:r>
            <a:r>
              <a:rPr lang="en-US" dirty="0" err="1"/>
              <a:t>termes</a:t>
            </a:r>
            <a:r>
              <a:rPr lang="en-US" dirty="0"/>
              <a:t> qui </a:t>
            </a:r>
            <a:r>
              <a:rPr lang="en-US" dirty="0" err="1"/>
              <a:t>permettent</a:t>
            </a:r>
            <a:r>
              <a:rPr lang="en-US" dirty="0"/>
              <a:t> </a:t>
            </a:r>
            <a:r>
              <a:rPr lang="en-US" dirty="0" err="1"/>
              <a:t>d’évoquer</a:t>
            </a:r>
            <a:r>
              <a:rPr lang="en-US" dirty="0"/>
              <a:t> les </a:t>
            </a:r>
            <a:r>
              <a:rPr lang="en-US" dirty="0" err="1"/>
              <a:t>différents</a:t>
            </a:r>
            <a:r>
              <a:rPr lang="en-US" dirty="0"/>
              <a:t> types de handicap tout </a:t>
            </a:r>
            <a:r>
              <a:rPr lang="en-US" dirty="0" err="1"/>
              <a:t>en</a:t>
            </a:r>
            <a:r>
              <a:rPr lang="en-US" dirty="0"/>
              <a:t> </a:t>
            </a:r>
            <a:r>
              <a:rPr lang="en-US" dirty="0" err="1"/>
              <a:t>respectant</a:t>
            </a:r>
            <a:r>
              <a:rPr lang="en-US" dirty="0"/>
              <a:t> les droits des </a:t>
            </a:r>
            <a:r>
              <a:rPr lang="en-US" dirty="0" err="1"/>
              <a:t>individus</a:t>
            </a:r>
            <a:r>
              <a:rPr lang="en-US" dirty="0"/>
              <a:t> </a:t>
            </a:r>
            <a:r>
              <a:rPr lang="en-US" dirty="0" err="1"/>
              <a:t>concernés</a:t>
            </a:r>
            <a:r>
              <a:rPr lang="en-US" dirty="0"/>
              <a:t>. Dans le cadre de </a:t>
            </a:r>
            <a:r>
              <a:rPr lang="en-US" dirty="0" err="1"/>
              <a:t>cette</a:t>
            </a:r>
            <a:r>
              <a:rPr lang="en-US" dirty="0"/>
              <a:t> formation, nous </a:t>
            </a:r>
            <a:r>
              <a:rPr lang="en-US" dirty="0" err="1"/>
              <a:t>adopterons</a:t>
            </a:r>
            <a:r>
              <a:rPr lang="en-US" dirty="0"/>
              <a:t> </a:t>
            </a:r>
            <a:r>
              <a:rPr lang="en-US" dirty="0" err="1"/>
              <a:t>cette</a:t>
            </a:r>
            <a:r>
              <a:rPr lang="en-US" dirty="0"/>
              <a:t> </a:t>
            </a:r>
            <a:r>
              <a:rPr lang="en-US" dirty="0" err="1"/>
              <a:t>terminologie</a:t>
            </a:r>
            <a:r>
              <a:rPr lang="en-US" dirty="0"/>
              <a:t> et </a:t>
            </a:r>
            <a:r>
              <a:rPr lang="en-US" dirty="0" err="1"/>
              <a:t>parlerons</a:t>
            </a:r>
            <a:r>
              <a:rPr lang="en-US" dirty="0"/>
              <a:t> de troubles de </a:t>
            </a:r>
            <a:r>
              <a:rPr lang="en-US" dirty="0" err="1"/>
              <a:t>l’audition</a:t>
            </a:r>
            <a:r>
              <a:rPr lang="en-US" dirty="0"/>
              <a:t> </a:t>
            </a:r>
            <a:r>
              <a:rPr lang="en-US" dirty="0" err="1"/>
              <a:t>ou</a:t>
            </a:r>
            <a:r>
              <a:rPr lang="en-US" dirty="0"/>
              <a:t> de la </a:t>
            </a:r>
            <a:r>
              <a:rPr lang="en-US" dirty="0" err="1"/>
              <a:t>vue</a:t>
            </a:r>
            <a:r>
              <a:rPr lang="en-US" dirty="0"/>
              <a:t> et de handicaps physiques, </a:t>
            </a:r>
            <a:r>
              <a:rPr lang="en-US" dirty="0" err="1"/>
              <a:t>intellectuels</a:t>
            </a:r>
            <a:r>
              <a:rPr lang="en-US" dirty="0"/>
              <a:t> </a:t>
            </a:r>
            <a:r>
              <a:rPr lang="en-US" dirty="0" err="1"/>
              <a:t>ou</a:t>
            </a:r>
            <a:r>
              <a:rPr lang="en-US" dirty="0"/>
              <a:t> </a:t>
            </a:r>
            <a:r>
              <a:rPr lang="en-US" dirty="0" err="1"/>
              <a:t>psychosociaux</a:t>
            </a:r>
            <a:r>
              <a:rPr lang="en-US" dirty="0"/>
              <a:t>. On </a:t>
            </a:r>
            <a:r>
              <a:rPr lang="en-US" dirty="0" err="1"/>
              <a:t>trouve</a:t>
            </a:r>
            <a:r>
              <a:rPr lang="en-US" dirty="0"/>
              <a:t> </a:t>
            </a:r>
            <a:r>
              <a:rPr lang="en-US" dirty="0" err="1"/>
              <a:t>également</a:t>
            </a:r>
            <a:r>
              <a:rPr lang="en-US" dirty="0"/>
              <a:t> </a:t>
            </a:r>
            <a:r>
              <a:rPr lang="en-US" dirty="0" err="1"/>
              <a:t>l’expression</a:t>
            </a:r>
            <a:r>
              <a:rPr lang="en-US" dirty="0"/>
              <a:t> « </a:t>
            </a:r>
            <a:r>
              <a:rPr lang="en-US" dirty="0" err="1"/>
              <a:t>incapacités</a:t>
            </a:r>
            <a:r>
              <a:rPr lang="en-US" dirty="0"/>
              <a:t> </a:t>
            </a:r>
            <a:r>
              <a:rPr lang="en-US" dirty="0" err="1"/>
              <a:t>mentales</a:t>
            </a:r>
            <a:r>
              <a:rPr lang="en-US" dirty="0"/>
              <a:t> » dans la Convention des Nations </a:t>
            </a:r>
            <a:r>
              <a:rPr lang="en-US" dirty="0" err="1"/>
              <a:t>Unies</a:t>
            </a:r>
            <a:r>
              <a:rPr lang="en-US" dirty="0"/>
              <a:t> relative aux droits des </a:t>
            </a:r>
            <a:r>
              <a:rPr lang="en-US" dirty="0" err="1"/>
              <a:t>personnes</a:t>
            </a:r>
            <a:r>
              <a:rPr lang="en-US" dirty="0"/>
              <a:t> </a:t>
            </a:r>
            <a:r>
              <a:rPr lang="en-US" dirty="0" err="1"/>
              <a:t>handicapées</a:t>
            </a:r>
            <a:r>
              <a:rPr lang="en-US" dirty="0"/>
              <a:t>, </a:t>
            </a:r>
            <a:r>
              <a:rPr lang="en-US" dirty="0" err="1"/>
              <a:t>mais</a:t>
            </a:r>
            <a:r>
              <a:rPr lang="en-US" dirty="0"/>
              <a:t> après discussion, les </a:t>
            </a:r>
            <a:r>
              <a:rPr lang="en-US" dirty="0" err="1"/>
              <a:t>représentants</a:t>
            </a:r>
            <a:r>
              <a:rPr lang="en-US" dirty="0"/>
              <a:t> du </a:t>
            </a:r>
            <a:r>
              <a:rPr lang="en-US" dirty="0" err="1"/>
              <a:t>groupe</a:t>
            </a:r>
            <a:r>
              <a:rPr lang="en-US" dirty="0"/>
              <a:t> </a:t>
            </a:r>
            <a:r>
              <a:rPr lang="en-US" dirty="0" err="1"/>
              <a:t>concerné</a:t>
            </a:r>
            <a:r>
              <a:rPr lang="en-US" dirty="0"/>
              <a:t> </a:t>
            </a:r>
            <a:r>
              <a:rPr lang="en-US" dirty="0" err="1"/>
              <a:t>sont</a:t>
            </a:r>
            <a:r>
              <a:rPr lang="en-US" dirty="0"/>
              <a:t> </a:t>
            </a:r>
            <a:r>
              <a:rPr lang="en-US" dirty="0" err="1"/>
              <a:t>arrivés</a:t>
            </a:r>
            <a:r>
              <a:rPr lang="en-US" dirty="0"/>
              <a:t> </a:t>
            </a:r>
            <a:r>
              <a:rPr lang="en-US" dirty="0" err="1"/>
              <a:t>à</a:t>
            </a:r>
            <a:r>
              <a:rPr lang="en-US" dirty="0"/>
              <a:t> la conclusion que </a:t>
            </a:r>
            <a:r>
              <a:rPr lang="en-US" dirty="0" err="1"/>
              <a:t>ce</a:t>
            </a:r>
            <a:r>
              <a:rPr lang="en-US" dirty="0"/>
              <a:t> </a:t>
            </a:r>
            <a:r>
              <a:rPr lang="en-US" dirty="0" err="1"/>
              <a:t>terme</a:t>
            </a:r>
            <a:r>
              <a:rPr lang="en-US" dirty="0"/>
              <a:t> </a:t>
            </a:r>
            <a:r>
              <a:rPr lang="en-US" dirty="0" err="1"/>
              <a:t>pouvait</a:t>
            </a:r>
            <a:r>
              <a:rPr lang="en-US" dirty="0"/>
              <a:t> </a:t>
            </a:r>
            <a:r>
              <a:rPr lang="en-US" dirty="0" err="1"/>
              <a:t>être</a:t>
            </a:r>
            <a:r>
              <a:rPr lang="en-US" dirty="0"/>
              <a:t> </a:t>
            </a:r>
            <a:r>
              <a:rPr lang="en-US" dirty="0" err="1"/>
              <a:t>utilisé</a:t>
            </a:r>
            <a:r>
              <a:rPr lang="en-US" dirty="0"/>
              <a:t> de manière </a:t>
            </a:r>
            <a:r>
              <a:rPr lang="en-US" dirty="0" err="1"/>
              <a:t>péjorative</a:t>
            </a:r>
            <a:r>
              <a:rPr lang="en-US" dirty="0"/>
              <a:t> et </a:t>
            </a:r>
            <a:r>
              <a:rPr lang="en-US" dirty="0" err="1"/>
              <a:t>l’ont</a:t>
            </a:r>
            <a:r>
              <a:rPr lang="en-US" dirty="0"/>
              <a:t> </a:t>
            </a:r>
            <a:r>
              <a:rPr lang="en-US" dirty="0" err="1"/>
              <a:t>progressivement</a:t>
            </a:r>
            <a:r>
              <a:rPr lang="en-US" dirty="0"/>
              <a:t> </a:t>
            </a:r>
            <a:r>
              <a:rPr lang="en-US" dirty="0" err="1"/>
              <a:t>remplacé</a:t>
            </a:r>
            <a:r>
              <a:rPr lang="en-US" dirty="0"/>
              <a:t> par </a:t>
            </a:r>
            <a:r>
              <a:rPr lang="en-US" dirty="0" err="1"/>
              <a:t>l’expression</a:t>
            </a:r>
            <a:r>
              <a:rPr lang="en-US" dirty="0"/>
              <a:t> « handicap psychosocial », qui </a:t>
            </a:r>
            <a:r>
              <a:rPr lang="en-US" dirty="0" err="1"/>
              <a:t>reflète</a:t>
            </a:r>
            <a:r>
              <a:rPr lang="en-US" dirty="0"/>
              <a:t> </a:t>
            </a:r>
            <a:r>
              <a:rPr lang="en-US" dirty="0" err="1"/>
              <a:t>mieux</a:t>
            </a:r>
            <a:r>
              <a:rPr lang="en-US" dirty="0"/>
              <a:t> la </a:t>
            </a:r>
            <a:r>
              <a:rPr lang="en-US" dirty="0" err="1"/>
              <a:t>composante</a:t>
            </a:r>
            <a:r>
              <a:rPr lang="en-US" dirty="0"/>
              <a:t> </a:t>
            </a:r>
            <a:r>
              <a:rPr lang="en-US" dirty="0" err="1"/>
              <a:t>sociale</a:t>
            </a:r>
            <a:r>
              <a:rPr lang="en-US" dirty="0"/>
              <a:t> </a:t>
            </a:r>
            <a:r>
              <a:rPr lang="en-US" dirty="0" err="1"/>
              <a:t>inhérente</a:t>
            </a:r>
            <a:r>
              <a:rPr lang="en-US" dirty="0"/>
              <a:t> </a:t>
            </a:r>
            <a:r>
              <a:rPr lang="en-US" dirty="0" err="1"/>
              <a:t>à</a:t>
            </a:r>
            <a:r>
              <a:rPr lang="en-US" dirty="0"/>
              <a:t> </a:t>
            </a:r>
            <a:r>
              <a:rPr lang="en-US" dirty="0" err="1"/>
              <a:t>ce</a:t>
            </a:r>
            <a:r>
              <a:rPr lang="en-US" dirty="0"/>
              <a:t> type de trouble.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err="1"/>
              <a:t>Enfin</a:t>
            </a:r>
            <a:r>
              <a:rPr lang="en-US" dirty="0"/>
              <a:t>, </a:t>
            </a:r>
            <a:r>
              <a:rPr lang="en-US" dirty="0" err="1"/>
              <a:t>cette</a:t>
            </a:r>
            <a:r>
              <a:rPr lang="en-US" dirty="0"/>
              <a:t> formation </a:t>
            </a:r>
            <a:r>
              <a:rPr lang="en-US" dirty="0" err="1"/>
              <a:t>s’intéressera</a:t>
            </a:r>
            <a:r>
              <a:rPr lang="en-US" dirty="0"/>
              <a:t> </a:t>
            </a:r>
            <a:r>
              <a:rPr lang="en-US" dirty="0" err="1"/>
              <a:t>moins</a:t>
            </a:r>
            <a:r>
              <a:rPr lang="en-US" dirty="0"/>
              <a:t> </a:t>
            </a:r>
            <a:r>
              <a:rPr lang="en-US" dirty="0" err="1"/>
              <a:t>à</a:t>
            </a:r>
            <a:r>
              <a:rPr lang="en-US" dirty="0"/>
              <a:t> la classification des </a:t>
            </a:r>
            <a:r>
              <a:rPr lang="en-US" dirty="0" err="1"/>
              <a:t>différentes</a:t>
            </a:r>
            <a:r>
              <a:rPr lang="en-US" dirty="0"/>
              <a:t> </a:t>
            </a:r>
            <a:r>
              <a:rPr lang="en-US" dirty="0" err="1"/>
              <a:t>catégories</a:t>
            </a:r>
            <a:r>
              <a:rPr lang="en-US" dirty="0"/>
              <a:t> de </a:t>
            </a:r>
            <a:r>
              <a:rPr lang="en-US" dirty="0" err="1"/>
              <a:t>personnes</a:t>
            </a:r>
            <a:r>
              <a:rPr lang="en-US" dirty="0"/>
              <a:t> et </a:t>
            </a:r>
            <a:r>
              <a:rPr lang="en-US" dirty="0" err="1"/>
              <a:t>davantage</a:t>
            </a:r>
            <a:r>
              <a:rPr lang="en-US" dirty="0"/>
              <a:t> </a:t>
            </a:r>
            <a:r>
              <a:rPr lang="en-US" dirty="0" err="1"/>
              <a:t>à</a:t>
            </a:r>
            <a:r>
              <a:rPr lang="en-US" dirty="0"/>
              <a:t> </a:t>
            </a:r>
            <a:r>
              <a:rPr lang="en-US" dirty="0" err="1"/>
              <a:t>celle</a:t>
            </a:r>
            <a:r>
              <a:rPr lang="en-US" dirty="0"/>
              <a:t> des </a:t>
            </a:r>
            <a:r>
              <a:rPr lang="en-US" dirty="0" err="1"/>
              <a:t>différents</a:t>
            </a:r>
            <a:r>
              <a:rPr lang="en-US" dirty="0"/>
              <a:t> types </a:t>
            </a:r>
            <a:r>
              <a:rPr lang="en-US" dirty="0" err="1"/>
              <a:t>d’obstacles</a:t>
            </a:r>
            <a:r>
              <a:rPr lang="en-US" dirty="0"/>
              <a:t> </a:t>
            </a:r>
            <a:r>
              <a:rPr lang="en-US" dirty="0" err="1"/>
              <a:t>qu’elles</a:t>
            </a:r>
            <a:r>
              <a:rPr lang="en-US" dirty="0"/>
              <a:t> </a:t>
            </a:r>
            <a:r>
              <a:rPr lang="en-US" dirty="0" err="1"/>
              <a:t>rencontrent</a:t>
            </a:r>
            <a:r>
              <a:rPr lang="en-US" dirty="0"/>
              <a:t> </a:t>
            </a:r>
            <a:r>
              <a:rPr lang="en-US" dirty="0" err="1"/>
              <a:t>lorsqu’elles</a:t>
            </a:r>
            <a:r>
              <a:rPr lang="en-US" dirty="0"/>
              <a:t> </a:t>
            </a:r>
            <a:r>
              <a:rPr lang="en-US" dirty="0" err="1"/>
              <a:t>tentent</a:t>
            </a:r>
            <a:r>
              <a:rPr lang="en-US" dirty="0"/>
              <a:t> </a:t>
            </a:r>
            <a:r>
              <a:rPr lang="en-US" dirty="0" err="1"/>
              <a:t>d’exercer</a:t>
            </a:r>
            <a:r>
              <a:rPr lang="en-US" dirty="0"/>
              <a:t> </a:t>
            </a:r>
            <a:r>
              <a:rPr lang="en-US" dirty="0" err="1"/>
              <a:t>leurs</a:t>
            </a:r>
            <a:r>
              <a:rPr lang="en-US" dirty="0"/>
              <a:t> droits. </a:t>
            </a:r>
            <a:r>
              <a:rPr lang="en-US" dirty="0" err="1"/>
              <a:t>C’est</a:t>
            </a:r>
            <a:r>
              <a:rPr lang="en-US" dirty="0"/>
              <a:t> </a:t>
            </a:r>
            <a:r>
              <a:rPr lang="en-US" dirty="0" err="1"/>
              <a:t>pourquoi</a:t>
            </a:r>
            <a:r>
              <a:rPr lang="en-US" dirty="0"/>
              <a:t> </a:t>
            </a:r>
            <a:r>
              <a:rPr lang="en-US" dirty="0" err="1"/>
              <a:t>l’accent</a:t>
            </a:r>
            <a:r>
              <a:rPr lang="en-US" dirty="0"/>
              <a:t> sera mis, dans le module 2, sur le </a:t>
            </a:r>
            <a:r>
              <a:rPr lang="en-US" dirty="0" err="1"/>
              <a:t>vocabulaire</a:t>
            </a:r>
            <a:r>
              <a:rPr lang="en-US" dirty="0"/>
              <a:t> </a:t>
            </a:r>
            <a:r>
              <a:rPr lang="en-US" dirty="0" err="1"/>
              <a:t>employé</a:t>
            </a:r>
            <a:r>
              <a:rPr lang="en-US" dirty="0"/>
              <a:t> pour </a:t>
            </a:r>
            <a:r>
              <a:rPr lang="en-US" dirty="0" err="1"/>
              <a:t>désigner</a:t>
            </a:r>
            <a:r>
              <a:rPr lang="en-US" dirty="0"/>
              <a:t> </a:t>
            </a:r>
            <a:r>
              <a:rPr lang="en-US" dirty="0" err="1"/>
              <a:t>ces</a:t>
            </a:r>
            <a:r>
              <a:rPr lang="en-US" dirty="0"/>
              <a:t> obstacles, </a:t>
            </a:r>
            <a:r>
              <a:rPr lang="en-US" dirty="0" err="1"/>
              <a:t>qu’ils</a:t>
            </a:r>
            <a:r>
              <a:rPr lang="en-US" dirty="0"/>
              <a:t> </a:t>
            </a:r>
            <a:r>
              <a:rPr lang="en-US" dirty="0" err="1"/>
              <a:t>soient</a:t>
            </a:r>
            <a:r>
              <a:rPr lang="en-US" dirty="0"/>
              <a:t> physiques, </a:t>
            </a:r>
            <a:r>
              <a:rPr lang="en-US" dirty="0" err="1"/>
              <a:t>informationnels</a:t>
            </a:r>
            <a:r>
              <a:rPr lang="en-US" dirty="0"/>
              <a:t>, </a:t>
            </a:r>
            <a:r>
              <a:rPr lang="en-US" dirty="0" err="1"/>
              <a:t>communicationnels</a:t>
            </a:r>
            <a:r>
              <a:rPr lang="en-US" dirty="0"/>
              <a:t>, </a:t>
            </a:r>
            <a:r>
              <a:rPr lang="en-US" dirty="0" err="1"/>
              <a:t>institutionnels</a:t>
            </a:r>
            <a:r>
              <a:rPr lang="en-US" dirty="0"/>
              <a:t> </a:t>
            </a:r>
            <a:r>
              <a:rPr lang="en-US" dirty="0" err="1"/>
              <a:t>ou</a:t>
            </a:r>
            <a:r>
              <a:rPr lang="en-US" dirty="0"/>
              <a:t> </a:t>
            </a:r>
            <a:r>
              <a:rPr lang="en-US" dirty="0" err="1"/>
              <a:t>comportementaux</a:t>
            </a:r>
            <a:r>
              <a:rPr lang="en-US" dirty="0"/>
              <a:t>.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dirty="0"/>
              <a:t>Pour </a:t>
            </a:r>
            <a:r>
              <a:rPr lang="en-US" dirty="0" err="1"/>
              <a:t>en</a:t>
            </a:r>
            <a:r>
              <a:rPr lang="en-US" dirty="0"/>
              <a:t> savoir plus sur les questions de </a:t>
            </a:r>
            <a:r>
              <a:rPr lang="en-US" dirty="0" err="1"/>
              <a:t>terminologie</a:t>
            </a:r>
            <a:r>
              <a:rPr lang="en-US" dirty="0"/>
              <a:t>, les participants </a:t>
            </a:r>
            <a:r>
              <a:rPr lang="en-US" dirty="0" err="1"/>
              <a:t>peuvent</a:t>
            </a:r>
            <a:r>
              <a:rPr lang="en-US" dirty="0"/>
              <a:t> consulter les pages 5 </a:t>
            </a:r>
            <a:r>
              <a:rPr lang="en-US" dirty="0" err="1"/>
              <a:t>à</a:t>
            </a:r>
            <a:r>
              <a:rPr lang="en-US" dirty="0"/>
              <a:t> 7 de la note </a:t>
            </a:r>
            <a:r>
              <a:rPr lang="en-US" dirty="0" err="1"/>
              <a:t>d’orientation</a:t>
            </a:r>
            <a:r>
              <a:rPr lang="en-US" dirty="0"/>
              <a:t> du HCR </a:t>
            </a:r>
            <a:r>
              <a:rPr lang="en-US" dirty="0" err="1"/>
              <a:t>intitulée</a:t>
            </a:r>
            <a:r>
              <a:rPr lang="en-US" dirty="0"/>
              <a:t> « </a:t>
            </a:r>
            <a:r>
              <a:rPr lang="en-US" dirty="0" err="1"/>
              <a:t>Travailler</a:t>
            </a:r>
            <a:r>
              <a:rPr lang="en-US" dirty="0"/>
              <a:t> avec les </a:t>
            </a:r>
            <a:r>
              <a:rPr lang="en-US" dirty="0" err="1"/>
              <a:t>personnes</a:t>
            </a:r>
            <a:r>
              <a:rPr lang="en-US" dirty="0"/>
              <a:t> </a:t>
            </a:r>
            <a:r>
              <a:rPr lang="en-US" dirty="0" err="1"/>
              <a:t>handicapées</a:t>
            </a:r>
            <a:r>
              <a:rPr lang="en-US" dirty="0"/>
              <a:t> dans les situations de </a:t>
            </a:r>
            <a:r>
              <a:rPr lang="en-US" dirty="0" err="1"/>
              <a:t>déplacement</a:t>
            </a:r>
            <a:r>
              <a:rPr lang="en-US" dirty="0"/>
              <a:t> </a:t>
            </a:r>
            <a:r>
              <a:rPr lang="en-US" dirty="0" err="1"/>
              <a:t>forcé</a:t>
            </a:r>
            <a:r>
              <a:rPr lang="en-US" dirty="0"/>
              <a:t> », qui </a:t>
            </a:r>
            <a:r>
              <a:rPr lang="en-US" dirty="0" err="1"/>
              <a:t>aborde</a:t>
            </a:r>
            <a:r>
              <a:rPr lang="en-US" dirty="0"/>
              <a:t> </a:t>
            </a:r>
            <a:r>
              <a:rPr lang="en-US" dirty="0" err="1"/>
              <a:t>notamment</a:t>
            </a:r>
            <a:r>
              <a:rPr lang="en-US" dirty="0"/>
              <a:t> </a:t>
            </a:r>
            <a:r>
              <a:rPr lang="en-US" dirty="0" err="1"/>
              <a:t>l’albinisme</a:t>
            </a:r>
            <a:r>
              <a:rPr lang="en-US" dirty="0"/>
              <a:t>.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a:solidFill>
                <a:schemeClr val="tx1"/>
              </a:solidFill>
              <a:effectLst/>
              <a:latin typeface="+mn-lt"/>
              <a:ea typeface="+mn-ea"/>
              <a:cs typeface="+mn-cs"/>
            </a:endParaRPr>
          </a:p>
          <a:p>
            <a:pPr marL="171450" indent="-171450" rtl="0">
              <a:buFont typeface="Arial" panose="020B0604020202020204" pitchFamily="34" charset="0"/>
              <a:buChar char="•"/>
            </a:pPr>
            <a:r>
              <a:rPr lang="en-US">
                <a:cs typeface="Calibri" panose="020F0502020204030204"/>
              </a:rPr>
              <a:t>Accessibilité. Décrivez l’image qui s’affiche à l’écran : </a:t>
            </a:r>
            <a:r>
              <a:rPr lang="en-US"/>
              <a:t>Un groupe d’enfants handicapés et leurs familles respectives (Somalie).</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Laissez le temps aux participants de poser des questions sur la formation, notamment concernant les objectifs d’apprentissage, la méthodologie et les difficultés logistiques rencontrées. Répondez aux questions susceptibles d’être traitées rapidement et prenez en note </a:t>
            </a:r>
            <a:r>
              <a:rPr lang="en-US"/>
              <a:t>celles</a:t>
            </a:r>
            <a:r>
              <a:rPr lang="en-US" sz="1200" kern="1200">
                <a:solidFill>
                  <a:schemeClr val="tx1"/>
                </a:solidFill>
                <a:effectLst/>
                <a:latin typeface="+mn-lt"/>
                <a:ea typeface="+mn-ea"/>
                <a:cs typeface="+mn-cs"/>
              </a:rPr>
              <a:t> qui appellent une réponse plus développée.</a:t>
            </a:r>
            <a:endParaRPr lang="en-GB">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rtlCol="0" anchor="b"/>
          <a:lstStyle>
            <a:lvl1pPr algn="l">
              <a:defRPr sz="2000" b="1"/>
            </a:lvl1pPr>
          </a:lstStyle>
          <a:p>
            <a:pPr rtl="0"/>
            <a:r>
              <a:rPr lang="en-US"/>
              <a:t>Click to edit Master title style</a:t>
            </a:r>
          </a:p>
        </p:txBody>
      </p:sp>
      <p:sp>
        <p:nvSpPr>
          <p:cNvPr id="3" name="Content Placeholder 2"/>
          <p:cNvSpPr>
            <a:spLocks noGrp="1"/>
          </p:cNvSpPr>
          <p:nvPr>
            <p:ph idx="1"/>
          </p:nvPr>
        </p:nvSpPr>
        <p:spPr>
          <a:xfrm>
            <a:off x="3575050" y="204788"/>
            <a:ext cx="5373698" cy="41669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Text Placeholder 3"/>
          <p:cNvSpPr>
            <a:spLocks noGrp="1"/>
          </p:cNvSpPr>
          <p:nvPr>
            <p:ph type="body" sz="half" idx="2"/>
          </p:nvPr>
        </p:nvSpPr>
        <p:spPr>
          <a:xfrm>
            <a:off x="206389" y="1299600"/>
            <a:ext cx="3180413" cy="307210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eaLnBrk="1" latinLnBrk="0" hangingPunct="1"/>
            <a:fld id="{2C6B1FF6-39B9-40F5-8B67-33C6354A3D4F}" type="slidenum">
              <a:rPr kumimoji="0" lang="en-US" smtClean="0"/>
              <a:t>‹#›</a:t>
            </a:fld>
            <a:endParaRPr kumimoji="0" lang="en-US">
              <a:solidFill>
                <a:schemeClr val="accent3">
                  <a:shade val="75000"/>
                </a:scheme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rtlCol="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rtlCol="0"/>
          <a:lstStyle/>
          <a:p>
            <a:pPr rtl="0"/>
            <a:r>
              <a:rPr lang="en-US"/>
              <a:t>Click to edit Master title style</a:t>
            </a:r>
          </a:p>
        </p:txBody>
      </p:sp>
      <p:sp>
        <p:nvSpPr>
          <p:cNvPr id="3" name="Vertical Text Placeholder 2"/>
          <p:cNvSpPr>
            <a:spLocks noGrp="1"/>
          </p:cNvSpPr>
          <p:nvPr>
            <p:ph type="body" orient="vert" idx="1"/>
          </p:nvPr>
        </p:nvSpPr>
        <p:spPr>
          <a:xfrm>
            <a:off x="209034" y="205979"/>
            <a:ext cx="6523436" cy="4173021"/>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p:cNvSpPr/>
          <p:nvPr userDrawn="1"/>
        </p:nvSpPr>
        <p:spPr>
          <a:xfrm>
            <a:off x="859536" y="4781550"/>
            <a:ext cx="8297164" cy="3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Slide Number Placeholder 2"/>
          <p:cNvSpPr>
            <a:spLocks noGrp="1"/>
          </p:cNvSpPr>
          <p:nvPr>
            <p:ph type="sldNum" sz="quarter" idx="10"/>
          </p:nvPr>
        </p:nvSpPr>
        <p:spPr>
          <a:xfrm>
            <a:off x="8686800"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7" name="TextBox 6"/>
          <p:cNvSpPr txBox="1"/>
          <p:nvPr userDrawn="1"/>
        </p:nvSpPr>
        <p:spPr>
          <a:xfrm rot="16200000">
            <a:off x="-1246286" y="1551087"/>
            <a:ext cx="3409950"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General Introduction</a:t>
            </a:r>
            <a:endParaRPr lang="en-GB" sz="1400"/>
          </a:p>
        </p:txBody>
      </p:sp>
      <p:sp>
        <p:nvSpPr>
          <p:cNvPr id="5" name="TextBox 4"/>
          <p:cNvSpPr txBox="1"/>
          <p:nvPr userDrawn="1"/>
        </p:nvSpPr>
        <p:spPr>
          <a:xfrm>
            <a:off x="1066800" y="4857749"/>
            <a:ext cx="80899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lvl="0" algn="ctr" rtl="0"/>
            <a:r>
              <a:rPr lang="en-US">
                <a:solidFill>
                  <a:sysClr val="windowText" lastClr="000000"/>
                </a:solidFill>
              </a:rPr>
              <a:t>General Introduction</a:t>
            </a: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itle 1"/>
          <p:cNvSpPr>
            <a:spLocks noGrp="1"/>
          </p:cNvSpPr>
          <p:nvPr>
            <p:ph type="title"/>
          </p:nvPr>
        </p:nvSpPr>
        <p:spPr>
          <a:xfrm>
            <a:off x="1066800" y="133350"/>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 1">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p:cNvSpPr/>
          <p:nvPr userDrawn="1"/>
        </p:nvSpPr>
        <p:spPr>
          <a:xfrm>
            <a:off x="859536" y="4781550"/>
            <a:ext cx="8297164"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Slide Number Placeholder 2"/>
          <p:cNvSpPr>
            <a:spLocks noGrp="1"/>
          </p:cNvSpPr>
          <p:nvPr>
            <p:ph type="sldNum" sz="quarter" idx="10"/>
          </p:nvPr>
        </p:nvSpPr>
        <p:spPr>
          <a:xfrm>
            <a:off x="8686800"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5" name="TextBox 4"/>
          <p:cNvSpPr txBox="1"/>
          <p:nvPr userDrawn="1"/>
        </p:nvSpPr>
        <p:spPr>
          <a:xfrm>
            <a:off x="1066800" y="4857749"/>
            <a:ext cx="80772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200" b="1">
                <a:solidFill>
                  <a:sysClr val="windowText" lastClr="000000"/>
                </a:solidFill>
              </a:rPr>
              <a:t>Inclusion in Humanitarian Assistance</a:t>
            </a: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extBox 10"/>
          <p:cNvSpPr txBox="1"/>
          <p:nvPr userDrawn="1"/>
        </p:nvSpPr>
        <p:spPr>
          <a:xfrm rot="16200000">
            <a:off x="-1017686" y="1322488"/>
            <a:ext cx="2952751"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Inclusion in Humanitarian Assistance</a:t>
            </a:r>
            <a:endParaRPr lang="en-GB" sz="1400"/>
          </a:p>
        </p:txBody>
      </p:sp>
      <p:sp>
        <p:nvSpPr>
          <p:cNvPr id="12" name="Title 1"/>
          <p:cNvSpPr>
            <a:spLocks noGrp="1"/>
          </p:cNvSpPr>
          <p:nvPr>
            <p:ph type="title"/>
          </p:nvPr>
        </p:nvSpPr>
        <p:spPr>
          <a:xfrm>
            <a:off x="1066800" y="133350"/>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solidFill>
                  <a:prstClr val="white">
                    <a:lumMod val="50000"/>
                  </a:prstClr>
                </a:solidFill>
              </a:r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rtlCol="0" anchor="b" anchorCtr="0">
            <a:noAutofit/>
          </a:bodyPr>
          <a:lstStyle>
            <a:lvl1pPr algn="ctr">
              <a:defRPr sz="4400" b="1">
                <a:solidFill>
                  <a:schemeClr val="bg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solidFill>
                  <a:prstClr val="white">
                    <a:lumMod val="50000"/>
                  </a:prstClr>
                </a:solidFill>
              </a:r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9144000" cy="4510087"/>
          </a:xfrm>
          <a:solidFill>
            <a:schemeClr val="bg1">
              <a:lumMod val="50000"/>
            </a:schemeClr>
          </a:solidFill>
        </p:spPr>
        <p:txBody>
          <a:bodyPr rtlCol="0">
            <a:normAutofit/>
          </a:bodyPr>
          <a:lstStyle>
            <a:lvl1pPr marL="0" indent="0" algn="ctr">
              <a:buFontTx/>
              <a:buNone/>
              <a:defRPr sz="2000" baseline="0">
                <a:solidFill>
                  <a:schemeClr val="tx2"/>
                </a:solidFill>
              </a:defRPr>
            </a:lvl1pPr>
          </a:lstStyle>
          <a:p>
            <a:pPr rtl="0"/>
            <a:r>
              <a:rPr lang="en-US"/>
              <a:t>Drag background image here</a:t>
            </a:r>
          </a:p>
        </p:txBody>
      </p:sp>
      <p:sp>
        <p:nvSpPr>
          <p:cNvPr id="2" name="Title 1"/>
          <p:cNvSpPr>
            <a:spLocks noGrp="1"/>
          </p:cNvSpPr>
          <p:nvPr>
            <p:ph type="ctrTitle"/>
          </p:nvPr>
        </p:nvSpPr>
        <p:spPr>
          <a:xfrm>
            <a:off x="182480" y="488987"/>
            <a:ext cx="8810063" cy="2058093"/>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5" y="2130363"/>
            <a:ext cx="8695919" cy="1021556"/>
          </a:xfrm>
        </p:spPr>
        <p:txBody>
          <a:bodyPr rtlCol="0" anchor="t"/>
          <a:lstStyle>
            <a:lvl1pPr algn="l">
              <a:defRPr sz="4000" b="1" cap="all"/>
            </a:lvl1pPr>
          </a:lstStyle>
          <a:p>
            <a:pPr rtl="0"/>
            <a:r>
              <a:rPr lang="en-US"/>
              <a:t>Click to edit Master title style</a:t>
            </a:r>
          </a:p>
        </p:txBody>
      </p:sp>
      <p:sp>
        <p:nvSpPr>
          <p:cNvPr id="3" name="Text Placeholder 2"/>
          <p:cNvSpPr>
            <a:spLocks noGrp="1"/>
          </p:cNvSpPr>
          <p:nvPr>
            <p:ph type="body" idx="1"/>
          </p:nvPr>
        </p:nvSpPr>
        <p:spPr>
          <a:xfrm>
            <a:off x="209035" y="924940"/>
            <a:ext cx="8695919" cy="1125140"/>
          </a:xfrm>
        </p:spPr>
        <p:txBody>
          <a:bodyPr lIns="0" tIns="0" rIns="0" bIns="0" rtlCol="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91AF2B4D-6B12-4EDF-87BB-2B55CECB6611}"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sz="half" idx="1"/>
          </p:nvPr>
        </p:nvSpPr>
        <p:spPr>
          <a:xfrm>
            <a:off x="209034" y="1299601"/>
            <a:ext cx="428676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Content Placeholder 3"/>
          <p:cNvSpPr>
            <a:spLocks noGrp="1"/>
          </p:cNvSpPr>
          <p:nvPr>
            <p:ph sz="half" idx="2"/>
          </p:nvPr>
        </p:nvSpPr>
        <p:spPr>
          <a:xfrm>
            <a:off x="4648200" y="1299601"/>
            <a:ext cx="431514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9" y="7299"/>
            <a:ext cx="4545541" cy="4503738"/>
          </a:xfrm>
          <a:solidFill>
            <a:schemeClr val="bg1">
              <a:lumMod val="85000"/>
            </a:schemeClr>
          </a:solidFill>
        </p:spPr>
        <p:txBody>
          <a:bodyPr rtlCol="0" anchor="ctr" anchorCtr="0">
            <a:normAutofit/>
          </a:bodyPr>
          <a:lstStyle>
            <a:lvl1pPr marL="0" indent="0" algn="ctr">
              <a:buFontTx/>
              <a:buNone/>
              <a:defRPr sz="2000"/>
            </a:lvl1pPr>
          </a:lstStyle>
          <a:p>
            <a:pPr rtl="0"/>
            <a:r>
              <a:rPr lang="en-US"/>
              <a:t>Click icon to add Image</a:t>
            </a:r>
          </a:p>
        </p:txBody>
      </p:sp>
      <p:sp>
        <p:nvSpPr>
          <p:cNvPr id="2" name="Title 1"/>
          <p:cNvSpPr>
            <a:spLocks noGrp="1"/>
          </p:cNvSpPr>
          <p:nvPr>
            <p:ph type="title"/>
          </p:nvPr>
        </p:nvSpPr>
        <p:spPr>
          <a:xfrm>
            <a:off x="209034" y="204349"/>
            <a:ext cx="422155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1"/>
            <a:ext cx="4221550"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accent2"/>
          </a:solidFill>
        </p:spPr>
        <p:txBody>
          <a:bodyPr rtlCol="0" anchor="ctr" anchorCtr="0">
            <a:normAutofit/>
          </a:bodyPr>
          <a:lstStyle>
            <a:lvl1pPr marL="0" indent="0" algn="r">
              <a:buFontTx/>
              <a:buNone/>
              <a:defRPr sz="2000" baseline="0">
                <a:solidFill>
                  <a:schemeClr val="bg1"/>
                </a:solidFill>
              </a:defRPr>
            </a:lvl1pPr>
          </a:lstStyle>
          <a:p>
            <a:pPr rtl="0"/>
            <a:r>
              <a:rPr lang="en-US"/>
              <a:t>Drag picture to placeholder </a:t>
            </a:r>
            <a:br>
              <a:rPr lang="en-US"/>
            </a:br>
            <a:r>
              <a:rPr lang="en-US"/>
              <a:t>or click icon to add</a:t>
            </a:r>
          </a:p>
        </p:txBody>
      </p:sp>
      <p:sp>
        <p:nvSpPr>
          <p:cNvPr id="2" name="Title 1"/>
          <p:cNvSpPr>
            <a:spLocks noGrp="1"/>
          </p:cNvSpPr>
          <p:nvPr>
            <p:ph type="title"/>
          </p:nvPr>
        </p:nvSpPr>
        <p:spPr>
          <a:xfrm>
            <a:off x="209033" y="204349"/>
            <a:ext cx="5206929" cy="968351"/>
          </a:xfrm>
        </p:spPr>
        <p:txBody>
          <a:bodyPr rtlCol="0"/>
          <a:lstStyle>
            <a:lvl1pPr>
              <a:defRPr>
                <a:solidFill>
                  <a:schemeClr val="tx2"/>
                </a:solidFill>
              </a:defRPr>
            </a:lvl1pPr>
          </a:lstStyle>
          <a:p>
            <a:pPr rtl="0"/>
            <a:r>
              <a:rPr lang="en-US"/>
              <a:t>Click to edit Master title style</a:t>
            </a:r>
          </a:p>
        </p:txBody>
      </p:sp>
      <p:sp>
        <p:nvSpPr>
          <p:cNvPr id="4" name="Content Placeholder 3"/>
          <p:cNvSpPr>
            <a:spLocks noGrp="1"/>
          </p:cNvSpPr>
          <p:nvPr>
            <p:ph sz="half" idx="2"/>
          </p:nvPr>
        </p:nvSpPr>
        <p:spPr>
          <a:xfrm>
            <a:off x="209034" y="1299601"/>
            <a:ext cx="4112058" cy="3028808"/>
          </a:xfrm>
        </p:spPr>
        <p:txBody>
          <a:bodyPr rtlCol="0"/>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bg1">
              <a:lumMod val="85000"/>
            </a:schemeClr>
          </a:solidFill>
        </p:spPr>
        <p:txBody>
          <a:bodyPr rtlCol="0" anchor="ctr" anchorCtr="0">
            <a:normAutofit/>
          </a:bodyPr>
          <a:lstStyle>
            <a:lvl1pPr marL="0" indent="0" algn="r">
              <a:buFontTx/>
              <a:buNone/>
              <a:defRPr sz="2000" baseline="0"/>
            </a:lvl1pPr>
          </a:lstStyle>
          <a:p>
            <a:pPr rtl="0"/>
            <a:r>
              <a:rPr lang="en-US"/>
              <a:t>Drag picture to placeholder </a:t>
            </a:r>
            <a:br>
              <a:rPr lang="en-US"/>
            </a:br>
            <a:r>
              <a:rPr lang="en-US"/>
              <a:t>or click icon to add</a:t>
            </a:r>
          </a:p>
        </p:txBody>
      </p:sp>
      <p:sp>
        <p:nvSpPr>
          <p:cNvPr id="10" name="Rectangle 9"/>
          <p:cNvSpPr/>
          <p:nvPr userDrawn="1"/>
        </p:nvSpPr>
        <p:spPr>
          <a:xfrm>
            <a:off x="1"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rtl="0"/>
            <a:endParaRPr lang="en-US" sz="1800">
              <a:solidFill>
                <a:prstClr val="white"/>
              </a:solidFill>
            </a:endParaRPr>
          </a:p>
        </p:txBody>
      </p:sp>
      <p:sp>
        <p:nvSpPr>
          <p:cNvPr id="2" name="Title 1"/>
          <p:cNvSpPr>
            <a:spLocks noGrp="1"/>
          </p:cNvSpPr>
          <p:nvPr>
            <p:ph type="title"/>
          </p:nvPr>
        </p:nvSpPr>
        <p:spPr>
          <a:xfrm>
            <a:off x="209033" y="204349"/>
            <a:ext cx="5206929"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5" y="1299601"/>
            <a:ext cx="4155853"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Date Placeholder 2"/>
          <p:cNvSpPr>
            <a:spLocks noGrp="1"/>
          </p:cNvSpPr>
          <p:nvPr>
            <p:ph type="dt" sz="half" idx="10"/>
          </p:nvPr>
        </p:nvSpPr>
        <p:spPr/>
        <p:txBody>
          <a:bodyPr rtlCol="0"/>
          <a:lstStyle/>
          <a:p>
            <a:pPr rtl="0"/>
            <a:endParaRPr lang="en-US">
              <a:solidFill>
                <a:prstClr val="white">
                  <a:lumMod val="50000"/>
                </a:prstClr>
              </a:solidFill>
            </a:endParaRPr>
          </a:p>
        </p:txBody>
      </p:sp>
      <p:sp>
        <p:nvSpPr>
          <p:cNvPr id="4" name="Footer Placeholder 3"/>
          <p:cNvSpPr>
            <a:spLocks noGrp="1"/>
          </p:cNvSpPr>
          <p:nvPr>
            <p:ph type="ftr" sz="quarter" idx="11"/>
          </p:nvPr>
        </p:nvSpPr>
        <p:spPr/>
        <p:txBody>
          <a:bodyPr rtlCol="0"/>
          <a:lstStyle/>
          <a:p>
            <a:pPr rtl="0"/>
            <a:endParaRPr lang="en-US">
              <a:solidFill>
                <a:prstClr val="white">
                  <a:lumMod val="50000"/>
                </a:prstClr>
              </a:solidFill>
            </a:endParaRPr>
          </a:p>
        </p:txBody>
      </p:sp>
      <p:sp>
        <p:nvSpPr>
          <p:cNvPr id="5" name="Slide Number Placeholder 4"/>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endParaRPr lang="en-US">
              <a:solidFill>
                <a:prstClr val="white">
                  <a:lumMod val="50000"/>
                </a:prstClr>
              </a:solidFill>
            </a:endParaRPr>
          </a:p>
        </p:txBody>
      </p:sp>
      <p:sp>
        <p:nvSpPr>
          <p:cNvPr id="3" name="Footer Placeholder 2"/>
          <p:cNvSpPr>
            <a:spLocks noGrp="1"/>
          </p:cNvSpPr>
          <p:nvPr>
            <p:ph type="ftr" sz="quarter" idx="11"/>
          </p:nvPr>
        </p:nvSpPr>
        <p:spPr/>
        <p:txBody>
          <a:bodyPr rtlCol="0"/>
          <a:lstStyle/>
          <a:p>
            <a:pPr rtl="0"/>
            <a:endParaRPr lang="en-US">
              <a:solidFill>
                <a:prstClr val="white">
                  <a:lumMod val="50000"/>
                </a:prstClr>
              </a:solidFill>
            </a:endParaRPr>
          </a:p>
        </p:txBody>
      </p:sp>
      <p:sp>
        <p:nvSpPr>
          <p:cNvPr id="4" name="Slide Number Placeholder 3"/>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90" y="204787"/>
            <a:ext cx="3180413" cy="871538"/>
          </a:xfrm>
        </p:spPr>
        <p:txBody>
          <a:bodyPr rtlCol="0" anchor="b"/>
          <a:lstStyle>
            <a:lvl1pPr algn="l">
              <a:defRPr sz="2000" b="1"/>
            </a:lvl1pPr>
          </a:lstStyle>
          <a:p>
            <a:pPr rtl="0"/>
            <a:r>
              <a:rPr lang="en-US"/>
              <a:t>Click to edit Master title style</a:t>
            </a:r>
          </a:p>
        </p:txBody>
      </p:sp>
      <p:sp>
        <p:nvSpPr>
          <p:cNvPr id="3" name="Content Placeholder 2"/>
          <p:cNvSpPr>
            <a:spLocks noGrp="1"/>
          </p:cNvSpPr>
          <p:nvPr>
            <p:ph idx="1"/>
          </p:nvPr>
        </p:nvSpPr>
        <p:spPr>
          <a:xfrm>
            <a:off x="3575050" y="204788"/>
            <a:ext cx="5373698" cy="41669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Text Placeholder 3"/>
          <p:cNvSpPr>
            <a:spLocks noGrp="1"/>
          </p:cNvSpPr>
          <p:nvPr>
            <p:ph type="body" sz="half" idx="2"/>
          </p:nvPr>
        </p:nvSpPr>
        <p:spPr>
          <a:xfrm>
            <a:off x="206390" y="1299601"/>
            <a:ext cx="3180413" cy="307210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C6B1FF6-39B9-40F5-8B67-33C6354A3D4F}" type="slidenum">
              <a:rPr lang="en-US" smtClean="0">
                <a:solidFill>
                  <a:prstClr val="white">
                    <a:lumMod val="50000"/>
                  </a:prstClr>
                </a:solidFill>
              </a:rPr>
              <a:t>‹#›</a:t>
            </a:fld>
            <a:endParaRPr lang="en-US">
              <a:solidFill>
                <a:srgbClr val="FAEB00">
                  <a:shade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rtlCol="0">
            <a:normAutofit/>
          </a:bodyPr>
          <a:lstStyle>
            <a:lvl1pPr marL="0" indent="0" algn="ctr">
              <a:buFontTx/>
              <a:buNone/>
              <a:defRPr sz="2000" baseline="0">
                <a:solidFill>
                  <a:schemeClr val="tx2"/>
                </a:solidFill>
              </a:defRPr>
            </a:lvl1pPr>
          </a:lstStyle>
          <a:p>
            <a:pPr rtl="0"/>
            <a:r>
              <a:rPr lang="en-US"/>
              <a:t>Drag background image here</a:t>
            </a:r>
          </a:p>
        </p:txBody>
      </p:sp>
      <p:sp>
        <p:nvSpPr>
          <p:cNvPr id="2" name="Title 1"/>
          <p:cNvSpPr>
            <a:spLocks noGrp="1"/>
          </p:cNvSpPr>
          <p:nvPr>
            <p:ph type="ctrTitle"/>
          </p:nvPr>
        </p:nvSpPr>
        <p:spPr>
          <a:xfrm>
            <a:off x="182479" y="488987"/>
            <a:ext cx="8810063" cy="2058093"/>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51037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rtlCol="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rtlCol="0"/>
          <a:lstStyle/>
          <a:p>
            <a:pPr rtl="0"/>
            <a:r>
              <a:rPr lang="en-US"/>
              <a:t>Click to edit Master title style</a:t>
            </a:r>
          </a:p>
        </p:txBody>
      </p:sp>
      <p:sp>
        <p:nvSpPr>
          <p:cNvPr id="3" name="Vertical Text Placeholder 2"/>
          <p:cNvSpPr>
            <a:spLocks noGrp="1"/>
          </p:cNvSpPr>
          <p:nvPr>
            <p:ph type="body" orient="vert" idx="1"/>
          </p:nvPr>
        </p:nvSpPr>
        <p:spPr>
          <a:xfrm>
            <a:off x="209035" y="205979"/>
            <a:ext cx="6523436" cy="4173021"/>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rtlCol="0" anchor="t"/>
          <a:lstStyle>
            <a:lvl1pPr algn="l">
              <a:defRPr sz="4000" b="1" cap="all"/>
            </a:lvl1pPr>
          </a:lstStyle>
          <a:p>
            <a:pPr rtl="0"/>
            <a:r>
              <a:rPr lang="en-US"/>
              <a:t>Click to edit Master title style</a:t>
            </a:r>
          </a:p>
        </p:txBody>
      </p:sp>
      <p:sp>
        <p:nvSpPr>
          <p:cNvPr id="3" name="Text Placeholder 2"/>
          <p:cNvSpPr>
            <a:spLocks noGrp="1"/>
          </p:cNvSpPr>
          <p:nvPr>
            <p:ph type="body" idx="1"/>
          </p:nvPr>
        </p:nvSpPr>
        <p:spPr>
          <a:xfrm>
            <a:off x="209034" y="924940"/>
            <a:ext cx="8695919" cy="1125140"/>
          </a:xfrm>
        </p:spPr>
        <p:txBody>
          <a:bodyPr lIns="0" tIns="0" rIns="0" bIns="0" rtlCol="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91AF2B4D-6B12-4EDF-87BB-2B55CECB66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sz="half" idx="1"/>
          </p:nvPr>
        </p:nvSpPr>
        <p:spPr>
          <a:xfrm>
            <a:off x="209034" y="1299600"/>
            <a:ext cx="428676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Content Placeholder 3"/>
          <p:cNvSpPr>
            <a:spLocks noGrp="1"/>
          </p:cNvSpPr>
          <p:nvPr>
            <p:ph sz="half" idx="2"/>
          </p:nvPr>
        </p:nvSpPr>
        <p:spPr>
          <a:xfrm>
            <a:off x="4648200" y="1299600"/>
            <a:ext cx="431514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rtlCol="0" anchor="ctr" anchorCtr="0">
            <a:normAutofit/>
          </a:bodyPr>
          <a:lstStyle>
            <a:lvl1pPr marL="0" indent="0" algn="ctr">
              <a:buFontTx/>
              <a:buNone/>
              <a:defRPr sz="2000"/>
            </a:lvl1pPr>
          </a:lstStyle>
          <a:p>
            <a:pPr rtl="0"/>
            <a:r>
              <a:rPr lang="en-US"/>
              <a:t>Click icon to add Image</a:t>
            </a:r>
          </a:p>
        </p:txBody>
      </p:sp>
      <p:sp>
        <p:nvSpPr>
          <p:cNvPr id="2" name="Title 1"/>
          <p:cNvSpPr>
            <a:spLocks noGrp="1"/>
          </p:cNvSpPr>
          <p:nvPr>
            <p:ph type="title"/>
          </p:nvPr>
        </p:nvSpPr>
        <p:spPr>
          <a:xfrm>
            <a:off x="209034" y="204348"/>
            <a:ext cx="422155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0"/>
            <a:ext cx="4221550"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rtlCol="0" anchor="ctr" anchorCtr="0">
            <a:normAutofit/>
          </a:bodyPr>
          <a:lstStyle>
            <a:lvl1pPr marL="0" indent="0" algn="r">
              <a:buFontTx/>
              <a:buNone/>
              <a:defRPr sz="2000" baseline="0">
                <a:solidFill>
                  <a:schemeClr val="bg1"/>
                </a:solidFill>
              </a:defRPr>
            </a:lvl1pPr>
          </a:lstStyle>
          <a:p>
            <a:pPr rtl="0"/>
            <a:r>
              <a:rPr lang="en-US"/>
              <a:t>Drag picture to placeholder </a:t>
            </a:r>
            <a:br>
              <a:rPr lang="en-US"/>
            </a:br>
            <a:r>
              <a:rPr lang="en-US"/>
              <a:t>or click icon to add</a:t>
            </a:r>
          </a:p>
        </p:txBody>
      </p:sp>
      <p:sp>
        <p:nvSpPr>
          <p:cNvPr id="2" name="Title 1"/>
          <p:cNvSpPr>
            <a:spLocks noGrp="1"/>
          </p:cNvSpPr>
          <p:nvPr>
            <p:ph type="title"/>
          </p:nvPr>
        </p:nvSpPr>
        <p:spPr>
          <a:xfrm>
            <a:off x="209033" y="204348"/>
            <a:ext cx="5206929" cy="968351"/>
          </a:xfrm>
        </p:spPr>
        <p:txBody>
          <a:bodyPr rtlCol="0"/>
          <a:lstStyle>
            <a:lvl1pPr>
              <a:defRPr>
                <a:solidFill>
                  <a:schemeClr val="tx2"/>
                </a:solidFill>
              </a:defRPr>
            </a:lvl1pPr>
          </a:lstStyle>
          <a:p>
            <a:pPr rtl="0"/>
            <a:r>
              <a:rPr lang="en-US"/>
              <a:t>Click to edit Master title style</a:t>
            </a:r>
          </a:p>
        </p:txBody>
      </p:sp>
      <p:sp>
        <p:nvSpPr>
          <p:cNvPr id="4" name="Content Placeholder 3"/>
          <p:cNvSpPr>
            <a:spLocks noGrp="1"/>
          </p:cNvSpPr>
          <p:nvPr>
            <p:ph sz="half" idx="2"/>
          </p:nvPr>
        </p:nvSpPr>
        <p:spPr>
          <a:xfrm>
            <a:off x="209034" y="1299600"/>
            <a:ext cx="4112058" cy="3028808"/>
          </a:xfrm>
        </p:spPr>
        <p:txBody>
          <a:bodyPr rtlCol="0"/>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rtlCol="0" anchor="ctr" anchorCtr="0">
            <a:normAutofit/>
          </a:bodyPr>
          <a:lstStyle>
            <a:lvl1pPr marL="0" indent="0" algn="r">
              <a:buFontTx/>
              <a:buNone/>
              <a:defRPr sz="2000" baseline="0"/>
            </a:lvl1pPr>
          </a:lstStyle>
          <a:p>
            <a:pPr rtl="0"/>
            <a:r>
              <a:rPr lang="en-US"/>
              <a:t>Drag picture to placeholder </a:t>
            </a:r>
            <a:br>
              <a:rPr lang="en-US"/>
            </a:br>
            <a:r>
              <a:rPr lang="en-US"/>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209033" y="204348"/>
            <a:ext cx="5206929"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0"/>
            <a:ext cx="4155853"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Date Placeholder 2"/>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pPr rtl="0"/>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rtl="0"/>
            <a:fld id="{68C2560D-EC28-3B41-86E8-18F1CE0113B4}" type="datetimeFigureOut">
              <a:rPr lang="en-US" smtClean="0"/>
              <a:t>9/30/2022</a:t>
            </a:fld>
            <a:endParaRPr lang="en-US"/>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rtl="0"/>
            <a:endParaRPr lang="en-US"/>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rtl="0"/>
            <a:fld id="{2066355A-084C-D24E-9AD2-7E4FC41EA6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9"/>
            <a:ext cx="8754312" cy="968351"/>
          </a:xfrm>
          <a:prstGeom prst="rect">
            <a:avLst/>
          </a:prstGeom>
        </p:spPr>
        <p:txBody>
          <a:bodyPr vert="horz" lIns="0" tIns="0" rIns="0" bIns="0" rtlCol="0" anchor="b" anchorCtr="0">
            <a:normAutofit/>
          </a:bodyPr>
          <a:lstStyle/>
          <a:p>
            <a:pPr rtl="0"/>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defTabSz="457200" rtl="0"/>
            <a:endParaRPr lang="en-US">
              <a:solidFill>
                <a:prstClr val="white">
                  <a:lumMod val="50000"/>
                </a:prstClr>
              </a:solidFill>
            </a:endParaRPr>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defTabSz="457200" rtl="0"/>
            <a:endParaRPr lang="en-US">
              <a:solidFill>
                <a:prstClr val="white">
                  <a:lumMod val="50000"/>
                </a:prstClr>
              </a:solidFill>
            </a:endParaRPr>
          </a:p>
        </p:txBody>
      </p:sp>
      <p:sp>
        <p:nvSpPr>
          <p:cNvPr id="6" name="Slide Number Placeholder 5"/>
          <p:cNvSpPr>
            <a:spLocks noGrp="1"/>
          </p:cNvSpPr>
          <p:nvPr>
            <p:ph type="sldNum" sz="quarter" idx="4"/>
          </p:nvPr>
        </p:nvSpPr>
        <p:spPr>
          <a:xfrm>
            <a:off x="861305"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defTabSz="457200"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6968" y="338886"/>
            <a:ext cx="8810063" cy="2277042"/>
          </a:xfrm>
        </p:spPr>
        <p:txBody>
          <a:bodyPr rtlCol="0"/>
          <a:lstStyle/>
          <a:p>
            <a:pPr rtl="0">
              <a:lnSpc>
                <a:spcPct val="110000"/>
              </a:lnSpc>
            </a:pPr>
            <a:r>
              <a:rPr lang="en-US" sz="6000" dirty="0"/>
              <a:t>Module 1 </a:t>
            </a:r>
            <a:br>
              <a:rPr lang="en-GB" dirty="0"/>
            </a:br>
            <a:r>
              <a:rPr lang="en-US" sz="3100" b="0" dirty="0"/>
              <a:t>PRÉSENTATION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p:cNvSpPr>
            <a:spLocks noGrp="1"/>
          </p:cNvSpPr>
          <p:nvPr>
            <p:ph type="title"/>
          </p:nvPr>
        </p:nvSpPr>
        <p:spPr>
          <a:xfrm>
            <a:off x="736600" y="1149"/>
            <a:ext cx="8226746" cy="968351"/>
          </a:xfrm>
        </p:spPr>
        <p:txBody>
          <a:bodyPr rtlCol="0">
            <a:normAutofit/>
          </a:bodyPr>
          <a:lstStyle/>
          <a:p>
            <a:pPr rtl="0"/>
            <a:r>
              <a:rPr lang="en-US" sz="3000" dirty="0" err="1">
                <a:solidFill>
                  <a:schemeClr val="bg1"/>
                </a:solidFill>
              </a:rPr>
              <a:t>Programme</a:t>
            </a:r>
            <a:r>
              <a:rPr lang="en-US" sz="3000">
                <a:solidFill>
                  <a:schemeClr val="bg1"/>
                </a:solidFill>
              </a:rPr>
              <a:t> du jour</a:t>
            </a:r>
            <a:endParaRPr lang="en-GB" sz="3000">
              <a:solidFill>
                <a:schemeClr val="bg1"/>
              </a:solidFill>
            </a:endParaRPr>
          </a:p>
        </p:txBody>
      </p:sp>
      <p:sp>
        <p:nvSpPr>
          <p:cNvPr id="3" name="Content Placeholder 2"/>
          <p:cNvSpPr>
            <a:spLocks noGrp="1"/>
          </p:cNvSpPr>
          <p:nvPr>
            <p:ph idx="1"/>
          </p:nvPr>
        </p:nvSpPr>
        <p:spPr>
          <a:xfrm>
            <a:off x="635000" y="1388004"/>
            <a:ext cx="8226746" cy="3021510"/>
          </a:xfrm>
        </p:spPr>
        <p:txBody>
          <a:bodyPr vert="horz" lIns="91440" tIns="45720" rIns="91440" bIns="0" rtlCol="0" anchor="t">
            <a:normAutofit/>
          </a:bodyPr>
          <a:lstStyle/>
          <a:p>
            <a:pPr rtl="0">
              <a:buClr>
                <a:srgbClr val="009579"/>
              </a:buClr>
            </a:pPr>
            <a:r>
              <a:rPr lang="en-US" sz="2000"/>
              <a:t>L’engagement du HCR en faveur de l’intégration des personnes handicapées</a:t>
            </a:r>
            <a:endParaRPr lang="en-GB" sz="2000">
              <a:cs typeface="Arial" panose="020B0604020202020204"/>
            </a:endParaRPr>
          </a:p>
          <a:p>
            <a:pPr rtl="0">
              <a:buClr>
                <a:srgbClr val="009579"/>
              </a:buClr>
            </a:pPr>
            <a:r>
              <a:rPr lang="en-US" sz="2000"/>
              <a:t>Nos présupposés et nos points de vue sur la diversité</a:t>
            </a:r>
            <a:endParaRPr lang="en-GB" sz="2000">
              <a:cs typeface="Arial" panose="020B0604020202020204"/>
            </a:endParaRPr>
          </a:p>
          <a:p>
            <a:pPr rtl="0">
              <a:buClr>
                <a:srgbClr val="009579"/>
              </a:buClr>
            </a:pPr>
            <a:r>
              <a:rPr lang="en-US" sz="2000"/>
              <a:t>Les mesures et les comportements à adopter pour favoriser l’accessibilité de la formation </a:t>
            </a:r>
            <a:endParaRPr lang="en-GB" sz="2000">
              <a:cs typeface="Arial" panose="020B0604020202020204"/>
            </a:endParaRPr>
          </a:p>
          <a:p>
            <a:pPr marL="456565" lvl="1" indent="0" rtl="0">
              <a:buNone/>
            </a:pPr>
            <a:endParaRPr lang="en-GB">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06138"/>
            <a:ext cx="9144000" cy="546623"/>
          </a:xfrm>
        </p:spPr>
        <p:txBody>
          <a:bodyPr rtlCol="0" anchor="b">
            <a:normAutofit/>
          </a:bodyPr>
          <a:lstStyle/>
          <a:p>
            <a:pPr algn="ctr" rtl="0"/>
            <a:r>
              <a:rPr lang="en-US" sz="3000">
                <a:solidFill>
                  <a:srgbClr val="009579"/>
                </a:solidFill>
              </a:rPr>
              <a:t>Différent. Tout comme vous</a:t>
            </a:r>
          </a:p>
        </p:txBody>
      </p:sp>
      <p:pic>
        <p:nvPicPr>
          <p:cNvPr id="5" name="Content Placeholder 4" descr="Photo caption: A picture representing diversity: coloured shadows of persons with and without disabilities"/>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57730" y="1222825"/>
            <a:ext cx="6303570" cy="3204314"/>
          </a:xfr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p:cNvSpPr>
            <a:spLocks noGrp="1"/>
          </p:cNvSpPr>
          <p:nvPr>
            <p:ph type="title"/>
          </p:nvPr>
        </p:nvSpPr>
        <p:spPr>
          <a:xfrm>
            <a:off x="736600" y="0"/>
            <a:ext cx="8754312" cy="968351"/>
          </a:xfrm>
        </p:spPr>
        <p:txBody>
          <a:bodyPr rtlCol="0">
            <a:normAutofit/>
          </a:bodyPr>
          <a:lstStyle/>
          <a:p>
            <a:pPr rtl="0"/>
            <a:r>
              <a:rPr lang="en-US" sz="3000">
                <a:solidFill>
                  <a:srgbClr val="FFFFFF"/>
                </a:solidFill>
              </a:rPr>
              <a:t>Différent. Tout comme vous</a:t>
            </a:r>
          </a:p>
        </p:txBody>
      </p:sp>
      <p:sp>
        <p:nvSpPr>
          <p:cNvPr id="3" name="Content Placeholder 2"/>
          <p:cNvSpPr>
            <a:spLocks noGrp="1"/>
          </p:cNvSpPr>
          <p:nvPr>
            <p:ph idx="1"/>
          </p:nvPr>
        </p:nvSpPr>
        <p:spPr>
          <a:xfrm>
            <a:off x="635000" y="1390650"/>
            <a:ext cx="8315646" cy="3021510"/>
          </a:xfrm>
        </p:spPr>
        <p:txBody>
          <a:bodyPr rtlCol="0"/>
          <a:lstStyle/>
          <a:p>
            <a:pPr rtl="0">
              <a:buClr>
                <a:srgbClr val="009579"/>
              </a:buClr>
            </a:pPr>
            <a:r>
              <a:rPr lang="en-US" sz="2000"/>
              <a:t>Veuillez avancer vers le centre de la salle...</a:t>
            </a:r>
          </a:p>
          <a:p>
            <a:pPr marL="0" indent="0" rtl="0" fontAlgn="base">
              <a:buNone/>
            </a:pPr>
            <a:r>
              <a:rPr lang="en-US" sz="2000"/>
              <a:t>	... Si vous avez bien dormi la nuit dernière. </a:t>
            </a:r>
          </a:p>
          <a:p>
            <a:pPr marL="0" indent="0" rtl="0" fontAlgn="base">
              <a:buNone/>
            </a:pPr>
            <a:r>
              <a:rPr lang="en-US" sz="2000"/>
              <a:t>	... Si vous aimez le/la/les [</a:t>
            </a:r>
            <a:r>
              <a:rPr lang="en-US" sz="2000" u="sng"/>
              <a:t>insérez</a:t>
            </a:r>
            <a:r>
              <a:rPr lang="en-US" sz="2000"/>
              <a:t> le nom d’un plat national]. </a:t>
            </a:r>
          </a:p>
          <a:p>
            <a:pPr marL="0" indent="0" rtl="0" fontAlgn="base">
              <a:buNone/>
            </a:pPr>
            <a:r>
              <a:rPr lang="en-US" sz="2000"/>
              <a:t>	... Si vous aimez le chocolat.  </a:t>
            </a:r>
          </a:p>
          <a:p>
            <a:pPr marL="0" indent="0" rtl="0" fontAlgn="base">
              <a:buNone/>
            </a:pPr>
            <a:r>
              <a:rPr lang="en-US" sz="2000"/>
              <a:t>	... Si vous avez souri à quelqu’un aujourd’hui. </a:t>
            </a:r>
          </a:p>
          <a:p>
            <a:pPr marL="457200" lvl="1" indent="0" rtl="0">
              <a:buNone/>
            </a:pP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034" y="280549"/>
            <a:ext cx="8754312" cy="684651"/>
          </a:xfrm>
        </p:spPr>
        <p:txBody>
          <a:bodyPr rtlCol="0">
            <a:normAutofit/>
          </a:bodyPr>
          <a:lstStyle/>
          <a:p>
            <a:pPr algn="ctr" rtl="0"/>
            <a:r>
              <a:rPr lang="en-US" sz="3000">
                <a:solidFill>
                  <a:srgbClr val="009579"/>
                </a:solidFill>
              </a:rPr>
              <a:t>M</a:t>
            </a:r>
            <a:r>
              <a:rPr lang="en-US" sz="3000" baseline="30000">
                <a:solidFill>
                  <a:srgbClr val="009579"/>
                </a:solidFill>
              </a:rPr>
              <a:t>me</a:t>
            </a:r>
            <a:r>
              <a:rPr lang="en-US" sz="3000">
                <a:solidFill>
                  <a:srgbClr val="009579"/>
                </a:solidFill>
              </a:rPr>
              <a:t> Safak Pavey</a:t>
            </a:r>
            <a:endParaRPr lang="en-GB" sz="3000">
              <a:solidFill>
                <a:srgbClr val="009579"/>
              </a:solidFill>
            </a:endParaRPr>
          </a:p>
        </p:txBody>
      </p:sp>
      <p:pic>
        <p:nvPicPr>
          <p:cNvPr id="3" name="Persons with disabilities" descr="Photo Caption: Ms. Safak Pavey's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99434" y="1225550"/>
            <a:ext cx="5373511" cy="302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p:cNvSpPr>
            <a:spLocks noGrp="1"/>
          </p:cNvSpPr>
          <p:nvPr>
            <p:ph type="title"/>
          </p:nvPr>
        </p:nvSpPr>
        <p:spPr>
          <a:xfrm>
            <a:off x="736600" y="191649"/>
            <a:ext cx="8226746" cy="748151"/>
          </a:xfrm>
        </p:spPr>
        <p:txBody>
          <a:bodyPr rtlCol="0">
            <a:normAutofit/>
          </a:bodyPr>
          <a:lstStyle/>
          <a:p>
            <a:pPr rtl="0"/>
            <a:r>
              <a:rPr lang="en-US" sz="3000">
                <a:solidFill>
                  <a:srgbClr val="FFFFFF"/>
                </a:solidFill>
              </a:rPr>
              <a:t>Objectifs de l’atelier</a:t>
            </a:r>
          </a:p>
        </p:txBody>
      </p:sp>
      <p:sp>
        <p:nvSpPr>
          <p:cNvPr id="3" name="Content Placeholder 2"/>
          <p:cNvSpPr>
            <a:spLocks noGrp="1"/>
          </p:cNvSpPr>
          <p:nvPr>
            <p:ph idx="1"/>
          </p:nvPr>
        </p:nvSpPr>
        <p:spPr>
          <a:xfrm>
            <a:off x="635000" y="1408902"/>
            <a:ext cx="8051800" cy="3074608"/>
          </a:xfrm>
        </p:spPr>
        <p:txBody>
          <a:bodyPr vert="horz" lIns="91440" tIns="45720" rIns="91440" bIns="0" rtlCol="0" anchor="t">
            <a:normAutofit lnSpcReduction="10000"/>
          </a:bodyPr>
          <a:lstStyle/>
          <a:p>
            <a:pPr marL="342265" indent="-342265" rtl="0">
              <a:buClr>
                <a:srgbClr val="009579"/>
              </a:buClr>
            </a:pPr>
            <a:r>
              <a:rPr lang="fr-FR" sz="2000" dirty="0"/>
              <a:t>Identifier les problèmes de protection rencontrés par les personnes handicapées, réfugiées ou non, et les moyens dont elles disposent pour y répondre </a:t>
            </a:r>
          </a:p>
          <a:p>
            <a:pPr marL="342265" indent="-342265" rtl="0">
              <a:buClr>
                <a:srgbClr val="009579"/>
              </a:buClr>
            </a:pPr>
            <a:r>
              <a:rPr lang="fr-FR" sz="2000" dirty="0"/>
              <a:t>Appliquer les principes énoncés dans la </a:t>
            </a:r>
            <a:r>
              <a:rPr lang="fr-FR" sz="2000" i="1" dirty="0"/>
              <a:t>Convention des Nations Unies relative aux droits des personnes handicapées (CPDH)</a:t>
            </a:r>
            <a:r>
              <a:rPr lang="fr-FR" sz="2000" dirty="0"/>
              <a:t> et la note d’orientation du HCR : </a:t>
            </a:r>
            <a:r>
              <a:rPr lang="fr-FR" sz="2000" i="1" dirty="0"/>
              <a:t>Travailler avec les personnes handicapées dans les situations de déplacement forcé </a:t>
            </a:r>
          </a:p>
          <a:p>
            <a:pPr marL="342265" indent="-342265" rtl="0">
              <a:buClr>
                <a:srgbClr val="009579"/>
              </a:buClr>
            </a:pPr>
            <a:r>
              <a:rPr lang="fr-FR" sz="2000" dirty="0"/>
              <a:t>Mettre au point des stratégies à court et à long terme destinées à promouvoir l’intégration des personnes handicapées dans toutes les activités des programmes</a:t>
            </a:r>
            <a:endParaRPr lang="fr-FR" sz="2000" dirty="0">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034" y="267849"/>
            <a:ext cx="8754312" cy="697351"/>
          </a:xfrm>
        </p:spPr>
        <p:txBody>
          <a:bodyPr rtlCol="0" anchor="b">
            <a:normAutofit/>
          </a:bodyPr>
          <a:lstStyle/>
          <a:p>
            <a:pPr algn="ctr" rtl="0"/>
            <a:r>
              <a:rPr lang="en-US" sz="3000">
                <a:solidFill>
                  <a:srgbClr val="009579"/>
                </a:solidFill>
              </a:rPr>
              <a:t>Règles de base et accessibilité</a:t>
            </a:r>
          </a:p>
        </p:txBody>
      </p:sp>
      <p:pic>
        <p:nvPicPr>
          <p:cNvPr id="5" name="Content Placeholder 4" descr="Photo caption: Logos of different types of accessibility features for hearing, visual, cognitive, physical and other disabilities"/>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33318" y="1130300"/>
            <a:ext cx="5077364" cy="3134063"/>
          </a:xfr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p:cNvSpPr>
            <a:spLocks noGrp="1"/>
          </p:cNvSpPr>
          <p:nvPr>
            <p:ph type="title"/>
          </p:nvPr>
        </p:nvSpPr>
        <p:spPr>
          <a:xfrm>
            <a:off x="736600" y="334380"/>
            <a:ext cx="8226746" cy="615088"/>
          </a:xfrm>
        </p:spPr>
        <p:txBody>
          <a:bodyPr rtlCol="0">
            <a:normAutofit/>
          </a:bodyPr>
          <a:lstStyle/>
          <a:p>
            <a:pPr rtl="0"/>
            <a:r>
              <a:rPr lang="en-US" sz="3000">
                <a:solidFill>
                  <a:srgbClr val="FFFFFF"/>
                </a:solidFill>
              </a:rPr>
              <a:t>Langage inclusif</a:t>
            </a:r>
          </a:p>
        </p:txBody>
      </p:sp>
      <p:sp>
        <p:nvSpPr>
          <p:cNvPr id="3" name="Content Placeholder 2"/>
          <p:cNvSpPr>
            <a:spLocks noGrp="1"/>
          </p:cNvSpPr>
          <p:nvPr>
            <p:ph idx="1"/>
          </p:nvPr>
        </p:nvSpPr>
        <p:spPr>
          <a:xfrm>
            <a:off x="647700" y="1299103"/>
            <a:ext cx="7937500" cy="3347037"/>
          </a:xfrm>
        </p:spPr>
        <p:txBody>
          <a:bodyPr vert="horz" lIns="91440" tIns="45720" rIns="91440" bIns="0" rtlCol="0" anchor="t">
            <a:normAutofit/>
          </a:bodyPr>
          <a:lstStyle/>
          <a:p>
            <a:pPr marL="342265" indent="-342265" rtl="0">
              <a:buClr>
                <a:srgbClr val="009579"/>
              </a:buClr>
            </a:pPr>
            <a:r>
              <a:rPr lang="en-US" sz="2000" b="1" dirty="0" err="1"/>
              <a:t>Priorité</a:t>
            </a:r>
            <a:r>
              <a:rPr lang="en-US" sz="2000" b="1" dirty="0"/>
              <a:t> à la </a:t>
            </a:r>
            <a:r>
              <a:rPr lang="en-US" sz="2000" b="1" dirty="0" err="1"/>
              <a:t>personne</a:t>
            </a:r>
            <a:r>
              <a:rPr lang="en-US" sz="2000" b="1" dirty="0"/>
              <a:t> :</a:t>
            </a:r>
            <a:r>
              <a:rPr lang="en-US" sz="2000" dirty="0"/>
              <a:t> </a:t>
            </a:r>
            <a:r>
              <a:rPr lang="en-US" sz="2000" dirty="0" err="1"/>
              <a:t>personnes</a:t>
            </a:r>
            <a:r>
              <a:rPr lang="en-US" sz="2000" dirty="0"/>
              <a:t> </a:t>
            </a:r>
            <a:r>
              <a:rPr lang="en-US" sz="2000" dirty="0" err="1"/>
              <a:t>handicappées</a:t>
            </a:r>
            <a:r>
              <a:rPr lang="en-US" sz="2000" dirty="0"/>
              <a:t> / non </a:t>
            </a:r>
            <a:r>
              <a:rPr lang="en-US" sz="2000" dirty="0" err="1"/>
              <a:t>handicappées</a:t>
            </a:r>
            <a:r>
              <a:rPr lang="en-US" sz="2000" dirty="0"/>
              <a:t>; </a:t>
            </a:r>
            <a:r>
              <a:rPr lang="en-US" sz="2000" dirty="0" err="1"/>
              <a:t>éviter</a:t>
            </a:r>
            <a:r>
              <a:rPr lang="en-US" sz="2000" dirty="0"/>
              <a:t> les </a:t>
            </a:r>
            <a:r>
              <a:rPr lang="en-US" sz="2000" dirty="0" err="1"/>
              <a:t>acronymes</a:t>
            </a:r>
            <a:r>
              <a:rPr lang="en-US" sz="2000" dirty="0"/>
              <a:t>, </a:t>
            </a:r>
            <a:r>
              <a:rPr lang="en-US" sz="2000" dirty="0" err="1"/>
              <a:t>même</a:t>
            </a:r>
            <a:r>
              <a:rPr lang="en-US" sz="2000" dirty="0"/>
              <a:t> dans le chat (par </a:t>
            </a:r>
            <a:r>
              <a:rPr lang="en-US" sz="2000" dirty="0" err="1"/>
              <a:t>exemple</a:t>
            </a:r>
            <a:r>
              <a:rPr lang="en-US" sz="2000" dirty="0"/>
              <a:t> </a:t>
            </a:r>
            <a:r>
              <a:rPr lang="en-US" sz="2000" strike="sngStrike" dirty="0"/>
              <a:t>PH</a:t>
            </a:r>
            <a:r>
              <a:rPr lang="en-US" sz="2000" dirty="0"/>
              <a:t>)</a:t>
            </a:r>
          </a:p>
          <a:p>
            <a:pPr marL="342265" indent="-342265" rtl="0">
              <a:buClr>
                <a:srgbClr val="009579"/>
              </a:buClr>
            </a:pPr>
            <a:r>
              <a:rPr lang="en-US" sz="2000" b="1" dirty="0" err="1"/>
              <a:t>Prise</a:t>
            </a:r>
            <a:r>
              <a:rPr lang="en-US" sz="2000" b="1" dirty="0"/>
              <a:t> </a:t>
            </a:r>
            <a:r>
              <a:rPr lang="en-US" sz="2000" b="1" dirty="0" err="1"/>
              <a:t>en</a:t>
            </a:r>
            <a:r>
              <a:rPr lang="en-US" sz="2000" b="1" dirty="0"/>
              <a:t> </a:t>
            </a:r>
            <a:r>
              <a:rPr lang="en-US" sz="2000" b="1" dirty="0" err="1"/>
              <a:t>compte</a:t>
            </a:r>
            <a:r>
              <a:rPr lang="en-US" sz="2000" b="1" dirty="0"/>
              <a:t> de </a:t>
            </a:r>
            <a:r>
              <a:rPr lang="en-US" sz="2000" b="1" dirty="0" err="1"/>
              <a:t>l’âge</a:t>
            </a:r>
            <a:r>
              <a:rPr lang="en-US" sz="2000" b="1" dirty="0"/>
              <a:t> et des questions de genre :</a:t>
            </a:r>
            <a:r>
              <a:rPr lang="en-US" sz="2000" dirty="0"/>
              <a:t> femmes, filles, hommes, garçons </a:t>
            </a:r>
            <a:r>
              <a:rPr lang="en-US" sz="2000" dirty="0" err="1"/>
              <a:t>handicapés</a:t>
            </a:r>
            <a:endParaRPr lang="en-GB" sz="2000" dirty="0">
              <a:cs typeface="Arial" panose="020B0604020202020204"/>
            </a:endParaRPr>
          </a:p>
          <a:p>
            <a:pPr marL="342265" indent="-342265" rtl="0">
              <a:buClr>
                <a:srgbClr val="009579"/>
              </a:buClr>
            </a:pPr>
            <a:r>
              <a:rPr lang="en-US" sz="2000" b="1" dirty="0"/>
              <a:t>Respect des droits :</a:t>
            </a:r>
            <a:r>
              <a:rPr lang="en-US" sz="2000" dirty="0"/>
              <a:t> </a:t>
            </a:r>
            <a:r>
              <a:rPr lang="en-US" sz="2000" dirty="0" err="1"/>
              <a:t>personnes</a:t>
            </a:r>
            <a:r>
              <a:rPr lang="en-US" sz="2000" dirty="0"/>
              <a:t> </a:t>
            </a:r>
            <a:r>
              <a:rPr lang="en-US" sz="2000" dirty="0" err="1"/>
              <a:t>présentant</a:t>
            </a:r>
            <a:r>
              <a:rPr lang="en-US" sz="2000" dirty="0"/>
              <a:t> des handicaps physiques, </a:t>
            </a:r>
            <a:r>
              <a:rPr lang="en-US" sz="2000" dirty="0" err="1"/>
              <a:t>intellectuels</a:t>
            </a:r>
            <a:r>
              <a:rPr lang="en-US" sz="2000" dirty="0"/>
              <a:t> </a:t>
            </a:r>
            <a:r>
              <a:rPr lang="en-US" sz="2000" dirty="0" err="1"/>
              <a:t>ou</a:t>
            </a:r>
            <a:r>
              <a:rPr lang="en-US" sz="2000" dirty="0"/>
              <a:t> </a:t>
            </a:r>
            <a:r>
              <a:rPr lang="en-US" sz="2000" dirty="0" err="1"/>
              <a:t>psychosociaux</a:t>
            </a:r>
            <a:r>
              <a:rPr lang="en-US" sz="2000" dirty="0"/>
              <a:t>, </a:t>
            </a:r>
            <a:r>
              <a:rPr lang="en-US" sz="2000" dirty="0" err="1"/>
              <a:t>auditives</a:t>
            </a:r>
            <a:r>
              <a:rPr lang="en-US" sz="2000" dirty="0"/>
              <a:t> et </a:t>
            </a:r>
            <a:r>
              <a:rPr lang="en-US" sz="2000" dirty="0" err="1"/>
              <a:t>visuelles</a:t>
            </a:r>
            <a:endParaRPr lang="en-GB" sz="2000" dirty="0">
              <a:cs typeface="Arial" panose="020B0604020202020204"/>
            </a:endParaRPr>
          </a:p>
          <a:p>
            <a:pPr marL="342265" indent="-342265" rtl="0">
              <a:buClr>
                <a:srgbClr val="009579"/>
              </a:buClr>
            </a:pPr>
            <a:r>
              <a:rPr lang="en-US" sz="2000" b="1" dirty="0" err="1"/>
              <a:t>Prise</a:t>
            </a:r>
            <a:r>
              <a:rPr lang="en-US" sz="2000" b="1" dirty="0"/>
              <a:t> </a:t>
            </a:r>
            <a:r>
              <a:rPr lang="en-US" sz="2000" b="1" dirty="0" err="1"/>
              <a:t>en</a:t>
            </a:r>
            <a:r>
              <a:rPr lang="en-US" sz="2000" b="1" dirty="0"/>
              <a:t> </a:t>
            </a:r>
            <a:r>
              <a:rPr lang="en-US" sz="2000" b="1" dirty="0" err="1"/>
              <a:t>compte</a:t>
            </a:r>
            <a:r>
              <a:rPr lang="en-US" sz="2000" b="1" dirty="0"/>
              <a:t> des obstacles :</a:t>
            </a:r>
            <a:r>
              <a:rPr lang="en-US" sz="2000" dirty="0"/>
              <a:t> obstacles physiques, </a:t>
            </a:r>
            <a:r>
              <a:rPr lang="en-US" sz="2000" dirty="0" err="1"/>
              <a:t>informationnels</a:t>
            </a:r>
            <a:r>
              <a:rPr lang="en-US" sz="2000" dirty="0"/>
              <a:t>, </a:t>
            </a:r>
            <a:r>
              <a:rPr lang="en-US" sz="2000" dirty="0" err="1"/>
              <a:t>communicationnels</a:t>
            </a:r>
            <a:r>
              <a:rPr lang="en-US" sz="2000" dirty="0"/>
              <a:t>, </a:t>
            </a:r>
            <a:r>
              <a:rPr lang="en-US" sz="2000" dirty="0" err="1"/>
              <a:t>institutionnels</a:t>
            </a:r>
            <a:r>
              <a:rPr lang="en-US" sz="2000" dirty="0"/>
              <a:t> et </a:t>
            </a:r>
            <a:r>
              <a:rPr lang="en-US" sz="2000" dirty="0" err="1"/>
              <a:t>comportementaux</a:t>
            </a:r>
            <a:endParaRPr lang="en-GB" sz="2000" dirty="0">
              <a:cs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034" y="242449"/>
            <a:ext cx="8754312" cy="722751"/>
          </a:xfrm>
        </p:spPr>
        <p:txBody>
          <a:bodyPr rtlCol="0">
            <a:normAutofit/>
          </a:bodyPr>
          <a:lstStyle/>
          <a:p>
            <a:pPr algn="ctr" rtl="0"/>
            <a:r>
              <a:rPr lang="en-US" sz="3000">
                <a:solidFill>
                  <a:srgbClr val="009579"/>
                </a:solidFill>
              </a:rPr>
              <a:t>Questions-réponses</a:t>
            </a:r>
          </a:p>
        </p:txBody>
      </p:sp>
      <p:pic>
        <p:nvPicPr>
          <p:cNvPr id="4" name="Picture 4" descr="A group of children with disabilities and their families "/>
          <p:cNvPicPr>
            <a:picLocks noGrp="1" noChangeAspect="1"/>
          </p:cNvPicPr>
          <p:nvPr>
            <p:ph idx="1"/>
          </p:nvPr>
        </p:nvPicPr>
        <p:blipFill>
          <a:blip r:embed="rId4"/>
          <a:stretch>
            <a:fillRect/>
          </a:stretch>
        </p:blipFill>
        <p:spPr>
          <a:xfrm>
            <a:off x="2320334" y="1172104"/>
            <a:ext cx="4531712" cy="3021510"/>
          </a:xfrm>
        </p:spPr>
      </p:pic>
      <p:sp>
        <p:nvSpPr>
          <p:cNvPr id="5" name="Rectangle 4"/>
          <p:cNvSpPr/>
          <p:nvPr/>
        </p:nvSpPr>
        <p:spPr>
          <a:xfrm>
            <a:off x="2767896" y="4216294"/>
            <a:ext cx="3608209" cy="261610"/>
          </a:xfrm>
          <a:prstGeom prst="rect">
            <a:avLst/>
          </a:prstGeom>
        </p:spPr>
        <p:txBody>
          <a:bodyPr wrap="square" rtlCol="0">
            <a:spAutoFit/>
          </a:bodyPr>
          <a:lstStyle/>
          <a:p>
            <a:pPr algn="ctr" rtl="0"/>
            <a:r>
              <a:rPr lang="en-US" sz="1100"/>
              <a:t>Crédit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F251983_UNHCR_Brand_Book_Template_2016_V1">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7" ma:contentTypeDescription="Create a new document." ma:contentTypeScope="" ma:versionID="25fd66066a8367b142de4df3665bb995">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5fd1bdddca48729c67c0792844320cd"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4FC517-98AD-48D3-A295-8F71F441E88E}"/>
</file>

<file path=customXml/itemProps2.xml><?xml version="1.0" encoding="utf-8"?>
<ds:datastoreItem xmlns:ds="http://schemas.openxmlformats.org/officeDocument/2006/customXml" ds:itemID="{0AA41DB1-E8EC-4A8D-BE4E-5CC0349AB3FD}"/>
</file>

<file path=docProps/app.xml><?xml version="1.0" encoding="utf-8"?>
<Properties xmlns="http://schemas.openxmlformats.org/officeDocument/2006/extended-properties" xmlns:vt="http://schemas.openxmlformats.org/officeDocument/2006/docPropsVTypes">
  <TotalTime>20</TotalTime>
  <Words>2295</Words>
  <Application>Microsoft Office PowerPoint</Application>
  <PresentationFormat>On-screen Show (16:9)</PresentationFormat>
  <Paragraphs>103</Paragraphs>
  <Slides>9</Slides>
  <Notes>9</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vt:i4>
      </vt:variant>
    </vt:vector>
  </HeadingPairs>
  <TitlesOfParts>
    <vt:vector size="13" baseType="lpstr">
      <vt:lpstr>Arial</vt:lpstr>
      <vt:lpstr>Calibri</vt:lpstr>
      <vt:lpstr>UNHCR2016</vt:lpstr>
      <vt:lpstr>RF251983_UNHCR_Brand_Book_Template_2016_V1</vt:lpstr>
      <vt:lpstr>Module 1  PRÉSENTATION</vt:lpstr>
      <vt:lpstr>Programme du jour</vt:lpstr>
      <vt:lpstr>Différent. Tout comme vous</vt:lpstr>
      <vt:lpstr>Différent. Tout comme vous</vt:lpstr>
      <vt:lpstr>Mme Safak Pavey</vt:lpstr>
      <vt:lpstr>Objectifs de l’atelier</vt:lpstr>
      <vt:lpstr>Règles de base et accessibilité</vt:lpstr>
      <vt:lpstr>Langage inclusif</vt:lpstr>
      <vt:lpstr>Questions-réponses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Introductions</dc:title>
  <dc:creator>Ricardo Pla cordero</dc:creator>
  <cp:lastModifiedBy>Ricardo Pla Cordero</cp:lastModifiedBy>
  <cp:revision>75</cp:revision>
  <dcterms:created xsi:type="dcterms:W3CDTF">2020-10-29T16:28:00Z</dcterms:created>
  <dcterms:modified xsi:type="dcterms:W3CDTF">2022-09-30T09:46:39Z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0x010100E0E998F15D063747A9F0D074762CDC2E</vt:lpwstr>
  </property>
  <property fmtid="{D5CDD505-2E9C-101B-9397-08002B2CF9AE}" pid="3" name="ICV">
    <vt:lpwstr>8D1A19D5DF1F40FB982E2D4CED6D0363</vt:lpwstr>
  </property>
  <property fmtid="{D5CDD505-2E9C-101B-9397-08002B2CF9AE}" pid="4" name="KSOProductBuildVer">
    <vt:lpwstr>2057-11.2.0.11254</vt:lpwstr>
  </property>
</Properties>
</file>