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699" r:id="rId6"/>
    <p:sldId id="660" r:id="rId7"/>
    <p:sldId id="661" r:id="rId8"/>
    <p:sldId id="717" r:id="rId9"/>
    <p:sldId id="666" r:id="rId10"/>
    <p:sldId id="704" r:id="rId11"/>
    <p:sldId id="737" r:id="rId12"/>
    <p:sldId id="718" r:id="rId13"/>
    <p:sldId id="738" r:id="rId14"/>
    <p:sldId id="739" r:id="rId15"/>
    <p:sldId id="742" r:id="rId16"/>
    <p:sldId id="682" r:id="rId17"/>
    <p:sldId id="743" r:id="rId18"/>
    <p:sldId id="698" r:id="rId19"/>
    <p:sldId id="713" r:id="rId20"/>
    <p:sldId id="741" r:id="rId21"/>
    <p:sldId id="715" r:id="rId22"/>
    <p:sldId id="727" r:id="rId23"/>
    <p:sldId id="740" r:id="rId24"/>
    <p:sldId id="744" r:id="rId25"/>
    <p:sldId id="745" r:id="rId26"/>
    <p:sldId id="746" r:id="rId2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D8426E-A178-211C-46AC-940BA0CC6D04}" name="Ricardo Pla Cordero" initials="RPC" userId="S::placorde@unhcr.org::ad94682a-2679-43c8-afd4-b13f46734a0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cus Skinner" initials="MS" lastIdx="12" clrIdx="0"/>
  <p:cmAuthor id="2" name="Ricardo Pla cordero" initials="RPc" lastIdx="8" clrIdx="1"/>
  <p:cmAuthor id="3" name="Diana Hiscock" initials="DH" lastIdx="6" clrIdx="2"/>
  <p:cmAuthor id="4" name="AMPLEXOR" initials="P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62826" autoAdjust="0"/>
  </p:normalViewPr>
  <p:slideViewPr>
    <p:cSldViewPr snapToGrid="0">
      <p:cViewPr>
        <p:scale>
          <a:sx n="75" d="100"/>
          <a:sy n="75" d="100"/>
        </p:scale>
        <p:origin x="2028" y="5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1A408-21E9-487D-AA0D-F0C20A3CC26F}"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GB"/>
        </a:p>
      </dgm:t>
    </dgm:pt>
    <dgm:pt modelId="{9175DA6E-AE3A-47C3-9CE8-6A25E2C60CF7}">
      <dgm:prSet/>
      <dgm:spPr/>
      <dgm:t>
        <a:bodyPr/>
        <a:lstStyle/>
        <a:p>
          <a:r>
            <a:rPr lang="en-GB" dirty="0"/>
            <a:t>Personal situation – single, married, widow(</a:t>
          </a:r>
          <a:r>
            <a:rPr lang="en-GB" dirty="0" err="1"/>
            <a:t>er</a:t>
          </a:r>
          <a:r>
            <a:rPr lang="en-GB" dirty="0"/>
            <a:t>)  woman or man </a:t>
          </a:r>
        </a:p>
      </dgm:t>
    </dgm:pt>
    <dgm:pt modelId="{05F8D7B8-396C-4076-A178-9A296EED8757}" type="parTrans" cxnId="{43FA26A9-3ED5-4CB4-8470-AE2C2730834A}">
      <dgm:prSet/>
      <dgm:spPr/>
      <dgm:t>
        <a:bodyPr/>
        <a:lstStyle/>
        <a:p>
          <a:endParaRPr lang="en-GB"/>
        </a:p>
      </dgm:t>
    </dgm:pt>
    <dgm:pt modelId="{17E7C936-C289-4A16-B426-23B3D62B7390}" type="sibTrans" cxnId="{43FA26A9-3ED5-4CB4-8470-AE2C2730834A}">
      <dgm:prSet/>
      <dgm:spPr/>
      <dgm:t>
        <a:bodyPr/>
        <a:lstStyle/>
        <a:p>
          <a:endParaRPr lang="en-GB"/>
        </a:p>
      </dgm:t>
    </dgm:pt>
    <dgm:pt modelId="{E39BF88E-E8BC-49B4-9F0D-24160B6F1BFF}">
      <dgm:prSet/>
      <dgm:spPr/>
      <dgm:t>
        <a:bodyPr/>
        <a:lstStyle/>
        <a:p>
          <a:r>
            <a:rPr lang="en-GB" dirty="0"/>
            <a:t>Living with family or living alone </a:t>
          </a:r>
        </a:p>
      </dgm:t>
    </dgm:pt>
    <dgm:pt modelId="{8D0B60B6-4060-4BA4-ADE1-5367E5252976}" type="parTrans" cxnId="{06ADE1A1-0DEB-42E0-8DE3-3F58A31C74D4}">
      <dgm:prSet/>
      <dgm:spPr/>
      <dgm:t>
        <a:bodyPr/>
        <a:lstStyle/>
        <a:p>
          <a:endParaRPr lang="en-GB"/>
        </a:p>
      </dgm:t>
    </dgm:pt>
    <dgm:pt modelId="{9585A611-A5E1-49EC-B043-B9F3B8CA063E}" type="sibTrans" cxnId="{06ADE1A1-0DEB-42E0-8DE3-3F58A31C74D4}">
      <dgm:prSet/>
      <dgm:spPr/>
      <dgm:t>
        <a:bodyPr/>
        <a:lstStyle/>
        <a:p>
          <a:endParaRPr lang="en-GB"/>
        </a:p>
      </dgm:t>
    </dgm:pt>
    <dgm:pt modelId="{DE67D8C5-7CA0-41EF-A680-35D646622622}">
      <dgm:prSet/>
      <dgm:spPr/>
      <dgm:t>
        <a:bodyPr/>
        <a:lstStyle/>
        <a:p>
          <a:r>
            <a:rPr lang="en-GB" dirty="0"/>
            <a:t>Providing care and family support</a:t>
          </a:r>
        </a:p>
      </dgm:t>
    </dgm:pt>
    <dgm:pt modelId="{5851253E-07BC-435F-94E2-53A38A86E225}" type="parTrans" cxnId="{4F64D7D7-482D-48A4-A75C-413FCA9E4801}">
      <dgm:prSet/>
      <dgm:spPr/>
      <dgm:t>
        <a:bodyPr/>
        <a:lstStyle/>
        <a:p>
          <a:endParaRPr lang="en-GB"/>
        </a:p>
      </dgm:t>
    </dgm:pt>
    <dgm:pt modelId="{98B0DBDE-B666-46BE-B687-12C29A0220BC}" type="sibTrans" cxnId="{4F64D7D7-482D-48A4-A75C-413FCA9E4801}">
      <dgm:prSet/>
      <dgm:spPr/>
      <dgm:t>
        <a:bodyPr/>
        <a:lstStyle/>
        <a:p>
          <a:endParaRPr lang="en-GB"/>
        </a:p>
      </dgm:t>
    </dgm:pt>
    <dgm:pt modelId="{A88F83E0-500F-48C5-A315-869A396DF67F}">
      <dgm:prSet/>
      <dgm:spPr/>
      <dgm:t>
        <a:bodyPr/>
        <a:lstStyle/>
        <a:p>
          <a:r>
            <a:rPr lang="en-GB" dirty="0"/>
            <a:t>Living with chronic health conditions and disabilities</a:t>
          </a:r>
        </a:p>
      </dgm:t>
    </dgm:pt>
    <dgm:pt modelId="{7B394636-7F9C-4B56-ACD5-96E131C0DBD8}" type="parTrans" cxnId="{124AE6A8-4141-4A3A-B8E2-DE005B7D84E2}">
      <dgm:prSet/>
      <dgm:spPr/>
      <dgm:t>
        <a:bodyPr/>
        <a:lstStyle/>
        <a:p>
          <a:endParaRPr lang="en-GB"/>
        </a:p>
      </dgm:t>
    </dgm:pt>
    <dgm:pt modelId="{10BAA9CC-A2D6-46D3-BCF4-B225CAC8DF4E}" type="sibTrans" cxnId="{124AE6A8-4141-4A3A-B8E2-DE005B7D84E2}">
      <dgm:prSet/>
      <dgm:spPr/>
      <dgm:t>
        <a:bodyPr/>
        <a:lstStyle/>
        <a:p>
          <a:endParaRPr lang="en-GB"/>
        </a:p>
      </dgm:t>
    </dgm:pt>
    <dgm:pt modelId="{4840EAEA-C823-495F-823D-B2CF6BB507F6}">
      <dgm:prSet/>
      <dgm:spPr/>
      <dgm:t>
        <a:bodyPr/>
        <a:lstStyle/>
        <a:p>
          <a:r>
            <a:rPr lang="en-GB" dirty="0"/>
            <a:t>Carrying out formal or informal work on a regular basis </a:t>
          </a:r>
        </a:p>
      </dgm:t>
    </dgm:pt>
    <dgm:pt modelId="{EC6AA0FB-CE40-4D7D-B988-F502FC84E529}" type="parTrans" cxnId="{02FDE0B3-07C7-4388-9357-B1785EC07A78}">
      <dgm:prSet/>
      <dgm:spPr/>
      <dgm:t>
        <a:bodyPr/>
        <a:lstStyle/>
        <a:p>
          <a:endParaRPr lang="en-GB"/>
        </a:p>
      </dgm:t>
    </dgm:pt>
    <dgm:pt modelId="{AD5A19EE-F9ED-4D69-A819-796395D6BB2C}" type="sibTrans" cxnId="{02FDE0B3-07C7-4388-9357-B1785EC07A78}">
      <dgm:prSet/>
      <dgm:spPr/>
      <dgm:t>
        <a:bodyPr/>
        <a:lstStyle/>
        <a:p>
          <a:endParaRPr lang="en-GB"/>
        </a:p>
      </dgm:t>
    </dgm:pt>
    <dgm:pt modelId="{247F2D6D-F142-4F45-8B8B-64D75E1A5492}">
      <dgm:prSet/>
      <dgm:spPr/>
      <dgm:t>
        <a:bodyPr/>
        <a:lstStyle/>
        <a:p>
          <a:r>
            <a:rPr lang="en-GB" dirty="0"/>
            <a:t>Living with anxiety and depression  </a:t>
          </a:r>
        </a:p>
      </dgm:t>
    </dgm:pt>
    <dgm:pt modelId="{6762542C-5A14-42CB-8972-00D42907F356}" type="parTrans" cxnId="{3E793E5D-FC10-4009-93E5-40410A43EC92}">
      <dgm:prSet/>
      <dgm:spPr/>
      <dgm:t>
        <a:bodyPr/>
        <a:lstStyle/>
        <a:p>
          <a:endParaRPr lang="en-GB"/>
        </a:p>
      </dgm:t>
    </dgm:pt>
    <dgm:pt modelId="{C46329E7-CC26-4B86-8269-44B418D86CD2}" type="sibTrans" cxnId="{3E793E5D-FC10-4009-93E5-40410A43EC92}">
      <dgm:prSet/>
      <dgm:spPr/>
      <dgm:t>
        <a:bodyPr/>
        <a:lstStyle/>
        <a:p>
          <a:endParaRPr lang="en-GB"/>
        </a:p>
      </dgm:t>
    </dgm:pt>
    <dgm:pt modelId="{8DEC7AAE-FF2D-421D-BF43-01BC1172AFC6}">
      <dgm:prSet/>
      <dgm:spPr/>
      <dgm:t>
        <a:bodyPr/>
        <a:lstStyle/>
        <a:p>
          <a:r>
            <a:rPr lang="en-GB" dirty="0"/>
            <a:t>Able to live independently or dependent on others </a:t>
          </a:r>
        </a:p>
      </dgm:t>
    </dgm:pt>
    <dgm:pt modelId="{9F59FFE6-8433-470A-8D4B-092E1E87BED7}" type="parTrans" cxnId="{8E9F59B8-80CE-4199-81D9-2F2DF97A0B88}">
      <dgm:prSet/>
      <dgm:spPr/>
      <dgm:t>
        <a:bodyPr/>
        <a:lstStyle/>
        <a:p>
          <a:endParaRPr lang="en-GB"/>
        </a:p>
      </dgm:t>
    </dgm:pt>
    <dgm:pt modelId="{FB90A55A-BF10-4D98-847C-CC36111DCD6D}" type="sibTrans" cxnId="{8E9F59B8-80CE-4199-81D9-2F2DF97A0B88}">
      <dgm:prSet/>
      <dgm:spPr/>
      <dgm:t>
        <a:bodyPr/>
        <a:lstStyle/>
        <a:p>
          <a:endParaRPr lang="en-GB"/>
        </a:p>
      </dgm:t>
    </dgm:pt>
    <dgm:pt modelId="{C7946940-572A-4C09-BC47-2193B2545273}" type="pres">
      <dgm:prSet presAssocID="{90E1A408-21E9-487D-AA0D-F0C20A3CC26F}" presName="Name0" presStyleCnt="0">
        <dgm:presLayoutVars>
          <dgm:chMax val="7"/>
          <dgm:dir/>
          <dgm:resizeHandles val="exact"/>
        </dgm:presLayoutVars>
      </dgm:prSet>
      <dgm:spPr/>
    </dgm:pt>
    <dgm:pt modelId="{6200B358-90CA-401B-9FEE-FDB54B3AF85C}" type="pres">
      <dgm:prSet presAssocID="{90E1A408-21E9-487D-AA0D-F0C20A3CC26F}" presName="ellipse1" presStyleLbl="vennNode1" presStyleIdx="0" presStyleCnt="7">
        <dgm:presLayoutVars>
          <dgm:bulletEnabled val="1"/>
        </dgm:presLayoutVars>
      </dgm:prSet>
      <dgm:spPr/>
    </dgm:pt>
    <dgm:pt modelId="{6C21590D-3BD4-4EB7-A100-C89B128E874D}" type="pres">
      <dgm:prSet presAssocID="{90E1A408-21E9-487D-AA0D-F0C20A3CC26F}" presName="ellipse2" presStyleLbl="vennNode1" presStyleIdx="1" presStyleCnt="7">
        <dgm:presLayoutVars>
          <dgm:bulletEnabled val="1"/>
        </dgm:presLayoutVars>
      </dgm:prSet>
      <dgm:spPr/>
    </dgm:pt>
    <dgm:pt modelId="{6ABDC6E3-80E2-48A2-AB23-DED6E15D04F0}" type="pres">
      <dgm:prSet presAssocID="{90E1A408-21E9-487D-AA0D-F0C20A3CC26F}" presName="ellipse3" presStyleLbl="vennNode1" presStyleIdx="2" presStyleCnt="7">
        <dgm:presLayoutVars>
          <dgm:bulletEnabled val="1"/>
        </dgm:presLayoutVars>
      </dgm:prSet>
      <dgm:spPr/>
    </dgm:pt>
    <dgm:pt modelId="{6E886B7B-1244-4115-9DCE-357D0D062CE2}" type="pres">
      <dgm:prSet presAssocID="{90E1A408-21E9-487D-AA0D-F0C20A3CC26F}" presName="ellipse4" presStyleLbl="vennNode1" presStyleIdx="3" presStyleCnt="7">
        <dgm:presLayoutVars>
          <dgm:bulletEnabled val="1"/>
        </dgm:presLayoutVars>
      </dgm:prSet>
      <dgm:spPr/>
    </dgm:pt>
    <dgm:pt modelId="{224B406E-0869-4C4E-B8C4-F19846A02DDC}" type="pres">
      <dgm:prSet presAssocID="{90E1A408-21E9-487D-AA0D-F0C20A3CC26F}" presName="ellipse5" presStyleLbl="vennNode1" presStyleIdx="4" presStyleCnt="7">
        <dgm:presLayoutVars>
          <dgm:bulletEnabled val="1"/>
        </dgm:presLayoutVars>
      </dgm:prSet>
      <dgm:spPr/>
    </dgm:pt>
    <dgm:pt modelId="{D2A84337-5260-4B94-9FAF-8159F3190E3E}" type="pres">
      <dgm:prSet presAssocID="{90E1A408-21E9-487D-AA0D-F0C20A3CC26F}" presName="ellipse6" presStyleLbl="vennNode1" presStyleIdx="5" presStyleCnt="7">
        <dgm:presLayoutVars>
          <dgm:bulletEnabled val="1"/>
        </dgm:presLayoutVars>
      </dgm:prSet>
      <dgm:spPr/>
    </dgm:pt>
    <dgm:pt modelId="{1DA9CC96-DAAB-497A-B42F-5AAEF7929F1F}" type="pres">
      <dgm:prSet presAssocID="{90E1A408-21E9-487D-AA0D-F0C20A3CC26F}" presName="ellipse7" presStyleLbl="vennNode1" presStyleIdx="6" presStyleCnt="7">
        <dgm:presLayoutVars>
          <dgm:bulletEnabled val="1"/>
        </dgm:presLayoutVars>
      </dgm:prSet>
      <dgm:spPr/>
    </dgm:pt>
  </dgm:ptLst>
  <dgm:cxnLst>
    <dgm:cxn modelId="{FDC3AD03-5B82-49A0-9F13-FC58B2620201}" type="presOf" srcId="{247F2D6D-F142-4F45-8B8B-64D75E1A5492}" destId="{D2A84337-5260-4B94-9FAF-8159F3190E3E}" srcOrd="0" destOrd="0" presId="urn:microsoft.com/office/officeart/2005/8/layout/rings+Icon"/>
    <dgm:cxn modelId="{F40E6D1E-1412-47C2-B374-2DC4DB4B508C}" type="presOf" srcId="{90E1A408-21E9-487D-AA0D-F0C20A3CC26F}" destId="{C7946940-572A-4C09-BC47-2193B2545273}" srcOrd="0" destOrd="0" presId="urn:microsoft.com/office/officeart/2005/8/layout/rings+Icon"/>
    <dgm:cxn modelId="{66FCED26-26DE-446A-93E1-23712F5493E2}" type="presOf" srcId="{4840EAEA-C823-495F-823D-B2CF6BB507F6}" destId="{224B406E-0869-4C4E-B8C4-F19846A02DDC}" srcOrd="0" destOrd="0" presId="urn:microsoft.com/office/officeart/2005/8/layout/rings+Icon"/>
    <dgm:cxn modelId="{00A6AC32-EA42-4880-84AF-0F4C8CC1DAEB}" type="presOf" srcId="{9175DA6E-AE3A-47C3-9CE8-6A25E2C60CF7}" destId="{6200B358-90CA-401B-9FEE-FDB54B3AF85C}" srcOrd="0" destOrd="0" presId="urn:microsoft.com/office/officeart/2005/8/layout/rings+Icon"/>
    <dgm:cxn modelId="{E3C13937-7857-447C-BAA0-E4A4CACBB114}" type="presOf" srcId="{DE67D8C5-7CA0-41EF-A680-35D646622622}" destId="{6ABDC6E3-80E2-48A2-AB23-DED6E15D04F0}" srcOrd="0" destOrd="0" presId="urn:microsoft.com/office/officeart/2005/8/layout/rings+Icon"/>
    <dgm:cxn modelId="{3E793E5D-FC10-4009-93E5-40410A43EC92}" srcId="{90E1A408-21E9-487D-AA0D-F0C20A3CC26F}" destId="{247F2D6D-F142-4F45-8B8B-64D75E1A5492}" srcOrd="5" destOrd="0" parTransId="{6762542C-5A14-42CB-8972-00D42907F356}" sibTransId="{C46329E7-CC26-4B86-8269-44B418D86CD2}"/>
    <dgm:cxn modelId="{36E2EE63-CC42-4AF8-80DE-B8C2A34483EA}" type="presOf" srcId="{E39BF88E-E8BC-49B4-9F0D-24160B6F1BFF}" destId="{6C21590D-3BD4-4EB7-A100-C89B128E874D}" srcOrd="0" destOrd="0" presId="urn:microsoft.com/office/officeart/2005/8/layout/rings+Icon"/>
    <dgm:cxn modelId="{71DC247A-E89E-4C60-9A5B-D093918B07DB}" type="presOf" srcId="{A88F83E0-500F-48C5-A315-869A396DF67F}" destId="{6E886B7B-1244-4115-9DCE-357D0D062CE2}" srcOrd="0" destOrd="0" presId="urn:microsoft.com/office/officeart/2005/8/layout/rings+Icon"/>
    <dgm:cxn modelId="{06ADE1A1-0DEB-42E0-8DE3-3F58A31C74D4}" srcId="{90E1A408-21E9-487D-AA0D-F0C20A3CC26F}" destId="{E39BF88E-E8BC-49B4-9F0D-24160B6F1BFF}" srcOrd="1" destOrd="0" parTransId="{8D0B60B6-4060-4BA4-ADE1-5367E5252976}" sibTransId="{9585A611-A5E1-49EC-B043-B9F3B8CA063E}"/>
    <dgm:cxn modelId="{124AE6A8-4141-4A3A-B8E2-DE005B7D84E2}" srcId="{90E1A408-21E9-487D-AA0D-F0C20A3CC26F}" destId="{A88F83E0-500F-48C5-A315-869A396DF67F}" srcOrd="3" destOrd="0" parTransId="{7B394636-7F9C-4B56-ACD5-96E131C0DBD8}" sibTransId="{10BAA9CC-A2D6-46D3-BCF4-B225CAC8DF4E}"/>
    <dgm:cxn modelId="{43FA26A9-3ED5-4CB4-8470-AE2C2730834A}" srcId="{90E1A408-21E9-487D-AA0D-F0C20A3CC26F}" destId="{9175DA6E-AE3A-47C3-9CE8-6A25E2C60CF7}" srcOrd="0" destOrd="0" parTransId="{05F8D7B8-396C-4076-A178-9A296EED8757}" sibTransId="{17E7C936-C289-4A16-B426-23B3D62B7390}"/>
    <dgm:cxn modelId="{1F1374AC-0885-4572-A613-EFF7A63628E8}" type="presOf" srcId="{8DEC7AAE-FF2D-421D-BF43-01BC1172AFC6}" destId="{1DA9CC96-DAAB-497A-B42F-5AAEF7929F1F}" srcOrd="0" destOrd="0" presId="urn:microsoft.com/office/officeart/2005/8/layout/rings+Icon"/>
    <dgm:cxn modelId="{02FDE0B3-07C7-4388-9357-B1785EC07A78}" srcId="{90E1A408-21E9-487D-AA0D-F0C20A3CC26F}" destId="{4840EAEA-C823-495F-823D-B2CF6BB507F6}" srcOrd="4" destOrd="0" parTransId="{EC6AA0FB-CE40-4D7D-B988-F502FC84E529}" sibTransId="{AD5A19EE-F9ED-4D69-A819-796395D6BB2C}"/>
    <dgm:cxn modelId="{8E9F59B8-80CE-4199-81D9-2F2DF97A0B88}" srcId="{90E1A408-21E9-487D-AA0D-F0C20A3CC26F}" destId="{8DEC7AAE-FF2D-421D-BF43-01BC1172AFC6}" srcOrd="6" destOrd="0" parTransId="{9F59FFE6-8433-470A-8D4B-092E1E87BED7}" sibTransId="{FB90A55A-BF10-4D98-847C-CC36111DCD6D}"/>
    <dgm:cxn modelId="{4F64D7D7-482D-48A4-A75C-413FCA9E4801}" srcId="{90E1A408-21E9-487D-AA0D-F0C20A3CC26F}" destId="{DE67D8C5-7CA0-41EF-A680-35D646622622}" srcOrd="2" destOrd="0" parTransId="{5851253E-07BC-435F-94E2-53A38A86E225}" sibTransId="{98B0DBDE-B666-46BE-B687-12C29A0220BC}"/>
    <dgm:cxn modelId="{1332813E-C57F-45B8-94C7-24CAA9CBB06A}" type="presParOf" srcId="{C7946940-572A-4C09-BC47-2193B2545273}" destId="{6200B358-90CA-401B-9FEE-FDB54B3AF85C}" srcOrd="0" destOrd="0" presId="urn:microsoft.com/office/officeart/2005/8/layout/rings+Icon"/>
    <dgm:cxn modelId="{EF844A79-EE34-4466-8F28-EE7EED52FEB0}" type="presParOf" srcId="{C7946940-572A-4C09-BC47-2193B2545273}" destId="{6C21590D-3BD4-4EB7-A100-C89B128E874D}" srcOrd="1" destOrd="0" presId="urn:microsoft.com/office/officeart/2005/8/layout/rings+Icon"/>
    <dgm:cxn modelId="{2BF05672-1A6C-4F60-B508-F569B01D358B}" type="presParOf" srcId="{C7946940-572A-4C09-BC47-2193B2545273}" destId="{6ABDC6E3-80E2-48A2-AB23-DED6E15D04F0}" srcOrd="2" destOrd="0" presId="urn:microsoft.com/office/officeart/2005/8/layout/rings+Icon"/>
    <dgm:cxn modelId="{0474E9A6-A58D-498B-9435-341039EC3325}" type="presParOf" srcId="{C7946940-572A-4C09-BC47-2193B2545273}" destId="{6E886B7B-1244-4115-9DCE-357D0D062CE2}" srcOrd="3" destOrd="0" presId="urn:microsoft.com/office/officeart/2005/8/layout/rings+Icon"/>
    <dgm:cxn modelId="{6C9A0CAE-C7FB-4F81-9E3D-88B4B7539C16}" type="presParOf" srcId="{C7946940-572A-4C09-BC47-2193B2545273}" destId="{224B406E-0869-4C4E-B8C4-F19846A02DDC}" srcOrd="4" destOrd="0" presId="urn:microsoft.com/office/officeart/2005/8/layout/rings+Icon"/>
    <dgm:cxn modelId="{CFDB1EDF-B320-41B5-A94B-E19C1034B753}" type="presParOf" srcId="{C7946940-572A-4C09-BC47-2193B2545273}" destId="{D2A84337-5260-4B94-9FAF-8159F3190E3E}" srcOrd="5" destOrd="0" presId="urn:microsoft.com/office/officeart/2005/8/layout/rings+Icon"/>
    <dgm:cxn modelId="{D4778F48-E518-48AD-828B-1839779B207E}" type="presParOf" srcId="{C7946940-572A-4C09-BC47-2193B2545273}" destId="{1DA9CC96-DAAB-497A-B42F-5AAEF7929F1F}" srcOrd="6"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0B358-90CA-401B-9FEE-FDB54B3AF85C}">
      <dsp:nvSpPr>
        <dsp:cNvPr id="0" name=""/>
        <dsp:cNvSpPr/>
      </dsp:nvSpPr>
      <dsp:spPr>
        <a:xfrm>
          <a:off x="152375" y="0"/>
          <a:ext cx="2506763" cy="25068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Personal situation – single, married, widow(</a:t>
          </a:r>
          <a:r>
            <a:rPr lang="en-GB" sz="2000" kern="1200" dirty="0" err="1"/>
            <a:t>er</a:t>
          </a:r>
          <a:r>
            <a:rPr lang="en-GB" sz="2000" kern="1200" dirty="0"/>
            <a:t>)  woman or man </a:t>
          </a:r>
        </a:p>
      </dsp:txBody>
      <dsp:txXfrm>
        <a:off x="519482" y="367113"/>
        <a:ext cx="1772549" cy="1772579"/>
      </dsp:txXfrm>
    </dsp:sp>
    <dsp:sp modelId="{6C21590D-3BD4-4EB7-A100-C89B128E874D}">
      <dsp:nvSpPr>
        <dsp:cNvPr id="0" name=""/>
        <dsp:cNvSpPr/>
      </dsp:nvSpPr>
      <dsp:spPr>
        <a:xfrm>
          <a:off x="1435878" y="1844532"/>
          <a:ext cx="2506763" cy="25068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Living with family or living alone </a:t>
          </a:r>
        </a:p>
      </dsp:txBody>
      <dsp:txXfrm>
        <a:off x="1802985" y="2211645"/>
        <a:ext cx="1772549" cy="1772579"/>
      </dsp:txXfrm>
    </dsp:sp>
    <dsp:sp modelId="{6ABDC6E3-80E2-48A2-AB23-DED6E15D04F0}">
      <dsp:nvSpPr>
        <dsp:cNvPr id="0" name=""/>
        <dsp:cNvSpPr/>
      </dsp:nvSpPr>
      <dsp:spPr>
        <a:xfrm>
          <a:off x="2720403" y="0"/>
          <a:ext cx="2506763" cy="25068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Providing care and family support</a:t>
          </a:r>
        </a:p>
      </dsp:txBody>
      <dsp:txXfrm>
        <a:off x="3087510" y="367113"/>
        <a:ext cx="1772549" cy="1772579"/>
      </dsp:txXfrm>
    </dsp:sp>
    <dsp:sp modelId="{6E886B7B-1244-4115-9DCE-357D0D062CE2}">
      <dsp:nvSpPr>
        <dsp:cNvPr id="0" name=""/>
        <dsp:cNvSpPr/>
      </dsp:nvSpPr>
      <dsp:spPr>
        <a:xfrm>
          <a:off x="4003907" y="1844532"/>
          <a:ext cx="2506763" cy="25068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Living with chronic health conditions and disabilities</a:t>
          </a:r>
        </a:p>
      </dsp:txBody>
      <dsp:txXfrm>
        <a:off x="4371014" y="2211645"/>
        <a:ext cx="1772549" cy="1772579"/>
      </dsp:txXfrm>
    </dsp:sp>
    <dsp:sp modelId="{224B406E-0869-4C4E-B8C4-F19846A02DDC}">
      <dsp:nvSpPr>
        <dsp:cNvPr id="0" name=""/>
        <dsp:cNvSpPr/>
      </dsp:nvSpPr>
      <dsp:spPr>
        <a:xfrm>
          <a:off x="5288432" y="0"/>
          <a:ext cx="2506763" cy="25068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Carrying out formal or informal work on a regular basis </a:t>
          </a:r>
        </a:p>
      </dsp:txBody>
      <dsp:txXfrm>
        <a:off x="5655539" y="367113"/>
        <a:ext cx="1772549" cy="1772579"/>
      </dsp:txXfrm>
    </dsp:sp>
    <dsp:sp modelId="{D2A84337-5260-4B94-9FAF-8159F3190E3E}">
      <dsp:nvSpPr>
        <dsp:cNvPr id="0" name=""/>
        <dsp:cNvSpPr/>
      </dsp:nvSpPr>
      <dsp:spPr>
        <a:xfrm>
          <a:off x="6571936" y="1844532"/>
          <a:ext cx="2506763" cy="25068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Living with anxiety and depression  </a:t>
          </a:r>
        </a:p>
      </dsp:txBody>
      <dsp:txXfrm>
        <a:off x="6939043" y="2211645"/>
        <a:ext cx="1772549" cy="1772579"/>
      </dsp:txXfrm>
    </dsp:sp>
    <dsp:sp modelId="{1DA9CC96-DAAB-497A-B42F-5AAEF7929F1F}">
      <dsp:nvSpPr>
        <dsp:cNvPr id="0" name=""/>
        <dsp:cNvSpPr/>
      </dsp:nvSpPr>
      <dsp:spPr>
        <a:xfrm>
          <a:off x="7856461" y="0"/>
          <a:ext cx="2506763" cy="25068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Able to live independently or dependent on others </a:t>
          </a:r>
        </a:p>
      </dsp:txBody>
      <dsp:txXfrm>
        <a:off x="8223568" y="367113"/>
        <a:ext cx="1772549" cy="1772579"/>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FDAD231-C647-47AA-A483-8D782C27EB08}" type="datetimeFigureOut">
              <a:rPr lang="en-GB" smtClean="0"/>
              <a:t>13/11/2023</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20F3F1E-604D-420A-8439-9DFD15B02049}" type="slidenum">
              <a:rPr lang="en-GB" smtClean="0"/>
              <a:t>‹#›</a:t>
            </a:fld>
            <a:endParaRPr lang="en-GB"/>
          </a:p>
        </p:txBody>
      </p:sp>
    </p:spTree>
    <p:extLst>
      <p:ext uri="{BB962C8B-B14F-4D97-AF65-F5344CB8AC3E}">
        <p14:creationId xmlns:p14="http://schemas.microsoft.com/office/powerpoint/2010/main" val="411098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fworld.org/cgi-bin/texis/vtx/rwmain?page=search&amp;docid=4ee72aaf2&amp;skip=0&amp;query=need%20to%20know%20guidance%20older%20people&amp;_gl=1*1qou9qi*_rup_ga*MTI2Njk4NDI3NC4xNjI5MTk3Mzc5*_rup_ga_EVDQTJ4LMY*MTY4NjY2MjEwMS4zMS4xLjE2ODY2NjQxNTIuMC4wLj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efworld.org/cgi-bin/texis/vtx/rwmain?page=search&amp;docid=4ee72aaf2&amp;skip=0&amp;query=need%20to%20know%20guidance%20older%20peopl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globalagewatch.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24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p>
          <a:p>
            <a:pPr>
              <a:lnSpc>
                <a:spcPct val="107000"/>
              </a:lnSpc>
              <a:spcAft>
                <a:spcPts val="800"/>
              </a:spcAft>
            </a:pPr>
            <a:endParaRPr lang="en-GB" sz="24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GB" sz="2400" dirty="0">
                <a:effectLst/>
                <a:latin typeface="Calibri" panose="020F0502020204030204" pitchFamily="34" charset="0"/>
                <a:ea typeface="Times New Roman" panose="02020603050405020304" pitchFamily="18" charset="0"/>
                <a:cs typeface="Calibri" panose="020F0502020204030204" pitchFamily="34" charset="0"/>
              </a:rPr>
              <a:t>Welcome the participants to the workshop.</a:t>
            </a:r>
            <a:r>
              <a:rPr lang="en-GB" sz="24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24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2400" dirty="0">
                <a:effectLst/>
                <a:latin typeface="Calibri" panose="020F0502020204030204" pitchFamily="34" charset="0"/>
                <a:ea typeface="Times New Roman" panose="02020603050405020304" pitchFamily="18" charset="0"/>
                <a:cs typeface="Calibri" panose="020F0502020204030204" pitchFamily="34" charset="0"/>
              </a:rPr>
              <a:t>Ask the participants to share their names and organization and to write one question on something that raises their curiosity about getting old: “What are you curious about regarding getting older?”</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dirty="0">
                <a:effectLst/>
                <a:latin typeface="Calibri" panose="020F0502020204030204" pitchFamily="34" charset="0"/>
                <a:ea typeface="Times New Roman" panose="02020603050405020304" pitchFamily="18" charset="0"/>
                <a:cs typeface="Calibri" panose="020F0502020204030204" pitchFamily="34" charset="0"/>
              </a:rPr>
              <a:t>For example: “Will I live in the same place I am living now?” </a:t>
            </a:r>
          </a:p>
          <a:p>
            <a:pPr>
              <a:lnSpc>
                <a:spcPct val="107000"/>
              </a:lnSpc>
              <a:spcAft>
                <a:spcPts val="800"/>
              </a:spcAft>
            </a:pPr>
            <a:r>
              <a:rPr lang="en-GB" sz="2400" dirty="0">
                <a:effectLst/>
                <a:latin typeface="Calibri" panose="020F0502020204030204" pitchFamily="34" charset="0"/>
                <a:ea typeface="Calibri" panose="020F0502020204030204" pitchFamily="34" charset="0"/>
                <a:cs typeface="Calibri" panose="020F0502020204030204" pitchFamily="34" charset="0"/>
              </a:rPr>
              <a:t>Inputs can be shared using paper notes or a word cloud.</a:t>
            </a:r>
            <a:r>
              <a:rPr lang="en-GB" sz="2400" dirty="0">
                <a:effectLst/>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dirty="0">
                <a:effectLst/>
                <a:latin typeface="Calibri" panose="020F0502020204030204" pitchFamily="34" charset="0"/>
                <a:ea typeface="Times New Roman" panose="02020603050405020304" pitchFamily="18" charset="0"/>
                <a:cs typeface="Calibri" panose="020F0502020204030204" pitchFamily="34" charset="0"/>
              </a:rPr>
              <a:t>Identify common beliefs shared around being older, including fears relating to getting older.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20F3F1E-604D-420A-8439-9DFD15B02049}" type="slidenum">
              <a:rPr lang="en-GB" smtClean="0"/>
              <a:t>1</a:t>
            </a:fld>
            <a:endParaRPr lang="en-GB"/>
          </a:p>
        </p:txBody>
      </p:sp>
    </p:spTree>
    <p:extLst>
      <p:ext uri="{BB962C8B-B14F-4D97-AF65-F5344CB8AC3E}">
        <p14:creationId xmlns:p14="http://schemas.microsoft.com/office/powerpoint/2010/main" val="2484780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endParaRPr lang="en-GB" sz="1200" dirty="0"/>
          </a:p>
          <a:p>
            <a:pPr>
              <a:lnSpc>
                <a:spcPct val="107000"/>
              </a:lnSpc>
              <a:spcAft>
                <a:spcPts val="800"/>
              </a:spcAft>
            </a:pPr>
            <a:endPar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a:lnSpc>
                <a:spcPct val="107000"/>
              </a:lnSpc>
              <a:spcAft>
                <a:spcPts val="800"/>
              </a:spcAft>
            </a:pP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Tell the participants that this activity will introduce the use of a “problem tree”</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analysis</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to identify </a:t>
            </a:r>
            <a:r>
              <a:rPr lang="en-GB" sz="1200" b="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protection</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risks and barriers faced by older persons and discuss actions to mitigate these risks.</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Introduce </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the components</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of a Problem tree and explain that we will learn how to identify the protection risks (which will appear in the trunk of the problem tree) and to understand the underlying threats and barriers (which will appear in the roots of the tree).</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This will help us to identify the potential impact of all of these factors on older persons. </a:t>
            </a:r>
          </a:p>
          <a:p>
            <a:pPr>
              <a:lnSpc>
                <a:spcPct val="107000"/>
              </a:lnSpc>
              <a:spcAft>
                <a:spcPts val="800"/>
              </a:spcAft>
            </a:pPr>
            <a:endPar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endParaRPr>
          </a:p>
          <a:p>
            <a:pPr>
              <a:lnSpc>
                <a:spcPct val="107000"/>
              </a:lnSpc>
              <a:spcAft>
                <a:spcPts val="800"/>
              </a:spcAft>
            </a:pP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Project the slide with the problem tree or draw a problem tree on a flipchart and share an example of a protection risk</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The slide represents an example analysis of </a:t>
            </a:r>
            <a:r>
              <a:rPr lang="en-GB" sz="1200" b="1"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elder abuse</a:t>
            </a:r>
            <a:r>
              <a:rPr lang="en-GB" sz="1200" b="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as a protection risk, which will appear on the right of the screen using the PowerPoint Animations function. If the problem tree is drawn on a flipchart, </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the</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facilitator can use sticky notes to facilitate inputs (e.g. each sticky note can include a threat, barrier, etc.), or simply write them on the flipchart. </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Ask participants about which elements they associate with the concept of “elder abuse”, and gather responses.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kern="1200" dirty="0">
                <a:solidFill>
                  <a:srgbClr val="000000"/>
                </a:solidFill>
                <a:effectLst/>
                <a:latin typeface="Calibri" panose="020F0502020204030204" pitchFamily="34" charset="0"/>
                <a:ea typeface="Yu Mincho" panose="02020400000000000000" pitchFamily="18" charset="-128"/>
              </a:rPr>
              <a:t>Provide feedback on the concept of elder abuse as follows: </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As reflected on page 30 of </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hlinkClick r:id="rId3"/>
              </a:rPr>
              <a:t>UNHCR Need to Know Guidance on Working with Older Persons in Forced Displacement</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elder abuse is defined as “a single, or repeated act, or lack of appropriate action, occurring within any relationship where there is an expectation of trust which causes harm or distress to an older person”.</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T</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he underlying factors</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that</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appear </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in the roots</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include prejudices based on</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ageism</a:t>
            </a:r>
            <a:r>
              <a:rPr lang="en-GB" sz="1200" u="none" dirty="0">
                <a:effectLst/>
                <a:latin typeface="Calibri" panose="020F0502020204030204" pitchFamily="34" charset="0"/>
                <a:ea typeface="Calibri" panose="020F0502020204030204" pitchFamily="34" charset="0"/>
                <a:cs typeface="Arial" panose="020B0604020202020204" pitchFamily="34" charset="0"/>
              </a:rPr>
              <a:t> </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(e.g. believing that the lives of older persons have less value or that they are a burden for a household)</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personal characteristics (e.g. limited literacy restricting access to information,</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feelings of shame when reporting</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violence, etc.) and other barriers (e.g. lack of accessible channels for refugees to report violence at home). </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The</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potential impact </a:t>
            </a:r>
            <a:r>
              <a:rPr lang="en-GB" sz="1000" kern="1200" dirty="0">
                <a:solidFill>
                  <a:schemeClr val="tx1"/>
                </a:solidFill>
                <a:effectLst/>
                <a:latin typeface="+mn-lt"/>
                <a:ea typeface="+mn-ea"/>
                <a:cs typeface="+mn-cs"/>
              </a:rPr>
              <a:t>of such abuse on older persons appears in the </a:t>
            </a:r>
            <a:r>
              <a:rPr lang="en-GB" sz="1000" kern="1200" dirty="0" err="1">
                <a:solidFill>
                  <a:schemeClr val="tx1"/>
                </a:solidFill>
                <a:effectLst/>
                <a:latin typeface="+mn-lt"/>
                <a:ea typeface="+mn-ea"/>
                <a:cs typeface="+mn-cs"/>
              </a:rPr>
              <a:t>branchesExamples</a:t>
            </a:r>
            <a:r>
              <a:rPr lang="en-GB" sz="1000" kern="1200" dirty="0">
                <a:solidFill>
                  <a:schemeClr val="tx1"/>
                </a:solidFill>
                <a:effectLst/>
                <a:latin typeface="+mn-lt"/>
                <a:ea typeface="+mn-ea"/>
                <a:cs typeface="+mn-cs"/>
              </a:rPr>
              <a:t> include physical injuries, exploitation (e.g. appropriation of financial resources), abandonment and profound neglect, which can potentially even lead to death.</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000" kern="1200" dirty="0">
                <a:solidFill>
                  <a:schemeClr val="tx1"/>
                </a:solidFill>
                <a:effectLst/>
                <a:latin typeface="+mn-lt"/>
                <a:ea typeface="+mn-ea"/>
                <a:cs typeface="+mn-cs"/>
              </a:rPr>
              <a:t>Indicators of elder abuse include unexplained weight loss, poor hygiene, changes in behaviour, bruising or bed sores, etc.</a:t>
            </a:r>
          </a:p>
          <a:p>
            <a:pPr marL="0" lvl="0" indent="0">
              <a:lnSpc>
                <a:spcPct val="107000"/>
              </a:lnSpc>
              <a:spcAft>
                <a:spcPts val="800"/>
              </a:spcAft>
              <a:buFont typeface="Symbol" panose="05050102010706020507" pitchFamily="18" charset="2"/>
              <a:buNone/>
            </a:pP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Group exercise:</a:t>
            </a:r>
            <a:r>
              <a:rPr lang="en-GB" sz="1200" u="none" strike="sngStrike" kern="1200"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 </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000" kern="1200" dirty="0">
                <a:solidFill>
                  <a:schemeClr val="tx1"/>
                </a:solidFill>
                <a:effectLst/>
                <a:latin typeface="+mn-lt"/>
                <a:ea typeface="+mn-ea"/>
                <a:cs typeface="+mn-cs"/>
              </a:rPr>
              <a:t>tell the participants that they will have 10 min</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to work in groups to identify at least one additional protection risk, its underlying factors and what might be the impact on older persons in forced displacement, and that they will then present their discussion in plenary.</a:t>
            </a:r>
            <a:endPar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a:lnSpc>
                <a:spcPct val="107000"/>
              </a:lnSpc>
              <a:spcAft>
                <a:spcPts val="800"/>
              </a:spcAft>
            </a:pP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Distribute Handout 2 – Using a problem tree for the protection of older persons. Ask the participants to read the information</a:t>
            </a:r>
            <a:r>
              <a:rPr lang="en-GB" sz="1200" u="none" strike="sngStrike" kern="1200"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and explain the objective of the activity, following the instructions below and noting that they will first identify risks and barriers and then propose strategies to mitigate them.</a:t>
            </a:r>
          </a:p>
          <a:p>
            <a:pPr>
              <a:lnSpc>
                <a:spcPct val="107000"/>
              </a:lnSpc>
              <a:spcAft>
                <a:spcPts val="800"/>
              </a:spcAft>
            </a:pP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b="1"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Group activity: </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using a problem tree analysis to find out more about their risks and barriers.</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Split into</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groups and draw a problem tree on a flip chart:</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Trunk = Key protection risks (</a:t>
            </a:r>
            <a:r>
              <a:rPr lang="en-GB" sz="1200" i="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problems</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Roots = Key barriers, threats (causes) and personal factors</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Branches = Impact on older persons</a:t>
            </a: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 (consequences for the individual and identifiable signs).</a:t>
            </a:r>
            <a:endParaRPr lang="en-GB" sz="120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In your group, based</a:t>
            </a:r>
            <a:r>
              <a:rPr lang="en-GB" sz="1200" u="none" kern="1200" baseline="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on your experience:</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u="none" dirty="0">
                <a:effectLst/>
                <a:latin typeface="Calibri" panose="020F0502020204030204" pitchFamily="34" charset="0"/>
                <a:ea typeface="Times New Roman" panose="02020603050405020304" pitchFamily="18" charset="0"/>
                <a:cs typeface="Calibri" panose="020F0502020204030204" pitchFamily="34" charset="0"/>
              </a:rPr>
              <a:t> </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Arial" panose="020B0604020202020204" pitchFamily="34" charset="0"/>
              </a:rPr>
              <a:t>On </a:t>
            </a:r>
            <a:r>
              <a:rPr lang="en-GB" sz="1200" i="0" u="none" dirty="0">
                <a:solidFill>
                  <a:srgbClr val="FF0000"/>
                </a:solidFill>
                <a:effectLst/>
                <a:latin typeface="Calibri" panose="020F0502020204030204" pitchFamily="34" charset="0"/>
                <a:ea typeface="Calibri" panose="020F0502020204030204" pitchFamily="34" charset="0"/>
                <a:cs typeface="Arial" panose="020B0604020202020204" pitchFamily="34" charset="0"/>
              </a:rPr>
              <a:t>red sticky </a:t>
            </a:r>
            <a:r>
              <a:rPr lang="en-GB" sz="1200" u="none" dirty="0">
                <a:solidFill>
                  <a:srgbClr val="FF0000"/>
                </a:solidFill>
                <a:effectLst/>
                <a:latin typeface="Calibri" panose="020F0502020204030204" pitchFamily="34" charset="0"/>
                <a:ea typeface="Calibri" panose="020F0502020204030204" pitchFamily="34" charset="0"/>
                <a:cs typeface="Arial" panose="020B0604020202020204" pitchFamily="34" charset="0"/>
              </a:rPr>
              <a:t>notes </a:t>
            </a:r>
            <a:r>
              <a:rPr lang="en-GB" sz="1200" u="none" dirty="0">
                <a:effectLst/>
                <a:latin typeface="Calibri" panose="020F0502020204030204" pitchFamily="34" charset="0"/>
                <a:ea typeface="Calibri" panose="020F0502020204030204" pitchFamily="34" charset="0"/>
                <a:cs typeface="Arial" panose="020B0604020202020204" pitchFamily="34" charset="0"/>
              </a:rPr>
              <a:t>write down or describe key </a:t>
            </a:r>
            <a:r>
              <a:rPr lang="en-GB" sz="1200" b="1" u="none" dirty="0">
                <a:effectLst/>
                <a:latin typeface="Calibri" panose="020F0502020204030204" pitchFamily="34" charset="0"/>
                <a:ea typeface="Calibri" panose="020F0502020204030204" pitchFamily="34" charset="0"/>
                <a:cs typeface="Arial" panose="020B0604020202020204" pitchFamily="34" charset="0"/>
              </a:rPr>
              <a:t>protection risks</a:t>
            </a:r>
            <a:r>
              <a:rPr lang="en-GB" sz="1200" u="none" dirty="0">
                <a:effectLst/>
                <a:latin typeface="Calibri" panose="020F0502020204030204" pitchFamily="34" charset="0"/>
                <a:ea typeface="Calibri" panose="020F0502020204030204" pitchFamily="34" charset="0"/>
                <a:cs typeface="Arial" panose="020B0604020202020204" pitchFamily="34" charset="0"/>
              </a:rPr>
              <a:t> that older persons can experience in forced displacement that pose difficulties as regards accessing support.</a:t>
            </a:r>
          </a:p>
          <a:p>
            <a:pPr>
              <a:lnSpc>
                <a:spcPct val="107000"/>
              </a:lnSpc>
              <a:spcAft>
                <a:spcPts val="800"/>
              </a:spcAft>
            </a:pPr>
            <a:r>
              <a:rPr lang="en-GB" sz="1200" i="1" u="none" dirty="0">
                <a:solidFill>
                  <a:srgbClr val="008080"/>
                </a:solidFill>
                <a:effectLst/>
                <a:latin typeface="Calibri" panose="020F0502020204030204" pitchFamily="34" charset="0"/>
                <a:ea typeface="Calibri" panose="020F0502020204030204" pitchFamily="34" charset="0"/>
                <a:cs typeface="Arial" panose="020B0604020202020204" pitchFamily="34" charset="0"/>
              </a:rPr>
              <a:t> </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GB" sz="1200" u="none" dirty="0">
                <a:effectLst/>
                <a:latin typeface="Calibri" panose="020F0502020204030204" pitchFamily="34" charset="0"/>
                <a:ea typeface="Calibri" panose="020F0502020204030204" pitchFamily="34" charset="0"/>
                <a:cs typeface="Arial" panose="020B0604020202020204" pitchFamily="34" charset="0"/>
              </a:rPr>
              <a:t>Consider protection risks in the home and community setting.</a:t>
            </a:r>
          </a:p>
          <a:p>
            <a:pPr marL="0" lvl="0" indent="0">
              <a:lnSpc>
                <a:spcPct val="107000"/>
              </a:lnSpc>
              <a:spcAft>
                <a:spcPts val="800"/>
              </a:spcAft>
              <a:buFont typeface="Calibri" panose="020F0502020204030204" pitchFamily="34" charset="0"/>
              <a:buNone/>
            </a:pP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Arial" panose="020B0604020202020204" pitchFamily="34" charset="0"/>
              </a:rPr>
              <a:t>On </a:t>
            </a:r>
            <a:r>
              <a:rPr lang="en-GB" sz="1200" i="0" u="none" dirty="0">
                <a:solidFill>
                  <a:srgbClr val="0070C0"/>
                </a:solidFill>
                <a:effectLst/>
                <a:latin typeface="Calibri" panose="020F0502020204030204" pitchFamily="34" charset="0"/>
                <a:ea typeface="Calibri" panose="020F0502020204030204" pitchFamily="34" charset="0"/>
                <a:cs typeface="Arial" panose="020B0604020202020204" pitchFamily="34" charset="0"/>
              </a:rPr>
              <a:t>blue sticky </a:t>
            </a:r>
            <a:r>
              <a:rPr lang="en-GB" sz="1200" i="0" u="none" dirty="0">
                <a:solidFill>
                  <a:srgbClr val="2F5597"/>
                </a:solidFill>
                <a:effectLst/>
                <a:latin typeface="Calibri" panose="020F0502020204030204" pitchFamily="34" charset="0"/>
                <a:ea typeface="Calibri" panose="020F0502020204030204" pitchFamily="34" charset="0"/>
                <a:cs typeface="Arial" panose="020B0604020202020204" pitchFamily="34" charset="0"/>
              </a:rPr>
              <a:t>notes,</a:t>
            </a:r>
            <a:r>
              <a:rPr lang="en-GB" sz="1200" u="none" dirty="0">
                <a:solidFill>
                  <a:srgbClr val="2F5597"/>
                </a:solidFill>
                <a:effectLst/>
                <a:latin typeface="Calibri" panose="020F0502020204030204" pitchFamily="34" charset="0"/>
                <a:ea typeface="Calibri" panose="020F0502020204030204" pitchFamily="34" charset="0"/>
                <a:cs typeface="Arial" panose="020B0604020202020204" pitchFamily="34" charset="0"/>
              </a:rPr>
              <a:t> </a:t>
            </a:r>
            <a:r>
              <a:rPr lang="en-GB" sz="1200" u="none" dirty="0">
                <a:effectLst/>
                <a:latin typeface="Calibri" panose="020F0502020204030204" pitchFamily="34" charset="0"/>
                <a:ea typeface="Calibri" panose="020F0502020204030204" pitchFamily="34" charset="0"/>
                <a:cs typeface="Arial" panose="020B0604020202020204" pitchFamily="34" charset="0"/>
              </a:rPr>
              <a:t>identify and write down the </a:t>
            </a:r>
            <a:r>
              <a:rPr lang="en-GB" sz="1200" b="1" u="none" dirty="0">
                <a:effectLst/>
                <a:latin typeface="Calibri" panose="020F0502020204030204" pitchFamily="34" charset="0"/>
                <a:ea typeface="Calibri" panose="020F0502020204030204" pitchFamily="34" charset="0"/>
                <a:cs typeface="Arial" panose="020B0604020202020204" pitchFamily="34" charset="0"/>
              </a:rPr>
              <a:t>barriers and threats</a:t>
            </a:r>
            <a:r>
              <a:rPr lang="en-GB" sz="1200" u="none" dirty="0">
                <a:effectLst/>
                <a:latin typeface="Calibri" panose="020F0502020204030204" pitchFamily="34" charset="0"/>
                <a:ea typeface="Calibri" panose="020F0502020204030204" pitchFamily="34" charset="0"/>
                <a:cs typeface="Arial" panose="020B0604020202020204" pitchFamily="34" charset="0"/>
              </a:rPr>
              <a:t> that older persons can face/encounter/experience in forced displacement.</a:t>
            </a:r>
          </a:p>
          <a:p>
            <a:pPr>
              <a:lnSpc>
                <a:spcPct val="107000"/>
              </a:lnSpc>
              <a:spcAft>
                <a:spcPts val="800"/>
              </a:spcAft>
            </a:pPr>
            <a:r>
              <a:rPr lang="en-GB" sz="1200" u="none" dirty="0">
                <a:solidFill>
                  <a:srgbClr val="008080"/>
                </a:solidFill>
                <a:effectLst/>
                <a:latin typeface="Calibri" panose="020F0502020204030204" pitchFamily="34" charset="0"/>
                <a:ea typeface="Times New Roman" panose="02020603050405020304" pitchFamily="18" charset="0"/>
                <a:cs typeface="Arial" panose="020B0604020202020204" pitchFamily="34" charset="0"/>
              </a:rPr>
              <a:t> </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en-GB" sz="1000" kern="1200" dirty="0">
                <a:solidFill>
                  <a:schemeClr val="tx1"/>
                </a:solidFill>
                <a:effectLst/>
                <a:latin typeface="+mn-lt"/>
                <a:ea typeface="+mn-ea"/>
                <a:cs typeface="+mn-cs"/>
              </a:rPr>
              <a:t>Consider the </a:t>
            </a:r>
            <a:r>
              <a:rPr lang="en-US" sz="1000" kern="1200" dirty="0">
                <a:solidFill>
                  <a:schemeClr val="tx1"/>
                </a:solidFill>
                <a:effectLst/>
                <a:latin typeface="+mn-lt"/>
                <a:ea typeface="+mn-ea"/>
                <a:cs typeface="+mn-cs"/>
              </a:rPr>
              <a:t>attitudinal, environmental and institutional barriers facing older persons as regards accessing services and maintaining a level of independence and autonomy</a:t>
            </a:r>
          </a:p>
          <a:p>
            <a:pPr marL="342900" lvl="0" indent="-342900">
              <a:lnSpc>
                <a:spcPct val="107000"/>
              </a:lnSpc>
              <a:buFont typeface="Calibri" panose="020F0502020204030204" pitchFamily="34" charset="0"/>
              <a:buChar char="-"/>
            </a:pPr>
            <a:r>
              <a:rPr lang="en-GB" sz="1200" u="none" dirty="0">
                <a:effectLst/>
                <a:latin typeface="Calibri" panose="020F0502020204030204" pitchFamily="34" charset="0"/>
                <a:ea typeface="Calibri" panose="020F0502020204030204" pitchFamily="34" charset="0"/>
                <a:cs typeface="Arial" panose="020B0604020202020204" pitchFamily="34" charset="0"/>
              </a:rPr>
              <a:t>Identify and write down personal characteristics that might increase exposure and impact to environmental risk factors.</a:t>
            </a:r>
          </a:p>
          <a:p>
            <a:pPr marL="342900" lvl="0" indent="-342900">
              <a:lnSpc>
                <a:spcPct val="107000"/>
              </a:lnSpc>
              <a:spcAft>
                <a:spcPts val="800"/>
              </a:spcAft>
              <a:buFont typeface="Calibri" panose="020F0502020204030204" pitchFamily="34" charset="0"/>
              <a:buChar char="-"/>
            </a:pP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Arial" panose="020B0604020202020204" pitchFamily="34" charset="0"/>
              </a:rPr>
              <a:t>On </a:t>
            </a:r>
            <a:r>
              <a:rPr lang="en-GB" sz="1200" i="0" u="none" dirty="0">
                <a:solidFill>
                  <a:srgbClr val="7030A0"/>
                </a:solidFill>
                <a:effectLst/>
                <a:latin typeface="Calibri" panose="020F0502020204030204" pitchFamily="34" charset="0"/>
                <a:ea typeface="Calibri" panose="020F0502020204030204" pitchFamily="34" charset="0"/>
                <a:cs typeface="Arial" panose="020B0604020202020204" pitchFamily="34" charset="0"/>
              </a:rPr>
              <a:t>purple sticky </a:t>
            </a:r>
            <a:r>
              <a:rPr lang="en-GB" sz="1200" u="none" dirty="0">
                <a:solidFill>
                  <a:srgbClr val="7030A0"/>
                </a:solidFill>
                <a:effectLst/>
                <a:latin typeface="Calibri" panose="020F0502020204030204" pitchFamily="34" charset="0"/>
                <a:ea typeface="Calibri" panose="020F0502020204030204" pitchFamily="34" charset="0"/>
                <a:cs typeface="Arial" panose="020B0604020202020204" pitchFamily="34" charset="0"/>
              </a:rPr>
              <a:t>notes </a:t>
            </a:r>
            <a:r>
              <a:rPr lang="en-GB" sz="1200" u="none" dirty="0">
                <a:effectLst/>
                <a:latin typeface="Calibri" panose="020F0502020204030204" pitchFamily="34" charset="0"/>
                <a:ea typeface="Calibri" panose="020F0502020204030204" pitchFamily="34" charset="0"/>
                <a:cs typeface="Arial" panose="020B0604020202020204" pitchFamily="34" charset="0"/>
              </a:rPr>
              <a:t>describe the </a:t>
            </a:r>
            <a:r>
              <a:rPr lang="en-GB" sz="1200" b="1" u="none" dirty="0">
                <a:effectLst/>
                <a:latin typeface="Calibri" panose="020F0502020204030204" pitchFamily="34" charset="0"/>
                <a:ea typeface="Calibri" panose="020F0502020204030204" pitchFamily="34" charset="0"/>
                <a:cs typeface="Arial" panose="020B0604020202020204" pitchFamily="34" charset="0"/>
              </a:rPr>
              <a:t>effects or impacts</a:t>
            </a:r>
            <a:r>
              <a:rPr lang="en-GB" sz="1200" u="none" dirty="0">
                <a:effectLst/>
                <a:latin typeface="Calibri" panose="020F0502020204030204" pitchFamily="34" charset="0"/>
                <a:ea typeface="Calibri" panose="020F0502020204030204" pitchFamily="34" charset="0"/>
                <a:cs typeface="Arial" panose="020B0604020202020204" pitchFamily="34" charset="0"/>
              </a:rPr>
              <a:t> of these protection risks and barriers on older persons and others</a:t>
            </a:r>
            <a:r>
              <a:rPr lang="en-GB" sz="1200" u="none" dirty="0">
                <a:solidFill>
                  <a:srgbClr val="008080"/>
                </a:solidFill>
                <a:effectLst/>
                <a:latin typeface="Calibri" panose="020F0502020204030204" pitchFamily="34" charset="0"/>
                <a:ea typeface="Calibri" panose="020F0502020204030204" pitchFamily="34" charset="0"/>
                <a:cs typeface="Arial" panose="020B0604020202020204" pitchFamily="34" charset="0"/>
              </a:rPr>
              <a:t>.</a:t>
            </a:r>
          </a:p>
          <a:p>
            <a:pPr>
              <a:lnSpc>
                <a:spcPct val="107000"/>
              </a:lnSpc>
              <a:spcAft>
                <a:spcPts val="800"/>
              </a:spcAft>
            </a:pP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en-GB" sz="1000" kern="1200" dirty="0">
                <a:solidFill>
                  <a:schemeClr val="tx1"/>
                </a:solidFill>
                <a:effectLst/>
                <a:latin typeface="+mn-lt"/>
                <a:ea typeface="+mn-ea"/>
                <a:cs typeface="+mn-cs"/>
              </a:rPr>
              <a:t>Include physical and psychological as well as environmental signs </a:t>
            </a:r>
            <a:r>
              <a:rPr lang="en-GB" sz="1200" u="none" dirty="0">
                <a:solidFill>
                  <a:srgbClr val="008080"/>
                </a:solidFill>
                <a:effectLst/>
                <a:latin typeface="Calibri" panose="020F0502020204030204" pitchFamily="34" charset="0"/>
                <a:ea typeface="Calibri" panose="020F0502020204030204" pitchFamily="34" charset="0"/>
                <a:cs typeface="Arial" panose="020B0604020202020204" pitchFamily="34" charset="0"/>
              </a:rPr>
              <a:t>(e.g. poor hygiene in the household) that can help to identify the protection risk and its lead causes.</a:t>
            </a:r>
          </a:p>
          <a:p>
            <a:pPr marL="342900" lvl="0" indent="-342900">
              <a:lnSpc>
                <a:spcPct val="107000"/>
              </a:lnSpc>
              <a:spcAft>
                <a:spcPts val="800"/>
              </a:spcAft>
              <a:buFont typeface="Calibri" panose="020F0502020204030204" pitchFamily="34" charset="0"/>
              <a:buChar char="-"/>
            </a:pP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u="none" dirty="0">
                <a:effectLst/>
                <a:latin typeface="Calibri" panose="020F0502020204030204" pitchFamily="34" charset="0"/>
                <a:ea typeface="Calibri" panose="020F0502020204030204" pitchFamily="34" charset="0"/>
                <a:cs typeface="Arial" panose="020B0604020202020204" pitchFamily="34" charset="0"/>
              </a:rPr>
              <a:t>After 10 min, ask one person to share feedback from each group – asking to share their feedback in 2 min to give sufficient time to each group.</a:t>
            </a:r>
          </a:p>
          <a:p>
            <a:pPr>
              <a:lnSpc>
                <a:spcPct val="107000"/>
              </a:lnSpc>
              <a:spcAft>
                <a:spcPts val="800"/>
              </a:spcAft>
            </a:pP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In groups – share key points in plenary. </a:t>
            </a:r>
          </a:p>
          <a:p>
            <a:pPr>
              <a:lnSpc>
                <a:spcPct val="107000"/>
              </a:lnSpc>
              <a:spcAft>
                <a:spcPts val="800"/>
              </a:spcAft>
            </a:pP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b="1"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Key messages</a:t>
            </a:r>
            <a:r>
              <a:rPr lang="en-GB" sz="1200" u="none"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 </a:t>
            </a:r>
            <a:r>
              <a:rPr lang="en-GB" sz="1200" kern="1200" dirty="0">
                <a:solidFill>
                  <a:srgbClr val="000000"/>
                </a:solidFill>
                <a:effectLst/>
                <a:latin typeface="Calibri" panose="020F0502020204030204" pitchFamily="34" charset="0"/>
                <a:ea typeface="Yu Mincho" panose="02020400000000000000" pitchFamily="18" charset="-128"/>
              </a:rPr>
              <a:t>The risk of experiencing elder abuse increases for older women and men living alone, and for older women and men who are perceived as a burden by the family, including older women and men with a disability, dementia and other related conditions.</a:t>
            </a:r>
            <a:endParaRPr lang="en-GB" sz="1200" u="none" dirty="0">
              <a:effectLst/>
              <a:latin typeface="Calibri" panose="020F0502020204030204" pitchFamily="34" charset="0"/>
              <a:ea typeface="Calibri" panose="020F0502020204030204" pitchFamily="34" charset="0"/>
              <a:cs typeface="Arial" panose="020B0604020202020204" pitchFamily="34" charset="0"/>
            </a:endParaRPr>
          </a:p>
          <a:p>
            <a:endParaRPr lang="en-GB" sz="800" u="none" baseline="0" dirty="0"/>
          </a:p>
          <a:p>
            <a:endParaRPr lang="en-GB" sz="800" u="none" dirty="0"/>
          </a:p>
          <a:p>
            <a:endParaRPr lang="en-GB" dirty="0"/>
          </a:p>
          <a:p>
            <a:endParaRPr lang="en-GB" dirty="0"/>
          </a:p>
        </p:txBody>
      </p:sp>
      <p:sp>
        <p:nvSpPr>
          <p:cNvPr id="4" name="Slide Number Placeholder 3"/>
          <p:cNvSpPr>
            <a:spLocks noGrp="1"/>
          </p:cNvSpPr>
          <p:nvPr>
            <p:ph type="sldNum" sz="quarter" idx="5"/>
          </p:nvPr>
        </p:nvSpPr>
        <p:spPr/>
        <p:txBody>
          <a:bodyPr/>
          <a:lstStyle/>
          <a:p>
            <a:fld id="{C20F3F1E-604D-420A-8439-9DFD15B02049}" type="slidenum">
              <a:rPr lang="en-GB" smtClean="0"/>
              <a:t>10</a:t>
            </a:fld>
            <a:endParaRPr lang="en-GB"/>
          </a:p>
        </p:txBody>
      </p:sp>
    </p:spTree>
    <p:extLst>
      <p:ext uri="{BB962C8B-B14F-4D97-AF65-F5344CB8AC3E}">
        <p14:creationId xmlns:p14="http://schemas.microsoft.com/office/powerpoint/2010/main" val="98629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endParaRPr lang="en-GB" sz="1200" dirty="0"/>
          </a:p>
          <a:p>
            <a:endParaRPr lang="en-GB" sz="1200" dirty="0"/>
          </a:p>
          <a:p>
            <a:r>
              <a:rPr lang="en-GB" sz="1200" dirty="0"/>
              <a:t>Now we have an overview from the previous activities that recognizes the risks and barriers faced by older persons; some are similar to other at-risk groups and others are specific to older persons.  </a:t>
            </a:r>
          </a:p>
          <a:p>
            <a:r>
              <a:rPr lang="en-GB" sz="1200" dirty="0"/>
              <a:t>In the next step, we will look for strategies to mitigate these risks using a twin track approach: a) mainstreaming support for older persons into ongoing community-focused activities; and b) providing targeted support. This demands a more tailored approach to ensure that we do no harm. </a:t>
            </a:r>
          </a:p>
          <a:p>
            <a:endParaRPr lang="en-GB" sz="1200" dirty="0"/>
          </a:p>
          <a:p>
            <a:r>
              <a:rPr lang="en-GB" sz="1200" dirty="0"/>
              <a:t>Group activity </a:t>
            </a:r>
          </a:p>
          <a:p>
            <a:endParaRPr lang="en-GB" sz="1200" b="1" dirty="0"/>
          </a:p>
          <a:p>
            <a:r>
              <a:rPr lang="en-GB" sz="1200" b="1" dirty="0"/>
              <a:t>Step Two </a:t>
            </a:r>
            <a:r>
              <a:rPr lang="en-GB" sz="1200" dirty="0"/>
              <a:t>using the problem tree from before, in small groups, please share your experiences in mitigating (reducing) protection risks and barriers of older persons in forced displacement. </a:t>
            </a:r>
          </a:p>
          <a:p>
            <a:endParaRPr lang="en-GB" sz="1200" dirty="0"/>
          </a:p>
          <a:p>
            <a:r>
              <a:rPr lang="en-GB" sz="1200" dirty="0"/>
              <a:t>Add suggestions to the problem tree used before, on the same flipchart, and place the solutions on the branches, trunk and roots to provide your answers </a:t>
            </a:r>
          </a:p>
          <a:p>
            <a:pPr marL="0" indent="0">
              <a:buNone/>
            </a:pPr>
            <a:r>
              <a:rPr lang="en-GB" sz="1200" dirty="0"/>
              <a:t>What solutions can you suggest to mitigate risks? Red stickies</a:t>
            </a:r>
          </a:p>
          <a:p>
            <a:pPr marL="0" indent="0">
              <a:buNone/>
            </a:pPr>
            <a:r>
              <a:rPr lang="en-GB" sz="1200" dirty="0"/>
              <a:t>What solutions can you suggest to remove barriers? Blue stickies</a:t>
            </a:r>
          </a:p>
          <a:p>
            <a:pPr marL="0" indent="0">
              <a:buNone/>
            </a:pPr>
            <a:r>
              <a:rPr lang="en-GB" sz="1200" dirty="0"/>
              <a:t>How to build resilience in older persons? Purple stickies</a:t>
            </a:r>
          </a:p>
          <a:p>
            <a:pPr marL="0" indent="0">
              <a:buNone/>
            </a:pPr>
            <a:r>
              <a:rPr lang="en-GB" sz="1200" dirty="0"/>
              <a:t>Mark solutions that can</a:t>
            </a:r>
            <a:r>
              <a:rPr lang="en-GB" sz="1200" baseline="0" dirty="0"/>
              <a:t> be</a:t>
            </a:r>
            <a:r>
              <a:rPr lang="en-GB" sz="1200" dirty="0"/>
              <a:t> mainstreamed “</a:t>
            </a:r>
            <a:r>
              <a:rPr lang="en-GB" sz="1200" b="1" dirty="0"/>
              <a:t>MA”</a:t>
            </a:r>
            <a:r>
              <a:rPr lang="en-GB" sz="1200" dirty="0"/>
              <a:t> and targeted solutions “</a:t>
            </a:r>
            <a:r>
              <a:rPr lang="en-GB" sz="1200" b="1" dirty="0"/>
              <a:t>TA”</a:t>
            </a:r>
          </a:p>
          <a:p>
            <a:r>
              <a:rPr lang="en-GB" sz="1200" dirty="0"/>
              <a:t>You have 10 min </a:t>
            </a:r>
          </a:p>
          <a:p>
            <a:r>
              <a:rPr lang="en-GB" sz="1200" dirty="0"/>
              <a:t> </a:t>
            </a:r>
          </a:p>
          <a:p>
            <a:r>
              <a:rPr lang="en-GB" sz="1200" dirty="0"/>
              <a:t>In the room – share key points in plenary. One person to share from each group – 1 min each</a:t>
            </a:r>
          </a:p>
          <a:p>
            <a:endParaRPr lang="en-GB" sz="1200" dirty="0"/>
          </a:p>
          <a:p>
            <a:r>
              <a:rPr lang="en-GB" sz="1200" b="1" dirty="0"/>
              <a:t>Provide information sheets as prior reading </a:t>
            </a:r>
            <a:r>
              <a:rPr lang="en-GB" sz="1200" b="0" i="1" dirty="0"/>
              <a:t>[where</a:t>
            </a:r>
            <a:r>
              <a:rPr lang="en-GB" sz="1200" b="0" i="1" baseline="0" dirty="0"/>
              <a:t> are these? They are not mentioned in the main document; “prior reading”  = prior to what, given that we are now at the end of this exercise?</a:t>
            </a:r>
            <a:r>
              <a:rPr lang="en-GB" sz="1200" b="0" i="1" dirty="0"/>
              <a:t>]</a:t>
            </a:r>
          </a:p>
          <a:p>
            <a:r>
              <a:rPr lang="en-GB" sz="1200" dirty="0"/>
              <a:t> Tips:  </a:t>
            </a:r>
          </a:p>
          <a:p>
            <a:pPr>
              <a:lnSpc>
                <a:spcPct val="107000"/>
              </a:lnSpc>
              <a:spcAft>
                <a:spcPts val="800"/>
              </a:spcAft>
            </a:pP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Identify and mitigate barriers to accessing WASH, Shelter, NFI’s, nutrition and health services.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Improve data collection and registration using sex- age- and disability-disaggregated data.</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a:t>
            </a:r>
            <a:r>
              <a:rPr lang="en-GB" sz="2800" dirty="0">
                <a:effectLst/>
                <a:latin typeface="Times New Roman" panose="02020603050405020304" pitchFamily="18" charset="0"/>
                <a:ea typeface="Times New Roman" panose="02020603050405020304" pitchFamily="18" charset="0"/>
                <a:cs typeface="Times New Roman" panose="02020603050405020304" pitchFamily="18" charset="0"/>
              </a:rPr>
              <a:t>Use</a:t>
            </a: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community-based approaches to ensure that older persons receive care and support as well as social protection services and mental health and psychological support.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Recognize and support the capacities of older persons.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 Strengthen family and community structures.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 Strengthen accountability mechanisms by making them accessible and responsive to older persons.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 Enhance case management capacity to prevent and respond to abuse and exploitation of older persons.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 Provide equal access to durable solutions through accompaniment and support in resettlement, return and integration processes.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 Consider the use of technology in improving access to services and information.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r>
              <a:rPr lang="en-US"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Empower and support communities, particularly older persons and their relatives, to develop their own strategies to reduce exposure and mitigate risks.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r>
              <a:rPr lang="en-US" sz="1200" dirty="0"/>
              <a:t>Examples of ways to achieve this: </a:t>
            </a:r>
          </a:p>
          <a:p>
            <a:pPr marL="0" indent="0">
              <a:buFont typeface="+mj-lt"/>
              <a:buNone/>
            </a:pPr>
            <a:r>
              <a:rPr lang="en-US" sz="1200" dirty="0"/>
              <a:t>(a) </a:t>
            </a:r>
            <a:r>
              <a:rPr lang="en-US" sz="1200" b="1" dirty="0"/>
              <a:t>Consult</a:t>
            </a:r>
            <a:r>
              <a:rPr lang="en-US" sz="1200" dirty="0"/>
              <a:t> with older persons using </a:t>
            </a:r>
            <a:r>
              <a:rPr lang="en-US" sz="1200" b="1" dirty="0"/>
              <a:t>a range of approaches </a:t>
            </a:r>
            <a:r>
              <a:rPr lang="en-US" sz="1200" dirty="0"/>
              <a:t>and methodologies, taking account of age, gender, disabilities, culture, mobility, language and accessibility;</a:t>
            </a:r>
          </a:p>
          <a:p>
            <a:pPr marL="0" indent="0">
              <a:buFont typeface="+mj-lt"/>
              <a:buNone/>
            </a:pPr>
            <a:r>
              <a:rPr lang="en-US" sz="1200" b="0" dirty="0"/>
              <a:t>(b) </a:t>
            </a:r>
            <a:r>
              <a:rPr lang="en-US" sz="1200" b="1" dirty="0"/>
              <a:t>Facilitate </a:t>
            </a:r>
            <a:r>
              <a:rPr lang="en-US" sz="1200" dirty="0"/>
              <a:t>the involvement of older persons in </a:t>
            </a:r>
            <a:r>
              <a:rPr lang="en-US" sz="1200" b="1" dirty="0"/>
              <a:t>decision-making </a:t>
            </a:r>
            <a:r>
              <a:rPr lang="en-US" sz="1200" dirty="0"/>
              <a:t>and leadership structures, recognizing the </a:t>
            </a:r>
            <a:r>
              <a:rPr lang="en-US" sz="1200" b="1" dirty="0"/>
              <a:t>specific support </a:t>
            </a:r>
            <a:r>
              <a:rPr lang="en-US" sz="1200" dirty="0"/>
              <a:t>that older women and older people with disabilities may need in order to access these structures or opportunities;</a:t>
            </a:r>
          </a:p>
          <a:p>
            <a:pPr marL="0" indent="0">
              <a:buFont typeface="+mj-lt"/>
              <a:buNone/>
            </a:pPr>
            <a:r>
              <a:rPr lang="en-US" sz="1200" b="0" dirty="0"/>
              <a:t>(c) </a:t>
            </a:r>
            <a:r>
              <a:rPr lang="en-US" sz="1200" b="1" dirty="0"/>
              <a:t>Involve </a:t>
            </a:r>
            <a:r>
              <a:rPr lang="en-US" sz="1200" dirty="0"/>
              <a:t>older persons in </a:t>
            </a:r>
            <a:r>
              <a:rPr lang="en-US" sz="1200" b="1" dirty="0"/>
              <a:t>designing </a:t>
            </a:r>
            <a:r>
              <a:rPr lang="en-US" sz="1200" b="1" dirty="0" err="1"/>
              <a:t>programmes</a:t>
            </a:r>
            <a:r>
              <a:rPr lang="en-US" sz="1200" b="1" dirty="0"/>
              <a:t> </a:t>
            </a:r>
            <a:r>
              <a:rPr lang="en-US" sz="1200" dirty="0"/>
              <a:t>and in reviewing how the </a:t>
            </a:r>
            <a:r>
              <a:rPr lang="en-US" sz="1200" dirty="0" err="1"/>
              <a:t>programmes</a:t>
            </a:r>
            <a:r>
              <a:rPr lang="en-US" sz="1200" dirty="0"/>
              <a:t> meet their needs to </a:t>
            </a:r>
            <a:r>
              <a:rPr lang="en-US" sz="1200" b="1" dirty="0"/>
              <a:t>live independently and with dignity.</a:t>
            </a:r>
          </a:p>
          <a:p>
            <a:pPr marL="0" indent="0">
              <a:buFont typeface="+mj-lt"/>
              <a:buNone/>
            </a:pPr>
            <a:endParaRPr lang="en-GB" sz="1200" dirty="0"/>
          </a:p>
          <a:p>
            <a:pPr marL="171450" indent="-171450">
              <a:buFont typeface="Arial" panose="020B0604020202020204" pitchFamily="34" charset="0"/>
              <a:buChar char="•"/>
            </a:pPr>
            <a:endParaRPr lang="en-US" sz="1200" dirty="0"/>
          </a:p>
          <a:p>
            <a:r>
              <a:rPr lang="en-US" sz="1200" dirty="0"/>
              <a:t>See NTKG on Older Persons and HelpAge Protection Guidelines https://www.humanitarianlibrary.org/sites/default/files/2019/09/protection-final.pdf </a:t>
            </a:r>
            <a:endParaRPr lang="en-GB" sz="1200" dirty="0"/>
          </a:p>
          <a:p>
            <a:endParaRPr lang="en-GB" dirty="0"/>
          </a:p>
          <a:p>
            <a:endParaRPr lang="en-GB" dirty="0"/>
          </a:p>
        </p:txBody>
      </p:sp>
      <p:sp>
        <p:nvSpPr>
          <p:cNvPr id="4" name="Slide Number Placeholder 3"/>
          <p:cNvSpPr>
            <a:spLocks noGrp="1"/>
          </p:cNvSpPr>
          <p:nvPr>
            <p:ph type="sldNum" sz="quarter" idx="5"/>
          </p:nvPr>
        </p:nvSpPr>
        <p:spPr/>
        <p:txBody>
          <a:bodyPr/>
          <a:lstStyle/>
          <a:p>
            <a:fld id="{C20F3F1E-604D-420A-8439-9DFD15B02049}" type="slidenum">
              <a:rPr lang="en-GB" smtClean="0"/>
              <a:t>11</a:t>
            </a:fld>
            <a:endParaRPr lang="en-GB"/>
          </a:p>
        </p:txBody>
      </p:sp>
    </p:spTree>
    <p:extLst>
      <p:ext uri="{BB962C8B-B14F-4D97-AF65-F5344CB8AC3E}">
        <p14:creationId xmlns:p14="http://schemas.microsoft.com/office/powerpoint/2010/main" val="222104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endParaRPr lang="en-GB" sz="1000" dirty="0"/>
          </a:p>
          <a:p>
            <a:r>
              <a:rPr lang="en-GB" sz="1200" kern="1200" dirty="0">
                <a:solidFill>
                  <a:srgbClr val="000000"/>
                </a:solidFill>
                <a:effectLst/>
                <a:latin typeface="Calibri" panose="020F0502020204030204" pitchFamily="34" charset="0"/>
                <a:ea typeface="Yu Mincho" panose="02020400000000000000" pitchFamily="18" charset="-128"/>
              </a:rPr>
              <a:t>Share key messages with participants, highlighting that additional work will be built upon these messages in the next activity.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20F3F1E-604D-420A-8439-9DFD15B02049}" type="slidenum">
              <a:rPr lang="en-GB" smtClean="0"/>
              <a:t>12</a:t>
            </a:fld>
            <a:endParaRPr lang="en-GB"/>
          </a:p>
        </p:txBody>
      </p:sp>
    </p:spTree>
    <p:extLst>
      <p:ext uri="{BB962C8B-B14F-4D97-AF65-F5344CB8AC3E}">
        <p14:creationId xmlns:p14="http://schemas.microsoft.com/office/powerpoint/2010/main" val="1095655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endParaRPr lang="en-GB" sz="1200" dirty="0"/>
          </a:p>
          <a:p>
            <a:pPr>
              <a:defRPr/>
            </a:pPr>
            <a:endParaRPr lang="en-US" b="0" dirty="0"/>
          </a:p>
          <a:p>
            <a:r>
              <a:rPr lang="en-US" sz="1200" kern="1200" dirty="0">
                <a:solidFill>
                  <a:schemeClr val="tx1"/>
                </a:solidFill>
                <a:effectLst/>
                <a:latin typeface="+mn-lt"/>
                <a:ea typeface="+mn-ea"/>
                <a:cs typeface="+mn-cs"/>
              </a:rPr>
              <a:t>Point out to the participants that their experiences will have contributed to learning about the protection risks that older persons may face in situations of forced displacement.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third activity will further explore the specific protection risks that older persons may face at home and in the community, by hearing the stories of older women and men. While some of the risks and strategies have already been shared, applying them to a case study will make it easier to understand additional and intersecting risks and identify tangible protection actions</a:t>
            </a:r>
            <a:r>
              <a:rPr lang="en-US" sz="18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a:t>
            </a:r>
          </a:p>
          <a:p>
            <a:pPr algn="just">
              <a:lnSpc>
                <a:spcPct val="107000"/>
              </a:lnSpc>
              <a:spcAft>
                <a:spcPts val="800"/>
              </a:spcAft>
            </a:pPr>
            <a:endParaRPr lang="en-US" sz="1800" b="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dirty="0">
                <a:cs typeface="Calibri"/>
              </a:rPr>
              <a:t>Reflecting on the protection risks discussed in the previous activity, ask participants to identify signs that might indicate the presence of protection risks, the root causes and barriers to ensuring protection and the potential impact on Maryam and Joseph. </a:t>
            </a:r>
            <a:r>
              <a:rPr lang="en-US" i="1" dirty="0">
                <a:cs typeface="Calibri" panose="020F0502020204030204"/>
              </a:rPr>
              <a:t>[so from now on we just forget the other two? The guide appears to imply</a:t>
            </a:r>
            <a:r>
              <a:rPr lang="en-US" i="1" baseline="0" dirty="0">
                <a:cs typeface="Calibri" panose="020F0502020204030204"/>
              </a:rPr>
              <a:t> that all four cases should be discussed</a:t>
            </a:r>
            <a:r>
              <a:rPr lang="en-US" i="1" dirty="0">
                <a:cs typeface="Calibri" panose="020F0502020204030204"/>
              </a:rPr>
              <a:t>]</a:t>
            </a:r>
            <a:endParaRPr lang="en-US" b="0" i="1" dirty="0"/>
          </a:p>
          <a:p>
            <a:pPr>
              <a:defRPr/>
            </a:pPr>
            <a:endParaRPr lang="en-US" b="0" dirty="0"/>
          </a:p>
          <a:p>
            <a:pPr>
              <a:defRPr/>
            </a:pPr>
            <a:r>
              <a:rPr lang="en-US" b="1" dirty="0"/>
              <a:t>Group activity </a:t>
            </a:r>
            <a:r>
              <a:rPr lang="en-US" sz="1200" kern="1200" dirty="0">
                <a:solidFill>
                  <a:schemeClr val="tx1"/>
                </a:solidFill>
                <a:effectLst/>
                <a:latin typeface="+mn-lt"/>
                <a:ea typeface="+mn-ea"/>
                <a:cs typeface="+mn-cs"/>
              </a:rPr>
              <a:t>–</a:t>
            </a:r>
            <a:r>
              <a:rPr lang="en-US" b="1" dirty="0"/>
              <a:t> look at home-based protection risks </a:t>
            </a:r>
          </a:p>
          <a:p>
            <a:pPr>
              <a:defRPr/>
            </a:pPr>
            <a:r>
              <a:rPr lang="en-US" dirty="0"/>
              <a:t>Meet</a:t>
            </a:r>
            <a:r>
              <a:rPr lang="en-US" baseline="0" dirty="0"/>
              <a:t> Maryam and Joseph and consider some of the protection risks and barriers </a:t>
            </a:r>
            <a:r>
              <a:rPr lang="en-US" sz="18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that could have an impact on Maryam and Joseph.</a:t>
            </a:r>
          </a:p>
          <a:p>
            <a:pPr>
              <a:defRPr/>
            </a:pPr>
            <a:endParaRPr lang="en-US" dirty="0"/>
          </a:p>
          <a:p>
            <a:pPr>
              <a:defRPr/>
            </a:pPr>
            <a:r>
              <a:rPr lang="en-US" sz="1200" kern="1200" dirty="0">
                <a:solidFill>
                  <a:schemeClr val="tx1"/>
                </a:solidFill>
                <a:effectLst/>
                <a:latin typeface="+mn-lt"/>
                <a:ea typeface="+mn-ea"/>
                <a:cs typeface="+mn-cs"/>
              </a:rPr>
              <a:t>Distribute </a:t>
            </a:r>
            <a:r>
              <a:rPr lang="en-US" dirty="0">
                <a:cs typeface="Calibri"/>
              </a:rPr>
              <a:t>Handout 3</a:t>
            </a:r>
            <a:r>
              <a:rPr lang="en-US" baseline="0" dirty="0">
                <a:cs typeface="Calibri" panose="020F0502020204030204"/>
              </a:rPr>
              <a:t> </a:t>
            </a:r>
            <a:r>
              <a:rPr lang="en-US" sz="1200" kern="1200" dirty="0">
                <a:solidFill>
                  <a:schemeClr val="tx1"/>
                </a:solidFill>
                <a:effectLst/>
                <a:latin typeface="+mn-lt"/>
                <a:ea typeface="+mn-ea"/>
                <a:cs typeface="+mn-cs"/>
              </a:rPr>
              <a:t>– Case studies, via email or in print.</a:t>
            </a:r>
            <a:r>
              <a:rPr lang="en-US" dirty="0">
                <a:cs typeface="Calibri"/>
              </a:rPr>
              <a:t> </a:t>
            </a:r>
          </a:p>
          <a:p>
            <a:pPr>
              <a:defRPr/>
            </a:pPr>
            <a:endParaRPr lang="en-US" dirty="0">
              <a:cs typeface="Calibri"/>
            </a:endParaRPr>
          </a:p>
          <a:p>
            <a:pPr>
              <a:lnSpc>
                <a:spcPct val="107000"/>
              </a:lnSpc>
              <a:spcAft>
                <a:spcPts val="800"/>
              </a:spcAft>
            </a:pPr>
            <a:r>
              <a:rPr lang="en-GB"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Explain to the participants that they will explore protection risks in four specific case studies. The participants will receive a case study reflecting a potential situation of risk faced by an older person and will be asked to identify potential signs of a protection risk, discuss which actions might be appropriate and identify whom they would involve to undertake these actions.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a:lnSpc>
                <a:spcPct val="107000"/>
              </a:lnSpc>
              <a:spcAft>
                <a:spcPts val="800"/>
              </a:spcAft>
            </a:pPr>
            <a:r>
              <a:rPr lang="en-US"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Divide the participants into groups and briefly introduce </a:t>
            </a:r>
            <a:r>
              <a:rPr lang="en-US" sz="1800" u="none" kern="1200" dirty="0">
                <a:solidFill>
                  <a:srgbClr val="008080"/>
                </a:solidFill>
                <a:effectLst/>
                <a:latin typeface="Calibri" panose="020F0502020204030204" pitchFamily="34" charset="0"/>
                <a:ea typeface="Yu Mincho" panose="02020400000000000000" pitchFamily="18" charset="-128"/>
                <a:cs typeface="Calibri" panose="020F0502020204030204" pitchFamily="34" charset="0"/>
              </a:rPr>
              <a:t>the </a:t>
            </a:r>
            <a:r>
              <a:rPr lang="en-US"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cases reflected in Handout 3.</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lgn="l" defTabSz="914400" rtl="0" eaLnBrk="1" fontAlgn="auto" latinLnBrk="0" hangingPunct="1">
              <a:lnSpc>
                <a:spcPct val="107000"/>
              </a:lnSpc>
              <a:spcBef>
                <a:spcPts val="0"/>
              </a:spcBef>
              <a:spcAft>
                <a:spcPts val="800"/>
              </a:spcAft>
              <a:buClrTx/>
              <a:buSzTx/>
              <a:buFontTx/>
              <a:buNone/>
              <a:tabLst/>
              <a:defRPr/>
            </a:pPr>
            <a:r>
              <a:rPr lang="en-US"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Explain to them that two cases focus on risks faced at home and two cases focus on risks faced in the community</a:t>
            </a:r>
            <a:r>
              <a:rPr lang="en-US" sz="1200" kern="1200" dirty="0">
                <a:solidFill>
                  <a:schemeClr val="tx1"/>
                </a:solidFill>
                <a:effectLst/>
                <a:latin typeface="+mn-lt"/>
                <a:ea typeface="+mn-ea"/>
                <a:cs typeface="+mn-cs"/>
              </a:rPr>
              <a:t>; invite them to choose one, based on their own interests and experiences.</a:t>
            </a:r>
          </a:p>
          <a:p>
            <a:pPr marL="0" marR="0" indent="0" algn="l" defTabSz="914400" rtl="0" eaLnBrk="1" fontAlgn="auto" latinLnBrk="0" hangingPunct="1">
              <a:lnSpc>
                <a:spcPct val="107000"/>
              </a:lnSpc>
              <a:spcBef>
                <a:spcPts val="0"/>
              </a:spcBef>
              <a:spcAft>
                <a:spcPts val="80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7000"/>
              </a:lnSpc>
              <a:spcBef>
                <a:spcPts val="0"/>
              </a:spcBef>
              <a:spcAft>
                <a:spcPts val="800"/>
              </a:spcAft>
              <a:buClrTx/>
              <a:buSzTx/>
              <a:buFontTx/>
              <a:buNone/>
              <a:tabLst/>
              <a:defRPr/>
            </a:pPr>
            <a:r>
              <a:rPr lang="en-US" sz="1800" kern="1200" dirty="0">
                <a:solidFill>
                  <a:srgbClr val="000000"/>
                </a:solidFill>
                <a:effectLst/>
                <a:latin typeface="Calibri" panose="020F0502020204030204" pitchFamily="34" charset="0"/>
                <a:ea typeface="Yu Mincho" panose="02020400000000000000" pitchFamily="18" charset="-128"/>
              </a:rPr>
              <a:t>Depending on the time available, </a:t>
            </a:r>
            <a:r>
              <a:rPr lang="en-US" sz="1200" kern="1200" dirty="0">
                <a:solidFill>
                  <a:schemeClr val="tx1"/>
                </a:solidFill>
                <a:effectLst/>
                <a:latin typeface="+mn-lt"/>
                <a:ea typeface="+mn-ea"/>
                <a:cs typeface="+mn-cs"/>
              </a:rPr>
              <a:t>the facilitator might also select only one case study for open discussion with the entire group</a:t>
            </a:r>
            <a:r>
              <a:rPr lang="en-US" sz="1800" kern="1200" dirty="0">
                <a:solidFill>
                  <a:srgbClr val="000000"/>
                </a:solidFill>
                <a:effectLst/>
                <a:latin typeface="Calibri" panose="020F0502020204030204" pitchFamily="34" charset="0"/>
                <a:ea typeface="Yu Mincho" panose="02020400000000000000" pitchFamily="18" charset="-128"/>
              </a:rPr>
              <a:t>.</a:t>
            </a:r>
            <a:endParaRPr lang="en-US" sz="1800" kern="1200" dirty="0">
              <a:solidFill>
                <a:srgbClr val="000000"/>
              </a:solidFill>
              <a:effectLst/>
              <a:latin typeface="Calibri" panose="020F0502020204030204" pitchFamily="34" charset="0"/>
              <a:ea typeface="Yu Mincho" panose="02020400000000000000" pitchFamily="18" charset="-128"/>
              <a:cs typeface="Calibri" panose="020F0502020204030204"/>
            </a:endParaRPr>
          </a:p>
          <a:p>
            <a:endParaRPr lang="en-US" sz="1800" kern="1200" dirty="0">
              <a:solidFill>
                <a:srgbClr val="000000"/>
              </a:solidFill>
              <a:effectLst/>
              <a:latin typeface="Calibri" panose="020F0502020204030204" pitchFamily="34" charset="0"/>
              <a:ea typeface="Yu Mincho" panose="02020400000000000000" pitchFamily="18" charset="-128"/>
              <a:cs typeface="Calibri" panose="020F0502020204030204"/>
            </a:endParaRPr>
          </a:p>
          <a:p>
            <a:pPr>
              <a:lnSpc>
                <a:spcPct val="107000"/>
              </a:lnSpc>
              <a:spcAft>
                <a:spcPts val="800"/>
              </a:spcAft>
            </a:pPr>
            <a:r>
              <a:rPr lang="en-US" sz="1800" b="1"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Accessibility</a:t>
            </a:r>
            <a:r>
              <a:rPr lang="en-US" sz="18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describe the images on the screen – on the left, Maryam is lying on the floor on a mattress with her two carers in a small room and on the right, Joseph is standing using a white plastic chair looking breathless.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Tell the participants that they will have to consider some of the protection risks and barriers that might have an impact in Maryam and Joseph.</a:t>
            </a:r>
            <a:endParaRPr lang="en-US" dirty="0">
              <a:cs typeface="Calibri"/>
            </a:endParaRPr>
          </a:p>
          <a:p>
            <a:pPr>
              <a:defRPr/>
            </a:pPr>
            <a:endParaRPr lang="en-US" dirty="0">
              <a:cs typeface="Calibri"/>
            </a:endParaRPr>
          </a:p>
          <a:p>
            <a:pPr>
              <a:defRPr/>
            </a:pPr>
            <a:r>
              <a:rPr lang="en-US" dirty="0">
                <a:cs typeface="Calibri"/>
              </a:rPr>
              <a:t>“My name is Maryam, I am 78 years old </a:t>
            </a:r>
            <a:r>
              <a:rPr lang="en-US" sz="1800" kern="1200" dirty="0">
                <a:solidFill>
                  <a:srgbClr val="000000"/>
                </a:solidFill>
                <a:effectLst/>
                <a:latin typeface="Calibri" panose="020F0502020204030204" pitchFamily="34" charset="0"/>
                <a:ea typeface="Times New Roman" panose="02020603050405020304" pitchFamily="18" charset="0"/>
              </a:rPr>
              <a:t>and I have been displaced due to war to a village close to the border, which we cannot cross as we don’t have passports</a:t>
            </a:r>
            <a:r>
              <a:rPr lang="en-US" dirty="0">
                <a:cs typeface="Calibri"/>
              </a:rPr>
              <a:t>; I have chronic health issues and now cannot walk as I had a stroke three years ago; I rely on my carers, </a:t>
            </a:r>
            <a:r>
              <a:rPr lang="en-US" baseline="0" dirty="0" err="1">
                <a:cs typeface="Calibri" panose="020F0502020204030204"/>
              </a:rPr>
              <a:t>Fadhillah</a:t>
            </a:r>
            <a:r>
              <a:rPr lang="en-US" baseline="0" dirty="0">
                <a:cs typeface="Calibri" panose="020F0502020204030204"/>
              </a:rPr>
              <a:t> and Farah, </a:t>
            </a:r>
            <a:r>
              <a:rPr lang="en-US" dirty="0">
                <a:cs typeface="Calibri"/>
              </a:rPr>
              <a:t>to look after me now, which is very difficult for me to accept. I am getting angry with them as they keep insisting I eat and I have no appetite. I cannot get up to use the toilet chair</a:t>
            </a:r>
            <a:r>
              <a:rPr lang="en-US" baseline="0" dirty="0">
                <a:cs typeface="Calibri" panose="020F0502020204030204"/>
              </a:rPr>
              <a:t> without their help. It is always cold in this shelter and the rainwater comes through the roof.  My carers stay with me daily and they find it hard to look after their families because of me. </a:t>
            </a:r>
            <a:r>
              <a:rPr lang="en-US" sz="1800" kern="1200" dirty="0">
                <a:solidFill>
                  <a:srgbClr val="000000"/>
                </a:solidFill>
                <a:effectLst/>
                <a:latin typeface="Calibri" panose="020F0502020204030204" pitchFamily="34" charset="0"/>
                <a:ea typeface="Times New Roman" panose="02020603050405020304" pitchFamily="18" charset="0"/>
              </a:rPr>
              <a:t>I have heard them speaking about crossing the border with smugglers, but I do not find it safe”</a:t>
            </a:r>
            <a:endParaRPr lang="en-US" baseline="0" dirty="0">
              <a:cs typeface="Calibri" panose="020F0502020204030204"/>
            </a:endParaRPr>
          </a:p>
          <a:p>
            <a:endParaRPr lang="en-US" dirty="0">
              <a:cs typeface="Calibri"/>
            </a:endParaRPr>
          </a:p>
          <a:p>
            <a:r>
              <a:rPr lang="en-US" dirty="0">
                <a:cs typeface="Calibri"/>
              </a:rPr>
              <a:t>“My name is Joseph and I am 69 years old, and I am getting weaker and my balance is poor; I cannot see clearly now. I often have difficulty finding the toilet in the dark. The local fighting has forced me back to my village, where most of my </a:t>
            </a:r>
            <a:r>
              <a:rPr lang="en-US" dirty="0" err="1">
                <a:cs typeface="Calibri"/>
              </a:rPr>
              <a:t>neighbours</a:t>
            </a:r>
            <a:r>
              <a:rPr lang="en-US" dirty="0">
                <a:cs typeface="Calibri"/>
              </a:rPr>
              <a:t> have left and I now live alone. I don’t bother to eat regularly or even wash myself. I find it so hard to get to the market so must pay for help from</a:t>
            </a:r>
            <a:r>
              <a:rPr lang="en-US" baseline="0" dirty="0">
                <a:cs typeface="Calibri" panose="020F0502020204030204"/>
              </a:rPr>
              <a:t> an older woman, who is also alone</a:t>
            </a:r>
            <a:r>
              <a:rPr lang="en-US" dirty="0">
                <a:cs typeface="Calibri"/>
              </a:rPr>
              <a:t>. </a:t>
            </a:r>
            <a:r>
              <a:rPr lang="en-US" sz="1800" kern="1200" dirty="0">
                <a:solidFill>
                  <a:srgbClr val="000000"/>
                </a:solidFill>
                <a:effectLst/>
                <a:latin typeface="Calibri" panose="020F0502020204030204" pitchFamily="34" charset="0"/>
                <a:ea typeface="Times New Roman" panose="02020603050405020304" pitchFamily="18" charset="0"/>
              </a:rPr>
              <a:t>I have heard that some foreigners are giving money to help people, but you need to have one of these cell phones. </a:t>
            </a:r>
            <a:r>
              <a:rPr lang="en-US" dirty="0">
                <a:cs typeface="Calibri"/>
              </a:rPr>
              <a:t>I don't feel safe here and cannot sleep.”</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Using </a:t>
            </a:r>
            <a:r>
              <a:rPr lang="en-US" b="1" dirty="0">
                <a:cs typeface="Calibri"/>
              </a:rPr>
              <a:t>Worksheet to be provide to teams with guided information</a:t>
            </a:r>
            <a:r>
              <a:rPr lang="en-US" b="1" baseline="0" dirty="0">
                <a:cs typeface="Calibri"/>
              </a:rPr>
              <a:t> </a:t>
            </a:r>
            <a:r>
              <a:rPr lang="en-US" b="0" i="1" baseline="0" dirty="0">
                <a:cs typeface="Calibri"/>
              </a:rPr>
              <a:t>[what does this mean? Syntax/grammar all over the place!]</a:t>
            </a:r>
            <a:endParaRPr lang="en-US" b="0" i="1" dirty="0">
              <a:cs typeface="Calibri" panose="020F0502020204030204"/>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Share a final key message on identifying protection risks: many protection risks that older persons face are hidden and listening to their stories is an important way to better understand these risks and barriers.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20F3F1E-604D-420A-8439-9DFD15B02049}" type="slidenum">
              <a:rPr lang="en-GB" smtClean="0"/>
              <a:t>13</a:t>
            </a:fld>
            <a:endParaRPr lang="en-GB"/>
          </a:p>
        </p:txBody>
      </p:sp>
    </p:spTree>
    <p:extLst>
      <p:ext uri="{BB962C8B-B14F-4D97-AF65-F5344CB8AC3E}">
        <p14:creationId xmlns:p14="http://schemas.microsoft.com/office/powerpoint/2010/main" val="971128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endParaRPr lang="en-GB" sz="1000" dirty="0"/>
          </a:p>
          <a:p>
            <a:pPr>
              <a:defRPr/>
            </a:pPr>
            <a:endParaRPr lang="en-US" b="0" dirty="0"/>
          </a:p>
          <a:p>
            <a:r>
              <a:rPr lang="en-US"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Explain to participants that they should follow a similar approach to looking at ways to mitigate specific protection risks and barriers that older persons may face at home.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a:p>
            <a:pPr>
              <a:lnSpc>
                <a:spcPct val="107000"/>
              </a:lnSpc>
              <a:spcAft>
                <a:spcPts val="800"/>
              </a:spcAft>
            </a:pPr>
            <a:r>
              <a:rPr lang="en-US" sz="1200" kern="1200" dirty="0">
                <a:solidFill>
                  <a:srgbClr val="000000"/>
                </a:solidFill>
                <a:effectLst/>
                <a:latin typeface="Calibri" panose="020F0502020204030204" pitchFamily="34" charset="0"/>
                <a:ea typeface="Yu Mincho" panose="02020400000000000000" pitchFamily="18" charset="-128"/>
                <a:cs typeface="Calibri Light" panose="020F0302020204030204" pitchFamily="34" charset="0"/>
              </a:rPr>
              <a:t>What can be done to mitigate risks and barriers for Maryam and Joseph?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kern="1200" dirty="0">
                <a:solidFill>
                  <a:srgbClr val="000000"/>
                </a:solidFill>
                <a:effectLst/>
                <a:latin typeface="Calibri" panose="020F0502020204030204" pitchFamily="34" charset="0"/>
                <a:ea typeface="Yu Mincho" panose="02020400000000000000" pitchFamily="18" charset="-128"/>
                <a:cs typeface="Calibri Light" panose="020F0302020204030204" pitchFamily="34" charset="0"/>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Ask participants to suggest ways to mitigate risks and barriers to ensure that </a:t>
            </a:r>
            <a:r>
              <a:rPr lang="en-US"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older persons’ rights to </a:t>
            </a:r>
            <a:r>
              <a:rPr lang="en-US" sz="1200" b="1"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independence, participation, </a:t>
            </a:r>
            <a:r>
              <a:rPr lang="en-US" sz="1200" b="1" kern="1200" dirty="0" err="1">
                <a:solidFill>
                  <a:srgbClr val="000000"/>
                </a:solidFill>
                <a:effectLst/>
                <a:latin typeface="Calibri" panose="020F0502020204030204" pitchFamily="34" charset="0"/>
                <a:ea typeface="Yu Mincho" panose="02020400000000000000" pitchFamily="18" charset="-128"/>
                <a:cs typeface="Arial" panose="020B0604020202020204" pitchFamily="34" charset="0"/>
              </a:rPr>
              <a:t>self-fulfilment</a:t>
            </a:r>
            <a:r>
              <a:rPr lang="en-US" sz="1200" b="1"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dignity and care</a:t>
            </a:r>
            <a:r>
              <a:rPr lang="en-US"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are upheld without discrimination in the home setting.</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Light"/>
              </a:rPr>
              <a:t>to </a:t>
            </a:r>
            <a:r>
              <a:rPr lang="en-US" sz="1000" dirty="0">
                <a:cs typeface="+mn-cs"/>
              </a:rPr>
              <a:t>e</a:t>
            </a:r>
            <a:r>
              <a:rPr lang="en-US" sz="1000" dirty="0"/>
              <a:t>nsure that older persons’ rights to </a:t>
            </a:r>
            <a:r>
              <a:rPr lang="en-US" sz="1000" b="1" dirty="0"/>
              <a:t>independence, participation, </a:t>
            </a:r>
            <a:r>
              <a:rPr lang="en-US" sz="1000" b="1" dirty="0" err="1"/>
              <a:t>self-fulfilment</a:t>
            </a:r>
            <a:r>
              <a:rPr lang="en-US" sz="1000" b="1" dirty="0"/>
              <a:t>, dignity and care</a:t>
            </a:r>
            <a:r>
              <a:rPr lang="en-US" sz="1000" dirty="0"/>
              <a:t> are met without discrimination in the</a:t>
            </a:r>
            <a:r>
              <a:rPr lang="en-US" sz="1000" baseline="0" dirty="0"/>
              <a:t> home setting.</a:t>
            </a:r>
            <a:r>
              <a:rPr lang="en-US" sz="1000" baseline="0" dirty="0">
                <a:cs typeface="Calibri Ligh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cs typeface="Calibri Light"/>
              </a:rPr>
              <a:t>These are actions taken from NTKG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Light"/>
              </a:rPr>
              <a:t>In groups, take the handout of suggested ways to mitigate some of the barriers identified and </a:t>
            </a:r>
            <a:r>
              <a:rPr lang="en-US" sz="1000" kern="1200" dirty="0">
                <a:solidFill>
                  <a:schemeClr val="tx1"/>
                </a:solidFill>
                <a:effectLst/>
                <a:latin typeface="+mn-lt"/>
                <a:ea typeface="+mn-ea"/>
                <a:cs typeface="+mn-cs"/>
              </a:rPr>
              <a:t>tick those that you feel would </a:t>
            </a:r>
            <a:r>
              <a:rPr lang="en-US" sz="1200" dirty="0" err="1">
                <a:cs typeface="Calibri Light"/>
              </a:rPr>
              <a:t>would</a:t>
            </a:r>
            <a:r>
              <a:rPr lang="en-US" sz="1200" dirty="0">
                <a:cs typeface="Calibri Light"/>
              </a:rPr>
              <a:t> mitigate the risks for Maryam and Joseph.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Light"/>
            </a:endParaRPr>
          </a:p>
          <a:p>
            <a:pPr>
              <a:lnSpc>
                <a:spcPct val="107000"/>
              </a:lnSpc>
              <a:spcAft>
                <a:spcPts val="800"/>
              </a:spcAft>
            </a:pPr>
            <a:r>
              <a:rPr lang="en-US" sz="1000" kern="1200" dirty="0">
                <a:solidFill>
                  <a:schemeClr val="tx1"/>
                </a:solidFill>
                <a:effectLst/>
                <a:latin typeface="+mn-lt"/>
                <a:ea typeface="+mn-ea"/>
                <a:cs typeface="+mn-cs"/>
              </a:rPr>
              <a:t>Taking a twin-track approach to your chosen options</a:t>
            </a:r>
            <a:r>
              <a:rPr lang="en-US" sz="1000" kern="1200" baseline="0" dirty="0">
                <a:solidFill>
                  <a:srgbClr val="000000"/>
                </a:solidFill>
                <a:effectLst/>
                <a:latin typeface="Calibri" panose="020F0502020204030204" pitchFamily="34" charset="0"/>
                <a:ea typeface="Yu Mincho" panose="02020400000000000000" pitchFamily="18" charset="-128"/>
                <a:cs typeface="Calibri Light" panose="020F0302020204030204" pitchFamily="34" charset="0"/>
              </a:rPr>
              <a:t> </a:t>
            </a:r>
            <a:r>
              <a:rPr lang="en-US" sz="1000" kern="1200" dirty="0">
                <a:solidFill>
                  <a:srgbClr val="000000"/>
                </a:solidFill>
                <a:effectLst/>
                <a:latin typeface="Calibri" panose="020F0502020204030204" pitchFamily="34" charset="0"/>
                <a:ea typeface="Yu Mincho" panose="02020400000000000000" pitchFamily="18" charset="-128"/>
                <a:cs typeface="Calibri Light" panose="020F0302020204030204" pitchFamily="34" charset="0"/>
              </a:rPr>
              <a:t>to support Maryam and Joseph</a:t>
            </a:r>
            <a:r>
              <a:rPr lang="en-US" sz="1000" kern="1200" dirty="0">
                <a:solidFill>
                  <a:schemeClr val="tx1"/>
                </a:solidFill>
                <a:effectLst/>
                <a:latin typeface="+mn-lt"/>
                <a:ea typeface="+mn-ea"/>
                <a:cs typeface="+mn-cs"/>
              </a:rPr>
              <a:t>, mark actions that could be mainstreamed into regular activities with an “M” and other actions that would require a more targeted approach with a “T”</a:t>
            </a:r>
            <a:r>
              <a:rPr lang="en-US" sz="1200" kern="1200" dirty="0">
                <a:solidFill>
                  <a:srgbClr val="000000"/>
                </a:solidFill>
                <a:effectLst/>
                <a:latin typeface="Calibri" panose="020F0502020204030204" pitchFamily="34" charset="0"/>
                <a:ea typeface="Yu Mincho" panose="02020400000000000000" pitchFamily="18" charset="-128"/>
                <a:cs typeface="Calibri Light" panose="020F0302020204030204" pitchFamily="34" charset="0"/>
              </a:rPr>
              <a:t>. </a:t>
            </a:r>
          </a:p>
          <a:p>
            <a:pPr>
              <a:lnSpc>
                <a:spcPct val="107000"/>
              </a:lnSpc>
              <a:spcAft>
                <a:spcPts val="800"/>
              </a:spcAft>
            </a:pPr>
            <a:endParaRPr lang="en-US" sz="1200" kern="1200" dirty="0">
              <a:solidFill>
                <a:srgbClr val="000000"/>
              </a:solidFill>
              <a:effectLst/>
              <a:latin typeface="Calibri" panose="020F0502020204030204" pitchFamily="34" charset="0"/>
              <a:ea typeface="Yu Mincho" panose="02020400000000000000" pitchFamily="18" charset="-128"/>
              <a:cs typeface="Calibri Light" panose="020F0302020204030204" pitchFamily="34" charset="0"/>
            </a:endParaRPr>
          </a:p>
          <a:p>
            <a:pPr>
              <a:lnSpc>
                <a:spcPct val="107000"/>
              </a:lnSpc>
              <a:spcAft>
                <a:spcPts val="800"/>
              </a:spcAft>
            </a:pPr>
            <a:r>
              <a:rPr lang="en-US" sz="1200" b="1"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Whom would you involve to ensure that these activities can take place?</a:t>
            </a:r>
            <a:r>
              <a:rPr lang="en-US"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a:t>
            </a:r>
            <a:r>
              <a:rPr lang="en-US" sz="1200" kern="1200" dirty="0">
                <a:solidFill>
                  <a:srgbClr val="000000"/>
                </a:solidFill>
                <a:effectLst/>
                <a:latin typeface="Calibri" panose="020F0502020204030204" pitchFamily="34" charset="0"/>
                <a:ea typeface="Yu Mincho" panose="02020400000000000000" pitchFamily="18" charset="-128"/>
                <a:cs typeface="Calibri Light" panose="020F0302020204030204" pitchFamily="34" charset="0"/>
              </a:rPr>
              <a:t>Ask the participants to complete the table with roles and responsibilities for the protection and inclusion of older persons.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Discuss for 10 mins. Make sure that the actions address the risks shared earlier.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20F3F1E-604D-420A-8439-9DFD15B02049}" type="slidenum">
              <a:rPr lang="en-GB" smtClean="0"/>
              <a:t>14</a:t>
            </a:fld>
            <a:endParaRPr lang="en-GB"/>
          </a:p>
        </p:txBody>
      </p:sp>
    </p:spTree>
    <p:extLst>
      <p:ext uri="{BB962C8B-B14F-4D97-AF65-F5344CB8AC3E}">
        <p14:creationId xmlns:p14="http://schemas.microsoft.com/office/powerpoint/2010/main" val="1660215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endParaRPr lang="en-GB" sz="3600" dirty="0"/>
          </a:p>
          <a:p>
            <a:endParaRPr lang="en-US" sz="3600" dirty="0">
              <a:solidFill>
                <a:srgbClr val="000000"/>
              </a:solidFill>
              <a:latin typeface="Proxima Nova"/>
            </a:endParaRPr>
          </a:p>
          <a:p>
            <a:pPr algn="just">
              <a:lnSpc>
                <a:spcPct val="107000"/>
              </a:lnSpc>
              <a:spcAft>
                <a:spcPts val="800"/>
              </a:spcAft>
            </a:pPr>
            <a:r>
              <a:rPr lang="en-GB"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Tell the participants that we have been discussing how to identify protection risks and barriers and exploring practical strategies to support older men and women in different settings. Many of the strategies come from ensuring that older persons are actively engaged in the process</a:t>
            </a:r>
            <a:r>
              <a:rPr lang="en-US"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GB" sz="3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GB" sz="3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2000" kern="1200" dirty="0">
                <a:solidFill>
                  <a:schemeClr val="tx1"/>
                </a:solidFill>
                <a:effectLst/>
                <a:latin typeface="+mn-lt"/>
                <a:ea typeface="+mn-ea"/>
                <a:cs typeface="+mn-cs"/>
              </a:rPr>
              <a:t>The teams should develop a thorough understanding of the</a:t>
            </a:r>
            <a:r>
              <a:rPr lang="en-US" sz="2000" b="1" kern="1200" dirty="0">
                <a:solidFill>
                  <a:schemeClr val="tx1"/>
                </a:solidFill>
                <a:effectLst/>
                <a:latin typeface="+mn-lt"/>
                <a:ea typeface="+mn-ea"/>
                <a:cs typeface="+mn-cs"/>
              </a:rPr>
              <a:t> capacities </a:t>
            </a:r>
            <a:r>
              <a:rPr lang="en-US" sz="2000" kern="1200" dirty="0">
                <a:solidFill>
                  <a:schemeClr val="tx1"/>
                </a:solidFill>
                <a:effectLst/>
                <a:latin typeface="+mn-lt"/>
                <a:ea typeface="+mn-ea"/>
                <a:cs typeface="+mn-cs"/>
              </a:rPr>
              <a:t>of older persons in displaced populations as well as</a:t>
            </a:r>
            <a:r>
              <a:rPr lang="en-US" sz="2000" b="1" kern="120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the</a:t>
            </a:r>
            <a:r>
              <a:rPr lang="en-US" sz="2000" b="1" kern="1200" dirty="0">
                <a:solidFill>
                  <a:schemeClr val="tx1"/>
                </a:solidFill>
                <a:effectLst/>
                <a:latin typeface="+mn-lt"/>
                <a:ea typeface="+mn-ea"/>
                <a:cs typeface="+mn-cs"/>
              </a:rPr>
              <a:t> risks</a:t>
            </a:r>
            <a:r>
              <a:rPr lang="en-US" sz="2000" kern="1200" dirty="0">
                <a:solidFill>
                  <a:schemeClr val="tx1"/>
                </a:solidFill>
                <a:effectLst/>
                <a:latin typeface="+mn-lt"/>
                <a:ea typeface="+mn-ea"/>
                <a:cs typeface="+mn-cs"/>
              </a:rPr>
              <a:t> that they face</a:t>
            </a:r>
            <a:r>
              <a:rPr lang="en-US"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GB" sz="3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GB" sz="3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2000" kern="1200" dirty="0">
                <a:solidFill>
                  <a:schemeClr val="tx1"/>
                </a:solidFill>
                <a:effectLst/>
                <a:latin typeface="+mn-lt"/>
                <a:ea typeface="+mn-ea"/>
                <a:cs typeface="+mn-cs"/>
              </a:rPr>
              <a:t>Ask the participants to read about the capacities that older men and woman have, as displayed in the slide, and ask them how they could leverage these capacities to ensure their protection and that of their communities</a:t>
            </a:r>
            <a:r>
              <a:rPr lang="en-US"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kern="1200" dirty="0">
                <a:solidFill>
                  <a:schemeClr val="tx1"/>
                </a:solidFill>
                <a:effectLst/>
                <a:latin typeface="+mn-lt"/>
                <a:ea typeface="+mn-ea"/>
                <a:cs typeface="+mn-cs"/>
              </a:rPr>
              <a:t>Collect and share ideas based on, but not limited to, those displayed in the slide</a:t>
            </a:r>
            <a:r>
              <a:rPr lang="en-US"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GB" sz="3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Calibri" panose="020F0502020204030204" pitchFamily="34" charset="0"/>
              <a:buChar char="•"/>
            </a:pPr>
            <a:r>
              <a:rPr lang="en-GB"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Provide opportunities for volunteering </a:t>
            </a:r>
            <a:endParaRPr lang="en-GB" sz="3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Calibri" panose="020F0502020204030204" pitchFamily="34" charset="0"/>
              <a:buChar char="•"/>
            </a:pPr>
            <a:r>
              <a:rPr lang="en-GB" sz="2000" kern="1200" dirty="0">
                <a:solidFill>
                  <a:schemeClr val="tx1"/>
                </a:solidFill>
                <a:effectLst/>
                <a:latin typeface="+mn-lt"/>
                <a:ea typeface="+mn-ea"/>
                <a:cs typeface="+mn-cs"/>
              </a:rPr>
              <a:t>Engage them in peer-to-peer support for others in their community</a:t>
            </a:r>
          </a:p>
          <a:p>
            <a:pPr marL="342900" lvl="0" indent="-342900" algn="just">
              <a:lnSpc>
                <a:spcPct val="107000"/>
              </a:lnSpc>
              <a:buFont typeface="Calibri" panose="020F0502020204030204" pitchFamily="34" charset="0"/>
              <a:buChar char="•"/>
            </a:pPr>
            <a:r>
              <a:rPr lang="en-GB"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Provide financial or material support to carry out their activities</a:t>
            </a:r>
            <a:endParaRPr lang="en-GB" sz="3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Calibri" panose="020F0502020204030204" pitchFamily="34" charset="0"/>
              <a:buChar char="•"/>
            </a:pPr>
            <a:r>
              <a:rPr lang="en-GB"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Engage them as representatives on committees in camp or host communities </a:t>
            </a:r>
            <a:endParaRPr lang="en-GB" sz="3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Calibri" panose="020F0502020204030204" pitchFamily="34" charset="0"/>
              <a:buChar char="•"/>
            </a:pPr>
            <a:r>
              <a:rPr lang="en-GB"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Engage them as members of staff with useful knowledge and skills  </a:t>
            </a:r>
            <a:endParaRPr lang="en-GB" sz="3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3200" dirty="0">
                <a:effectLst/>
                <a:latin typeface="Calibri" panose="020F0502020204030204" pitchFamily="34" charset="0"/>
                <a:ea typeface="Times New Roman" panose="02020603050405020304" pitchFamily="18" charset="0"/>
                <a:cs typeface="Calibri" panose="020F0502020204030204" pitchFamily="34" charset="0"/>
              </a:rPr>
              <a:t> </a:t>
            </a:r>
            <a:endParaRPr lang="en-GB" sz="32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Key Messages – </a:t>
            </a:r>
            <a:endParaRPr lang="en-GB" sz="32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spcAft>
                <a:spcPts val="800"/>
              </a:spcAft>
              <a:buFont typeface="Arial" panose="020B0604020202020204" pitchFamily="34" charset="0"/>
              <a:buChar char="•"/>
            </a:pPr>
            <a:r>
              <a:rPr lang="en-US" sz="3200" kern="1200" dirty="0">
                <a:solidFill>
                  <a:srgbClr val="000000"/>
                </a:solidFill>
                <a:effectLst/>
                <a:latin typeface="Calibri" panose="020F0502020204030204" pitchFamily="34" charset="0"/>
                <a:ea typeface="Yu Mincho" panose="02020400000000000000" pitchFamily="18" charset="-128"/>
              </a:rPr>
              <a:t>Recognize that older persons have a wide range of skills and capacities: be sure to gather this information rather than looking only at their vulnerabilities/risks</a:t>
            </a:r>
            <a:r>
              <a:rPr lang="en-GB" sz="4400" kern="1200" dirty="0">
                <a:solidFill>
                  <a:srgbClr val="000000"/>
                </a:solidFill>
                <a:effectLst/>
                <a:latin typeface="Calibri" panose="020F0502020204030204" pitchFamily="34" charset="0"/>
                <a:ea typeface="Yu Mincho" panose="02020400000000000000" pitchFamily="18" charset="-128"/>
              </a:rPr>
              <a:t>.</a:t>
            </a:r>
            <a:r>
              <a:rPr lang="en-GB" sz="3200" dirty="0">
                <a:effectLst/>
                <a:latin typeface="Calibri" panose="020F0502020204030204" pitchFamily="34" charset="0"/>
                <a:ea typeface="Calibri" panose="020F0502020204030204" pitchFamily="34" charset="0"/>
                <a:cs typeface="Arial" panose="020B0604020202020204" pitchFamily="34" charset="0"/>
              </a:rPr>
              <a:t> </a:t>
            </a:r>
          </a:p>
          <a:p>
            <a:pPr marL="285750" indent="-285750">
              <a:spcAft>
                <a:spcPts val="800"/>
              </a:spcAft>
              <a:buFont typeface="Arial" panose="020B0604020202020204" pitchFamily="34" charset="0"/>
              <a:buChar char="•"/>
            </a:pPr>
            <a:r>
              <a:rPr lang="en-US" sz="3200" kern="1200" dirty="0">
                <a:solidFill>
                  <a:srgbClr val="000000"/>
                </a:solidFill>
                <a:effectLst/>
                <a:latin typeface="Calibri" panose="020F0502020204030204" pitchFamily="34" charset="0"/>
                <a:ea typeface="Yu Mincho" panose="02020400000000000000" pitchFamily="18" charset="-128"/>
              </a:rPr>
              <a:t>Solutions to reduce the levels of risks can result from building their capacities, allowing them to be part of the solution</a:t>
            </a:r>
            <a:endParaRPr lang="en-US" sz="3600" dirty="0">
              <a:solidFill>
                <a:srgbClr val="000000"/>
              </a:solidFill>
              <a:latin typeface="Proxima Nov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solidFill>
                <a:srgbClr val="000000"/>
              </a:solidFill>
              <a:latin typeface="Proxima Nova"/>
            </a:endParaRPr>
          </a:p>
        </p:txBody>
      </p:sp>
      <p:sp>
        <p:nvSpPr>
          <p:cNvPr id="4" name="Slide Number Placeholder 3"/>
          <p:cNvSpPr>
            <a:spLocks noGrp="1"/>
          </p:cNvSpPr>
          <p:nvPr>
            <p:ph type="sldNum" sz="quarter" idx="5"/>
          </p:nvPr>
        </p:nvSpPr>
        <p:spPr/>
        <p:txBody>
          <a:bodyPr/>
          <a:lstStyle/>
          <a:p>
            <a:pPr>
              <a:defRPr/>
            </a:pPr>
            <a:fld id="{D475428F-7412-48FF-A01A-DDA69E530B5C}" type="slidenum">
              <a:rPr lang="en-GB" smtClean="0"/>
              <a:pPr>
                <a:defRPr/>
              </a:pPr>
              <a:t>15</a:t>
            </a:fld>
            <a:endParaRPr lang="en-GB"/>
          </a:p>
        </p:txBody>
      </p:sp>
    </p:spTree>
    <p:extLst>
      <p:ext uri="{BB962C8B-B14F-4D97-AF65-F5344CB8AC3E}">
        <p14:creationId xmlns:p14="http://schemas.microsoft.com/office/powerpoint/2010/main" val="2035418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r>
              <a:rPr lang="en-GB" dirty="0"/>
              <a:t>: concluding points </a:t>
            </a:r>
            <a:r>
              <a:rPr lang="en-GB" sz="1200" kern="1200" dirty="0">
                <a:solidFill>
                  <a:schemeClr val="tx1"/>
                </a:solidFill>
                <a:effectLst/>
                <a:latin typeface="+mn-lt"/>
                <a:ea typeface="+mn-ea"/>
                <a:cs typeface="+mn-cs"/>
              </a:rPr>
              <a:t>–</a:t>
            </a:r>
            <a:r>
              <a:rPr lang="en-GB" dirty="0"/>
              <a:t> to recap the session, it may be useful to have these eight </a:t>
            </a:r>
            <a:r>
              <a:rPr lang="en-GB" i="1" dirty="0"/>
              <a:t>[there are only five] </a:t>
            </a:r>
            <a:r>
              <a:rPr lang="en-GB" dirty="0"/>
              <a:t>questions in your mind in order to advance the inclusion of older persons in the development of projects and activities. They may help to think through the next steps in making final feedback and action points </a:t>
            </a:r>
            <a:r>
              <a:rPr lang="en-GB" i="1" dirty="0"/>
              <a:t>[what does this mean?</a:t>
            </a:r>
            <a:r>
              <a:rPr lang="en-GB" i="1" baseline="0" dirty="0"/>
              <a:t> Feedback on what? How does one “make feedback and action points”? Is this about the presentation or about interventions in displacement settings?]</a:t>
            </a:r>
            <a:r>
              <a:rPr lang="en-GB" dirty="0"/>
              <a:t>. </a:t>
            </a:r>
          </a:p>
          <a:p>
            <a:r>
              <a:rPr lang="en-GB" dirty="0"/>
              <a:t>Do remember the three stages of inclusion </a:t>
            </a:r>
            <a:r>
              <a:rPr lang="en-GB" i="1" dirty="0"/>
              <a:t>[I find no mention of these, what are they?]</a:t>
            </a:r>
            <a:r>
              <a:rPr lang="en-GB" dirty="0"/>
              <a:t> so that steps towards ensuring we leave no one behind can be embedded into your work.</a:t>
            </a:r>
          </a:p>
          <a:p>
            <a:endParaRPr lang="en-GB" dirty="0"/>
          </a:p>
        </p:txBody>
      </p:sp>
      <p:sp>
        <p:nvSpPr>
          <p:cNvPr id="4" name="Slide Number Placeholder 3"/>
          <p:cNvSpPr>
            <a:spLocks noGrp="1"/>
          </p:cNvSpPr>
          <p:nvPr>
            <p:ph type="sldNum" sz="quarter" idx="5"/>
          </p:nvPr>
        </p:nvSpPr>
        <p:spPr/>
        <p:txBody>
          <a:bodyPr/>
          <a:lstStyle/>
          <a:p>
            <a:fld id="{C20F3F1E-604D-420A-8439-9DFD15B02049}" type="slidenum">
              <a:rPr lang="en-GB" smtClean="0"/>
              <a:t>16</a:t>
            </a:fld>
            <a:endParaRPr lang="en-GB"/>
          </a:p>
        </p:txBody>
      </p:sp>
    </p:spTree>
    <p:extLst>
      <p:ext uri="{BB962C8B-B14F-4D97-AF65-F5344CB8AC3E}">
        <p14:creationId xmlns:p14="http://schemas.microsoft.com/office/powerpoint/2010/main" val="802967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C20F3F1E-604D-420A-8439-9DFD15B02049}" type="slidenum">
              <a:rPr lang="en-GB" smtClean="0"/>
              <a:t>17</a:t>
            </a:fld>
            <a:endParaRPr lang="en-GB"/>
          </a:p>
        </p:txBody>
      </p:sp>
    </p:spTree>
    <p:extLst>
      <p:ext uri="{BB962C8B-B14F-4D97-AF65-F5344CB8AC3E}">
        <p14:creationId xmlns:p14="http://schemas.microsoft.com/office/powerpoint/2010/main" val="1822639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At the end of this session participants have learned to: </a:t>
            </a:r>
          </a:p>
          <a:p>
            <a:pPr marL="0" indent="0">
              <a:buNone/>
            </a:pPr>
            <a:endParaRPr lang="en-GB" sz="1200" dirty="0"/>
          </a:p>
          <a:p>
            <a:r>
              <a:rPr lang="en-GB" sz="1200" dirty="0"/>
              <a:t>Use global data on ageing, gender &amp; disability to inform their work</a:t>
            </a:r>
          </a:p>
          <a:p>
            <a:pPr marL="0" indent="0">
              <a:buNone/>
            </a:pPr>
            <a:endParaRPr lang="en-GB" sz="1200" dirty="0"/>
          </a:p>
          <a:p>
            <a:r>
              <a:rPr lang="en-GB" sz="1200" dirty="0"/>
              <a:t>Recognize the diversity and capacities of older persons</a:t>
            </a:r>
          </a:p>
          <a:p>
            <a:pPr marL="0" indent="0">
              <a:buNone/>
            </a:pPr>
            <a:r>
              <a:rPr lang="en-GB" sz="1200" dirty="0"/>
              <a:t> </a:t>
            </a:r>
          </a:p>
          <a:p>
            <a:r>
              <a:rPr lang="en-GB" sz="1200" dirty="0"/>
              <a:t>Identify protection risks and barriers to the inclusion of older persons</a:t>
            </a:r>
          </a:p>
          <a:p>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Use key strategies involving others in the community to promote the inclusion of older persons</a:t>
            </a:r>
          </a:p>
          <a:p>
            <a:pPr marL="0" indent="0">
              <a:buNone/>
            </a:pPr>
            <a:endParaRPr lang="en-GB" sz="1200" dirty="0"/>
          </a:p>
          <a:p>
            <a:r>
              <a:rPr lang="en-GB" dirty="0"/>
              <a:t>Many thanks for joining the session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20F3F1E-604D-420A-8439-9DFD15B02049}" type="slidenum">
              <a:rPr lang="en-GB" smtClean="0"/>
              <a:t>18</a:t>
            </a:fld>
            <a:endParaRPr lang="en-GB"/>
          </a:p>
        </p:txBody>
      </p:sp>
    </p:spTree>
    <p:extLst>
      <p:ext uri="{BB962C8B-B14F-4D97-AF65-F5344CB8AC3E}">
        <p14:creationId xmlns:p14="http://schemas.microsoft.com/office/powerpoint/2010/main" val="3952839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t>
            </a:r>
            <a:r>
              <a:rPr lang="en-GB" sz="1800" kern="1200" dirty="0">
                <a:solidFill>
                  <a:srgbClr val="000000"/>
                </a:solidFill>
                <a:effectLst/>
                <a:latin typeface="Calibri" panose="020F0502020204030204" pitchFamily="34" charset="0"/>
                <a:ea typeface="Yu Mincho" panose="02020400000000000000" pitchFamily="18" charset="-128"/>
              </a:rPr>
              <a:t>What percentage of displaced persons are older persons?</a:t>
            </a:r>
            <a:r>
              <a:rPr lang="en-GB" dirty="0"/>
              <a:t>       </a:t>
            </a:r>
          </a:p>
          <a:p>
            <a:pPr marL="0" indent="0">
              <a:buNone/>
            </a:pPr>
            <a:r>
              <a:rPr lang="en-GB" dirty="0"/>
              <a:t> 4 per cent, 10 per cent or 20 per cent. </a:t>
            </a:r>
            <a:r>
              <a:rPr lang="en-GB" sz="1800" kern="1200" dirty="0">
                <a:solidFill>
                  <a:srgbClr val="000000"/>
                </a:solidFill>
                <a:effectLst/>
                <a:latin typeface="Calibri" panose="020F0502020204030204" pitchFamily="34" charset="0"/>
                <a:ea typeface="Yu Mincho" panose="02020400000000000000" pitchFamily="18" charset="-128"/>
              </a:rPr>
              <a:t>[</a:t>
            </a:r>
            <a:r>
              <a:rPr lang="en-GB" sz="1800" b="1" kern="1200" dirty="0">
                <a:solidFill>
                  <a:srgbClr val="000000"/>
                </a:solidFill>
                <a:effectLst/>
                <a:latin typeface="Calibri" panose="020F0502020204030204" pitchFamily="34" charset="0"/>
                <a:ea typeface="Yu Mincho" panose="02020400000000000000" pitchFamily="18" charset="-128"/>
              </a:rPr>
              <a:t>Answer: 4 per cent</a:t>
            </a:r>
            <a:r>
              <a:rPr lang="en-GB" sz="1800" kern="1200" dirty="0">
                <a:solidFill>
                  <a:srgbClr val="000000"/>
                </a:solidFill>
                <a:effectLst/>
                <a:latin typeface="Calibri" panose="020F0502020204030204" pitchFamily="34" charset="0"/>
                <a:ea typeface="Yu Mincho" panose="02020400000000000000" pitchFamily="18" charset="-128"/>
              </a:rPr>
              <a:t>]</a:t>
            </a:r>
            <a:endParaRPr lang="en-GB" dirty="0"/>
          </a:p>
          <a:p>
            <a:pPr marL="0" indent="0">
              <a:buNone/>
            </a:pPr>
            <a:endParaRPr lang="en-GB" dirty="0"/>
          </a:p>
          <a:p>
            <a:r>
              <a:rPr lang="en-GB" dirty="0"/>
              <a:t>2. What percentage of older persons is estimated to have one or more disabilities? 15 per cent, 40 per cent or 46 per cent. </a:t>
            </a:r>
            <a:r>
              <a:rPr lang="en-GB" sz="1800" kern="1200" dirty="0">
                <a:solidFill>
                  <a:srgbClr val="000000"/>
                </a:solidFill>
                <a:effectLst/>
                <a:latin typeface="Calibri" panose="020F0502020204030204" pitchFamily="34" charset="0"/>
                <a:ea typeface="Yu Mincho" panose="02020400000000000000" pitchFamily="18" charset="-128"/>
              </a:rPr>
              <a:t>[</a:t>
            </a:r>
            <a:r>
              <a:rPr lang="en-GB" sz="1800" b="1" kern="1200" dirty="0">
                <a:solidFill>
                  <a:srgbClr val="000000"/>
                </a:solidFill>
                <a:effectLst/>
                <a:latin typeface="Calibri" panose="020F0502020204030204" pitchFamily="34" charset="0"/>
                <a:ea typeface="Yu Mincho" panose="02020400000000000000" pitchFamily="18" charset="-128"/>
              </a:rPr>
              <a:t>Answer: 46 per cent</a:t>
            </a:r>
            <a:r>
              <a:rPr lang="en-GB" sz="1800" kern="1200" dirty="0">
                <a:solidFill>
                  <a:srgbClr val="000000"/>
                </a:solidFill>
                <a:effectLst/>
                <a:latin typeface="Calibri" panose="020F0502020204030204" pitchFamily="34" charset="0"/>
                <a:ea typeface="Yu Mincho" panose="02020400000000000000" pitchFamily="18" charset="-128"/>
              </a:rPr>
              <a:t>]</a:t>
            </a:r>
            <a:endParaRPr lang="en-GB" dirty="0"/>
          </a:p>
          <a:p>
            <a:endParaRPr lang="en-GB" dirty="0"/>
          </a:p>
          <a:p>
            <a:r>
              <a:rPr lang="en-GB" dirty="0">
                <a:solidFill>
                  <a:srgbClr val="000000"/>
                </a:solidFill>
                <a:ea typeface="Yu Mincho" panose="02020400000000000000" pitchFamily="18" charset="-128"/>
                <a:cs typeface="Arial" panose="020B0604020202020204" pitchFamily="34" charset="0"/>
              </a:rPr>
              <a:t>3. There is no one definition of older persons – it concerns more than being over 60. </a:t>
            </a:r>
            <a:r>
              <a:rPr lang="en-GB" dirty="0">
                <a:ea typeface="Calibri" panose="020F0502020204030204" pitchFamily="34" charset="0"/>
                <a:cs typeface="Arial" panose="020B0604020202020204" pitchFamily="34" charset="0"/>
              </a:rPr>
              <a:t>True or False? </a:t>
            </a:r>
            <a:r>
              <a:rPr lang="en-GB" sz="1800" kern="1200" dirty="0">
                <a:solidFill>
                  <a:srgbClr val="000000"/>
                </a:solidFill>
                <a:effectLst/>
                <a:latin typeface="Calibri" panose="020F0502020204030204" pitchFamily="34" charset="0"/>
                <a:ea typeface="Yu Mincho" panose="02020400000000000000" pitchFamily="18" charset="-128"/>
              </a:rPr>
              <a:t>[</a:t>
            </a:r>
            <a:r>
              <a:rPr lang="en-GB" sz="1800" b="1" kern="1200" dirty="0">
                <a:solidFill>
                  <a:srgbClr val="000000"/>
                </a:solidFill>
                <a:effectLst/>
                <a:latin typeface="Calibri" panose="020F0502020204030204" pitchFamily="34" charset="0"/>
                <a:ea typeface="Yu Mincho" panose="02020400000000000000" pitchFamily="18" charset="-128"/>
              </a:rPr>
              <a:t>Answer: True</a:t>
            </a:r>
            <a:r>
              <a:rPr lang="en-GB" sz="1800" kern="1200" dirty="0">
                <a:solidFill>
                  <a:srgbClr val="000000"/>
                </a:solidFill>
                <a:effectLst/>
                <a:latin typeface="Calibri" panose="020F0502020204030204" pitchFamily="34" charset="0"/>
                <a:ea typeface="Yu Mincho" panose="02020400000000000000" pitchFamily="18" charset="-128"/>
              </a:rPr>
              <a:t>]</a:t>
            </a:r>
            <a:endParaRPr lang="en-GB" dirty="0">
              <a:ea typeface="Calibri" panose="020F0502020204030204" pitchFamily="34" charset="0"/>
              <a:cs typeface="Arial" panose="020B0604020202020204" pitchFamily="34" charset="0"/>
            </a:endParaRPr>
          </a:p>
          <a:p>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4. What are the recommended age cohorts for collecting data on older persons? </a:t>
            </a:r>
            <a:r>
              <a:rPr lang="en-US" sz="1200" kern="1200" dirty="0">
                <a:solidFill>
                  <a:schemeClr val="tx1"/>
                </a:solidFill>
                <a:effectLst/>
                <a:latin typeface="+mn-lt"/>
                <a:ea typeface="+mn-ea"/>
                <a:cs typeface="+mn-cs"/>
              </a:rPr>
              <a:t>Age cohorts of 5 years,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persons aged 60+ as one age cohort, age cohorts of 10 years. </a:t>
            </a:r>
            <a:r>
              <a:rPr lang="en-US" sz="1800" kern="1200" dirty="0">
                <a:solidFill>
                  <a:srgbClr val="000000"/>
                </a:solidFill>
                <a:effectLst/>
                <a:latin typeface="Calibri" panose="020F0502020204030204" pitchFamily="34" charset="0"/>
                <a:ea typeface="Yu Mincho" panose="02020400000000000000" pitchFamily="18" charset="-128"/>
              </a:rPr>
              <a:t>[</a:t>
            </a:r>
            <a:r>
              <a:rPr lang="en-US" sz="1800" b="1" kern="1200" dirty="0">
                <a:solidFill>
                  <a:srgbClr val="000000"/>
                </a:solidFill>
                <a:effectLst/>
                <a:latin typeface="Calibri" panose="020F0502020204030204" pitchFamily="34" charset="0"/>
                <a:ea typeface="Yu Mincho" panose="02020400000000000000" pitchFamily="18" charset="-128"/>
              </a:rPr>
              <a:t>Answer: Using age cohorts of 10 years</a:t>
            </a:r>
            <a:r>
              <a:rPr lang="en-US" sz="1800" kern="1200" dirty="0">
                <a:solidFill>
                  <a:srgbClr val="000000"/>
                </a:solidFill>
                <a:effectLst/>
                <a:latin typeface="Calibri" panose="020F0502020204030204" pitchFamily="34" charset="0"/>
                <a:ea typeface="Yu Mincho" panose="02020400000000000000" pitchFamily="18" charset="-128"/>
              </a:rPr>
              <a:t>]</a:t>
            </a:r>
            <a:endParaRPr lang="en-US" sz="1200" kern="1200" dirty="0">
              <a:solidFill>
                <a:schemeClr val="tx1"/>
              </a:solidFill>
              <a:effectLst/>
              <a:latin typeface="+mn-lt"/>
              <a:ea typeface="+mn-ea"/>
              <a:cs typeface="+mn-cs"/>
            </a:endParaRPr>
          </a:p>
          <a:p>
            <a:pPr marL="0" lvl="0" indent="0">
              <a:buFont typeface="+mj-lt"/>
              <a:buNone/>
            </a:pPr>
            <a:endParaRPr lang="en-US" sz="1200" kern="1200" dirty="0">
              <a:solidFill>
                <a:schemeClr val="tx1"/>
              </a:solidFill>
              <a:effectLst/>
              <a:latin typeface="+mn-lt"/>
              <a:ea typeface="+mn-ea"/>
              <a:cs typeface="+mn-cs"/>
            </a:endParaRPr>
          </a:p>
          <a:p>
            <a:pPr marL="0" lvl="0" indent="0">
              <a:buFont typeface="+mj-lt"/>
              <a:buNone/>
            </a:pPr>
            <a:r>
              <a:rPr lang="en-US" sz="1200" kern="1200" dirty="0">
                <a:solidFill>
                  <a:schemeClr val="tx1"/>
                </a:solidFill>
                <a:effectLst/>
                <a:latin typeface="+mn-lt"/>
                <a:ea typeface="+mn-ea"/>
                <a:cs typeface="+mn-cs"/>
              </a:rPr>
              <a:t>5. </a:t>
            </a:r>
            <a:r>
              <a:rPr lang="en-US" sz="1800" kern="1200" dirty="0">
                <a:solidFill>
                  <a:srgbClr val="000000"/>
                </a:solidFill>
                <a:effectLst/>
                <a:latin typeface="Calibri" panose="020F0502020204030204" pitchFamily="34" charset="0"/>
                <a:ea typeface="Yu Mincho" panose="02020400000000000000" pitchFamily="18" charset="-128"/>
              </a:rPr>
              <a:t>List some of the signs that can help in identifying a situation of elder abuse. [</a:t>
            </a:r>
            <a:r>
              <a:rPr lang="en-US" sz="1800" b="1" kern="1200" dirty="0">
                <a:solidFill>
                  <a:srgbClr val="000000"/>
                </a:solidFill>
                <a:effectLst/>
                <a:latin typeface="Calibri" panose="020F0502020204030204" pitchFamily="34" charset="0"/>
                <a:ea typeface="Yu Mincho" panose="02020400000000000000" pitchFamily="18" charset="-128"/>
              </a:rPr>
              <a:t>Potential answers</a:t>
            </a:r>
            <a:r>
              <a:rPr lang="en-US" sz="1800" kern="1200" dirty="0">
                <a:solidFill>
                  <a:srgbClr val="000000"/>
                </a:solidFill>
                <a:effectLst/>
                <a:latin typeface="Calibri" panose="020F0502020204030204" pitchFamily="34" charset="0"/>
                <a:ea typeface="Yu Mincho" panose="02020400000000000000" pitchFamily="18" charset="-128"/>
              </a:rPr>
              <a:t>: unexplained weight loss, lack of interest in food, neglect, unusual changes in </a:t>
            </a:r>
            <a:r>
              <a:rPr lang="en-US" sz="1800" kern="1200" dirty="0" err="1">
                <a:solidFill>
                  <a:srgbClr val="000000"/>
                </a:solidFill>
                <a:effectLst/>
                <a:latin typeface="Calibri" panose="020F0502020204030204" pitchFamily="34" charset="0"/>
                <a:ea typeface="Yu Mincho" panose="02020400000000000000" pitchFamily="18" charset="-128"/>
              </a:rPr>
              <a:t>behaviour</a:t>
            </a:r>
            <a:r>
              <a:rPr lang="en-US" sz="1800" kern="1200" dirty="0">
                <a:solidFill>
                  <a:srgbClr val="000000"/>
                </a:solidFill>
                <a:effectLst/>
                <a:latin typeface="Calibri" panose="020F0502020204030204" pitchFamily="34" charset="0"/>
                <a:ea typeface="Yu Mincho" panose="02020400000000000000" pitchFamily="18" charset="-128"/>
              </a:rPr>
              <a:t> and interaction with others, tiredness or listlessness, bruises, burns or injuries, feelings of isolation].</a:t>
            </a:r>
          </a:p>
          <a:p>
            <a:pPr marL="0" lvl="0" indent="0">
              <a:buFont typeface="+mj-lt"/>
              <a:buNone/>
            </a:pPr>
            <a:endParaRPr lang="en-GB" sz="1800" dirty="0">
              <a:effectLst/>
              <a:latin typeface="Times New Roman" panose="02020603050405020304" pitchFamily="18" charset="0"/>
              <a:ea typeface="Times New Roman" panose="02020603050405020304" pitchFamily="18" charset="0"/>
            </a:endParaRPr>
          </a:p>
          <a:p>
            <a:pPr marL="0" lvl="0" indent="0">
              <a:buFont typeface="+mj-lt"/>
              <a:buNone/>
            </a:pPr>
            <a:r>
              <a:rPr lang="en-GB" sz="1800" kern="1200" dirty="0">
                <a:solidFill>
                  <a:srgbClr val="000000"/>
                </a:solidFill>
                <a:effectLst/>
                <a:latin typeface="Calibri" panose="020F0502020204030204" pitchFamily="34" charset="0"/>
                <a:ea typeface="Yu Mincho" panose="02020400000000000000" pitchFamily="18" charset="-128"/>
              </a:rPr>
              <a:t>6. List </a:t>
            </a:r>
            <a:r>
              <a:rPr lang="en-US" sz="1800" kern="1200" dirty="0">
                <a:solidFill>
                  <a:srgbClr val="000000"/>
                </a:solidFill>
                <a:effectLst/>
                <a:latin typeface="Calibri" panose="020F0502020204030204" pitchFamily="34" charset="0"/>
                <a:ea typeface="Yu Mincho" panose="02020400000000000000" pitchFamily="18" charset="-128"/>
              </a:rPr>
              <a:t>key steps in ensuring the protection and inclusion of older persons. [</a:t>
            </a:r>
            <a:r>
              <a:rPr lang="en-US" sz="1800" b="1" kern="1200" dirty="0">
                <a:solidFill>
                  <a:srgbClr val="000000"/>
                </a:solidFill>
                <a:effectLst/>
                <a:latin typeface="Calibri" panose="020F0502020204030204" pitchFamily="34" charset="0"/>
                <a:ea typeface="Yu Mincho" panose="02020400000000000000" pitchFamily="18" charset="-128"/>
              </a:rPr>
              <a:t>Potential</a:t>
            </a:r>
            <a:r>
              <a:rPr lang="en-US" sz="1800" kern="1200" dirty="0">
                <a:solidFill>
                  <a:srgbClr val="000000"/>
                </a:solidFill>
                <a:effectLst/>
                <a:latin typeface="Calibri" panose="020F0502020204030204" pitchFamily="34" charset="0"/>
                <a:ea typeface="Yu Mincho" panose="02020400000000000000" pitchFamily="18" charset="-128"/>
              </a:rPr>
              <a:t> </a:t>
            </a:r>
            <a:r>
              <a:rPr lang="en-US" sz="1800" b="1" kern="1200" dirty="0">
                <a:solidFill>
                  <a:srgbClr val="000000"/>
                </a:solidFill>
                <a:effectLst/>
                <a:latin typeface="Calibri" panose="020F0502020204030204" pitchFamily="34" charset="0"/>
                <a:ea typeface="Yu Mincho" panose="02020400000000000000" pitchFamily="18" charset="-128"/>
              </a:rPr>
              <a:t>answers: </a:t>
            </a:r>
            <a:r>
              <a:rPr lang="en-US" sz="1800" kern="1200" dirty="0">
                <a:solidFill>
                  <a:srgbClr val="000000"/>
                </a:solidFill>
                <a:effectLst/>
                <a:latin typeface="Calibri" panose="020F0502020204030204" pitchFamily="34" charset="0"/>
                <a:ea typeface="Yu Mincho" panose="02020400000000000000" pitchFamily="18" charset="-128"/>
              </a:rPr>
              <a:t>identifying barriers and risks, using a twin-track approach in programming, engaging the capacities of older persons, ensuring their participation]</a:t>
            </a:r>
            <a:r>
              <a:rPr lang="en-GB" sz="1800" dirty="0">
                <a:effectLst/>
                <a:latin typeface="Calibri" panose="020F0502020204030204" pitchFamily="34" charset="0"/>
                <a:ea typeface="Calibri" panose="020F0502020204030204" pitchFamily="34" charset="0"/>
                <a:cs typeface="Arial" panose="020B0604020202020204" pitchFamily="34" charset="0"/>
              </a:rPr>
              <a:t> </a:t>
            </a:r>
            <a:endParaRPr lang="en-GB" sz="1800" dirty="0">
              <a:effectLst/>
              <a:latin typeface="Times New Roman" panose="02020603050405020304" pitchFamily="18" charset="0"/>
              <a:ea typeface="Times New Roman" panose="02020603050405020304" pitchFamily="18" charset="0"/>
            </a:endParaRPr>
          </a:p>
          <a:p>
            <a:pPr>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pPr>
            <a:r>
              <a:rPr lang="en-GB" sz="1800" i="1" dirty="0">
                <a:effectLst/>
                <a:latin typeface="Calibri" panose="020F050202020403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10"/>
          </p:nvPr>
        </p:nvSpPr>
        <p:spPr/>
        <p:txBody>
          <a:bodyPr/>
          <a:lstStyle/>
          <a:p>
            <a:fld id="{C20F3F1E-604D-420A-8439-9DFD15B02049}" type="slidenum">
              <a:rPr lang="en-GB" smtClean="0"/>
              <a:t>19</a:t>
            </a:fld>
            <a:endParaRPr lang="en-GB"/>
          </a:p>
        </p:txBody>
      </p:sp>
    </p:spTree>
    <p:extLst>
      <p:ext uri="{BB962C8B-B14F-4D97-AF65-F5344CB8AC3E}">
        <p14:creationId xmlns:p14="http://schemas.microsoft.com/office/powerpoint/2010/main" val="2468502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p>
          <a:p>
            <a:endParaRPr lang="en-US" b="0" i="0" dirty="0">
              <a:solidFill>
                <a:srgbClr val="545454"/>
              </a:solidFill>
              <a:effectLst/>
              <a:latin typeface="Helvetica" panose="020B0604020202020204" pitchFamily="34" charset="0"/>
            </a:endParaRPr>
          </a:p>
          <a:p>
            <a:r>
              <a:rPr lang="en-US" b="0" i="0" dirty="0">
                <a:solidFill>
                  <a:srgbClr val="545454"/>
                </a:solidFill>
                <a:effectLst/>
                <a:latin typeface="Helvetica" panose="020B0604020202020204" pitchFamily="34" charset="0"/>
              </a:rPr>
              <a:t>Welcome to the session on working with older persons in forced displacement. This session aims to provide guidance and suggestions to build on your existing experiences and increase</a:t>
            </a:r>
            <a:r>
              <a:rPr lang="en-US" b="0" i="0" baseline="0" dirty="0">
                <a:solidFill>
                  <a:srgbClr val="545454"/>
                </a:solidFill>
                <a:effectLst/>
                <a:latin typeface="Helvetica" panose="020B0604020202020204" pitchFamily="34" charset="0"/>
              </a:rPr>
              <a:t> </a:t>
            </a:r>
            <a:r>
              <a:rPr lang="en-US" b="0" i="0" dirty="0">
                <a:solidFill>
                  <a:srgbClr val="545454"/>
                </a:solidFill>
                <a:effectLst/>
                <a:latin typeface="Helvetica" panose="020B0604020202020204" pitchFamily="34" charset="0"/>
              </a:rPr>
              <a:t>engagement as regards inclusion in UNHCR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45454"/>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Ask the participants if they would like to share any ground rules to follow during this training, f</a:t>
            </a:r>
            <a:r>
              <a:rPr lang="en-US" sz="1200" dirty="0">
                <a:effectLst/>
                <a:latin typeface="Calibri" panose="020F0502020204030204" pitchFamily="34" charset="0"/>
                <a:ea typeface="Calibri" panose="020F0502020204030204" pitchFamily="34" charset="0"/>
              </a:rPr>
              <a:t>or example: avoid using</a:t>
            </a:r>
            <a:r>
              <a:rPr lang="en-US" b="0" i="0" dirty="0">
                <a:solidFill>
                  <a:srgbClr val="545454"/>
                </a:solidFill>
                <a:effectLst/>
                <a:latin typeface="Helvetica" panose="020B0604020202020204" pitchFamily="34" charset="0"/>
              </a:rPr>
              <a:t> mobiles, promote having an open discussion, ensure confidentiality, respect questions put by others.</a:t>
            </a:r>
            <a:endParaRPr lang="en-US" sz="1000" b="0" i="0" dirty="0">
              <a:solidFill>
                <a:srgbClr val="545454"/>
              </a:solidFill>
              <a:effectLst/>
              <a:latin typeface="Helvetica"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rgbClr val="545454"/>
              </a:solidFill>
              <a:effectLst/>
              <a:latin typeface="Helvetica"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Share</a:t>
            </a:r>
            <a:r>
              <a:rPr lang="en-GB" sz="1200" dirty="0">
                <a:effectLst/>
                <a:latin typeface="Calibri" panose="020F0502020204030204" pitchFamily="34" charset="0"/>
                <a:ea typeface="Calibri" panose="020F0502020204030204" pitchFamily="34" charset="0"/>
                <a:cs typeface="Calibri" panose="020F0502020204030204" pitchFamily="34" charset="0"/>
              </a:rPr>
              <a:t> recommendations on terminology concerning</a:t>
            </a:r>
            <a:r>
              <a:rPr lang="en-GB" sz="1200" baseline="0" dirty="0">
                <a:effectLst/>
                <a:latin typeface="Calibri" panose="020F0502020204030204" pitchFamily="34" charset="0"/>
                <a:ea typeface="Calibri" panose="020F0502020204030204" pitchFamily="34" charset="0"/>
                <a:cs typeface="Calibri" panose="020F0502020204030204" pitchFamily="34" charset="0"/>
              </a:rPr>
              <a:t> </a:t>
            </a:r>
            <a:r>
              <a:rPr lang="en-GB" sz="1200" dirty="0">
                <a:effectLst/>
                <a:latin typeface="Calibri" panose="020F0502020204030204" pitchFamily="34" charset="0"/>
                <a:ea typeface="Calibri" panose="020F0502020204030204" pitchFamily="34" charset="0"/>
                <a:cs typeface="Calibri" panose="020F0502020204030204" pitchFamily="34" charset="0"/>
              </a:rPr>
              <a:t>older persons, as this is often a point</a:t>
            </a:r>
            <a:r>
              <a:rPr lang="en-GB" sz="1200" baseline="0" dirty="0">
                <a:effectLst/>
                <a:latin typeface="Calibri" panose="020F0502020204030204" pitchFamily="34" charset="0"/>
                <a:ea typeface="Calibri" panose="020F0502020204030204" pitchFamily="34" charset="0"/>
                <a:cs typeface="Calibri" panose="020F0502020204030204" pitchFamily="34" charset="0"/>
              </a:rPr>
              <a:t> of </a:t>
            </a:r>
            <a:r>
              <a:rPr lang="en-GB" sz="1200" dirty="0">
                <a:effectLst/>
                <a:latin typeface="Calibri" panose="020F0502020204030204" pitchFamily="34" charset="0"/>
                <a:ea typeface="Calibri" panose="020F0502020204030204" pitchFamily="34" charset="0"/>
                <a:cs typeface="Calibri" panose="020F0502020204030204" pitchFamily="34" charset="0"/>
              </a:rPr>
              <a:t>discussion.</a:t>
            </a:r>
            <a:r>
              <a:rPr lang="en-US" sz="1200" dirty="0">
                <a:effectLst/>
                <a:latin typeface="Calibri" panose="020F0502020204030204" pitchFamily="34" charset="0"/>
                <a:ea typeface="Calibri" panose="020F0502020204030204" pitchFamily="34" charset="0"/>
                <a:cs typeface="Calibri" panose="020F0502020204030204" pitchFamily="34" charset="0"/>
              </a:rPr>
              <a:t> The </a:t>
            </a:r>
            <a:r>
              <a:rPr lang="en-US" sz="1000" kern="1200" dirty="0">
                <a:solidFill>
                  <a:schemeClr val="tx1"/>
                </a:solidFill>
                <a:effectLst/>
                <a:latin typeface="+mn-lt"/>
                <a:ea typeface="+mn-ea"/>
                <a:cs typeface="+mn-cs"/>
              </a:rPr>
              <a:t>United Nations</a:t>
            </a:r>
            <a:r>
              <a:rPr lang="en-US" sz="1200" dirty="0">
                <a:effectLst/>
                <a:latin typeface="Calibri" panose="020F0502020204030204" pitchFamily="34" charset="0"/>
                <a:ea typeface="Calibri" panose="020F0502020204030204" pitchFamily="34" charset="0"/>
                <a:cs typeface="Calibri" panose="020F0502020204030204" pitchFamily="34" charset="0"/>
              </a:rPr>
              <a:t> Committee on Economic, Social and Cultural Rights of Older Persons (UN ECCROP </a:t>
            </a:r>
            <a:r>
              <a:rPr lang="en-US" sz="1200" i="1" dirty="0">
                <a:effectLst/>
                <a:latin typeface="Calibri" panose="020F0502020204030204" pitchFamily="34" charset="0"/>
                <a:ea typeface="Calibri" panose="020F0502020204030204" pitchFamily="34" charset="0"/>
                <a:cs typeface="Calibri" panose="020F0502020204030204" pitchFamily="34" charset="0"/>
              </a:rPr>
              <a:t>[see comment</a:t>
            </a:r>
            <a:r>
              <a:rPr lang="en-US" sz="1200" i="1" baseline="0" dirty="0">
                <a:effectLst/>
                <a:latin typeface="Calibri" panose="020F0502020204030204" pitchFamily="34" charset="0"/>
                <a:ea typeface="Calibri" panose="020F0502020204030204" pitchFamily="34" charset="0"/>
                <a:cs typeface="Calibri" panose="020F0502020204030204" pitchFamily="34" charset="0"/>
              </a:rPr>
              <a:t> in Guide regarding this acronym]</a:t>
            </a:r>
            <a:r>
              <a:rPr lang="en-US" sz="1200" dirty="0">
                <a:effectLst/>
                <a:latin typeface="Calibri" panose="020F0502020204030204" pitchFamily="34" charset="0"/>
                <a:ea typeface="Calibri" panose="020F0502020204030204" pitchFamily="34" charset="0"/>
                <a:cs typeface="Calibri" panose="020F0502020204030204" pitchFamily="34" charset="0"/>
              </a:rPr>
              <a:t>) has rejected the term “elderly” in preference to “older persons”, therefore this term will be used throughout the training. Mention that other concepts such as ageism and elder abuse will be introduced and defined.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000" dirty="0"/>
              <a:t>Suggest avoiding ageist language and using more inclusive language</a:t>
            </a:r>
            <a:r>
              <a:rPr lang="en-US" sz="1000" dirty="0"/>
              <a:t> such as “older person” or “older people” as opposed to “</a:t>
            </a:r>
            <a:r>
              <a:rPr lang="en-US" sz="1000" i="0" dirty="0">
                <a:effectLst/>
              </a:rPr>
              <a:t>elderly”, “aged” and “senior”.</a:t>
            </a:r>
          </a:p>
          <a:p>
            <a:endParaRPr lang="en-US" b="0" i="0" dirty="0">
              <a:solidFill>
                <a:srgbClr val="545454"/>
              </a:solidFill>
              <a:effectLst/>
              <a:latin typeface="Helvetica" panose="020B0604020202020204" pitchFamily="34" charset="0"/>
            </a:endParaRPr>
          </a:p>
          <a:p>
            <a:r>
              <a:rPr lang="en-US" b="0" i="0" dirty="0">
                <a:solidFill>
                  <a:srgbClr val="545454"/>
                </a:solidFill>
                <a:effectLst/>
                <a:latin typeface="Helvetica" panose="020B0604020202020204" pitchFamily="34" charset="0"/>
              </a:rPr>
              <a:t>The reason behind this?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45454"/>
                </a:solidFill>
                <a:effectLst/>
                <a:latin typeface="Helvetica" panose="020B0604020202020204" pitchFamily="34" charset="0"/>
              </a:rPr>
              <a:t>Anti-ageism advocates are campaigning for a review of the language we use when discussing older people, and the removal of words such as </a:t>
            </a:r>
            <a:r>
              <a:rPr lang="en-US" sz="1000" dirty="0"/>
              <a:t>“</a:t>
            </a:r>
            <a:r>
              <a:rPr lang="en-US" sz="1000" i="0" dirty="0">
                <a:effectLst/>
              </a:rPr>
              <a:t>elderly”, “aged” and “senior”</a:t>
            </a:r>
            <a:r>
              <a:rPr lang="en-US" b="0" i="0" dirty="0">
                <a:solidFill>
                  <a:srgbClr val="545454"/>
                </a:solidFill>
                <a:effectLst/>
                <a:latin typeface="Helvetica" panose="020B0604020202020204" pitchFamily="34" charset="0"/>
              </a:rPr>
              <a:t>, which they argue fail to suggest the variety of difference experiences and abilities of older people, and falsely present older people as frail, immobile and burdensome.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45454"/>
                </a:solidFill>
                <a:effectLst/>
                <a:latin typeface="Helvetica" panose="020B0604020202020204" pitchFamily="34" charset="0"/>
              </a:rPr>
              <a:t>It is important to try to get the most appropriate word or phrase when it is translated. </a:t>
            </a:r>
            <a:r>
              <a:rPr lang="en-GB" sz="1200" dirty="0">
                <a:solidFill>
                  <a:srgbClr val="545454"/>
                </a:solidFill>
                <a:effectLst/>
                <a:latin typeface="Calibri" panose="020F0502020204030204" pitchFamily="34" charset="0"/>
                <a:ea typeface="Helvetica" panose="020B0604020202020204" pitchFamily="34" charset="0"/>
                <a:cs typeface="Calibri" panose="020F0502020204030204" pitchFamily="34" charset="0"/>
              </a:rPr>
              <a:t>Please consult the terminology in the Spanish and French translations of the </a:t>
            </a:r>
            <a:r>
              <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Need to know Guidance – Working with Older Persons in Forced Displacement</a:t>
            </a:r>
            <a:r>
              <a:rPr lang="en-GB" sz="1200" dirty="0">
                <a:effectLst/>
                <a:latin typeface="Calibri" panose="020F0502020204030204" pitchFamily="34" charset="0"/>
                <a:ea typeface="Calibri" panose="020F0502020204030204" pitchFamily="34" charset="0"/>
                <a:cs typeface="Arial" panose="020B0604020202020204" pitchFamily="34" charset="0"/>
              </a:rPr>
              <a:t>.</a:t>
            </a:r>
          </a:p>
          <a:p>
            <a:endParaRPr lang="en-GB" dirty="0"/>
          </a:p>
          <a:p>
            <a:endParaRPr lang="en-GB" dirty="0"/>
          </a:p>
        </p:txBody>
      </p:sp>
      <p:sp>
        <p:nvSpPr>
          <p:cNvPr id="4" name="Slide Number Placeholder 3"/>
          <p:cNvSpPr>
            <a:spLocks noGrp="1"/>
          </p:cNvSpPr>
          <p:nvPr>
            <p:ph type="sldNum" sz="quarter" idx="5"/>
          </p:nvPr>
        </p:nvSpPr>
        <p:spPr/>
        <p:txBody>
          <a:bodyPr/>
          <a:lstStyle/>
          <a:p>
            <a:fld id="{C20F3F1E-604D-420A-8439-9DFD15B02049}" type="slidenum">
              <a:rPr lang="en-GB" smtClean="0"/>
              <a:t>2</a:t>
            </a:fld>
            <a:endParaRPr lang="en-GB"/>
          </a:p>
        </p:txBody>
      </p:sp>
    </p:spTree>
    <p:extLst>
      <p:ext uri="{BB962C8B-B14F-4D97-AF65-F5344CB8AC3E}">
        <p14:creationId xmlns:p14="http://schemas.microsoft.com/office/powerpoint/2010/main" val="675210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C20F3F1E-604D-420A-8439-9DFD15B02049}" type="slidenum">
              <a:rPr lang="en-GB" smtClean="0"/>
              <a:t>20</a:t>
            </a:fld>
            <a:endParaRPr lang="en-GB"/>
          </a:p>
        </p:txBody>
      </p:sp>
    </p:spTree>
    <p:extLst>
      <p:ext uri="{BB962C8B-B14F-4D97-AF65-F5344CB8AC3E}">
        <p14:creationId xmlns:p14="http://schemas.microsoft.com/office/powerpoint/2010/main" val="2636449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0F3F1E-604D-420A-8439-9DFD15B02049}" type="slidenum">
              <a:rPr lang="en-GB" smtClean="0"/>
              <a:t>21</a:t>
            </a:fld>
            <a:endParaRPr lang="en-GB"/>
          </a:p>
        </p:txBody>
      </p:sp>
    </p:spTree>
    <p:extLst>
      <p:ext uri="{BB962C8B-B14F-4D97-AF65-F5344CB8AC3E}">
        <p14:creationId xmlns:p14="http://schemas.microsoft.com/office/powerpoint/2010/main" val="397646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p>
          <a:p>
            <a:endParaRPr lang="en-GB" sz="1000" dirty="0"/>
          </a:p>
          <a:p>
            <a:r>
              <a:rPr lang="en-GB" sz="1200" dirty="0">
                <a:effectLst/>
                <a:latin typeface="Calibri" panose="020F0502020204030204" pitchFamily="34" charset="0"/>
                <a:ea typeface="Calibri" panose="020F0502020204030204" pitchFamily="34" charset="0"/>
              </a:rPr>
              <a:t>Share </a:t>
            </a:r>
            <a:r>
              <a:rPr lang="en-GB" sz="1200" dirty="0">
                <a:effectLst/>
                <a:latin typeface="Calibri" panose="020F0502020204030204" pitchFamily="34" charset="0"/>
                <a:ea typeface="Times New Roman" panose="02020603050405020304" pitchFamily="18" charset="0"/>
              </a:rPr>
              <a:t>the objectives of the session, highlighting that the participants will learn to:</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Recognize basic information derived from global data on ageing, gender and disability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Identify key definitions of older persons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List key guiding principles for inclusion.</a:t>
            </a:r>
            <a:r>
              <a:rPr lang="en-GB" sz="120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en-GB" sz="1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Describe barriers to inclusion and key strategies to promote inclusion.</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Tell the participants that this session aims to provide guidance and suggestions for building on existing experiences and increasing engagement as regards inclusion in UNHCR activities.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C20F3F1E-604D-420A-8439-9DFD15B02049}" type="slidenum">
              <a:rPr lang="en-GB" smtClean="0"/>
              <a:t>3</a:t>
            </a:fld>
            <a:endParaRPr lang="en-GB"/>
          </a:p>
        </p:txBody>
      </p:sp>
    </p:spTree>
    <p:extLst>
      <p:ext uri="{BB962C8B-B14F-4D97-AF65-F5344CB8AC3E}">
        <p14:creationId xmlns:p14="http://schemas.microsoft.com/office/powerpoint/2010/main" val="1147639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GB" sz="12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p>
          <a:p>
            <a:endParaRPr lang="en-GB" sz="1800" dirty="0"/>
          </a:p>
          <a:p>
            <a:pPr>
              <a:lnSpc>
                <a:spcPct val="107000"/>
              </a:lnSpc>
              <a:spcAft>
                <a:spcPts val="800"/>
              </a:spcAft>
            </a:pPr>
            <a:r>
              <a:rPr lang="en-GB" sz="1200" kern="1200" dirty="0">
                <a:solidFill>
                  <a:schemeClr val="tx1"/>
                </a:solidFill>
                <a:effectLst/>
                <a:latin typeface="+mn-lt"/>
                <a:ea typeface="+mn-ea"/>
                <a:cs typeface="+mn-cs"/>
              </a:rPr>
              <a:t>Describe the image on the slide: it shows two maps of the world, one above the other. The first, at the top of the slide, shows the proportion of the world’s population aged 60 or over in 2015; the second, at the bottom of the slide, shows the forecasts for 2050. The colour ranges from green, representing 0.9 per cent of the population aged 60 or over, to dark red for more than 30 per cent of the population aged 60 or over.</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a:solidFill>
                  <a:srgbClr val="000000"/>
                </a:solidFill>
                <a:effectLst/>
                <a:latin typeface="Calibri" panose="020F0502020204030204" pitchFamily="34" charset="0"/>
                <a:ea typeface="Calibri" panose="020F0502020204030204" pitchFamily="34" charset="0"/>
              </a:rPr>
              <a:t>The source of the data is </a:t>
            </a:r>
            <a:r>
              <a:rPr lang="en-GB" sz="2800" dirty="0">
                <a:hlinkClick r:id="rId3"/>
              </a:rPr>
              <a:t>Helping older people live full and secure lives | Age helps | Global </a:t>
            </a:r>
            <a:r>
              <a:rPr lang="en-GB" sz="2800" dirty="0" err="1">
                <a:hlinkClick r:id="rId3"/>
              </a:rPr>
              <a:t>AgeWatch</a:t>
            </a:r>
            <a:r>
              <a:rPr lang="en-GB" sz="2800" dirty="0">
                <a:hlinkClick r:id="rId3"/>
              </a:rPr>
              <a:t> Index 2015</a:t>
            </a:r>
            <a:r>
              <a:rPr lang="en-GB" sz="2800" dirty="0"/>
              <a:t> http://globalagewatch.org/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200" dirty="0">
                <a:solidFill>
                  <a:srgbClr val="FF0000"/>
                </a:solidFill>
                <a:effectLst/>
                <a:latin typeface="Calibri" panose="020F0502020204030204" pitchFamily="34" charset="0"/>
                <a:ea typeface="Yu Mincho" panose="02020400000000000000" pitchFamily="18" charset="-128"/>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Ask participants to look at where they are based in the world and answer the question – Will the population of older persons increase in your zone by 2050? </a:t>
            </a:r>
            <a:r>
              <a:rPr lang="en-GB" sz="1800" i="0" dirty="0">
                <a:effectLst/>
                <a:latin typeface="Calibri" panose="020F0502020204030204" pitchFamily="34" charset="0"/>
                <a:ea typeface="Calibri" panose="020F0502020204030204" pitchFamily="34" charset="0"/>
                <a:cs typeface="Calibri" panose="020F0502020204030204" pitchFamily="34" charset="0"/>
              </a:rPr>
              <a:t>Ask the participants to answer yes, no or don’t know with a show of hands in the room.</a:t>
            </a:r>
            <a:endParaRPr lang="en-GB" sz="1800" i="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In Brazil, for example, the prevalence of older persons in 2015  is 10–19  per cent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In 2050, it will be 20–29 per cent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Most of North Africa will grow from 0–9per cent in 2015 to 20–24%  in 2050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200" kern="1200" dirty="0">
              <a:solidFill>
                <a:schemeClr val="tx1"/>
              </a:solidFill>
              <a:effectLst/>
              <a:latin typeface="+mn-lt"/>
              <a:ea typeface="+mn-ea"/>
              <a:cs typeface="+mn-cs"/>
            </a:endParaRPr>
          </a:p>
          <a:p>
            <a:pPr>
              <a:lnSpc>
                <a:spcPct val="107000"/>
              </a:lnSpc>
              <a:spcAft>
                <a:spcPts val="800"/>
              </a:spcAft>
            </a:pPr>
            <a:r>
              <a:rPr lang="en-US" sz="1200" kern="1200" dirty="0">
                <a:solidFill>
                  <a:schemeClr val="tx1"/>
                </a:solidFill>
                <a:effectLst/>
                <a:latin typeface="+mn-lt"/>
                <a:ea typeface="+mn-ea"/>
                <a:cs typeface="+mn-cs"/>
              </a:rPr>
              <a:t>Tell the</a:t>
            </a:r>
            <a:r>
              <a:rPr lang="en-GB" sz="1200" kern="1200" dirty="0">
                <a:solidFill>
                  <a:schemeClr val="tx1"/>
                </a:solidFill>
                <a:effectLst/>
                <a:latin typeface="+mn-lt"/>
                <a:ea typeface="+mn-ea"/>
                <a:cs typeface="+mn-cs"/>
              </a:rPr>
              <a:t> participants that the map highlights the fact that the world is ageing rapidly.</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20F3F1E-604D-420A-8439-9DFD15B02049}" type="slidenum">
              <a:rPr lang="en-GB" smtClean="0"/>
              <a:t>4</a:t>
            </a:fld>
            <a:endParaRPr lang="en-GB"/>
          </a:p>
        </p:txBody>
      </p:sp>
    </p:spTree>
    <p:extLst>
      <p:ext uri="{BB962C8B-B14F-4D97-AF65-F5344CB8AC3E}">
        <p14:creationId xmlns:p14="http://schemas.microsoft.com/office/powerpoint/2010/main" val="143732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p>
          <a:p>
            <a:pPr marL="0" indent="0">
              <a:buNone/>
            </a:pPr>
            <a:endParaRPr lang="en-US" dirty="0"/>
          </a:p>
          <a:p>
            <a:pPr>
              <a:lnSpc>
                <a:spcPts val="1505"/>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Tell the participants that they will answer a quiz to check their knowledge about data on older persons.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ts val="1505"/>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ts val="1505"/>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Distribute Handout 1 – Quiz. It can be also transformed into a poll using Teams or menti.com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ts val="1505"/>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rPr>
              <a:t>Ask the participants to read the following 7 statements and identify whether they are True or False. </a:t>
            </a:r>
            <a:endParaRPr lang="en-US" dirty="0"/>
          </a:p>
          <a:p>
            <a:pPr marL="0" indent="0">
              <a:buNone/>
            </a:pPr>
            <a:endParaRPr lang="en-US" dirty="0"/>
          </a:p>
          <a:p>
            <a:pPr marL="228600" indent="-228600">
              <a:buAutoNum type="arabicPeriod"/>
            </a:pPr>
            <a:r>
              <a:rPr lang="en-US" sz="1200" kern="1200" dirty="0">
                <a:solidFill>
                  <a:schemeClr val="tx1"/>
                </a:solidFill>
                <a:effectLst/>
                <a:latin typeface="+mn-lt"/>
                <a:ea typeface="+mn-ea"/>
                <a:cs typeface="+mn-cs"/>
              </a:rPr>
              <a:t>By 2030, 1 in 8 people in the world will be aged 60 or over – </a:t>
            </a:r>
            <a:r>
              <a:rPr lang="en-US" sz="1200" b="1" kern="1200" dirty="0">
                <a:solidFill>
                  <a:schemeClr val="tx1"/>
                </a:solidFill>
                <a:effectLst/>
                <a:latin typeface="+mn-lt"/>
                <a:ea typeface="+mn-ea"/>
                <a:cs typeface="+mn-cs"/>
              </a:rPr>
              <a:t>False;</a:t>
            </a:r>
            <a:r>
              <a:rPr lang="en-US" sz="1200" kern="1200" dirty="0">
                <a:solidFill>
                  <a:schemeClr val="tx1"/>
                </a:solidFill>
                <a:effectLst/>
                <a:latin typeface="+mn-lt"/>
                <a:ea typeface="+mn-ea"/>
                <a:cs typeface="+mn-cs"/>
              </a:rPr>
              <a:t> not 8 but 6.</a:t>
            </a:r>
            <a:r>
              <a:rPr lang="en-US" dirty="0"/>
              <a:t> </a:t>
            </a:r>
          </a:p>
          <a:p>
            <a:pPr marL="228600" indent="-228600">
              <a:buAutoNum type="arabicPeriod"/>
            </a:pPr>
            <a:r>
              <a:rPr lang="en-US" dirty="0"/>
              <a:t>Between 2015 and 2050, the proportion of the world's population aged 60 or over will nearly double from 12 per cent to 22 per cent – </a:t>
            </a:r>
            <a:r>
              <a:rPr lang="en-US" b="1" dirty="0"/>
              <a:t>True</a:t>
            </a:r>
            <a:r>
              <a:rPr lang="en-US" dirty="0"/>
              <a:t> </a:t>
            </a:r>
          </a:p>
          <a:p>
            <a:pPr marL="228600" indent="-228600">
              <a:buAutoNum type="arabicPeriod"/>
            </a:pPr>
            <a:r>
              <a:rPr lang="en-US" dirty="0">
                <a:cs typeface="Calibri"/>
              </a:rPr>
              <a:t>15 per cent of the world’s population have a disability; within this figure, it is estimated that </a:t>
            </a:r>
            <a:r>
              <a:rPr lang="en-US" dirty="0">
                <a:highlight>
                  <a:srgbClr val="FFFF00"/>
                </a:highlight>
                <a:cs typeface="Calibri"/>
              </a:rPr>
              <a:t>30 </a:t>
            </a:r>
            <a:r>
              <a:rPr lang="en-US" dirty="0">
                <a:cs typeface="Calibri"/>
              </a:rPr>
              <a:t> per cent of older persons have one or more disabilities </a:t>
            </a:r>
            <a:r>
              <a:rPr lang="en-US" dirty="0">
                <a:highlight>
                  <a:srgbClr val="FFFF00"/>
                </a:highlight>
                <a:cs typeface="Calibri"/>
              </a:rPr>
              <a:t>– </a:t>
            </a:r>
            <a:r>
              <a:rPr lang="en-US" b="1" dirty="0">
                <a:cs typeface="Calibri"/>
              </a:rPr>
              <a:t>False;</a:t>
            </a:r>
            <a:r>
              <a:rPr lang="en-US" dirty="0">
                <a:cs typeface="Calibri"/>
              </a:rPr>
              <a:t> not 30 per cent but 46 </a:t>
            </a:r>
            <a:r>
              <a:rPr lang="en-US" dirty="0">
                <a:highlight>
                  <a:srgbClr val="FFFF00"/>
                </a:highlight>
                <a:cs typeface="Calibri"/>
              </a:rPr>
              <a:t> per cent</a:t>
            </a:r>
          </a:p>
          <a:p>
            <a:pPr marL="228600" indent="-228600">
              <a:buAutoNum type="arabicPeriod"/>
            </a:pPr>
            <a:r>
              <a:rPr lang="en-US" dirty="0"/>
              <a:t>By 2020, </a:t>
            </a:r>
            <a:r>
              <a:rPr lang="en-US" sz="1200" kern="1200" dirty="0">
                <a:solidFill>
                  <a:schemeClr val="tx1"/>
                </a:solidFill>
                <a:effectLst/>
                <a:latin typeface="+mn-lt"/>
                <a:ea typeface="+mn-ea"/>
                <a:cs typeface="+mn-cs"/>
              </a:rPr>
              <a:t>persons aged 60 or over outnumbered children under 5</a:t>
            </a:r>
            <a:r>
              <a:rPr lang="en-US" dirty="0"/>
              <a:t> – </a:t>
            </a:r>
            <a:r>
              <a:rPr lang="en-US" b="1" dirty="0"/>
              <a:t>True</a:t>
            </a:r>
            <a:r>
              <a:rPr lang="en-US" dirty="0"/>
              <a:t> </a:t>
            </a:r>
          </a:p>
          <a:p>
            <a:pPr marL="228600" indent="-228600">
              <a:buAutoNum type="arabicPeriod"/>
            </a:pPr>
            <a:r>
              <a:rPr lang="en-US" dirty="0"/>
              <a:t>An estimated </a:t>
            </a:r>
            <a:r>
              <a:rPr lang="en-US" dirty="0">
                <a:highlight>
                  <a:srgbClr val="FFFF00"/>
                </a:highlight>
              </a:rPr>
              <a:t>10</a:t>
            </a:r>
            <a:r>
              <a:rPr lang="en-US" dirty="0"/>
              <a:t> per cent of all displaced persons in the world are older persons, although a lack of age-disaggregated data may hide a much higher percentage – </a:t>
            </a:r>
            <a:r>
              <a:rPr lang="en-US" b="1" dirty="0">
                <a:highlight>
                  <a:srgbClr val="FFFF00"/>
                </a:highlight>
              </a:rPr>
              <a:t>False;</a:t>
            </a:r>
            <a:r>
              <a:rPr lang="en-US" dirty="0"/>
              <a:t> </a:t>
            </a:r>
            <a:r>
              <a:rPr lang="en-US" dirty="0">
                <a:highlight>
                  <a:srgbClr val="FFFF00"/>
                </a:highlight>
              </a:rPr>
              <a:t>not 10 per cent but 4 per cent</a:t>
            </a:r>
          </a:p>
          <a:p>
            <a:pPr marL="228600" indent="-228600">
              <a:buAutoNum type="arabicPeriod"/>
            </a:pPr>
            <a:r>
              <a:rPr lang="en-US" dirty="0"/>
              <a:t>Collecting data using four Washington Group questions will provide data on the diversity of older persons –  </a:t>
            </a:r>
            <a:r>
              <a:rPr lang="en-US" b="1" dirty="0"/>
              <a:t>False;</a:t>
            </a:r>
            <a:r>
              <a:rPr lang="en-US" dirty="0"/>
              <a:t> 6 WG Questions identify: difficulty in walking, seeing, hearing, cognition, self-care and communication and also collect data on gender. </a:t>
            </a:r>
          </a:p>
          <a:p>
            <a:pPr marL="228600" indent="-228600">
              <a:buAutoNum type="arabicPeriod"/>
            </a:pPr>
            <a:r>
              <a:rPr lang="en-US" dirty="0"/>
              <a:t>Collecting data using the age cohort 50-59 / 60+ will provide data on the differing levels of needs of older persons–  </a:t>
            </a:r>
            <a:r>
              <a:rPr lang="en-US" b="1" dirty="0"/>
              <a:t>False</a:t>
            </a:r>
            <a:r>
              <a:rPr lang="en-US" dirty="0"/>
              <a:t> –  60–69, 70–79, 80+ is the right answer </a:t>
            </a:r>
          </a:p>
          <a:p>
            <a:endParaRPr lang="en-US" dirty="0">
              <a:highlight>
                <a:srgbClr val="FFFF00"/>
              </a:highlight>
            </a:endParaRPr>
          </a:p>
          <a:p>
            <a:r>
              <a:rPr lang="en-US" dirty="0"/>
              <a:t>https://www.who.int/news-room/fact-sheets/detail/ageing-and-health </a:t>
            </a:r>
          </a:p>
          <a:p>
            <a:endParaRPr lang="en-US" dirty="0"/>
          </a:p>
          <a:p>
            <a:pPr>
              <a:lnSpc>
                <a:spcPts val="1505"/>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Consider the following points when providing feedback:</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en-US" dirty="0"/>
              <a:t>To improve the data collection systems, it is useful to consider </a:t>
            </a:r>
            <a:r>
              <a:rPr lang="en-GB" sz="1200" kern="1200" dirty="0">
                <a:solidFill>
                  <a:schemeClr val="tx1"/>
                </a:solidFill>
                <a:effectLst/>
                <a:latin typeface="+mn-lt"/>
                <a:ea typeface="+mn-ea"/>
                <a:cs typeface="+mn-cs"/>
              </a:rPr>
              <a:t>collecting sex-, age- and disability-disaggregated data in order to be able to get to understand diversity in the older community</a:t>
            </a:r>
            <a:r>
              <a:rPr lang="en-GB" dirty="0"/>
              <a:t>. </a:t>
            </a:r>
          </a:p>
          <a:p>
            <a:pPr defTabSz="942289"/>
            <a:r>
              <a:rPr lang="en-US" dirty="0"/>
              <a:t>A key recommendation here is to collect data on older people using the following age cohorts: 50–59, 60–69, 70–79, and 80+, including data on disability using the short set of six Washington Group questions, which will identify any difficulty in walking, seeing, hearing, cognition, self-care and communication, </a:t>
            </a:r>
            <a:r>
              <a:rPr lang="en-US" sz="1200" kern="1200" dirty="0">
                <a:solidFill>
                  <a:schemeClr val="tx1"/>
                </a:solidFill>
                <a:effectLst/>
                <a:latin typeface="+mn-lt"/>
                <a:ea typeface="+mn-ea"/>
                <a:cs typeface="+mn-cs"/>
              </a:rPr>
              <a:t>as well as collecting </a:t>
            </a:r>
            <a:r>
              <a:rPr lang="en-US" dirty="0"/>
              <a:t>data on gender.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Yu Mincho" panose="02020400000000000000" pitchFamily="18" charset="-128"/>
              </a:rPr>
              <a:t>Using cohorts that allow for analysis in brackets of ten years will help understanding the capacities and challenges experienced by this very heterogeneous group. For example, people in the 60</a:t>
            </a:r>
            <a:r>
              <a:rPr lang="en-US" sz="1800" dirty="0"/>
              <a:t>–</a:t>
            </a:r>
            <a:r>
              <a:rPr lang="en-US" sz="1800" kern="1200" dirty="0">
                <a:solidFill>
                  <a:srgbClr val="000000"/>
                </a:solidFill>
                <a:effectLst/>
                <a:latin typeface="Calibri" panose="020F0502020204030204" pitchFamily="34" charset="0"/>
                <a:ea typeface="Yu Mincho" panose="02020400000000000000" pitchFamily="18" charset="-128"/>
              </a:rPr>
              <a:t>69 cohort may be much more involved in income generating activities and have fewer health or care needs than persons in the 70</a:t>
            </a:r>
            <a:r>
              <a:rPr lang="en-US" sz="1800" dirty="0"/>
              <a:t>–</a:t>
            </a:r>
            <a:r>
              <a:rPr lang="en-US" sz="1800" kern="1200" dirty="0">
                <a:solidFill>
                  <a:srgbClr val="000000"/>
                </a:solidFill>
                <a:effectLst/>
                <a:latin typeface="Calibri" panose="020F0502020204030204" pitchFamily="34" charset="0"/>
                <a:ea typeface="Yu Mincho" panose="02020400000000000000" pitchFamily="18" charset="-128"/>
              </a:rPr>
              <a:t>79 cohort. Persons aged 80 and over will have enhanced support needs and be more exposed to neglect and abuse. We would not use age cohorts of 30 years in younger ages, why at this age?</a:t>
            </a:r>
            <a:endParaRPr lang="en-GB" sz="1800" dirty="0">
              <a:effectLst/>
              <a:latin typeface="Times New Roman" panose="02020603050405020304" pitchFamily="18" charset="0"/>
              <a:ea typeface="Times New Roman" panose="02020603050405020304" pitchFamily="18" charset="0"/>
            </a:endParaRPr>
          </a:p>
          <a:p>
            <a:pPr marL="0" indent="0">
              <a:buNone/>
            </a:pPr>
            <a:endParaRPr lang="en-GB" dirty="0"/>
          </a:p>
          <a:p>
            <a:endParaRPr lang="en-US" dirty="0"/>
          </a:p>
          <a:p>
            <a:pPr marL="0" indent="0">
              <a:buNone/>
            </a:pPr>
            <a:endParaRPr lang="en-US" dirty="0"/>
          </a:p>
          <a:p>
            <a:endParaRPr lang="en-GB" dirty="0"/>
          </a:p>
        </p:txBody>
      </p:sp>
      <p:sp>
        <p:nvSpPr>
          <p:cNvPr id="4" name="Slide Number Placeholder 3"/>
          <p:cNvSpPr>
            <a:spLocks noGrp="1"/>
          </p:cNvSpPr>
          <p:nvPr>
            <p:ph type="sldNum" sz="quarter" idx="5"/>
          </p:nvPr>
        </p:nvSpPr>
        <p:spPr/>
        <p:txBody>
          <a:bodyPr/>
          <a:lstStyle/>
          <a:p>
            <a:fld id="{C20F3F1E-604D-420A-8439-9DFD15B02049}" type="slidenum">
              <a:rPr lang="en-GB" smtClean="0"/>
              <a:t>5</a:t>
            </a:fld>
            <a:endParaRPr lang="en-GB"/>
          </a:p>
        </p:txBody>
      </p:sp>
    </p:spTree>
    <p:extLst>
      <p:ext uri="{BB962C8B-B14F-4D97-AF65-F5344CB8AC3E}">
        <p14:creationId xmlns:p14="http://schemas.microsoft.com/office/powerpoint/2010/main" val="3099862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p>
          <a:p>
            <a:endParaRPr lang="en-GB" b="0" dirty="0"/>
          </a:p>
          <a:p>
            <a:r>
              <a:rPr lang="en-GB" sz="1800" kern="1200" dirty="0">
                <a:solidFill>
                  <a:srgbClr val="000000"/>
                </a:solidFill>
                <a:effectLst/>
                <a:latin typeface="Calibri" panose="020F0502020204030204" pitchFamily="34" charset="0"/>
                <a:ea typeface="Yu Mincho" panose="02020400000000000000" pitchFamily="18" charset="-128"/>
              </a:rPr>
              <a:t>Tell the participants </a:t>
            </a:r>
            <a:r>
              <a:rPr lang="en-GB" sz="1200" kern="1200" dirty="0">
                <a:solidFill>
                  <a:schemeClr val="tx1"/>
                </a:solidFill>
                <a:effectLst/>
                <a:latin typeface="+mn-lt"/>
                <a:ea typeface="+mn-ea"/>
                <a:cs typeface="+mn-cs"/>
              </a:rPr>
              <a:t>that there are different definitions of ageing in different contexts and that this makes it difficult to identify who should be considered “older persons”.</a:t>
            </a:r>
            <a:endParaRPr lang="en-GB" sz="1800" dirty="0">
              <a:effectLst/>
              <a:latin typeface="Times New Roman" panose="02020603050405020304" pitchFamily="18" charset="0"/>
              <a:ea typeface="Times New Roman" panose="02020603050405020304" pitchFamily="18" charset="0"/>
            </a:endParaRPr>
          </a:p>
          <a:p>
            <a:r>
              <a:rPr lang="en-GB" sz="1200" kern="1200" dirty="0">
                <a:solidFill>
                  <a:schemeClr val="tx1"/>
                </a:solidFill>
                <a:effectLst/>
                <a:latin typeface="+mn-lt"/>
                <a:ea typeface="+mn-ea"/>
                <a:cs typeface="+mn-cs"/>
              </a:rPr>
              <a:t>Ask the participants to read these statements and prioritize two that constitute useful definitions of older persons, according to their context</a:t>
            </a:r>
            <a:r>
              <a:rPr lang="en-GB" sz="1800" kern="1200" dirty="0">
                <a:solidFill>
                  <a:srgbClr val="000000"/>
                </a:solidFill>
                <a:effectLst/>
                <a:latin typeface="Calibri" panose="020F0502020204030204" pitchFamily="34" charset="0"/>
                <a:ea typeface="Yu Mincho" panose="02020400000000000000" pitchFamily="18" charset="-128"/>
              </a:rPr>
              <a:t>. </a:t>
            </a:r>
            <a:endParaRPr lang="en-GB" sz="1800" dirty="0">
              <a:effectLst/>
              <a:latin typeface="Times New Roman" panose="02020603050405020304" pitchFamily="18" charset="0"/>
              <a:ea typeface="Times New Roman" panose="02020603050405020304" pitchFamily="18" charset="0"/>
            </a:endParaRPr>
          </a:p>
          <a:p>
            <a:r>
              <a:rPr lang="en-GB" sz="1200" kern="1200" dirty="0">
                <a:solidFill>
                  <a:schemeClr val="tx1"/>
                </a:solidFill>
                <a:effectLst/>
                <a:latin typeface="+mn-lt"/>
                <a:ea typeface="+mn-ea"/>
                <a:cs typeface="+mn-cs"/>
              </a:rPr>
              <a:t>Read out the statements or get two or three participants to do so</a:t>
            </a:r>
            <a:r>
              <a:rPr lang="en-GB" sz="1800" kern="1200" dirty="0">
                <a:solidFill>
                  <a:srgbClr val="000000"/>
                </a:solidFill>
                <a:effectLst/>
                <a:latin typeface="Calibri" panose="020F0502020204030204" pitchFamily="34" charset="0"/>
                <a:ea typeface="Yu Mincho" panose="02020400000000000000" pitchFamily="18" charset="-128"/>
              </a:rPr>
              <a:t>. </a:t>
            </a:r>
            <a:endParaRPr lang="en-GB" sz="1800" dirty="0">
              <a:effectLst/>
              <a:latin typeface="Times New Roman" panose="02020603050405020304" pitchFamily="18" charset="0"/>
              <a:ea typeface="Times New Roman" panose="02020603050405020304" pitchFamily="18" charset="0"/>
            </a:endParaRPr>
          </a:p>
          <a:p>
            <a:r>
              <a:rPr lang="en-GB" sz="1200" kern="1200" dirty="0">
                <a:solidFill>
                  <a:schemeClr val="tx1"/>
                </a:solidFill>
                <a:effectLst/>
                <a:latin typeface="+mn-lt"/>
                <a:ea typeface="+mn-ea"/>
                <a:cs typeface="+mn-cs"/>
              </a:rPr>
              <a:t>Raise hands or share verbally to give feedback. The participants might also rank the statements using menti.com or any other similar polling system</a:t>
            </a:r>
            <a:r>
              <a:rPr lang="en-GB" sz="1800" kern="1200" dirty="0">
                <a:solidFill>
                  <a:srgbClr val="000000"/>
                </a:solidFill>
                <a:effectLst/>
                <a:latin typeface="Calibri" panose="020F0502020204030204" pitchFamily="34" charset="0"/>
                <a:ea typeface="Yu Mincho" panose="02020400000000000000" pitchFamily="18" charset="-128"/>
              </a:rPr>
              <a:t>.</a:t>
            </a:r>
            <a:endParaRPr lang="en-GB" sz="1800" dirty="0">
              <a:effectLst/>
              <a:latin typeface="Times New Roman" panose="02020603050405020304" pitchFamily="18" charset="0"/>
              <a:ea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GB" sz="1800" b="1" dirty="0">
                <a:effectLst/>
                <a:latin typeface="Calibri" panose="020F0502020204030204" pitchFamily="34" charset="0"/>
                <a:ea typeface="Times New Roman" panose="02020603050405020304" pitchFamily="18" charset="0"/>
                <a:cs typeface="Arial" panose="020B0604020202020204" pitchFamily="34" charset="0"/>
              </a:rPr>
              <a:t>Key message</a:t>
            </a:r>
            <a:r>
              <a:rPr lang="en-GB" sz="1800" dirty="0">
                <a:effectLst/>
                <a:latin typeface="Calibri" panose="020F0502020204030204" pitchFamily="34" charset="0"/>
                <a:ea typeface="Times New Roman" panose="02020603050405020304" pitchFamily="18" charset="0"/>
                <a:cs typeface="Arial" panose="020B0604020202020204" pitchFamily="34" charset="0"/>
              </a:rPr>
              <a:t> </a:t>
            </a:r>
            <a:r>
              <a:rPr lang="en-US"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there is no globally agreed definition of older persons. It will be important to consider all of these statements, depending on the context in which we work. Some of the strategies to ensure protection and inclusion will be equally applicable, regardless of the definitions</a:t>
            </a:r>
            <a:r>
              <a:rPr lang="en-GB" sz="1800" dirty="0">
                <a:effectLst/>
                <a:latin typeface="Calibri" panose="020F0502020204030204" pitchFamily="34" charset="0"/>
                <a:ea typeface="Calibri" panose="020F0502020204030204" pitchFamily="34" charset="0"/>
                <a:cs typeface="Arial" panose="020B0604020202020204" pitchFamily="34" charset="0"/>
              </a:rPr>
              <a:t>.</a:t>
            </a:r>
            <a:endParaRPr lang="en-GB" sz="1800" dirty="0">
              <a:effectLst/>
              <a:latin typeface="Times New Roman" panose="02020603050405020304" pitchFamily="18" charset="0"/>
              <a:ea typeface="Times New Roman" panose="02020603050405020304" pitchFamily="18" charset="0"/>
            </a:endParaRPr>
          </a:p>
          <a:p>
            <a:endParaRPr lang="en-GB"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20F3F1E-604D-420A-8439-9DFD15B02049}" type="slidenum">
              <a:rPr lang="en-GB" smtClean="0"/>
              <a:t>6</a:t>
            </a:fld>
            <a:endParaRPr lang="en-GB"/>
          </a:p>
        </p:txBody>
      </p:sp>
    </p:spTree>
    <p:extLst>
      <p:ext uri="{BB962C8B-B14F-4D97-AF65-F5344CB8AC3E}">
        <p14:creationId xmlns:p14="http://schemas.microsoft.com/office/powerpoint/2010/main" val="85250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p>
          <a:p>
            <a:endParaRPr lang="en-GB" b="0" dirty="0"/>
          </a:p>
          <a:p>
            <a:pPr>
              <a:lnSpc>
                <a:spcPct val="107000"/>
              </a:lnSpc>
              <a:spcAft>
                <a:spcPts val="800"/>
              </a:spcAft>
            </a:pPr>
            <a:r>
              <a:rPr lang="en-GB" sz="1200" kern="1200" dirty="0">
                <a:solidFill>
                  <a:schemeClr val="tx1"/>
                </a:solidFill>
                <a:effectLst/>
                <a:latin typeface="+mn-lt"/>
                <a:ea typeface="+mn-ea"/>
                <a:cs typeface="+mn-cs"/>
              </a:rPr>
              <a:t>Tell the participants that the definitions previously shared are very basic</a:t>
            </a:r>
            <a:r>
              <a:rPr lang="en-GB"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kern="1200" dirty="0">
                <a:solidFill>
                  <a:schemeClr val="tx1"/>
                </a:solidFill>
                <a:effectLst/>
                <a:latin typeface="+mn-lt"/>
                <a:ea typeface="+mn-ea"/>
                <a:cs typeface="+mn-cs"/>
              </a:rPr>
              <a:t>They will now have a more in-depth look at the components that define older age by analysing the situation of older persons who live in forced displacemen</a:t>
            </a:r>
            <a:r>
              <a:rPr lang="en-GB"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lgn="l" defTabSz="914400" rtl="0" eaLnBrk="1" fontAlgn="auto" latinLnBrk="0" hangingPunct="1">
              <a:lnSpc>
                <a:spcPct val="107000"/>
              </a:lnSpc>
              <a:spcBef>
                <a:spcPts val="0"/>
              </a:spcBef>
              <a:spcAft>
                <a:spcPts val="800"/>
              </a:spcAft>
              <a:buClrTx/>
              <a:buSzTx/>
              <a:buFontTx/>
              <a:buNone/>
              <a:tabLst/>
              <a:defRPr/>
            </a:pPr>
            <a:r>
              <a:rPr lang="en-GB" sz="1200" b="1" kern="1200" dirty="0">
                <a:solidFill>
                  <a:schemeClr val="tx1"/>
                </a:solidFill>
                <a:effectLst/>
                <a:latin typeface="+mn-lt"/>
                <a:ea typeface="+mn-ea"/>
                <a:cs typeface="+mn-cs"/>
              </a:rPr>
              <a:t>Accessibility</a:t>
            </a:r>
            <a:r>
              <a:rPr lang="en-GB" sz="1200" kern="1200" dirty="0">
                <a:solidFill>
                  <a:schemeClr val="tx1"/>
                </a:solidFill>
                <a:effectLst/>
                <a:latin typeface="+mn-lt"/>
                <a:ea typeface="+mn-ea"/>
                <a:cs typeface="+mn-cs"/>
              </a:rPr>
              <a:t>. Ask </a:t>
            </a:r>
            <a:r>
              <a:rPr lang="en-US" sz="1200" kern="1200" dirty="0">
                <a:solidFill>
                  <a:schemeClr val="tx1"/>
                </a:solidFill>
                <a:effectLst/>
                <a:latin typeface="+mn-lt"/>
                <a:ea typeface="+mn-ea"/>
                <a:cs typeface="+mn-cs"/>
              </a:rPr>
              <a:t>the </a:t>
            </a:r>
            <a:r>
              <a:rPr lang="en-GB" sz="1200" kern="1200" dirty="0">
                <a:solidFill>
                  <a:schemeClr val="tx1"/>
                </a:solidFill>
                <a:effectLst/>
                <a:latin typeface="+mn-lt"/>
                <a:ea typeface="+mn-ea"/>
                <a:cs typeface="+mn-cs"/>
              </a:rPr>
              <a:t>participants to volunteer to describe the illustrations on the screen so that all of them are able to contribute, asking them to </a:t>
            </a:r>
            <a:r>
              <a:rPr lang="en-GB" sz="1200" b="1" kern="1200" dirty="0">
                <a:solidFill>
                  <a:schemeClr val="tx1"/>
                </a:solidFill>
                <a:effectLst/>
                <a:latin typeface="+mn-lt"/>
                <a:ea typeface="+mn-ea"/>
                <a:cs typeface="+mn-cs"/>
              </a:rPr>
              <a:t>list four or five words or phrases to describe the key characteristics and roles that they observe in the older persons appearing in the images</a:t>
            </a:r>
            <a:r>
              <a:rPr lang="en-GB"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In groups –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Use a flip chart in small groups and write down list of words after 3 min. This might also be done using a word cloud in menti.com or similar platform.</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Show the next slide and identify any suggestions that may have been made by the group(s).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US" b="0" dirty="0"/>
          </a:p>
          <a:p>
            <a:endParaRPr lang="en-GB" dirty="0"/>
          </a:p>
          <a:p>
            <a:endParaRPr lang="en-GB" dirty="0"/>
          </a:p>
        </p:txBody>
      </p:sp>
      <p:sp>
        <p:nvSpPr>
          <p:cNvPr id="4" name="Slide Number Placeholder 3"/>
          <p:cNvSpPr>
            <a:spLocks noGrp="1"/>
          </p:cNvSpPr>
          <p:nvPr>
            <p:ph type="sldNum" sz="quarter" idx="5"/>
          </p:nvPr>
        </p:nvSpPr>
        <p:spPr/>
        <p:txBody>
          <a:bodyPr/>
          <a:lstStyle/>
          <a:p>
            <a:fld id="{C20F3F1E-604D-420A-8439-9DFD15B02049}" type="slidenum">
              <a:rPr lang="en-GB" smtClean="0"/>
              <a:t>7</a:t>
            </a:fld>
            <a:endParaRPr lang="en-GB"/>
          </a:p>
        </p:txBody>
      </p:sp>
    </p:spTree>
    <p:extLst>
      <p:ext uri="{BB962C8B-B14F-4D97-AF65-F5344CB8AC3E}">
        <p14:creationId xmlns:p14="http://schemas.microsoft.com/office/powerpoint/2010/main" val="186411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07000"/>
              </a:lnSpc>
              <a:spcAft>
                <a:spcPts val="800"/>
              </a:spcAft>
            </a:pPr>
            <a:r>
              <a:rPr lang="en-GB"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Ask the participants to identify characteristics that they also listed in their group, e.g. one group can read out their list and then other groups can add words or phrases that are different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Invite the participants to add other suggestions not on the list.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Personal situation – single, married, widow(er), woman or man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Living with family or living alone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Providing care and family support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Living with chronic health conditions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Living with one</a:t>
            </a:r>
            <a:r>
              <a:rPr lang="en-GB" baseline="0" dirty="0"/>
              <a:t> or more</a:t>
            </a:r>
            <a:r>
              <a:rPr lang="en-GB" dirty="0"/>
              <a:t> disabilities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Carrying out formal or informal work on a regular basis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Living with anxiety and depression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Able to be actively engaged in daily activities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Able to live independently</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Dependent on others to meet their daily needs </a:t>
            </a:r>
            <a:endParaRPr lang="en-US" dirty="0"/>
          </a:p>
          <a:p>
            <a:pPr defTabSz="942289">
              <a:defRPr/>
            </a:pPr>
            <a:endParaRPr lang="en-GB" dirty="0"/>
          </a:p>
          <a:p>
            <a:pPr defTabSz="942289">
              <a:defRPr/>
            </a:pPr>
            <a:r>
              <a:rPr lang="en-GB" b="1" dirty="0"/>
              <a:t>Key message</a:t>
            </a:r>
            <a:r>
              <a:rPr lang="en-GB" dirty="0"/>
              <a:t>: the feedback generated by the six photos of older persons highlights the diversity and intersectionality of older persons </a:t>
            </a:r>
            <a:r>
              <a:rPr lang="en-GB" sz="1200" kern="1200" dirty="0">
                <a:solidFill>
                  <a:schemeClr val="tx1"/>
                </a:solidFill>
                <a:effectLst/>
                <a:latin typeface="+mn-lt"/>
                <a:ea typeface="+mn-ea"/>
                <a:cs typeface="+mn-cs"/>
              </a:rPr>
              <a:t>and their characteristics</a:t>
            </a:r>
            <a:r>
              <a:rPr lang="en-GB" dirty="0"/>
              <a:t>; recognizing the importance of identifying diversity in older age is a determining factor in providing inclusive programme support that addresses the wide needs and capacities of older persons.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20F3F1E-604D-420A-8439-9DFD15B02049}" type="slidenum">
              <a:rPr lang="en-GB" smtClean="0"/>
              <a:t>8</a:t>
            </a:fld>
            <a:endParaRPr lang="en-GB"/>
          </a:p>
        </p:txBody>
      </p:sp>
    </p:spTree>
    <p:extLst>
      <p:ext uri="{BB962C8B-B14F-4D97-AF65-F5344CB8AC3E}">
        <p14:creationId xmlns:p14="http://schemas.microsoft.com/office/powerpoint/2010/main" val="2630125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sng" dirty="0">
                <a:effectLst/>
                <a:latin typeface="Calibri" panose="020F0502020204030204" pitchFamily="34" charset="0"/>
                <a:ea typeface="Times New Roman" panose="02020603050405020304" pitchFamily="18" charset="0"/>
                <a:cs typeface="Calibri" panose="020F0502020204030204" pitchFamily="34" charset="0"/>
              </a:rPr>
              <a:t>Tips for facilitators</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Key messages to take away: t</a:t>
            </a:r>
            <a:r>
              <a:rPr lang="en-GB" sz="1800" kern="1200" dirty="0">
                <a:solidFill>
                  <a:srgbClr val="000000"/>
                </a:solidFill>
                <a:effectLst/>
                <a:latin typeface="+mn-lt"/>
                <a:ea typeface="Yu Mincho" panose="02020400000000000000" pitchFamily="18" charset="-128"/>
                <a:cs typeface="Arial" panose="020B0604020202020204" pitchFamily="34" charset="0"/>
              </a:rPr>
              <a:t>here is no one definition of older persons – </a:t>
            </a:r>
            <a:r>
              <a:rPr lang="en-GB" sz="1800" kern="1200" dirty="0">
                <a:solidFill>
                  <a:schemeClr val="tx1"/>
                </a:solidFill>
                <a:effectLst/>
                <a:latin typeface="+mn-lt"/>
                <a:ea typeface="+mn-ea"/>
                <a:cs typeface="+mn-cs"/>
              </a:rPr>
              <a:t>it concerns more than just being over 60</a:t>
            </a:r>
            <a:r>
              <a:rPr lang="en-GB" sz="1800" dirty="0">
                <a:effectLst/>
                <a:latin typeface="+mn-lt"/>
                <a:ea typeface="Calibri" panose="020F0502020204030204" pitchFamily="34" charset="0"/>
                <a:cs typeface="Arial" panose="020B0604020202020204" pitchFamily="34" charset="0"/>
              </a:rPr>
              <a:t> and it is important to </a:t>
            </a:r>
            <a:r>
              <a:rPr lang="en-US" sz="2800" dirty="0">
                <a:effectLst/>
                <a:latin typeface="Segoe UI" panose="020B0502040204020203" pitchFamily="34" charset="0"/>
                <a:ea typeface="Calibri" panose="020F0502020204030204" pitchFamily="34" charset="0"/>
                <a:cs typeface="Arial" panose="020B0604020202020204" pitchFamily="34" charset="0"/>
              </a:rPr>
              <a:t>r</a:t>
            </a:r>
            <a:r>
              <a:rPr lang="en-US" sz="2800" dirty="0">
                <a:effectLst/>
                <a:latin typeface="Segoe UI" panose="020B0502040204020203" pitchFamily="34" charset="0"/>
              </a:rPr>
              <a:t>ecognize the diversity/intersectionality of older people </a:t>
            </a:r>
            <a:r>
              <a:rPr lang="en-GB" sz="1800" kern="1200" dirty="0">
                <a:solidFill>
                  <a:schemeClr val="tx1"/>
                </a:solidFill>
                <a:effectLst/>
                <a:latin typeface="+mn-lt"/>
                <a:ea typeface="+mn-ea"/>
                <a:cs typeface="+mn-cs"/>
              </a:rPr>
              <a:t>and their characteristics.</a:t>
            </a:r>
            <a:endParaRPr lang="en-US" sz="2800" dirty="0">
              <a:effectLst/>
              <a:latin typeface="Arial" panose="020B0604020202020204" pitchFamily="34" charset="0"/>
            </a:endParaRPr>
          </a:p>
          <a:p>
            <a:r>
              <a:rPr lang="en-GB" sz="2800" u="sng" dirty="0">
                <a:solidFill>
                  <a:srgbClr val="000000">
                    <a:alpha val="98000"/>
                  </a:srgbClr>
                </a:solidFill>
                <a:effectLst/>
                <a:latin typeface="Calibri" panose="020F0502020204030204" pitchFamily="34" charset="0"/>
                <a:ea typeface="Calibri" panose="020F0502020204030204" pitchFamily="34" charset="0"/>
              </a:rPr>
              <a:t>Additional key messages may include: </a:t>
            </a:r>
            <a:endParaRPr lang="en-GB" sz="1800" dirty="0">
              <a:effectLst/>
              <a:latin typeface="+mn-lt"/>
              <a:ea typeface="Calibri" panose="020F0502020204030204" pitchFamily="34" charset="0"/>
              <a:cs typeface="Arial" panose="020B0604020202020204" pitchFamily="34" charset="0"/>
            </a:endParaRPr>
          </a:p>
          <a:p>
            <a:r>
              <a:rPr lang="en-US" sz="1800" dirty="0"/>
              <a:t>Older persons are diverse, living with unique and varying states of health, including different levels of functioning, chronic conditions and mortality rates – a heterogeneous group.</a:t>
            </a:r>
          </a:p>
          <a:p>
            <a:r>
              <a:rPr lang="en-US" sz="1800" dirty="0"/>
              <a:t>Not all older persons are “inherently vulnerable”; many are actively engaged in family and community life.</a:t>
            </a:r>
          </a:p>
          <a:p>
            <a:r>
              <a:rPr lang="en-US" sz="1800" dirty="0"/>
              <a:t>Old age is commonly challenged by negative stereotypes.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Old age is context-dependent – refugee, IDP, statelessness; changing status and circumstances due to forced displacement.</a:t>
            </a:r>
          </a:p>
          <a:p>
            <a:r>
              <a:rPr lang="en-US" sz="1800" dirty="0"/>
              <a:t>Remember, an estimated 4 per cent of all displaced persons in the world are older people, although a lack of age-disaggregated data may hide a much higher percentage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effectLst/>
              <a:latin typeface="Arial" panose="020B0604020202020204" pitchFamily="34" charset="0"/>
            </a:endParaRPr>
          </a:p>
          <a:p>
            <a:pPr algn="just">
              <a:lnSpc>
                <a:spcPct val="107000"/>
              </a:lnSpc>
              <a:spcAft>
                <a:spcPts val="800"/>
              </a:spcAft>
            </a:pPr>
            <a:r>
              <a:rPr lang="en-GB" sz="2800" u="sng" dirty="0">
                <a:solidFill>
                  <a:srgbClr val="000000">
                    <a:alpha val="98000"/>
                  </a:srgbClr>
                </a:solidFill>
                <a:effectLst/>
                <a:latin typeface="Calibri" panose="020F0502020204030204" pitchFamily="34" charset="0"/>
                <a:ea typeface="Calibri" panose="020F0502020204030204" pitchFamily="34" charset="0"/>
                <a:cs typeface="Calibri" panose="020F0502020204030204" pitchFamily="34" charset="0"/>
              </a:rPr>
              <a:t>In the next activity, we will explore how we can consider this diversity of factors when identifying the protection risks and barriers faced by older persons.</a:t>
            </a:r>
            <a:endParaRPr lang="en-GB" sz="2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20F3F1E-604D-420A-8439-9DFD15B02049}" type="slidenum">
              <a:rPr lang="en-GB" smtClean="0"/>
              <a:t>9</a:t>
            </a:fld>
            <a:endParaRPr lang="en-GB"/>
          </a:p>
        </p:txBody>
      </p:sp>
    </p:spTree>
    <p:extLst>
      <p:ext uri="{BB962C8B-B14F-4D97-AF65-F5344CB8AC3E}">
        <p14:creationId xmlns:p14="http://schemas.microsoft.com/office/powerpoint/2010/main" val="697967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2995-E7B4-4BFE-8215-3A0E8E5065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1FF566-D390-40B4-AF20-C99271EF1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CA9FFA-E95E-4D40-8E34-F2BBA45F76A8}"/>
              </a:ext>
            </a:extLst>
          </p:cNvPr>
          <p:cNvSpPr>
            <a:spLocks noGrp="1"/>
          </p:cNvSpPr>
          <p:nvPr>
            <p:ph type="dt" sz="half" idx="10"/>
          </p:nvPr>
        </p:nvSpPr>
        <p:spPr/>
        <p:txBody>
          <a:bodyPr/>
          <a:lstStyle/>
          <a:p>
            <a:fld id="{1B6BB6D7-ED9A-4E15-B05F-2CBEAEC781C6}" type="datetimeFigureOut">
              <a:rPr lang="en-GB" smtClean="0"/>
              <a:t>13/11/2023</a:t>
            </a:fld>
            <a:endParaRPr lang="en-GB"/>
          </a:p>
        </p:txBody>
      </p:sp>
      <p:sp>
        <p:nvSpPr>
          <p:cNvPr id="5" name="Footer Placeholder 4">
            <a:extLst>
              <a:ext uri="{FF2B5EF4-FFF2-40B4-BE49-F238E27FC236}">
                <a16:creationId xmlns:a16="http://schemas.microsoft.com/office/drawing/2014/main" id="{8C99C339-FD32-4821-9421-0DF4B5DC62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17952D-D5A2-4278-B9AF-8514D63469DF}"/>
              </a:ext>
            </a:extLst>
          </p:cNvPr>
          <p:cNvSpPr>
            <a:spLocks noGrp="1"/>
          </p:cNvSpPr>
          <p:nvPr>
            <p:ph type="sldNum" sz="quarter" idx="12"/>
          </p:nvPr>
        </p:nvSpPr>
        <p:spPr/>
        <p:txBody>
          <a:bodyPr/>
          <a:lstStyle/>
          <a:p>
            <a:fld id="{3FF56B7B-D562-4BC0-9A44-798C1821F776}" type="slidenum">
              <a:rPr lang="en-GB" smtClean="0"/>
              <a:t>‹#›</a:t>
            </a:fld>
            <a:endParaRPr lang="en-GB"/>
          </a:p>
        </p:txBody>
      </p:sp>
    </p:spTree>
    <p:extLst>
      <p:ext uri="{BB962C8B-B14F-4D97-AF65-F5344CB8AC3E}">
        <p14:creationId xmlns:p14="http://schemas.microsoft.com/office/powerpoint/2010/main" val="273953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D738E-F803-4067-91D4-01361E23D6B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8B2892-9405-43AC-8BEF-67762F14E4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9864BF-F1BB-471F-94F7-951A18E398BA}"/>
              </a:ext>
            </a:extLst>
          </p:cNvPr>
          <p:cNvSpPr>
            <a:spLocks noGrp="1"/>
          </p:cNvSpPr>
          <p:nvPr>
            <p:ph type="dt" sz="half" idx="10"/>
          </p:nvPr>
        </p:nvSpPr>
        <p:spPr/>
        <p:txBody>
          <a:bodyPr/>
          <a:lstStyle/>
          <a:p>
            <a:fld id="{1B6BB6D7-ED9A-4E15-B05F-2CBEAEC781C6}" type="datetimeFigureOut">
              <a:rPr lang="en-GB" smtClean="0"/>
              <a:t>13/11/2023</a:t>
            </a:fld>
            <a:endParaRPr lang="en-GB"/>
          </a:p>
        </p:txBody>
      </p:sp>
      <p:sp>
        <p:nvSpPr>
          <p:cNvPr id="5" name="Footer Placeholder 4">
            <a:extLst>
              <a:ext uri="{FF2B5EF4-FFF2-40B4-BE49-F238E27FC236}">
                <a16:creationId xmlns:a16="http://schemas.microsoft.com/office/drawing/2014/main" id="{EBE28F53-DDA7-4E1C-97A1-64869C1D31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902ED2-3BA3-4002-ABCE-207F6568D505}"/>
              </a:ext>
            </a:extLst>
          </p:cNvPr>
          <p:cNvSpPr>
            <a:spLocks noGrp="1"/>
          </p:cNvSpPr>
          <p:nvPr>
            <p:ph type="sldNum" sz="quarter" idx="12"/>
          </p:nvPr>
        </p:nvSpPr>
        <p:spPr/>
        <p:txBody>
          <a:bodyPr/>
          <a:lstStyle/>
          <a:p>
            <a:fld id="{3FF56B7B-D562-4BC0-9A44-798C1821F776}" type="slidenum">
              <a:rPr lang="en-GB" smtClean="0"/>
              <a:t>‹#›</a:t>
            </a:fld>
            <a:endParaRPr lang="en-GB"/>
          </a:p>
        </p:txBody>
      </p:sp>
    </p:spTree>
    <p:extLst>
      <p:ext uri="{BB962C8B-B14F-4D97-AF65-F5344CB8AC3E}">
        <p14:creationId xmlns:p14="http://schemas.microsoft.com/office/powerpoint/2010/main" val="2781025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490C78-3801-41B6-AE5A-C8E5584344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85F21D-1FFF-4ECD-A81A-C778B7F409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54B473-15D6-4FF1-83ED-0FE3A7F0CB85}"/>
              </a:ext>
            </a:extLst>
          </p:cNvPr>
          <p:cNvSpPr>
            <a:spLocks noGrp="1"/>
          </p:cNvSpPr>
          <p:nvPr>
            <p:ph type="dt" sz="half" idx="10"/>
          </p:nvPr>
        </p:nvSpPr>
        <p:spPr/>
        <p:txBody>
          <a:bodyPr/>
          <a:lstStyle/>
          <a:p>
            <a:fld id="{1B6BB6D7-ED9A-4E15-B05F-2CBEAEC781C6}" type="datetimeFigureOut">
              <a:rPr lang="en-GB" smtClean="0"/>
              <a:t>13/11/2023</a:t>
            </a:fld>
            <a:endParaRPr lang="en-GB"/>
          </a:p>
        </p:txBody>
      </p:sp>
      <p:sp>
        <p:nvSpPr>
          <p:cNvPr id="5" name="Footer Placeholder 4">
            <a:extLst>
              <a:ext uri="{FF2B5EF4-FFF2-40B4-BE49-F238E27FC236}">
                <a16:creationId xmlns:a16="http://schemas.microsoft.com/office/drawing/2014/main" id="{C4859962-DED7-4342-AD09-5006A07C8E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B27784-1D8F-446A-9803-E2097293033D}"/>
              </a:ext>
            </a:extLst>
          </p:cNvPr>
          <p:cNvSpPr>
            <a:spLocks noGrp="1"/>
          </p:cNvSpPr>
          <p:nvPr>
            <p:ph type="sldNum" sz="quarter" idx="12"/>
          </p:nvPr>
        </p:nvSpPr>
        <p:spPr/>
        <p:txBody>
          <a:bodyPr/>
          <a:lstStyle/>
          <a:p>
            <a:fld id="{3FF56B7B-D562-4BC0-9A44-798C1821F776}" type="slidenum">
              <a:rPr lang="en-GB" smtClean="0"/>
              <a:t>‹#›</a:t>
            </a:fld>
            <a:endParaRPr lang="en-GB"/>
          </a:p>
        </p:txBody>
      </p:sp>
    </p:spTree>
    <p:extLst>
      <p:ext uri="{BB962C8B-B14F-4D97-AF65-F5344CB8AC3E}">
        <p14:creationId xmlns:p14="http://schemas.microsoft.com/office/powerpoint/2010/main" val="408235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2CE6-3305-4587-8D41-3FF2581995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C8EEA1-8576-4BCF-812D-E12C34F76A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E71E28-D117-440A-918E-B27206637598}"/>
              </a:ext>
            </a:extLst>
          </p:cNvPr>
          <p:cNvSpPr>
            <a:spLocks noGrp="1"/>
          </p:cNvSpPr>
          <p:nvPr>
            <p:ph type="dt" sz="half" idx="10"/>
          </p:nvPr>
        </p:nvSpPr>
        <p:spPr/>
        <p:txBody>
          <a:bodyPr/>
          <a:lstStyle/>
          <a:p>
            <a:fld id="{1B6BB6D7-ED9A-4E15-B05F-2CBEAEC781C6}" type="datetimeFigureOut">
              <a:rPr lang="en-GB" smtClean="0"/>
              <a:t>13/11/2023</a:t>
            </a:fld>
            <a:endParaRPr lang="en-GB"/>
          </a:p>
        </p:txBody>
      </p:sp>
      <p:sp>
        <p:nvSpPr>
          <p:cNvPr id="5" name="Footer Placeholder 4">
            <a:extLst>
              <a:ext uri="{FF2B5EF4-FFF2-40B4-BE49-F238E27FC236}">
                <a16:creationId xmlns:a16="http://schemas.microsoft.com/office/drawing/2014/main" id="{8C3DF457-1BFE-415B-A9CB-C2CAAB5F01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DA6109-7B44-4072-B9A6-97619604D0D8}"/>
              </a:ext>
            </a:extLst>
          </p:cNvPr>
          <p:cNvSpPr>
            <a:spLocks noGrp="1"/>
          </p:cNvSpPr>
          <p:nvPr>
            <p:ph type="sldNum" sz="quarter" idx="12"/>
          </p:nvPr>
        </p:nvSpPr>
        <p:spPr/>
        <p:txBody>
          <a:bodyPr/>
          <a:lstStyle/>
          <a:p>
            <a:fld id="{3FF56B7B-D562-4BC0-9A44-798C1821F776}" type="slidenum">
              <a:rPr lang="en-GB" smtClean="0"/>
              <a:t>‹#›</a:t>
            </a:fld>
            <a:endParaRPr lang="en-GB"/>
          </a:p>
        </p:txBody>
      </p:sp>
    </p:spTree>
    <p:extLst>
      <p:ext uri="{BB962C8B-B14F-4D97-AF65-F5344CB8AC3E}">
        <p14:creationId xmlns:p14="http://schemas.microsoft.com/office/powerpoint/2010/main" val="238158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7B724-9482-4383-95E8-894E01B592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D57A5A-6376-4917-9803-ECCB00956D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AFA3A9-BF42-4481-AD7F-4D9279FE3B9B}"/>
              </a:ext>
            </a:extLst>
          </p:cNvPr>
          <p:cNvSpPr>
            <a:spLocks noGrp="1"/>
          </p:cNvSpPr>
          <p:nvPr>
            <p:ph type="dt" sz="half" idx="10"/>
          </p:nvPr>
        </p:nvSpPr>
        <p:spPr/>
        <p:txBody>
          <a:bodyPr/>
          <a:lstStyle/>
          <a:p>
            <a:fld id="{1B6BB6D7-ED9A-4E15-B05F-2CBEAEC781C6}" type="datetimeFigureOut">
              <a:rPr lang="en-GB" smtClean="0"/>
              <a:t>13/11/2023</a:t>
            </a:fld>
            <a:endParaRPr lang="en-GB"/>
          </a:p>
        </p:txBody>
      </p:sp>
      <p:sp>
        <p:nvSpPr>
          <p:cNvPr id="5" name="Footer Placeholder 4">
            <a:extLst>
              <a:ext uri="{FF2B5EF4-FFF2-40B4-BE49-F238E27FC236}">
                <a16:creationId xmlns:a16="http://schemas.microsoft.com/office/drawing/2014/main" id="{2DEBB671-41F7-4CA3-A75A-DDD08D6302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6EC5EE-FDA4-473D-A318-5B33380AE184}"/>
              </a:ext>
            </a:extLst>
          </p:cNvPr>
          <p:cNvSpPr>
            <a:spLocks noGrp="1"/>
          </p:cNvSpPr>
          <p:nvPr>
            <p:ph type="sldNum" sz="quarter" idx="12"/>
          </p:nvPr>
        </p:nvSpPr>
        <p:spPr/>
        <p:txBody>
          <a:bodyPr/>
          <a:lstStyle/>
          <a:p>
            <a:fld id="{3FF56B7B-D562-4BC0-9A44-798C1821F776}" type="slidenum">
              <a:rPr lang="en-GB" smtClean="0"/>
              <a:t>‹#›</a:t>
            </a:fld>
            <a:endParaRPr lang="en-GB"/>
          </a:p>
        </p:txBody>
      </p:sp>
    </p:spTree>
    <p:extLst>
      <p:ext uri="{BB962C8B-B14F-4D97-AF65-F5344CB8AC3E}">
        <p14:creationId xmlns:p14="http://schemas.microsoft.com/office/powerpoint/2010/main" val="321812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A0E6-0BF4-4576-B615-D96F82EC84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116503-4CE3-4B47-90B7-084098AD24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15453A-1E07-49CC-8FFD-EE9588F7AD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1278454-F868-4AF0-B3B1-566060B23F49}"/>
              </a:ext>
            </a:extLst>
          </p:cNvPr>
          <p:cNvSpPr>
            <a:spLocks noGrp="1"/>
          </p:cNvSpPr>
          <p:nvPr>
            <p:ph type="dt" sz="half" idx="10"/>
          </p:nvPr>
        </p:nvSpPr>
        <p:spPr/>
        <p:txBody>
          <a:bodyPr/>
          <a:lstStyle/>
          <a:p>
            <a:fld id="{1B6BB6D7-ED9A-4E15-B05F-2CBEAEC781C6}" type="datetimeFigureOut">
              <a:rPr lang="en-GB" smtClean="0"/>
              <a:t>13/11/2023</a:t>
            </a:fld>
            <a:endParaRPr lang="en-GB"/>
          </a:p>
        </p:txBody>
      </p:sp>
      <p:sp>
        <p:nvSpPr>
          <p:cNvPr id="6" name="Footer Placeholder 5">
            <a:extLst>
              <a:ext uri="{FF2B5EF4-FFF2-40B4-BE49-F238E27FC236}">
                <a16:creationId xmlns:a16="http://schemas.microsoft.com/office/drawing/2014/main" id="{8A838DAE-8907-435B-8F87-95E6CDA7AB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6C0737-5289-417C-A91A-042B19515838}"/>
              </a:ext>
            </a:extLst>
          </p:cNvPr>
          <p:cNvSpPr>
            <a:spLocks noGrp="1"/>
          </p:cNvSpPr>
          <p:nvPr>
            <p:ph type="sldNum" sz="quarter" idx="12"/>
          </p:nvPr>
        </p:nvSpPr>
        <p:spPr/>
        <p:txBody>
          <a:bodyPr/>
          <a:lstStyle/>
          <a:p>
            <a:fld id="{3FF56B7B-D562-4BC0-9A44-798C1821F776}" type="slidenum">
              <a:rPr lang="en-GB" smtClean="0"/>
              <a:t>‹#›</a:t>
            </a:fld>
            <a:endParaRPr lang="en-GB"/>
          </a:p>
        </p:txBody>
      </p:sp>
    </p:spTree>
    <p:extLst>
      <p:ext uri="{BB962C8B-B14F-4D97-AF65-F5344CB8AC3E}">
        <p14:creationId xmlns:p14="http://schemas.microsoft.com/office/powerpoint/2010/main" val="400444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8907B-A177-46E8-88AC-870781BD2F4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2A0EE0-1B8C-4A69-8BB1-74F0209841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6D2375-1CD7-422C-BA56-FDB0D1C30B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E1702F4-B0AE-485B-A6AD-FA1CE96C6B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157026-8ABE-43CF-997C-F41B04923B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78AF92-F1E1-4081-93C9-7825AA759433}"/>
              </a:ext>
            </a:extLst>
          </p:cNvPr>
          <p:cNvSpPr>
            <a:spLocks noGrp="1"/>
          </p:cNvSpPr>
          <p:nvPr>
            <p:ph type="dt" sz="half" idx="10"/>
          </p:nvPr>
        </p:nvSpPr>
        <p:spPr/>
        <p:txBody>
          <a:bodyPr/>
          <a:lstStyle/>
          <a:p>
            <a:fld id="{1B6BB6D7-ED9A-4E15-B05F-2CBEAEC781C6}" type="datetimeFigureOut">
              <a:rPr lang="en-GB" smtClean="0"/>
              <a:t>13/11/2023</a:t>
            </a:fld>
            <a:endParaRPr lang="en-GB"/>
          </a:p>
        </p:txBody>
      </p:sp>
      <p:sp>
        <p:nvSpPr>
          <p:cNvPr id="8" name="Footer Placeholder 7">
            <a:extLst>
              <a:ext uri="{FF2B5EF4-FFF2-40B4-BE49-F238E27FC236}">
                <a16:creationId xmlns:a16="http://schemas.microsoft.com/office/drawing/2014/main" id="{933B9EF0-5B4D-4623-98E6-7C328BE3B4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8E9881-6D2B-4CA2-B45B-E5E18201C2B9}"/>
              </a:ext>
            </a:extLst>
          </p:cNvPr>
          <p:cNvSpPr>
            <a:spLocks noGrp="1"/>
          </p:cNvSpPr>
          <p:nvPr>
            <p:ph type="sldNum" sz="quarter" idx="12"/>
          </p:nvPr>
        </p:nvSpPr>
        <p:spPr/>
        <p:txBody>
          <a:bodyPr/>
          <a:lstStyle/>
          <a:p>
            <a:fld id="{3FF56B7B-D562-4BC0-9A44-798C1821F776}" type="slidenum">
              <a:rPr lang="en-GB" smtClean="0"/>
              <a:t>‹#›</a:t>
            </a:fld>
            <a:endParaRPr lang="en-GB"/>
          </a:p>
        </p:txBody>
      </p:sp>
    </p:spTree>
    <p:extLst>
      <p:ext uri="{BB962C8B-B14F-4D97-AF65-F5344CB8AC3E}">
        <p14:creationId xmlns:p14="http://schemas.microsoft.com/office/powerpoint/2010/main" val="928463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61F6-70AA-4A3E-9CA5-080700953F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AE0096F-FA6E-4DFC-B5C4-BCEB44013FD9}"/>
              </a:ext>
            </a:extLst>
          </p:cNvPr>
          <p:cNvSpPr>
            <a:spLocks noGrp="1"/>
          </p:cNvSpPr>
          <p:nvPr>
            <p:ph type="dt" sz="half" idx="10"/>
          </p:nvPr>
        </p:nvSpPr>
        <p:spPr/>
        <p:txBody>
          <a:bodyPr/>
          <a:lstStyle/>
          <a:p>
            <a:fld id="{1B6BB6D7-ED9A-4E15-B05F-2CBEAEC781C6}" type="datetimeFigureOut">
              <a:rPr lang="en-GB" smtClean="0"/>
              <a:t>13/11/2023</a:t>
            </a:fld>
            <a:endParaRPr lang="en-GB"/>
          </a:p>
        </p:txBody>
      </p:sp>
      <p:sp>
        <p:nvSpPr>
          <p:cNvPr id="4" name="Footer Placeholder 3">
            <a:extLst>
              <a:ext uri="{FF2B5EF4-FFF2-40B4-BE49-F238E27FC236}">
                <a16:creationId xmlns:a16="http://schemas.microsoft.com/office/drawing/2014/main" id="{04828B23-5649-4D88-951F-0836846118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3EF6AA-F2FB-41F6-8D84-ECE212CFB4AA}"/>
              </a:ext>
            </a:extLst>
          </p:cNvPr>
          <p:cNvSpPr>
            <a:spLocks noGrp="1"/>
          </p:cNvSpPr>
          <p:nvPr>
            <p:ph type="sldNum" sz="quarter" idx="12"/>
          </p:nvPr>
        </p:nvSpPr>
        <p:spPr/>
        <p:txBody>
          <a:bodyPr/>
          <a:lstStyle/>
          <a:p>
            <a:fld id="{3FF56B7B-D562-4BC0-9A44-798C1821F776}" type="slidenum">
              <a:rPr lang="en-GB" smtClean="0"/>
              <a:t>‹#›</a:t>
            </a:fld>
            <a:endParaRPr lang="en-GB"/>
          </a:p>
        </p:txBody>
      </p:sp>
    </p:spTree>
    <p:extLst>
      <p:ext uri="{BB962C8B-B14F-4D97-AF65-F5344CB8AC3E}">
        <p14:creationId xmlns:p14="http://schemas.microsoft.com/office/powerpoint/2010/main" val="80833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D4FB5-0A8C-4DC5-8D78-39ED831AC77D}"/>
              </a:ext>
            </a:extLst>
          </p:cNvPr>
          <p:cNvSpPr>
            <a:spLocks noGrp="1"/>
          </p:cNvSpPr>
          <p:nvPr>
            <p:ph type="dt" sz="half" idx="10"/>
          </p:nvPr>
        </p:nvSpPr>
        <p:spPr/>
        <p:txBody>
          <a:bodyPr/>
          <a:lstStyle/>
          <a:p>
            <a:fld id="{1B6BB6D7-ED9A-4E15-B05F-2CBEAEC781C6}" type="datetimeFigureOut">
              <a:rPr lang="en-GB" smtClean="0"/>
              <a:t>13/11/2023</a:t>
            </a:fld>
            <a:endParaRPr lang="en-GB"/>
          </a:p>
        </p:txBody>
      </p:sp>
      <p:sp>
        <p:nvSpPr>
          <p:cNvPr id="3" name="Footer Placeholder 2">
            <a:extLst>
              <a:ext uri="{FF2B5EF4-FFF2-40B4-BE49-F238E27FC236}">
                <a16:creationId xmlns:a16="http://schemas.microsoft.com/office/drawing/2014/main" id="{3B97712E-4DF7-4668-927E-862C48FF9B8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8A154E-7FD3-4E46-B7B5-B92F97EFCD26}"/>
              </a:ext>
            </a:extLst>
          </p:cNvPr>
          <p:cNvSpPr>
            <a:spLocks noGrp="1"/>
          </p:cNvSpPr>
          <p:nvPr>
            <p:ph type="sldNum" sz="quarter" idx="12"/>
          </p:nvPr>
        </p:nvSpPr>
        <p:spPr/>
        <p:txBody>
          <a:bodyPr/>
          <a:lstStyle/>
          <a:p>
            <a:fld id="{3FF56B7B-D562-4BC0-9A44-798C1821F776}" type="slidenum">
              <a:rPr lang="en-GB" smtClean="0"/>
              <a:t>‹#›</a:t>
            </a:fld>
            <a:endParaRPr lang="en-GB"/>
          </a:p>
        </p:txBody>
      </p:sp>
    </p:spTree>
    <p:extLst>
      <p:ext uri="{BB962C8B-B14F-4D97-AF65-F5344CB8AC3E}">
        <p14:creationId xmlns:p14="http://schemas.microsoft.com/office/powerpoint/2010/main" val="182990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C977-72FF-4029-8544-69CB2BB90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9B88548-66F0-400D-8229-8817151054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D252ED6-91CB-4D3D-9A3E-36B8ACEC0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6C722-15B4-498E-B9C2-EC2CF6D7D541}"/>
              </a:ext>
            </a:extLst>
          </p:cNvPr>
          <p:cNvSpPr>
            <a:spLocks noGrp="1"/>
          </p:cNvSpPr>
          <p:nvPr>
            <p:ph type="dt" sz="half" idx="10"/>
          </p:nvPr>
        </p:nvSpPr>
        <p:spPr/>
        <p:txBody>
          <a:bodyPr/>
          <a:lstStyle/>
          <a:p>
            <a:fld id="{1B6BB6D7-ED9A-4E15-B05F-2CBEAEC781C6}" type="datetimeFigureOut">
              <a:rPr lang="en-GB" smtClean="0"/>
              <a:t>13/11/2023</a:t>
            </a:fld>
            <a:endParaRPr lang="en-GB"/>
          </a:p>
        </p:txBody>
      </p:sp>
      <p:sp>
        <p:nvSpPr>
          <p:cNvPr id="6" name="Footer Placeholder 5">
            <a:extLst>
              <a:ext uri="{FF2B5EF4-FFF2-40B4-BE49-F238E27FC236}">
                <a16:creationId xmlns:a16="http://schemas.microsoft.com/office/drawing/2014/main" id="{65074598-9982-4E42-BAC0-9476BA673A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C483CC-7BD8-4E9C-8AED-B8F6789FEE7E}"/>
              </a:ext>
            </a:extLst>
          </p:cNvPr>
          <p:cNvSpPr>
            <a:spLocks noGrp="1"/>
          </p:cNvSpPr>
          <p:nvPr>
            <p:ph type="sldNum" sz="quarter" idx="12"/>
          </p:nvPr>
        </p:nvSpPr>
        <p:spPr/>
        <p:txBody>
          <a:bodyPr/>
          <a:lstStyle/>
          <a:p>
            <a:fld id="{3FF56B7B-D562-4BC0-9A44-798C1821F776}" type="slidenum">
              <a:rPr lang="en-GB" smtClean="0"/>
              <a:t>‹#›</a:t>
            </a:fld>
            <a:endParaRPr lang="en-GB"/>
          </a:p>
        </p:txBody>
      </p:sp>
    </p:spTree>
    <p:extLst>
      <p:ext uri="{BB962C8B-B14F-4D97-AF65-F5344CB8AC3E}">
        <p14:creationId xmlns:p14="http://schemas.microsoft.com/office/powerpoint/2010/main" val="127390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44DD9-E8AB-43BC-8688-289A329FB4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7D38CA4-DEE7-48D0-8A0B-3CFCD40E4E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D2A51E-B356-40C0-BB2B-139431483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C70102-29F5-48D5-9118-BDBD9354111A}"/>
              </a:ext>
            </a:extLst>
          </p:cNvPr>
          <p:cNvSpPr>
            <a:spLocks noGrp="1"/>
          </p:cNvSpPr>
          <p:nvPr>
            <p:ph type="dt" sz="half" idx="10"/>
          </p:nvPr>
        </p:nvSpPr>
        <p:spPr/>
        <p:txBody>
          <a:bodyPr/>
          <a:lstStyle/>
          <a:p>
            <a:fld id="{1B6BB6D7-ED9A-4E15-B05F-2CBEAEC781C6}" type="datetimeFigureOut">
              <a:rPr lang="en-GB" smtClean="0"/>
              <a:t>13/11/2023</a:t>
            </a:fld>
            <a:endParaRPr lang="en-GB"/>
          </a:p>
        </p:txBody>
      </p:sp>
      <p:sp>
        <p:nvSpPr>
          <p:cNvPr id="6" name="Footer Placeholder 5">
            <a:extLst>
              <a:ext uri="{FF2B5EF4-FFF2-40B4-BE49-F238E27FC236}">
                <a16:creationId xmlns:a16="http://schemas.microsoft.com/office/drawing/2014/main" id="{E7CE0075-015A-47DF-BFCE-C55597532C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DC32BA-D940-4699-AA91-A805CD0BB358}"/>
              </a:ext>
            </a:extLst>
          </p:cNvPr>
          <p:cNvSpPr>
            <a:spLocks noGrp="1"/>
          </p:cNvSpPr>
          <p:nvPr>
            <p:ph type="sldNum" sz="quarter" idx="12"/>
          </p:nvPr>
        </p:nvSpPr>
        <p:spPr/>
        <p:txBody>
          <a:bodyPr/>
          <a:lstStyle/>
          <a:p>
            <a:fld id="{3FF56B7B-D562-4BC0-9A44-798C1821F776}" type="slidenum">
              <a:rPr lang="en-GB" smtClean="0"/>
              <a:t>‹#›</a:t>
            </a:fld>
            <a:endParaRPr lang="en-GB"/>
          </a:p>
        </p:txBody>
      </p:sp>
    </p:spTree>
    <p:extLst>
      <p:ext uri="{BB962C8B-B14F-4D97-AF65-F5344CB8AC3E}">
        <p14:creationId xmlns:p14="http://schemas.microsoft.com/office/powerpoint/2010/main" val="3200705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26F220-C984-4C54-8919-1FDC041509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378488-3BDF-4429-9A45-B1C5742800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4CE2F8-8910-4266-A898-0D2959060F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BB6D7-ED9A-4E15-B05F-2CBEAEC781C6}" type="datetimeFigureOut">
              <a:rPr lang="en-GB" smtClean="0"/>
              <a:t>13/11/2023</a:t>
            </a:fld>
            <a:endParaRPr lang="en-GB"/>
          </a:p>
        </p:txBody>
      </p:sp>
      <p:sp>
        <p:nvSpPr>
          <p:cNvPr id="5" name="Footer Placeholder 4">
            <a:extLst>
              <a:ext uri="{FF2B5EF4-FFF2-40B4-BE49-F238E27FC236}">
                <a16:creationId xmlns:a16="http://schemas.microsoft.com/office/drawing/2014/main" id="{90E4635C-488B-4F7A-B075-C37A19B8D4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27E1042-8B51-456D-81E0-1BAC1B9899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56B7B-D562-4BC0-9A44-798C1821F776}" type="slidenum">
              <a:rPr lang="en-GB" smtClean="0"/>
              <a:t>‹#›</a:t>
            </a:fld>
            <a:endParaRPr lang="en-GB"/>
          </a:p>
        </p:txBody>
      </p:sp>
    </p:spTree>
    <p:extLst>
      <p:ext uri="{BB962C8B-B14F-4D97-AF65-F5344CB8AC3E}">
        <p14:creationId xmlns:p14="http://schemas.microsoft.com/office/powerpoint/2010/main" val="222946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jp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jp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hyperlink" Target="https://www.un.org/development/desa/ageing/resources/international-year-of-older-persons-1999/principles.html" TargetMode="External"/><Relationship Id="rId7" Type="http://schemas.openxmlformats.org/officeDocument/2006/relationships/image" Target="../media/image2.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un.org/development/desa/ageing/issues.html" TargetMode="External"/><Relationship Id="rId4" Type="http://schemas.openxmlformats.org/officeDocument/2006/relationships/hyperlink" Target="https://www.un.org/development/desa/ageing/madrid-plan-of-action-and-its-implementation.html"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ageingonthemove.org/?_gl=1*fp7rh4*_rup_ga*MTI2Njk4NDI3NC4xNjI5MTk3Mzc5*_rup_ga_EVDQTJ4LMY*MTY4NzE3MzE5Ny40My4xLjE2ODcxNzUyNjAuMC4wLjA." TargetMode="External"/><Relationship Id="rId3" Type="http://schemas.openxmlformats.org/officeDocument/2006/relationships/hyperlink" Target="https://www.unhcr.org/age-gender-diversity/" TargetMode="External"/><Relationship Id="rId7" Type="http://schemas.openxmlformats.org/officeDocument/2006/relationships/hyperlink" Target="https://emergency.unhcr.org/protection/persons-risk/older-persons?_gl=1*ttj40b*_rup_ga*MTI2Njk4NDI3NC4xNjI5MTk3Mzc5*_rup_ga_EVDQTJ4LMY*MTY4NzE3MzE5Ny40My4xLjE2ODcxNzUyNDYuMC4wLjA.*_ga*MTI2Njk4NDI3NC4xNjI5MTk3Mzc5*_ga_X2YZPJ1XWR*MTY4NzE3MzE5Ny4xMS4xLjE2ODcxNzUyNDYuMC4wLj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unhcr.org/handbooks/ih/age-gender-diversity/older-refugees" TargetMode="External"/><Relationship Id="rId11" Type="http://schemas.openxmlformats.org/officeDocument/2006/relationships/image" Target="../media/image2.svg"/><Relationship Id="rId5" Type="http://schemas.openxmlformats.org/officeDocument/2006/relationships/hyperlink" Target="https://www.refworld.org/cgi-bin/texis/vtx/rwmain?page=search&amp;docid=4ee72aaf2&amp;skip=0&amp;query=need%20to%20know%20guidance%20older%20people&amp;_gl=1*6fxr9j*_rup_ga*MTI2Njk4NDI3NC4xNjI5MTk3Mzc5*_rup_ga_EVDQTJ4LMY*MTY4NzE3MzE5Ny40My4xLjE2ODcxNzY1MDIuMC4wLjA." TargetMode="External"/><Relationship Id="rId10" Type="http://schemas.openxmlformats.org/officeDocument/2006/relationships/image" Target="../media/image1.png"/><Relationship Id="rId4" Type="http://schemas.openxmlformats.org/officeDocument/2006/relationships/hyperlink" Target="https://www.unhcr.org/uk/publications/unhcrs-policy-older-refugees-19-april-2000-annex-ii-draft-report-seventeenth-meeting" TargetMode="External"/><Relationship Id="rId9" Type="http://schemas.openxmlformats.org/officeDocument/2006/relationships/hyperlink" Target="https://globalcompactrefugees.org/pledges-contributions/age-gender-and-diversity-inclusive-pledge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spherestandards.org/resources/humanitarian-inclusion-standards-for-older-people-and-people-with-disabilities/" TargetMode="External"/><Relationship Id="rId2" Type="http://schemas.openxmlformats.org/officeDocument/2006/relationships/hyperlink" Target="https://social.desa.un.org/issues/ageing/united-nations-inter-agency-group-on-ageing-iaga-strengthening-the-inclusion-of-older" TargetMode="Externa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hyperlink" Target="https://migrationdataportal.org/themes/older-persons-and-migration"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hyperlink" Target="https://ageingonthemove.org/" TargetMode="External"/><Relationship Id="rId7" Type="http://schemas.openxmlformats.org/officeDocument/2006/relationships/image" Target="../media/image1.png"/><Relationship Id="rId2" Type="http://schemas.openxmlformats.org/officeDocument/2006/relationships/hyperlink" Target="https://www.helpage.org/" TargetMode="External"/><Relationship Id="rId1" Type="http://schemas.openxmlformats.org/officeDocument/2006/relationships/slideLayout" Target="../slideLayouts/slideLayout2.xml"/><Relationship Id="rId6" Type="http://schemas.openxmlformats.org/officeDocument/2006/relationships/hyperlink" Target="https://rescue.app.box.com/s/81az2embpbu2eyvp9w6xnuyt2tgsuji5" TargetMode="External"/><Relationship Id="rId5" Type="http://schemas.openxmlformats.org/officeDocument/2006/relationships/hyperlink" Target="https://rescue.app.box.com/s/afplu91fb7l4jvxz67qwlzxkiu5xtzy9" TargetMode="External"/><Relationship Id="rId4" Type="http://schemas.openxmlformats.org/officeDocument/2006/relationships/hyperlink" Target="https://gbvresponders.org/prevention/safe-at-hom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hyperlink" Target="http://globalagewatch.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AB83B-467C-4CE1-9D54-43D0C4913837}"/>
              </a:ext>
            </a:extLst>
          </p:cNvPr>
          <p:cNvSpPr>
            <a:spLocks noGrp="1"/>
          </p:cNvSpPr>
          <p:nvPr>
            <p:ph type="ctrTitle"/>
          </p:nvPr>
        </p:nvSpPr>
        <p:spPr/>
        <p:txBody>
          <a:bodyPr/>
          <a:lstStyle/>
          <a:p>
            <a:r>
              <a:rPr lang="en-GB" dirty="0"/>
              <a:t>Working with older persons in forced displacement </a:t>
            </a:r>
          </a:p>
        </p:txBody>
      </p:sp>
      <p:sp>
        <p:nvSpPr>
          <p:cNvPr id="3" name="Subtitle 2">
            <a:extLst>
              <a:ext uri="{FF2B5EF4-FFF2-40B4-BE49-F238E27FC236}">
                <a16:creationId xmlns:a16="http://schemas.microsoft.com/office/drawing/2014/main" id="{CDC515A8-32A8-4AD1-B272-D257EC08D818}"/>
              </a:ext>
            </a:extLst>
          </p:cNvPr>
          <p:cNvSpPr>
            <a:spLocks noGrp="1"/>
          </p:cNvSpPr>
          <p:nvPr>
            <p:ph type="subTitle" idx="1"/>
          </p:nvPr>
        </p:nvSpPr>
        <p:spPr/>
        <p:txBody>
          <a:bodyPr/>
          <a:lstStyle/>
          <a:p>
            <a:r>
              <a:rPr lang="en-GB" dirty="0"/>
              <a:t>Activity 1 – Understanding who older persons are</a:t>
            </a:r>
          </a:p>
        </p:txBody>
      </p:sp>
      <p:pic>
        <p:nvPicPr>
          <p:cNvPr id="5" name="Ábra 4" descr="Caption: UNHCR logo">
            <a:extLst>
              <a:ext uri="{FF2B5EF4-FFF2-40B4-BE49-F238E27FC236}">
                <a16:creationId xmlns:a16="http://schemas.microsoft.com/office/drawing/2014/main" id="{A5E77D88-D7AC-9D4E-CFAF-AA36318DE8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1137502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21A0-494E-4667-A270-D103F53A3B12}"/>
              </a:ext>
            </a:extLst>
          </p:cNvPr>
          <p:cNvSpPr>
            <a:spLocks noGrp="1"/>
          </p:cNvSpPr>
          <p:nvPr>
            <p:ph type="title"/>
          </p:nvPr>
        </p:nvSpPr>
        <p:spPr>
          <a:xfrm>
            <a:off x="824865" y="151448"/>
            <a:ext cx="10515600" cy="1147000"/>
          </a:xfrm>
        </p:spPr>
        <p:txBody>
          <a:bodyPr>
            <a:normAutofit/>
          </a:bodyPr>
          <a:lstStyle/>
          <a:p>
            <a:r>
              <a:rPr lang="en-GB" sz="3200" dirty="0"/>
              <a:t>Activity 2 – Using a problem tree analysis to identify protection risks and barriers for older persons in forced displacement</a:t>
            </a:r>
          </a:p>
        </p:txBody>
      </p:sp>
      <p:pic>
        <p:nvPicPr>
          <p:cNvPr id="5" name="Content Placeholder 7" descr="Caption: This is picture of a tree for the exercise with roots, the trunk and the branches. The roots can be seen at the key barriers, the trunk as the key protection risk s the impact on older persons can be seen as branches">
            <a:extLst>
              <a:ext uri="{FF2B5EF4-FFF2-40B4-BE49-F238E27FC236}">
                <a16:creationId xmlns:a16="http://schemas.microsoft.com/office/drawing/2014/main" id="{6202044F-2E3D-4905-95D8-0BDB8E25193F}"/>
              </a:ext>
            </a:extLst>
          </p:cNvPr>
          <p:cNvPicPr>
            <a:picLocks noGrp="1" noChangeAspect="1"/>
          </p:cNvPicPr>
          <p:nvPr>
            <p:ph sz="half" idx="1"/>
          </p:nvPr>
        </p:nvPicPr>
        <p:blipFill>
          <a:blip r:embed="rId3"/>
          <a:stretch>
            <a:fillRect/>
          </a:stretch>
        </p:blipFill>
        <p:spPr>
          <a:xfrm>
            <a:off x="2535392" y="1298448"/>
            <a:ext cx="6458123" cy="5324921"/>
          </a:xfrm>
        </p:spPr>
      </p:pic>
      <p:sp>
        <p:nvSpPr>
          <p:cNvPr id="3" name="TextBox 2">
            <a:extLst>
              <a:ext uri="{FF2B5EF4-FFF2-40B4-BE49-F238E27FC236}">
                <a16:creationId xmlns:a16="http://schemas.microsoft.com/office/drawing/2014/main" id="{F0D0CC2F-DFAF-4266-BAF8-DF692DDC938A}"/>
              </a:ext>
            </a:extLst>
          </p:cNvPr>
          <p:cNvSpPr txBox="1"/>
          <p:nvPr/>
        </p:nvSpPr>
        <p:spPr>
          <a:xfrm>
            <a:off x="2654153" y="3959420"/>
            <a:ext cx="1572768" cy="400110"/>
          </a:xfrm>
          <a:prstGeom prst="rect">
            <a:avLst/>
          </a:prstGeom>
          <a:noFill/>
        </p:spPr>
        <p:txBody>
          <a:bodyPr wrap="square" rtlCol="0">
            <a:spAutoFit/>
          </a:bodyPr>
          <a:lstStyle/>
          <a:p>
            <a:r>
              <a:rPr lang="en-GB" sz="2000" i="1" dirty="0">
                <a:solidFill>
                  <a:srgbClr val="FF0000"/>
                </a:solidFill>
              </a:rPr>
              <a:t>Trunk</a:t>
            </a:r>
          </a:p>
        </p:txBody>
      </p:sp>
      <p:sp>
        <p:nvSpPr>
          <p:cNvPr id="9" name="TextBox 8">
            <a:extLst>
              <a:ext uri="{FF2B5EF4-FFF2-40B4-BE49-F238E27FC236}">
                <a16:creationId xmlns:a16="http://schemas.microsoft.com/office/drawing/2014/main" id="{A1BB44B5-A348-46F7-BC70-5EEA6BD5D364}"/>
              </a:ext>
            </a:extLst>
          </p:cNvPr>
          <p:cNvSpPr txBox="1"/>
          <p:nvPr/>
        </p:nvSpPr>
        <p:spPr>
          <a:xfrm>
            <a:off x="314792" y="3743976"/>
            <a:ext cx="2376989" cy="830997"/>
          </a:xfrm>
          <a:prstGeom prst="rect">
            <a:avLst/>
          </a:prstGeom>
          <a:noFill/>
        </p:spPr>
        <p:txBody>
          <a:bodyPr wrap="square" rtlCol="0">
            <a:spAutoFit/>
          </a:bodyPr>
          <a:lstStyle/>
          <a:p>
            <a:r>
              <a:rPr lang="en-GB" sz="2400" b="1" dirty="0">
                <a:solidFill>
                  <a:srgbClr val="FF0000"/>
                </a:solidFill>
              </a:rPr>
              <a:t>What are the key protection risks? </a:t>
            </a:r>
          </a:p>
        </p:txBody>
      </p:sp>
      <p:sp>
        <p:nvSpPr>
          <p:cNvPr id="10" name="TextBox 9">
            <a:extLst>
              <a:ext uri="{FF2B5EF4-FFF2-40B4-BE49-F238E27FC236}">
                <a16:creationId xmlns:a16="http://schemas.microsoft.com/office/drawing/2014/main" id="{2BE7D977-F1ED-4C37-8473-72CF29DA0189}"/>
              </a:ext>
            </a:extLst>
          </p:cNvPr>
          <p:cNvSpPr txBox="1"/>
          <p:nvPr/>
        </p:nvSpPr>
        <p:spPr>
          <a:xfrm>
            <a:off x="2654153" y="5486185"/>
            <a:ext cx="1572768" cy="400110"/>
          </a:xfrm>
          <a:prstGeom prst="rect">
            <a:avLst/>
          </a:prstGeom>
          <a:noFill/>
        </p:spPr>
        <p:txBody>
          <a:bodyPr wrap="square" rtlCol="0">
            <a:spAutoFit/>
          </a:bodyPr>
          <a:lstStyle/>
          <a:p>
            <a:r>
              <a:rPr lang="en-GB" sz="2000" i="1" dirty="0">
                <a:solidFill>
                  <a:srgbClr val="0070C0"/>
                </a:solidFill>
              </a:rPr>
              <a:t>Roots</a:t>
            </a:r>
          </a:p>
        </p:txBody>
      </p:sp>
      <p:sp>
        <p:nvSpPr>
          <p:cNvPr id="11" name="TextBox 10">
            <a:extLst>
              <a:ext uri="{FF2B5EF4-FFF2-40B4-BE49-F238E27FC236}">
                <a16:creationId xmlns:a16="http://schemas.microsoft.com/office/drawing/2014/main" id="{82FBD00E-B735-4D5E-BD80-595185EF02F3}"/>
              </a:ext>
            </a:extLst>
          </p:cNvPr>
          <p:cNvSpPr txBox="1"/>
          <p:nvPr/>
        </p:nvSpPr>
        <p:spPr>
          <a:xfrm>
            <a:off x="286435" y="5739306"/>
            <a:ext cx="2839870" cy="830997"/>
          </a:xfrm>
          <a:prstGeom prst="rect">
            <a:avLst/>
          </a:prstGeom>
          <a:noFill/>
        </p:spPr>
        <p:txBody>
          <a:bodyPr wrap="square" rtlCol="0">
            <a:spAutoFit/>
          </a:bodyPr>
          <a:lstStyle/>
          <a:p>
            <a:r>
              <a:rPr lang="en-GB" sz="2400" b="1" dirty="0">
                <a:solidFill>
                  <a:srgbClr val="0070C0"/>
                </a:solidFill>
              </a:rPr>
              <a:t>What are the key threats and barriers?</a:t>
            </a:r>
          </a:p>
        </p:txBody>
      </p:sp>
      <p:sp>
        <p:nvSpPr>
          <p:cNvPr id="12" name="TextBox 11">
            <a:extLst>
              <a:ext uri="{FF2B5EF4-FFF2-40B4-BE49-F238E27FC236}">
                <a16:creationId xmlns:a16="http://schemas.microsoft.com/office/drawing/2014/main" id="{585D99C9-8CD7-4457-BEE9-702702E60F1E}"/>
              </a:ext>
            </a:extLst>
          </p:cNvPr>
          <p:cNvSpPr txBox="1"/>
          <p:nvPr/>
        </p:nvSpPr>
        <p:spPr>
          <a:xfrm>
            <a:off x="2663424" y="1803179"/>
            <a:ext cx="1572768" cy="400110"/>
          </a:xfrm>
          <a:prstGeom prst="rect">
            <a:avLst/>
          </a:prstGeom>
          <a:noFill/>
        </p:spPr>
        <p:txBody>
          <a:bodyPr wrap="square" rtlCol="0">
            <a:spAutoFit/>
          </a:bodyPr>
          <a:lstStyle/>
          <a:p>
            <a:r>
              <a:rPr lang="en-GB" sz="2000" i="1" dirty="0">
                <a:solidFill>
                  <a:srgbClr val="7030A0"/>
                </a:solidFill>
              </a:rPr>
              <a:t>Branches</a:t>
            </a:r>
          </a:p>
        </p:txBody>
      </p:sp>
      <p:sp>
        <p:nvSpPr>
          <p:cNvPr id="13" name="TextBox 12">
            <a:extLst>
              <a:ext uri="{FF2B5EF4-FFF2-40B4-BE49-F238E27FC236}">
                <a16:creationId xmlns:a16="http://schemas.microsoft.com/office/drawing/2014/main" id="{5B38910F-D937-4D17-B56D-0F9D3ED9D734}"/>
              </a:ext>
            </a:extLst>
          </p:cNvPr>
          <p:cNvSpPr txBox="1"/>
          <p:nvPr/>
        </p:nvSpPr>
        <p:spPr>
          <a:xfrm>
            <a:off x="8279871" y="1366588"/>
            <a:ext cx="3912129" cy="2492990"/>
          </a:xfrm>
          <a:prstGeom prst="rect">
            <a:avLst/>
          </a:prstGeom>
          <a:noFill/>
        </p:spPr>
        <p:txBody>
          <a:bodyPr wrap="square" rtlCol="0">
            <a:spAutoFit/>
          </a:bodyPr>
          <a:lstStyle/>
          <a:p>
            <a:r>
              <a:rPr lang="en-GB" sz="2400" b="1" dirty="0">
                <a:solidFill>
                  <a:srgbClr val="7030A0"/>
                </a:solidFill>
              </a:rPr>
              <a:t>Physical abuse, exploitation, abandonment, profound neglect</a:t>
            </a:r>
          </a:p>
          <a:p>
            <a:r>
              <a:rPr lang="en-GB" sz="2000" b="1" dirty="0">
                <a:solidFill>
                  <a:srgbClr val="7030A0"/>
                </a:solidFill>
              </a:rPr>
              <a:t>Signs: </a:t>
            </a:r>
            <a:r>
              <a:rPr lang="en-GB" sz="2000" dirty="0">
                <a:solidFill>
                  <a:srgbClr val="7030A0"/>
                </a:solidFill>
              </a:rPr>
              <a:t>unexplained weight loss, poor hygiene, changes in behaviour, bruising, bedsores, etc.</a:t>
            </a:r>
          </a:p>
          <a:p>
            <a:endParaRPr lang="en-GB" sz="2400" b="1" dirty="0">
              <a:solidFill>
                <a:srgbClr val="7030A0"/>
              </a:solidFill>
            </a:endParaRPr>
          </a:p>
        </p:txBody>
      </p:sp>
      <p:sp>
        <p:nvSpPr>
          <p:cNvPr id="8" name="TextBox 7">
            <a:extLst>
              <a:ext uri="{FF2B5EF4-FFF2-40B4-BE49-F238E27FC236}">
                <a16:creationId xmlns:a16="http://schemas.microsoft.com/office/drawing/2014/main" id="{66C02C26-9572-5B72-0F51-22CC87E2686A}"/>
              </a:ext>
            </a:extLst>
          </p:cNvPr>
          <p:cNvSpPr txBox="1"/>
          <p:nvPr/>
        </p:nvSpPr>
        <p:spPr>
          <a:xfrm>
            <a:off x="314792" y="2151925"/>
            <a:ext cx="3912129" cy="830997"/>
          </a:xfrm>
          <a:prstGeom prst="rect">
            <a:avLst/>
          </a:prstGeom>
          <a:noFill/>
        </p:spPr>
        <p:txBody>
          <a:bodyPr wrap="square" rtlCol="0">
            <a:spAutoFit/>
          </a:bodyPr>
          <a:lstStyle/>
          <a:p>
            <a:r>
              <a:rPr lang="en-GB" sz="2400" b="1" dirty="0">
                <a:solidFill>
                  <a:srgbClr val="7030A0"/>
                </a:solidFill>
              </a:rPr>
              <a:t>What is the impact on older persons?</a:t>
            </a:r>
          </a:p>
        </p:txBody>
      </p:sp>
      <p:sp>
        <p:nvSpPr>
          <p:cNvPr id="14" name="TextBox 13">
            <a:extLst>
              <a:ext uri="{FF2B5EF4-FFF2-40B4-BE49-F238E27FC236}">
                <a16:creationId xmlns:a16="http://schemas.microsoft.com/office/drawing/2014/main" id="{63C6C883-B7CC-F51C-ADFA-0305663ED4A0}"/>
              </a:ext>
            </a:extLst>
          </p:cNvPr>
          <p:cNvSpPr txBox="1"/>
          <p:nvPr/>
        </p:nvSpPr>
        <p:spPr>
          <a:xfrm>
            <a:off x="8359195" y="3951911"/>
            <a:ext cx="3546370" cy="461665"/>
          </a:xfrm>
          <a:prstGeom prst="rect">
            <a:avLst/>
          </a:prstGeom>
          <a:noFill/>
        </p:spPr>
        <p:txBody>
          <a:bodyPr wrap="square" rtlCol="0">
            <a:spAutoFit/>
          </a:bodyPr>
          <a:lstStyle/>
          <a:p>
            <a:r>
              <a:rPr lang="en-GB" sz="2400" b="1" dirty="0">
                <a:solidFill>
                  <a:srgbClr val="FF0000"/>
                </a:solidFill>
              </a:rPr>
              <a:t>Elder abuse</a:t>
            </a:r>
          </a:p>
        </p:txBody>
      </p:sp>
      <p:sp>
        <p:nvSpPr>
          <p:cNvPr id="15" name="TextBox 14">
            <a:extLst>
              <a:ext uri="{FF2B5EF4-FFF2-40B4-BE49-F238E27FC236}">
                <a16:creationId xmlns:a16="http://schemas.microsoft.com/office/drawing/2014/main" id="{AA4B8A52-754A-A505-B2F0-9B1CFCD5B8AA}"/>
              </a:ext>
            </a:extLst>
          </p:cNvPr>
          <p:cNvSpPr txBox="1"/>
          <p:nvPr/>
        </p:nvSpPr>
        <p:spPr>
          <a:xfrm>
            <a:off x="8359195" y="4410116"/>
            <a:ext cx="3546370" cy="1631216"/>
          </a:xfrm>
          <a:prstGeom prst="rect">
            <a:avLst/>
          </a:prstGeom>
          <a:noFill/>
        </p:spPr>
        <p:txBody>
          <a:bodyPr wrap="square" rtlCol="0">
            <a:spAutoFit/>
          </a:bodyPr>
          <a:lstStyle/>
          <a:p>
            <a:r>
              <a:rPr lang="en-GB" sz="2000" b="1" dirty="0">
                <a:solidFill>
                  <a:srgbClr val="0070C0"/>
                </a:solidFill>
              </a:rPr>
              <a:t>Prejudice based on age (ageism)</a:t>
            </a:r>
          </a:p>
          <a:p>
            <a:r>
              <a:rPr lang="en-GB" sz="2000" b="1" dirty="0">
                <a:solidFill>
                  <a:srgbClr val="0070C0"/>
                </a:solidFill>
              </a:rPr>
              <a:t>Limited access to information</a:t>
            </a:r>
          </a:p>
          <a:p>
            <a:r>
              <a:rPr lang="en-GB" sz="2000" b="1" dirty="0">
                <a:solidFill>
                  <a:srgbClr val="0070C0"/>
                </a:solidFill>
              </a:rPr>
              <a:t>Fear of disclosure</a:t>
            </a:r>
          </a:p>
          <a:p>
            <a:r>
              <a:rPr lang="en-GB" sz="2000" b="1" dirty="0">
                <a:solidFill>
                  <a:srgbClr val="0070C0"/>
                </a:solidFill>
              </a:rPr>
              <a:t>Lack of safe reporting channels</a:t>
            </a:r>
          </a:p>
        </p:txBody>
      </p:sp>
      <p:pic>
        <p:nvPicPr>
          <p:cNvPr id="4" name="Ábra 4" descr="Caption: UNHCR logo">
            <a:extLst>
              <a:ext uri="{FF2B5EF4-FFF2-40B4-BE49-F238E27FC236}">
                <a16:creationId xmlns:a16="http://schemas.microsoft.com/office/drawing/2014/main" id="{4595B2E6-2B24-06B3-A376-E04E27AFE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1497744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P spid="13" grpId="0"/>
      <p:bldP spid="8"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21A0-494E-4667-A270-D103F53A3B12}"/>
              </a:ext>
            </a:extLst>
          </p:cNvPr>
          <p:cNvSpPr>
            <a:spLocks noGrp="1"/>
          </p:cNvSpPr>
          <p:nvPr>
            <p:ph type="title"/>
          </p:nvPr>
        </p:nvSpPr>
        <p:spPr>
          <a:xfrm>
            <a:off x="824865" y="151448"/>
            <a:ext cx="10515600" cy="1147000"/>
          </a:xfrm>
        </p:spPr>
        <p:txBody>
          <a:bodyPr>
            <a:normAutofit/>
          </a:bodyPr>
          <a:lstStyle/>
          <a:p>
            <a:r>
              <a:rPr lang="en-GB" sz="3200" dirty="0"/>
              <a:t>Using a problem tree to find ways to mitigate protection risks and barriers of older persons in forced displacement</a:t>
            </a:r>
          </a:p>
        </p:txBody>
      </p:sp>
      <p:pic>
        <p:nvPicPr>
          <p:cNvPr id="5" name="Content Placeholder 7" descr="Caption: This is picture of a tree for the exercise with roots, the trunk and the branches. The roots can be seen at the key barriers, the trunk as the key protection risk s the impact on older persons can be seen as branches">
            <a:extLst>
              <a:ext uri="{FF2B5EF4-FFF2-40B4-BE49-F238E27FC236}">
                <a16:creationId xmlns:a16="http://schemas.microsoft.com/office/drawing/2014/main" id="{6202044F-2E3D-4905-95D8-0BDB8E25193F}"/>
              </a:ext>
            </a:extLst>
          </p:cNvPr>
          <p:cNvPicPr>
            <a:picLocks noGrp="1" noChangeAspect="1"/>
          </p:cNvPicPr>
          <p:nvPr>
            <p:ph sz="half" idx="1"/>
          </p:nvPr>
        </p:nvPicPr>
        <p:blipFill>
          <a:blip r:embed="rId3"/>
          <a:stretch>
            <a:fillRect/>
          </a:stretch>
        </p:blipFill>
        <p:spPr>
          <a:xfrm>
            <a:off x="2535392" y="1298448"/>
            <a:ext cx="6458123" cy="5324921"/>
          </a:xfrm>
        </p:spPr>
      </p:pic>
      <p:sp>
        <p:nvSpPr>
          <p:cNvPr id="9" name="TextBox 8">
            <a:extLst>
              <a:ext uri="{FF2B5EF4-FFF2-40B4-BE49-F238E27FC236}">
                <a16:creationId xmlns:a16="http://schemas.microsoft.com/office/drawing/2014/main" id="{A1BB44B5-A348-46F7-BC70-5EEA6BD5D364}"/>
              </a:ext>
            </a:extLst>
          </p:cNvPr>
          <p:cNvSpPr txBox="1"/>
          <p:nvPr/>
        </p:nvSpPr>
        <p:spPr>
          <a:xfrm>
            <a:off x="8279871" y="3602737"/>
            <a:ext cx="3912129" cy="707886"/>
          </a:xfrm>
          <a:prstGeom prst="rect">
            <a:avLst/>
          </a:prstGeom>
          <a:noFill/>
        </p:spPr>
        <p:txBody>
          <a:bodyPr wrap="square" rtlCol="0">
            <a:spAutoFit/>
          </a:bodyPr>
          <a:lstStyle/>
          <a:p>
            <a:r>
              <a:rPr lang="en-US" sz="2000" b="1" dirty="0">
                <a:solidFill>
                  <a:srgbClr val="FF0000"/>
                </a:solidFill>
              </a:rPr>
              <a:t>What solutions can you suggest to mitigate protection risk? </a:t>
            </a:r>
          </a:p>
        </p:txBody>
      </p:sp>
      <p:sp>
        <p:nvSpPr>
          <p:cNvPr id="11" name="TextBox 10">
            <a:extLst>
              <a:ext uri="{FF2B5EF4-FFF2-40B4-BE49-F238E27FC236}">
                <a16:creationId xmlns:a16="http://schemas.microsoft.com/office/drawing/2014/main" id="{82FBD00E-B735-4D5E-BD80-595185EF02F3}"/>
              </a:ext>
            </a:extLst>
          </p:cNvPr>
          <p:cNvSpPr txBox="1"/>
          <p:nvPr/>
        </p:nvSpPr>
        <p:spPr>
          <a:xfrm>
            <a:off x="8121374" y="5298339"/>
            <a:ext cx="3692674" cy="707886"/>
          </a:xfrm>
          <a:prstGeom prst="rect">
            <a:avLst/>
          </a:prstGeom>
          <a:noFill/>
        </p:spPr>
        <p:txBody>
          <a:bodyPr wrap="square" rtlCol="0">
            <a:spAutoFit/>
          </a:bodyPr>
          <a:lstStyle/>
          <a:p>
            <a:r>
              <a:rPr lang="en-US" sz="2000" b="1" dirty="0">
                <a:solidFill>
                  <a:srgbClr val="0070C0"/>
                </a:solidFill>
              </a:rPr>
              <a:t>What solutions can you suggest to remove barriers? </a:t>
            </a:r>
            <a:endParaRPr lang="en-GB" sz="2000" b="1" dirty="0">
              <a:solidFill>
                <a:srgbClr val="0070C0"/>
              </a:solidFill>
            </a:endParaRPr>
          </a:p>
        </p:txBody>
      </p:sp>
      <p:sp>
        <p:nvSpPr>
          <p:cNvPr id="13" name="TextBox 12">
            <a:extLst>
              <a:ext uri="{FF2B5EF4-FFF2-40B4-BE49-F238E27FC236}">
                <a16:creationId xmlns:a16="http://schemas.microsoft.com/office/drawing/2014/main" id="{5B38910F-D937-4D17-B56D-0F9D3ED9D734}"/>
              </a:ext>
            </a:extLst>
          </p:cNvPr>
          <p:cNvSpPr txBox="1"/>
          <p:nvPr/>
        </p:nvSpPr>
        <p:spPr>
          <a:xfrm>
            <a:off x="7771554" y="1642745"/>
            <a:ext cx="4261949" cy="830997"/>
          </a:xfrm>
          <a:prstGeom prst="rect">
            <a:avLst/>
          </a:prstGeom>
          <a:noFill/>
        </p:spPr>
        <p:txBody>
          <a:bodyPr wrap="square" rtlCol="0">
            <a:spAutoFit/>
          </a:bodyPr>
          <a:lstStyle/>
          <a:p>
            <a:r>
              <a:rPr lang="en-US" sz="2400" b="1" dirty="0">
                <a:solidFill>
                  <a:srgbClr val="7030A0"/>
                </a:solidFill>
              </a:rPr>
              <a:t>How to build resilience in older persons? </a:t>
            </a:r>
          </a:p>
        </p:txBody>
      </p:sp>
      <p:sp>
        <p:nvSpPr>
          <p:cNvPr id="3" name="TextBox 2">
            <a:extLst>
              <a:ext uri="{FF2B5EF4-FFF2-40B4-BE49-F238E27FC236}">
                <a16:creationId xmlns:a16="http://schemas.microsoft.com/office/drawing/2014/main" id="{9B28C0FA-4753-753B-3BDD-AC3C3EE9B76E}"/>
              </a:ext>
            </a:extLst>
          </p:cNvPr>
          <p:cNvSpPr txBox="1"/>
          <p:nvPr/>
        </p:nvSpPr>
        <p:spPr>
          <a:xfrm>
            <a:off x="2654153" y="3959420"/>
            <a:ext cx="1572768" cy="400110"/>
          </a:xfrm>
          <a:prstGeom prst="rect">
            <a:avLst/>
          </a:prstGeom>
          <a:noFill/>
        </p:spPr>
        <p:txBody>
          <a:bodyPr wrap="square" rtlCol="0">
            <a:spAutoFit/>
          </a:bodyPr>
          <a:lstStyle/>
          <a:p>
            <a:r>
              <a:rPr lang="en-GB" sz="2000" i="1" dirty="0">
                <a:solidFill>
                  <a:srgbClr val="FF0000"/>
                </a:solidFill>
              </a:rPr>
              <a:t>Trunk</a:t>
            </a:r>
          </a:p>
        </p:txBody>
      </p:sp>
      <p:sp>
        <p:nvSpPr>
          <p:cNvPr id="4" name="TextBox 3">
            <a:extLst>
              <a:ext uri="{FF2B5EF4-FFF2-40B4-BE49-F238E27FC236}">
                <a16:creationId xmlns:a16="http://schemas.microsoft.com/office/drawing/2014/main" id="{AE2B41D3-93C4-A943-28D2-8EE08CDF100C}"/>
              </a:ext>
            </a:extLst>
          </p:cNvPr>
          <p:cNvSpPr txBox="1"/>
          <p:nvPr/>
        </p:nvSpPr>
        <p:spPr>
          <a:xfrm>
            <a:off x="2654153" y="5486185"/>
            <a:ext cx="1572768" cy="400110"/>
          </a:xfrm>
          <a:prstGeom prst="rect">
            <a:avLst/>
          </a:prstGeom>
          <a:noFill/>
        </p:spPr>
        <p:txBody>
          <a:bodyPr wrap="square" rtlCol="0">
            <a:spAutoFit/>
          </a:bodyPr>
          <a:lstStyle/>
          <a:p>
            <a:r>
              <a:rPr lang="en-GB" sz="2000" i="1" dirty="0">
                <a:solidFill>
                  <a:srgbClr val="0070C0"/>
                </a:solidFill>
              </a:rPr>
              <a:t>Roots</a:t>
            </a:r>
          </a:p>
        </p:txBody>
      </p:sp>
      <p:sp>
        <p:nvSpPr>
          <p:cNvPr id="6" name="TextBox 5">
            <a:extLst>
              <a:ext uri="{FF2B5EF4-FFF2-40B4-BE49-F238E27FC236}">
                <a16:creationId xmlns:a16="http://schemas.microsoft.com/office/drawing/2014/main" id="{ED3D08E4-049F-037A-A6E1-213DD026670D}"/>
              </a:ext>
            </a:extLst>
          </p:cNvPr>
          <p:cNvSpPr txBox="1"/>
          <p:nvPr/>
        </p:nvSpPr>
        <p:spPr>
          <a:xfrm>
            <a:off x="2663424" y="1803179"/>
            <a:ext cx="1572768" cy="400110"/>
          </a:xfrm>
          <a:prstGeom prst="rect">
            <a:avLst/>
          </a:prstGeom>
          <a:noFill/>
        </p:spPr>
        <p:txBody>
          <a:bodyPr wrap="square" rtlCol="0">
            <a:spAutoFit/>
          </a:bodyPr>
          <a:lstStyle/>
          <a:p>
            <a:r>
              <a:rPr lang="en-GB" sz="2000" i="1" dirty="0">
                <a:solidFill>
                  <a:srgbClr val="7030A0"/>
                </a:solidFill>
              </a:rPr>
              <a:t>Branches</a:t>
            </a:r>
          </a:p>
        </p:txBody>
      </p:sp>
      <p:sp>
        <p:nvSpPr>
          <p:cNvPr id="7" name="TextBox 6">
            <a:extLst>
              <a:ext uri="{FF2B5EF4-FFF2-40B4-BE49-F238E27FC236}">
                <a16:creationId xmlns:a16="http://schemas.microsoft.com/office/drawing/2014/main" id="{08A36512-4B15-B96D-A00A-0327B0ABDA14}"/>
              </a:ext>
            </a:extLst>
          </p:cNvPr>
          <p:cNvSpPr txBox="1"/>
          <p:nvPr/>
        </p:nvSpPr>
        <p:spPr>
          <a:xfrm>
            <a:off x="314792" y="3743976"/>
            <a:ext cx="2376989" cy="1323439"/>
          </a:xfrm>
          <a:prstGeom prst="rect">
            <a:avLst/>
          </a:prstGeom>
          <a:noFill/>
        </p:spPr>
        <p:txBody>
          <a:bodyPr wrap="square" rtlCol="0">
            <a:spAutoFit/>
          </a:bodyPr>
          <a:lstStyle/>
          <a:p>
            <a:r>
              <a:rPr lang="en-GB" sz="2000" b="1" dirty="0">
                <a:solidFill>
                  <a:srgbClr val="FF0000"/>
                </a:solidFill>
              </a:rPr>
              <a:t>E.g. establish whistleblowing mechanisms to identify elder abuse</a:t>
            </a:r>
          </a:p>
        </p:txBody>
      </p:sp>
      <p:sp>
        <p:nvSpPr>
          <p:cNvPr id="8" name="TextBox 7">
            <a:extLst>
              <a:ext uri="{FF2B5EF4-FFF2-40B4-BE49-F238E27FC236}">
                <a16:creationId xmlns:a16="http://schemas.microsoft.com/office/drawing/2014/main" id="{629CC15A-9E26-8875-FB03-0E16FB3943F3}"/>
              </a:ext>
            </a:extLst>
          </p:cNvPr>
          <p:cNvSpPr txBox="1"/>
          <p:nvPr/>
        </p:nvSpPr>
        <p:spPr>
          <a:xfrm>
            <a:off x="286435" y="5739306"/>
            <a:ext cx="2839870" cy="707886"/>
          </a:xfrm>
          <a:prstGeom prst="rect">
            <a:avLst/>
          </a:prstGeom>
          <a:noFill/>
        </p:spPr>
        <p:txBody>
          <a:bodyPr wrap="square" rtlCol="0">
            <a:spAutoFit/>
          </a:bodyPr>
          <a:lstStyle/>
          <a:p>
            <a:r>
              <a:rPr lang="en-GB" sz="2000" b="1" dirty="0">
                <a:solidFill>
                  <a:srgbClr val="0070C0"/>
                </a:solidFill>
              </a:rPr>
              <a:t>E.g. identify barriers to accessing services</a:t>
            </a:r>
          </a:p>
        </p:txBody>
      </p:sp>
      <p:sp>
        <p:nvSpPr>
          <p:cNvPr id="15" name="TextBox 14">
            <a:extLst>
              <a:ext uri="{FF2B5EF4-FFF2-40B4-BE49-F238E27FC236}">
                <a16:creationId xmlns:a16="http://schemas.microsoft.com/office/drawing/2014/main" id="{0997D109-93E1-6AFC-A6CA-A239517592AD}"/>
              </a:ext>
            </a:extLst>
          </p:cNvPr>
          <p:cNvSpPr txBox="1"/>
          <p:nvPr/>
        </p:nvSpPr>
        <p:spPr>
          <a:xfrm>
            <a:off x="314792" y="2151925"/>
            <a:ext cx="3912129" cy="707886"/>
          </a:xfrm>
          <a:prstGeom prst="rect">
            <a:avLst/>
          </a:prstGeom>
          <a:noFill/>
        </p:spPr>
        <p:txBody>
          <a:bodyPr wrap="square" rtlCol="0">
            <a:spAutoFit/>
          </a:bodyPr>
          <a:lstStyle/>
          <a:p>
            <a:r>
              <a:rPr lang="en-GB" sz="2000" b="1" dirty="0">
                <a:solidFill>
                  <a:srgbClr val="7030A0"/>
                </a:solidFill>
              </a:rPr>
              <a:t>E.g. provide information in accessible formats</a:t>
            </a:r>
          </a:p>
        </p:txBody>
      </p:sp>
      <p:pic>
        <p:nvPicPr>
          <p:cNvPr id="10" name="Ábra 4" descr="Caption: UNHCR logo">
            <a:extLst>
              <a:ext uri="{FF2B5EF4-FFF2-40B4-BE49-F238E27FC236}">
                <a16:creationId xmlns:a16="http://schemas.microsoft.com/office/drawing/2014/main" id="{4F1153CD-A6DA-56D2-C2B8-FA8339D329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2063922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60C1B-85E8-4608-9DD9-DF4B15EAB7CD}"/>
              </a:ext>
            </a:extLst>
          </p:cNvPr>
          <p:cNvSpPr>
            <a:spLocks noGrp="1"/>
          </p:cNvSpPr>
          <p:nvPr>
            <p:ph type="title"/>
          </p:nvPr>
        </p:nvSpPr>
        <p:spPr/>
        <p:txBody>
          <a:bodyPr/>
          <a:lstStyle/>
          <a:p>
            <a:r>
              <a:rPr lang="en-GB" b="1" kern="0" dirty="0">
                <a:solidFill>
                  <a:srgbClr val="2F5496"/>
                </a:solidFill>
                <a:latin typeface="Calibri" panose="020F0502020204030204" pitchFamily="34" charset="0"/>
                <a:ea typeface="Yu Gothic Light" panose="020B0300000000000000" pitchFamily="34" charset="-128"/>
                <a:cs typeface="Times New Roman" panose="02020603050405020304" pitchFamily="18" charset="0"/>
              </a:rPr>
              <a:t>Key messages</a:t>
            </a:r>
            <a:br>
              <a:rPr lang="en-GB" b="1" kern="0" dirty="0">
                <a:solidFill>
                  <a:srgbClr val="2F5496"/>
                </a:solidFill>
                <a:latin typeface="Calibri Light" panose="020F0302020204030204" pitchFamily="34" charset="0"/>
                <a:ea typeface="Yu Gothic Light" panose="020B0300000000000000" pitchFamily="34" charset="-128"/>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E877B554-8190-4AEE-9C7C-B5D17D4E314F}"/>
              </a:ext>
            </a:extLst>
          </p:cNvPr>
          <p:cNvSpPr>
            <a:spLocks noGrp="1"/>
          </p:cNvSpPr>
          <p:nvPr>
            <p:ph idx="1"/>
          </p:nvPr>
        </p:nvSpPr>
        <p:spPr>
          <a:xfrm>
            <a:off x="838200" y="1253331"/>
            <a:ext cx="10515600" cy="4351338"/>
          </a:xfrm>
        </p:spPr>
        <p:txBody>
          <a:bodyPr>
            <a:normAutofit lnSpcReduction="10000"/>
          </a:bodyPr>
          <a:lstStyle/>
          <a:p>
            <a:pPr>
              <a:lnSpc>
                <a:spcPct val="107000"/>
              </a:lnSpc>
            </a:pP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pPr>
            <a:r>
              <a:rPr lang="en-US" sz="3200" dirty="0">
                <a:solidFill>
                  <a:srgbClr val="000000"/>
                </a:solidFill>
                <a:latin typeface="Calibri" panose="020F0502020204030204" pitchFamily="34" charset="0"/>
                <a:ea typeface="Yu Mincho" panose="02020400000000000000" pitchFamily="18" charset="-128"/>
                <a:cs typeface="Calibri" panose="020F0502020204030204" pitchFamily="34" charset="0"/>
              </a:rPr>
              <a:t>Older persons can face additional risks and barriers to accessing protection and assistance.</a:t>
            </a:r>
          </a:p>
          <a:p>
            <a:pPr algn="just">
              <a:lnSpc>
                <a:spcPct val="107000"/>
              </a:lnSpc>
            </a:pPr>
            <a:r>
              <a:rPr lang="en-US" sz="3200" dirty="0">
                <a:solidFill>
                  <a:srgbClr val="000000"/>
                </a:solidFill>
                <a:latin typeface="Calibri" panose="020F0502020204030204" pitchFamily="34" charset="0"/>
                <a:ea typeface="Yu Mincho" panose="02020400000000000000" pitchFamily="18" charset="-128"/>
                <a:cs typeface="Calibri" panose="020F0502020204030204" pitchFamily="34" charset="0"/>
              </a:rPr>
              <a:t>A combination of underlying factors such as ageism, unintended barriers and individual factors can </a:t>
            </a:r>
            <a:r>
              <a:rPr lang="en-GB" sz="3200" dirty="0"/>
              <a:t>negatively affect</a:t>
            </a:r>
            <a:r>
              <a:rPr lang="en-US" sz="3200" dirty="0">
                <a:solidFill>
                  <a:srgbClr val="000000"/>
                </a:solidFill>
                <a:latin typeface="Calibri" panose="020F0502020204030204" pitchFamily="34" charset="0"/>
                <a:ea typeface="Yu Mincho" panose="02020400000000000000" pitchFamily="18" charset="-128"/>
                <a:cs typeface="Calibri" panose="020F0502020204030204" pitchFamily="34" charset="0"/>
              </a:rPr>
              <a:t> their protection. </a:t>
            </a:r>
          </a:p>
          <a:p>
            <a:pPr algn="just">
              <a:lnSpc>
                <a:spcPct val="107000"/>
              </a:lnSpc>
            </a:pPr>
            <a:r>
              <a:rPr lang="en-US" sz="3200" dirty="0">
                <a:solidFill>
                  <a:srgbClr val="000000"/>
                </a:solidFill>
                <a:latin typeface="Calibri" panose="020F0502020204030204" pitchFamily="34" charset="0"/>
                <a:ea typeface="Yu Mincho" panose="02020400000000000000" pitchFamily="18" charset="-128"/>
                <a:cs typeface="Calibri" panose="020F0502020204030204" pitchFamily="34" charset="0"/>
              </a:rPr>
              <a:t>O</a:t>
            </a:r>
            <a:r>
              <a:rPr lang="en-US" sz="32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lder persons have a wide range of skills and capacities that can enhance their resilience. </a:t>
            </a:r>
          </a:p>
          <a:p>
            <a:pPr marL="0" lvl="0" indent="0" algn="just">
              <a:lnSpc>
                <a:spcPct val="107000"/>
              </a:lnSpc>
              <a:buNone/>
            </a:pP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Ábra 4" descr="Caption: UNHCR logo">
            <a:extLst>
              <a:ext uri="{FF2B5EF4-FFF2-40B4-BE49-F238E27FC236}">
                <a16:creationId xmlns:a16="http://schemas.microsoft.com/office/drawing/2014/main" id="{5D922CBC-2027-CCCC-4691-E430B40E34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2714441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lowchart: Document 1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3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Caption: Aye is being carried by her son from the health centre as staff said she was too old to be treated">
            <a:extLst>
              <a:ext uri="{FF2B5EF4-FFF2-40B4-BE49-F238E27FC236}">
                <a16:creationId xmlns:a16="http://schemas.microsoft.com/office/drawing/2014/main" id="{2A762C31-97B9-34A6-CFA9-750E2D536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264945" y="365443"/>
            <a:ext cx="3603372" cy="26527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CE346749-ED8E-439E-CB37-6B29B8BD23E9}"/>
              </a:ext>
            </a:extLst>
          </p:cNvPr>
          <p:cNvSpPr txBox="1"/>
          <p:nvPr/>
        </p:nvSpPr>
        <p:spPr>
          <a:xfrm>
            <a:off x="4260850" y="2487930"/>
            <a:ext cx="3611563" cy="530225"/>
          </a:xfrm>
          <a:prstGeom prst="rect">
            <a:avLst/>
          </a:prstGeom>
          <a:solidFill>
            <a:srgbClr val="000000">
              <a:alpha val="50000"/>
            </a:srgbClr>
          </a:solidFill>
          <a:ln>
            <a:noFill/>
          </a:ln>
        </p:spPr>
        <p:txBody>
          <a:bodyPr wrap="square" anchor="ctr">
            <a:noAutofit/>
          </a:bodyPr>
          <a:lstStyle/>
          <a:p>
            <a:pPr algn="ctr">
              <a:spcAft>
                <a:spcPts val="600"/>
              </a:spcAft>
            </a:pPr>
            <a:r>
              <a:rPr lang="en-GB" sz="800">
                <a:solidFill>
                  <a:srgbClr val="FFFFFF"/>
                </a:solidFill>
              </a:rPr>
              <a:t>Aye is being carried by her son from the health centre as staff said she was too old to be treated   </a:t>
            </a:r>
          </a:p>
        </p:txBody>
      </p:sp>
      <p:pic>
        <p:nvPicPr>
          <p:cNvPr id="9" name="Picture 2" descr="Caption: Maryam is lying in bed supported by her carers.">
            <a:extLst>
              <a:ext uri="{FF2B5EF4-FFF2-40B4-BE49-F238E27FC236}">
                <a16:creationId xmlns:a16="http://schemas.microsoft.com/office/drawing/2014/main" id="{BE099617-E645-4A2C-AA1E-C1AEF2331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949454" y="365443"/>
            <a:ext cx="3540031" cy="26527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12252E10-7D9D-49B3-A185-AFAD0436505D}"/>
              </a:ext>
            </a:extLst>
          </p:cNvPr>
          <p:cNvSpPr txBox="1"/>
          <p:nvPr/>
        </p:nvSpPr>
        <p:spPr>
          <a:xfrm>
            <a:off x="7939088" y="2487930"/>
            <a:ext cx="3560763" cy="530225"/>
          </a:xfrm>
          <a:prstGeom prst="rect">
            <a:avLst/>
          </a:prstGeom>
          <a:solidFill>
            <a:srgbClr val="000000">
              <a:alpha val="50000"/>
            </a:srgbClr>
          </a:solidFill>
          <a:ln>
            <a:noFill/>
          </a:ln>
        </p:spPr>
        <p:txBody>
          <a:bodyPr wrap="square" anchor="ctr">
            <a:noAutofit/>
          </a:bodyPr>
          <a:lstStyle/>
          <a:p>
            <a:pPr marL="0" indent="0" algn="ctr">
              <a:spcAft>
                <a:spcPts val="600"/>
              </a:spcAft>
              <a:buNone/>
            </a:pPr>
            <a:r>
              <a:rPr lang="en-GB" sz="800" dirty="0">
                <a:solidFill>
                  <a:srgbClr val="FFFFFF"/>
                </a:solidFill>
              </a:rPr>
              <a:t>Maryam is lying in bed supported by her carers</a:t>
            </a:r>
          </a:p>
        </p:txBody>
      </p:sp>
      <p:pic>
        <p:nvPicPr>
          <p:cNvPr id="4" name="Picture 5" descr="Caption: Abdul, his wife and family are upset as Adbul had no clothes go to the distribution centre ">
            <a:extLst>
              <a:ext uri="{FF2B5EF4-FFF2-40B4-BE49-F238E27FC236}">
                <a16:creationId xmlns:a16="http://schemas.microsoft.com/office/drawing/2014/main" id="{A7D2B7AE-8685-71F9-CDED-B82C1F9ACD2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p:blipFill>
        <p:spPr bwMode="auto">
          <a:xfrm>
            <a:off x="4260850" y="3086418"/>
            <a:ext cx="4392613" cy="28590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descr="Abdul, his wife and family are upset as Adbul had no clothes go to the distribution centre &#10;">
            <a:extLst>
              <a:ext uri="{FF2B5EF4-FFF2-40B4-BE49-F238E27FC236}">
                <a16:creationId xmlns:a16="http://schemas.microsoft.com/office/drawing/2014/main" id="{BDE8A601-AE09-BA0B-3A4D-CB9E34D20FF4}"/>
              </a:ext>
            </a:extLst>
          </p:cNvPr>
          <p:cNvSpPr txBox="1"/>
          <p:nvPr/>
        </p:nvSpPr>
        <p:spPr>
          <a:xfrm>
            <a:off x="4260850" y="5374005"/>
            <a:ext cx="4392613" cy="571500"/>
          </a:xfrm>
          <a:prstGeom prst="rect">
            <a:avLst/>
          </a:prstGeom>
          <a:solidFill>
            <a:srgbClr val="000000">
              <a:alpha val="50000"/>
            </a:srgbClr>
          </a:solidFill>
          <a:ln>
            <a:noFill/>
          </a:ln>
        </p:spPr>
        <p:txBody>
          <a:bodyPr wrap="square" anchor="ctr">
            <a:noAutofit/>
          </a:bodyPr>
          <a:lstStyle/>
          <a:p>
            <a:pPr marL="0" indent="0" algn="ctr">
              <a:spcBef>
                <a:spcPts val="0"/>
              </a:spcBef>
              <a:spcAft>
                <a:spcPts val="600"/>
              </a:spcAft>
              <a:buNone/>
              <a:defRPr/>
            </a:pPr>
            <a:r>
              <a:rPr lang="en-GB" sz="800" dirty="0">
                <a:solidFill>
                  <a:srgbClr val="FFFFFF"/>
                </a:solidFill>
              </a:rPr>
              <a:t>Abdul, his wife and family are upset as </a:t>
            </a:r>
            <a:r>
              <a:rPr lang="en-GB" sz="800" dirty="0" err="1">
                <a:solidFill>
                  <a:srgbClr val="FFFFFF"/>
                </a:solidFill>
              </a:rPr>
              <a:t>Adbul</a:t>
            </a:r>
            <a:r>
              <a:rPr lang="en-GB" sz="800" dirty="0">
                <a:solidFill>
                  <a:srgbClr val="FFFFFF"/>
                </a:solidFill>
              </a:rPr>
              <a:t> had no clothes go to the distribution centre </a:t>
            </a:r>
          </a:p>
        </p:txBody>
      </p:sp>
      <p:pic>
        <p:nvPicPr>
          <p:cNvPr id="5" name="Content Placeholder 3" descr="Caption: Joseph is taking a short walk alone, using a plastic chair as a walking aid &#10;">
            <a:extLst>
              <a:ext uri="{FF2B5EF4-FFF2-40B4-BE49-F238E27FC236}">
                <a16:creationId xmlns:a16="http://schemas.microsoft.com/office/drawing/2014/main" id="{2A07D6FF-43FD-42CD-8B33-CB8A81C63193}"/>
              </a:ext>
            </a:extLst>
          </p:cNvPr>
          <p:cNvPicPr>
            <a:picLocks/>
          </p:cNvPicPr>
          <p:nvPr/>
        </p:nvPicPr>
        <p:blipFill>
          <a:blip r:embed="rId6">
            <a:extLst>
              <a:ext uri="{28A0092B-C50C-407E-A947-70E740481C1C}">
                <a14:useLocalDpi xmlns:a14="http://schemas.microsoft.com/office/drawing/2010/main" val="0"/>
              </a:ext>
            </a:extLst>
          </a:blip>
          <a:srcRect t="15719" b="15719"/>
          <a:stretch/>
        </p:blipFill>
        <p:spPr bwMode="auto">
          <a:xfrm>
            <a:off x="8721725" y="3086418"/>
            <a:ext cx="2778125" cy="2859088"/>
          </a:xfrm>
          <a:prstGeom prst="rect">
            <a:avLst/>
          </a:prstGeom>
        </p:spPr>
      </p:pic>
      <p:sp>
        <p:nvSpPr>
          <p:cNvPr id="8" name="TextBox 7">
            <a:extLst>
              <a:ext uri="{FF2B5EF4-FFF2-40B4-BE49-F238E27FC236}">
                <a16:creationId xmlns:a16="http://schemas.microsoft.com/office/drawing/2014/main" id="{C55C9BD4-8624-40E1-8802-6742629DFEC6}"/>
              </a:ext>
            </a:extLst>
          </p:cNvPr>
          <p:cNvSpPr txBox="1"/>
          <p:nvPr/>
        </p:nvSpPr>
        <p:spPr>
          <a:xfrm>
            <a:off x="8721725" y="5374005"/>
            <a:ext cx="2778125" cy="571500"/>
          </a:xfrm>
          <a:prstGeom prst="rect">
            <a:avLst/>
          </a:prstGeom>
          <a:solidFill>
            <a:srgbClr val="000000">
              <a:alpha val="50000"/>
            </a:srgbClr>
          </a:solidFill>
          <a:ln>
            <a:noFill/>
          </a:ln>
        </p:spPr>
        <p:txBody>
          <a:bodyPr wrap="square" anchor="ctr">
            <a:noAutofit/>
          </a:bodyPr>
          <a:lstStyle/>
          <a:p>
            <a:pPr algn="ctr">
              <a:spcAft>
                <a:spcPts val="600"/>
              </a:spcAft>
            </a:pPr>
            <a:r>
              <a:rPr lang="en-GB" sz="800" dirty="0">
                <a:solidFill>
                  <a:srgbClr val="FFFFFF"/>
                </a:solidFill>
              </a:rPr>
              <a:t>Joseph is taking a short walk alone, using a plastic chair as a walking aid </a:t>
            </a:r>
          </a:p>
        </p:txBody>
      </p:sp>
      <p:sp>
        <p:nvSpPr>
          <p:cNvPr id="2" name="Title 1">
            <a:extLst>
              <a:ext uri="{FF2B5EF4-FFF2-40B4-BE49-F238E27FC236}">
                <a16:creationId xmlns:a16="http://schemas.microsoft.com/office/drawing/2014/main" id="{F50D5761-CFC9-4E80-A912-EDB6D05EB61E}"/>
              </a:ext>
            </a:extLst>
          </p:cNvPr>
          <p:cNvSpPr>
            <a:spLocks noGrp="1"/>
          </p:cNvSpPr>
          <p:nvPr>
            <p:ph type="title"/>
          </p:nvPr>
        </p:nvSpPr>
        <p:spPr>
          <a:xfrm>
            <a:off x="838200" y="171162"/>
            <a:ext cx="2840182" cy="2371148"/>
          </a:xfrm>
        </p:spPr>
        <p:txBody>
          <a:bodyPr vert="horz" lIns="91440" tIns="45720" rIns="91440" bIns="45720" rtlCol="0" anchor="ctr">
            <a:noAutofit/>
          </a:bodyPr>
          <a:lstStyle/>
          <a:p>
            <a:r>
              <a:rPr lang="en-GB" sz="2400" b="1" dirty="0">
                <a:solidFill>
                  <a:srgbClr val="FFFFFF"/>
                </a:solidFill>
              </a:rPr>
              <a:t>Activity 3 </a:t>
            </a:r>
            <a:r>
              <a:rPr lang="en-GB" sz="2400" dirty="0">
                <a:solidFill>
                  <a:srgbClr val="FFFFFF"/>
                </a:solidFill>
              </a:rPr>
              <a:t>- Strategies to promote the protection of older persons in situations of forced displacement</a:t>
            </a:r>
            <a:br>
              <a:rPr lang="en-GB" sz="2400" dirty="0">
                <a:solidFill>
                  <a:srgbClr val="FFFFFF"/>
                </a:solidFill>
              </a:rPr>
            </a:br>
            <a:endParaRPr lang="en-US" sz="2400" kern="1200" dirty="0">
              <a:solidFill>
                <a:srgbClr val="FFFFFF"/>
              </a:solidFill>
            </a:endParaRPr>
          </a:p>
        </p:txBody>
      </p:sp>
      <p:sp>
        <p:nvSpPr>
          <p:cNvPr id="11" name="TextBox 10">
            <a:extLst>
              <a:ext uri="{FF2B5EF4-FFF2-40B4-BE49-F238E27FC236}">
                <a16:creationId xmlns:a16="http://schemas.microsoft.com/office/drawing/2014/main" id="{2B5E3201-0F88-0ADB-7740-CBE88544B8C8}"/>
              </a:ext>
            </a:extLst>
          </p:cNvPr>
          <p:cNvSpPr txBox="1"/>
          <p:nvPr/>
        </p:nvSpPr>
        <p:spPr>
          <a:xfrm>
            <a:off x="634279" y="3400426"/>
            <a:ext cx="3248024" cy="2677656"/>
          </a:xfrm>
          <a:prstGeom prst="rect">
            <a:avLst/>
          </a:prstGeom>
          <a:noFill/>
        </p:spPr>
        <p:txBody>
          <a:bodyPr wrap="square" rtlCol="0">
            <a:spAutoFit/>
          </a:bodyPr>
          <a:lstStyle/>
          <a:p>
            <a:endParaRPr lang="en-GB" sz="2800" b="1" kern="0" dirty="0">
              <a:solidFill>
                <a:srgbClr val="2F5496"/>
              </a:solidFill>
              <a:latin typeface="Calibri Light" panose="020F0302020204030204" pitchFamily="34" charset="0"/>
              <a:ea typeface="Yu Gothic Light" panose="020B0300000000000000" pitchFamily="34" charset="-128"/>
              <a:cs typeface="Calibri" panose="020F0502020204030204" pitchFamily="34" charset="0"/>
            </a:endParaRPr>
          </a:p>
          <a:p>
            <a:r>
              <a:rPr lang="en-GB" sz="2800" b="1" kern="0" dirty="0">
                <a:solidFill>
                  <a:srgbClr val="2F5496"/>
                </a:solidFill>
                <a:latin typeface="Calibri Light" panose="020F0302020204030204" pitchFamily="34" charset="0"/>
                <a:ea typeface="Yu Gothic Light" panose="020B0300000000000000" pitchFamily="34" charset="-128"/>
                <a:cs typeface="Times New Roman" panose="02020603050405020304" pitchFamily="18" charset="0"/>
              </a:rPr>
              <a:t>What protection risks and barriers might these older persons face? </a:t>
            </a:r>
            <a:endParaRPr lang="en-GB" sz="2800" b="1" kern="0" dirty="0">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endParaRPr lang="en-GB" sz="2800" dirty="0"/>
          </a:p>
        </p:txBody>
      </p:sp>
      <p:pic>
        <p:nvPicPr>
          <p:cNvPr id="12" name="Ábra 4" descr="Caption: UNHCR logo">
            <a:extLst>
              <a:ext uri="{FF2B5EF4-FFF2-40B4-BE49-F238E27FC236}">
                <a16:creationId xmlns:a16="http://schemas.microsoft.com/office/drawing/2014/main" id="{8416FBDD-F862-4BF4-5E44-0DD5F8E322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42147615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D5761-CFC9-4E80-A912-EDB6D05EB61E}"/>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000" kern="1200" dirty="0">
                <a:solidFill>
                  <a:srgbClr val="FFFFFF"/>
                </a:solidFill>
                <a:latin typeface="+mj-lt"/>
                <a:ea typeface="+mj-ea"/>
                <a:cs typeface="+mj-cs"/>
              </a:rPr>
              <a:t>What protection risks and barriers may Maryam, Aye, Joseph and Abdul face? </a:t>
            </a:r>
          </a:p>
        </p:txBody>
      </p:sp>
      <p:sp>
        <p:nvSpPr>
          <p:cNvPr id="12" name="TextBox 11">
            <a:extLst>
              <a:ext uri="{FF2B5EF4-FFF2-40B4-BE49-F238E27FC236}">
                <a16:creationId xmlns:a16="http://schemas.microsoft.com/office/drawing/2014/main" id="{C6CB5EDA-8771-E0E1-9E43-C9B2CC4C65F8}"/>
              </a:ext>
            </a:extLst>
          </p:cNvPr>
          <p:cNvSpPr txBox="1"/>
          <p:nvPr/>
        </p:nvSpPr>
        <p:spPr>
          <a:xfrm>
            <a:off x="985053" y="1516340"/>
            <a:ext cx="2840182" cy="2246769"/>
          </a:xfrm>
          <a:prstGeom prst="rect">
            <a:avLst/>
          </a:prstGeom>
          <a:noFill/>
        </p:spPr>
        <p:txBody>
          <a:bodyPr wrap="square" rtlCol="0">
            <a:spAutoFit/>
          </a:bodyPr>
          <a:lstStyle>
            <a:defPPr>
              <a:defRPr lang="en-US"/>
            </a:defPPr>
            <a:lvl1pPr>
              <a:defRPr sz="2800" b="1" kern="0">
                <a:solidFill>
                  <a:srgbClr val="2F5496"/>
                </a:solidFill>
                <a:latin typeface="Calibri Light" panose="020F0302020204030204" pitchFamily="34" charset="0"/>
                <a:ea typeface="Yu Gothic Light" panose="020B0300000000000000" pitchFamily="34" charset="-128"/>
                <a:cs typeface="Calibri" panose="020F0502020204030204" pitchFamily="34" charset="0"/>
              </a:defRPr>
            </a:lvl1pPr>
          </a:lstStyle>
          <a:p>
            <a:r>
              <a:rPr lang="en-US" dirty="0"/>
              <a:t>What can be done to mitigate risks and barriers for </a:t>
            </a:r>
            <a:r>
              <a:rPr lang="en-GB" dirty="0"/>
              <a:t>these older persons? </a:t>
            </a:r>
            <a:r>
              <a:rPr lang="en-US" dirty="0"/>
              <a:t> </a:t>
            </a:r>
            <a:endParaRPr lang="en-GB" dirty="0"/>
          </a:p>
        </p:txBody>
      </p:sp>
      <p:pic>
        <p:nvPicPr>
          <p:cNvPr id="14" name="Picture 3" descr="Caption: Aye is being carried by her son from the health centre as staff said she was too old to be treated">
            <a:extLst>
              <a:ext uri="{FF2B5EF4-FFF2-40B4-BE49-F238E27FC236}">
                <a16:creationId xmlns:a16="http://schemas.microsoft.com/office/drawing/2014/main" id="{5373A11B-D38A-1089-092B-49D3EBE09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264945" y="365443"/>
            <a:ext cx="3603372" cy="26527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268C6488-EE9B-3C89-03E9-25DEC6BB4E00}"/>
              </a:ext>
            </a:extLst>
          </p:cNvPr>
          <p:cNvSpPr txBox="1"/>
          <p:nvPr/>
        </p:nvSpPr>
        <p:spPr>
          <a:xfrm>
            <a:off x="4260850" y="2487930"/>
            <a:ext cx="3611563" cy="530225"/>
          </a:xfrm>
          <a:prstGeom prst="rect">
            <a:avLst/>
          </a:prstGeom>
          <a:solidFill>
            <a:srgbClr val="000000">
              <a:alpha val="50000"/>
            </a:srgbClr>
          </a:solidFill>
          <a:ln>
            <a:noFill/>
          </a:ln>
        </p:spPr>
        <p:txBody>
          <a:bodyPr wrap="square" anchor="ctr">
            <a:noAutofit/>
          </a:bodyPr>
          <a:lstStyle/>
          <a:p>
            <a:pPr algn="ctr">
              <a:spcAft>
                <a:spcPts val="600"/>
              </a:spcAft>
            </a:pPr>
            <a:r>
              <a:rPr lang="en-GB" sz="800">
                <a:solidFill>
                  <a:srgbClr val="FFFFFF"/>
                </a:solidFill>
              </a:rPr>
              <a:t>Aye is being carried by her son from the health centre as staff said she was too old to be treated   </a:t>
            </a:r>
          </a:p>
        </p:txBody>
      </p:sp>
      <p:pic>
        <p:nvPicPr>
          <p:cNvPr id="16" name="Picture 2" descr="Caption: Maryam is lying in bed supported by her carers.">
            <a:extLst>
              <a:ext uri="{FF2B5EF4-FFF2-40B4-BE49-F238E27FC236}">
                <a16:creationId xmlns:a16="http://schemas.microsoft.com/office/drawing/2014/main" id="{DE71AB46-E296-44B1-B6D5-FB1997AC9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949454" y="365443"/>
            <a:ext cx="3540031" cy="26527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a:extLst>
              <a:ext uri="{FF2B5EF4-FFF2-40B4-BE49-F238E27FC236}">
                <a16:creationId xmlns:a16="http://schemas.microsoft.com/office/drawing/2014/main" id="{0A9E38DC-CB19-1F7C-86A4-480FFFE1D180}"/>
              </a:ext>
            </a:extLst>
          </p:cNvPr>
          <p:cNvSpPr txBox="1"/>
          <p:nvPr/>
        </p:nvSpPr>
        <p:spPr>
          <a:xfrm>
            <a:off x="7939088" y="2487930"/>
            <a:ext cx="3560763" cy="530225"/>
          </a:xfrm>
          <a:prstGeom prst="rect">
            <a:avLst/>
          </a:prstGeom>
          <a:solidFill>
            <a:srgbClr val="000000">
              <a:alpha val="50000"/>
            </a:srgbClr>
          </a:solidFill>
          <a:ln>
            <a:noFill/>
          </a:ln>
        </p:spPr>
        <p:txBody>
          <a:bodyPr wrap="square" anchor="ctr">
            <a:noAutofit/>
          </a:bodyPr>
          <a:lstStyle/>
          <a:p>
            <a:pPr marL="0" indent="0" algn="ctr">
              <a:spcAft>
                <a:spcPts val="600"/>
              </a:spcAft>
              <a:buNone/>
            </a:pPr>
            <a:r>
              <a:rPr lang="en-GB" sz="800" dirty="0">
                <a:solidFill>
                  <a:srgbClr val="FFFFFF"/>
                </a:solidFill>
              </a:rPr>
              <a:t>Maryam is lying in bed supported by her carers</a:t>
            </a:r>
          </a:p>
        </p:txBody>
      </p:sp>
      <p:pic>
        <p:nvPicPr>
          <p:cNvPr id="18" name="Picture 5" descr="Caption: Abdul, his wife and family are upset as Adbul had no clothes go to the distribution centre ">
            <a:extLst>
              <a:ext uri="{FF2B5EF4-FFF2-40B4-BE49-F238E27FC236}">
                <a16:creationId xmlns:a16="http://schemas.microsoft.com/office/drawing/2014/main" id="{A8E77B56-4104-68EC-BBEB-578173371DD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p:blipFill>
        <p:spPr bwMode="auto">
          <a:xfrm>
            <a:off x="4260850" y="3086418"/>
            <a:ext cx="4392613" cy="28590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descr="&#10;">
            <a:extLst>
              <a:ext uri="{FF2B5EF4-FFF2-40B4-BE49-F238E27FC236}">
                <a16:creationId xmlns:a16="http://schemas.microsoft.com/office/drawing/2014/main" id="{2A9594CB-32BF-9176-24E3-D7C0E69B12C3}"/>
              </a:ext>
            </a:extLst>
          </p:cNvPr>
          <p:cNvSpPr txBox="1"/>
          <p:nvPr/>
        </p:nvSpPr>
        <p:spPr>
          <a:xfrm>
            <a:off x="4260850" y="5374005"/>
            <a:ext cx="4392613" cy="571500"/>
          </a:xfrm>
          <a:prstGeom prst="rect">
            <a:avLst/>
          </a:prstGeom>
          <a:solidFill>
            <a:srgbClr val="000000">
              <a:alpha val="50000"/>
            </a:srgbClr>
          </a:solidFill>
          <a:ln>
            <a:noFill/>
          </a:ln>
        </p:spPr>
        <p:txBody>
          <a:bodyPr wrap="square" anchor="ctr">
            <a:noAutofit/>
          </a:bodyPr>
          <a:lstStyle/>
          <a:p>
            <a:pPr marL="0" indent="0" algn="ctr">
              <a:spcBef>
                <a:spcPts val="0"/>
              </a:spcBef>
              <a:spcAft>
                <a:spcPts val="600"/>
              </a:spcAft>
              <a:buNone/>
              <a:defRPr/>
            </a:pPr>
            <a:r>
              <a:rPr lang="en-GB" sz="800" dirty="0">
                <a:solidFill>
                  <a:srgbClr val="FFFFFF"/>
                </a:solidFill>
              </a:rPr>
              <a:t>Abdul, his wife and family are upset as </a:t>
            </a:r>
            <a:r>
              <a:rPr lang="en-GB" sz="800" dirty="0" err="1">
                <a:solidFill>
                  <a:srgbClr val="FFFFFF"/>
                </a:solidFill>
              </a:rPr>
              <a:t>Adbul</a:t>
            </a:r>
            <a:r>
              <a:rPr lang="en-GB" sz="800" dirty="0">
                <a:solidFill>
                  <a:srgbClr val="FFFFFF"/>
                </a:solidFill>
              </a:rPr>
              <a:t> had no clothes go to the distribution centre </a:t>
            </a:r>
          </a:p>
        </p:txBody>
      </p:sp>
      <p:pic>
        <p:nvPicPr>
          <p:cNvPr id="20" name="Content Placeholder 3" descr="Caption: Joseph is taking a short walk alone, using a plastic chair as a walking aid &#10;">
            <a:extLst>
              <a:ext uri="{FF2B5EF4-FFF2-40B4-BE49-F238E27FC236}">
                <a16:creationId xmlns:a16="http://schemas.microsoft.com/office/drawing/2014/main" id="{83F390CA-E742-E768-2D65-33BC34309FB5}"/>
              </a:ext>
            </a:extLst>
          </p:cNvPr>
          <p:cNvPicPr>
            <a:picLocks/>
          </p:cNvPicPr>
          <p:nvPr/>
        </p:nvPicPr>
        <p:blipFill>
          <a:blip r:embed="rId6">
            <a:extLst>
              <a:ext uri="{28A0092B-C50C-407E-A947-70E740481C1C}">
                <a14:useLocalDpi xmlns:a14="http://schemas.microsoft.com/office/drawing/2010/main" val="0"/>
              </a:ext>
            </a:extLst>
          </a:blip>
          <a:srcRect t="15719" b="15719"/>
          <a:stretch/>
        </p:blipFill>
        <p:spPr bwMode="auto">
          <a:xfrm>
            <a:off x="8721725" y="3086418"/>
            <a:ext cx="2778125" cy="2859088"/>
          </a:xfrm>
          <a:prstGeom prst="rect">
            <a:avLst/>
          </a:prstGeom>
        </p:spPr>
      </p:pic>
      <p:sp>
        <p:nvSpPr>
          <p:cNvPr id="21" name="TextBox 20">
            <a:extLst>
              <a:ext uri="{FF2B5EF4-FFF2-40B4-BE49-F238E27FC236}">
                <a16:creationId xmlns:a16="http://schemas.microsoft.com/office/drawing/2014/main" id="{FE5C3C6A-FF83-041E-9753-EC2CA8090503}"/>
              </a:ext>
            </a:extLst>
          </p:cNvPr>
          <p:cNvSpPr txBox="1"/>
          <p:nvPr/>
        </p:nvSpPr>
        <p:spPr>
          <a:xfrm>
            <a:off x="8721725" y="5374005"/>
            <a:ext cx="2778125" cy="571500"/>
          </a:xfrm>
          <a:prstGeom prst="rect">
            <a:avLst/>
          </a:prstGeom>
          <a:solidFill>
            <a:srgbClr val="000000">
              <a:alpha val="50000"/>
            </a:srgbClr>
          </a:solidFill>
          <a:ln>
            <a:noFill/>
          </a:ln>
        </p:spPr>
        <p:txBody>
          <a:bodyPr wrap="square" anchor="ctr">
            <a:noAutofit/>
          </a:bodyPr>
          <a:lstStyle/>
          <a:p>
            <a:pPr algn="ctr">
              <a:spcAft>
                <a:spcPts val="600"/>
              </a:spcAft>
            </a:pPr>
            <a:r>
              <a:rPr lang="en-GB" sz="800" dirty="0">
                <a:solidFill>
                  <a:srgbClr val="FFFFFF"/>
                </a:solidFill>
              </a:rPr>
              <a:t>Joseph is taking a short walk alone, using a plastic chair as a walking aid </a:t>
            </a:r>
          </a:p>
        </p:txBody>
      </p:sp>
      <p:pic>
        <p:nvPicPr>
          <p:cNvPr id="22" name="Ábra 4" descr="Caption: UNHCR logo">
            <a:extLst>
              <a:ext uri="{FF2B5EF4-FFF2-40B4-BE49-F238E27FC236}">
                <a16:creationId xmlns:a16="http://schemas.microsoft.com/office/drawing/2014/main" id="{19562365-9581-2443-BE60-09232F5F7F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2352140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71A1-6750-48F5-AE73-934E5CC677B0}"/>
              </a:ext>
            </a:extLst>
          </p:cNvPr>
          <p:cNvSpPr>
            <a:spLocks noGrp="1"/>
          </p:cNvSpPr>
          <p:nvPr>
            <p:ph type="title"/>
          </p:nvPr>
        </p:nvSpPr>
        <p:spPr>
          <a:xfrm>
            <a:off x="876693" y="741392"/>
            <a:ext cx="3295997" cy="1040914"/>
          </a:xfrm>
        </p:spPr>
        <p:txBody>
          <a:bodyPr anchor="b">
            <a:normAutofit fontScale="90000"/>
          </a:bodyPr>
          <a:lstStyle/>
          <a:p>
            <a:r>
              <a:rPr lang="en-GB" sz="2700" dirty="0"/>
              <a:t>Recognising the capacities of older persons is key to inclusion </a:t>
            </a:r>
          </a:p>
        </p:txBody>
      </p:sp>
      <p:sp>
        <p:nvSpPr>
          <p:cNvPr id="3" name="Content Placeholder 2">
            <a:extLst>
              <a:ext uri="{FF2B5EF4-FFF2-40B4-BE49-F238E27FC236}">
                <a16:creationId xmlns:a16="http://schemas.microsoft.com/office/drawing/2014/main" id="{63732B51-CD01-4F52-A1FE-BDF6ADBAC303}"/>
              </a:ext>
            </a:extLst>
          </p:cNvPr>
          <p:cNvSpPr>
            <a:spLocks noGrp="1"/>
          </p:cNvSpPr>
          <p:nvPr>
            <p:ph idx="1"/>
          </p:nvPr>
        </p:nvSpPr>
        <p:spPr>
          <a:xfrm>
            <a:off x="876693" y="1782306"/>
            <a:ext cx="3912283" cy="4199002"/>
          </a:xfrm>
        </p:spPr>
        <p:txBody>
          <a:bodyPr anchor="t">
            <a:normAutofit/>
          </a:bodyPr>
          <a:lstStyle/>
          <a:p>
            <a:pPr marL="0" indent="0">
              <a:buNone/>
            </a:pPr>
            <a:r>
              <a:rPr lang="en-US" sz="2000" dirty="0"/>
              <a:t>Older men and women have…</a:t>
            </a:r>
          </a:p>
          <a:p>
            <a:r>
              <a:rPr lang="en-US" sz="2000" dirty="0"/>
              <a:t>Life-long coping strategies</a:t>
            </a:r>
          </a:p>
          <a:p>
            <a:r>
              <a:rPr lang="en-US" sz="2000" dirty="0"/>
              <a:t>Caregiver and work experience </a:t>
            </a:r>
          </a:p>
          <a:p>
            <a:r>
              <a:rPr lang="en-US" sz="2000" dirty="0"/>
              <a:t>Leadership skills and resilience </a:t>
            </a:r>
          </a:p>
          <a:p>
            <a:r>
              <a:rPr lang="en-US" sz="2000" dirty="0"/>
              <a:t>Knowledge of communities’ cultural and social identities</a:t>
            </a:r>
          </a:p>
          <a:p>
            <a:r>
              <a:rPr lang="en-US" sz="2000" dirty="0"/>
              <a:t>Capacity to act as mediators, community mobilizers and peacekeepers</a:t>
            </a:r>
          </a:p>
          <a:p>
            <a:pPr marL="0" indent="0">
              <a:buNone/>
            </a:pPr>
            <a:r>
              <a:rPr lang="en-US" sz="2000" b="1" dirty="0"/>
              <a:t>How can you enhance these capacities for protection?</a:t>
            </a:r>
            <a:endParaRPr lang="en-GB" sz="2000" b="1" dirty="0"/>
          </a:p>
          <a:p>
            <a:endParaRPr lang="en-US" sz="2000" dirty="0"/>
          </a:p>
        </p:txBody>
      </p:sp>
      <p:pic>
        <p:nvPicPr>
          <p:cNvPr id="4" name="Picture 3" descr="Caption: Syrian refugee turns trash into treasure in Jordan. © UNHCR/Shawkat Alharfoush">
            <a:extLst>
              <a:ext uri="{FF2B5EF4-FFF2-40B4-BE49-F238E27FC236}">
                <a16:creationId xmlns:a16="http://schemas.microsoft.com/office/drawing/2014/main" id="{A99949F6-CA4F-267F-CA23-E73A3426AA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4987672" y="1309200"/>
            <a:ext cx="6389346" cy="424891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2" name="Rectangle 1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C49032FF-166C-BA54-6073-C144EF9F9921}"/>
              </a:ext>
            </a:extLst>
          </p:cNvPr>
          <p:cNvSpPr txBox="1"/>
          <p:nvPr/>
        </p:nvSpPr>
        <p:spPr>
          <a:xfrm>
            <a:off x="8913881" y="5558110"/>
            <a:ext cx="2774472" cy="307777"/>
          </a:xfrm>
          <a:prstGeom prst="rect">
            <a:avLst/>
          </a:prstGeom>
          <a:noFill/>
        </p:spPr>
        <p:txBody>
          <a:bodyPr wrap="square">
            <a:spAutoFit/>
          </a:bodyPr>
          <a:lstStyle/>
          <a:p>
            <a:r>
              <a:rPr lang="en-GB" sz="1400" b="0" i="0" u="none" strike="noStrike" baseline="0" dirty="0">
                <a:solidFill>
                  <a:srgbClr val="3B3B3B"/>
                </a:solidFill>
                <a:latin typeface="ProximaNova-Regular" panose="02000506030000020004" pitchFamily="50" charset="0"/>
              </a:rPr>
              <a:t>© UNHCR/Shawkat </a:t>
            </a:r>
            <a:r>
              <a:rPr lang="en-GB" sz="1400" b="0" i="0" u="none" strike="noStrike" baseline="0" dirty="0" err="1">
                <a:solidFill>
                  <a:srgbClr val="3B3B3B"/>
                </a:solidFill>
                <a:latin typeface="ProximaNova-Regular" panose="02000506030000020004" pitchFamily="50" charset="0"/>
              </a:rPr>
              <a:t>Alharfoush</a:t>
            </a:r>
            <a:endParaRPr lang="en-GB" sz="4000" dirty="0"/>
          </a:p>
        </p:txBody>
      </p:sp>
      <p:pic>
        <p:nvPicPr>
          <p:cNvPr id="10" name="Ábra 4" descr="Caption: UNHCR logo">
            <a:extLst>
              <a:ext uri="{FF2B5EF4-FFF2-40B4-BE49-F238E27FC236}">
                <a16:creationId xmlns:a16="http://schemas.microsoft.com/office/drawing/2014/main" id="{6441D418-5FE9-D68F-3120-255A5A23DA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1831584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401E-EF12-430B-AD16-5C4DA7440110}"/>
              </a:ext>
            </a:extLst>
          </p:cNvPr>
          <p:cNvSpPr>
            <a:spLocks noGrp="1"/>
          </p:cNvSpPr>
          <p:nvPr>
            <p:ph type="title"/>
          </p:nvPr>
        </p:nvSpPr>
        <p:spPr/>
        <p:txBody>
          <a:bodyPr>
            <a:normAutofit/>
          </a:bodyPr>
          <a:lstStyle/>
          <a:p>
            <a:r>
              <a:rPr lang="en-GB" dirty="0"/>
              <a:t>Key actions to ensure the inclusion and protection of older persons</a:t>
            </a:r>
          </a:p>
        </p:txBody>
      </p:sp>
      <p:sp>
        <p:nvSpPr>
          <p:cNvPr id="3" name="Content Placeholder 2">
            <a:extLst>
              <a:ext uri="{FF2B5EF4-FFF2-40B4-BE49-F238E27FC236}">
                <a16:creationId xmlns:a16="http://schemas.microsoft.com/office/drawing/2014/main" id="{FB501B0E-1437-4DCD-80A6-FCCD31123318}"/>
              </a:ext>
            </a:extLst>
          </p:cNvPr>
          <p:cNvSpPr>
            <a:spLocks noGrp="1"/>
          </p:cNvSpPr>
          <p:nvPr>
            <p:ph idx="1"/>
          </p:nvPr>
        </p:nvSpPr>
        <p:spPr/>
        <p:txBody>
          <a:bodyPr>
            <a:normAutofit lnSpcReduction="10000"/>
          </a:bodyPr>
          <a:lstStyle/>
          <a:p>
            <a:pPr marL="514350" indent="-514350">
              <a:buFont typeface="+mj-lt"/>
              <a:buAutoNum type="arabicPeriod"/>
            </a:pPr>
            <a:r>
              <a:rPr lang="en-US" dirty="0"/>
              <a:t>Have we collected and used data disaggregated by sex, age and disability? </a:t>
            </a:r>
          </a:p>
          <a:p>
            <a:pPr marL="514350" indent="-514350">
              <a:buFont typeface="+mj-lt"/>
              <a:buAutoNum type="arabicPeriod"/>
            </a:pPr>
            <a:r>
              <a:rPr lang="en-US" dirty="0"/>
              <a:t>Have we considered barriers to meaningful participation in our planning and implementation of activities that may require mitigation strategies? </a:t>
            </a:r>
          </a:p>
          <a:p>
            <a:pPr marL="514350" indent="-514350">
              <a:buFont typeface="+mj-lt"/>
              <a:buAutoNum type="arabicPeriod"/>
            </a:pPr>
            <a:r>
              <a:rPr lang="en-US" dirty="0"/>
              <a:t>Have we ensured that communication is clear and accessible?</a:t>
            </a:r>
          </a:p>
          <a:p>
            <a:pPr marL="514350" indent="-514350">
              <a:buFont typeface="+mj-lt"/>
              <a:buAutoNum type="arabicPeriod"/>
            </a:pPr>
            <a:r>
              <a:rPr lang="en-US" dirty="0"/>
              <a:t>Have we implemented measures to ensure that older persons are deciding for themselves? </a:t>
            </a:r>
          </a:p>
          <a:p>
            <a:pPr marL="514350" indent="-514350">
              <a:buFont typeface="+mj-lt"/>
              <a:buAutoNum type="arabicPeriod"/>
            </a:pPr>
            <a:r>
              <a:rPr lang="en-US" dirty="0"/>
              <a:t>Have we mapped skills and responsibilities </a:t>
            </a:r>
            <a:br>
              <a:rPr lang="hu-HU" dirty="0"/>
            </a:br>
            <a:r>
              <a:rPr lang="en-US" dirty="0"/>
              <a:t>in the family and the community? </a:t>
            </a:r>
          </a:p>
        </p:txBody>
      </p:sp>
      <p:pic>
        <p:nvPicPr>
          <p:cNvPr id="4" name="Ábra 4" descr="Caption: UNHCR logo">
            <a:extLst>
              <a:ext uri="{FF2B5EF4-FFF2-40B4-BE49-F238E27FC236}">
                <a16:creationId xmlns:a16="http://schemas.microsoft.com/office/drawing/2014/main" id="{DAB020A2-BE7B-0F5E-E181-4486A87B72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4075313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60C1B-85E8-4608-9DD9-DF4B15EAB7CD}"/>
              </a:ext>
            </a:extLst>
          </p:cNvPr>
          <p:cNvSpPr>
            <a:spLocks noGrp="1"/>
          </p:cNvSpPr>
          <p:nvPr>
            <p:ph type="title"/>
          </p:nvPr>
        </p:nvSpPr>
        <p:spPr/>
        <p:txBody>
          <a:bodyPr/>
          <a:lstStyle/>
          <a:p>
            <a:r>
              <a:rPr lang="en-GB" b="1" kern="0" dirty="0">
                <a:solidFill>
                  <a:srgbClr val="2F5496"/>
                </a:solidFill>
                <a:latin typeface="Calibri" panose="020F0502020204030204" pitchFamily="34" charset="0"/>
                <a:ea typeface="Yu Gothic Light" panose="020B0300000000000000" pitchFamily="34" charset="-128"/>
                <a:cs typeface="Times New Roman" panose="02020603050405020304" pitchFamily="18" charset="0"/>
              </a:rPr>
              <a:t>Key messages</a:t>
            </a:r>
            <a:br>
              <a:rPr lang="en-GB" b="1" kern="0" dirty="0">
                <a:solidFill>
                  <a:srgbClr val="2F5496"/>
                </a:solidFill>
                <a:latin typeface="Calibri Light" panose="020F0302020204030204" pitchFamily="34" charset="0"/>
                <a:ea typeface="Yu Gothic Light" panose="020B0300000000000000" pitchFamily="34" charset="-128"/>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E877B554-8190-4AEE-9C7C-B5D17D4E314F}"/>
              </a:ext>
            </a:extLst>
          </p:cNvPr>
          <p:cNvSpPr>
            <a:spLocks noGrp="1"/>
          </p:cNvSpPr>
          <p:nvPr>
            <p:ph idx="1"/>
          </p:nvPr>
        </p:nvSpPr>
        <p:spPr/>
        <p:txBody>
          <a:bodyPr>
            <a:normAutofit fontScale="92500" lnSpcReduction="20000"/>
          </a:bodyPr>
          <a:lstStyle/>
          <a:p>
            <a:pPr marL="342900" lvl="0" indent="-342900" algn="just">
              <a:lnSpc>
                <a:spcPct val="107000"/>
              </a:lnSpc>
              <a:buFont typeface="Symbol" panose="05050102010706020507" pitchFamily="18" charset="2"/>
              <a:buChar char=""/>
            </a:pPr>
            <a:r>
              <a:rPr lang="en-GB"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There is no one definition of older persons – it concerns more than just being over 60</a:t>
            </a:r>
            <a:r>
              <a:rPr lang="en-GB" dirty="0">
                <a:effectLst/>
                <a:latin typeface="Calibri" panose="020F0502020204030204" pitchFamily="34" charset="0"/>
                <a:ea typeface="Calibri" panose="020F0502020204030204" pitchFamily="34" charset="0"/>
                <a:cs typeface="Calibri" panose="020F0502020204030204" pitchFamily="34" charset="0"/>
              </a:rPr>
              <a:t>   </a:t>
            </a:r>
            <a:r>
              <a:rPr lang="en-GB"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p>
          <a:p>
            <a:pPr marL="0" lvl="0" indent="0" algn="just">
              <a:lnSpc>
                <a:spcPct val="107000"/>
              </a:lnSpc>
              <a:buNone/>
            </a:pP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It is important to recognize the intersection of age, gender, disability and other diversity factors in older </a:t>
            </a:r>
            <a:r>
              <a:rPr lang="en-GB" dirty="0">
                <a:solidFill>
                  <a:srgbClr val="000000"/>
                </a:solidFill>
                <a:latin typeface="Calibri" panose="020F0502020204030204" pitchFamily="34" charset="0"/>
                <a:ea typeface="Yu Mincho" panose="02020400000000000000" pitchFamily="18" charset="-128"/>
                <a:cs typeface="Calibri" panose="020F0502020204030204" pitchFamily="34" charset="0"/>
              </a:rPr>
              <a:t>persons</a:t>
            </a:r>
            <a:endParaRPr lang="en-GB"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lvl="0" indent="0">
              <a:lnSpc>
                <a:spcPct val="107000"/>
              </a:lnSpc>
              <a:buNone/>
            </a:pP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US" dirty="0">
                <a:solidFill>
                  <a:srgbClr val="000000"/>
                </a:solidFill>
                <a:latin typeface="Calibri" panose="020F0502020204030204" pitchFamily="34" charset="0"/>
                <a:ea typeface="Yu Mincho" panose="02020400000000000000" pitchFamily="18" charset="-128"/>
                <a:cs typeface="Calibri" panose="020F0502020204030204" pitchFamily="34" charset="0"/>
              </a:rPr>
              <a:t>O</a:t>
            </a:r>
            <a:r>
              <a:rPr lang="en-US"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lder persons have a wide range of skills and capacities</a:t>
            </a:r>
          </a:p>
          <a:p>
            <a:pPr marL="0" lvl="0" indent="0">
              <a:lnSpc>
                <a:spcPct val="107000"/>
              </a:lnSpc>
              <a:buNone/>
            </a:pP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dirty="0">
                <a:solidFill>
                  <a:srgbClr val="000000"/>
                </a:solidFill>
                <a:latin typeface="Calibri" panose="020F0502020204030204" pitchFamily="34" charset="0"/>
                <a:ea typeface="Yu Mincho" panose="02020400000000000000" pitchFamily="18" charset="-128"/>
                <a:cs typeface="Arial" panose="020B0604020202020204" pitchFamily="34" charset="0"/>
              </a:rPr>
              <a:t>Listening to o</a:t>
            </a:r>
            <a:r>
              <a:rPr lang="en-US"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lder women and men’s stories is an important </a:t>
            </a:r>
            <a:br>
              <a:rPr lang="hu-HU"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br>
            <a:r>
              <a:rPr lang="en-US" kern="12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way to better understand the risks and barriers that</a:t>
            </a:r>
            <a:r>
              <a:rPr lang="en-GB" dirty="0">
                <a:effectLst/>
                <a:latin typeface="Calibri" panose="020F0502020204030204" pitchFamily="34" charset="0"/>
                <a:ea typeface="Calibri" panose="020F0502020204030204" pitchFamily="34" charset="0"/>
                <a:cs typeface="Arial" panose="020B0604020202020204" pitchFamily="34" charset="0"/>
              </a:rPr>
              <a:t> they face</a:t>
            </a:r>
          </a:p>
        </p:txBody>
      </p:sp>
      <p:pic>
        <p:nvPicPr>
          <p:cNvPr id="4" name="Ábra 4" descr="Caption: UNHCR logo">
            <a:extLst>
              <a:ext uri="{FF2B5EF4-FFF2-40B4-BE49-F238E27FC236}">
                <a16:creationId xmlns:a16="http://schemas.microsoft.com/office/drawing/2014/main" id="{D03B35AC-A620-BCE8-4CE1-26473A34CD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144025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D51A-EE3E-410C-A7A9-F39ADC6D30D9}"/>
              </a:ext>
            </a:extLst>
          </p:cNvPr>
          <p:cNvSpPr>
            <a:spLocks noGrp="1"/>
          </p:cNvSpPr>
          <p:nvPr>
            <p:ph type="title"/>
          </p:nvPr>
        </p:nvSpPr>
        <p:spPr>
          <a:xfrm>
            <a:off x="485775" y="221297"/>
            <a:ext cx="10868025" cy="749300"/>
          </a:xfrm>
        </p:spPr>
        <p:txBody>
          <a:bodyPr>
            <a:normAutofit/>
          </a:bodyPr>
          <a:lstStyle/>
          <a:p>
            <a:r>
              <a:rPr lang="en-GB" sz="4000" dirty="0"/>
              <a:t>Key actions – how are you going to integrate them?</a:t>
            </a:r>
          </a:p>
        </p:txBody>
      </p:sp>
      <p:sp>
        <p:nvSpPr>
          <p:cNvPr id="3" name="Content Placeholder 2">
            <a:extLst>
              <a:ext uri="{FF2B5EF4-FFF2-40B4-BE49-F238E27FC236}">
                <a16:creationId xmlns:a16="http://schemas.microsoft.com/office/drawing/2014/main" id="{8586D35B-140A-45E1-90C5-AC9C4CEC82B8}"/>
              </a:ext>
            </a:extLst>
          </p:cNvPr>
          <p:cNvSpPr>
            <a:spLocks noGrp="1"/>
          </p:cNvSpPr>
          <p:nvPr>
            <p:ph idx="1"/>
          </p:nvPr>
        </p:nvSpPr>
        <p:spPr>
          <a:xfrm>
            <a:off x="731520" y="1199197"/>
            <a:ext cx="10515600" cy="4700860"/>
          </a:xfrm>
        </p:spPr>
        <p:txBody>
          <a:bodyPr>
            <a:normAutofit fontScale="92500" lnSpcReduction="20000"/>
          </a:bodyPr>
          <a:lstStyle/>
          <a:p>
            <a:endParaRPr lang="en-GB" sz="3200" dirty="0"/>
          </a:p>
          <a:p>
            <a:r>
              <a:rPr lang="en-GB" sz="3200" dirty="0"/>
              <a:t>Use global data on ageing, gender and disability to inform your work</a:t>
            </a:r>
          </a:p>
          <a:p>
            <a:pPr marL="0" indent="0">
              <a:buNone/>
            </a:pPr>
            <a:endParaRPr lang="en-GB" sz="3200" dirty="0"/>
          </a:p>
          <a:p>
            <a:r>
              <a:rPr lang="en-GB" sz="3200" dirty="0"/>
              <a:t> Identify protection risks and barriers to the inclusion of older persons</a:t>
            </a:r>
          </a:p>
          <a:p>
            <a:endParaRPr lang="en-GB" sz="3200" dirty="0"/>
          </a:p>
          <a:p>
            <a:r>
              <a:rPr lang="en-GB" sz="3200" dirty="0"/>
              <a:t>Recognize the diversity and capacities of older persons</a:t>
            </a:r>
          </a:p>
          <a:p>
            <a:pPr marL="0" indent="0">
              <a:buNone/>
            </a:pPr>
            <a:endParaRPr lang="en-GB" sz="3200" dirty="0"/>
          </a:p>
          <a:p>
            <a:r>
              <a:rPr lang="en-GB" sz="3200" dirty="0"/>
              <a:t>Use key strategies involving others in the community </a:t>
            </a:r>
            <a:br>
              <a:rPr lang="hu-HU" sz="3200" dirty="0"/>
            </a:br>
            <a:r>
              <a:rPr lang="en-GB" sz="3200" dirty="0"/>
              <a:t>to promote the inclusion of older persons</a:t>
            </a:r>
          </a:p>
          <a:p>
            <a:endParaRPr lang="en-GB" sz="3600" dirty="0"/>
          </a:p>
        </p:txBody>
      </p:sp>
      <p:pic>
        <p:nvPicPr>
          <p:cNvPr id="4" name="Ábra 4" descr="Caption: UNHCR logo">
            <a:extLst>
              <a:ext uri="{FF2B5EF4-FFF2-40B4-BE49-F238E27FC236}">
                <a16:creationId xmlns:a16="http://schemas.microsoft.com/office/drawing/2014/main" id="{B0F2C653-86C5-53C4-E2AE-94686F4C8F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3957322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Final quiz!</a:t>
            </a:r>
          </a:p>
        </p:txBody>
      </p:sp>
      <p:pic>
        <p:nvPicPr>
          <p:cNvPr id="4" name="Ábra 4" descr="Caption: UNHCR logo">
            <a:extLst>
              <a:ext uri="{FF2B5EF4-FFF2-40B4-BE49-F238E27FC236}">
                <a16:creationId xmlns:a16="http://schemas.microsoft.com/office/drawing/2014/main" id="{50D35C15-E8F6-EC6A-1C56-F78419BE2C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3131233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A318-0DFC-4645-9162-30588270FB06}"/>
              </a:ext>
            </a:extLst>
          </p:cNvPr>
          <p:cNvSpPr>
            <a:spLocks noGrp="1"/>
          </p:cNvSpPr>
          <p:nvPr>
            <p:ph type="title"/>
          </p:nvPr>
        </p:nvSpPr>
        <p:spPr>
          <a:xfrm>
            <a:off x="463296" y="328550"/>
            <a:ext cx="10515600" cy="622796"/>
          </a:xfrm>
        </p:spPr>
        <p:txBody>
          <a:bodyPr>
            <a:noAutofit/>
          </a:bodyPr>
          <a:lstStyle/>
          <a:p>
            <a:r>
              <a:rPr lang="en-GB" sz="4000" dirty="0"/>
              <a:t>Ground rules</a:t>
            </a:r>
          </a:p>
        </p:txBody>
      </p:sp>
      <p:sp>
        <p:nvSpPr>
          <p:cNvPr id="3" name="Content Placeholder 2">
            <a:extLst>
              <a:ext uri="{FF2B5EF4-FFF2-40B4-BE49-F238E27FC236}">
                <a16:creationId xmlns:a16="http://schemas.microsoft.com/office/drawing/2014/main" id="{6A7991FE-CF4D-4754-87A3-A5A0546A9090}"/>
              </a:ext>
            </a:extLst>
          </p:cNvPr>
          <p:cNvSpPr>
            <a:spLocks noGrp="1"/>
          </p:cNvSpPr>
          <p:nvPr>
            <p:ph idx="1"/>
          </p:nvPr>
        </p:nvSpPr>
        <p:spPr>
          <a:xfrm>
            <a:off x="563880" y="1148969"/>
            <a:ext cx="10515600" cy="4351338"/>
          </a:xfrm>
        </p:spPr>
        <p:txBody>
          <a:bodyPr>
            <a:normAutofit/>
          </a:bodyPr>
          <a:lstStyle/>
          <a:p>
            <a:endParaRPr lang="en-GB" sz="3600" dirty="0"/>
          </a:p>
          <a:p>
            <a:r>
              <a:rPr lang="en-GB" sz="3600" dirty="0"/>
              <a:t>Active engagement and active listening</a:t>
            </a:r>
          </a:p>
          <a:p>
            <a:r>
              <a:rPr lang="en-GB" sz="3600" dirty="0"/>
              <a:t>Keep feedback short and concise</a:t>
            </a:r>
          </a:p>
          <a:p>
            <a:r>
              <a:rPr lang="en-GB" sz="3600" dirty="0"/>
              <a:t>Say your name when speaking and speak clearly</a:t>
            </a:r>
          </a:p>
          <a:p>
            <a:r>
              <a:rPr lang="en-GB" sz="3600" dirty="0"/>
              <a:t>Use age-friendly terminology: older persons, ageism, elder abuse</a:t>
            </a:r>
          </a:p>
        </p:txBody>
      </p:sp>
      <p:pic>
        <p:nvPicPr>
          <p:cNvPr id="9" name="Ábra 4" descr="Caption: UNHCR logo">
            <a:extLst>
              <a:ext uri="{FF2B5EF4-FFF2-40B4-BE49-F238E27FC236}">
                <a16:creationId xmlns:a16="http://schemas.microsoft.com/office/drawing/2014/main" id="{2C629DF9-3E4C-2E29-33B1-04A387F7AF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491049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E4277-46C7-48E2-9ED8-5BB0BDD5ABE0}"/>
              </a:ext>
            </a:extLst>
          </p:cNvPr>
          <p:cNvSpPr>
            <a:spLocks noGrp="1"/>
          </p:cNvSpPr>
          <p:nvPr>
            <p:ph type="title"/>
          </p:nvPr>
        </p:nvSpPr>
        <p:spPr/>
        <p:txBody>
          <a:bodyPr/>
          <a:lstStyle/>
          <a:p>
            <a:pPr algn="just">
              <a:lnSpc>
                <a:spcPct val="107000"/>
              </a:lnSpc>
              <a:spcAft>
                <a:spcPts val="800"/>
              </a:spcAft>
            </a:pPr>
            <a:r>
              <a:rPr lang="en-GB" sz="4400" b="1" dirty="0">
                <a:effectLst/>
                <a:latin typeface="Calibri" panose="020F0502020204030204" pitchFamily="34" charset="0"/>
                <a:ea typeface="Calibri" panose="020F0502020204030204" pitchFamily="34" charset="0"/>
                <a:cs typeface="Calibri" panose="020F0502020204030204" pitchFamily="34" charset="0"/>
              </a:rPr>
              <a:t>United Nations and Older Persons</a:t>
            </a:r>
            <a:endParaRPr lang="en-GB" sz="4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61CF23B-7062-437B-9B61-41192191DF00}"/>
              </a:ext>
            </a:extLst>
          </p:cNvPr>
          <p:cNvSpPr>
            <a:spLocks noGrp="1"/>
          </p:cNvSpPr>
          <p:nvPr>
            <p:ph idx="1"/>
          </p:nvPr>
        </p:nvSpPr>
        <p:spPr/>
        <p:txBody>
          <a:bodyPr>
            <a:normAutofit/>
          </a:bodyPr>
          <a:lstStyle/>
          <a:p>
            <a:pPr marL="342900" lvl="0" indent="-342900">
              <a:lnSpc>
                <a:spcPct val="107000"/>
              </a:lnSpc>
              <a:spcAft>
                <a:spcPts val="800"/>
              </a:spcAft>
              <a:buFont typeface="Arial" panose="020B0604020202020204" pitchFamily="34" charset="0"/>
              <a:buChar char="•"/>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United Nations Principles for Older Persons at: </a:t>
            </a:r>
            <a:r>
              <a:rPr lang="en-US"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https://www.un.org/development/desa/ageing/resources/international-year-of-older-persons-1999/principles.html</a:t>
            </a:r>
            <a:r>
              <a:rPr lang="en-GB" sz="2800" dirty="0">
                <a:effectLst/>
                <a:latin typeface="Calibri" panose="020F0502020204030204" pitchFamily="34" charset="0"/>
                <a:ea typeface="Calibri" panose="020F0502020204030204" pitchFamily="34"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Madrid International Plan of Action on Ageing at: </a:t>
            </a:r>
            <a:r>
              <a:rPr lang="en-US"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https://www.un.org/development/desa/ageing/madrid-plan-of-action-and-its-implementation.html</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Issues | United Nations For Ageing</a:t>
            </a:r>
            <a:endParaRPr lang="en-US"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Ábra 4" descr="Caption: UNHCR logo">
            <a:extLst>
              <a:ext uri="{FF2B5EF4-FFF2-40B4-BE49-F238E27FC236}">
                <a16:creationId xmlns:a16="http://schemas.microsoft.com/office/drawing/2014/main" id="{3F5FADBA-47D5-3A80-F4CA-A301B5CA0D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1467081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8AF19-330B-D62B-CEBB-F36BDF1087BC}"/>
              </a:ext>
            </a:extLst>
          </p:cNvPr>
          <p:cNvSpPr>
            <a:spLocks noGrp="1"/>
          </p:cNvSpPr>
          <p:nvPr>
            <p:ph type="title"/>
          </p:nvPr>
        </p:nvSpPr>
        <p:spPr/>
        <p:txBody>
          <a:bodyPr>
            <a:normAutofit/>
          </a:bodyPr>
          <a:lstStyle/>
          <a:p>
            <a:pPr>
              <a:lnSpc>
                <a:spcPct val="107000"/>
              </a:lnSpc>
              <a:spcAft>
                <a:spcPts val="800"/>
              </a:spcAft>
            </a:pPr>
            <a:r>
              <a:rPr lang="en-GB" sz="4400" b="1" dirty="0">
                <a:effectLst/>
                <a:latin typeface="Calibri" panose="020F0502020204030204" pitchFamily="34" charset="0"/>
                <a:ea typeface="Calibri" panose="020F0502020204030204" pitchFamily="34" charset="0"/>
                <a:cs typeface="Arial" panose="020B0604020202020204" pitchFamily="34" charset="0"/>
              </a:rPr>
              <a:t>UNHCR Policy and Guidance</a:t>
            </a:r>
            <a:endParaRPr lang="en-GB" dirty="0"/>
          </a:p>
        </p:txBody>
      </p:sp>
      <p:sp>
        <p:nvSpPr>
          <p:cNvPr id="3" name="Content Placeholder 2">
            <a:extLst>
              <a:ext uri="{FF2B5EF4-FFF2-40B4-BE49-F238E27FC236}">
                <a16:creationId xmlns:a16="http://schemas.microsoft.com/office/drawing/2014/main" id="{3E7B8000-3FCB-25F8-42CB-DEEF25D849B9}"/>
              </a:ext>
            </a:extLst>
          </p:cNvPr>
          <p:cNvSpPr>
            <a:spLocks noGrp="1"/>
          </p:cNvSpPr>
          <p:nvPr>
            <p:ph idx="1"/>
          </p:nvPr>
        </p:nvSpPr>
        <p:spPr>
          <a:xfrm>
            <a:off x="838200" y="1703705"/>
            <a:ext cx="10515600" cy="4351338"/>
          </a:xfrm>
        </p:spPr>
        <p:txBody>
          <a:bodyPr>
            <a:normAutofit fontScale="85000" lnSpcReduction="20000"/>
          </a:bodyPr>
          <a:lstStyle/>
          <a:p>
            <a:pPr marL="342900" lvl="0" indent="-342900" algn="just">
              <a:lnSpc>
                <a:spcPct val="107000"/>
              </a:lnSpc>
              <a:spcAft>
                <a:spcPts val="800"/>
              </a:spcAft>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UNHCR Policy on Age, Gender and Diversity at </a:t>
            </a:r>
            <a:r>
              <a:rPr lang="en-GB"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Age, Gender and Diversity </a:t>
            </a:r>
            <a:r>
              <a:rPr lang="en-GB"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 </a:t>
            </a:r>
            <a:r>
              <a:rPr lang="en-GB"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UNHCR</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GB" dirty="0">
                <a:hlinkClick r:id="rId4"/>
              </a:rPr>
              <a:t>UNHCR’s Policy on Older Refugees (2000) </a:t>
            </a:r>
            <a:endParaRPr lang="en-GB" dirty="0"/>
          </a:p>
          <a:p>
            <a:pPr marL="342900" lvl="0" indent="-342900" algn="just">
              <a:lnSpc>
                <a:spcPct val="107000"/>
              </a:lnSpc>
              <a:spcAft>
                <a:spcPts val="800"/>
              </a:spcAft>
              <a:buFont typeface="Arial" panose="020B0604020202020204" pitchFamily="34" charset="0"/>
              <a:buChar char="•"/>
              <a:tabLst>
                <a:tab pos="457200" algn="l"/>
              </a:tabLst>
            </a:pPr>
            <a:r>
              <a:rPr lang="en-GB"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Refworld | UNHCR Working with Older Persons in Forced Displacement</a:t>
            </a:r>
            <a:r>
              <a:rPr lang="en-GB" sz="2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Arial" panose="020B0604020202020204" pitchFamily="34" charset="0"/>
              <a:buChar char="•"/>
              <a:tabLst>
                <a:tab pos="457200" algn="l"/>
              </a:tabLst>
            </a:pPr>
            <a:r>
              <a:rPr lang="en-GB"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Older refugees | UNHCR Integration Handbook</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GB"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Emergency Handbook - Older persons | UNHCR</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GB"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A claim to dignity: Ageing on the move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Age, Gender, and Diversity Inclusive Pledges |</a:t>
            </a:r>
            <a:br>
              <a:rPr lang="hu-HU"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br>
            <a:r>
              <a:rPr lang="en-GB"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The Global Compact on Refugees | UNHCR (globalcompactrefugees.org)</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Ábra 4" descr="Caption: UNHCR logo">
            <a:extLst>
              <a:ext uri="{FF2B5EF4-FFF2-40B4-BE49-F238E27FC236}">
                <a16:creationId xmlns:a16="http://schemas.microsoft.com/office/drawing/2014/main" id="{6A122851-B379-03C5-91A7-03486C8ADA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1533348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EF9C3-0956-81DA-1A5C-A673CD443182}"/>
              </a:ext>
            </a:extLst>
          </p:cNvPr>
          <p:cNvSpPr>
            <a:spLocks noGrp="1"/>
          </p:cNvSpPr>
          <p:nvPr>
            <p:ph type="title"/>
          </p:nvPr>
        </p:nvSpPr>
        <p:spPr/>
        <p:txBody>
          <a:bodyPr>
            <a:normAutofit/>
          </a:bodyPr>
          <a:lstStyle/>
          <a:p>
            <a:pPr>
              <a:lnSpc>
                <a:spcPct val="107000"/>
              </a:lnSpc>
              <a:spcAft>
                <a:spcPts val="800"/>
              </a:spcAft>
            </a:pPr>
            <a:r>
              <a:rPr lang="en-GB" sz="4400" b="1" dirty="0">
                <a:effectLst/>
                <a:latin typeface="Calibri" panose="020F0502020204030204" pitchFamily="34" charset="0"/>
                <a:ea typeface="Calibri" panose="020F0502020204030204" pitchFamily="34" charset="0"/>
                <a:cs typeface="Arial" panose="020B0604020202020204" pitchFamily="34" charset="0"/>
              </a:rPr>
              <a:t>Inter-agency efforts and older persons</a:t>
            </a:r>
            <a:endParaRPr lang="en-GB" dirty="0"/>
          </a:p>
        </p:txBody>
      </p:sp>
      <p:sp>
        <p:nvSpPr>
          <p:cNvPr id="3" name="Content Placeholder 2">
            <a:extLst>
              <a:ext uri="{FF2B5EF4-FFF2-40B4-BE49-F238E27FC236}">
                <a16:creationId xmlns:a16="http://schemas.microsoft.com/office/drawing/2014/main" id="{76A0D9E7-2D3A-ACC6-D5B6-49F7D59192CA}"/>
              </a:ext>
            </a:extLst>
          </p:cNvPr>
          <p:cNvSpPr>
            <a:spLocks noGrp="1"/>
          </p:cNvSpPr>
          <p:nvPr>
            <p:ph idx="1"/>
          </p:nvPr>
        </p:nvSpPr>
        <p:spPr/>
        <p:txBody>
          <a:bodyPr>
            <a:normAutofit/>
          </a:bodyPr>
          <a:lstStyle/>
          <a:p>
            <a:pPr marL="342900" indent="-342900" algn="just">
              <a:lnSpc>
                <a:spcPct val="107000"/>
              </a:lnSpc>
              <a:spcAft>
                <a:spcPts val="800"/>
              </a:spcAft>
              <a:tabLst>
                <a:tab pos="457200" algn="l"/>
              </a:tabLst>
            </a:pPr>
            <a:r>
              <a:rPr lang="en-GB" sz="2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United Nations Inter-Agency Group on Ageing (IAGA): Strengthening the inclusion of older persons in the work of the United Nations system. | Division for Inclusive Social Development (DISD)</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hlinkClick r:id="rId3"/>
              </a:rPr>
              <a:t>Age and Disability Consortium Humanitarian Inclusion Standards for older people and people with disabilities (2017)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07000"/>
              </a:lnSpc>
              <a:spcAft>
                <a:spcPts val="800"/>
              </a:spcAft>
              <a:buFont typeface="Arial" panose="020B0604020202020204" pitchFamily="34" charset="0"/>
              <a:buChar char="•"/>
              <a:tabLst>
                <a:tab pos="457200" algn="l"/>
              </a:tabLst>
            </a:pPr>
            <a:r>
              <a:rPr lang="fr-FR" sz="2800" dirty="0">
                <a:effectLst/>
                <a:latin typeface="Calibri" panose="020F0502020204030204" pitchFamily="34" charset="0"/>
                <a:ea typeface="Calibri" panose="020F0502020204030204" pitchFamily="34" charset="0"/>
                <a:cs typeface="Calibri" panose="020F0502020204030204" pitchFamily="34" charset="0"/>
              </a:rPr>
              <a:t>Migration portal </a:t>
            </a:r>
            <a:r>
              <a:rPr lang="fr-FR"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https://migrationdataportal.org/themes/older-persons-and-migration</a:t>
            </a:r>
            <a:r>
              <a:rPr lang="en-GB" sz="2800" dirty="0">
                <a:effectLst/>
                <a:latin typeface="Calibri" panose="020F0502020204030204" pitchFamily="34" charset="0"/>
                <a:ea typeface="Calibri" panose="020F0502020204030204" pitchFamily="34"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Ábra 4" descr="Caption: UNHCR logo">
            <a:extLst>
              <a:ext uri="{FF2B5EF4-FFF2-40B4-BE49-F238E27FC236}">
                <a16:creationId xmlns:a16="http://schemas.microsoft.com/office/drawing/2014/main" id="{696E7810-60DC-7EF4-8670-87FC313054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1103232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AABD1-B092-54A4-8C44-1B69D7EC7C4D}"/>
              </a:ext>
            </a:extLst>
          </p:cNvPr>
          <p:cNvSpPr>
            <a:spLocks noGrp="1"/>
          </p:cNvSpPr>
          <p:nvPr>
            <p:ph type="title"/>
          </p:nvPr>
        </p:nvSpPr>
        <p:spPr/>
        <p:txBody>
          <a:bodyPr/>
          <a:lstStyle/>
          <a:p>
            <a:r>
              <a:rPr lang="en-GB" sz="4400" b="1" dirty="0">
                <a:effectLst/>
                <a:latin typeface="Calibri" panose="020F0502020204030204" pitchFamily="34" charset="0"/>
                <a:ea typeface="Calibri" panose="020F0502020204030204" pitchFamily="34" charset="0"/>
                <a:cs typeface="Arial" panose="020B0604020202020204" pitchFamily="34" charset="0"/>
              </a:rPr>
              <a:t>Partner organizations working on the protection and inclusion of older persons</a:t>
            </a:r>
            <a:endParaRPr lang="en-GB" dirty="0"/>
          </a:p>
        </p:txBody>
      </p:sp>
      <p:sp>
        <p:nvSpPr>
          <p:cNvPr id="3" name="Content Placeholder 2">
            <a:extLst>
              <a:ext uri="{FF2B5EF4-FFF2-40B4-BE49-F238E27FC236}">
                <a16:creationId xmlns:a16="http://schemas.microsoft.com/office/drawing/2014/main" id="{3ECB7C33-A397-855C-4B45-96DA24657A21}"/>
              </a:ext>
            </a:extLst>
          </p:cNvPr>
          <p:cNvSpPr>
            <a:spLocks noGrp="1"/>
          </p:cNvSpPr>
          <p:nvPr>
            <p:ph idx="1"/>
          </p:nvPr>
        </p:nvSpPr>
        <p:spPr/>
        <p:txBody>
          <a:bodyPr>
            <a:normAutofit fontScale="92500" lnSpcReduction="10000"/>
          </a:bodyPr>
          <a:lstStyle/>
          <a:p>
            <a:pPr marL="342900" lvl="0" indent="-342900" algn="just">
              <a:lnSpc>
                <a:spcPct val="107000"/>
              </a:lnSpc>
              <a:buFont typeface="Symbol" panose="05050102010706020507" pitchFamily="18" charset="2"/>
              <a:buChar char=""/>
            </a:pPr>
            <a:r>
              <a:rPr lang="en-GB" sz="2400" b="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HelpAge International </a:t>
            </a:r>
            <a:r>
              <a:rPr lang="en-GB" sz="24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2"/>
              </a:rPr>
              <a:t>– </a:t>
            </a:r>
            <a:r>
              <a:rPr lang="en-GB" sz="24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Promoting the rights of older people</a:t>
            </a:r>
            <a:r>
              <a:rPr lang="en-GB" sz="2400" dirty="0">
                <a:effectLst/>
                <a:latin typeface="Calibri" panose="020F0502020204030204" pitchFamily="34" charset="0"/>
                <a:ea typeface="Calibri" panose="020F0502020204030204" pitchFamily="34" charset="0"/>
                <a:cs typeface="Arial" panose="020B0604020202020204" pitchFamily="34" charset="0"/>
              </a:rPr>
              <a:t>. Regional collaborations include the development of studies, awareness-raising materials and training curricula. E.g. </a:t>
            </a:r>
            <a:r>
              <a:rPr lang="en-GB" sz="24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A claim to dignity: Ageing on the move</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International Rescue Committee </a:t>
            </a:r>
            <a:r>
              <a:rPr lang="en-GB" sz="2400" dirty="0">
                <a:latin typeface="Calibri" panose="020F0502020204030204" pitchFamily="34" charset="0"/>
                <a:ea typeface="Calibri" panose="020F0502020204030204" pitchFamily="34" charset="0"/>
                <a:cs typeface="Arial" panose="020B0604020202020204" pitchFamily="34" charset="0"/>
              </a:rPr>
              <a:t>– </a:t>
            </a:r>
            <a:r>
              <a:rPr lang="en-GB" sz="24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Safe at Home (gbvresponders.org)</a:t>
            </a:r>
            <a:r>
              <a:rPr lang="en-GB" sz="2400" dirty="0">
                <a:effectLst/>
                <a:latin typeface="Calibri" panose="020F0502020204030204" pitchFamily="34" charset="0"/>
                <a:ea typeface="Calibri" panose="020F0502020204030204" pitchFamily="34" charset="0"/>
                <a:cs typeface="Arial" panose="020B0604020202020204" pitchFamily="34" charset="0"/>
              </a:rPr>
              <a:t>. </a:t>
            </a:r>
            <a:r>
              <a:rPr lang="en-GB" sz="20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A resource package that includes resources for preventi</a:t>
            </a:r>
            <a:r>
              <a:rPr lang="en-GB" sz="2000" dirty="0">
                <a:solidFill>
                  <a:srgbClr val="333333"/>
                </a:solidFill>
                <a:latin typeface="Calibri" panose="020F0502020204030204" pitchFamily="34" charset="0"/>
                <a:ea typeface="Calibri" panose="020F0502020204030204" pitchFamily="34" charset="0"/>
                <a:cs typeface="Arial" panose="020B0604020202020204" pitchFamily="34" charset="0"/>
              </a:rPr>
              <a:t>ng </a:t>
            </a:r>
            <a:r>
              <a:rPr lang="en-GB" sz="20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and responding to co-occurring violence, including curricula to be used with women’s groups, men’s groups and families as a whole, as well as guidance to enhance response services to better serve families and older persons.</a:t>
            </a:r>
            <a:r>
              <a:rPr lang="en-GB" sz="2400" dirty="0">
                <a:effectLst/>
                <a:latin typeface="Calibri" panose="020F0502020204030204" pitchFamily="34" charset="0"/>
                <a:ea typeface="Calibri" panose="020F0502020204030204" pitchFamily="34" charset="0"/>
                <a:cs typeface="Arial" panose="020B0604020202020204" pitchFamily="34" charset="0"/>
              </a:rPr>
              <a:t> </a:t>
            </a:r>
          </a:p>
          <a:p>
            <a:pPr marL="742950" lvl="1" indent="-285750" algn="just">
              <a:lnSpc>
                <a:spcPct val="107000"/>
              </a:lnSpc>
              <a:buFont typeface="Courier New" panose="02070309020205020404" pitchFamily="49" charset="0"/>
              <a:buChar char="o"/>
            </a:pPr>
            <a:r>
              <a:rPr lang="en-GB"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Preventing violence, abuse and neglect of older women and older men in the family</a:t>
            </a:r>
            <a:r>
              <a:rPr lang="en-GB" sz="2800" dirty="0">
                <a:effectLst/>
                <a:latin typeface="Calibri" panose="020F0502020204030204" pitchFamily="34" charset="0"/>
                <a:ea typeface="Calibri" panose="020F0502020204030204" pitchFamily="34" charset="0"/>
                <a:cs typeface="Calibri" panose="020F0502020204030204" pitchFamily="34" charset="0"/>
              </a:rPr>
              <a:t>.</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Courier New" panose="02070309020205020404" pitchFamily="49" charset="0"/>
              <a:buChar char="o"/>
            </a:pPr>
            <a:r>
              <a:rPr lang="en-GB"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Guidelines for Integrating an Older-age Lens Into </a:t>
            </a:r>
            <a:br>
              <a:rPr lang="hu-HU"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br>
            <a:r>
              <a:rPr lang="en-GB"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Existing Case Management</a:t>
            </a:r>
            <a:r>
              <a:rPr lang="en-GB" sz="2800" dirty="0">
                <a:effectLst/>
                <a:latin typeface="Calibri" panose="020F0502020204030204" pitchFamily="34" charset="0"/>
                <a:ea typeface="Calibri" panose="020F0502020204030204" pitchFamily="34" charset="0"/>
                <a:cs typeface="Calibri" panose="020F0502020204030204" pitchFamily="34" charset="0"/>
              </a:rPr>
              <a:t>. </a:t>
            </a:r>
            <a:endParaRPr lang="en-GB" dirty="0">
              <a:effectLst/>
              <a:latin typeface="Calibri" panose="020F0502020204030204" pitchFamily="34" charset="0"/>
              <a:ea typeface="Calibri" panose="020F0502020204030204" pitchFamily="34" charset="0"/>
              <a:cs typeface="Arial" panose="020B0604020202020204" pitchFamily="34" charset="0"/>
            </a:endParaRPr>
          </a:p>
          <a:p>
            <a:endParaRPr lang="en-GB" sz="5400" dirty="0"/>
          </a:p>
        </p:txBody>
      </p:sp>
      <p:pic>
        <p:nvPicPr>
          <p:cNvPr id="4" name="Ábra 4" descr="Caption: UNHCR logo">
            <a:extLst>
              <a:ext uri="{FF2B5EF4-FFF2-40B4-BE49-F238E27FC236}">
                <a16:creationId xmlns:a16="http://schemas.microsoft.com/office/drawing/2014/main" id="{CD8E456F-877C-378C-400A-5803480E9D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2155136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D51A-EE3E-410C-A7A9-F39ADC6D30D9}"/>
              </a:ext>
            </a:extLst>
          </p:cNvPr>
          <p:cNvSpPr>
            <a:spLocks noGrp="1"/>
          </p:cNvSpPr>
          <p:nvPr>
            <p:ph type="title"/>
          </p:nvPr>
        </p:nvSpPr>
        <p:spPr>
          <a:xfrm>
            <a:off x="485775" y="221297"/>
            <a:ext cx="10868025" cy="749300"/>
          </a:xfrm>
        </p:spPr>
        <p:txBody>
          <a:bodyPr>
            <a:normAutofit/>
          </a:bodyPr>
          <a:lstStyle/>
          <a:p>
            <a:r>
              <a:rPr lang="en-GB" sz="4000" dirty="0"/>
              <a:t>What will we cover in this module? </a:t>
            </a:r>
          </a:p>
        </p:txBody>
      </p:sp>
      <p:sp>
        <p:nvSpPr>
          <p:cNvPr id="3" name="Content Placeholder 2">
            <a:extLst>
              <a:ext uri="{FF2B5EF4-FFF2-40B4-BE49-F238E27FC236}">
                <a16:creationId xmlns:a16="http://schemas.microsoft.com/office/drawing/2014/main" id="{8586D35B-140A-45E1-90C5-AC9C4CEC82B8}"/>
              </a:ext>
            </a:extLst>
          </p:cNvPr>
          <p:cNvSpPr>
            <a:spLocks noGrp="1"/>
          </p:cNvSpPr>
          <p:nvPr>
            <p:ph idx="1"/>
          </p:nvPr>
        </p:nvSpPr>
        <p:spPr>
          <a:xfrm>
            <a:off x="731520" y="1199197"/>
            <a:ext cx="10515600" cy="4700860"/>
          </a:xfrm>
        </p:spPr>
        <p:txBody>
          <a:bodyPr>
            <a:normAutofit/>
          </a:bodyPr>
          <a:lstStyle/>
          <a:p>
            <a:endParaRPr lang="en-GB" sz="3600" dirty="0"/>
          </a:p>
          <a:p>
            <a:r>
              <a:rPr lang="en-GB" sz="3600" dirty="0"/>
              <a:t>Understanding who older persons are</a:t>
            </a:r>
          </a:p>
          <a:p>
            <a:endParaRPr lang="en-GB" sz="3600" dirty="0"/>
          </a:p>
          <a:p>
            <a:r>
              <a:rPr lang="en-GB" sz="3600" dirty="0"/>
              <a:t>Identifying risks and barriers to inclusion for older persons </a:t>
            </a:r>
          </a:p>
          <a:p>
            <a:pPr marL="0" indent="0">
              <a:buNone/>
            </a:pPr>
            <a:endParaRPr lang="en-GB" sz="3600" dirty="0"/>
          </a:p>
          <a:p>
            <a:r>
              <a:rPr lang="en-GB" sz="3600" dirty="0"/>
              <a:t>Identifying strategies to promote inclusion for older persons </a:t>
            </a:r>
          </a:p>
          <a:p>
            <a:endParaRPr lang="en-GB" sz="3600" dirty="0"/>
          </a:p>
          <a:p>
            <a:pPr marL="0" indent="0">
              <a:buNone/>
            </a:pPr>
            <a:endParaRPr lang="en-GB" sz="3600" dirty="0"/>
          </a:p>
          <a:p>
            <a:endParaRPr lang="en-GB" sz="3600" dirty="0"/>
          </a:p>
        </p:txBody>
      </p:sp>
      <p:pic>
        <p:nvPicPr>
          <p:cNvPr id="4" name="Ábra 4" descr="Caption: UNHCR logo">
            <a:extLst>
              <a:ext uri="{FF2B5EF4-FFF2-40B4-BE49-F238E27FC236}">
                <a16:creationId xmlns:a16="http://schemas.microsoft.com/office/drawing/2014/main" id="{829E5FB2-33D4-F2FC-2755-7E8A5EC57B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903020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6DC26-2C76-4E6A-B96F-361202FAE0F2}"/>
              </a:ext>
            </a:extLst>
          </p:cNvPr>
          <p:cNvSpPr>
            <a:spLocks noGrp="1"/>
          </p:cNvSpPr>
          <p:nvPr>
            <p:ph type="title"/>
          </p:nvPr>
        </p:nvSpPr>
        <p:spPr>
          <a:xfrm>
            <a:off x="490195" y="365125"/>
            <a:ext cx="10991652" cy="1325563"/>
          </a:xfrm>
        </p:spPr>
        <p:txBody>
          <a:bodyPr/>
          <a:lstStyle/>
          <a:p>
            <a:r>
              <a:rPr lang="en-GB" dirty="0"/>
              <a:t>Data on Ageing</a:t>
            </a:r>
          </a:p>
        </p:txBody>
      </p:sp>
      <p:pic>
        <p:nvPicPr>
          <p:cNvPr id="4" name="Picture 2" descr="Here are 2 maps of the world showing population ageing between 2015 and 2050. The colours between different countries show the rapid increase in population ageing that is happening in our own lifetime ">
            <a:extLst>
              <a:ext uri="{FF2B5EF4-FFF2-40B4-BE49-F238E27FC236}">
                <a16:creationId xmlns:a16="http://schemas.microsoft.com/office/drawing/2014/main" id="{FA352435-A19C-4FDA-8B14-66188313CD4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937" r="-2" b="-2"/>
          <a:stretch/>
        </p:blipFill>
        <p:spPr bwMode="auto">
          <a:xfrm>
            <a:off x="5145601" y="587865"/>
            <a:ext cx="5211611" cy="5158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1EDF4605-3686-4B7C-B254-A2DDAAA34C5F}"/>
              </a:ext>
            </a:extLst>
          </p:cNvPr>
          <p:cNvSpPr txBox="1"/>
          <p:nvPr/>
        </p:nvSpPr>
        <p:spPr>
          <a:xfrm>
            <a:off x="1046374" y="2526384"/>
            <a:ext cx="3217016" cy="3785652"/>
          </a:xfrm>
          <a:prstGeom prst="rect">
            <a:avLst/>
          </a:prstGeom>
          <a:noFill/>
        </p:spPr>
        <p:txBody>
          <a:bodyPr wrap="square" rtlCol="0">
            <a:spAutoFit/>
          </a:bodyPr>
          <a:lstStyle/>
          <a:p>
            <a:r>
              <a:rPr lang="en-GB" sz="2400" dirty="0"/>
              <a:t>Where on this map are you based?</a:t>
            </a:r>
          </a:p>
          <a:p>
            <a:r>
              <a:rPr lang="en-GB" sz="2400" dirty="0"/>
              <a:t> </a:t>
            </a:r>
          </a:p>
          <a:p>
            <a:r>
              <a:rPr lang="en-GB" sz="2400" dirty="0"/>
              <a:t>Will the population of older persons increase in your zone by 2050?</a:t>
            </a:r>
          </a:p>
          <a:p>
            <a:endParaRPr lang="en-GB" sz="2400" dirty="0"/>
          </a:p>
          <a:p>
            <a:endParaRPr lang="en-GB" sz="2400" dirty="0"/>
          </a:p>
          <a:p>
            <a:r>
              <a:rPr lang="en-GB" sz="2400" dirty="0"/>
              <a:t>Source – </a:t>
            </a:r>
            <a:r>
              <a:rPr lang="en-GB" sz="2400" dirty="0">
                <a:hlinkClick r:id="rId4"/>
              </a:rPr>
              <a:t>Global Age Watch Index 2015 </a:t>
            </a:r>
            <a:endParaRPr lang="en-GB" sz="2400" dirty="0"/>
          </a:p>
        </p:txBody>
      </p:sp>
      <p:sp>
        <p:nvSpPr>
          <p:cNvPr id="6" name="TextBox 5">
            <a:extLst>
              <a:ext uri="{FF2B5EF4-FFF2-40B4-BE49-F238E27FC236}">
                <a16:creationId xmlns:a16="http://schemas.microsoft.com/office/drawing/2014/main" id="{5229CF18-ECFF-3562-6F2F-EA2B1FC8AA35}"/>
              </a:ext>
            </a:extLst>
          </p:cNvPr>
          <p:cNvSpPr txBox="1"/>
          <p:nvPr/>
        </p:nvSpPr>
        <p:spPr>
          <a:xfrm>
            <a:off x="4704495" y="5759486"/>
            <a:ext cx="6093822" cy="369332"/>
          </a:xfrm>
          <a:prstGeom prst="rect">
            <a:avLst/>
          </a:prstGeom>
          <a:noFill/>
        </p:spPr>
        <p:txBody>
          <a:bodyPr wrap="square">
            <a:spAutoFit/>
          </a:bodyPr>
          <a:lstStyle/>
          <a:p>
            <a:r>
              <a:rPr lang="en-GB" dirty="0"/>
              <a:t>Proportion of population aged 60 or over in 2015 and 2050</a:t>
            </a:r>
          </a:p>
        </p:txBody>
      </p:sp>
      <p:pic>
        <p:nvPicPr>
          <p:cNvPr id="3" name="Ábra 4" descr="Caption: UNHCR logo">
            <a:extLst>
              <a:ext uri="{FF2B5EF4-FFF2-40B4-BE49-F238E27FC236}">
                <a16:creationId xmlns:a16="http://schemas.microsoft.com/office/drawing/2014/main" id="{B7F0CAB0-3353-9470-F6F4-BE472B5B42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3847000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80398-62E3-4E74-83C6-A806C22A4942}"/>
              </a:ext>
            </a:extLst>
          </p:cNvPr>
          <p:cNvSpPr>
            <a:spLocks noGrp="1"/>
          </p:cNvSpPr>
          <p:nvPr>
            <p:ph type="title"/>
          </p:nvPr>
        </p:nvSpPr>
        <p:spPr/>
        <p:txBody>
          <a:bodyPr/>
          <a:lstStyle/>
          <a:p>
            <a:r>
              <a:rPr lang="en-GB" dirty="0"/>
              <a:t>Getting to know the data on older persons </a:t>
            </a:r>
          </a:p>
        </p:txBody>
      </p:sp>
      <p:sp>
        <p:nvSpPr>
          <p:cNvPr id="3" name="Content Placeholder 2">
            <a:extLst>
              <a:ext uri="{FF2B5EF4-FFF2-40B4-BE49-F238E27FC236}">
                <a16:creationId xmlns:a16="http://schemas.microsoft.com/office/drawing/2014/main" id="{33CE3537-2A44-4DC7-AEDD-CE3A8E55CED1}"/>
              </a:ext>
            </a:extLst>
          </p:cNvPr>
          <p:cNvSpPr>
            <a:spLocks noGrp="1"/>
          </p:cNvSpPr>
          <p:nvPr>
            <p:ph idx="1"/>
          </p:nvPr>
        </p:nvSpPr>
        <p:spPr/>
        <p:txBody>
          <a:bodyPr>
            <a:normAutofit fontScale="77500" lnSpcReduction="20000"/>
          </a:bodyPr>
          <a:lstStyle/>
          <a:p>
            <a:pPr marL="0" indent="0">
              <a:buNone/>
            </a:pPr>
            <a:r>
              <a:rPr lang="en-US" dirty="0"/>
              <a:t>True or False?</a:t>
            </a:r>
          </a:p>
          <a:p>
            <a:pPr marL="514350" indent="-514350">
              <a:buFont typeface="+mj-lt"/>
              <a:buAutoNum type="arabicPeriod"/>
            </a:pPr>
            <a:r>
              <a:rPr lang="en-US" b="0" i="0" dirty="0">
                <a:solidFill>
                  <a:srgbClr val="3C4245"/>
                </a:solidFill>
                <a:effectLst/>
              </a:rPr>
              <a:t>By 2030, 1 in </a:t>
            </a:r>
            <a:r>
              <a:rPr lang="en-US" dirty="0">
                <a:solidFill>
                  <a:srgbClr val="3C4245"/>
                </a:solidFill>
              </a:rPr>
              <a:t>8</a:t>
            </a:r>
            <a:r>
              <a:rPr lang="en-US" b="0" i="0" dirty="0">
                <a:solidFill>
                  <a:srgbClr val="3C4245"/>
                </a:solidFill>
                <a:effectLst/>
              </a:rPr>
              <a:t> people in the world will be aged 60 or over</a:t>
            </a:r>
            <a:endParaRPr lang="en-US" dirty="0"/>
          </a:p>
          <a:p>
            <a:pPr marL="514350" indent="-514350">
              <a:buFont typeface="+mj-lt"/>
              <a:buAutoNum type="arabicPeriod"/>
            </a:pPr>
            <a:r>
              <a:rPr lang="en-US" dirty="0"/>
              <a:t>Between 2015 and 2050, the proportion of the world’s population aged 60 or over will nearly double from 12 per cent to 22 per cent.</a:t>
            </a:r>
          </a:p>
          <a:p>
            <a:pPr marL="514350" indent="-514350">
              <a:buFont typeface="+mj-lt"/>
              <a:buAutoNum type="arabicPeriod"/>
            </a:pPr>
            <a:r>
              <a:rPr lang="en-US" dirty="0">
                <a:cs typeface="Calibri"/>
              </a:rPr>
              <a:t>15 per cent of the world’s population have one or more disabilities; within this figure, it is estimated that 30  per cent of older person have one or more disabilities </a:t>
            </a:r>
          </a:p>
          <a:p>
            <a:pPr marL="514350" indent="-514350">
              <a:buFont typeface="+mj-lt"/>
              <a:buAutoNum type="arabicPeriod"/>
            </a:pPr>
            <a:r>
              <a:rPr lang="en-US" dirty="0"/>
              <a:t>By 2020, the number of people aged 60 years and older outnumbered children younger than 5 years  </a:t>
            </a:r>
          </a:p>
          <a:p>
            <a:pPr marL="514350" indent="-514350">
              <a:buFont typeface="+mj-lt"/>
              <a:buAutoNum type="arabicPeriod"/>
            </a:pPr>
            <a:r>
              <a:rPr lang="en-US" dirty="0"/>
              <a:t>An estimated 10 per cent of all displaced persons in the world are older people, although a lack of age-disaggregated data may hide a much higher percentage</a:t>
            </a:r>
          </a:p>
          <a:p>
            <a:pPr marL="514350" indent="-514350">
              <a:buFont typeface="+mj-lt"/>
              <a:buAutoNum type="arabicPeriod"/>
            </a:pPr>
            <a:r>
              <a:rPr lang="en-US" dirty="0"/>
              <a:t>Collecting data using four Washington Group questions will provide data on the diversity of older persons </a:t>
            </a:r>
          </a:p>
          <a:p>
            <a:pPr marL="514350" indent="-514350">
              <a:buFont typeface="+mj-lt"/>
              <a:buAutoNum type="arabicPeriod"/>
            </a:pPr>
            <a:r>
              <a:rPr lang="en-US" dirty="0"/>
              <a:t>Collecting data using age cohorts 50-59 / 60+ will provide data </a:t>
            </a:r>
            <a:br>
              <a:rPr lang="hu-HU" dirty="0"/>
            </a:br>
            <a:r>
              <a:rPr lang="en-US" dirty="0"/>
              <a:t>on the differing levels of needs of older persons  </a:t>
            </a:r>
          </a:p>
          <a:p>
            <a:endParaRPr lang="en-US" dirty="0"/>
          </a:p>
          <a:p>
            <a:endParaRPr lang="en-US" dirty="0"/>
          </a:p>
          <a:p>
            <a:endParaRPr lang="en-US" dirty="0"/>
          </a:p>
          <a:p>
            <a:endParaRPr lang="en-US" dirty="0"/>
          </a:p>
          <a:p>
            <a:endParaRPr lang="en-GB" dirty="0"/>
          </a:p>
        </p:txBody>
      </p:sp>
      <p:pic>
        <p:nvPicPr>
          <p:cNvPr id="4" name="Ábra 4" descr="Caption: UNHCR logo">
            <a:extLst>
              <a:ext uri="{FF2B5EF4-FFF2-40B4-BE49-F238E27FC236}">
                <a16:creationId xmlns:a16="http://schemas.microsoft.com/office/drawing/2014/main" id="{0FA35B72-C8CA-0C56-6546-7EC85AC01D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932024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C9D7C-5743-4BF0-B45E-17F7B242FDDA}"/>
              </a:ext>
            </a:extLst>
          </p:cNvPr>
          <p:cNvSpPr>
            <a:spLocks noGrp="1"/>
          </p:cNvSpPr>
          <p:nvPr>
            <p:ph type="title"/>
          </p:nvPr>
        </p:nvSpPr>
        <p:spPr>
          <a:xfrm>
            <a:off x="786384" y="365760"/>
            <a:ext cx="10567416" cy="804672"/>
          </a:xfrm>
        </p:spPr>
        <p:txBody>
          <a:bodyPr>
            <a:normAutofit/>
          </a:bodyPr>
          <a:lstStyle/>
          <a:p>
            <a:r>
              <a:rPr lang="en-US" sz="3600" dirty="0">
                <a:cs typeface="Calibri Light"/>
              </a:rPr>
              <a:t>Characteristics for a definition of older persons</a:t>
            </a:r>
            <a:endParaRPr lang="en-US" sz="3600" dirty="0"/>
          </a:p>
        </p:txBody>
      </p:sp>
      <p:sp>
        <p:nvSpPr>
          <p:cNvPr id="3" name="Content Placeholder 2">
            <a:extLst>
              <a:ext uri="{FF2B5EF4-FFF2-40B4-BE49-F238E27FC236}">
                <a16:creationId xmlns:a16="http://schemas.microsoft.com/office/drawing/2014/main" id="{53E64D68-6E40-4BB1-ABC7-FBA7F29CD258}"/>
              </a:ext>
            </a:extLst>
          </p:cNvPr>
          <p:cNvSpPr>
            <a:spLocks noGrp="1"/>
          </p:cNvSpPr>
          <p:nvPr>
            <p:ph idx="1"/>
          </p:nvPr>
        </p:nvSpPr>
        <p:spPr>
          <a:xfrm>
            <a:off x="557784" y="1253330"/>
            <a:ext cx="10567416" cy="5421790"/>
          </a:xfrm>
        </p:spPr>
        <p:txBody>
          <a:bodyPr vert="horz" lIns="91440" tIns="45720" rIns="91440" bIns="45720" rtlCol="0" anchor="t">
            <a:normAutofit lnSpcReduction="10000"/>
          </a:bodyPr>
          <a:lstStyle/>
          <a:p>
            <a:pPr marL="514350" indent="-514350">
              <a:buFont typeface="+mj-lt"/>
              <a:buAutoNum type="arabicPeriod"/>
            </a:pPr>
            <a:r>
              <a:rPr lang="en-US" sz="3200" dirty="0">
                <a:ea typeface="+mn-lt"/>
                <a:cs typeface="+mn-lt"/>
              </a:rPr>
              <a:t>An older person is defined by the United Nations as a person who is over 60 years of age.</a:t>
            </a:r>
            <a:endParaRPr lang="en-US" sz="3200" dirty="0"/>
          </a:p>
          <a:p>
            <a:pPr marL="514350" indent="-514350">
              <a:buFont typeface="+mj-lt"/>
              <a:buAutoNum type="arabicPeriod"/>
            </a:pPr>
            <a:r>
              <a:rPr lang="en-US" sz="3200" dirty="0">
                <a:ea typeface="+mn-lt"/>
                <a:cs typeface="+mn-lt"/>
              </a:rPr>
              <a:t>In other contexts, older age starts at 50 years based on life expectancy.</a:t>
            </a:r>
          </a:p>
          <a:p>
            <a:pPr marL="514350" indent="-514350">
              <a:buFont typeface="+mj-lt"/>
              <a:buAutoNum type="arabicPeriod"/>
            </a:pPr>
            <a:r>
              <a:rPr lang="en-US" sz="3200" dirty="0">
                <a:ea typeface="+mn-lt"/>
                <a:cs typeface="+mn-lt"/>
              </a:rPr>
              <a:t>Many governments use pensionable age (e.g. 65) to set a standard for a definition of older persons.</a:t>
            </a:r>
            <a:endParaRPr lang="en-US" sz="3200" dirty="0"/>
          </a:p>
          <a:p>
            <a:pPr marL="514350" indent="-514350">
              <a:buFont typeface="+mj-lt"/>
              <a:buAutoNum type="arabicPeriod"/>
            </a:pPr>
            <a:r>
              <a:rPr lang="en-US" sz="3200" dirty="0">
                <a:ea typeface="+mn-lt"/>
                <a:cs typeface="+mn-lt"/>
              </a:rPr>
              <a:t>Families and communities often use other sociocultural definitions to define age, e.g. being grandparents, having grey hair and wrinkles, etc.</a:t>
            </a:r>
          </a:p>
          <a:p>
            <a:pPr marL="514350" indent="-514350">
              <a:buFont typeface="+mj-lt"/>
              <a:buAutoNum type="arabicPeriod"/>
            </a:pPr>
            <a:r>
              <a:rPr lang="en-US" sz="3200" dirty="0">
                <a:ea typeface="+mn-lt"/>
                <a:cs typeface="+mn-lt"/>
              </a:rPr>
              <a:t>Older persons’ actual birth dates are often unknown, as they were not registered at birth but at a later stage.</a:t>
            </a:r>
          </a:p>
          <a:p>
            <a:pPr marL="0" indent="0">
              <a:buNone/>
            </a:pPr>
            <a:endParaRPr lang="en-US" dirty="0">
              <a:ea typeface="+mn-lt"/>
              <a:cs typeface="+mn-lt"/>
            </a:endParaRPr>
          </a:p>
          <a:p>
            <a:endParaRPr lang="en-US" dirty="0">
              <a:cs typeface="Calibri" panose="020F0502020204030204"/>
            </a:endParaRPr>
          </a:p>
        </p:txBody>
      </p:sp>
      <p:pic>
        <p:nvPicPr>
          <p:cNvPr id="4" name="Ábra 4" descr="Caption: UNHCR logo">
            <a:extLst>
              <a:ext uri="{FF2B5EF4-FFF2-40B4-BE49-F238E27FC236}">
                <a16:creationId xmlns:a16="http://schemas.microsoft.com/office/drawing/2014/main" id="{0F9ECC0D-B85A-D3FD-AF9F-D613E70A8B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1995047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2EFD3-706B-4125-AAE5-0799213CCE2E}"/>
              </a:ext>
            </a:extLst>
          </p:cNvPr>
          <p:cNvSpPr>
            <a:spLocks noGrp="1"/>
          </p:cNvSpPr>
          <p:nvPr>
            <p:ph type="title"/>
          </p:nvPr>
        </p:nvSpPr>
        <p:spPr>
          <a:xfrm>
            <a:off x="910639" y="159121"/>
            <a:ext cx="10515600" cy="1008134"/>
          </a:xfrm>
        </p:spPr>
        <p:txBody>
          <a:bodyPr>
            <a:normAutofit fontScale="90000"/>
          </a:bodyPr>
          <a:lstStyle/>
          <a:p>
            <a:r>
              <a:rPr lang="en-US" sz="3600" dirty="0">
                <a:cs typeface="Calibri Light"/>
              </a:rPr>
              <a:t>What other characteristics can you identify that describe older persons in forced displacement? </a:t>
            </a:r>
            <a:endParaRPr lang="en-GB" sz="3600" dirty="0"/>
          </a:p>
        </p:txBody>
      </p:sp>
      <p:pic>
        <p:nvPicPr>
          <p:cNvPr id="4" name="Picture 3" descr="Caption: Musekuye 73 years old father of 4 children. © UNHCR/Blaise Sanyila">
            <a:extLst>
              <a:ext uri="{FF2B5EF4-FFF2-40B4-BE49-F238E27FC236}">
                <a16:creationId xmlns:a16="http://schemas.microsoft.com/office/drawing/2014/main" id="{FBB5B513-05B5-4162-8198-B8B92AC0AC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00064" y="4082497"/>
            <a:ext cx="3426823" cy="2284548"/>
          </a:xfrm>
          <a:prstGeom prst="rect">
            <a:avLst/>
          </a:prstGeom>
        </p:spPr>
      </p:pic>
      <p:pic>
        <p:nvPicPr>
          <p:cNvPr id="3075" name="Picture 3" descr="Caption: Tamara is 89 years old. She and Volodymyr, her 60-year old son are currently hosted in a collective centre in Dnipro.© UNHCR/Alina Kovalenko"/>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000064" y="1424881"/>
            <a:ext cx="3232325" cy="215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aption: An older refugee carries water back to his shelter in Azraq Camp, Jordan. © UNHCR/Mohammad Hawari"/>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700711" y="1383833"/>
            <a:ext cx="2555696" cy="383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aption: Cali Baash Max'ed Yussuf, 85, sitting in the room his family built him in Mirqaan so he could sleep more comfortably. © UNHCR/Diana Diaz">
            <a:extLst>
              <a:ext uri="{FF2B5EF4-FFF2-40B4-BE49-F238E27FC236}">
                <a16:creationId xmlns:a16="http://schemas.microsoft.com/office/drawing/2014/main" id="{CC68AFCE-B43A-48D1-B059-9237750931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72992" y="4200047"/>
            <a:ext cx="3232050" cy="215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descr="Caption: Syrian refugee turns trash into treasure in Jordan. © UNHCR/Shawkat Alharfoush">
            <a:extLst>
              <a:ext uri="{FF2B5EF4-FFF2-40B4-BE49-F238E27FC236}">
                <a16:creationId xmlns:a16="http://schemas.microsoft.com/office/drawing/2014/main" id="{1FBFCF9B-5235-4049-BEAD-AF681CF5C8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93915" y="1383833"/>
            <a:ext cx="3232325" cy="215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3179624-35D9-65EC-E1F8-91938DD15C65}"/>
              </a:ext>
            </a:extLst>
          </p:cNvPr>
          <p:cNvSpPr txBox="1"/>
          <p:nvPr/>
        </p:nvSpPr>
        <p:spPr>
          <a:xfrm>
            <a:off x="493915" y="3601222"/>
            <a:ext cx="2774472" cy="307777"/>
          </a:xfrm>
          <a:prstGeom prst="rect">
            <a:avLst/>
          </a:prstGeom>
          <a:noFill/>
        </p:spPr>
        <p:txBody>
          <a:bodyPr wrap="square">
            <a:spAutoFit/>
          </a:bodyPr>
          <a:lstStyle/>
          <a:p>
            <a:r>
              <a:rPr lang="en-GB" sz="1400" b="0" i="0" u="none" strike="noStrike" baseline="0" dirty="0">
                <a:solidFill>
                  <a:srgbClr val="3B3B3B"/>
                </a:solidFill>
                <a:latin typeface="ProximaNova-Regular" panose="02000506030000020004" pitchFamily="50" charset="0"/>
              </a:rPr>
              <a:t>© UNHCR/Shawkat </a:t>
            </a:r>
            <a:r>
              <a:rPr lang="en-GB" sz="1400" b="0" i="0" u="none" strike="noStrike" baseline="0" dirty="0" err="1">
                <a:solidFill>
                  <a:srgbClr val="3B3B3B"/>
                </a:solidFill>
                <a:latin typeface="ProximaNova-Regular" panose="02000506030000020004" pitchFamily="50" charset="0"/>
              </a:rPr>
              <a:t>Alharfoush</a:t>
            </a:r>
            <a:endParaRPr lang="en-GB" sz="4000" dirty="0"/>
          </a:p>
        </p:txBody>
      </p:sp>
      <p:sp>
        <p:nvSpPr>
          <p:cNvPr id="9" name="TextBox 8">
            <a:extLst>
              <a:ext uri="{FF2B5EF4-FFF2-40B4-BE49-F238E27FC236}">
                <a16:creationId xmlns:a16="http://schemas.microsoft.com/office/drawing/2014/main" id="{B0E68CE5-B5A0-017F-F07A-2A96ACC70F72}"/>
              </a:ext>
            </a:extLst>
          </p:cNvPr>
          <p:cNvSpPr txBox="1"/>
          <p:nvPr/>
        </p:nvSpPr>
        <p:spPr>
          <a:xfrm>
            <a:off x="4000064" y="3601222"/>
            <a:ext cx="2774472" cy="307777"/>
          </a:xfrm>
          <a:prstGeom prst="rect">
            <a:avLst/>
          </a:prstGeom>
          <a:noFill/>
        </p:spPr>
        <p:txBody>
          <a:bodyPr wrap="square">
            <a:spAutoFit/>
          </a:bodyPr>
          <a:lstStyle/>
          <a:p>
            <a:r>
              <a:rPr lang="en-GB" sz="1400" b="0" i="0" u="none" strike="noStrike" baseline="0" dirty="0">
                <a:solidFill>
                  <a:srgbClr val="3B3B3B"/>
                </a:solidFill>
                <a:latin typeface="ProximaNova-Regular" panose="02000506030000020004" pitchFamily="50" charset="0"/>
              </a:rPr>
              <a:t>© UNHCR/Alina Kovalenko</a:t>
            </a:r>
            <a:endParaRPr lang="en-GB" sz="4000" dirty="0"/>
          </a:p>
        </p:txBody>
      </p:sp>
      <p:sp>
        <p:nvSpPr>
          <p:cNvPr id="11" name="TextBox 10">
            <a:extLst>
              <a:ext uri="{FF2B5EF4-FFF2-40B4-BE49-F238E27FC236}">
                <a16:creationId xmlns:a16="http://schemas.microsoft.com/office/drawing/2014/main" id="{9A0857C0-B142-F09A-3523-535B2403E998}"/>
              </a:ext>
            </a:extLst>
          </p:cNvPr>
          <p:cNvSpPr txBox="1"/>
          <p:nvPr/>
        </p:nvSpPr>
        <p:spPr>
          <a:xfrm>
            <a:off x="572992" y="6416901"/>
            <a:ext cx="2774472" cy="307777"/>
          </a:xfrm>
          <a:prstGeom prst="rect">
            <a:avLst/>
          </a:prstGeom>
          <a:noFill/>
        </p:spPr>
        <p:txBody>
          <a:bodyPr wrap="square">
            <a:spAutoFit/>
          </a:bodyPr>
          <a:lstStyle/>
          <a:p>
            <a:r>
              <a:rPr lang="en-GB" sz="1400" b="0" i="0" u="none" strike="noStrike" baseline="0" dirty="0">
                <a:solidFill>
                  <a:srgbClr val="3B3B3B"/>
                </a:solidFill>
                <a:latin typeface="ProximaNova-Regular" panose="02000506030000020004" pitchFamily="50" charset="0"/>
              </a:rPr>
              <a:t>© UNHCR/Diana Diaz</a:t>
            </a:r>
            <a:endParaRPr lang="en-GB" sz="4000" dirty="0"/>
          </a:p>
        </p:txBody>
      </p:sp>
      <p:sp>
        <p:nvSpPr>
          <p:cNvPr id="12" name="TextBox 11">
            <a:extLst>
              <a:ext uri="{FF2B5EF4-FFF2-40B4-BE49-F238E27FC236}">
                <a16:creationId xmlns:a16="http://schemas.microsoft.com/office/drawing/2014/main" id="{8E813752-BE4A-A18E-0273-99213BEC1B01}"/>
              </a:ext>
            </a:extLst>
          </p:cNvPr>
          <p:cNvSpPr txBox="1"/>
          <p:nvPr/>
        </p:nvSpPr>
        <p:spPr>
          <a:xfrm>
            <a:off x="3927341" y="6416900"/>
            <a:ext cx="2774472" cy="307777"/>
          </a:xfrm>
          <a:prstGeom prst="rect">
            <a:avLst/>
          </a:prstGeom>
          <a:noFill/>
        </p:spPr>
        <p:txBody>
          <a:bodyPr wrap="square">
            <a:spAutoFit/>
          </a:bodyPr>
          <a:lstStyle/>
          <a:p>
            <a:r>
              <a:rPr lang="en-GB" sz="1400" b="0" i="0" u="none" strike="noStrike" baseline="0" dirty="0">
                <a:solidFill>
                  <a:srgbClr val="3B3B3B"/>
                </a:solidFill>
                <a:latin typeface="ProximaNova-Regular" panose="02000506030000020004" pitchFamily="50" charset="0"/>
              </a:rPr>
              <a:t>© UNHCR/Blaise </a:t>
            </a:r>
            <a:r>
              <a:rPr lang="en-GB" sz="1400" b="0" i="0" u="none" strike="noStrike" baseline="0" dirty="0" err="1">
                <a:solidFill>
                  <a:srgbClr val="3B3B3B"/>
                </a:solidFill>
                <a:latin typeface="ProximaNova-Regular" panose="02000506030000020004" pitchFamily="50" charset="0"/>
              </a:rPr>
              <a:t>Sanyila</a:t>
            </a:r>
            <a:endParaRPr lang="en-GB" sz="4000" dirty="0"/>
          </a:p>
        </p:txBody>
      </p:sp>
      <p:sp>
        <p:nvSpPr>
          <p:cNvPr id="13" name="TextBox 12">
            <a:extLst>
              <a:ext uri="{FF2B5EF4-FFF2-40B4-BE49-F238E27FC236}">
                <a16:creationId xmlns:a16="http://schemas.microsoft.com/office/drawing/2014/main" id="{4ADD39C6-164D-9F25-0E62-CB7A49814F17}"/>
              </a:ext>
            </a:extLst>
          </p:cNvPr>
          <p:cNvSpPr txBox="1"/>
          <p:nvPr/>
        </p:nvSpPr>
        <p:spPr>
          <a:xfrm>
            <a:off x="7663002" y="5277397"/>
            <a:ext cx="2774472" cy="307777"/>
          </a:xfrm>
          <a:prstGeom prst="rect">
            <a:avLst/>
          </a:prstGeom>
          <a:noFill/>
        </p:spPr>
        <p:txBody>
          <a:bodyPr wrap="square">
            <a:spAutoFit/>
          </a:bodyPr>
          <a:lstStyle/>
          <a:p>
            <a:r>
              <a:rPr lang="en-GB" sz="1400" b="0" i="0" u="none" strike="noStrike" baseline="0" dirty="0">
                <a:solidFill>
                  <a:srgbClr val="3B3B3B"/>
                </a:solidFill>
                <a:latin typeface="ProximaNova-Regular" panose="02000506030000020004" pitchFamily="50" charset="0"/>
              </a:rPr>
              <a:t>© UNHCR</a:t>
            </a:r>
            <a:r>
              <a:rPr lang="en-GB" sz="1400" dirty="0">
                <a:solidFill>
                  <a:srgbClr val="3B3B3B"/>
                </a:solidFill>
                <a:latin typeface="ProximaNova-Regular" panose="02000506030000020004" pitchFamily="50" charset="0"/>
              </a:rPr>
              <a:t>/ Mohammad </a:t>
            </a:r>
            <a:r>
              <a:rPr lang="en-GB" sz="1400" dirty="0" err="1">
                <a:solidFill>
                  <a:srgbClr val="3B3B3B"/>
                </a:solidFill>
                <a:latin typeface="ProximaNova-Regular" panose="02000506030000020004" pitchFamily="50" charset="0"/>
              </a:rPr>
              <a:t>Hawari</a:t>
            </a:r>
            <a:endParaRPr lang="en-GB" sz="1400" dirty="0">
              <a:solidFill>
                <a:srgbClr val="3B3B3B"/>
              </a:solidFill>
              <a:latin typeface="ProximaNova-Regular" panose="02000506030000020004" pitchFamily="50" charset="0"/>
            </a:endParaRPr>
          </a:p>
        </p:txBody>
      </p:sp>
      <p:pic>
        <p:nvPicPr>
          <p:cNvPr id="14" name="Ábra 4" descr="Caption: UNHCR logo">
            <a:extLst>
              <a:ext uri="{FF2B5EF4-FFF2-40B4-BE49-F238E27FC236}">
                <a16:creationId xmlns:a16="http://schemas.microsoft.com/office/drawing/2014/main" id="{A91C597E-F761-BEC3-11AD-ECBEE987E6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2348776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A2396-56F7-44E2-9339-7AE4A9EA0D4D}"/>
              </a:ext>
            </a:extLst>
          </p:cNvPr>
          <p:cNvSpPr>
            <a:spLocks noGrp="1"/>
          </p:cNvSpPr>
          <p:nvPr>
            <p:ph type="title"/>
          </p:nvPr>
        </p:nvSpPr>
        <p:spPr>
          <a:xfrm>
            <a:off x="838200" y="556995"/>
            <a:ext cx="10515600" cy="1133693"/>
          </a:xfrm>
        </p:spPr>
        <p:txBody>
          <a:bodyPr>
            <a:normAutofit/>
          </a:bodyPr>
          <a:lstStyle/>
          <a:p>
            <a:r>
              <a:rPr lang="en-GB" sz="5200"/>
              <a:t>Did you identify any of these? </a:t>
            </a:r>
          </a:p>
        </p:txBody>
      </p:sp>
      <p:graphicFrame>
        <p:nvGraphicFramePr>
          <p:cNvPr id="6" name="Content Placeholder 5" descr="This diagram show 7 circles with suggestions on different identities of older persons ">
            <a:extLst>
              <a:ext uri="{FF2B5EF4-FFF2-40B4-BE49-F238E27FC236}">
                <a16:creationId xmlns:a16="http://schemas.microsoft.com/office/drawing/2014/main" id="{E52992F4-D4DD-4F9C-B274-A8DADC1E4693}"/>
              </a:ext>
            </a:extLst>
          </p:cNvPr>
          <p:cNvGraphicFramePr>
            <a:graphicFrameLocks noGrp="1"/>
          </p:cNvGraphicFramePr>
          <p:nvPr>
            <p:ph idx="1"/>
            <p:extLst>
              <p:ext uri="{D42A27DB-BD31-4B8C-83A1-F6EECF244321}">
                <p14:modId xmlns:p14="http://schemas.microsoft.com/office/powerpoint/2010/main" val="36231773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Ábra 4" descr="Caption: UNHCR logo">
            <a:extLst>
              <a:ext uri="{FF2B5EF4-FFF2-40B4-BE49-F238E27FC236}">
                <a16:creationId xmlns:a16="http://schemas.microsoft.com/office/drawing/2014/main" id="{6EACB5CE-F25C-B1F2-4CFC-04AC726452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795140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C591-EAF8-4921-B723-E63FD1FBC2C0}"/>
              </a:ext>
            </a:extLst>
          </p:cNvPr>
          <p:cNvSpPr>
            <a:spLocks noGrp="1"/>
          </p:cNvSpPr>
          <p:nvPr>
            <p:ph type="title"/>
          </p:nvPr>
        </p:nvSpPr>
        <p:spPr/>
        <p:txBody>
          <a:bodyPr>
            <a:noAutofit/>
          </a:bodyPr>
          <a:lstStyle/>
          <a:p>
            <a:pPr>
              <a:spcAft>
                <a:spcPts val="800"/>
              </a:spcAft>
            </a:pPr>
            <a:br>
              <a:rPr lang="en-GB" sz="3200" kern="1200" dirty="0">
                <a:solidFill>
                  <a:srgbClr val="000000"/>
                </a:solidFill>
                <a:effectLst/>
                <a:latin typeface="+mn-lt"/>
                <a:ea typeface="Yu Mincho" panose="02020400000000000000" pitchFamily="18" charset="-128"/>
                <a:cs typeface="Arial" panose="020B0604020202020204" pitchFamily="34" charset="0"/>
              </a:rPr>
            </a:br>
            <a:r>
              <a:rPr lang="en-GB" sz="3200" dirty="0">
                <a:effectLst/>
                <a:latin typeface="+mn-lt"/>
                <a:ea typeface="Calibri" panose="020F0502020204030204" pitchFamily="34" charset="0"/>
                <a:cs typeface="Arial" panose="020B0604020202020204" pitchFamily="34" charset="0"/>
              </a:rPr>
              <a:t> </a:t>
            </a:r>
            <a:br>
              <a:rPr lang="en-GB" sz="3200" dirty="0">
                <a:effectLst/>
                <a:latin typeface="+mn-lt"/>
                <a:ea typeface="Calibri" panose="020F0502020204030204" pitchFamily="34" charset="0"/>
                <a:cs typeface="Arial" panose="020B0604020202020204" pitchFamily="34" charset="0"/>
              </a:rPr>
            </a:br>
            <a:r>
              <a:rPr lang="en-GB" sz="3200">
                <a:effectLst/>
                <a:latin typeface="+mn-lt"/>
                <a:ea typeface="Calibri" panose="020F0502020204030204" pitchFamily="34" charset="0"/>
                <a:cs typeface="Arial" panose="020B0604020202020204" pitchFamily="34" charset="0"/>
              </a:rPr>
              <a:t>Key messages</a:t>
            </a:r>
            <a:endParaRPr lang="en-GB" sz="3200" dirty="0">
              <a:latin typeface="+mn-lt"/>
            </a:endParaRPr>
          </a:p>
        </p:txBody>
      </p:sp>
      <p:sp>
        <p:nvSpPr>
          <p:cNvPr id="3" name="Content Placeholder 2">
            <a:extLst>
              <a:ext uri="{FF2B5EF4-FFF2-40B4-BE49-F238E27FC236}">
                <a16:creationId xmlns:a16="http://schemas.microsoft.com/office/drawing/2014/main" id="{541D6172-F1B8-44EB-B57D-CEE47BC4C33A}"/>
              </a:ext>
            </a:extLst>
          </p:cNvPr>
          <p:cNvSpPr>
            <a:spLocks noGrp="1"/>
          </p:cNvSpPr>
          <p:nvPr>
            <p:ph idx="1"/>
          </p:nvPr>
        </p:nvSpPr>
        <p:spPr>
          <a:xfrm>
            <a:off x="838200" y="1825625"/>
            <a:ext cx="10515600" cy="4667250"/>
          </a:xfrm>
        </p:spPr>
        <p:txBody>
          <a:bodyPr>
            <a:normAutofit/>
          </a:bodyPr>
          <a:lstStyle/>
          <a:p>
            <a:r>
              <a:rPr lang="en-GB" sz="2800" kern="1200" dirty="0">
                <a:solidFill>
                  <a:srgbClr val="000000"/>
                </a:solidFill>
                <a:effectLst/>
                <a:latin typeface="+mn-lt"/>
                <a:ea typeface="Yu Mincho" panose="02020400000000000000" pitchFamily="18" charset="-128"/>
                <a:cs typeface="Arial" panose="020B0604020202020204" pitchFamily="34" charset="0"/>
              </a:rPr>
              <a:t>There is no one definition of older persons – it concerns more than just being over 60</a:t>
            </a:r>
            <a:r>
              <a:rPr lang="en-GB" sz="2800" dirty="0">
                <a:effectLst/>
                <a:latin typeface="+mn-lt"/>
                <a:ea typeface="Calibri" panose="020F0502020204030204" pitchFamily="34" charset="0"/>
                <a:cs typeface="Arial" panose="020B0604020202020204" pitchFamily="34" charset="0"/>
              </a:rPr>
              <a:t> </a:t>
            </a:r>
            <a:r>
              <a:rPr lang="en-GB" sz="2800" kern="1200" dirty="0">
                <a:solidFill>
                  <a:srgbClr val="000000"/>
                </a:solidFill>
                <a:effectLst/>
                <a:latin typeface="+mn-lt"/>
                <a:ea typeface="Yu Mincho" panose="02020400000000000000" pitchFamily="18" charset="-128"/>
                <a:cs typeface="Arial" panose="020B0604020202020204" pitchFamily="34" charset="0"/>
              </a:rPr>
              <a:t>  </a:t>
            </a:r>
            <a:r>
              <a:rPr lang="en-GB" sz="2800" dirty="0">
                <a:effectLst/>
                <a:latin typeface="+mn-lt"/>
                <a:ea typeface="Calibri" panose="020F0502020204030204" pitchFamily="34" charset="0"/>
                <a:cs typeface="Arial" panose="020B0604020202020204" pitchFamily="34" charset="0"/>
              </a:rPr>
              <a:t> </a:t>
            </a:r>
          </a:p>
          <a:p>
            <a:pPr marL="0" indent="0">
              <a:buNone/>
            </a:pPr>
            <a:endParaRPr lang="en-GB" sz="2800" dirty="0">
              <a:effectLst/>
              <a:latin typeface="+mn-lt"/>
              <a:ea typeface="Calibri" panose="020F0502020204030204" pitchFamily="34" charset="0"/>
              <a:cs typeface="Arial" panose="020B0604020202020204" pitchFamily="34" charset="0"/>
            </a:endParaRPr>
          </a:p>
          <a:p>
            <a:r>
              <a:rPr lang="en-US" dirty="0"/>
              <a:t>Older persons are diverse</a:t>
            </a:r>
          </a:p>
          <a:p>
            <a:pPr marL="0" indent="0">
              <a:buNone/>
            </a:pPr>
            <a:endParaRPr lang="en-US" dirty="0"/>
          </a:p>
          <a:p>
            <a:r>
              <a:rPr lang="en-US" dirty="0"/>
              <a:t>Old age is context-dependent and often challenged by negative stereotypes  </a:t>
            </a:r>
          </a:p>
          <a:p>
            <a:endParaRPr lang="en-US" dirty="0"/>
          </a:p>
        </p:txBody>
      </p:sp>
      <p:pic>
        <p:nvPicPr>
          <p:cNvPr id="4" name="Ábra 4" descr="Caption: UNHCR logo">
            <a:extLst>
              <a:ext uri="{FF2B5EF4-FFF2-40B4-BE49-F238E27FC236}">
                <a16:creationId xmlns:a16="http://schemas.microsoft.com/office/drawing/2014/main" id="{CC4DA298-3253-1501-7E1D-CA36F0C0CE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178" y="6142165"/>
            <a:ext cx="1762125" cy="428625"/>
          </a:xfrm>
          <a:prstGeom prst="rect">
            <a:avLst/>
          </a:prstGeom>
        </p:spPr>
      </p:pic>
    </p:spTree>
    <p:extLst>
      <p:ext uri="{BB962C8B-B14F-4D97-AF65-F5344CB8AC3E}">
        <p14:creationId xmlns:p14="http://schemas.microsoft.com/office/powerpoint/2010/main" val="4231967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3E8A064A0CE34DAD7DAD3792D68BE5" ma:contentTypeVersion="19" ma:contentTypeDescription="Create a new document." ma:contentTypeScope="" ma:versionID="5e5bd20a48efb857cdaec9f6bd042901">
  <xsd:schema xmlns:xsd="http://www.w3.org/2001/XMLSchema" xmlns:xs="http://www.w3.org/2001/XMLSchema" xmlns:p="http://schemas.microsoft.com/office/2006/metadata/properties" xmlns:ns2="e2e28f0a-1429-4847-bacf-d71185b1f9be" xmlns:ns3="f3c5914b-f836-4f8a-87ca-6de4087dd009" targetNamespace="http://schemas.microsoft.com/office/2006/metadata/properties" ma:root="true" ma:fieldsID="c4e148d0fd004918d6e091f04a04df7e" ns2:_="" ns3:_="">
    <xsd:import namespace="e2e28f0a-1429-4847-bacf-d71185b1f9be"/>
    <xsd:import namespace="f3c5914b-f836-4f8a-87ca-6de4087dd0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_Flow_SignoffStatu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28f0a-1429-4847-bacf-d71185b1f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c5914b-f836-4f8a-87ca-6de4087dd0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b206a59-faf5-46ea-97da-0c54fe2d1a7e}" ma:internalName="TaxCatchAll" ma:showField="CatchAllData" ma:web="f3c5914b-f836-4f8a-87ca-6de4087dd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3c5914b-f836-4f8a-87ca-6de4087dd009">
      <UserInfo>
        <DisplayName>Diana Hiscock</DisplayName>
        <AccountId>52</AccountId>
        <AccountType/>
      </UserInfo>
      <UserInfo>
        <DisplayName>Soso Bagashvili</DisplayName>
        <AccountId>528</AccountId>
        <AccountType/>
      </UserInfo>
      <UserInfo>
        <DisplayName>Marion Staunton</DisplayName>
        <AccountId>25</AccountId>
        <AccountType/>
      </UserInfo>
    </SharedWithUsers>
    <_Flow_SignoffStatus xmlns="e2e28f0a-1429-4847-bacf-d71185b1f9be" xsi:nil="true"/>
    <TaxCatchAll xmlns="f3c5914b-f836-4f8a-87ca-6de4087dd009" xsi:nil="true"/>
    <lcf76f155ced4ddcb4097134ff3c332f xmlns="e2e28f0a-1429-4847-bacf-d71185b1f9b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C0BED2-BB42-457F-A030-8A13C78FF1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e28f0a-1429-4847-bacf-d71185b1f9be"/>
    <ds:schemaRef ds:uri="f3c5914b-f836-4f8a-87ca-6de4087dd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8330BF-8F83-45AB-9E88-B6238319FA62}">
  <ds:schemaRefs>
    <ds:schemaRef ds:uri="http://schemas.microsoft.com/sharepoint/v3/contenttype/forms"/>
  </ds:schemaRefs>
</ds:datastoreItem>
</file>

<file path=customXml/itemProps3.xml><?xml version="1.0" encoding="utf-8"?>
<ds:datastoreItem xmlns:ds="http://schemas.openxmlformats.org/officeDocument/2006/customXml" ds:itemID="{67E86D07-F2C1-4E24-849E-3C9AEF188989}">
  <ds:schemaRefs>
    <ds:schemaRef ds:uri="http://schemas.microsoft.com/office/2006/metadata/properties"/>
    <ds:schemaRef ds:uri="http://purl.org/dc/elements/1.1/"/>
    <ds:schemaRef ds:uri="http://schemas.openxmlformats.org/package/2006/metadata/core-properties"/>
    <ds:schemaRef ds:uri="http://purl.org/dc/terms/"/>
    <ds:schemaRef ds:uri="e2e28f0a-1429-4847-bacf-d71185b1f9be"/>
    <ds:schemaRef ds:uri="http://schemas.microsoft.com/office/infopath/2007/PartnerControls"/>
    <ds:schemaRef ds:uri="http://schemas.microsoft.com/office/2006/documentManagement/types"/>
    <ds:schemaRef ds:uri="f3c5914b-f836-4f8a-87ca-6de4087dd00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13726</TotalTime>
  <Words>6641</Words>
  <Application>Microsoft Office PowerPoint</Application>
  <PresentationFormat>Widescreen</PresentationFormat>
  <Paragraphs>472</Paragraphs>
  <Slides>23</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Calibri</vt:lpstr>
      <vt:lpstr>Calibri Light</vt:lpstr>
      <vt:lpstr>Courier New</vt:lpstr>
      <vt:lpstr>Helvetica</vt:lpstr>
      <vt:lpstr>Proxima Nova</vt:lpstr>
      <vt:lpstr>ProximaNova-Regular</vt:lpstr>
      <vt:lpstr>Segoe UI</vt:lpstr>
      <vt:lpstr>Symbol</vt:lpstr>
      <vt:lpstr>Times New Roman</vt:lpstr>
      <vt:lpstr>Office Theme</vt:lpstr>
      <vt:lpstr>Working with older persons in forced displacement </vt:lpstr>
      <vt:lpstr>Ground rules</vt:lpstr>
      <vt:lpstr>What will we cover in this module? </vt:lpstr>
      <vt:lpstr>Data on Ageing</vt:lpstr>
      <vt:lpstr>Getting to know the data on older persons </vt:lpstr>
      <vt:lpstr>Characteristics for a definition of older persons</vt:lpstr>
      <vt:lpstr>What other characteristics can you identify that describe older persons in forced displacement? </vt:lpstr>
      <vt:lpstr>Did you identify any of these? </vt:lpstr>
      <vt:lpstr>   Key messages</vt:lpstr>
      <vt:lpstr>Activity 2 – Using a problem tree analysis to identify protection risks and barriers for older persons in forced displacement</vt:lpstr>
      <vt:lpstr>Using a problem tree to find ways to mitigate protection risks and barriers of older persons in forced displacement</vt:lpstr>
      <vt:lpstr>Key messages </vt:lpstr>
      <vt:lpstr>Activity 3 - Strategies to promote the protection of older persons in situations of forced displacement </vt:lpstr>
      <vt:lpstr>What protection risks and barriers may Maryam, Aye, Joseph and Abdul face? </vt:lpstr>
      <vt:lpstr>Recognising the capacities of older persons is key to inclusion </vt:lpstr>
      <vt:lpstr>Key actions to ensure the inclusion and protection of older persons</vt:lpstr>
      <vt:lpstr>Key messages </vt:lpstr>
      <vt:lpstr>Key actions – how are you going to integrate them?</vt:lpstr>
      <vt:lpstr>Final quiz!</vt:lpstr>
      <vt:lpstr>United Nations and Older Persons</vt:lpstr>
      <vt:lpstr>UNHCR Policy and Guidance</vt:lpstr>
      <vt:lpstr>Inter-agency efforts and older persons</vt:lpstr>
      <vt:lpstr>Partner organizations working on the protection and inclusion of older persons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Hiscock</dc:creator>
  <cp:lastModifiedBy>Ricardo Pla Cordero</cp:lastModifiedBy>
  <cp:revision>85</cp:revision>
  <cp:lastPrinted>2021-10-04T12:02:53Z</cp:lastPrinted>
  <dcterms:created xsi:type="dcterms:W3CDTF">2021-07-02T12:17:00Z</dcterms:created>
  <dcterms:modified xsi:type="dcterms:W3CDTF">2023-11-13T15:37:23Z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0x0101001B3E8A064A0CE34DAD7DAD3792D68BE5</vt:lpwstr>
  </property>
  <property fmtid="{D5CDD505-2E9C-101B-9397-08002B2CF9AE}" pid="3" name="MediaServiceImageTags">
    <vt:lpwstr/>
  </property>
</Properties>
</file>