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4441" r:id="rId2"/>
    <p:sldId id="4445" r:id="rId3"/>
    <p:sldId id="4447" r:id="rId4"/>
    <p:sldId id="4452" r:id="rId5"/>
    <p:sldId id="4464" r:id="rId6"/>
    <p:sldId id="4448" r:id="rId7"/>
    <p:sldId id="4449" r:id="rId8"/>
    <p:sldId id="4468" r:id="rId9"/>
    <p:sldId id="4469" r:id="rId10"/>
    <p:sldId id="4456" r:id="rId11"/>
    <p:sldId id="4474" r:id="rId12"/>
    <p:sldId id="4454" r:id="rId13"/>
    <p:sldId id="4450" r:id="rId14"/>
    <p:sldId id="4455" r:id="rId15"/>
    <p:sldId id="4471" r:id="rId16"/>
    <p:sldId id="4459" r:id="rId17"/>
    <p:sldId id="4458" r:id="rId18"/>
    <p:sldId id="4463" r:id="rId19"/>
    <p:sldId id="4465" r:id="rId20"/>
    <p:sldId id="4466" r:id="rId21"/>
    <p:sldId id="4472" r:id="rId22"/>
    <p:sldId id="4473" r:id="rId23"/>
  </p:sldIdLst>
  <p:sldSz cx="12192000" cy="6858000"/>
  <p:notesSz cx="7102475" cy="9388475"/>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Proxima Nova Rg" panose="02000506030000020004" pitchFamily="2" charset="0"/>
      <p:regular r:id="rId31"/>
      <p:bold r:id="rId32"/>
    </p:embeddedFont>
    <p:embeddedFont>
      <p:font typeface="Proxima Nova Thin" panose="02000506030000020004"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91E9FC-ECFC-2ECD-514F-D502070DE85D}" name="Cristina Sousa Rodriguez" initials="CSR" userId="S::sousarod@unhcr.org::8e801df7-63e9-473a-96b5-7f5e30cf95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na Sousa Rodriguez" initials="CSR" lastIdx="4" clrIdx="0">
    <p:extLst>
      <p:ext uri="{19B8F6BF-5375-455C-9EA6-DF929625EA0E}">
        <p15:presenceInfo xmlns:p15="http://schemas.microsoft.com/office/powerpoint/2012/main" userId="S::sousarod@unhcr.org::8e801df7-63e9-473a-96b5-7f5e30cf9564" providerId="AD"/>
      </p:ext>
    </p:extLst>
  </p:cmAuthor>
  <p:cmAuthor id="2" name="Ricardo Pla Cordero" initials="RPC" lastIdx="20" clrIdx="1">
    <p:extLst>
      <p:ext uri="{19B8F6BF-5375-455C-9EA6-DF929625EA0E}">
        <p15:presenceInfo xmlns:p15="http://schemas.microsoft.com/office/powerpoint/2012/main" userId="S::placorde@unhcr.org::ad94682a-2679-43c8-afd4-b13f46734a0b" providerId="AD"/>
      </p:ext>
    </p:extLst>
  </p:cmAuthor>
  <p:cmAuthor id="3" name="Diana Hiscock" initials="DH" lastIdx="14" clrIdx="2">
    <p:extLst>
      <p:ext uri="{19B8F6BF-5375-455C-9EA6-DF929625EA0E}">
        <p15:presenceInfo xmlns:p15="http://schemas.microsoft.com/office/powerpoint/2012/main" userId="S::diana.hiscock@helpage.org::f3113008-15b1-4aec-bff0-07f42b9e1630" providerId="AD"/>
      </p:ext>
    </p:extLst>
  </p:cmAuthor>
  <p:cmAuthor id="4" name="Microsoft Office User" initials="MOU" lastIdx="2"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22"/>
    <a:srgbClr val="E61851"/>
    <a:srgbClr val="430716"/>
    <a:srgbClr val="E4E4E4"/>
    <a:srgbClr val="E7E7E7"/>
    <a:srgbClr val="ED19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5165" autoAdjust="0"/>
  </p:normalViewPr>
  <p:slideViewPr>
    <p:cSldViewPr snapToGrid="0">
      <p:cViewPr varScale="1">
        <p:scale>
          <a:sx n="85" d="100"/>
          <a:sy n="85" d="100"/>
        </p:scale>
        <p:origin x="184" y="9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757A13C-BFB1-9346-A3F3-3139FFC1857A}" type="datetimeFigureOut">
              <a:rPr lang="en-US" smtClean="0"/>
              <a:t>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AAC6369-6DFD-8249-9D57-215F64690089}" type="slidenum">
              <a:rPr lang="en-US" smtClean="0"/>
              <a:t>‹N›</a:t>
            </a:fld>
            <a:endParaRPr lang="en-US"/>
          </a:p>
        </p:txBody>
      </p:sp>
    </p:spTree>
    <p:extLst>
      <p:ext uri="{BB962C8B-B14F-4D97-AF65-F5344CB8AC3E}">
        <p14:creationId xmlns:p14="http://schemas.microsoft.com/office/powerpoint/2010/main" val="157542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0070C0"/>
                </a:solidFill>
              </a:rPr>
              <a:t>Session 4 </a:t>
            </a:r>
            <a:br>
              <a:rPr lang="en-US" sz="2000" b="0" dirty="0">
                <a:solidFill>
                  <a:srgbClr val="0070C0"/>
                </a:solidFill>
              </a:rPr>
            </a:br>
            <a:r>
              <a:rPr lang="en-US" sz="1200" b="0" dirty="0">
                <a:solidFill>
                  <a:srgbClr val="0070C0"/>
                </a:solidFill>
              </a:rPr>
              <a:t>Advanced</a:t>
            </a:r>
            <a:r>
              <a:rPr lang="en-US" sz="1200" b="0" i="0" u="none" strike="noStrike" dirty="0">
                <a:solidFill>
                  <a:srgbClr val="0070C0"/>
                </a:solidFill>
                <a:effectLst/>
                <a:latin typeface="Calibri Light" panose="020F0302020204030204" pitchFamily="34" charset="0"/>
              </a:rPr>
              <a:t> </a:t>
            </a:r>
            <a:r>
              <a:rPr lang="en-GB" sz="1200" b="0" i="0" u="none" strike="noStrike" dirty="0">
                <a:solidFill>
                  <a:srgbClr val="0070C0"/>
                </a:solidFill>
                <a:effectLst/>
                <a:latin typeface="Calibri Light" panose="020F0302020204030204" pitchFamily="34" charset="0"/>
              </a:rPr>
              <a:t>Facilitators tips on using the </a:t>
            </a:r>
            <a:r>
              <a:rPr lang="en-GB" sz="1200" b="0" dirty="0">
                <a:solidFill>
                  <a:srgbClr val="0070C0"/>
                </a:solidFill>
                <a:latin typeface="Calibri Light" panose="020F0302020204030204" pitchFamily="34" charset="0"/>
              </a:rPr>
              <a:t>Humanitarian</a:t>
            </a:r>
            <a:r>
              <a:rPr lang="en-GB" sz="1200" b="0" u="sng" dirty="0">
                <a:solidFill>
                  <a:srgbClr val="0070C0"/>
                </a:solidFill>
                <a:latin typeface="Calibri Light" panose="020F0302020204030204" pitchFamily="34" charset="0"/>
              </a:rPr>
              <a:t> </a:t>
            </a:r>
            <a:r>
              <a:rPr lang="en-GB" sz="1200" b="0" dirty="0">
                <a:solidFill>
                  <a:srgbClr val="0070C0"/>
                </a:solidFill>
                <a:latin typeface="Calibri Light" panose="020F0302020204030204" pitchFamily="34" charset="0"/>
              </a:rPr>
              <a:t>Inclusion Standards and  UNHCR </a:t>
            </a:r>
            <a:r>
              <a:rPr lang="en-GB" sz="1200" b="0" i="0" u="none" strike="noStrike" dirty="0">
                <a:solidFill>
                  <a:srgbClr val="0070C0"/>
                </a:solidFill>
                <a:effectLst/>
                <a:latin typeface="Calibri Light" panose="020F0302020204030204" pitchFamily="34" charset="0"/>
              </a:rPr>
              <a:t>Need To Know Guidance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a:t>
            </a:fld>
            <a:endParaRPr lang="en-US"/>
          </a:p>
        </p:txBody>
      </p:sp>
    </p:spTree>
    <p:extLst>
      <p:ext uri="{BB962C8B-B14F-4D97-AF65-F5344CB8AC3E}">
        <p14:creationId xmlns:p14="http://schemas.microsoft.com/office/powerpoint/2010/main" val="76255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471145">
              <a:defRPr/>
            </a:pPr>
            <a:r>
              <a:rPr lang="en-GB" dirty="0">
                <a:solidFill>
                  <a:prstClr val="black"/>
                </a:solidFill>
              </a:rPr>
              <a:t>In developing your sessions with the team members, these points are fundamental in taking steps ahead to promote inclusion – they underpin all inclusion activities and identify the diversity and intersectionality of the population at risk.</a:t>
            </a:r>
          </a:p>
          <a:p>
            <a:pPr defTabSz="471145">
              <a:defRPr/>
            </a:pPr>
            <a:r>
              <a:rPr lang="en-GB" dirty="0">
                <a:solidFill>
                  <a:prstClr val="black"/>
                </a:solidFill>
              </a:rPr>
              <a:t>There are 3 key areas which frame both the key inclusion standards and sector standards. </a:t>
            </a:r>
          </a:p>
          <a:p>
            <a:pPr defTabSz="471145">
              <a:defRPr/>
            </a:pPr>
            <a:r>
              <a:rPr lang="en-GB" dirty="0">
                <a:solidFill>
                  <a:prstClr val="black"/>
                </a:solidFill>
              </a:rPr>
              <a:t> </a:t>
            </a:r>
            <a:r>
              <a:rPr lang="en-GB" sz="1900" dirty="0">
                <a:ln w="0"/>
                <a:solidFill>
                  <a:srgbClr val="000000"/>
                </a:solidFill>
                <a:effectLst>
                  <a:outerShdw blurRad="38100" dist="19050" dir="2700000" algn="tl" rotWithShape="0">
                    <a:srgbClr val="000000">
                      <a:alpha val="40000"/>
                    </a:srgbClr>
                  </a:outerShdw>
                </a:effectLst>
                <a:latin typeface="+mn-lt"/>
              </a:rPr>
              <a:t>1. Collection of information:</a:t>
            </a: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Older people and people with disabilities have their capacities and needs identified and monitored and we can group the Key Inclusion standards under these heading to inform programming, training and advocacy. </a:t>
            </a:r>
          </a:p>
          <a:p>
            <a:pPr defTabSz="471145">
              <a:defRPr/>
            </a:pPr>
            <a:endParaRPr lang="en-GB" sz="1900" dirty="0">
              <a:ln w="0"/>
              <a:solidFill>
                <a:srgbClr val="000000"/>
              </a:solidFill>
              <a:effectLst>
                <a:outerShdw blurRad="38100" dist="19050" dir="2700000" algn="tl" rotWithShape="0">
                  <a:srgbClr val="000000">
                    <a:alpha val="40000"/>
                  </a:srgbClr>
                </a:outerShdw>
              </a:effectLst>
              <a:latin typeface="+mn-lt"/>
            </a:endParaRP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2 Addressing barriers: </a:t>
            </a: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Older people and people with disabilities have safe and dignified access to humanitarian services</a:t>
            </a:r>
          </a:p>
          <a:p>
            <a:pPr defTabSz="471145">
              <a:defRPr/>
            </a:pPr>
            <a:endParaRPr lang="en-GB" sz="1900" dirty="0">
              <a:ln w="0"/>
              <a:solidFill>
                <a:srgbClr val="000000"/>
              </a:solidFill>
              <a:effectLst>
                <a:outerShdw blurRad="38100" dist="19050" dir="2700000" algn="tl" rotWithShape="0">
                  <a:srgbClr val="000000">
                    <a:alpha val="40000"/>
                  </a:srgbClr>
                </a:outerShdw>
              </a:effectLst>
              <a:latin typeface="+mn-lt"/>
            </a:endParaRP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3 Participation and resilience :</a:t>
            </a: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Older people and people with disabilities participate meaningfully in humanitarian activities</a:t>
            </a:r>
          </a:p>
          <a:p>
            <a:pPr defTabSz="471145">
              <a:defRPr/>
            </a:pPr>
            <a:endParaRPr lang="en-GB" sz="1900" dirty="0">
              <a:ln w="0"/>
              <a:solidFill>
                <a:srgbClr val="000000"/>
              </a:solidFill>
              <a:effectLst>
                <a:outerShdw blurRad="38100" dist="19050" dir="2700000" algn="tl" rotWithShape="0">
                  <a:srgbClr val="000000">
                    <a:alpha val="40000"/>
                  </a:srgbClr>
                </a:outerShdw>
              </a:effectLst>
              <a:latin typeface="+mn-lt"/>
            </a:endParaRPr>
          </a:p>
          <a:p>
            <a:pPr defTabSz="471145">
              <a:defRPr/>
            </a:pPr>
            <a:endParaRPr lang="en-GB" sz="1900" dirty="0">
              <a:ln w="0"/>
              <a:solidFill>
                <a:srgbClr val="000000"/>
              </a:solidFill>
              <a:effectLst>
                <a:outerShdw blurRad="38100" dist="19050" dir="2700000" algn="tl" rotWithShape="0">
                  <a:srgbClr val="000000">
                    <a:alpha val="40000"/>
                  </a:srgbClr>
                </a:outerShdw>
              </a:effectLst>
              <a:latin typeface="+mn-lt"/>
            </a:endParaRPr>
          </a:p>
          <a:p>
            <a:pPr defTabSz="471145">
              <a:defRPr/>
            </a:pPr>
            <a:r>
              <a:rPr lang="en-GB" sz="1900" dirty="0">
                <a:ln w="0"/>
                <a:solidFill>
                  <a:srgbClr val="000000"/>
                </a:solidFill>
                <a:effectLst>
                  <a:outerShdw blurRad="38100" dist="19050" dir="2700000" algn="tl" rotWithShape="0">
                    <a:srgbClr val="000000">
                      <a:alpha val="40000"/>
                    </a:srgbClr>
                  </a:outerShdw>
                </a:effectLst>
                <a:latin typeface="+mn-lt"/>
              </a:rPr>
              <a:t>Back up notes on barriers – looking at different type </a:t>
            </a:r>
          </a:p>
          <a:p>
            <a:pPr defTabSz="471145">
              <a:defRPr/>
            </a:pPr>
            <a:endParaRPr lang="en-GB" sz="1900" dirty="0">
              <a:ln w="0"/>
              <a:solidFill>
                <a:srgbClr val="000000"/>
              </a:solidFill>
              <a:effectLst>
                <a:outerShdw blurRad="38100" dist="19050" dir="2700000" algn="tl" rotWithShape="0">
                  <a:srgbClr val="000000">
                    <a:alpha val="40000"/>
                  </a:srgbClr>
                </a:outerShdw>
              </a:effectLst>
              <a:latin typeface="+mn-lt"/>
            </a:endParaRPr>
          </a:p>
          <a:p>
            <a:r>
              <a:rPr lang="en-IN" dirty="0"/>
              <a:t>Physical/environmental: For example, transport and buildings that have steps may be inaccessible to people who have difficulty walking or who use a wheelchair. </a:t>
            </a:r>
          </a:p>
          <a:p>
            <a:r>
              <a:rPr lang="en-IN" dirty="0"/>
              <a:t>Communication: Using only written documentation excludes those who are illiterate. Small print or only written materials might be inaccessible to people with visual impairments or lower literacy levels. The language we use can be discriminatory and reinforce social and attitudinal barriers. </a:t>
            </a:r>
          </a:p>
          <a:p>
            <a:r>
              <a:rPr lang="en-IN" dirty="0"/>
              <a:t>Social/attitudinal: People with disabilities can be perceived as helpless or unproductive. Older age can be viewed as an impairment making disability in older age ‘normal’ which, in turn, can prevent people from fully participating in their everyday life. </a:t>
            </a:r>
          </a:p>
          <a:p>
            <a:r>
              <a:rPr lang="en-IN" dirty="0"/>
              <a:t>Institutional/systems: Many laws, policies, strategies or practices that discriminate against people with certain characteristics. For example, employers or credit facilities may specify an upper age limit for job application or credit schemes, or require a person to be able to see, hear or walk, even if this is not strictly necessary for the job. This directly discriminates against older people with disabilities. Gaps in data systems can result in poor quality or a lack of reliable data can mean older people are excluded from processes and programmes. For example, when population data ends at 49 years or if we do not collect data for our programmes, the most vulnerable may not be considered or included. </a:t>
            </a:r>
          </a:p>
          <a:p>
            <a:r>
              <a:rPr lang="en-IN" dirty="0"/>
              <a:t>Economic: Access to services or participation in social activities may require a certain level of resources, for example, an older person may not be able to afford the cost of the bus fare to reach a free health service. </a:t>
            </a:r>
          </a:p>
          <a:p>
            <a:r>
              <a:rPr lang="en-IN" dirty="0"/>
              <a:t>Internalised barriers: People who experience discrimination in society sometimes </a:t>
            </a:r>
          </a:p>
          <a:p>
            <a:endParaRPr lang="en-IN" dirty="0"/>
          </a:p>
          <a:p>
            <a:r>
              <a:rPr lang="en-IN" dirty="0"/>
              <a:t>On participatory approaches </a:t>
            </a:r>
          </a:p>
          <a:p>
            <a:r>
              <a:rPr lang="en-US" dirty="0"/>
              <a:t>Collaborate - The accessible focus group discussion of older people with different disabilities and health actors identified barriers together  to access health services and decided to set up an outreach services </a:t>
            </a:r>
          </a:p>
          <a:p>
            <a:r>
              <a:rPr lang="en-US" dirty="0"/>
              <a:t>Consult - RNA data was collected by country teams by doing house to house surveys gathering information from older men and women </a:t>
            </a:r>
          </a:p>
          <a:p>
            <a:r>
              <a:rPr lang="en-US" dirty="0"/>
              <a:t>Inform - Older men and women were told to get their cash distribution on mobile phones but did not have phones </a:t>
            </a:r>
          </a:p>
          <a:p>
            <a:r>
              <a:rPr lang="en-US" dirty="0"/>
              <a:t>Empower - Members of the older peoples committee represented their views at the Protection meeting in the camp with NGOs and other actors  </a:t>
            </a:r>
          </a:p>
          <a:p>
            <a:r>
              <a:rPr lang="en-US" dirty="0"/>
              <a:t>Involve - Older women with disabilities were included in the </a:t>
            </a:r>
            <a:r>
              <a:rPr lang="en-US" dirty="0" err="1"/>
              <a:t>womens</a:t>
            </a:r>
            <a:r>
              <a:rPr lang="en-US" dirty="0"/>
              <a:t>’ group meetings to raise their concerns on safety in the host community as refugees  </a:t>
            </a:r>
          </a:p>
          <a:p>
            <a:r>
              <a:rPr lang="en-US" dirty="0"/>
              <a:t>No participation  - A loudspeaker went around the settlement near the market and did not go to the rural areas.</a:t>
            </a:r>
          </a:p>
        </p:txBody>
      </p:sp>
      <p:sp>
        <p:nvSpPr>
          <p:cNvPr id="4" name="Segnaposto numero diapositiva 3"/>
          <p:cNvSpPr>
            <a:spLocks noGrp="1"/>
          </p:cNvSpPr>
          <p:nvPr>
            <p:ph type="sldNum" sz="quarter" idx="5"/>
          </p:nvPr>
        </p:nvSpPr>
        <p:spPr/>
        <p:txBody>
          <a:bodyPr/>
          <a:lstStyle/>
          <a:p>
            <a:fld id="{CAAC6369-6DFD-8249-9D57-215F64690089}" type="slidenum">
              <a:rPr lang="en-US" smtClean="0"/>
              <a:t>10</a:t>
            </a:fld>
            <a:endParaRPr lang="en-US"/>
          </a:p>
        </p:txBody>
      </p:sp>
    </p:spTree>
    <p:extLst>
      <p:ext uri="{BB962C8B-B14F-4D97-AF65-F5344CB8AC3E}">
        <p14:creationId xmlns:p14="http://schemas.microsoft.com/office/powerpoint/2010/main" val="249638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Lets take a closer look at the participation of  older persons – it is the key to embedding inclusion of older persons in a community. </a:t>
            </a:r>
          </a:p>
          <a:p>
            <a:r>
              <a:rPr lang="en-US" dirty="0"/>
              <a:t>So let’s look at the participation ladder. Are you familiar with it ? </a:t>
            </a:r>
          </a:p>
          <a:p>
            <a:r>
              <a:rPr lang="en-US" dirty="0"/>
              <a:t>Look at these 6 steps … Now there are a series of statements – read them out and write in the chat where they fit on the rungs of the ladder. </a:t>
            </a:r>
          </a:p>
          <a:p>
            <a:endParaRPr lang="en-US" dirty="0"/>
          </a:p>
          <a:p>
            <a:r>
              <a:rPr lang="en-US" dirty="0"/>
              <a:t>Collaborate - The accessible focus group discussion of older people with different disabilities and health actors identified barriers together  to access health services and decided to set up an outreach services </a:t>
            </a:r>
          </a:p>
          <a:p>
            <a:r>
              <a:rPr lang="en-US" dirty="0"/>
              <a:t>Consult - RNA data was collected by country teams by doing house to house surveys gathering information from older men and women </a:t>
            </a:r>
          </a:p>
          <a:p>
            <a:r>
              <a:rPr lang="en-US" dirty="0"/>
              <a:t>Inform - Older men and women were told to get their cash distribution on mobile phones but did not have phones </a:t>
            </a:r>
          </a:p>
          <a:p>
            <a:r>
              <a:rPr lang="en-US" dirty="0"/>
              <a:t>Empower - Members of the older peoples committee represented their views at the Protection meeting in the camp with NGOs and other actors  </a:t>
            </a:r>
          </a:p>
          <a:p>
            <a:r>
              <a:rPr lang="en-US" dirty="0"/>
              <a:t>Involve - Older women with disabilities were included in the </a:t>
            </a:r>
            <a:r>
              <a:rPr lang="en-US" dirty="0" err="1"/>
              <a:t>womens</a:t>
            </a:r>
            <a:r>
              <a:rPr lang="en-US" dirty="0"/>
              <a:t>’ group meetings to raise their concerns on safety in the host community as refugees  </a:t>
            </a:r>
          </a:p>
          <a:p>
            <a:r>
              <a:rPr lang="en-US" dirty="0"/>
              <a:t>No participation  - A loudspeaker went around the settlement near the market and did not go to the rural areas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11</a:t>
            </a:fld>
            <a:endParaRPr lang="en-US"/>
          </a:p>
        </p:txBody>
      </p:sp>
    </p:spTree>
    <p:extLst>
      <p:ext uri="{BB962C8B-B14F-4D97-AF65-F5344CB8AC3E}">
        <p14:creationId xmlns:p14="http://schemas.microsoft.com/office/powerpoint/2010/main" val="207129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You will be divided into 4 groups and do a 2 steps activity a) to look at the case studies and then b) to develop activities to increase their inclusion. </a:t>
            </a:r>
          </a:p>
          <a:p>
            <a:r>
              <a:rPr lang="en-GB" dirty="0"/>
              <a:t>2 groups will look at Raul’s story and 2 groups will look at </a:t>
            </a:r>
            <a:r>
              <a:rPr lang="en-GB" dirty="0" err="1"/>
              <a:t>Agapito</a:t>
            </a:r>
            <a:r>
              <a:rPr lang="en-GB" dirty="0"/>
              <a:t> and </a:t>
            </a:r>
            <a:r>
              <a:rPr lang="en-GB" dirty="0" err="1"/>
              <a:t>Wima’s</a:t>
            </a:r>
            <a:r>
              <a:rPr lang="en-GB" dirty="0"/>
              <a:t> story </a:t>
            </a:r>
          </a:p>
          <a:p>
            <a:pPr defTabSz="942289">
              <a:defRPr/>
            </a:pPr>
            <a:r>
              <a:rPr lang="en-GB" dirty="0"/>
              <a:t>Remember the 3 key areas of Inclusion (Data, barriers and participation) ?  </a:t>
            </a:r>
          </a:p>
          <a:p>
            <a:pPr defTabSz="942289">
              <a:defRPr/>
            </a:pPr>
            <a:endParaRPr lang="en-GB" dirty="0"/>
          </a:p>
          <a:p>
            <a:pPr defTabSz="942289">
              <a:defRPr/>
            </a:pPr>
            <a:r>
              <a:rPr lang="en-GB" dirty="0"/>
              <a:t>Look at the case studies for Raul and </a:t>
            </a:r>
            <a:r>
              <a:rPr lang="en-GB" dirty="0" err="1"/>
              <a:t>Agapito</a:t>
            </a:r>
            <a:r>
              <a:rPr lang="en-GB" dirty="0"/>
              <a:t> and Wilma . </a:t>
            </a:r>
          </a:p>
          <a:p>
            <a:pPr>
              <a:lnSpc>
                <a:spcPct val="100000"/>
              </a:lnSpc>
              <a:spcBef>
                <a:spcPts val="0"/>
              </a:spcBef>
              <a:defRPr/>
            </a:pPr>
            <a:r>
              <a:rPr lang="en-GB" dirty="0"/>
              <a:t>What data do you find from the case studies? </a:t>
            </a:r>
          </a:p>
          <a:p>
            <a:pPr>
              <a:lnSpc>
                <a:spcPct val="100000"/>
              </a:lnSpc>
              <a:spcBef>
                <a:spcPts val="0"/>
              </a:spcBef>
              <a:defRPr/>
            </a:pPr>
            <a:r>
              <a:rPr lang="en-GB" dirty="0"/>
              <a:t>What are the main barriers do you identify in this case study ? </a:t>
            </a:r>
          </a:p>
          <a:p>
            <a:pPr>
              <a:lnSpc>
                <a:spcPct val="100000"/>
              </a:lnSpc>
              <a:spcBef>
                <a:spcPts val="0"/>
              </a:spcBef>
              <a:defRPr/>
            </a:pPr>
            <a:r>
              <a:rPr lang="en-GB" dirty="0"/>
              <a:t>Did they participate in any activity ? </a:t>
            </a:r>
          </a:p>
          <a:p>
            <a:endParaRPr lang="en-GB" dirty="0"/>
          </a:p>
          <a:p>
            <a:r>
              <a:rPr lang="en-GB" dirty="0"/>
              <a:t>Your group will have 7 minutes to discuss one case study. </a:t>
            </a:r>
          </a:p>
          <a:p>
            <a:endParaRPr lang="en-GB" dirty="0"/>
          </a:p>
          <a:p>
            <a:r>
              <a:rPr lang="en-GB" dirty="0"/>
              <a:t>Identify a rapporteur</a:t>
            </a:r>
          </a:p>
          <a:p>
            <a:endParaRPr lang="en-GB" dirty="0"/>
          </a:p>
          <a:p>
            <a:r>
              <a:rPr lang="en-GB" dirty="0"/>
              <a:t>Draft your answer in a PPT/ flipchart for presentation </a:t>
            </a:r>
          </a:p>
          <a:p>
            <a:endParaRPr lang="en-GB" dirty="0"/>
          </a:p>
          <a:p>
            <a:r>
              <a:rPr lang="en-GB" dirty="0"/>
              <a:t>Feedback using slide or flipchart to identify key points – each group to add to the other and if the same to say so. </a:t>
            </a:r>
          </a:p>
          <a:p>
            <a:r>
              <a:rPr lang="en-GB" dirty="0"/>
              <a:t>The aim is to reinforce the 3 key steps of inclusion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12</a:t>
            </a:fld>
            <a:endParaRPr lang="en-US"/>
          </a:p>
        </p:txBody>
      </p:sp>
    </p:spTree>
    <p:extLst>
      <p:ext uri="{BB962C8B-B14F-4D97-AF65-F5344CB8AC3E}">
        <p14:creationId xmlns:p14="http://schemas.microsoft.com/office/powerpoint/2010/main" val="130174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Now to use this information we will look at 3 case studies taken from the Ageing on the Move report. </a:t>
            </a:r>
          </a:p>
          <a:p>
            <a:endParaRPr lang="en-GB" dirty="0"/>
          </a:p>
          <a:p>
            <a:r>
              <a:rPr lang="en-GB" dirty="0"/>
              <a:t>Give out Handouts 4.2</a:t>
            </a:r>
          </a:p>
          <a:p>
            <a:r>
              <a:rPr lang="en-GB" dirty="0"/>
              <a:t>Lets  use these 3 steps to look at Raul’s situation </a:t>
            </a:r>
          </a:p>
          <a:p>
            <a:r>
              <a:rPr lang="en-GB" dirty="0"/>
              <a:t>https://</a:t>
            </a:r>
            <a:r>
              <a:rPr lang="en-GB" dirty="0" err="1"/>
              <a:t>www.unhcr.org</a:t>
            </a:r>
            <a:r>
              <a:rPr lang="en-GB" dirty="0"/>
              <a:t>/news/stories/2021/5/60ad7a004/covid-19-worsens-already-difficult-situation-older-refugees-latin-america.html#_ga=2.9733877.1186534790.1636117029-680769755.1624291584 </a:t>
            </a:r>
          </a:p>
          <a:p>
            <a:r>
              <a:rPr lang="en-GB" dirty="0"/>
              <a:t>1. What data do you see in the story ? </a:t>
            </a:r>
          </a:p>
          <a:p>
            <a:r>
              <a:rPr lang="en-GB" dirty="0"/>
              <a:t>Answers - male , 69 years, lives with wife and daughter and grandchild </a:t>
            </a:r>
          </a:p>
          <a:p>
            <a:r>
              <a:rPr lang="en-GB" dirty="0"/>
              <a:t>2. What barriers do you see in the story ? </a:t>
            </a:r>
          </a:p>
          <a:p>
            <a:r>
              <a:rPr lang="en-GB" dirty="0"/>
              <a:t>Cannot go home due to death threats </a:t>
            </a:r>
          </a:p>
          <a:p>
            <a:r>
              <a:rPr lang="en-GB" dirty="0"/>
              <a:t>Live on other side of country in El Salvador </a:t>
            </a:r>
          </a:p>
          <a:p>
            <a:r>
              <a:rPr lang="en-GB" dirty="0"/>
              <a:t>Not able to go out – all suffer </a:t>
            </a:r>
          </a:p>
          <a:p>
            <a:r>
              <a:rPr lang="en-GB" dirty="0"/>
              <a:t>Has chronic health issues </a:t>
            </a:r>
          </a:p>
          <a:p>
            <a:r>
              <a:rPr lang="en-GB" dirty="0"/>
              <a:t>3. What levels of participation do you see in the story</a:t>
            </a:r>
          </a:p>
          <a:p>
            <a:r>
              <a:rPr lang="en-GB" dirty="0"/>
              <a:t>None  </a:t>
            </a:r>
          </a:p>
          <a:p>
            <a:endParaRPr lang="en-GB" dirty="0"/>
          </a:p>
          <a:p>
            <a:r>
              <a:rPr lang="en-GB" dirty="0"/>
              <a:t>Lets use this information to develop activities that address the barriers and increase the level of participation in the process </a:t>
            </a:r>
          </a:p>
          <a:p>
            <a:pPr defTabSz="942289">
              <a:defRPr/>
            </a:pPr>
            <a:endParaRPr lang="en-GB" dirty="0"/>
          </a:p>
          <a:p>
            <a:pPr defTabSz="942289">
              <a:defRPr/>
            </a:pPr>
            <a:r>
              <a:rPr lang="en-GB" dirty="0"/>
              <a:t>In developing community protection activities – this can be a useful way to strengthen the inclusive approaches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13</a:t>
            </a:fld>
            <a:endParaRPr lang="en-US"/>
          </a:p>
        </p:txBody>
      </p:sp>
    </p:spTree>
    <p:extLst>
      <p:ext uri="{BB962C8B-B14F-4D97-AF65-F5344CB8AC3E}">
        <p14:creationId xmlns:p14="http://schemas.microsoft.com/office/powerpoint/2010/main" val="157793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2289">
              <a:defRPr/>
            </a:pPr>
            <a:r>
              <a:rPr lang="en-GB" dirty="0"/>
              <a:t>Now to use this information we will look at 3 case studies taken from the Ageing on the Move report. </a:t>
            </a:r>
          </a:p>
          <a:p>
            <a:r>
              <a:rPr lang="en-GB" dirty="0"/>
              <a:t>Give out handouts </a:t>
            </a:r>
          </a:p>
          <a:p>
            <a:r>
              <a:rPr lang="en-GB" dirty="0"/>
              <a:t>Lets  use these 3 steps to look at Reinaldo’s situation </a:t>
            </a:r>
          </a:p>
          <a:p>
            <a:r>
              <a:rPr lang="en-GB" dirty="0"/>
              <a:t>https://</a:t>
            </a:r>
            <a:r>
              <a:rPr lang="en-GB" dirty="0" err="1"/>
              <a:t>www.unhcr.org</a:t>
            </a:r>
            <a:r>
              <a:rPr lang="en-GB" dirty="0"/>
              <a:t>/news/stories/2021/5/60ad7a004/covid-19-worsens-already-difficult-situation-older-refugees-latin-america.html#_ga=2.9733877.1186534790.1636117029-680769755.1624291584 </a:t>
            </a:r>
          </a:p>
          <a:p>
            <a:r>
              <a:rPr lang="en-GB" dirty="0"/>
              <a:t>1. What data do you see in the story ? </a:t>
            </a:r>
          </a:p>
          <a:p>
            <a:r>
              <a:rPr lang="en-GB" dirty="0"/>
              <a:t>Answers - female,79 years, male 64 , living together</a:t>
            </a:r>
          </a:p>
          <a:p>
            <a:r>
              <a:rPr lang="en-GB" dirty="0"/>
              <a:t>2. What barriers do you see in the story ? </a:t>
            </a:r>
          </a:p>
          <a:p>
            <a:r>
              <a:rPr lang="en-GB" dirty="0"/>
              <a:t>Not able to access job market as a refugee </a:t>
            </a:r>
          </a:p>
          <a:p>
            <a:r>
              <a:rPr lang="en-GB" dirty="0"/>
              <a:t>Not able to work </a:t>
            </a:r>
          </a:p>
          <a:p>
            <a:r>
              <a:rPr lang="en-GB" dirty="0"/>
              <a:t>Not enough food </a:t>
            </a:r>
          </a:p>
          <a:p>
            <a:r>
              <a:rPr lang="en-GB" dirty="0"/>
              <a:t>No electricity  </a:t>
            </a:r>
          </a:p>
          <a:p>
            <a:r>
              <a:rPr lang="en-GB" dirty="0"/>
              <a:t>3. What levels of participation do you see in the story</a:t>
            </a:r>
          </a:p>
          <a:p>
            <a:r>
              <a:rPr lang="en-GB" dirty="0"/>
              <a:t>None  </a:t>
            </a:r>
          </a:p>
          <a:p>
            <a:endParaRPr lang="en-GB" dirty="0"/>
          </a:p>
          <a:p>
            <a:pPr defTabSz="942289">
              <a:defRPr/>
            </a:pPr>
            <a:r>
              <a:rPr lang="en-GB" dirty="0"/>
              <a:t>Lets use this information to develop activities that address the barriers and increase the level of participation in the process </a:t>
            </a:r>
          </a:p>
          <a:p>
            <a:endParaRPr lang="en-GB" dirty="0"/>
          </a:p>
          <a:p>
            <a:r>
              <a:rPr lang="en-GB" dirty="0"/>
              <a:t>In developing community protection activities – this can be a useful way to strengthen the inclusive approaches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14</a:t>
            </a:fld>
            <a:endParaRPr lang="en-US"/>
          </a:p>
        </p:txBody>
      </p:sp>
    </p:spTree>
    <p:extLst>
      <p:ext uri="{BB962C8B-B14F-4D97-AF65-F5344CB8AC3E}">
        <p14:creationId xmlns:p14="http://schemas.microsoft.com/office/powerpoint/2010/main" val="172533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You will be divided into 4 groups and use the same handout 4.2 with the 3 examples of Key inclusion standards </a:t>
            </a:r>
          </a:p>
          <a:p>
            <a:pPr defTabSz="942289">
              <a:defRPr/>
            </a:pPr>
            <a:endParaRPr lang="en-GB" dirty="0"/>
          </a:p>
          <a:p>
            <a:pPr defTabSz="942289">
              <a:defRPr/>
            </a:pPr>
            <a:r>
              <a:rPr lang="en-GB" dirty="0"/>
              <a:t>Look at the case studies for Raul and </a:t>
            </a:r>
            <a:r>
              <a:rPr lang="en-GB" dirty="0" err="1"/>
              <a:t>Agipito</a:t>
            </a:r>
            <a:r>
              <a:rPr lang="en-GB" dirty="0"/>
              <a:t> and Wilma </a:t>
            </a:r>
          </a:p>
          <a:p>
            <a:endParaRPr lang="en-GB" dirty="0"/>
          </a:p>
          <a:p>
            <a:pPr defTabSz="942289">
              <a:defRPr/>
            </a:pPr>
            <a:r>
              <a:rPr lang="en-GB" dirty="0"/>
              <a:t>How can Raul and </a:t>
            </a:r>
            <a:r>
              <a:rPr lang="en-GB" dirty="0" err="1"/>
              <a:t>Agipito</a:t>
            </a:r>
            <a:r>
              <a:rPr lang="en-GB" dirty="0"/>
              <a:t> and Wilma be better included in planning activities in the community? </a:t>
            </a:r>
          </a:p>
          <a:p>
            <a:pPr defTabSz="942289">
              <a:defRPr/>
            </a:pPr>
            <a:r>
              <a:rPr lang="en-GB" dirty="0" err="1"/>
              <a:t>e.g</a:t>
            </a:r>
            <a:r>
              <a:rPr lang="en-GB" dirty="0"/>
              <a:t> what data do  need to collect ? </a:t>
            </a:r>
          </a:p>
          <a:p>
            <a:pPr defTabSz="942289">
              <a:defRPr/>
            </a:pPr>
            <a:r>
              <a:rPr lang="en-GB" dirty="0"/>
              <a:t>What are the main barriers they are facing? </a:t>
            </a:r>
          </a:p>
          <a:p>
            <a:pPr defTabSz="942289">
              <a:defRPr/>
            </a:pPr>
            <a:r>
              <a:rPr lang="en-GB" dirty="0"/>
              <a:t>How can we improve their participation in the planning ? </a:t>
            </a:r>
          </a:p>
          <a:p>
            <a:endParaRPr lang="en-GB" dirty="0"/>
          </a:p>
          <a:p>
            <a:r>
              <a:rPr lang="en-GB" dirty="0"/>
              <a:t>Your group will have 7 minutes to discuss one case study. </a:t>
            </a:r>
          </a:p>
          <a:p>
            <a:endParaRPr lang="en-GB" dirty="0"/>
          </a:p>
          <a:p>
            <a:r>
              <a:rPr lang="en-GB" dirty="0"/>
              <a:t>Identify a rapporteur</a:t>
            </a:r>
          </a:p>
          <a:p>
            <a:endParaRPr lang="en-GB" dirty="0"/>
          </a:p>
          <a:p>
            <a:r>
              <a:rPr lang="en-GB" dirty="0"/>
              <a:t>Draft your answer in a PPT/ flipchart for presentation </a:t>
            </a:r>
          </a:p>
          <a:p>
            <a:endParaRPr lang="en-GB" dirty="0"/>
          </a:p>
          <a:p>
            <a:r>
              <a:rPr lang="en-GB" dirty="0"/>
              <a:t>Feedback using slide or flipchart to identify key points – each group to add to the other and if the same to say so. </a:t>
            </a:r>
          </a:p>
          <a:p>
            <a:r>
              <a:rPr lang="en-GB" dirty="0"/>
              <a:t>The aim is to reinforce the 3 key steps of inclusion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15</a:t>
            </a:fld>
            <a:endParaRPr lang="en-US"/>
          </a:p>
        </p:txBody>
      </p:sp>
    </p:spTree>
    <p:extLst>
      <p:ext uri="{BB962C8B-B14F-4D97-AF65-F5344CB8AC3E}">
        <p14:creationId xmlns:p14="http://schemas.microsoft.com/office/powerpoint/2010/main" val="368844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The 3 key inclusion standards on the slide are in the handout. </a:t>
            </a:r>
          </a:p>
          <a:p>
            <a:r>
              <a:rPr lang="en-GB" dirty="0"/>
              <a:t>Lets look at them before starting the exercise. </a:t>
            </a:r>
          </a:p>
          <a:p>
            <a:r>
              <a:rPr lang="en-GB" dirty="0"/>
              <a:t>Identification, Safe and Equitable access and Knowledge and participation.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16</a:t>
            </a:fld>
            <a:endParaRPr lang="en-US"/>
          </a:p>
        </p:txBody>
      </p:sp>
    </p:spTree>
    <p:extLst>
      <p:ext uri="{BB962C8B-B14F-4D97-AF65-F5344CB8AC3E}">
        <p14:creationId xmlns:p14="http://schemas.microsoft.com/office/powerpoint/2010/main" val="200090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Listen to the presentations. </a:t>
            </a:r>
          </a:p>
          <a:p>
            <a:r>
              <a:rPr lang="en-GB" dirty="0"/>
              <a:t>At the end, reinforce that by using 3 of the 9 Key Inclusion Standards, this can provide an initial  package for inclusion. The other key inclusion standards will also address the organisational structures that we work in to make them more inclusive. </a:t>
            </a:r>
          </a:p>
          <a:p>
            <a:endParaRPr lang="en-GB" dirty="0"/>
          </a:p>
          <a:p>
            <a:r>
              <a:rPr lang="en-GB" dirty="0"/>
              <a:t>For the facilitator:</a:t>
            </a:r>
          </a:p>
          <a:p>
            <a:r>
              <a:rPr lang="en-GB" dirty="0"/>
              <a:t>Now do you think the participants understood the 3 principles of inclusion ? </a:t>
            </a:r>
          </a:p>
          <a:p>
            <a:r>
              <a:rPr lang="en-GB" dirty="0"/>
              <a:t>Do you think they will use the 9 Key inclusion Standards ? </a:t>
            </a:r>
          </a:p>
          <a:p>
            <a:r>
              <a:rPr lang="en-GB" dirty="0"/>
              <a:t>Feedback to the participants on their findings and reinforce that the importance of addressing all 9 is important to make sure teams and participants work together to ensure inclusion is a reality. </a:t>
            </a:r>
          </a:p>
          <a:p>
            <a:r>
              <a:rPr lang="en-GB" dirty="0"/>
              <a:t>If time or later – it would be good to have a follow up discussion </a:t>
            </a:r>
          </a:p>
          <a:p>
            <a:pPr eaLnBrk="1" hangingPunct="1">
              <a:spcBef>
                <a:spcPct val="0"/>
              </a:spcBef>
            </a:pPr>
            <a:endParaRPr lang="es-CO" altLang="es-CO"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egnaposto numero diapositiva 3"/>
          <p:cNvSpPr>
            <a:spLocks noGrp="1"/>
          </p:cNvSpPr>
          <p:nvPr>
            <p:ph type="sldNum" sz="quarter" idx="5"/>
          </p:nvPr>
        </p:nvSpPr>
        <p:spPr/>
        <p:txBody>
          <a:bodyPr/>
          <a:lstStyle/>
          <a:p>
            <a:fld id="{CAAC6369-6DFD-8249-9D57-215F64690089}" type="slidenum">
              <a:rPr lang="en-US" smtClean="0"/>
              <a:t>17</a:t>
            </a:fld>
            <a:endParaRPr lang="en-US"/>
          </a:p>
        </p:txBody>
      </p:sp>
    </p:spTree>
    <p:extLst>
      <p:ext uri="{BB962C8B-B14F-4D97-AF65-F5344CB8AC3E}">
        <p14:creationId xmlns:p14="http://schemas.microsoft.com/office/powerpoint/2010/main" val="257030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Using the Handout 4.2 with case studies if needed and 4.3 to provide new information on the NTKG.</a:t>
            </a:r>
          </a:p>
          <a:p>
            <a:endParaRPr lang="en-GB" dirty="0"/>
          </a:p>
          <a:p>
            <a:r>
              <a:rPr lang="en-GB" dirty="0"/>
              <a:t>The guidance in the NTKG for older persons provides sets of actions to select to support the needs and capacities such as of Raul and Renaldo, </a:t>
            </a:r>
            <a:r>
              <a:rPr lang="en-GB" dirty="0" err="1"/>
              <a:t>Agipito</a:t>
            </a:r>
            <a:r>
              <a:rPr lang="en-GB" dirty="0"/>
              <a:t> and Wilma.</a:t>
            </a:r>
          </a:p>
          <a:p>
            <a:endParaRPr lang="en-GB" dirty="0"/>
          </a:p>
          <a:p>
            <a:r>
              <a:rPr lang="en-GB" dirty="0"/>
              <a:t>There are 4 parts in the NTKG for older persons – https://</a:t>
            </a:r>
            <a:r>
              <a:rPr lang="en-GB" dirty="0" err="1"/>
              <a:t>www.refworld.org</a:t>
            </a:r>
            <a:r>
              <a:rPr lang="en-GB" dirty="0"/>
              <a:t>/</a:t>
            </a:r>
            <a:r>
              <a:rPr lang="en-GB" dirty="0" err="1"/>
              <a:t>cgi</a:t>
            </a:r>
            <a:r>
              <a:rPr lang="en-GB" dirty="0"/>
              <a:t>-bin/</a:t>
            </a:r>
            <a:r>
              <a:rPr lang="en-GB" dirty="0" err="1"/>
              <a:t>texis</a:t>
            </a:r>
            <a:r>
              <a:rPr lang="en-GB" dirty="0"/>
              <a:t>/</a:t>
            </a:r>
            <a:r>
              <a:rPr lang="en-GB" dirty="0" err="1"/>
              <a:t>vtx</a:t>
            </a:r>
            <a:r>
              <a:rPr lang="en-GB" dirty="0"/>
              <a:t>/</a:t>
            </a:r>
            <a:r>
              <a:rPr lang="en-GB" dirty="0" err="1"/>
              <a:t>rwmain?page</a:t>
            </a:r>
            <a:r>
              <a:rPr lang="en-GB" dirty="0"/>
              <a:t>=</a:t>
            </a:r>
            <a:r>
              <a:rPr lang="en-GB" dirty="0" err="1"/>
              <a:t>search&amp;docid</a:t>
            </a:r>
            <a:r>
              <a:rPr lang="en-GB" dirty="0"/>
              <a:t>=4ee72aaf2&amp;skip=0&amp;query=need%20to%20know%20guidance%20older%20people </a:t>
            </a:r>
          </a:p>
          <a:p>
            <a:endParaRPr lang="en-GB" dirty="0"/>
          </a:p>
          <a:p>
            <a:r>
              <a:rPr lang="en-GB" dirty="0"/>
              <a:t>1. Overview about older persons and displacement – this is important to put this into context in the location of the training </a:t>
            </a:r>
          </a:p>
          <a:p>
            <a:endParaRPr lang="en-GB" dirty="0"/>
          </a:p>
          <a:p>
            <a:r>
              <a:rPr lang="en-GB" dirty="0"/>
              <a:t>2. Key guiding principles for including older persons – this is useful to recognise the polices and guidance in the region </a:t>
            </a:r>
          </a:p>
          <a:p>
            <a:endParaRPr lang="en-GB" dirty="0"/>
          </a:p>
          <a:p>
            <a:r>
              <a:rPr lang="en-GB" dirty="0"/>
              <a:t>3. Key activities to identify risks and barriers and ways of supporting older persons on 17 topics – these will provide the content to design an inclusive programme approach </a:t>
            </a:r>
          </a:p>
          <a:p>
            <a:endParaRPr lang="en-GB" dirty="0"/>
          </a:p>
          <a:p>
            <a:r>
              <a:rPr lang="en-GB" dirty="0"/>
              <a:t>4. Key resources and links – these can give follow up information as required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18</a:t>
            </a:fld>
            <a:endParaRPr lang="en-US"/>
          </a:p>
        </p:txBody>
      </p:sp>
    </p:spTree>
    <p:extLst>
      <p:ext uri="{BB962C8B-B14F-4D97-AF65-F5344CB8AC3E}">
        <p14:creationId xmlns:p14="http://schemas.microsoft.com/office/powerpoint/2010/main" val="207129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Now look at Handout 4.3 to guide the next activity. </a:t>
            </a:r>
          </a:p>
          <a:p>
            <a:r>
              <a:rPr lang="en-GB" dirty="0"/>
              <a:t>You will be in 4 groups and can use the NTKG to prepare a set of activities that you see can improve their lives. </a:t>
            </a:r>
          </a:p>
          <a:p>
            <a:r>
              <a:rPr lang="en-GB" dirty="0"/>
              <a:t>Make sure you have the hand out with the actions to use to develop your feedback for this activity</a:t>
            </a:r>
          </a:p>
          <a:p>
            <a:r>
              <a:rPr lang="en-GB" dirty="0"/>
              <a:t>You have 15 mins to discuss these points and feedback 2 points only, and move to next rapporteur.  </a:t>
            </a:r>
          </a:p>
          <a:p>
            <a:endParaRPr lang="en-GB" dirty="0"/>
          </a:p>
          <a:p>
            <a:r>
              <a:rPr lang="en-GB" dirty="0"/>
              <a:t>As part of the pre- reading - look at:</a:t>
            </a:r>
          </a:p>
          <a:p>
            <a:endParaRPr lang="en-GB" dirty="0"/>
          </a:p>
          <a:p>
            <a:r>
              <a:rPr lang="en-GB" dirty="0"/>
              <a:t>Action 7 - Provide safe and equitable access to social protection services </a:t>
            </a:r>
          </a:p>
          <a:p>
            <a:r>
              <a:rPr lang="en-GB" dirty="0"/>
              <a:t>Action 8 - Recognise and support the capacities of older persons to remain self sufficient </a:t>
            </a:r>
          </a:p>
          <a:p>
            <a:r>
              <a:rPr lang="en-GB" dirty="0"/>
              <a:t>Action 9 - Strengthen family and community structure and networks</a:t>
            </a:r>
          </a:p>
          <a:p>
            <a:r>
              <a:rPr lang="en-GB" dirty="0"/>
              <a:t>Action 12 – Prevent and Respond to abuse and exploitation of older persons </a:t>
            </a:r>
          </a:p>
          <a:p>
            <a:endParaRPr lang="en-GB" dirty="0"/>
          </a:p>
          <a:p>
            <a:endParaRPr lang="en-GB" dirty="0"/>
          </a:p>
          <a:p>
            <a:r>
              <a:rPr lang="en-GB" dirty="0"/>
              <a:t>Provide one or two examples from the actions in the NTKG for Action 7, 8, 9 and 12  </a:t>
            </a:r>
          </a:p>
          <a:p>
            <a:endParaRPr lang="en-GB" dirty="0"/>
          </a:p>
          <a:p>
            <a:r>
              <a:rPr lang="en-GB" dirty="0"/>
              <a:t>Start with one group and then ask others to add to the responses. </a:t>
            </a:r>
          </a:p>
          <a:p>
            <a:r>
              <a:rPr lang="en-GB" dirty="0"/>
              <a:t>Facilitator to note which actions are common to the group and which ones also may be important. Remember from previous session s- developing integrated or</a:t>
            </a:r>
          </a:p>
          <a:p>
            <a:r>
              <a:rPr lang="en-GB" dirty="0"/>
              <a:t>Specific activities ( module 3)  </a:t>
            </a:r>
          </a:p>
          <a:p>
            <a:endParaRPr lang="en-GB" dirty="0"/>
          </a:p>
          <a:p>
            <a:r>
              <a:rPr lang="en-GB" dirty="0"/>
              <a:t>Add other suggestions</a:t>
            </a:r>
          </a:p>
          <a:p>
            <a:endParaRPr lang="en-GB" dirty="0"/>
          </a:p>
          <a:p>
            <a:r>
              <a:rPr lang="en-GB" dirty="0"/>
              <a:t>As facilitator make sure you guide the learner that the 3 case studies refer to protection risks related to : </a:t>
            </a:r>
          </a:p>
          <a:p>
            <a:pPr marL="176679" indent="-176679">
              <a:buFont typeface="Arial" panose="020B0604020202020204" pitchFamily="34" charset="0"/>
              <a:buChar char="•"/>
            </a:pPr>
            <a:r>
              <a:rPr lang="en-GB" dirty="0"/>
              <a:t>No documentation </a:t>
            </a:r>
          </a:p>
          <a:p>
            <a:pPr marL="176679" indent="-176679">
              <a:buFont typeface="Arial" panose="020B0604020202020204" pitchFamily="34" charset="0"/>
              <a:buChar char="•"/>
            </a:pPr>
            <a:r>
              <a:rPr lang="en-GB" dirty="0"/>
              <a:t>Lack of appropriate health care </a:t>
            </a:r>
          </a:p>
          <a:p>
            <a:pPr marL="176679" indent="-176679">
              <a:buFont typeface="Arial" panose="020B0604020202020204" pitchFamily="34" charset="0"/>
              <a:buChar char="•"/>
            </a:pPr>
            <a:r>
              <a:rPr lang="en-GB" dirty="0"/>
              <a:t>Job losses </a:t>
            </a:r>
          </a:p>
          <a:p>
            <a:pPr marL="176679" indent="-176679">
              <a:buFont typeface="Arial" panose="020B0604020202020204" pitchFamily="34" charset="0"/>
              <a:buChar char="•"/>
            </a:pPr>
            <a:r>
              <a:rPr lang="en-GB" dirty="0"/>
              <a:t>Poor housing </a:t>
            </a:r>
          </a:p>
          <a:p>
            <a:pPr marL="176679" indent="-176679">
              <a:buFont typeface="Arial" panose="020B0604020202020204" pitchFamily="34" charset="0"/>
              <a:buChar char="•"/>
            </a:pPr>
            <a:r>
              <a:rPr lang="en-GB" dirty="0"/>
              <a:t>Abuse especially older persons with disabilities</a:t>
            </a:r>
          </a:p>
          <a:p>
            <a:pPr marL="176679" indent="-176679">
              <a:buFont typeface="Arial" panose="020B0604020202020204" pitchFamily="34" charset="0"/>
              <a:buChar char="•"/>
            </a:pPr>
            <a:r>
              <a:rPr lang="en-GB" dirty="0"/>
              <a:t>Lack of social activities</a:t>
            </a:r>
          </a:p>
          <a:p>
            <a:pPr marL="176679" indent="-176679">
              <a:buFont typeface="Arial" panose="020B0604020202020204" pitchFamily="34" charset="0"/>
              <a:buChar char="•"/>
            </a:pPr>
            <a:r>
              <a:rPr lang="en-GB" dirty="0"/>
              <a:t>Isolation</a:t>
            </a:r>
          </a:p>
          <a:p>
            <a:pPr marL="176679" indent="-176679" defTabSz="942289">
              <a:buFont typeface="Arial" panose="020B0604020202020204" pitchFamily="34" charset="0"/>
              <a:buChar char="•"/>
              <a:defRPr/>
            </a:pPr>
            <a:r>
              <a:rPr lang="en-GB" dirty="0"/>
              <a:t>Also there could be issues of no access to humanitarian assistance as on the move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19</a:t>
            </a:fld>
            <a:endParaRPr lang="en-US"/>
          </a:p>
        </p:txBody>
      </p:sp>
    </p:spTree>
    <p:extLst>
      <p:ext uri="{BB962C8B-B14F-4D97-AF65-F5344CB8AC3E}">
        <p14:creationId xmlns:p14="http://schemas.microsoft.com/office/powerpoint/2010/main" val="50607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en-US" sz="1200" b="1" dirty="0"/>
              <a:t>Advanced</a:t>
            </a:r>
            <a:r>
              <a:rPr lang="en-US" sz="1200" b="1" i="0" u="none" strike="noStrike" dirty="0">
                <a:effectLst/>
                <a:latin typeface="Calibri Light" panose="020F0302020204030204" pitchFamily="34" charset="0"/>
              </a:rPr>
              <a:t> </a:t>
            </a:r>
            <a:r>
              <a:rPr lang="en-GB" sz="1200" b="1" i="0" u="none" strike="noStrike" dirty="0">
                <a:effectLst/>
                <a:latin typeface="Calibri Light" panose="020F0302020204030204" pitchFamily="34" charset="0"/>
              </a:rPr>
              <a:t>Facilitators tips on </a:t>
            </a:r>
            <a:r>
              <a:rPr lang="en-US" dirty="0"/>
              <a:t>using Humanitarian Inclusion Standards (HIS) and Need-To-Know Guidance (NTKG) </a:t>
            </a:r>
            <a:endParaRPr lang="en-GB" dirty="0"/>
          </a:p>
          <a:p>
            <a:r>
              <a:rPr lang="en-GB" b="1" dirty="0"/>
              <a:t>Learning Objectives 1</a:t>
            </a:r>
          </a:p>
          <a:p>
            <a:endParaRPr lang="en-GB" b="1" dirty="0"/>
          </a:p>
          <a:p>
            <a:pPr marL="0" indent="0">
              <a:buNone/>
            </a:pPr>
            <a:r>
              <a:rPr lang="en-GB" dirty="0"/>
              <a:t>Understanding key principles of inclusion related to older persons </a:t>
            </a:r>
          </a:p>
          <a:p>
            <a:pPr marL="0" indent="0">
              <a:buNone/>
            </a:pPr>
            <a:endParaRPr lang="en-GB" dirty="0"/>
          </a:p>
          <a:p>
            <a:r>
              <a:rPr lang="en-GB" b="1" dirty="0"/>
              <a:t>Learning Objectives 2</a:t>
            </a:r>
            <a:endParaRPr lang="en-GB" dirty="0"/>
          </a:p>
          <a:p>
            <a:pPr marL="0" indent="0">
              <a:buNone/>
            </a:pPr>
            <a:r>
              <a:rPr lang="en-GB" dirty="0"/>
              <a:t>Build key tips to facilitate using the Humanitarian Inclusion Standards and the NTKG for older persons</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2</a:t>
            </a:fld>
            <a:endParaRPr lang="en-US"/>
          </a:p>
        </p:txBody>
      </p:sp>
    </p:spTree>
    <p:extLst>
      <p:ext uri="{BB962C8B-B14F-4D97-AF65-F5344CB8AC3E}">
        <p14:creationId xmlns:p14="http://schemas.microsoft.com/office/powerpoint/2010/main" val="3552930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Listen to the feedback form the use of the NTKG for older persons </a:t>
            </a:r>
          </a:p>
          <a:p>
            <a:endParaRPr lang="en-GB" dirty="0"/>
          </a:p>
          <a:p>
            <a:r>
              <a:rPr lang="en-GB" dirty="0"/>
              <a:t>For the facilitator:</a:t>
            </a:r>
          </a:p>
          <a:p>
            <a:r>
              <a:rPr lang="en-GB" dirty="0"/>
              <a:t>Do you feel the participants have a better understanding of the HIS and the NTKG ? </a:t>
            </a:r>
          </a:p>
          <a:p>
            <a:r>
              <a:rPr lang="en-GB" dirty="0"/>
              <a:t>Did they cover the 4 key areas - Provide safe and equitable access to social protection services </a:t>
            </a:r>
          </a:p>
          <a:p>
            <a:r>
              <a:rPr lang="en-GB" dirty="0"/>
              <a:t>Recognise and support the capacities of older persons to remain self sufficient </a:t>
            </a:r>
          </a:p>
          <a:p>
            <a:r>
              <a:rPr lang="en-GB" dirty="0"/>
              <a:t> Strengthen family and community structure and networks</a:t>
            </a:r>
          </a:p>
          <a:p>
            <a:r>
              <a:rPr lang="en-GB" dirty="0"/>
              <a:t> Prevent and Respond to abuse and exploitation of older persons </a:t>
            </a:r>
          </a:p>
          <a:p>
            <a:r>
              <a:rPr lang="en-GB" dirty="0"/>
              <a:t>Summarise the presentations using these 4 guides. </a:t>
            </a:r>
          </a:p>
          <a:p>
            <a:endParaRPr lang="en-GB" dirty="0"/>
          </a:p>
          <a:p>
            <a:r>
              <a:rPr lang="en-GB" dirty="0"/>
              <a:t>Good to ask them , how they will follow up and use them and if they need support.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20</a:t>
            </a:fld>
            <a:endParaRPr lang="en-US"/>
          </a:p>
        </p:txBody>
      </p:sp>
    </p:spTree>
    <p:extLst>
      <p:ext uri="{BB962C8B-B14F-4D97-AF65-F5344CB8AC3E}">
        <p14:creationId xmlns:p14="http://schemas.microsoft.com/office/powerpoint/2010/main" val="199737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To conclude – can do a quiz with suggestions coming from the participants.</a:t>
            </a:r>
          </a:p>
          <a:p>
            <a:r>
              <a:rPr lang="en-GB" dirty="0"/>
              <a:t>Get each person to develop a question to ask the group.</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21</a:t>
            </a:fld>
            <a:endParaRPr lang="en-US"/>
          </a:p>
        </p:txBody>
      </p:sp>
    </p:spTree>
    <p:extLst>
      <p:ext uri="{BB962C8B-B14F-4D97-AF65-F5344CB8AC3E}">
        <p14:creationId xmlns:p14="http://schemas.microsoft.com/office/powerpoint/2010/main" val="1333979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2289">
              <a:defRPr/>
            </a:pPr>
            <a:r>
              <a:rPr lang="en-GB" b="0" i="0" dirty="0">
                <a:solidFill>
                  <a:srgbClr val="000000"/>
                </a:solidFill>
                <a:effectLst/>
              </a:rPr>
              <a:t>Your team leader has requested a meeting next week to share training plans on the Humanitarian Inclusion Standards and NTKG of older persons and the within your team and with partners. </a:t>
            </a:r>
            <a:r>
              <a:rPr lang="en-US" b="0" i="0" dirty="0">
                <a:solidFill>
                  <a:srgbClr val="000000"/>
                </a:solidFill>
                <a:effectLst/>
              </a:rPr>
              <a:t> </a:t>
            </a:r>
          </a:p>
          <a:p>
            <a:pPr defTabSz="942289">
              <a:defRPr/>
            </a:pPr>
            <a:endParaRPr lang="en-US" b="0" i="0" dirty="0">
              <a:solidFill>
                <a:srgbClr val="000000"/>
              </a:solidFill>
              <a:effectLst/>
            </a:endParaRPr>
          </a:p>
          <a:p>
            <a:r>
              <a:rPr lang="en-GB" dirty="0"/>
              <a:t>Share this slide with the participants and ask then to tick or cross how they feel at the end of this session. </a:t>
            </a:r>
          </a:p>
          <a:p>
            <a:r>
              <a:rPr lang="en-GB" dirty="0"/>
              <a:t>Reinforce that for further support to contact HelpAge</a:t>
            </a:r>
          </a:p>
          <a:p>
            <a:endParaRPr lang="en-GB" dirty="0"/>
          </a:p>
          <a:p>
            <a:r>
              <a:rPr lang="en-GB" dirty="0"/>
              <a:t>Recap to see if the participants are now ready to plan their task as we discussed in the beginning of the scenario. </a:t>
            </a:r>
          </a:p>
          <a:p>
            <a:r>
              <a:rPr lang="en-GB" dirty="0"/>
              <a:t>Can ask – who feels ready to take on this role ? </a:t>
            </a:r>
          </a:p>
          <a:p>
            <a:r>
              <a:rPr lang="en-GB" dirty="0"/>
              <a:t>End of session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22</a:t>
            </a:fld>
            <a:endParaRPr lang="en-US"/>
          </a:p>
        </p:txBody>
      </p:sp>
    </p:spTree>
    <p:extLst>
      <p:ext uri="{BB962C8B-B14F-4D97-AF65-F5344CB8AC3E}">
        <p14:creationId xmlns:p14="http://schemas.microsoft.com/office/powerpoint/2010/main" val="90071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en-GB" dirty="0"/>
              <a:t>Read out the Scenario – here is the challenge!</a:t>
            </a:r>
          </a:p>
          <a:p>
            <a:r>
              <a:rPr lang="en-GB" dirty="0"/>
              <a:t>Field teams carried out a learning needs assessment and prioritised that they would like to have more knowledge and skills to strengthen their inclusion work. </a:t>
            </a:r>
          </a:p>
          <a:p>
            <a:pPr marL="0" indent="0">
              <a:buNone/>
            </a:pPr>
            <a:endParaRPr lang="en-GB" dirty="0"/>
          </a:p>
          <a:p>
            <a:r>
              <a:rPr lang="en-GB" dirty="0"/>
              <a:t>Your team leader has given you the responsibility of promoting the Humanitarian Inclusion Standards and the NTKG of older persons  within your team and with partners. </a:t>
            </a:r>
          </a:p>
          <a:p>
            <a:pPr marL="0" indent="0">
              <a:buNone/>
            </a:pPr>
            <a:endParaRPr lang="en-GB" dirty="0"/>
          </a:p>
          <a:p>
            <a:r>
              <a:rPr lang="en-GB" dirty="0"/>
              <a:t>This is your opportunity to work together to share these tools as a starting point to increase their understanding of what can these tools be used for and how to apply them in practice.</a:t>
            </a:r>
          </a:p>
          <a:p>
            <a:pPr marL="0" indent="0">
              <a:buNone/>
            </a:pPr>
            <a:endParaRPr lang="en-GB" dirty="0"/>
          </a:p>
          <a:p>
            <a:pPr marL="0" indent="0">
              <a:buNone/>
            </a:pPr>
            <a:r>
              <a:rPr lang="en-GB" dirty="0"/>
              <a:t>  Where do we start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3</a:t>
            </a:fld>
            <a:endParaRPr lang="en-US"/>
          </a:p>
        </p:txBody>
      </p:sp>
    </p:spTree>
    <p:extLst>
      <p:ext uri="{BB962C8B-B14F-4D97-AF65-F5344CB8AC3E}">
        <p14:creationId xmlns:p14="http://schemas.microsoft.com/office/powerpoint/2010/main" val="387704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1" dirty="0"/>
              <a:t>What are the key inclusion principles to build our work on ?   </a:t>
            </a:r>
            <a:r>
              <a:rPr lang="en-GB" dirty="0"/>
              <a:t>Lets share them </a:t>
            </a:r>
          </a:p>
          <a:p>
            <a:pPr marL="0" indent="0">
              <a:buNone/>
            </a:pPr>
            <a:endParaRPr lang="en-GB" dirty="0"/>
          </a:p>
          <a:p>
            <a:r>
              <a:rPr lang="en-GB" b="1" dirty="0"/>
              <a:t>Do we have a common definition of inclusion ?   </a:t>
            </a:r>
            <a:r>
              <a:rPr lang="en-GB" dirty="0"/>
              <a:t>Lets share one</a:t>
            </a:r>
          </a:p>
          <a:p>
            <a:pPr marL="0" indent="0">
              <a:buNone/>
            </a:pPr>
            <a:endParaRPr lang="en-GB" dirty="0"/>
          </a:p>
          <a:p>
            <a:r>
              <a:rPr lang="en-GB" b="1" dirty="0"/>
              <a:t>How can we use Standards and Guidelines?  </a:t>
            </a:r>
            <a:r>
              <a:rPr lang="en-GB" dirty="0"/>
              <a:t>Look a the check list</a:t>
            </a:r>
          </a:p>
          <a:p>
            <a:endParaRPr lang="en-GB" dirty="0"/>
          </a:p>
          <a:p>
            <a:r>
              <a:rPr lang="en-GB" b="1" dirty="0"/>
              <a:t>How do we use the HIS and NTKG to provide useful guidance ?  </a:t>
            </a:r>
          </a:p>
          <a:p>
            <a:pPr marL="0" indent="0">
              <a:buNone/>
            </a:pPr>
            <a:r>
              <a:rPr lang="en-GB" dirty="0"/>
              <a:t>Lets prepare some scenarios to demonstrate their usefulness  </a:t>
            </a:r>
          </a:p>
          <a:p>
            <a:endParaRPr lang="en-GB" dirty="0"/>
          </a:p>
          <a:p>
            <a:r>
              <a:rPr lang="en-GB" b="1" dirty="0"/>
              <a:t>How do we make it fun?      </a:t>
            </a:r>
            <a:r>
              <a:rPr lang="en-GB" dirty="0"/>
              <a:t>That is always a challenge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4</a:t>
            </a:fld>
            <a:endParaRPr lang="en-US"/>
          </a:p>
        </p:txBody>
      </p:sp>
    </p:spTree>
    <p:extLst>
      <p:ext uri="{BB962C8B-B14F-4D97-AF65-F5344CB8AC3E}">
        <p14:creationId xmlns:p14="http://schemas.microsoft.com/office/powerpoint/2010/main" val="364466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We need to remind ourselves of that HIS and NTKG for older persons are underpinned by key Humanitarian Principles </a:t>
            </a:r>
          </a:p>
          <a:p>
            <a:r>
              <a:rPr lang="en-GB" dirty="0"/>
              <a:t>Humanity, impartiality, neutrality and independence </a:t>
            </a:r>
          </a:p>
          <a:p>
            <a:r>
              <a:rPr lang="en-GB" dirty="0"/>
              <a:t>Non –discrimination</a:t>
            </a:r>
          </a:p>
          <a:p>
            <a:r>
              <a:rPr lang="en-GB" dirty="0"/>
              <a:t>Accessibility </a:t>
            </a:r>
          </a:p>
          <a:p>
            <a:r>
              <a:rPr lang="en-GB" dirty="0"/>
              <a:t>Respect for the inherent dignity of older persons</a:t>
            </a:r>
          </a:p>
          <a:p>
            <a:r>
              <a:rPr lang="en-GB" dirty="0"/>
              <a:t>Active participation and equality of opportunities </a:t>
            </a:r>
          </a:p>
          <a:p>
            <a:r>
              <a:rPr lang="en-GB" dirty="0"/>
              <a:t>Respect for  diversity and acceptance of older persons </a:t>
            </a:r>
          </a:p>
          <a:p>
            <a:r>
              <a:rPr lang="en-GB" dirty="0"/>
              <a:t>Equality between persons of different genders and age groups</a:t>
            </a:r>
          </a:p>
          <a:p>
            <a:r>
              <a:rPr lang="en-GB" dirty="0"/>
              <a:t>How to achieve </a:t>
            </a:r>
            <a:r>
              <a:rPr lang="en-US" b="0" i="0" dirty="0">
                <a:solidFill>
                  <a:srgbClr val="000000"/>
                </a:solidFill>
                <a:effectLst/>
                <a:latin typeface="freight-sans-pro"/>
              </a:rPr>
              <a:t>inclusive humanitarian action ?</a:t>
            </a:r>
            <a:endParaRPr lang="en-GB" dirty="0">
              <a:solidFill>
                <a:srgbClr val="000000"/>
              </a:solidFill>
              <a:latin typeface="freight-sans-pro"/>
            </a:endParaRPr>
          </a:p>
          <a:p>
            <a:r>
              <a:rPr lang="en-GB" dirty="0"/>
              <a:t>The challenge is how </a:t>
            </a:r>
            <a:r>
              <a:rPr lang="en-US" b="0" i="0" dirty="0">
                <a:solidFill>
                  <a:srgbClr val="000000"/>
                </a:solidFill>
                <a:effectLst/>
                <a:latin typeface="freight-sans-pro"/>
              </a:rPr>
              <a:t>to reach older persons most affected in a crisis with the services, assistance and protection they need, while ensuring their effective participation in the planning and execution of the response. </a:t>
            </a:r>
          </a:p>
          <a:p>
            <a:pPr algn="l"/>
            <a:r>
              <a:rPr lang="en-US" b="0" i="0" dirty="0">
                <a:solidFill>
                  <a:srgbClr val="000000"/>
                </a:solidFill>
                <a:effectLst/>
                <a:latin typeface="freight-sans-pro"/>
              </a:rPr>
              <a:t>Failing to reach older individuals who are </a:t>
            </a:r>
            <a:r>
              <a:rPr lang="en-US" b="0" i="0" dirty="0" err="1">
                <a:solidFill>
                  <a:srgbClr val="000000"/>
                </a:solidFill>
                <a:effectLst/>
                <a:latin typeface="freight-sans-pro"/>
              </a:rPr>
              <a:t>marginalised</a:t>
            </a:r>
            <a:r>
              <a:rPr lang="en-US" b="0" i="0" dirty="0">
                <a:solidFill>
                  <a:srgbClr val="000000"/>
                </a:solidFill>
                <a:effectLst/>
                <a:latin typeface="freight-sans-pro"/>
              </a:rPr>
              <a:t> and excluded means that humanitarian actors cannot claim to uphold the principle of impartiality, which is at the heart of the humanitarian mission. </a:t>
            </a:r>
          </a:p>
          <a:p>
            <a:pPr algn="l"/>
            <a:r>
              <a:rPr lang="en-US" b="0" i="0" dirty="0">
                <a:solidFill>
                  <a:srgbClr val="000000"/>
                </a:solidFill>
                <a:effectLst/>
                <a:latin typeface="freight-sans-pro"/>
              </a:rPr>
              <a:t>Inclusive humanitarian action has been at the </a:t>
            </a:r>
            <a:r>
              <a:rPr lang="en-US" b="0" i="0" dirty="0" err="1">
                <a:solidFill>
                  <a:srgbClr val="000000"/>
                </a:solidFill>
                <a:effectLst/>
                <a:latin typeface="freight-sans-pro"/>
              </a:rPr>
              <a:t>centre</a:t>
            </a:r>
            <a:r>
              <a:rPr lang="en-US" b="0" i="0" dirty="0">
                <a:solidFill>
                  <a:srgbClr val="000000"/>
                </a:solidFill>
                <a:effectLst/>
                <a:latin typeface="freight-sans-pro"/>
              </a:rPr>
              <a:t> of a number of policy discussions, commitments and initiatives in recent years, yet in practice responses continue to struggle to deliver it. </a:t>
            </a:r>
          </a:p>
          <a:p>
            <a:pPr algn="l"/>
            <a:r>
              <a:rPr lang="en-US" b="0" i="0" dirty="0">
                <a:solidFill>
                  <a:srgbClr val="000000"/>
                </a:solidFill>
                <a:effectLst/>
                <a:latin typeface="freight-sans-pro"/>
              </a:rPr>
              <a:t>Continued evidence that humanitarian responses fail to be inclusive therefore puts into question both the ethical essence of humanitarian action and its effectiveness.</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5</a:t>
            </a:fld>
            <a:endParaRPr lang="en-US"/>
          </a:p>
        </p:txBody>
      </p:sp>
    </p:spTree>
    <p:extLst>
      <p:ext uri="{BB962C8B-B14F-4D97-AF65-F5344CB8AC3E}">
        <p14:creationId xmlns:p14="http://schemas.microsoft.com/office/powerpoint/2010/main" val="242879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From the work in the region there are 5 clear gaps identified which need addressing </a:t>
            </a:r>
          </a:p>
          <a:p>
            <a:r>
              <a:rPr lang="en-US" dirty="0"/>
              <a:t>1. Out of sight- </a:t>
            </a:r>
            <a:r>
              <a:rPr lang="en-US" dirty="0">
                <a:solidFill>
                  <a:schemeClr val="dk1"/>
                </a:solidFill>
                <a:latin typeface="+mn-lt"/>
                <a:ea typeface="Calibri"/>
                <a:cs typeface="Calibri"/>
                <a:sym typeface="Calibri"/>
              </a:rPr>
              <a:t>The humanitarian sector cannot help people if it fails to see them. Sometimes this takes a significant effort. For example, people whose births are not registered or who lack proof of identity are often effectively out of sight when it comes to receiving the assistance they need and common for older persons </a:t>
            </a:r>
            <a:endParaRPr lang="en-US" dirty="0"/>
          </a:p>
          <a:p>
            <a:r>
              <a:rPr lang="en-US" dirty="0">
                <a:solidFill>
                  <a:schemeClr val="dk1"/>
                </a:solidFill>
                <a:latin typeface="+mn-lt"/>
                <a:ea typeface="Calibri"/>
                <a:cs typeface="Calibri"/>
                <a:sym typeface="Calibri"/>
              </a:rPr>
              <a:t> Another problem is that most assessments don’t collect data in a disaggregated manner, and many groups are left out </a:t>
            </a:r>
            <a:endParaRPr lang="en-US" dirty="0"/>
          </a:p>
          <a:p>
            <a:endParaRPr lang="en-US" dirty="0"/>
          </a:p>
          <a:p>
            <a:pPr>
              <a:buClr>
                <a:schemeClr val="dk1"/>
              </a:buClr>
              <a:buSzPts val="1200"/>
            </a:pPr>
            <a:r>
              <a:rPr lang="en-US" dirty="0"/>
              <a:t>2. Out of reach- Remote and hard to access population. </a:t>
            </a:r>
            <a:r>
              <a:rPr lang="en-US" dirty="0">
                <a:solidFill>
                  <a:schemeClr val="dk1"/>
                </a:solidFill>
                <a:latin typeface="+mn-lt"/>
                <a:ea typeface="Calibri"/>
                <a:cs typeface="Calibri"/>
                <a:sym typeface="Calibri"/>
              </a:rPr>
              <a:t>Factors that render people hard to reach range from physical realities of the natural and built environment to man-made factors, such as insecurity, and regulatory barriers. </a:t>
            </a:r>
          </a:p>
          <a:p>
            <a:pPr>
              <a:buClr>
                <a:schemeClr val="dk1"/>
              </a:buClr>
              <a:buSzPts val="1200"/>
            </a:pPr>
            <a:endParaRPr lang="en-US" dirty="0">
              <a:solidFill>
                <a:schemeClr val="dk1"/>
              </a:solidFill>
              <a:latin typeface="+mn-lt"/>
              <a:cs typeface="Calibri"/>
              <a:sym typeface="Calibri"/>
            </a:endParaRPr>
          </a:p>
          <a:p>
            <a:pPr>
              <a:buClr>
                <a:schemeClr val="dk1"/>
              </a:buClr>
              <a:buSzPts val="1200"/>
            </a:pPr>
            <a:r>
              <a:rPr lang="en-US" dirty="0"/>
              <a:t>3. Out of loop- Data and situational information- SADDD and WGQs</a:t>
            </a:r>
          </a:p>
          <a:p>
            <a:r>
              <a:rPr lang="en-US" dirty="0"/>
              <a:t>Tailored assistance</a:t>
            </a:r>
          </a:p>
          <a:p>
            <a:r>
              <a:rPr lang="en-US" dirty="0"/>
              <a:t>Effective communication</a:t>
            </a:r>
          </a:p>
          <a:p>
            <a:r>
              <a:rPr lang="en-US" dirty="0"/>
              <a:t>Lack of leadership to ensure inclusion</a:t>
            </a:r>
          </a:p>
          <a:p>
            <a:endParaRPr lang="en-US" dirty="0"/>
          </a:p>
          <a:p>
            <a:r>
              <a:rPr lang="en-US" dirty="0"/>
              <a:t>4. Out of money- </a:t>
            </a:r>
            <a:r>
              <a:rPr lang="en-US" dirty="0">
                <a:solidFill>
                  <a:schemeClr val="dk1"/>
                </a:solidFill>
                <a:latin typeface="+mn-lt"/>
                <a:ea typeface="Calibri"/>
                <a:cs typeface="Calibri"/>
                <a:sym typeface="Calibri"/>
              </a:rPr>
              <a:t>The massive and growing gap between the funds required and the funds available for humanitarian response is a major factor behind the exclusion of the world’s most vulnerable people. </a:t>
            </a:r>
          </a:p>
          <a:p>
            <a:endParaRPr lang="en-US" dirty="0"/>
          </a:p>
          <a:p>
            <a:pPr>
              <a:buClr>
                <a:schemeClr val="dk1"/>
              </a:buClr>
              <a:buSzPts val="1200"/>
            </a:pPr>
            <a:r>
              <a:rPr lang="en-US" dirty="0"/>
              <a:t>5. Out of scope- w</a:t>
            </a:r>
            <a:r>
              <a:rPr lang="en-US" dirty="0">
                <a:solidFill>
                  <a:schemeClr val="dk1"/>
                </a:solidFill>
                <a:latin typeface="+mn-lt"/>
                <a:ea typeface="Calibri"/>
                <a:cs typeface="Calibri"/>
                <a:sym typeface="Calibri"/>
              </a:rPr>
              <a:t>hile people may be left behind </a:t>
            </a:r>
            <a:r>
              <a:rPr lang="en-US" i="1" dirty="0">
                <a:solidFill>
                  <a:schemeClr val="dk1"/>
                </a:solidFill>
                <a:latin typeface="+mn-lt"/>
                <a:ea typeface="Calibri"/>
                <a:cs typeface="Calibri"/>
                <a:sym typeface="Calibri"/>
              </a:rPr>
              <a:t>during </a:t>
            </a:r>
            <a:r>
              <a:rPr lang="en-US" dirty="0">
                <a:solidFill>
                  <a:schemeClr val="dk1"/>
                </a:solidFill>
                <a:latin typeface="+mn-lt"/>
                <a:ea typeface="Calibri"/>
                <a:cs typeface="Calibri"/>
                <a:sym typeface="Calibri"/>
              </a:rPr>
              <a:t>humanitarian responses, others are left behind because they fall </a:t>
            </a:r>
            <a:r>
              <a:rPr lang="en-US" i="1" dirty="0">
                <a:solidFill>
                  <a:schemeClr val="dk1"/>
                </a:solidFill>
                <a:latin typeface="+mn-lt"/>
                <a:ea typeface="Calibri"/>
                <a:cs typeface="Calibri"/>
                <a:sym typeface="Calibri"/>
              </a:rPr>
              <a:t>outside </a:t>
            </a:r>
            <a:r>
              <a:rPr lang="en-US" dirty="0">
                <a:solidFill>
                  <a:schemeClr val="dk1"/>
                </a:solidFill>
                <a:latin typeface="+mn-lt"/>
                <a:ea typeface="Calibri"/>
                <a:cs typeface="Calibri"/>
                <a:sym typeface="Calibri"/>
              </a:rPr>
              <a:t>humanitarian scope. Certain types of crisis give rise to humanitarian need but rarely make it onto the agenda of the mainstream. Like irregular migrants, and urban violence</a:t>
            </a:r>
            <a:endParaRPr lang="en-US" dirty="0"/>
          </a:p>
          <a:p>
            <a:pPr>
              <a:buClr>
                <a:schemeClr val="dk1"/>
              </a:buClr>
              <a:buSzPts val="1200"/>
            </a:pPr>
            <a:endParaRPr lang="en-US" dirty="0"/>
          </a:p>
          <a:p>
            <a:r>
              <a:rPr lang="en-US" dirty="0"/>
              <a:t>Using the guidance can help to reverse these challenges…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6</a:t>
            </a:fld>
            <a:endParaRPr lang="en-US"/>
          </a:p>
        </p:txBody>
      </p:sp>
    </p:spTree>
    <p:extLst>
      <p:ext uri="{BB962C8B-B14F-4D97-AF65-F5344CB8AC3E}">
        <p14:creationId xmlns:p14="http://schemas.microsoft.com/office/powerpoint/2010/main" val="381048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To take steps to address these challenges it is useful to </a:t>
            </a:r>
            <a:r>
              <a:rPr lang="en-US" dirty="0" err="1"/>
              <a:t>recognise</a:t>
            </a:r>
            <a:r>
              <a:rPr lang="en-US" dirty="0"/>
              <a:t> the different ways of working and to identify the barriers faced to strengthen inclusion. </a:t>
            </a:r>
          </a:p>
          <a:p>
            <a:r>
              <a:rPr lang="en-US" dirty="0"/>
              <a:t>In reality , it is often challenging to adopt a fully inclusive approach. </a:t>
            </a:r>
          </a:p>
          <a:p>
            <a:r>
              <a:rPr lang="en-US" dirty="0"/>
              <a:t>Look at this diagram and </a:t>
            </a:r>
            <a:r>
              <a:rPr lang="en-US" dirty="0" err="1"/>
              <a:t>recognise</a:t>
            </a:r>
            <a:r>
              <a:rPr lang="en-US" dirty="0"/>
              <a:t> these 4 options which we commonly experience in our work. </a:t>
            </a:r>
          </a:p>
          <a:p>
            <a:r>
              <a:rPr lang="en-US" dirty="0"/>
              <a:t>One aim of an inclusive approach in our work is that everyone has equal and equitable access to services. </a:t>
            </a:r>
          </a:p>
          <a:p>
            <a:r>
              <a:rPr lang="en-US" dirty="0"/>
              <a:t>Question one -  Think of a project you are working on or know about where older persons and others at risk are involved. </a:t>
            </a:r>
          </a:p>
          <a:p>
            <a:r>
              <a:rPr lang="en-US" dirty="0"/>
              <a:t>Which approach are you using? </a:t>
            </a:r>
          </a:p>
          <a:p>
            <a:r>
              <a:rPr lang="en-US" dirty="0"/>
              <a:t>Give an example – in the community </a:t>
            </a:r>
            <a:r>
              <a:rPr lang="en-US" dirty="0" err="1"/>
              <a:t>centre</a:t>
            </a:r>
            <a:r>
              <a:rPr lang="en-US" dirty="0"/>
              <a:t> set up to receive migrants they only receive any displaced persons but there are no special health facilities for older persons </a:t>
            </a:r>
          </a:p>
          <a:p>
            <a:r>
              <a:rPr lang="en-US" dirty="0"/>
              <a:t>Or another example - in the community </a:t>
            </a:r>
            <a:r>
              <a:rPr lang="en-US" dirty="0" err="1"/>
              <a:t>centre</a:t>
            </a:r>
            <a:r>
              <a:rPr lang="en-US" dirty="0"/>
              <a:t>, there are special health services and food supplies for children, adults and older persons </a:t>
            </a:r>
          </a:p>
          <a:p>
            <a:endParaRPr lang="en-US" dirty="0"/>
          </a:p>
          <a:p>
            <a:r>
              <a:rPr lang="en-US" dirty="0"/>
              <a:t>Use prompt questions-  </a:t>
            </a:r>
          </a:p>
          <a:p>
            <a:r>
              <a:rPr lang="en-US" dirty="0"/>
              <a:t>Do you have specific </a:t>
            </a:r>
            <a:r>
              <a:rPr lang="en-US" dirty="0" err="1"/>
              <a:t>programmes</a:t>
            </a:r>
            <a:r>
              <a:rPr lang="en-US" dirty="0"/>
              <a:t> for older people within the community where there is active engagement with others ? </a:t>
            </a:r>
          </a:p>
          <a:p>
            <a:r>
              <a:rPr lang="en-US" dirty="0"/>
              <a:t>Do you have specific </a:t>
            </a:r>
            <a:r>
              <a:rPr lang="en-US" dirty="0" err="1"/>
              <a:t>programmes</a:t>
            </a:r>
            <a:r>
              <a:rPr lang="en-US" dirty="0"/>
              <a:t> for older people segregated from the others? What are the pros and cons of the ways in developing this approach? </a:t>
            </a:r>
          </a:p>
          <a:p>
            <a:r>
              <a:rPr lang="en-US" dirty="0"/>
              <a:t>Is there a gap in </a:t>
            </a:r>
            <a:r>
              <a:rPr lang="en-US" dirty="0" err="1"/>
              <a:t>programmes</a:t>
            </a:r>
            <a:r>
              <a:rPr lang="en-US" dirty="0"/>
              <a:t> for older people and they are excluded ? </a:t>
            </a:r>
          </a:p>
          <a:p>
            <a:r>
              <a:rPr lang="en-US" dirty="0"/>
              <a:t>Discussion in plenary with examples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7</a:t>
            </a:fld>
            <a:endParaRPr lang="en-US"/>
          </a:p>
        </p:txBody>
      </p:sp>
    </p:spTree>
    <p:extLst>
      <p:ext uri="{BB962C8B-B14F-4D97-AF65-F5344CB8AC3E}">
        <p14:creationId xmlns:p14="http://schemas.microsoft.com/office/powerpoint/2010/main" val="133397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Take a look at this check list using Handout 4.1 </a:t>
            </a:r>
          </a:p>
          <a:p>
            <a:endParaRPr lang="en-US" dirty="0"/>
          </a:p>
          <a:p>
            <a:r>
              <a:rPr lang="en-US" dirty="0"/>
              <a:t>Tick of if you agree with the statements. </a:t>
            </a:r>
          </a:p>
          <a:p>
            <a:endParaRPr lang="en-US" dirty="0"/>
          </a:p>
          <a:p>
            <a:r>
              <a:rPr lang="en-US" dirty="0"/>
              <a:t>In your work – which points from the 3 sections are most useful ? </a:t>
            </a:r>
          </a:p>
          <a:p>
            <a:endParaRPr lang="en-US" dirty="0"/>
          </a:p>
          <a:p>
            <a:r>
              <a:rPr lang="en-US" dirty="0"/>
              <a:t>The Humanitarian Inclusion Standards and NTKG for older persons are complimentary tools which describe the sets of actions needed to ensure that crisis-affected older persons with and without disabilities can enjoy their right.</a:t>
            </a:r>
          </a:p>
          <a:p>
            <a:r>
              <a:rPr lang="en-GB" dirty="0"/>
              <a:t>Each document sets out guiding principles to critical activities to keep older persons safe from abuse, neglect, exploitation and violence and to support their wellbeing</a:t>
            </a:r>
            <a:endParaRPr lang="en-US" dirty="0"/>
          </a:p>
          <a:p>
            <a:r>
              <a:rPr lang="en-US" dirty="0"/>
              <a:t>Both are useful resources for practitioners to plan, implement, and evaluate humanitarian response. </a:t>
            </a:r>
          </a:p>
          <a:p>
            <a:r>
              <a:rPr lang="en-GB" dirty="0"/>
              <a:t>Approaches apply across a wide range of context, mixed migration setting and public health emergencies. Older persons often face multiple risks all at once so activities need to be interlinking to build resilience of older persons , their family and community  </a:t>
            </a:r>
          </a:p>
          <a:p>
            <a:r>
              <a:rPr lang="en-GB" dirty="0"/>
              <a:t>Using standards with others guidance:</a:t>
            </a:r>
          </a:p>
          <a:p>
            <a:r>
              <a:rPr lang="en-GB" dirty="0"/>
              <a:t>- can create order out of chaos and helps to focus where it is most needed </a:t>
            </a:r>
          </a:p>
          <a:p>
            <a:r>
              <a:rPr lang="en-GB" dirty="0"/>
              <a:t>- helps to identify needs of older persons  and to know what to do</a:t>
            </a:r>
          </a:p>
          <a:p>
            <a:r>
              <a:rPr lang="en-GB" dirty="0"/>
              <a:t>- can inform affected older  persons to understand their rights </a:t>
            </a:r>
          </a:p>
          <a:p>
            <a:endParaRPr lang="en-GB" dirty="0"/>
          </a:p>
          <a:p>
            <a:r>
              <a:rPr lang="en-GB" dirty="0"/>
              <a:t>Use them to:</a:t>
            </a:r>
          </a:p>
          <a:p>
            <a:r>
              <a:rPr lang="en-GB" dirty="0"/>
              <a:t> jointly prioritise actions </a:t>
            </a:r>
          </a:p>
          <a:p>
            <a:r>
              <a:rPr lang="en-GB" dirty="0"/>
              <a:t>work with governments , communities and partners </a:t>
            </a:r>
          </a:p>
          <a:p>
            <a:r>
              <a:rPr lang="en-GB" dirty="0"/>
              <a:t>design,  implement and improve a response </a:t>
            </a:r>
          </a:p>
          <a:p>
            <a:r>
              <a:rPr lang="en-GB" dirty="0"/>
              <a:t>measure how effective a programme is </a:t>
            </a:r>
          </a:p>
          <a:p>
            <a:r>
              <a:rPr lang="en-GB" dirty="0"/>
              <a:t>take steps to leave no one behind </a:t>
            </a:r>
          </a:p>
          <a:p>
            <a:r>
              <a:rPr lang="en-GB" dirty="0"/>
              <a:t>prepare before crisis strikes </a:t>
            </a:r>
          </a:p>
          <a:p>
            <a:endParaRPr lang="en-US" dirty="0"/>
          </a:p>
          <a:p>
            <a:r>
              <a:rPr lang="en-US" dirty="0"/>
              <a:t>By applying them in preparedness and response operations, humanitarian agencies and practitioners make a commitment to quality and make themselves accountable to the older populations they serve.</a:t>
            </a:r>
          </a:p>
          <a:p>
            <a:pPr>
              <a:spcBef>
                <a:spcPts val="412"/>
              </a:spcBef>
            </a:pPr>
            <a:endParaRPr lang="en-IN"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8</a:t>
            </a:fld>
            <a:endParaRPr lang="en-US"/>
          </a:p>
        </p:txBody>
      </p:sp>
    </p:spTree>
    <p:extLst>
      <p:ext uri="{BB962C8B-B14F-4D97-AF65-F5344CB8AC3E}">
        <p14:creationId xmlns:p14="http://schemas.microsoft.com/office/powerpoint/2010/main" val="242879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2289">
              <a:defRPr/>
            </a:pPr>
            <a:r>
              <a:rPr lang="en-GB" dirty="0"/>
              <a:t>To find solutions to these challenges, the Humanitarian Inclusion Standards offers some steps towards inclusion. </a:t>
            </a:r>
          </a:p>
          <a:p>
            <a:pPr defTabSz="942289">
              <a:defRPr/>
            </a:pPr>
            <a:r>
              <a:rPr lang="en-GB" dirty="0"/>
              <a:t>The standards are divided into 2 section – one looks at Key Inclusion Standards and then applies them to the sectors. There are sectors on Protection, Health, Shelter, Nutrition, Livelihoods, and WASH – all very relevant to the priorities identified in the Ageing on the Move report.   </a:t>
            </a:r>
          </a:p>
          <a:p>
            <a:pPr defTabSz="942289">
              <a:defRPr/>
            </a:pPr>
            <a:r>
              <a:rPr lang="en-GB" dirty="0"/>
              <a:t>Have a look at this video. </a:t>
            </a:r>
          </a:p>
          <a:p>
            <a:endParaRPr lang="it-CO" dirty="0"/>
          </a:p>
        </p:txBody>
      </p:sp>
      <p:sp>
        <p:nvSpPr>
          <p:cNvPr id="4" name="Segnaposto numero diapositiva 3"/>
          <p:cNvSpPr>
            <a:spLocks noGrp="1"/>
          </p:cNvSpPr>
          <p:nvPr>
            <p:ph type="sldNum" sz="quarter" idx="5"/>
          </p:nvPr>
        </p:nvSpPr>
        <p:spPr/>
        <p:txBody>
          <a:bodyPr/>
          <a:lstStyle/>
          <a:p>
            <a:fld id="{CAAC6369-6DFD-8249-9D57-215F64690089}" type="slidenum">
              <a:rPr lang="en-US" smtClean="0"/>
              <a:t>9</a:t>
            </a:fld>
            <a:endParaRPr lang="en-US"/>
          </a:p>
        </p:txBody>
      </p:sp>
    </p:spTree>
    <p:extLst>
      <p:ext uri="{BB962C8B-B14F-4D97-AF65-F5344CB8AC3E}">
        <p14:creationId xmlns:p14="http://schemas.microsoft.com/office/powerpoint/2010/main" val="31337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0100-3EE3-154F-8ABF-2C02431B1B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9B2BA5-91CE-1C49-A397-0C879B072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B7287DE-16A9-6F42-AA8E-8FE404EC8666}"/>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DDDE604D-E9CB-DE45-A41A-0FF05A009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B3035-2E19-9D41-936C-E1575F29096B}"/>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248154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C3A8-EEE9-E14C-99E6-F8226A38994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F88F6F-F391-2949-8E6C-C73A63C2BF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3172BE-0E1C-6C44-BE94-EC5C60168992}"/>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96CA0DFD-6AC6-C544-82B6-3EE0F7D98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7D341-1B25-8948-A6B6-F2C6ADDA13C5}"/>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152379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C2D79-E15D-704E-8350-B8BDDADFE2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394E54-BB48-DA49-BBA7-6F36008262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88FF2C-E33D-F04D-B946-33C2F6B9996B}"/>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798F41E3-2784-804D-90BD-2BB1BBFA9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67E0C-3B96-5A41-8655-D38760A7BF74}"/>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32774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4368-EEE3-C04F-8447-376AAA3DFF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DDAC40-0AE4-D741-9B81-4C66A64D62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EC357A-5B5E-A443-BB5D-4E4CC928855D}"/>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505DDD5A-B55C-1D41-91A0-6DC287D9B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7DBF-C805-0A46-B9C1-116F2097E511}"/>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87097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14B7-8B83-2048-9EAB-AD83C99B49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935910-EA4B-8440-AA96-D826F9F6B5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2957D-F516-AA45-90B7-A59DBE0B14E4}"/>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12C77DC8-78B4-C148-9F06-BA527E809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18892-C5DC-CA42-ABCA-C5D85AA8A2B7}"/>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100317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73FC-2919-D343-AACD-3741FFB797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E7F00-CE4F-7C49-9D8E-FC1040F232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EE411D-EA7E-AD4F-A634-14C641A184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0E9CA3-3BFF-7649-B929-6BC7F1C17FF4}"/>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6" name="Footer Placeholder 5">
            <a:extLst>
              <a:ext uri="{FF2B5EF4-FFF2-40B4-BE49-F238E27FC236}">
                <a16:creationId xmlns:a16="http://schemas.microsoft.com/office/drawing/2014/main" id="{8BFD5B8E-E789-6F4D-A1E9-13CE057D8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9FAB-2847-304E-AA3F-4245C258913A}"/>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142290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34F1-192A-944D-9E04-7D6B83F6CB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0AFB13-763B-AF47-A7B8-DB3145B30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D449C0-AF76-CA48-8962-069639ABAC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479D7-F0D1-8A4D-B0D5-B7974B6DE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392EE-61AB-1A4A-84AF-AE8A2B45F2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39FB06-068D-0A43-A3F2-91DC764FD238}"/>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8" name="Footer Placeholder 7">
            <a:extLst>
              <a:ext uri="{FF2B5EF4-FFF2-40B4-BE49-F238E27FC236}">
                <a16:creationId xmlns:a16="http://schemas.microsoft.com/office/drawing/2014/main" id="{17CC2B0F-254C-0344-8156-7990E5D46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CE245-CA56-364E-8020-71A8383F8991}"/>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109714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9D07-0B7F-924F-9A1C-EAE5AF5554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AEBD4C-186D-9A48-9A1D-D44B202940EE}"/>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4" name="Footer Placeholder 3">
            <a:extLst>
              <a:ext uri="{FF2B5EF4-FFF2-40B4-BE49-F238E27FC236}">
                <a16:creationId xmlns:a16="http://schemas.microsoft.com/office/drawing/2014/main" id="{53D66B67-A40F-0E40-AD59-0C63BDFC70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92AF8A-E03A-AC42-8807-2AF3CF16B762}"/>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287240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A35E3-3BE8-8349-8A72-1DA5A6B96608}"/>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3" name="Footer Placeholder 2">
            <a:extLst>
              <a:ext uri="{FF2B5EF4-FFF2-40B4-BE49-F238E27FC236}">
                <a16:creationId xmlns:a16="http://schemas.microsoft.com/office/drawing/2014/main" id="{4C03C7D0-D25C-A544-91A3-CD3371E16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0211B-4863-5345-952B-CEA8B555AA40}"/>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235851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0C76-0EA4-624B-83D4-6F3239A018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0D8258C-1068-964A-BFDE-CC1B52139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59A622-7855-2547-A0F6-8A9117F36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661382-DBB7-F34A-BF44-EB19381E6D34}"/>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6" name="Footer Placeholder 5">
            <a:extLst>
              <a:ext uri="{FF2B5EF4-FFF2-40B4-BE49-F238E27FC236}">
                <a16:creationId xmlns:a16="http://schemas.microsoft.com/office/drawing/2014/main" id="{72BAD303-6AC3-1B46-B799-1927C283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05D9D-879A-834E-A6A6-DAC341AC64E7}"/>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15223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6983-5A3E-A44F-89E1-12D8AE104D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D971A6B-11EC-E84E-A5C1-9221D43A6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380AD-10E6-E34A-8EF6-3FF62457F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071AA1-41BA-C549-911F-DDB6FBFC91DE}"/>
              </a:ext>
            </a:extLst>
          </p:cNvPr>
          <p:cNvSpPr>
            <a:spLocks noGrp="1"/>
          </p:cNvSpPr>
          <p:nvPr>
            <p:ph type="dt" sz="half" idx="10"/>
          </p:nvPr>
        </p:nvSpPr>
        <p:spPr/>
        <p:txBody>
          <a:bodyPr/>
          <a:lstStyle/>
          <a:p>
            <a:fld id="{9FB2ED6F-C6E7-3044-99E9-9407FA377944}" type="datetimeFigureOut">
              <a:rPr lang="en-US" smtClean="0"/>
              <a:t>7/20/22</a:t>
            </a:fld>
            <a:endParaRPr lang="en-US"/>
          </a:p>
        </p:txBody>
      </p:sp>
      <p:sp>
        <p:nvSpPr>
          <p:cNvPr id="6" name="Footer Placeholder 5">
            <a:extLst>
              <a:ext uri="{FF2B5EF4-FFF2-40B4-BE49-F238E27FC236}">
                <a16:creationId xmlns:a16="http://schemas.microsoft.com/office/drawing/2014/main" id="{62D0C806-B795-6948-A8D0-FEFE02757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73443-7160-2C4F-B614-BFD0854F285C}"/>
              </a:ext>
            </a:extLst>
          </p:cNvPr>
          <p:cNvSpPr>
            <a:spLocks noGrp="1"/>
          </p:cNvSpPr>
          <p:nvPr>
            <p:ph type="sldNum" sz="quarter" idx="12"/>
          </p:nvPr>
        </p:nvSpPr>
        <p:spPr/>
        <p:txBody>
          <a:bodyPr/>
          <a:lstStyle/>
          <a:p>
            <a:fld id="{3B326313-8F33-024C-98DB-845B7103DBE9}" type="slidenum">
              <a:rPr lang="en-US" smtClean="0"/>
              <a:t>‹N›</a:t>
            </a:fld>
            <a:endParaRPr lang="en-US"/>
          </a:p>
        </p:txBody>
      </p:sp>
    </p:spTree>
    <p:extLst>
      <p:ext uri="{BB962C8B-B14F-4D97-AF65-F5344CB8AC3E}">
        <p14:creationId xmlns:p14="http://schemas.microsoft.com/office/powerpoint/2010/main" val="426081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1CD82-C4B5-D04E-8F80-27D0ADB0B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CF758C-BA82-0944-BE59-DAF21AFFB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2167CD-E978-564E-BFDF-A4EB0F739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2ED6F-C6E7-3044-99E9-9407FA377944}" type="datetimeFigureOut">
              <a:rPr lang="en-US" smtClean="0"/>
              <a:t>7/20/22</a:t>
            </a:fld>
            <a:endParaRPr lang="en-US"/>
          </a:p>
        </p:txBody>
      </p:sp>
      <p:sp>
        <p:nvSpPr>
          <p:cNvPr id="5" name="Footer Placeholder 4">
            <a:extLst>
              <a:ext uri="{FF2B5EF4-FFF2-40B4-BE49-F238E27FC236}">
                <a16:creationId xmlns:a16="http://schemas.microsoft.com/office/drawing/2014/main" id="{DD3BF11B-CDC8-0140-9AE4-84C49649A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DA32A9-F8E8-844E-AEA2-29A55D8D0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26313-8F33-024C-98DB-845B7103DBE9}" type="slidenum">
              <a:rPr lang="en-US" smtClean="0"/>
              <a:t>‹N›</a:t>
            </a:fld>
            <a:endParaRPr lang="en-US"/>
          </a:p>
        </p:txBody>
      </p:sp>
      <p:pic>
        <p:nvPicPr>
          <p:cNvPr id="7" name="Picture 6" descr="A close up of a sign&#10;&#10;Description automatically generated">
            <a:extLst>
              <a:ext uri="{FF2B5EF4-FFF2-40B4-BE49-F238E27FC236}">
                <a16:creationId xmlns:a16="http://schemas.microsoft.com/office/drawing/2014/main" id="{A2A563D9-9FD1-F748-8B3B-857AB214370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74594" y="136525"/>
            <a:ext cx="1822813" cy="1014046"/>
          </a:xfrm>
          <a:prstGeom prst="rect">
            <a:avLst/>
          </a:prstGeom>
        </p:spPr>
      </p:pic>
    </p:spTree>
    <p:extLst>
      <p:ext uri="{BB962C8B-B14F-4D97-AF65-F5344CB8AC3E}">
        <p14:creationId xmlns:p14="http://schemas.microsoft.com/office/powerpoint/2010/main" val="136186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B3gsp5rbg7k?feature=oembed" TargetMode="Externa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2">
            <a:extLst>
              <a:ext uri="{FF2B5EF4-FFF2-40B4-BE49-F238E27FC236}">
                <a16:creationId xmlns:a16="http://schemas.microsoft.com/office/drawing/2014/main" id="{75387138-4EEE-EBB5-7C5A-C0A10C65AF36}"/>
              </a:ext>
            </a:extLst>
          </p:cNvPr>
          <p:cNvSpPr/>
          <p:nvPr/>
        </p:nvSpPr>
        <p:spPr>
          <a:xfrm>
            <a:off x="9727851" y="0"/>
            <a:ext cx="2458944" cy="188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0" name="Elemento grafico 28">
            <a:extLst>
              <a:ext uri="{FF2B5EF4-FFF2-40B4-BE49-F238E27FC236}">
                <a16:creationId xmlns:a16="http://schemas.microsoft.com/office/drawing/2014/main" id="{B1032917-BD3E-7903-8774-AB5ACE9E9F8D}"/>
              </a:ext>
            </a:extLst>
          </p:cNvPr>
          <p:cNvSpPr/>
          <p:nvPr/>
        </p:nvSpPr>
        <p:spPr>
          <a:xfrm>
            <a:off x="-899305" y="-2664025"/>
            <a:ext cx="4882172" cy="5531642"/>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a:p>
        </p:txBody>
      </p:sp>
      <p:pic>
        <p:nvPicPr>
          <p:cNvPr id="32" name="Elemento grafico 31">
            <a:extLst>
              <a:ext uri="{FF2B5EF4-FFF2-40B4-BE49-F238E27FC236}">
                <a16:creationId xmlns:a16="http://schemas.microsoft.com/office/drawing/2014/main" id="{62DBC86E-1BE8-16A7-193F-6FF68E44AC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5975" y="4866237"/>
            <a:ext cx="3340100" cy="2908300"/>
          </a:xfrm>
          <a:prstGeom prst="rect">
            <a:avLst/>
          </a:prstGeom>
        </p:spPr>
      </p:pic>
      <p:sp>
        <p:nvSpPr>
          <p:cNvPr id="40" name="CasellaDiTesto 39">
            <a:extLst>
              <a:ext uri="{FF2B5EF4-FFF2-40B4-BE49-F238E27FC236}">
                <a16:creationId xmlns:a16="http://schemas.microsoft.com/office/drawing/2014/main" id="{4B6F60CB-3708-DA70-BDC8-86FF5DF1731B}"/>
              </a:ext>
            </a:extLst>
          </p:cNvPr>
          <p:cNvSpPr txBox="1"/>
          <p:nvPr/>
        </p:nvSpPr>
        <p:spPr>
          <a:xfrm>
            <a:off x="1158330" y="2323066"/>
            <a:ext cx="3760725" cy="1015663"/>
          </a:xfrm>
          <a:prstGeom prst="rect">
            <a:avLst/>
          </a:prstGeom>
          <a:noFill/>
        </p:spPr>
        <p:txBody>
          <a:bodyPr wrap="square" rtlCol="0">
            <a:spAutoFit/>
          </a:bodyPr>
          <a:lstStyle/>
          <a:p>
            <a:pPr algn="r"/>
            <a:r>
              <a:rPr lang="it-CO" sz="6000" b="1" dirty="0">
                <a:solidFill>
                  <a:srgbClr val="0070C0"/>
                </a:solidFill>
                <a:latin typeface="Proxima Nova Rg" panose="02000506030000020004" pitchFamily="2" charset="0"/>
              </a:rPr>
              <a:t>Session 4</a:t>
            </a:r>
          </a:p>
        </p:txBody>
      </p:sp>
      <p:sp>
        <p:nvSpPr>
          <p:cNvPr id="41" name="CasellaDiTesto 40">
            <a:extLst>
              <a:ext uri="{FF2B5EF4-FFF2-40B4-BE49-F238E27FC236}">
                <a16:creationId xmlns:a16="http://schemas.microsoft.com/office/drawing/2014/main" id="{55E251A2-FAC1-0471-4B9A-44AB93BA2880}"/>
              </a:ext>
            </a:extLst>
          </p:cNvPr>
          <p:cNvSpPr txBox="1"/>
          <p:nvPr/>
        </p:nvSpPr>
        <p:spPr>
          <a:xfrm>
            <a:off x="266880" y="3242068"/>
            <a:ext cx="4652175" cy="1938992"/>
          </a:xfrm>
          <a:prstGeom prst="rect">
            <a:avLst/>
          </a:prstGeom>
          <a:noFill/>
        </p:spPr>
        <p:txBody>
          <a:bodyPr wrap="square" rtlCol="0">
            <a:spAutoFit/>
          </a:bodyPr>
          <a:lstStyle/>
          <a:p>
            <a:pPr algn="r"/>
            <a:r>
              <a:rPr lang="it-CO" sz="2400" b="1" dirty="0">
                <a:solidFill>
                  <a:srgbClr val="0070C0"/>
                </a:solidFill>
                <a:latin typeface="Proxima Nova Rg" panose="02000506030000020004" pitchFamily="2" charset="0"/>
              </a:rPr>
              <a:t>Advanced Facilitators tips on using the Humanitarian Inclusion Standards and UNHCR Need to Know Guidance</a:t>
            </a:r>
          </a:p>
        </p:txBody>
      </p:sp>
      <p:pic>
        <p:nvPicPr>
          <p:cNvPr id="42" name="Picture 7">
            <a:extLst>
              <a:ext uri="{FF2B5EF4-FFF2-40B4-BE49-F238E27FC236}">
                <a16:creationId xmlns:a16="http://schemas.microsoft.com/office/drawing/2014/main" id="{14BC3DD5-685B-ECB4-0A87-5269C43045C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889980" y="5528469"/>
            <a:ext cx="4029075" cy="10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igura a mano libera 43">
            <a:extLst>
              <a:ext uri="{FF2B5EF4-FFF2-40B4-BE49-F238E27FC236}">
                <a16:creationId xmlns:a16="http://schemas.microsoft.com/office/drawing/2014/main" id="{805CF19B-4833-81CD-8DD3-CCF5DCEE457B}"/>
              </a:ext>
            </a:extLst>
          </p:cNvPr>
          <p:cNvSpPr/>
          <p:nvPr/>
        </p:nvSpPr>
        <p:spPr>
          <a:xfrm>
            <a:off x="-1132778" y="-988278"/>
            <a:ext cx="10632465" cy="2598856"/>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9" name="Elemento grafico 36">
            <a:extLst>
              <a:ext uri="{FF2B5EF4-FFF2-40B4-BE49-F238E27FC236}">
                <a16:creationId xmlns:a16="http://schemas.microsoft.com/office/drawing/2014/main" id="{DE492C52-647F-651B-4200-699B5FD59925}"/>
              </a:ext>
            </a:extLst>
          </p:cNvPr>
          <p:cNvSpPr/>
          <p:nvPr/>
        </p:nvSpPr>
        <p:spPr>
          <a:xfrm>
            <a:off x="6096000" y="351922"/>
            <a:ext cx="378026" cy="378026"/>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D1951"/>
          </a:solidFill>
          <a:ln w="9293" cap="flat">
            <a:noFill/>
            <a:prstDash val="solid"/>
            <a:miter/>
          </a:ln>
        </p:spPr>
        <p:txBody>
          <a:bodyPr rtlCol="0" anchor="ctr"/>
          <a:lstStyle/>
          <a:p>
            <a:endParaRPr lang="it-CO"/>
          </a:p>
        </p:txBody>
      </p:sp>
      <p:pic>
        <p:nvPicPr>
          <p:cNvPr id="3" name="Immagine 2">
            <a:extLst>
              <a:ext uri="{FF2B5EF4-FFF2-40B4-BE49-F238E27FC236}">
                <a16:creationId xmlns:a16="http://schemas.microsoft.com/office/drawing/2014/main" id="{63E44FAE-9D2F-2D59-ACCE-8CE6E184FCE3}"/>
              </a:ext>
            </a:extLst>
          </p:cNvPr>
          <p:cNvPicPr>
            <a:picLocks noChangeAspect="1"/>
          </p:cNvPicPr>
          <p:nvPr/>
        </p:nvPicPr>
        <p:blipFill rotWithShape="1">
          <a:blip r:embed="rId6"/>
          <a:srcRect t="9870" r="11555" b="23889"/>
          <a:stretch/>
        </p:blipFill>
        <p:spPr>
          <a:xfrm>
            <a:off x="5377903" y="330292"/>
            <a:ext cx="6026726" cy="6018204"/>
          </a:xfrm>
          <a:prstGeom prst="ellipse">
            <a:avLst/>
          </a:prstGeom>
        </p:spPr>
      </p:pic>
      <p:grpSp>
        <p:nvGrpSpPr>
          <p:cNvPr id="15" name="Elemento grafico 13">
            <a:extLst>
              <a:ext uri="{FF2B5EF4-FFF2-40B4-BE49-F238E27FC236}">
                <a16:creationId xmlns:a16="http://schemas.microsoft.com/office/drawing/2014/main" id="{1C80CCAC-CA02-7A16-2885-FDC30BA8D2EE}"/>
              </a:ext>
            </a:extLst>
          </p:cNvPr>
          <p:cNvGrpSpPr/>
          <p:nvPr/>
        </p:nvGrpSpPr>
        <p:grpSpPr>
          <a:xfrm>
            <a:off x="5360970" y="270508"/>
            <a:ext cx="6088271" cy="6094921"/>
            <a:chOff x="1146935" y="327331"/>
            <a:chExt cx="3515048" cy="3518888"/>
          </a:xfrm>
          <a:solidFill>
            <a:schemeClr val="bg1">
              <a:lumMod val="75000"/>
            </a:schemeClr>
          </a:solidFill>
        </p:grpSpPr>
        <p:sp>
          <p:nvSpPr>
            <p:cNvPr id="16" name="Figura a mano libera 15">
              <a:extLst>
                <a:ext uri="{FF2B5EF4-FFF2-40B4-BE49-F238E27FC236}">
                  <a16:creationId xmlns:a16="http://schemas.microsoft.com/office/drawing/2014/main" id="{CB68D9A6-2BB1-9021-9CF0-3ECFD26FD598}"/>
                </a:ext>
              </a:extLst>
            </p:cNvPr>
            <p:cNvSpPr/>
            <p:nvPr/>
          </p:nvSpPr>
          <p:spPr>
            <a:xfrm>
              <a:off x="1173860" y="1969944"/>
              <a:ext cx="17767" cy="146021"/>
            </a:xfrm>
            <a:custGeom>
              <a:avLst/>
              <a:gdLst>
                <a:gd name="connsiteX0" fmla="*/ 0 w 17767"/>
                <a:gd name="connsiteY0" fmla="*/ 127519 h 146021"/>
                <a:gd name="connsiteX1" fmla="*/ 7517 w 17767"/>
                <a:gd name="connsiteY1" fmla="*/ 131619 h 146021"/>
                <a:gd name="connsiteX2" fmla="*/ 17768 w 17767"/>
                <a:gd name="connsiteY2" fmla="*/ 53577 h 146021"/>
                <a:gd name="connsiteX3" fmla="*/ 4100 w 17767"/>
                <a:gd name="connsiteY3" fmla="*/ 0 h 146021"/>
                <a:gd name="connsiteX4" fmla="*/ 0 w 17767"/>
                <a:gd name="connsiteY4" fmla="*/ 127519 h 14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 h="146021">
                  <a:moveTo>
                    <a:pt x="0" y="127519"/>
                  </a:moveTo>
                  <a:cubicBezTo>
                    <a:pt x="2050" y="153487"/>
                    <a:pt x="4784" y="149524"/>
                    <a:pt x="7517" y="131619"/>
                  </a:cubicBezTo>
                  <a:cubicBezTo>
                    <a:pt x="10251" y="113715"/>
                    <a:pt x="14351" y="82416"/>
                    <a:pt x="17768" y="53577"/>
                  </a:cubicBezTo>
                  <a:cubicBezTo>
                    <a:pt x="12164" y="35809"/>
                    <a:pt x="8884" y="18041"/>
                    <a:pt x="4100" y="0"/>
                  </a:cubicBezTo>
                  <a:cubicBezTo>
                    <a:pt x="957" y="42370"/>
                    <a:pt x="957" y="85013"/>
                    <a:pt x="0" y="127519"/>
                  </a:cubicBezTo>
                  <a:close/>
                </a:path>
              </a:pathLst>
            </a:custGeom>
            <a:grpFill/>
            <a:ln w="13639" cap="flat">
              <a:noFill/>
              <a:prstDash val="solid"/>
              <a:miter/>
            </a:ln>
          </p:spPr>
          <p:txBody>
            <a:bodyPr rtlCol="0" anchor="ctr"/>
            <a:lstStyle/>
            <a:p>
              <a:endParaRPr lang="it-CO"/>
            </a:p>
          </p:txBody>
        </p:sp>
        <p:sp>
          <p:nvSpPr>
            <p:cNvPr id="17" name="Figura a mano libera 16">
              <a:extLst>
                <a:ext uri="{FF2B5EF4-FFF2-40B4-BE49-F238E27FC236}">
                  <a16:creationId xmlns:a16="http://schemas.microsoft.com/office/drawing/2014/main" id="{0890A155-8FE0-7350-37D4-EA67E12C84FA}"/>
                </a:ext>
              </a:extLst>
            </p:cNvPr>
            <p:cNvSpPr/>
            <p:nvPr/>
          </p:nvSpPr>
          <p:spPr>
            <a:xfrm>
              <a:off x="1178917" y="1667753"/>
              <a:ext cx="36902" cy="152085"/>
            </a:xfrm>
            <a:custGeom>
              <a:avLst/>
              <a:gdLst>
                <a:gd name="connsiteX0" fmla="*/ 23918 w 36902"/>
                <a:gd name="connsiteY0" fmla="*/ 145150 h 152085"/>
                <a:gd name="connsiteX1" fmla="*/ 28702 w 36902"/>
                <a:gd name="connsiteY1" fmla="*/ 72575 h 152085"/>
                <a:gd name="connsiteX2" fmla="*/ 36903 w 36902"/>
                <a:gd name="connsiteY2" fmla="*/ 0 h 152085"/>
                <a:gd name="connsiteX3" fmla="*/ 29112 w 36902"/>
                <a:gd name="connsiteY3" fmla="*/ 52074 h 152085"/>
                <a:gd name="connsiteX4" fmla="*/ 22415 w 36902"/>
                <a:gd name="connsiteY4" fmla="*/ 104011 h 152085"/>
                <a:gd name="connsiteX5" fmla="*/ 4237 w 36902"/>
                <a:gd name="connsiteY5" fmla="*/ 131346 h 152085"/>
                <a:gd name="connsiteX6" fmla="*/ 7107 w 36902"/>
                <a:gd name="connsiteY6" fmla="*/ 85286 h 152085"/>
                <a:gd name="connsiteX7" fmla="*/ 13668 w 36902"/>
                <a:gd name="connsiteY7" fmla="*/ 41003 h 152085"/>
                <a:gd name="connsiteX8" fmla="*/ 0 w 36902"/>
                <a:gd name="connsiteY8" fmla="*/ 132576 h 152085"/>
                <a:gd name="connsiteX9" fmla="*/ 4784 w 36902"/>
                <a:gd name="connsiteY9" fmla="*/ 151984 h 152085"/>
                <a:gd name="connsiteX10" fmla="*/ 23918 w 36902"/>
                <a:gd name="connsiteY10" fmla="*/ 145150 h 1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2" h="152085">
                  <a:moveTo>
                    <a:pt x="23918" y="145150"/>
                  </a:moveTo>
                  <a:cubicBezTo>
                    <a:pt x="25558" y="121095"/>
                    <a:pt x="25832" y="96630"/>
                    <a:pt x="28702" y="72575"/>
                  </a:cubicBezTo>
                  <a:lnTo>
                    <a:pt x="36903" y="0"/>
                  </a:lnTo>
                  <a:lnTo>
                    <a:pt x="29112" y="52074"/>
                  </a:lnTo>
                  <a:cubicBezTo>
                    <a:pt x="26652" y="69432"/>
                    <a:pt x="23645" y="86516"/>
                    <a:pt x="22415" y="104011"/>
                  </a:cubicBezTo>
                  <a:cubicBezTo>
                    <a:pt x="7791" y="160321"/>
                    <a:pt x="3827" y="155948"/>
                    <a:pt x="4237" y="131346"/>
                  </a:cubicBezTo>
                  <a:cubicBezTo>
                    <a:pt x="4237" y="119182"/>
                    <a:pt x="5604" y="102097"/>
                    <a:pt x="7107" y="85286"/>
                  </a:cubicBezTo>
                  <a:cubicBezTo>
                    <a:pt x="8611" y="68475"/>
                    <a:pt x="11891" y="52074"/>
                    <a:pt x="13668" y="41003"/>
                  </a:cubicBezTo>
                  <a:cubicBezTo>
                    <a:pt x="6382" y="71058"/>
                    <a:pt x="1808" y="101701"/>
                    <a:pt x="0" y="132576"/>
                  </a:cubicBezTo>
                  <a:cubicBezTo>
                    <a:pt x="0" y="148840"/>
                    <a:pt x="1640" y="152804"/>
                    <a:pt x="4784" y="151984"/>
                  </a:cubicBezTo>
                  <a:cubicBezTo>
                    <a:pt x="11207" y="150481"/>
                    <a:pt x="21732" y="129432"/>
                    <a:pt x="23918" y="145150"/>
                  </a:cubicBezTo>
                  <a:close/>
                </a:path>
              </a:pathLst>
            </a:custGeom>
            <a:grpFill/>
            <a:ln w="13639" cap="flat">
              <a:noFill/>
              <a:prstDash val="solid"/>
              <a:miter/>
            </a:ln>
          </p:spPr>
          <p:txBody>
            <a:bodyPr rtlCol="0" anchor="ctr"/>
            <a:lstStyle/>
            <a:p>
              <a:endParaRPr lang="it-CO"/>
            </a:p>
          </p:txBody>
        </p:sp>
        <p:sp>
          <p:nvSpPr>
            <p:cNvPr id="18" name="Figura a mano libera 17">
              <a:extLst>
                <a:ext uri="{FF2B5EF4-FFF2-40B4-BE49-F238E27FC236}">
                  <a16:creationId xmlns:a16="http://schemas.microsoft.com/office/drawing/2014/main" id="{99804193-4B00-F8C0-ED9E-67AF3FAEBA38}"/>
                </a:ext>
              </a:extLst>
            </p:cNvPr>
            <p:cNvSpPr/>
            <p:nvPr/>
          </p:nvSpPr>
          <p:spPr>
            <a:xfrm>
              <a:off x="1252787" y="1473049"/>
              <a:ext cx="25646" cy="73154"/>
            </a:xfrm>
            <a:custGeom>
              <a:avLst/>
              <a:gdLst>
                <a:gd name="connsiteX0" fmla="*/ 7589 w 25646"/>
                <a:gd name="connsiteY0" fmla="*/ 61445 h 73154"/>
                <a:gd name="connsiteX1" fmla="*/ 23307 w 25646"/>
                <a:gd name="connsiteY1" fmla="*/ 14975 h 73154"/>
                <a:gd name="connsiteX2" fmla="*/ 24947 w 25646"/>
                <a:gd name="connsiteY2" fmla="*/ 77 h 73154"/>
                <a:gd name="connsiteX3" fmla="*/ 4036 w 25646"/>
                <a:gd name="connsiteY3" fmla="*/ 29736 h 73154"/>
                <a:gd name="connsiteX4" fmla="*/ 7589 w 25646"/>
                <a:gd name="connsiteY4" fmla="*/ 61445 h 7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6" h="73154">
                  <a:moveTo>
                    <a:pt x="7589" y="61445"/>
                  </a:moveTo>
                  <a:cubicBezTo>
                    <a:pt x="14970" y="39440"/>
                    <a:pt x="21257" y="24679"/>
                    <a:pt x="23307" y="14975"/>
                  </a:cubicBezTo>
                  <a:cubicBezTo>
                    <a:pt x="25357" y="5271"/>
                    <a:pt x="26451" y="1307"/>
                    <a:pt x="24947" y="77"/>
                  </a:cubicBezTo>
                  <a:cubicBezTo>
                    <a:pt x="23444" y="-1153"/>
                    <a:pt x="12647" y="12514"/>
                    <a:pt x="4036" y="29736"/>
                  </a:cubicBezTo>
                  <a:cubicBezTo>
                    <a:pt x="5949" y="37800"/>
                    <a:pt x="-8265" y="98074"/>
                    <a:pt x="7589" y="61445"/>
                  </a:cubicBezTo>
                  <a:close/>
                </a:path>
              </a:pathLst>
            </a:custGeom>
            <a:grpFill/>
            <a:ln w="13639" cap="flat">
              <a:noFill/>
              <a:prstDash val="solid"/>
              <a:miter/>
            </a:ln>
          </p:spPr>
          <p:txBody>
            <a:bodyPr rtlCol="0" anchor="ctr"/>
            <a:lstStyle/>
            <a:p>
              <a:endParaRPr lang="it-CO"/>
            </a:p>
          </p:txBody>
        </p:sp>
        <p:sp>
          <p:nvSpPr>
            <p:cNvPr id="19" name="Figura a mano libera 18">
              <a:extLst>
                <a:ext uri="{FF2B5EF4-FFF2-40B4-BE49-F238E27FC236}">
                  <a16:creationId xmlns:a16="http://schemas.microsoft.com/office/drawing/2014/main" id="{F2E21B8F-67E0-8E4F-E776-FBBFC7627FF3}"/>
                </a:ext>
              </a:extLst>
            </p:cNvPr>
            <p:cNvSpPr/>
            <p:nvPr/>
          </p:nvSpPr>
          <p:spPr>
            <a:xfrm>
              <a:off x="4255226" y="2946066"/>
              <a:ext cx="40380" cy="57150"/>
            </a:xfrm>
            <a:custGeom>
              <a:avLst/>
              <a:gdLst>
                <a:gd name="connsiteX0" fmla="*/ 0 w 40380"/>
                <a:gd name="connsiteY0" fmla="*/ 57150 h 57150"/>
                <a:gd name="connsiteX1" fmla="*/ 33622 w 40380"/>
                <a:gd name="connsiteY1" fmla="*/ 18061 h 57150"/>
                <a:gd name="connsiteX2" fmla="*/ 38679 w 40380"/>
                <a:gd name="connsiteY2" fmla="*/ 1113 h 57150"/>
                <a:gd name="connsiteX3" fmla="*/ 0 w 403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0380" h="57150">
                  <a:moveTo>
                    <a:pt x="0" y="57150"/>
                  </a:moveTo>
                  <a:cubicBezTo>
                    <a:pt x="15581" y="37196"/>
                    <a:pt x="33212" y="12867"/>
                    <a:pt x="33622" y="18061"/>
                  </a:cubicBezTo>
                  <a:cubicBezTo>
                    <a:pt x="39773" y="5213"/>
                    <a:pt x="42370" y="-3124"/>
                    <a:pt x="38679" y="1113"/>
                  </a:cubicBezTo>
                  <a:cubicBezTo>
                    <a:pt x="34989" y="5350"/>
                    <a:pt x="23508" y="21614"/>
                    <a:pt x="0" y="57150"/>
                  </a:cubicBezTo>
                  <a:close/>
                </a:path>
              </a:pathLst>
            </a:custGeom>
            <a:grpFill/>
            <a:ln w="13639" cap="flat">
              <a:noFill/>
              <a:prstDash val="solid"/>
              <a:miter/>
            </a:ln>
          </p:spPr>
          <p:txBody>
            <a:bodyPr rtlCol="0" anchor="ctr"/>
            <a:lstStyle/>
            <a:p>
              <a:endParaRPr lang="it-CO"/>
            </a:p>
          </p:txBody>
        </p:sp>
        <p:sp>
          <p:nvSpPr>
            <p:cNvPr id="20" name="Figura a mano libera 19">
              <a:extLst>
                <a:ext uri="{FF2B5EF4-FFF2-40B4-BE49-F238E27FC236}">
                  <a16:creationId xmlns:a16="http://schemas.microsoft.com/office/drawing/2014/main" id="{D61E2761-3C7A-1EAB-E2A8-18CACEFD1109}"/>
                </a:ext>
              </a:extLst>
            </p:cNvPr>
            <p:cNvSpPr/>
            <p:nvPr/>
          </p:nvSpPr>
          <p:spPr>
            <a:xfrm>
              <a:off x="4280511" y="2964127"/>
              <a:ext cx="8798" cy="16537"/>
            </a:xfrm>
            <a:custGeom>
              <a:avLst/>
              <a:gdLst>
                <a:gd name="connsiteX0" fmla="*/ 8337 w 8798"/>
                <a:gd name="connsiteY0" fmla="*/ 0 h 16537"/>
                <a:gd name="connsiteX1" fmla="*/ 0 w 8798"/>
                <a:gd name="connsiteY1" fmla="*/ 16538 h 16537"/>
                <a:gd name="connsiteX2" fmla="*/ 8611 w 8798"/>
                <a:gd name="connsiteY2" fmla="*/ 1640 h 16537"/>
                <a:gd name="connsiteX3" fmla="*/ 8337 w 8798"/>
                <a:gd name="connsiteY3" fmla="*/ 0 h 16537"/>
              </a:gdLst>
              <a:ahLst/>
              <a:cxnLst>
                <a:cxn ang="0">
                  <a:pos x="connsiteX0" y="connsiteY0"/>
                </a:cxn>
                <a:cxn ang="0">
                  <a:pos x="connsiteX1" y="connsiteY1"/>
                </a:cxn>
                <a:cxn ang="0">
                  <a:pos x="connsiteX2" y="connsiteY2"/>
                </a:cxn>
                <a:cxn ang="0">
                  <a:pos x="connsiteX3" y="connsiteY3"/>
                </a:cxn>
              </a:cxnLst>
              <a:rect l="l" t="t" r="r" b="b"/>
              <a:pathLst>
                <a:path w="8798" h="16537">
                  <a:moveTo>
                    <a:pt x="8337" y="0"/>
                  </a:moveTo>
                  <a:lnTo>
                    <a:pt x="0" y="16538"/>
                  </a:lnTo>
                  <a:lnTo>
                    <a:pt x="8611" y="1640"/>
                  </a:lnTo>
                  <a:cubicBezTo>
                    <a:pt x="9157" y="0"/>
                    <a:pt x="8337" y="1093"/>
                    <a:pt x="8337" y="0"/>
                  </a:cubicBezTo>
                  <a:close/>
                </a:path>
              </a:pathLst>
            </a:custGeom>
            <a:grpFill/>
            <a:ln w="13639" cap="flat">
              <a:noFill/>
              <a:prstDash val="solid"/>
              <a:miter/>
            </a:ln>
          </p:spPr>
          <p:txBody>
            <a:bodyPr rtlCol="0" anchor="ctr"/>
            <a:lstStyle/>
            <a:p>
              <a:endParaRPr lang="it-CO"/>
            </a:p>
          </p:txBody>
        </p:sp>
        <p:sp>
          <p:nvSpPr>
            <p:cNvPr id="21" name="Figura a mano libera 20">
              <a:extLst>
                <a:ext uri="{FF2B5EF4-FFF2-40B4-BE49-F238E27FC236}">
                  <a16:creationId xmlns:a16="http://schemas.microsoft.com/office/drawing/2014/main" id="{B37B5FF5-3904-0285-F8FE-12B464271127}"/>
                </a:ext>
              </a:extLst>
            </p:cNvPr>
            <p:cNvSpPr/>
            <p:nvPr/>
          </p:nvSpPr>
          <p:spPr>
            <a:xfrm>
              <a:off x="1146935" y="327331"/>
              <a:ext cx="3515048" cy="3518888"/>
            </a:xfrm>
            <a:custGeom>
              <a:avLst/>
              <a:gdLst>
                <a:gd name="connsiteX0" fmla="*/ 3259046 w 3515048"/>
                <a:gd name="connsiteY0" fmla="*/ 829253 h 3518888"/>
                <a:gd name="connsiteX1" fmla="*/ 3215036 w 3515048"/>
                <a:gd name="connsiteY1" fmla="*/ 768295 h 3518888"/>
                <a:gd name="connsiteX2" fmla="*/ 3176493 w 3515048"/>
                <a:gd name="connsiteY2" fmla="*/ 715538 h 3518888"/>
                <a:gd name="connsiteX3" fmla="*/ 3137541 w 3515048"/>
                <a:gd name="connsiteY3" fmla="*/ 664421 h 3518888"/>
                <a:gd name="connsiteX4" fmla="*/ 3091344 w 3515048"/>
                <a:gd name="connsiteY4" fmla="*/ 609751 h 3518888"/>
                <a:gd name="connsiteX5" fmla="*/ 3064009 w 3515048"/>
                <a:gd name="connsiteY5" fmla="*/ 556310 h 3518888"/>
                <a:gd name="connsiteX6" fmla="*/ 3004144 w 3515048"/>
                <a:gd name="connsiteY6" fmla="*/ 505877 h 3518888"/>
                <a:gd name="connsiteX7" fmla="*/ 2957811 w 3515048"/>
                <a:gd name="connsiteY7" fmla="*/ 475671 h 3518888"/>
                <a:gd name="connsiteX8" fmla="*/ 2928289 w 3515048"/>
                <a:gd name="connsiteY8" fmla="*/ 443826 h 3518888"/>
                <a:gd name="connsiteX9" fmla="*/ 2890840 w 3515048"/>
                <a:gd name="connsiteY9" fmla="*/ 409657 h 3518888"/>
                <a:gd name="connsiteX10" fmla="*/ 2805144 w 3515048"/>
                <a:gd name="connsiteY10" fmla="*/ 340362 h 3518888"/>
                <a:gd name="connsiteX11" fmla="*/ 2723138 w 3515048"/>
                <a:gd name="connsiteY11" fmla="*/ 283505 h 3518888"/>
                <a:gd name="connsiteX12" fmla="*/ 2669151 w 3515048"/>
                <a:gd name="connsiteY12" fmla="*/ 249745 h 3518888"/>
                <a:gd name="connsiteX13" fmla="*/ 2725598 w 3515048"/>
                <a:gd name="connsiteY13" fmla="*/ 270520 h 3518888"/>
                <a:gd name="connsiteX14" fmla="*/ 2657260 w 3515048"/>
                <a:gd name="connsiteY14" fmla="*/ 232661 h 3518888"/>
                <a:gd name="connsiteX15" fmla="*/ 2607373 w 3515048"/>
                <a:gd name="connsiteY15" fmla="*/ 210929 h 3518888"/>
                <a:gd name="connsiteX16" fmla="*/ 2552703 w 3515048"/>
                <a:gd name="connsiteY16" fmla="*/ 186738 h 3518888"/>
                <a:gd name="connsiteX17" fmla="*/ 2466187 w 3515048"/>
                <a:gd name="connsiteY17" fmla="*/ 146965 h 3518888"/>
                <a:gd name="connsiteX18" fmla="*/ 2465367 w 3515048"/>
                <a:gd name="connsiteY18" fmla="*/ 142455 h 3518888"/>
                <a:gd name="connsiteX19" fmla="*/ 2169873 w 3515048"/>
                <a:gd name="connsiteY19" fmla="*/ 49241 h 3518888"/>
                <a:gd name="connsiteX20" fmla="*/ 1841849 w 3515048"/>
                <a:gd name="connsiteY20" fmla="*/ 2635 h 3518888"/>
                <a:gd name="connsiteX21" fmla="*/ 1503986 w 3515048"/>
                <a:gd name="connsiteY21" fmla="*/ 16439 h 3518888"/>
                <a:gd name="connsiteX22" fmla="*/ 1183480 w 3515048"/>
                <a:gd name="connsiteY22" fmla="*/ 94071 h 3518888"/>
                <a:gd name="connsiteX23" fmla="*/ 1216966 w 3515048"/>
                <a:gd name="connsiteY23" fmla="*/ 90518 h 3518888"/>
                <a:gd name="connsiteX24" fmla="*/ 898236 w 3515048"/>
                <a:gd name="connsiteY24" fmla="*/ 226100 h 3518888"/>
                <a:gd name="connsiteX25" fmla="*/ 611216 w 3515048"/>
                <a:gd name="connsiteY25" fmla="*/ 425511 h 3518888"/>
                <a:gd name="connsiteX26" fmla="*/ 385154 w 3515048"/>
                <a:gd name="connsiteY26" fmla="*/ 667018 h 3518888"/>
                <a:gd name="connsiteX27" fmla="*/ 236997 w 3515048"/>
                <a:gd name="connsiteY27" fmla="*/ 915769 h 3518888"/>
                <a:gd name="connsiteX28" fmla="*/ 349755 w 3515048"/>
                <a:gd name="connsiteY28" fmla="*/ 745470 h 3518888"/>
                <a:gd name="connsiteX29" fmla="*/ 506249 w 3515048"/>
                <a:gd name="connsiteY29" fmla="*/ 569705 h 3518888"/>
                <a:gd name="connsiteX30" fmla="*/ 847940 w 3515048"/>
                <a:gd name="connsiteY30" fmla="*/ 288425 h 3518888"/>
                <a:gd name="connsiteX31" fmla="*/ 914501 w 3515048"/>
                <a:gd name="connsiteY31" fmla="*/ 255076 h 3518888"/>
                <a:gd name="connsiteX32" fmla="*/ 984616 w 3515048"/>
                <a:gd name="connsiteY32" fmla="*/ 218720 h 3518888"/>
                <a:gd name="connsiteX33" fmla="*/ 1047214 w 3515048"/>
                <a:gd name="connsiteY33" fmla="*/ 191385 h 3518888"/>
                <a:gd name="connsiteX34" fmla="*/ 1090813 w 3515048"/>
                <a:gd name="connsiteY34" fmla="*/ 180177 h 3518888"/>
                <a:gd name="connsiteX35" fmla="*/ 1148627 w 3515048"/>
                <a:gd name="connsiteY35" fmla="*/ 158582 h 3518888"/>
                <a:gd name="connsiteX36" fmla="*/ 1203298 w 3515048"/>
                <a:gd name="connsiteY36" fmla="*/ 140131 h 3518888"/>
                <a:gd name="connsiteX37" fmla="*/ 1255508 w 3515048"/>
                <a:gd name="connsiteY37" fmla="*/ 124277 h 3518888"/>
                <a:gd name="connsiteX38" fmla="*/ 1305668 w 3515048"/>
                <a:gd name="connsiteY38" fmla="*/ 109379 h 3518888"/>
                <a:gd name="connsiteX39" fmla="*/ 1488405 w 3515048"/>
                <a:gd name="connsiteY39" fmla="*/ 67283 h 3518888"/>
                <a:gd name="connsiteX40" fmla="*/ 1578201 w 3515048"/>
                <a:gd name="connsiteY40" fmla="*/ 53615 h 3518888"/>
                <a:gd name="connsiteX41" fmla="*/ 1672918 w 3515048"/>
                <a:gd name="connsiteY41" fmla="*/ 44458 h 3518888"/>
                <a:gd name="connsiteX42" fmla="*/ 1723488 w 3515048"/>
                <a:gd name="connsiteY42" fmla="*/ 41451 h 3518888"/>
                <a:gd name="connsiteX43" fmla="*/ 1777338 w 3515048"/>
                <a:gd name="connsiteY43" fmla="*/ 41451 h 3518888"/>
                <a:gd name="connsiteX44" fmla="*/ 1894743 w 3515048"/>
                <a:gd name="connsiteY44" fmla="*/ 47328 h 3518888"/>
                <a:gd name="connsiteX45" fmla="*/ 1931236 w 3515048"/>
                <a:gd name="connsiteY45" fmla="*/ 67966 h 3518888"/>
                <a:gd name="connsiteX46" fmla="*/ 1667997 w 3515048"/>
                <a:gd name="connsiteY46" fmla="*/ 63319 h 3518888"/>
                <a:gd name="connsiteX47" fmla="*/ 1827772 w 3515048"/>
                <a:gd name="connsiteY47" fmla="*/ 70973 h 3518888"/>
                <a:gd name="connsiteX48" fmla="*/ 1761211 w 3515048"/>
                <a:gd name="connsiteY48" fmla="*/ 70973 h 3518888"/>
                <a:gd name="connsiteX49" fmla="*/ 1721438 w 3515048"/>
                <a:gd name="connsiteY49" fmla="*/ 70973 h 3518888"/>
                <a:gd name="connsiteX50" fmla="*/ 1680435 w 3515048"/>
                <a:gd name="connsiteY50" fmla="*/ 72750 h 3518888"/>
                <a:gd name="connsiteX51" fmla="*/ 1642439 w 3515048"/>
                <a:gd name="connsiteY51" fmla="*/ 74937 h 3518888"/>
                <a:gd name="connsiteX52" fmla="*/ 1609910 w 3515048"/>
                <a:gd name="connsiteY52" fmla="*/ 78763 h 3518888"/>
                <a:gd name="connsiteX53" fmla="*/ 1572324 w 3515048"/>
                <a:gd name="connsiteY53" fmla="*/ 88467 h 3518888"/>
                <a:gd name="connsiteX54" fmla="*/ 1977159 w 3515048"/>
                <a:gd name="connsiteY54" fmla="*/ 90654 h 3518888"/>
                <a:gd name="connsiteX55" fmla="*/ 2352335 w 3515048"/>
                <a:gd name="connsiteY55" fmla="*/ 180041 h 3518888"/>
                <a:gd name="connsiteX56" fmla="*/ 2042353 w 3515048"/>
                <a:gd name="connsiteY56" fmla="*/ 89698 h 3518888"/>
                <a:gd name="connsiteX57" fmla="*/ 1964038 w 3515048"/>
                <a:gd name="connsiteY57" fmla="*/ 70153 h 3518888"/>
                <a:gd name="connsiteX58" fmla="*/ 1925359 w 3515048"/>
                <a:gd name="connsiteY58" fmla="*/ 56485 h 3518888"/>
                <a:gd name="connsiteX59" fmla="*/ 1985086 w 3515048"/>
                <a:gd name="connsiteY59" fmla="*/ 60722 h 3518888"/>
                <a:gd name="connsiteX60" fmla="*/ 2043447 w 3515048"/>
                <a:gd name="connsiteY60" fmla="*/ 68239 h 3518888"/>
                <a:gd name="connsiteX61" fmla="*/ 2072286 w 3515048"/>
                <a:gd name="connsiteY61" fmla="*/ 72203 h 3518888"/>
                <a:gd name="connsiteX62" fmla="*/ 2100578 w 3515048"/>
                <a:gd name="connsiteY62" fmla="*/ 77670 h 3518888"/>
                <a:gd name="connsiteX63" fmla="*/ 2156752 w 3515048"/>
                <a:gd name="connsiteY63" fmla="*/ 88877 h 3518888"/>
                <a:gd name="connsiteX64" fmla="*/ 2211422 w 3515048"/>
                <a:gd name="connsiteY64" fmla="*/ 102545 h 3518888"/>
                <a:gd name="connsiteX65" fmla="*/ 2238757 w 3515048"/>
                <a:gd name="connsiteY65" fmla="*/ 109789 h 3518888"/>
                <a:gd name="connsiteX66" fmla="*/ 2266093 w 3515048"/>
                <a:gd name="connsiteY66" fmla="*/ 118400 h 3518888"/>
                <a:gd name="connsiteX67" fmla="*/ 2319396 w 3515048"/>
                <a:gd name="connsiteY67" fmla="*/ 135757 h 3518888"/>
                <a:gd name="connsiteX68" fmla="*/ 2371743 w 3515048"/>
                <a:gd name="connsiteY68" fmla="*/ 155849 h 3518888"/>
                <a:gd name="connsiteX69" fmla="*/ 2397848 w 3515048"/>
                <a:gd name="connsiteY69" fmla="*/ 165963 h 3518888"/>
                <a:gd name="connsiteX70" fmla="*/ 2423544 w 3515048"/>
                <a:gd name="connsiteY70" fmla="*/ 177307 h 3518888"/>
                <a:gd name="connsiteX71" fmla="*/ 2474387 w 3515048"/>
                <a:gd name="connsiteY71" fmla="*/ 202182 h 3518888"/>
                <a:gd name="connsiteX72" fmla="*/ 2525094 w 3515048"/>
                <a:gd name="connsiteY72" fmla="*/ 227877 h 3518888"/>
                <a:gd name="connsiteX73" fmla="*/ 2550653 w 3515048"/>
                <a:gd name="connsiteY73" fmla="*/ 240862 h 3518888"/>
                <a:gd name="connsiteX74" fmla="*/ 2575801 w 3515048"/>
                <a:gd name="connsiteY74" fmla="*/ 254529 h 3518888"/>
                <a:gd name="connsiteX75" fmla="*/ 2626371 w 3515048"/>
                <a:gd name="connsiteY75" fmla="*/ 283368 h 3518888"/>
                <a:gd name="connsiteX76" fmla="*/ 2676531 w 3515048"/>
                <a:gd name="connsiteY76" fmla="*/ 315077 h 3518888"/>
                <a:gd name="connsiteX77" fmla="*/ 2726828 w 3515048"/>
                <a:gd name="connsiteY77" fmla="*/ 348562 h 3518888"/>
                <a:gd name="connsiteX78" fmla="*/ 2777262 w 3515048"/>
                <a:gd name="connsiteY78" fmla="*/ 384235 h 3518888"/>
                <a:gd name="connsiteX79" fmla="*/ 2932526 w 3515048"/>
                <a:gd name="connsiteY79" fmla="*/ 526378 h 3518888"/>
                <a:gd name="connsiteX80" fmla="*/ 2882776 w 3515048"/>
                <a:gd name="connsiteY80" fmla="*/ 494259 h 3518888"/>
                <a:gd name="connsiteX81" fmla="*/ 2944007 w 3515048"/>
                <a:gd name="connsiteY81" fmla="*/ 533349 h 3518888"/>
                <a:gd name="connsiteX82" fmla="*/ 2967515 w 3515048"/>
                <a:gd name="connsiteY82" fmla="*/ 548246 h 3518888"/>
                <a:gd name="connsiteX83" fmla="*/ 3026149 w 3515048"/>
                <a:gd name="connsiteY83" fmla="*/ 608657 h 3518888"/>
                <a:gd name="connsiteX84" fmla="*/ 2994304 w 3515048"/>
                <a:gd name="connsiteY84" fmla="*/ 608657 h 3518888"/>
                <a:gd name="connsiteX85" fmla="*/ 3093531 w 3515048"/>
                <a:gd name="connsiteY85" fmla="*/ 713351 h 3518888"/>
                <a:gd name="connsiteX86" fmla="*/ 3199591 w 3515048"/>
                <a:gd name="connsiteY86" fmla="*/ 864379 h 3518888"/>
                <a:gd name="connsiteX87" fmla="*/ 3182917 w 3515048"/>
                <a:gd name="connsiteY87" fmla="*/ 858638 h 3518888"/>
                <a:gd name="connsiteX88" fmla="*/ 3153258 w 3515048"/>
                <a:gd name="connsiteY88" fmla="*/ 817635 h 3518888"/>
                <a:gd name="connsiteX89" fmla="*/ 3114852 w 3515048"/>
                <a:gd name="connsiteY89" fmla="*/ 765015 h 3518888"/>
                <a:gd name="connsiteX90" fmla="*/ 3150935 w 3515048"/>
                <a:gd name="connsiteY90" fmla="*/ 817089 h 3518888"/>
                <a:gd name="connsiteX91" fmla="*/ 3177313 w 3515048"/>
                <a:gd name="connsiteY91" fmla="*/ 851804 h 3518888"/>
                <a:gd name="connsiteX92" fmla="*/ 3229387 w 3515048"/>
                <a:gd name="connsiteY92" fmla="*/ 927113 h 3518888"/>
                <a:gd name="connsiteX93" fmla="*/ 3200821 w 3515048"/>
                <a:gd name="connsiteY93" fmla="*/ 897728 h 3518888"/>
                <a:gd name="connsiteX94" fmla="*/ 3187154 w 3515048"/>
                <a:gd name="connsiteY94" fmla="*/ 883103 h 3518888"/>
                <a:gd name="connsiteX95" fmla="*/ 3172256 w 3515048"/>
                <a:gd name="connsiteY95" fmla="*/ 869436 h 3518888"/>
                <a:gd name="connsiteX96" fmla="*/ 3210799 w 3515048"/>
                <a:gd name="connsiteY96" fmla="*/ 919869 h 3518888"/>
                <a:gd name="connsiteX97" fmla="*/ 3235401 w 3515048"/>
                <a:gd name="connsiteY97" fmla="*/ 970439 h 3518888"/>
                <a:gd name="connsiteX98" fmla="*/ 3262736 w 3515048"/>
                <a:gd name="connsiteY98" fmla="*/ 1057366 h 3518888"/>
                <a:gd name="connsiteX99" fmla="*/ 3308386 w 3515048"/>
                <a:gd name="connsiteY99" fmla="*/ 1114086 h 3518888"/>
                <a:gd name="connsiteX100" fmla="*/ 3311393 w 3515048"/>
                <a:gd name="connsiteY100" fmla="*/ 1150032 h 3518888"/>
                <a:gd name="connsiteX101" fmla="*/ 3332441 w 3515048"/>
                <a:gd name="connsiteY101" fmla="*/ 1179007 h 3518888"/>
                <a:gd name="connsiteX102" fmla="*/ 3365106 w 3515048"/>
                <a:gd name="connsiteY102" fmla="*/ 1258143 h 3518888"/>
                <a:gd name="connsiteX103" fmla="*/ 3331894 w 3515048"/>
                <a:gd name="connsiteY103" fmla="*/ 1212630 h 3518888"/>
                <a:gd name="connsiteX104" fmla="*/ 3368933 w 3515048"/>
                <a:gd name="connsiteY104" fmla="*/ 1347529 h 3518888"/>
                <a:gd name="connsiteX105" fmla="*/ 3397362 w 3515048"/>
                <a:gd name="connsiteY105" fmla="*/ 1395639 h 3518888"/>
                <a:gd name="connsiteX106" fmla="*/ 3403786 w 3515048"/>
                <a:gd name="connsiteY106" fmla="*/ 1462474 h 3518888"/>
                <a:gd name="connsiteX107" fmla="*/ 3395312 w 3515048"/>
                <a:gd name="connsiteY107" fmla="*/ 1468078 h 3518888"/>
                <a:gd name="connsiteX108" fmla="*/ 3373444 w 3515048"/>
                <a:gd name="connsiteY108" fmla="*/ 1471631 h 3518888"/>
                <a:gd name="connsiteX109" fmla="*/ 3362510 w 3515048"/>
                <a:gd name="connsiteY109" fmla="*/ 1430628 h 3518888"/>
                <a:gd name="connsiteX110" fmla="*/ 3349799 w 3515048"/>
                <a:gd name="connsiteY110" fmla="*/ 1387849 h 3518888"/>
                <a:gd name="connsiteX111" fmla="*/ 3337088 w 3515048"/>
                <a:gd name="connsiteY111" fmla="*/ 1345069 h 3518888"/>
                <a:gd name="connsiteX112" fmla="*/ 3323420 w 3515048"/>
                <a:gd name="connsiteY112" fmla="*/ 1304066 h 3518888"/>
                <a:gd name="connsiteX113" fmla="*/ 3296085 w 3515048"/>
                <a:gd name="connsiteY113" fmla="*/ 1230398 h 3518888"/>
                <a:gd name="connsiteX114" fmla="*/ 3284057 w 3515048"/>
                <a:gd name="connsiteY114" fmla="*/ 1200466 h 3518888"/>
                <a:gd name="connsiteX115" fmla="*/ 3272987 w 3515048"/>
                <a:gd name="connsiteY115" fmla="*/ 1177231 h 3518888"/>
                <a:gd name="connsiteX116" fmla="*/ 3283237 w 3515048"/>
                <a:gd name="connsiteY116" fmla="*/ 1201559 h 3518888"/>
                <a:gd name="connsiteX117" fmla="*/ 3292258 w 3515048"/>
                <a:gd name="connsiteY117" fmla="*/ 1226297 h 3518888"/>
                <a:gd name="connsiteX118" fmla="*/ 3310573 w 3515048"/>
                <a:gd name="connsiteY118" fmla="*/ 1275911 h 3518888"/>
                <a:gd name="connsiteX119" fmla="*/ 3326290 w 3515048"/>
                <a:gd name="connsiteY119" fmla="*/ 1326481 h 3518888"/>
                <a:gd name="connsiteX120" fmla="*/ 3341051 w 3515048"/>
                <a:gd name="connsiteY120" fmla="*/ 1377325 h 3518888"/>
                <a:gd name="connsiteX121" fmla="*/ 3342418 w 3515048"/>
                <a:gd name="connsiteY121" fmla="*/ 1430902 h 3518888"/>
                <a:gd name="connsiteX122" fmla="*/ 3341188 w 3515048"/>
                <a:gd name="connsiteY122" fmla="*/ 1450447 h 3518888"/>
                <a:gd name="connsiteX123" fmla="*/ 3327520 w 3515048"/>
                <a:gd name="connsiteY123" fmla="*/ 1412450 h 3518888"/>
                <a:gd name="connsiteX124" fmla="*/ 3365380 w 3515048"/>
                <a:gd name="connsiteY124" fmla="*/ 1742660 h 3518888"/>
                <a:gd name="connsiteX125" fmla="*/ 3347748 w 3515048"/>
                <a:gd name="connsiteY125" fmla="*/ 2069317 h 3518888"/>
                <a:gd name="connsiteX126" fmla="*/ 3358956 w 3515048"/>
                <a:gd name="connsiteY126" fmla="*/ 2028314 h 3518888"/>
                <a:gd name="connsiteX127" fmla="*/ 3366746 w 3515048"/>
                <a:gd name="connsiteY127" fmla="*/ 2012596 h 3518888"/>
                <a:gd name="connsiteX128" fmla="*/ 3335721 w 3515048"/>
                <a:gd name="connsiteY128" fmla="*/ 2121937 h 3518888"/>
                <a:gd name="connsiteX129" fmla="*/ 3335038 w 3515048"/>
                <a:gd name="connsiteY129" fmla="*/ 2241802 h 3518888"/>
                <a:gd name="connsiteX130" fmla="*/ 3271483 w 3515048"/>
                <a:gd name="connsiteY130" fmla="*/ 2398570 h 3518888"/>
                <a:gd name="connsiteX131" fmla="*/ 3242098 w 3515048"/>
                <a:gd name="connsiteY131" fmla="*/ 2457477 h 3518888"/>
                <a:gd name="connsiteX132" fmla="*/ 3223100 w 3515048"/>
                <a:gd name="connsiteY132" fmla="*/ 2491100 h 3518888"/>
                <a:gd name="connsiteX133" fmla="*/ 3197541 w 3515048"/>
                <a:gd name="connsiteY133" fmla="*/ 2529916 h 3518888"/>
                <a:gd name="connsiteX134" fmla="*/ 3213396 w 3515048"/>
                <a:gd name="connsiteY134" fmla="*/ 2528549 h 3518888"/>
                <a:gd name="connsiteX135" fmla="*/ 3162689 w 3515048"/>
                <a:gd name="connsiteY135" fmla="*/ 2620259 h 3518888"/>
                <a:gd name="connsiteX136" fmla="*/ 3141367 w 3515048"/>
                <a:gd name="connsiteY136" fmla="*/ 2661262 h 3518888"/>
                <a:gd name="connsiteX137" fmla="*/ 3105011 w 3515048"/>
                <a:gd name="connsiteY137" fmla="*/ 2714155 h 3518888"/>
                <a:gd name="connsiteX138" fmla="*/ 3133167 w 3515048"/>
                <a:gd name="connsiteY138" fmla="*/ 2653608 h 3518888"/>
                <a:gd name="connsiteX139" fmla="*/ 3104465 w 3515048"/>
                <a:gd name="connsiteY139" fmla="*/ 2698711 h 3518888"/>
                <a:gd name="connsiteX140" fmla="*/ 3081640 w 3515048"/>
                <a:gd name="connsiteY140" fmla="*/ 2724953 h 3518888"/>
                <a:gd name="connsiteX141" fmla="*/ 3027926 w 3515048"/>
                <a:gd name="connsiteY141" fmla="*/ 2792334 h 3518888"/>
                <a:gd name="connsiteX142" fmla="*/ 3043917 w 3515048"/>
                <a:gd name="connsiteY142" fmla="*/ 2759942 h 3518888"/>
                <a:gd name="connsiteX143" fmla="*/ 3058268 w 3515048"/>
                <a:gd name="connsiteY143" fmla="*/ 2726866 h 3518888"/>
                <a:gd name="connsiteX144" fmla="*/ 2993210 w 3515048"/>
                <a:gd name="connsiteY144" fmla="*/ 2814202 h 3518888"/>
                <a:gd name="connsiteX145" fmla="*/ 2967652 w 3515048"/>
                <a:gd name="connsiteY145" fmla="*/ 2830330 h 3518888"/>
                <a:gd name="connsiteX146" fmla="*/ 2938540 w 3515048"/>
                <a:gd name="connsiteY146" fmla="*/ 2871333 h 3518888"/>
                <a:gd name="connsiteX147" fmla="*/ 2901501 w 3515048"/>
                <a:gd name="connsiteY147" fmla="*/ 2915069 h 3518888"/>
                <a:gd name="connsiteX148" fmla="*/ 2858584 w 3515048"/>
                <a:gd name="connsiteY148" fmla="*/ 2960309 h 3518888"/>
                <a:gd name="connsiteX149" fmla="*/ 2811294 w 3515048"/>
                <a:gd name="connsiteY149" fmla="*/ 3005822 h 3518888"/>
                <a:gd name="connsiteX150" fmla="*/ 2760724 w 3515048"/>
                <a:gd name="connsiteY150" fmla="*/ 3050106 h 3518888"/>
                <a:gd name="connsiteX151" fmla="*/ 2708924 w 3515048"/>
                <a:gd name="connsiteY151" fmla="*/ 3092202 h 3518888"/>
                <a:gd name="connsiteX152" fmla="*/ 2657260 w 3515048"/>
                <a:gd name="connsiteY152" fmla="*/ 3131155 h 3518888"/>
                <a:gd name="connsiteX153" fmla="*/ 2607920 w 3515048"/>
                <a:gd name="connsiteY153" fmla="*/ 3166690 h 3518888"/>
                <a:gd name="connsiteX154" fmla="*/ 2610243 w 3515048"/>
                <a:gd name="connsiteY154" fmla="*/ 3151246 h 3518888"/>
                <a:gd name="connsiteX155" fmla="*/ 2582908 w 3515048"/>
                <a:gd name="connsiteY155" fmla="*/ 3173934 h 3518888"/>
                <a:gd name="connsiteX156" fmla="*/ 2545185 w 3515048"/>
                <a:gd name="connsiteY156" fmla="*/ 3198399 h 3518888"/>
                <a:gd name="connsiteX157" fmla="*/ 2501176 w 3515048"/>
                <a:gd name="connsiteY157" fmla="*/ 3224094 h 3518888"/>
                <a:gd name="connsiteX158" fmla="*/ 2453339 w 3515048"/>
                <a:gd name="connsiteY158" fmla="*/ 3248696 h 3518888"/>
                <a:gd name="connsiteX159" fmla="*/ 2405229 w 3515048"/>
                <a:gd name="connsiteY159" fmla="*/ 3271658 h 3518888"/>
                <a:gd name="connsiteX160" fmla="*/ 2360536 w 3515048"/>
                <a:gd name="connsiteY160" fmla="*/ 3292979 h 3518888"/>
                <a:gd name="connsiteX161" fmla="*/ 2293565 w 3515048"/>
                <a:gd name="connsiteY161" fmla="*/ 3327558 h 3518888"/>
                <a:gd name="connsiteX162" fmla="*/ 2280717 w 3515048"/>
                <a:gd name="connsiteY162" fmla="*/ 3326875 h 3518888"/>
                <a:gd name="connsiteX163" fmla="*/ 2207322 w 3515048"/>
                <a:gd name="connsiteY163" fmla="*/ 3359541 h 3518888"/>
                <a:gd name="connsiteX164" fmla="*/ 2132150 w 3515048"/>
                <a:gd name="connsiteY164" fmla="*/ 3388516 h 3518888"/>
                <a:gd name="connsiteX165" fmla="*/ 2076523 w 3515048"/>
                <a:gd name="connsiteY165" fmla="*/ 3386876 h 3518888"/>
                <a:gd name="connsiteX166" fmla="*/ 2019802 w 3515048"/>
                <a:gd name="connsiteY166" fmla="*/ 3399040 h 3518888"/>
                <a:gd name="connsiteX167" fmla="*/ 1965951 w 3515048"/>
                <a:gd name="connsiteY167" fmla="*/ 3409017 h 3518888"/>
                <a:gd name="connsiteX168" fmla="*/ 1865494 w 3515048"/>
                <a:gd name="connsiteY168" fmla="*/ 3420908 h 3518888"/>
                <a:gd name="connsiteX169" fmla="*/ 1775015 w 3515048"/>
                <a:gd name="connsiteY169" fmla="*/ 3425009 h 3518888"/>
                <a:gd name="connsiteX170" fmla="*/ 1694102 w 3515048"/>
                <a:gd name="connsiteY170" fmla="*/ 3422275 h 3518888"/>
                <a:gd name="connsiteX171" fmla="*/ 1650776 w 3515048"/>
                <a:gd name="connsiteY171" fmla="*/ 3430886 h 3518888"/>
                <a:gd name="connsiteX172" fmla="*/ 1570547 w 3515048"/>
                <a:gd name="connsiteY172" fmla="*/ 3431706 h 3518888"/>
                <a:gd name="connsiteX173" fmla="*/ 1521890 w 3515048"/>
                <a:gd name="connsiteY173" fmla="*/ 3428562 h 3518888"/>
                <a:gd name="connsiteX174" fmla="*/ 1470227 w 3515048"/>
                <a:gd name="connsiteY174" fmla="*/ 3423642 h 3518888"/>
                <a:gd name="connsiteX175" fmla="*/ 1418153 w 3515048"/>
                <a:gd name="connsiteY175" fmla="*/ 3415578 h 3518888"/>
                <a:gd name="connsiteX176" fmla="*/ 1367309 w 3515048"/>
                <a:gd name="connsiteY176" fmla="*/ 3406421 h 3518888"/>
                <a:gd name="connsiteX177" fmla="*/ 910127 w 3515048"/>
                <a:gd name="connsiteY177" fmla="*/ 3230382 h 3518888"/>
                <a:gd name="connsiteX178" fmla="*/ 702516 w 3515048"/>
                <a:gd name="connsiteY178" fmla="*/ 3094662 h 3518888"/>
                <a:gd name="connsiteX179" fmla="*/ 516090 w 3515048"/>
                <a:gd name="connsiteY179" fmla="*/ 2930650 h 3518888"/>
                <a:gd name="connsiteX180" fmla="*/ 473173 w 3515048"/>
                <a:gd name="connsiteY180" fmla="*/ 2885957 h 3518888"/>
                <a:gd name="connsiteX181" fmla="*/ 432170 w 3515048"/>
                <a:gd name="connsiteY181" fmla="*/ 2840034 h 3518888"/>
                <a:gd name="connsiteX182" fmla="*/ 355768 w 3515048"/>
                <a:gd name="connsiteY182" fmla="*/ 2743677 h 3518888"/>
                <a:gd name="connsiteX183" fmla="*/ 285927 w 3515048"/>
                <a:gd name="connsiteY183" fmla="*/ 2643357 h 3518888"/>
                <a:gd name="connsiteX184" fmla="*/ 224696 w 3515048"/>
                <a:gd name="connsiteY184" fmla="*/ 2538663 h 3518888"/>
                <a:gd name="connsiteX185" fmla="*/ 170025 w 3515048"/>
                <a:gd name="connsiteY185" fmla="*/ 2431372 h 3518888"/>
                <a:gd name="connsiteX186" fmla="*/ 146517 w 3515048"/>
                <a:gd name="connsiteY186" fmla="*/ 2376702 h 3518888"/>
                <a:gd name="connsiteX187" fmla="*/ 135036 w 3515048"/>
                <a:gd name="connsiteY187" fmla="*/ 2349366 h 3518888"/>
                <a:gd name="connsiteX188" fmla="*/ 124785 w 3515048"/>
                <a:gd name="connsiteY188" fmla="*/ 2322031 h 3518888"/>
                <a:gd name="connsiteX189" fmla="*/ 57814 w 3515048"/>
                <a:gd name="connsiteY189" fmla="*/ 2099386 h 3518888"/>
                <a:gd name="connsiteX190" fmla="*/ 41686 w 3515048"/>
                <a:gd name="connsiteY190" fmla="*/ 2026810 h 3518888"/>
                <a:gd name="connsiteX191" fmla="*/ 24328 w 3515048"/>
                <a:gd name="connsiteY191" fmla="*/ 1944804 h 3518888"/>
                <a:gd name="connsiteX192" fmla="*/ 9294 w 3515048"/>
                <a:gd name="connsiteY192" fmla="*/ 1857878 h 3518888"/>
                <a:gd name="connsiteX193" fmla="*/ 0 w 3515048"/>
                <a:gd name="connsiteY193" fmla="*/ 1769996 h 3518888"/>
                <a:gd name="connsiteX194" fmla="*/ 1230 w 3515048"/>
                <a:gd name="connsiteY194" fmla="*/ 1856238 h 3518888"/>
                <a:gd name="connsiteX195" fmla="*/ 7381 w 3515048"/>
                <a:gd name="connsiteY195" fmla="*/ 1917879 h 3518888"/>
                <a:gd name="connsiteX196" fmla="*/ 10797 w 3515048"/>
                <a:gd name="connsiteY196" fmla="*/ 1946991 h 3518888"/>
                <a:gd name="connsiteX197" fmla="*/ 15991 w 3515048"/>
                <a:gd name="connsiteY197" fmla="*/ 1978837 h 3518888"/>
                <a:gd name="connsiteX198" fmla="*/ 29659 w 3515048"/>
                <a:gd name="connsiteY198" fmla="*/ 2062483 h 3518888"/>
                <a:gd name="connsiteX199" fmla="*/ 37313 w 3515048"/>
                <a:gd name="connsiteY199" fmla="*/ 2130821 h 3518888"/>
                <a:gd name="connsiteX200" fmla="*/ 41823 w 3515048"/>
                <a:gd name="connsiteY200" fmla="*/ 2185491 h 3518888"/>
                <a:gd name="connsiteX201" fmla="*/ 46470 w 3515048"/>
                <a:gd name="connsiteY201" fmla="*/ 2237975 h 3518888"/>
                <a:gd name="connsiteX202" fmla="*/ 55354 w 3515048"/>
                <a:gd name="connsiteY202" fmla="*/ 2298523 h 3518888"/>
                <a:gd name="connsiteX203" fmla="*/ 55217 w 3515048"/>
                <a:gd name="connsiteY203" fmla="*/ 2249866 h 3518888"/>
                <a:gd name="connsiteX204" fmla="*/ 81596 w 3515048"/>
                <a:gd name="connsiteY204" fmla="*/ 2322441 h 3518888"/>
                <a:gd name="connsiteX205" fmla="*/ 92940 w 3515048"/>
                <a:gd name="connsiteY205" fmla="*/ 2360300 h 3518888"/>
                <a:gd name="connsiteX206" fmla="*/ 131209 w 3515048"/>
                <a:gd name="connsiteY206" fmla="*/ 2446543 h 3518888"/>
                <a:gd name="connsiteX207" fmla="*/ 109614 w 3515048"/>
                <a:gd name="connsiteY207" fmla="*/ 2450644 h 3518888"/>
                <a:gd name="connsiteX208" fmla="*/ 150617 w 3515048"/>
                <a:gd name="connsiteY208" fmla="*/ 2531009 h 3518888"/>
                <a:gd name="connsiteX209" fmla="*/ 185743 w 3515048"/>
                <a:gd name="connsiteY209" fmla="*/ 2615885 h 3518888"/>
                <a:gd name="connsiteX210" fmla="*/ 217042 w 3515048"/>
                <a:gd name="connsiteY210" fmla="*/ 2640760 h 3518888"/>
                <a:gd name="connsiteX211" fmla="*/ 244377 w 3515048"/>
                <a:gd name="connsiteY211" fmla="*/ 2696387 h 3518888"/>
                <a:gd name="connsiteX212" fmla="*/ 267202 w 3515048"/>
                <a:gd name="connsiteY212" fmla="*/ 2741354 h 3518888"/>
                <a:gd name="connsiteX213" fmla="*/ 292761 w 3515048"/>
                <a:gd name="connsiteY213" fmla="*/ 2802995 h 3518888"/>
                <a:gd name="connsiteX214" fmla="*/ 298638 w 3515048"/>
                <a:gd name="connsiteY214" fmla="*/ 2787960 h 3518888"/>
                <a:gd name="connsiteX215" fmla="*/ 335814 w 3515048"/>
                <a:gd name="connsiteY215" fmla="*/ 2843998 h 3518888"/>
                <a:gd name="connsiteX216" fmla="*/ 367659 w 3515048"/>
                <a:gd name="connsiteY216" fmla="*/ 2885821 h 3518888"/>
                <a:gd name="connsiteX217" fmla="*/ 402375 w 3515048"/>
                <a:gd name="connsiteY217" fmla="*/ 2926824 h 3518888"/>
                <a:gd name="connsiteX218" fmla="*/ 453355 w 3515048"/>
                <a:gd name="connsiteY218" fmla="*/ 2988874 h 3518888"/>
                <a:gd name="connsiteX219" fmla="*/ 436134 w 3515048"/>
                <a:gd name="connsiteY219" fmla="*/ 2987918 h 3518888"/>
                <a:gd name="connsiteX220" fmla="*/ 469756 w 3515048"/>
                <a:gd name="connsiteY220" fmla="*/ 3015253 h 3518888"/>
                <a:gd name="connsiteX221" fmla="*/ 519917 w 3515048"/>
                <a:gd name="connsiteY221" fmla="*/ 3058989 h 3518888"/>
                <a:gd name="connsiteX222" fmla="*/ 517183 w 3515048"/>
                <a:gd name="connsiteY222" fmla="*/ 3074981 h 3518888"/>
                <a:gd name="connsiteX223" fmla="*/ 671901 w 3515048"/>
                <a:gd name="connsiteY223" fmla="*/ 3205096 h 3518888"/>
                <a:gd name="connsiteX224" fmla="*/ 601922 w 3515048"/>
                <a:gd name="connsiteY224" fmla="*/ 3170927 h 3518888"/>
                <a:gd name="connsiteX225" fmla="*/ 649349 w 3515048"/>
                <a:gd name="connsiteY225" fmla="*/ 3207967 h 3518888"/>
                <a:gd name="connsiteX226" fmla="*/ 688302 w 3515048"/>
                <a:gd name="connsiteY226" fmla="*/ 3234345 h 3518888"/>
                <a:gd name="connsiteX227" fmla="*/ 741469 w 3515048"/>
                <a:gd name="connsiteY227" fmla="*/ 3265097 h 3518888"/>
                <a:gd name="connsiteX228" fmla="*/ 786572 w 3515048"/>
                <a:gd name="connsiteY228" fmla="*/ 3275758 h 3518888"/>
                <a:gd name="connsiteX229" fmla="*/ 825525 w 3515048"/>
                <a:gd name="connsiteY229" fmla="*/ 3280815 h 3518888"/>
                <a:gd name="connsiteX230" fmla="*/ 954274 w 3515048"/>
                <a:gd name="connsiteY230" fmla="*/ 3341636 h 3518888"/>
                <a:gd name="connsiteX231" fmla="*/ 947167 w 3515048"/>
                <a:gd name="connsiteY231" fmla="*/ 3347787 h 3518888"/>
                <a:gd name="connsiteX232" fmla="*/ 1022749 w 3515048"/>
                <a:gd name="connsiteY232" fmla="*/ 3372661 h 3518888"/>
                <a:gd name="connsiteX233" fmla="*/ 1095187 w 3515048"/>
                <a:gd name="connsiteY233" fmla="*/ 3413664 h 3518888"/>
                <a:gd name="connsiteX234" fmla="*/ 1370863 w 3515048"/>
                <a:gd name="connsiteY234" fmla="*/ 3482002 h 3518888"/>
                <a:gd name="connsiteX235" fmla="*/ 1708180 w 3515048"/>
                <a:gd name="connsiteY235" fmla="*/ 3515898 h 3518888"/>
                <a:gd name="connsiteX236" fmla="*/ 1768044 w 3515048"/>
                <a:gd name="connsiteY236" fmla="*/ 3516582 h 3518888"/>
                <a:gd name="connsiteX237" fmla="*/ 1838843 w 3515048"/>
                <a:gd name="connsiteY237" fmla="*/ 3518632 h 3518888"/>
                <a:gd name="connsiteX238" fmla="*/ 2019392 w 3515048"/>
                <a:gd name="connsiteY238" fmla="*/ 3504964 h 3518888"/>
                <a:gd name="connsiteX239" fmla="*/ 2008184 w 3515048"/>
                <a:gd name="connsiteY239" fmla="*/ 3493210 h 3518888"/>
                <a:gd name="connsiteX240" fmla="*/ 2326230 w 3515048"/>
                <a:gd name="connsiteY240" fmla="*/ 3431296 h 3518888"/>
                <a:gd name="connsiteX241" fmla="*/ 2632248 w 3515048"/>
                <a:gd name="connsiteY241" fmla="*/ 3323868 h 3518888"/>
                <a:gd name="connsiteX242" fmla="*/ 2667784 w 3515048"/>
                <a:gd name="connsiteY242" fmla="*/ 3296533 h 3518888"/>
                <a:gd name="connsiteX243" fmla="*/ 2659447 w 3515048"/>
                <a:gd name="connsiteY243" fmla="*/ 3299950 h 3518888"/>
                <a:gd name="connsiteX244" fmla="*/ 2617624 w 3515048"/>
                <a:gd name="connsiteY244" fmla="*/ 3316488 h 3518888"/>
                <a:gd name="connsiteX245" fmla="*/ 2648923 w 3515048"/>
                <a:gd name="connsiteY245" fmla="*/ 3295849 h 3518888"/>
                <a:gd name="connsiteX246" fmla="*/ 2676258 w 3515048"/>
                <a:gd name="connsiteY246" fmla="*/ 3276715 h 3518888"/>
                <a:gd name="connsiteX247" fmla="*/ 2722455 w 3515048"/>
                <a:gd name="connsiteY247" fmla="*/ 3245689 h 3518888"/>
                <a:gd name="connsiteX248" fmla="*/ 2789973 w 3515048"/>
                <a:gd name="connsiteY248" fmla="*/ 3202636 h 3518888"/>
                <a:gd name="connsiteX249" fmla="*/ 2843140 w 3515048"/>
                <a:gd name="connsiteY249" fmla="*/ 3171337 h 3518888"/>
                <a:gd name="connsiteX250" fmla="*/ 2870475 w 3515048"/>
                <a:gd name="connsiteY250" fmla="*/ 3154389 h 3518888"/>
                <a:gd name="connsiteX251" fmla="*/ 2901501 w 3515048"/>
                <a:gd name="connsiteY251" fmla="*/ 3132248 h 3518888"/>
                <a:gd name="connsiteX252" fmla="*/ 2869108 w 3515048"/>
                <a:gd name="connsiteY252" fmla="*/ 3140039 h 3518888"/>
                <a:gd name="connsiteX253" fmla="*/ 2919542 w 3515048"/>
                <a:gd name="connsiteY253" fmla="*/ 3099036 h 3518888"/>
                <a:gd name="connsiteX254" fmla="*/ 2954804 w 3515048"/>
                <a:gd name="connsiteY254" fmla="*/ 3065413 h 3518888"/>
                <a:gd name="connsiteX255" fmla="*/ 3003324 w 3515048"/>
                <a:gd name="connsiteY255" fmla="*/ 3010743 h 3518888"/>
                <a:gd name="connsiteX256" fmla="*/ 3026423 w 3515048"/>
                <a:gd name="connsiteY256" fmla="*/ 2981904 h 3518888"/>
                <a:gd name="connsiteX257" fmla="*/ 3040090 w 3515048"/>
                <a:gd name="connsiteY257" fmla="*/ 2965640 h 3518888"/>
                <a:gd name="connsiteX258" fmla="*/ 3055125 w 3515048"/>
                <a:gd name="connsiteY258" fmla="*/ 2946915 h 3518888"/>
                <a:gd name="connsiteX259" fmla="*/ 3093394 w 3515048"/>
                <a:gd name="connsiteY259" fmla="*/ 2901538 h 3518888"/>
                <a:gd name="connsiteX260" fmla="*/ 3144238 w 3515048"/>
                <a:gd name="connsiteY260" fmla="*/ 2840034 h 3518888"/>
                <a:gd name="connsiteX261" fmla="*/ 3096948 w 3515048"/>
                <a:gd name="connsiteY261" fmla="*/ 2916026 h 3518888"/>
                <a:gd name="connsiteX262" fmla="*/ 3284878 w 3515048"/>
                <a:gd name="connsiteY262" fmla="*/ 2626409 h 3518888"/>
                <a:gd name="connsiteX263" fmla="*/ 3438365 w 3515048"/>
                <a:gd name="connsiteY263" fmla="*/ 2249183 h 3518888"/>
                <a:gd name="connsiteX264" fmla="*/ 3469664 w 3515048"/>
                <a:gd name="connsiteY264" fmla="*/ 2136698 h 3518888"/>
                <a:gd name="connsiteX265" fmla="*/ 3482511 w 3515048"/>
                <a:gd name="connsiteY265" fmla="*/ 2075467 h 3518888"/>
                <a:gd name="connsiteX266" fmla="*/ 3488798 w 3515048"/>
                <a:gd name="connsiteY266" fmla="*/ 2043895 h 3518888"/>
                <a:gd name="connsiteX267" fmla="*/ 3493719 w 3515048"/>
                <a:gd name="connsiteY267" fmla="*/ 2011639 h 3518888"/>
                <a:gd name="connsiteX268" fmla="*/ 3515040 w 3515048"/>
                <a:gd name="connsiteY268" fmla="*/ 1736783 h 3518888"/>
                <a:gd name="connsiteX269" fmla="*/ 3513947 w 3515048"/>
                <a:gd name="connsiteY269" fmla="*/ 1665438 h 3518888"/>
                <a:gd name="connsiteX270" fmla="*/ 3509983 w 3515048"/>
                <a:gd name="connsiteY270" fmla="*/ 1593820 h 3518888"/>
                <a:gd name="connsiteX271" fmla="*/ 3493035 w 3515048"/>
                <a:gd name="connsiteY271" fmla="*/ 1451677 h 3518888"/>
                <a:gd name="connsiteX272" fmla="*/ 3466930 w 3515048"/>
                <a:gd name="connsiteY272" fmla="*/ 1313907 h 3518888"/>
                <a:gd name="connsiteX273" fmla="*/ 3450256 w 3515048"/>
                <a:gd name="connsiteY273" fmla="*/ 1247756 h 3518888"/>
                <a:gd name="connsiteX274" fmla="*/ 3431668 w 3515048"/>
                <a:gd name="connsiteY274" fmla="*/ 1183928 h 3518888"/>
                <a:gd name="connsiteX275" fmla="*/ 3424971 w 3515048"/>
                <a:gd name="connsiteY275" fmla="*/ 1179417 h 3518888"/>
                <a:gd name="connsiteX276" fmla="*/ 3418137 w 3515048"/>
                <a:gd name="connsiteY276" fmla="*/ 1152082 h 3518888"/>
                <a:gd name="connsiteX277" fmla="*/ 3409663 w 3515048"/>
                <a:gd name="connsiteY277" fmla="*/ 1125840 h 3518888"/>
                <a:gd name="connsiteX278" fmla="*/ 3390802 w 3515048"/>
                <a:gd name="connsiteY278" fmla="*/ 1072947 h 3518888"/>
                <a:gd name="connsiteX279" fmla="*/ 3367977 w 3515048"/>
                <a:gd name="connsiteY279" fmla="*/ 1020326 h 3518888"/>
                <a:gd name="connsiteX280" fmla="*/ 3342692 w 3515048"/>
                <a:gd name="connsiteY280" fmla="*/ 967569 h 3518888"/>
                <a:gd name="connsiteX281" fmla="*/ 3315356 w 3515048"/>
                <a:gd name="connsiteY281" fmla="*/ 914812 h 3518888"/>
                <a:gd name="connsiteX282" fmla="*/ 3285014 w 3515048"/>
                <a:gd name="connsiteY282" fmla="*/ 862192 h 3518888"/>
                <a:gd name="connsiteX283" fmla="*/ 3269570 w 3515048"/>
                <a:gd name="connsiteY283" fmla="*/ 834857 h 3518888"/>
                <a:gd name="connsiteX284" fmla="*/ 3253169 w 3515048"/>
                <a:gd name="connsiteY284" fmla="*/ 808478 h 3518888"/>
                <a:gd name="connsiteX285" fmla="*/ 3220093 w 3515048"/>
                <a:gd name="connsiteY285" fmla="*/ 754764 h 3518888"/>
                <a:gd name="connsiteX286" fmla="*/ 3259046 w 3515048"/>
                <a:gd name="connsiteY286" fmla="*/ 829253 h 35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3515048" h="3518888">
                  <a:moveTo>
                    <a:pt x="3259046" y="829253"/>
                  </a:moveTo>
                  <a:cubicBezTo>
                    <a:pt x="3242371" y="807111"/>
                    <a:pt x="3228020" y="787157"/>
                    <a:pt x="3215036" y="768295"/>
                  </a:cubicBezTo>
                  <a:cubicBezTo>
                    <a:pt x="3202052" y="749434"/>
                    <a:pt x="3188657" y="732759"/>
                    <a:pt x="3176493" y="715538"/>
                  </a:cubicBezTo>
                  <a:cubicBezTo>
                    <a:pt x="3164329" y="698317"/>
                    <a:pt x="3151345" y="681779"/>
                    <a:pt x="3137541" y="664421"/>
                  </a:cubicBezTo>
                  <a:cubicBezTo>
                    <a:pt x="3123736" y="647063"/>
                    <a:pt x="3109385" y="628612"/>
                    <a:pt x="3091344" y="609751"/>
                  </a:cubicBezTo>
                  <a:lnTo>
                    <a:pt x="3064009" y="556310"/>
                  </a:lnTo>
                  <a:cubicBezTo>
                    <a:pt x="3023006" y="516538"/>
                    <a:pt x="3012482" y="509840"/>
                    <a:pt x="3004144" y="505877"/>
                  </a:cubicBezTo>
                  <a:cubicBezTo>
                    <a:pt x="2987156" y="498398"/>
                    <a:pt x="2971506" y="488195"/>
                    <a:pt x="2957811" y="475671"/>
                  </a:cubicBezTo>
                  <a:cubicBezTo>
                    <a:pt x="2949337" y="465967"/>
                    <a:pt x="2939360" y="455307"/>
                    <a:pt x="2928289" y="443826"/>
                  </a:cubicBezTo>
                  <a:cubicBezTo>
                    <a:pt x="2917218" y="432345"/>
                    <a:pt x="2904097" y="421548"/>
                    <a:pt x="2890840" y="409657"/>
                  </a:cubicBezTo>
                  <a:cubicBezTo>
                    <a:pt x="2864871" y="385465"/>
                    <a:pt x="2833982" y="362777"/>
                    <a:pt x="2805144" y="340362"/>
                  </a:cubicBezTo>
                  <a:cubicBezTo>
                    <a:pt x="2776305" y="317947"/>
                    <a:pt x="2746646" y="299359"/>
                    <a:pt x="2723138" y="283505"/>
                  </a:cubicBezTo>
                  <a:cubicBezTo>
                    <a:pt x="2699630" y="267650"/>
                    <a:pt x="2679402" y="256169"/>
                    <a:pt x="2669151" y="249745"/>
                  </a:cubicBezTo>
                  <a:cubicBezTo>
                    <a:pt x="2644139" y="225964"/>
                    <a:pt x="2709470" y="264917"/>
                    <a:pt x="2725598" y="270520"/>
                  </a:cubicBezTo>
                  <a:cubicBezTo>
                    <a:pt x="2697033" y="253572"/>
                    <a:pt x="2675711" y="241955"/>
                    <a:pt x="2657260" y="232661"/>
                  </a:cubicBezTo>
                  <a:cubicBezTo>
                    <a:pt x="2638809" y="223367"/>
                    <a:pt x="2623364" y="217900"/>
                    <a:pt x="2607373" y="210929"/>
                  </a:cubicBezTo>
                  <a:lnTo>
                    <a:pt x="2552703" y="186738"/>
                  </a:lnTo>
                  <a:cubicBezTo>
                    <a:pt x="2530288" y="177307"/>
                    <a:pt x="2503773" y="163229"/>
                    <a:pt x="2466187" y="146965"/>
                  </a:cubicBezTo>
                  <a:lnTo>
                    <a:pt x="2465367" y="142455"/>
                  </a:lnTo>
                  <a:cubicBezTo>
                    <a:pt x="2369310" y="104112"/>
                    <a:pt x="2270548" y="72956"/>
                    <a:pt x="2169873" y="49241"/>
                  </a:cubicBezTo>
                  <a:cubicBezTo>
                    <a:pt x="2062103" y="24152"/>
                    <a:pt x="1952339" y="8557"/>
                    <a:pt x="1841849" y="2635"/>
                  </a:cubicBezTo>
                  <a:cubicBezTo>
                    <a:pt x="1729051" y="-3515"/>
                    <a:pt x="1615910" y="1107"/>
                    <a:pt x="1503986" y="16439"/>
                  </a:cubicBezTo>
                  <a:cubicBezTo>
                    <a:pt x="1394795" y="31405"/>
                    <a:pt x="1287413" y="57415"/>
                    <a:pt x="1183480" y="94071"/>
                  </a:cubicBezTo>
                  <a:cubicBezTo>
                    <a:pt x="1193926" y="89160"/>
                    <a:pt x="1205721" y="87908"/>
                    <a:pt x="1216966" y="90518"/>
                  </a:cubicBezTo>
                  <a:cubicBezTo>
                    <a:pt x="1106493" y="125041"/>
                    <a:pt x="999725" y="170458"/>
                    <a:pt x="898236" y="226100"/>
                  </a:cubicBezTo>
                  <a:cubicBezTo>
                    <a:pt x="795796" y="282259"/>
                    <a:pt x="699587" y="349102"/>
                    <a:pt x="611216" y="425511"/>
                  </a:cubicBezTo>
                  <a:cubicBezTo>
                    <a:pt x="527542" y="497801"/>
                    <a:pt x="451764" y="578755"/>
                    <a:pt x="385154" y="667018"/>
                  </a:cubicBezTo>
                  <a:cubicBezTo>
                    <a:pt x="326910" y="744328"/>
                    <a:pt x="277233" y="827734"/>
                    <a:pt x="236997" y="915769"/>
                  </a:cubicBezTo>
                  <a:cubicBezTo>
                    <a:pt x="270374" y="856326"/>
                    <a:pt x="308061" y="799407"/>
                    <a:pt x="349755" y="745470"/>
                  </a:cubicBezTo>
                  <a:cubicBezTo>
                    <a:pt x="398247" y="683712"/>
                    <a:pt x="450511" y="625012"/>
                    <a:pt x="506249" y="569705"/>
                  </a:cubicBezTo>
                  <a:cubicBezTo>
                    <a:pt x="612891" y="467464"/>
                    <a:pt x="727114" y="373435"/>
                    <a:pt x="847940" y="288425"/>
                  </a:cubicBezTo>
                  <a:cubicBezTo>
                    <a:pt x="868851" y="279541"/>
                    <a:pt x="891129" y="266967"/>
                    <a:pt x="914501" y="255076"/>
                  </a:cubicBezTo>
                  <a:lnTo>
                    <a:pt x="984616" y="218720"/>
                  </a:lnTo>
                  <a:cubicBezTo>
                    <a:pt x="1007441" y="208059"/>
                    <a:pt x="1028899" y="198219"/>
                    <a:pt x="1047214" y="191385"/>
                  </a:cubicBezTo>
                  <a:cubicBezTo>
                    <a:pt x="1061051" y="185333"/>
                    <a:pt x="1075772" y="181548"/>
                    <a:pt x="1090813" y="180177"/>
                  </a:cubicBezTo>
                  <a:cubicBezTo>
                    <a:pt x="1110495" y="172797"/>
                    <a:pt x="1129629" y="164049"/>
                    <a:pt x="1148627" y="158582"/>
                  </a:cubicBezTo>
                  <a:lnTo>
                    <a:pt x="1203298" y="140131"/>
                  </a:lnTo>
                  <a:cubicBezTo>
                    <a:pt x="1221066" y="133844"/>
                    <a:pt x="1238697" y="129470"/>
                    <a:pt x="1255508" y="124277"/>
                  </a:cubicBezTo>
                  <a:cubicBezTo>
                    <a:pt x="1272319" y="119083"/>
                    <a:pt x="1289404" y="113753"/>
                    <a:pt x="1305668" y="109379"/>
                  </a:cubicBezTo>
                  <a:cubicBezTo>
                    <a:pt x="1370316" y="92158"/>
                    <a:pt x="1428677" y="77943"/>
                    <a:pt x="1488405" y="67283"/>
                  </a:cubicBezTo>
                  <a:cubicBezTo>
                    <a:pt x="1518063" y="62226"/>
                    <a:pt x="1547585" y="56212"/>
                    <a:pt x="1578201" y="53615"/>
                  </a:cubicBezTo>
                  <a:cubicBezTo>
                    <a:pt x="1608816" y="51018"/>
                    <a:pt x="1639979" y="45688"/>
                    <a:pt x="1672918" y="44458"/>
                  </a:cubicBezTo>
                  <a:lnTo>
                    <a:pt x="1723488" y="41451"/>
                  </a:lnTo>
                  <a:lnTo>
                    <a:pt x="1777338" y="41451"/>
                  </a:lnTo>
                  <a:cubicBezTo>
                    <a:pt x="1813967" y="41451"/>
                    <a:pt x="1852784" y="44458"/>
                    <a:pt x="1894743" y="47328"/>
                  </a:cubicBezTo>
                  <a:cubicBezTo>
                    <a:pt x="1942307" y="55255"/>
                    <a:pt x="1918251" y="59765"/>
                    <a:pt x="1931236" y="67966"/>
                  </a:cubicBezTo>
                  <a:cubicBezTo>
                    <a:pt x="1843749" y="59445"/>
                    <a:pt x="1755730" y="57891"/>
                    <a:pt x="1667997" y="63319"/>
                  </a:cubicBezTo>
                  <a:cubicBezTo>
                    <a:pt x="1721438" y="63319"/>
                    <a:pt x="1774741" y="66326"/>
                    <a:pt x="1827772" y="70973"/>
                  </a:cubicBezTo>
                  <a:cubicBezTo>
                    <a:pt x="1810550" y="70973"/>
                    <a:pt x="1786769" y="71793"/>
                    <a:pt x="1761211" y="70973"/>
                  </a:cubicBezTo>
                  <a:lnTo>
                    <a:pt x="1721438" y="70973"/>
                  </a:lnTo>
                  <a:lnTo>
                    <a:pt x="1680435" y="72750"/>
                  </a:lnTo>
                  <a:lnTo>
                    <a:pt x="1642439" y="74937"/>
                  </a:lnTo>
                  <a:cubicBezTo>
                    <a:pt x="1630548" y="74937"/>
                    <a:pt x="1619477" y="77533"/>
                    <a:pt x="1609910" y="78763"/>
                  </a:cubicBezTo>
                  <a:cubicBezTo>
                    <a:pt x="1596898" y="79730"/>
                    <a:pt x="1584174" y="83017"/>
                    <a:pt x="1572324" y="88467"/>
                  </a:cubicBezTo>
                  <a:cubicBezTo>
                    <a:pt x="1684535" y="70290"/>
                    <a:pt x="1833922" y="70563"/>
                    <a:pt x="1977159" y="90654"/>
                  </a:cubicBezTo>
                  <a:cubicBezTo>
                    <a:pt x="2120396" y="110746"/>
                    <a:pt x="2256115" y="151065"/>
                    <a:pt x="2352335" y="180041"/>
                  </a:cubicBezTo>
                  <a:cubicBezTo>
                    <a:pt x="2252452" y="139178"/>
                    <a:pt x="2148551" y="108899"/>
                    <a:pt x="2042353" y="89698"/>
                  </a:cubicBezTo>
                  <a:cubicBezTo>
                    <a:pt x="2018572" y="83547"/>
                    <a:pt x="1987683" y="74800"/>
                    <a:pt x="1964038" y="70153"/>
                  </a:cubicBezTo>
                  <a:cubicBezTo>
                    <a:pt x="1940393" y="65506"/>
                    <a:pt x="1923035" y="60039"/>
                    <a:pt x="1925359" y="56485"/>
                  </a:cubicBezTo>
                  <a:lnTo>
                    <a:pt x="1985086" y="60722"/>
                  </a:lnTo>
                  <a:lnTo>
                    <a:pt x="2043447" y="68239"/>
                  </a:lnTo>
                  <a:lnTo>
                    <a:pt x="2072286" y="72203"/>
                  </a:lnTo>
                  <a:lnTo>
                    <a:pt x="2100578" y="77670"/>
                  </a:lnTo>
                  <a:lnTo>
                    <a:pt x="2156752" y="88877"/>
                  </a:lnTo>
                  <a:lnTo>
                    <a:pt x="2211422" y="102545"/>
                  </a:lnTo>
                  <a:lnTo>
                    <a:pt x="2238757" y="109789"/>
                  </a:lnTo>
                  <a:lnTo>
                    <a:pt x="2266093" y="118400"/>
                  </a:lnTo>
                  <a:lnTo>
                    <a:pt x="2319396" y="135757"/>
                  </a:lnTo>
                  <a:lnTo>
                    <a:pt x="2371743" y="155849"/>
                  </a:lnTo>
                  <a:lnTo>
                    <a:pt x="2397848" y="165963"/>
                  </a:lnTo>
                  <a:cubicBezTo>
                    <a:pt x="2406459" y="169516"/>
                    <a:pt x="2414933" y="173480"/>
                    <a:pt x="2423544" y="177307"/>
                  </a:cubicBezTo>
                  <a:lnTo>
                    <a:pt x="2474387" y="202182"/>
                  </a:lnTo>
                  <a:lnTo>
                    <a:pt x="2525094" y="227877"/>
                  </a:lnTo>
                  <a:lnTo>
                    <a:pt x="2550653" y="240862"/>
                  </a:lnTo>
                  <a:lnTo>
                    <a:pt x="2575801" y="254529"/>
                  </a:lnTo>
                  <a:lnTo>
                    <a:pt x="2626371" y="283368"/>
                  </a:lnTo>
                  <a:lnTo>
                    <a:pt x="2676531" y="315077"/>
                  </a:lnTo>
                  <a:cubicBezTo>
                    <a:pt x="2693616" y="325327"/>
                    <a:pt x="2710017" y="336945"/>
                    <a:pt x="2726828" y="348562"/>
                  </a:cubicBezTo>
                  <a:cubicBezTo>
                    <a:pt x="2743639" y="360180"/>
                    <a:pt x="2760997" y="371251"/>
                    <a:pt x="2777262" y="384235"/>
                  </a:cubicBezTo>
                  <a:cubicBezTo>
                    <a:pt x="2845600" y="432345"/>
                    <a:pt x="2927606" y="512027"/>
                    <a:pt x="2932526" y="526378"/>
                  </a:cubicBezTo>
                  <a:cubicBezTo>
                    <a:pt x="2891523" y="490296"/>
                    <a:pt x="2917355" y="522688"/>
                    <a:pt x="2882776" y="494259"/>
                  </a:cubicBezTo>
                  <a:cubicBezTo>
                    <a:pt x="2927059" y="532529"/>
                    <a:pt x="2933620" y="530342"/>
                    <a:pt x="2944007" y="533349"/>
                  </a:cubicBezTo>
                  <a:cubicBezTo>
                    <a:pt x="2952932" y="536337"/>
                    <a:pt x="2960996" y="541450"/>
                    <a:pt x="2967515" y="548246"/>
                  </a:cubicBezTo>
                  <a:cubicBezTo>
                    <a:pt x="2988427" y="567008"/>
                    <a:pt x="3008026" y="587192"/>
                    <a:pt x="3026149" y="608657"/>
                  </a:cubicBezTo>
                  <a:cubicBezTo>
                    <a:pt x="3015352" y="608657"/>
                    <a:pt x="3005101" y="608657"/>
                    <a:pt x="2994304" y="608657"/>
                  </a:cubicBezTo>
                  <a:cubicBezTo>
                    <a:pt x="3025603" y="625605"/>
                    <a:pt x="3060045" y="665105"/>
                    <a:pt x="3093531" y="713351"/>
                  </a:cubicBezTo>
                  <a:cubicBezTo>
                    <a:pt x="3127016" y="761598"/>
                    <a:pt x="3161869" y="816815"/>
                    <a:pt x="3199591" y="864379"/>
                  </a:cubicBezTo>
                  <a:cubicBezTo>
                    <a:pt x="3207109" y="885290"/>
                    <a:pt x="3199591" y="879276"/>
                    <a:pt x="3182917" y="858638"/>
                  </a:cubicBezTo>
                  <a:cubicBezTo>
                    <a:pt x="3174716" y="848388"/>
                    <a:pt x="3164602" y="834447"/>
                    <a:pt x="3153258" y="817635"/>
                  </a:cubicBezTo>
                  <a:cubicBezTo>
                    <a:pt x="3141914" y="800824"/>
                    <a:pt x="3128110" y="783876"/>
                    <a:pt x="3114852" y="765015"/>
                  </a:cubicBezTo>
                  <a:cubicBezTo>
                    <a:pt x="3128520" y="787020"/>
                    <a:pt x="3141231" y="803148"/>
                    <a:pt x="3150935" y="817089"/>
                  </a:cubicBezTo>
                  <a:cubicBezTo>
                    <a:pt x="3160639" y="831030"/>
                    <a:pt x="3169113" y="841690"/>
                    <a:pt x="3177313" y="851804"/>
                  </a:cubicBezTo>
                  <a:cubicBezTo>
                    <a:pt x="3197241" y="875029"/>
                    <a:pt x="3214694" y="900268"/>
                    <a:pt x="3229387" y="927113"/>
                  </a:cubicBezTo>
                  <a:lnTo>
                    <a:pt x="3200821" y="897728"/>
                  </a:lnTo>
                  <a:lnTo>
                    <a:pt x="3187154" y="883103"/>
                  </a:lnTo>
                  <a:lnTo>
                    <a:pt x="3172256" y="869436"/>
                  </a:lnTo>
                  <a:cubicBezTo>
                    <a:pt x="3187168" y="884559"/>
                    <a:pt x="3200125" y="901504"/>
                    <a:pt x="3210799" y="919869"/>
                  </a:cubicBezTo>
                  <a:cubicBezTo>
                    <a:pt x="3220640" y="935877"/>
                    <a:pt x="3228881" y="952815"/>
                    <a:pt x="3235401" y="970439"/>
                  </a:cubicBezTo>
                  <a:cubicBezTo>
                    <a:pt x="3247428" y="1003515"/>
                    <a:pt x="3255355" y="1033037"/>
                    <a:pt x="3262736" y="1057366"/>
                  </a:cubicBezTo>
                  <a:cubicBezTo>
                    <a:pt x="3269296" y="1060919"/>
                    <a:pt x="3264513" y="1011442"/>
                    <a:pt x="3308386" y="1114086"/>
                  </a:cubicBezTo>
                  <a:cubicBezTo>
                    <a:pt x="3323557" y="1159599"/>
                    <a:pt x="3309889" y="1138551"/>
                    <a:pt x="3311393" y="1150032"/>
                  </a:cubicBezTo>
                  <a:cubicBezTo>
                    <a:pt x="3320031" y="1158399"/>
                    <a:pt x="3327152" y="1168203"/>
                    <a:pt x="3332441" y="1179007"/>
                  </a:cubicBezTo>
                  <a:cubicBezTo>
                    <a:pt x="3345124" y="1204612"/>
                    <a:pt x="3356031" y="1231052"/>
                    <a:pt x="3365106" y="1258143"/>
                  </a:cubicBezTo>
                  <a:cubicBezTo>
                    <a:pt x="3363056" y="1272767"/>
                    <a:pt x="3339821" y="1214817"/>
                    <a:pt x="3331894" y="1212630"/>
                  </a:cubicBezTo>
                  <a:cubicBezTo>
                    <a:pt x="3348924" y="1256176"/>
                    <a:pt x="3361348" y="1301390"/>
                    <a:pt x="3368933" y="1347529"/>
                  </a:cubicBezTo>
                  <a:cubicBezTo>
                    <a:pt x="3396269" y="1441153"/>
                    <a:pt x="3376861" y="1338919"/>
                    <a:pt x="3397362" y="1395639"/>
                  </a:cubicBezTo>
                  <a:cubicBezTo>
                    <a:pt x="3402460" y="1417535"/>
                    <a:pt x="3404620" y="1440004"/>
                    <a:pt x="3403786" y="1462474"/>
                  </a:cubicBezTo>
                  <a:cubicBezTo>
                    <a:pt x="3402829" y="1472041"/>
                    <a:pt x="3399549" y="1471495"/>
                    <a:pt x="3395312" y="1468078"/>
                  </a:cubicBezTo>
                  <a:cubicBezTo>
                    <a:pt x="3387111" y="1461381"/>
                    <a:pt x="3375631" y="1443613"/>
                    <a:pt x="3373444" y="1471631"/>
                  </a:cubicBezTo>
                  <a:cubicBezTo>
                    <a:pt x="3369890" y="1457964"/>
                    <a:pt x="3366336" y="1444296"/>
                    <a:pt x="3362510" y="1430628"/>
                  </a:cubicBezTo>
                  <a:lnTo>
                    <a:pt x="3349799" y="1387849"/>
                  </a:lnTo>
                  <a:cubicBezTo>
                    <a:pt x="3345425" y="1374181"/>
                    <a:pt x="3342008" y="1359010"/>
                    <a:pt x="3337088" y="1345069"/>
                  </a:cubicBezTo>
                  <a:lnTo>
                    <a:pt x="3323420" y="1304066"/>
                  </a:lnTo>
                  <a:cubicBezTo>
                    <a:pt x="3315083" y="1276731"/>
                    <a:pt x="3304696" y="1252129"/>
                    <a:pt x="3296085" y="1230398"/>
                  </a:cubicBezTo>
                  <a:lnTo>
                    <a:pt x="3284057" y="1200466"/>
                  </a:lnTo>
                  <a:cubicBezTo>
                    <a:pt x="3280094" y="1191718"/>
                    <a:pt x="3276267" y="1183791"/>
                    <a:pt x="3272987" y="1177231"/>
                  </a:cubicBezTo>
                  <a:lnTo>
                    <a:pt x="3283237" y="1201559"/>
                  </a:lnTo>
                  <a:lnTo>
                    <a:pt x="3292258" y="1226297"/>
                  </a:lnTo>
                  <a:lnTo>
                    <a:pt x="3310573" y="1275911"/>
                  </a:lnTo>
                  <a:lnTo>
                    <a:pt x="3326290" y="1326481"/>
                  </a:lnTo>
                  <a:cubicBezTo>
                    <a:pt x="3331757" y="1343156"/>
                    <a:pt x="3336951" y="1360104"/>
                    <a:pt x="3341051" y="1377325"/>
                  </a:cubicBezTo>
                  <a:cubicBezTo>
                    <a:pt x="3335721" y="1371994"/>
                    <a:pt x="3341051" y="1407530"/>
                    <a:pt x="3342418" y="1430902"/>
                  </a:cubicBezTo>
                  <a:cubicBezTo>
                    <a:pt x="3343648" y="1442519"/>
                    <a:pt x="3342418" y="1451403"/>
                    <a:pt x="3341188" y="1450447"/>
                  </a:cubicBezTo>
                  <a:cubicBezTo>
                    <a:pt x="3335147" y="1438364"/>
                    <a:pt x="3330568" y="1425612"/>
                    <a:pt x="3327520" y="1412450"/>
                  </a:cubicBezTo>
                  <a:cubicBezTo>
                    <a:pt x="3348391" y="1521423"/>
                    <a:pt x="3361047" y="1631802"/>
                    <a:pt x="3365380" y="1742660"/>
                  </a:cubicBezTo>
                  <a:cubicBezTo>
                    <a:pt x="3369453" y="1851851"/>
                    <a:pt x="3363562" y="1961192"/>
                    <a:pt x="3347748" y="2069317"/>
                  </a:cubicBezTo>
                  <a:cubicBezTo>
                    <a:pt x="3351575" y="2055649"/>
                    <a:pt x="3355539" y="2039658"/>
                    <a:pt x="3358956" y="2028314"/>
                  </a:cubicBezTo>
                  <a:cubicBezTo>
                    <a:pt x="3362373" y="2016970"/>
                    <a:pt x="3364560" y="2009316"/>
                    <a:pt x="3366746" y="2012596"/>
                  </a:cubicBezTo>
                  <a:cubicBezTo>
                    <a:pt x="3354036" y="2116470"/>
                    <a:pt x="3345835" y="2103212"/>
                    <a:pt x="3335721" y="2121937"/>
                  </a:cubicBezTo>
                  <a:cubicBezTo>
                    <a:pt x="3324104" y="2198066"/>
                    <a:pt x="3338318" y="2193009"/>
                    <a:pt x="3335038" y="2241802"/>
                  </a:cubicBezTo>
                  <a:cubicBezTo>
                    <a:pt x="3306882" y="2317384"/>
                    <a:pt x="3288978" y="2359617"/>
                    <a:pt x="3271483" y="2398570"/>
                  </a:cubicBezTo>
                  <a:cubicBezTo>
                    <a:pt x="3262791" y="2418743"/>
                    <a:pt x="3252977" y="2438397"/>
                    <a:pt x="3242098" y="2457477"/>
                  </a:cubicBezTo>
                  <a:lnTo>
                    <a:pt x="3223100" y="2491100"/>
                  </a:lnTo>
                  <a:cubicBezTo>
                    <a:pt x="3215583" y="2502991"/>
                    <a:pt x="3206972" y="2515701"/>
                    <a:pt x="3197541" y="2529916"/>
                  </a:cubicBezTo>
                  <a:lnTo>
                    <a:pt x="3213396" y="2528549"/>
                  </a:lnTo>
                  <a:cubicBezTo>
                    <a:pt x="3193988" y="2557661"/>
                    <a:pt x="3177026" y="2588345"/>
                    <a:pt x="3162689" y="2620259"/>
                  </a:cubicBezTo>
                  <a:cubicBezTo>
                    <a:pt x="3156593" y="2634432"/>
                    <a:pt x="3149472" y="2648127"/>
                    <a:pt x="3141367" y="2661262"/>
                  </a:cubicBezTo>
                  <a:cubicBezTo>
                    <a:pt x="3130570" y="2679767"/>
                    <a:pt x="3118419" y="2697440"/>
                    <a:pt x="3105011" y="2714155"/>
                  </a:cubicBezTo>
                  <a:cubicBezTo>
                    <a:pt x="3099818" y="2717572"/>
                    <a:pt x="3118679" y="2682173"/>
                    <a:pt x="3133167" y="2653608"/>
                  </a:cubicBezTo>
                  <a:cubicBezTo>
                    <a:pt x="3124420" y="2669148"/>
                    <a:pt x="3114838" y="2684196"/>
                    <a:pt x="3104465" y="2698711"/>
                  </a:cubicBezTo>
                  <a:cubicBezTo>
                    <a:pt x="3096128" y="2709508"/>
                    <a:pt x="3088747" y="2717162"/>
                    <a:pt x="3081640" y="2724953"/>
                  </a:cubicBezTo>
                  <a:cubicBezTo>
                    <a:pt x="3062068" y="2746028"/>
                    <a:pt x="3044109" y="2768552"/>
                    <a:pt x="3027926" y="2792334"/>
                  </a:cubicBezTo>
                  <a:lnTo>
                    <a:pt x="3043917" y="2759942"/>
                  </a:lnTo>
                  <a:cubicBezTo>
                    <a:pt x="3048974" y="2749008"/>
                    <a:pt x="3053484" y="2737800"/>
                    <a:pt x="3058268" y="2726866"/>
                  </a:cubicBezTo>
                  <a:cubicBezTo>
                    <a:pt x="3038860" y="2756388"/>
                    <a:pt x="3011798" y="2790557"/>
                    <a:pt x="2993210" y="2814202"/>
                  </a:cubicBezTo>
                  <a:cubicBezTo>
                    <a:pt x="2974622" y="2837847"/>
                    <a:pt x="2960681" y="2848098"/>
                    <a:pt x="2967652" y="2830330"/>
                  </a:cubicBezTo>
                  <a:cubicBezTo>
                    <a:pt x="2959041" y="2843178"/>
                    <a:pt x="2949201" y="2856845"/>
                    <a:pt x="2938540" y="2871333"/>
                  </a:cubicBezTo>
                  <a:cubicBezTo>
                    <a:pt x="2927879" y="2885821"/>
                    <a:pt x="2914622" y="2899898"/>
                    <a:pt x="2901501" y="2915069"/>
                  </a:cubicBezTo>
                  <a:cubicBezTo>
                    <a:pt x="2888380" y="2930240"/>
                    <a:pt x="2874165" y="2945138"/>
                    <a:pt x="2858584" y="2960309"/>
                  </a:cubicBezTo>
                  <a:cubicBezTo>
                    <a:pt x="2843003" y="2975480"/>
                    <a:pt x="2828105" y="2991198"/>
                    <a:pt x="2811294" y="3005822"/>
                  </a:cubicBezTo>
                  <a:cubicBezTo>
                    <a:pt x="2794483" y="3020447"/>
                    <a:pt x="2778355" y="3036165"/>
                    <a:pt x="2760724" y="3050106"/>
                  </a:cubicBezTo>
                  <a:lnTo>
                    <a:pt x="2708924" y="3092202"/>
                  </a:lnTo>
                  <a:cubicBezTo>
                    <a:pt x="2691292" y="3105870"/>
                    <a:pt x="2673935" y="3118444"/>
                    <a:pt x="2657260" y="3131155"/>
                  </a:cubicBezTo>
                  <a:cubicBezTo>
                    <a:pt x="2640586" y="3143866"/>
                    <a:pt x="2623501" y="3154936"/>
                    <a:pt x="2607920" y="3166690"/>
                  </a:cubicBezTo>
                  <a:lnTo>
                    <a:pt x="2610243" y="3151246"/>
                  </a:lnTo>
                  <a:cubicBezTo>
                    <a:pt x="2601510" y="3159255"/>
                    <a:pt x="2592394" y="3166827"/>
                    <a:pt x="2582908" y="3173934"/>
                  </a:cubicBezTo>
                  <a:cubicBezTo>
                    <a:pt x="2571974" y="3182135"/>
                    <a:pt x="2558853" y="3189789"/>
                    <a:pt x="2545185" y="3198399"/>
                  </a:cubicBezTo>
                  <a:cubicBezTo>
                    <a:pt x="2531518" y="3207010"/>
                    <a:pt x="2516757" y="3216031"/>
                    <a:pt x="2501176" y="3224094"/>
                  </a:cubicBezTo>
                  <a:lnTo>
                    <a:pt x="2453339" y="3248696"/>
                  </a:lnTo>
                  <a:cubicBezTo>
                    <a:pt x="2437485" y="3257443"/>
                    <a:pt x="2420947" y="3264277"/>
                    <a:pt x="2405229" y="3271658"/>
                  </a:cubicBezTo>
                  <a:lnTo>
                    <a:pt x="2360536" y="3292979"/>
                  </a:lnTo>
                  <a:cubicBezTo>
                    <a:pt x="2337246" y="3302533"/>
                    <a:pt x="2314831" y="3314096"/>
                    <a:pt x="2293565" y="3327558"/>
                  </a:cubicBezTo>
                  <a:lnTo>
                    <a:pt x="2280717" y="3326875"/>
                  </a:lnTo>
                  <a:cubicBezTo>
                    <a:pt x="2256389" y="3337672"/>
                    <a:pt x="2232197" y="3349427"/>
                    <a:pt x="2207322" y="3359541"/>
                  </a:cubicBezTo>
                  <a:cubicBezTo>
                    <a:pt x="2182447" y="3369655"/>
                    <a:pt x="2157572" y="3379495"/>
                    <a:pt x="2132150" y="3388516"/>
                  </a:cubicBezTo>
                  <a:cubicBezTo>
                    <a:pt x="2060668" y="3403550"/>
                    <a:pt x="2081169" y="3380862"/>
                    <a:pt x="2076523" y="3386876"/>
                  </a:cubicBezTo>
                  <a:cubicBezTo>
                    <a:pt x="2057388" y="3392206"/>
                    <a:pt x="2038253" y="3395350"/>
                    <a:pt x="2019802" y="3399040"/>
                  </a:cubicBezTo>
                  <a:cubicBezTo>
                    <a:pt x="2001351" y="3402730"/>
                    <a:pt x="1983583" y="3406694"/>
                    <a:pt x="1965951" y="3409017"/>
                  </a:cubicBezTo>
                  <a:cubicBezTo>
                    <a:pt x="1930552" y="3413528"/>
                    <a:pt x="1897613" y="3419405"/>
                    <a:pt x="1865494" y="3420908"/>
                  </a:cubicBezTo>
                  <a:cubicBezTo>
                    <a:pt x="1833376" y="3422412"/>
                    <a:pt x="1803580" y="3425555"/>
                    <a:pt x="1775015" y="3425009"/>
                  </a:cubicBezTo>
                  <a:cubicBezTo>
                    <a:pt x="1748021" y="3425514"/>
                    <a:pt x="1721000" y="3424598"/>
                    <a:pt x="1694102" y="3422275"/>
                  </a:cubicBezTo>
                  <a:cubicBezTo>
                    <a:pt x="1680230" y="3427510"/>
                    <a:pt x="1665592" y="3430421"/>
                    <a:pt x="1650776" y="3430886"/>
                  </a:cubicBezTo>
                  <a:cubicBezTo>
                    <a:pt x="1624069" y="3432662"/>
                    <a:pt x="1597281" y="3432936"/>
                    <a:pt x="1570547" y="3431706"/>
                  </a:cubicBezTo>
                  <a:cubicBezTo>
                    <a:pt x="1554966" y="3431706"/>
                    <a:pt x="1538701" y="3430066"/>
                    <a:pt x="1521890" y="3428562"/>
                  </a:cubicBezTo>
                  <a:lnTo>
                    <a:pt x="1470227" y="3423642"/>
                  </a:lnTo>
                  <a:lnTo>
                    <a:pt x="1418153" y="3415578"/>
                  </a:lnTo>
                  <a:cubicBezTo>
                    <a:pt x="1400795" y="3412844"/>
                    <a:pt x="1383574" y="3410247"/>
                    <a:pt x="1367309" y="3406421"/>
                  </a:cubicBezTo>
                  <a:cubicBezTo>
                    <a:pt x="1207475" y="3369272"/>
                    <a:pt x="1053601" y="3310023"/>
                    <a:pt x="910127" y="3230382"/>
                  </a:cubicBezTo>
                  <a:cubicBezTo>
                    <a:pt x="837707" y="3190267"/>
                    <a:pt x="768319" y="3144904"/>
                    <a:pt x="702516" y="3094662"/>
                  </a:cubicBezTo>
                  <a:cubicBezTo>
                    <a:pt x="636365" y="3044721"/>
                    <a:pt x="574047" y="2989900"/>
                    <a:pt x="516090" y="2930650"/>
                  </a:cubicBezTo>
                  <a:cubicBezTo>
                    <a:pt x="502422" y="2915616"/>
                    <a:pt x="486568" y="2901675"/>
                    <a:pt x="473173" y="2885957"/>
                  </a:cubicBezTo>
                  <a:lnTo>
                    <a:pt x="432170" y="2840034"/>
                  </a:lnTo>
                  <a:cubicBezTo>
                    <a:pt x="406202" y="2808189"/>
                    <a:pt x="379413" y="2777026"/>
                    <a:pt x="355768" y="2743677"/>
                  </a:cubicBezTo>
                  <a:cubicBezTo>
                    <a:pt x="332123" y="2710328"/>
                    <a:pt x="308752" y="2676979"/>
                    <a:pt x="285927" y="2643357"/>
                  </a:cubicBezTo>
                  <a:cubicBezTo>
                    <a:pt x="263102" y="2609735"/>
                    <a:pt x="243147" y="2575019"/>
                    <a:pt x="224696" y="2538663"/>
                  </a:cubicBezTo>
                  <a:cubicBezTo>
                    <a:pt x="206244" y="2502307"/>
                    <a:pt x="188067" y="2467181"/>
                    <a:pt x="170025" y="2431372"/>
                  </a:cubicBezTo>
                  <a:cubicBezTo>
                    <a:pt x="161825" y="2413194"/>
                    <a:pt x="154444" y="2394880"/>
                    <a:pt x="146517" y="2376702"/>
                  </a:cubicBezTo>
                  <a:lnTo>
                    <a:pt x="135036" y="2349366"/>
                  </a:lnTo>
                  <a:lnTo>
                    <a:pt x="124785" y="2322031"/>
                  </a:lnTo>
                  <a:cubicBezTo>
                    <a:pt x="97423" y="2249429"/>
                    <a:pt x="75048" y="2175036"/>
                    <a:pt x="57814" y="2099386"/>
                  </a:cubicBezTo>
                  <a:cubicBezTo>
                    <a:pt x="53714" y="2076971"/>
                    <a:pt x="47973" y="2052642"/>
                    <a:pt x="41686" y="2026810"/>
                  </a:cubicBezTo>
                  <a:cubicBezTo>
                    <a:pt x="35399" y="2000978"/>
                    <a:pt x="30615" y="1973370"/>
                    <a:pt x="24328" y="1944804"/>
                  </a:cubicBezTo>
                  <a:lnTo>
                    <a:pt x="9294" y="1857878"/>
                  </a:lnTo>
                  <a:cubicBezTo>
                    <a:pt x="5877" y="1828493"/>
                    <a:pt x="2597" y="1798834"/>
                    <a:pt x="0" y="1769996"/>
                  </a:cubicBezTo>
                  <a:cubicBezTo>
                    <a:pt x="0" y="1805395"/>
                    <a:pt x="0" y="1832867"/>
                    <a:pt x="1230" y="1856238"/>
                  </a:cubicBezTo>
                  <a:cubicBezTo>
                    <a:pt x="2460" y="1879610"/>
                    <a:pt x="5194" y="1898745"/>
                    <a:pt x="7381" y="1917879"/>
                  </a:cubicBezTo>
                  <a:lnTo>
                    <a:pt x="10797" y="1946991"/>
                  </a:lnTo>
                  <a:cubicBezTo>
                    <a:pt x="12438" y="1956969"/>
                    <a:pt x="14078" y="1967356"/>
                    <a:pt x="15991" y="1978837"/>
                  </a:cubicBezTo>
                  <a:cubicBezTo>
                    <a:pt x="19818" y="2001525"/>
                    <a:pt x="22552" y="2028314"/>
                    <a:pt x="29659" y="2062483"/>
                  </a:cubicBezTo>
                  <a:cubicBezTo>
                    <a:pt x="33486" y="2088315"/>
                    <a:pt x="34716" y="2110593"/>
                    <a:pt x="37313" y="2130821"/>
                  </a:cubicBezTo>
                  <a:cubicBezTo>
                    <a:pt x="39909" y="2151049"/>
                    <a:pt x="40730" y="2168134"/>
                    <a:pt x="41823" y="2185491"/>
                  </a:cubicBezTo>
                  <a:cubicBezTo>
                    <a:pt x="42916" y="2202849"/>
                    <a:pt x="44420" y="2219797"/>
                    <a:pt x="46470" y="2237975"/>
                  </a:cubicBezTo>
                  <a:cubicBezTo>
                    <a:pt x="48520" y="2256153"/>
                    <a:pt x="50707" y="2275971"/>
                    <a:pt x="55354" y="2298523"/>
                  </a:cubicBezTo>
                  <a:cubicBezTo>
                    <a:pt x="55217" y="2282532"/>
                    <a:pt x="55217" y="2265857"/>
                    <a:pt x="55217" y="2249866"/>
                  </a:cubicBezTo>
                  <a:lnTo>
                    <a:pt x="81596" y="2322441"/>
                  </a:lnTo>
                  <a:cubicBezTo>
                    <a:pt x="87336" y="2339116"/>
                    <a:pt x="90206" y="2349776"/>
                    <a:pt x="92940" y="2360300"/>
                  </a:cubicBezTo>
                  <a:cubicBezTo>
                    <a:pt x="101935" y="2390574"/>
                    <a:pt x="114798" y="2419563"/>
                    <a:pt x="131209" y="2446543"/>
                  </a:cubicBezTo>
                  <a:lnTo>
                    <a:pt x="109614" y="2450644"/>
                  </a:lnTo>
                  <a:cubicBezTo>
                    <a:pt x="126552" y="2475628"/>
                    <a:pt x="140326" y="2502635"/>
                    <a:pt x="150617" y="2531009"/>
                  </a:cubicBezTo>
                  <a:cubicBezTo>
                    <a:pt x="165515" y="2562991"/>
                    <a:pt x="177952" y="2596477"/>
                    <a:pt x="185743" y="2615885"/>
                  </a:cubicBezTo>
                  <a:lnTo>
                    <a:pt x="217042" y="2640760"/>
                  </a:lnTo>
                  <a:cubicBezTo>
                    <a:pt x="226473" y="2661398"/>
                    <a:pt x="235357" y="2680123"/>
                    <a:pt x="244377" y="2696387"/>
                  </a:cubicBezTo>
                  <a:cubicBezTo>
                    <a:pt x="253398" y="2712652"/>
                    <a:pt x="260642" y="2727960"/>
                    <a:pt x="267202" y="2741354"/>
                  </a:cubicBezTo>
                  <a:cubicBezTo>
                    <a:pt x="278440" y="2760666"/>
                    <a:pt x="287035" y="2781400"/>
                    <a:pt x="292761" y="2802995"/>
                  </a:cubicBezTo>
                  <a:lnTo>
                    <a:pt x="298638" y="2787960"/>
                  </a:lnTo>
                  <a:cubicBezTo>
                    <a:pt x="309085" y="2807861"/>
                    <a:pt x="321542" y="2826640"/>
                    <a:pt x="335814" y="2843998"/>
                  </a:cubicBezTo>
                  <a:cubicBezTo>
                    <a:pt x="345654" y="2857665"/>
                    <a:pt x="356588" y="2871333"/>
                    <a:pt x="367659" y="2885821"/>
                  </a:cubicBezTo>
                  <a:cubicBezTo>
                    <a:pt x="378730" y="2900308"/>
                    <a:pt x="391167" y="2913976"/>
                    <a:pt x="402375" y="2926824"/>
                  </a:cubicBezTo>
                  <a:cubicBezTo>
                    <a:pt x="424106" y="2954159"/>
                    <a:pt x="445018" y="2976164"/>
                    <a:pt x="453355" y="2988874"/>
                  </a:cubicBezTo>
                  <a:cubicBezTo>
                    <a:pt x="461692" y="3001586"/>
                    <a:pt x="458959" y="3003636"/>
                    <a:pt x="436134" y="2987918"/>
                  </a:cubicBezTo>
                  <a:cubicBezTo>
                    <a:pt x="446385" y="2996529"/>
                    <a:pt x="456909" y="3003909"/>
                    <a:pt x="469756" y="3015253"/>
                  </a:cubicBezTo>
                  <a:cubicBezTo>
                    <a:pt x="487349" y="3028798"/>
                    <a:pt x="504100" y="3043408"/>
                    <a:pt x="519917" y="3058989"/>
                  </a:cubicBezTo>
                  <a:lnTo>
                    <a:pt x="517183" y="3074981"/>
                  </a:lnTo>
                  <a:cubicBezTo>
                    <a:pt x="580737" y="3129925"/>
                    <a:pt x="656593" y="3184595"/>
                    <a:pt x="671901" y="3205096"/>
                  </a:cubicBezTo>
                  <a:cubicBezTo>
                    <a:pt x="650537" y="3190062"/>
                    <a:pt x="626915" y="3178527"/>
                    <a:pt x="601922" y="3170927"/>
                  </a:cubicBezTo>
                  <a:cubicBezTo>
                    <a:pt x="619554" y="3184595"/>
                    <a:pt x="635271" y="3197169"/>
                    <a:pt x="649349" y="3207967"/>
                  </a:cubicBezTo>
                  <a:cubicBezTo>
                    <a:pt x="663427" y="3218764"/>
                    <a:pt x="676684" y="3226828"/>
                    <a:pt x="688302" y="3234345"/>
                  </a:cubicBezTo>
                  <a:cubicBezTo>
                    <a:pt x="705103" y="3246113"/>
                    <a:pt x="722892" y="3256405"/>
                    <a:pt x="741469" y="3265097"/>
                  </a:cubicBezTo>
                  <a:cubicBezTo>
                    <a:pt x="767984" y="3277398"/>
                    <a:pt x="777825" y="3276988"/>
                    <a:pt x="786572" y="3275758"/>
                  </a:cubicBezTo>
                  <a:cubicBezTo>
                    <a:pt x="799771" y="3273544"/>
                    <a:pt x="813329" y="3275307"/>
                    <a:pt x="825525" y="3280815"/>
                  </a:cubicBezTo>
                  <a:cubicBezTo>
                    <a:pt x="848213" y="3288332"/>
                    <a:pt x="884569" y="3307330"/>
                    <a:pt x="954274" y="3341636"/>
                  </a:cubicBezTo>
                  <a:lnTo>
                    <a:pt x="947167" y="3347787"/>
                  </a:lnTo>
                  <a:cubicBezTo>
                    <a:pt x="971905" y="3357354"/>
                    <a:pt x="997600" y="3364324"/>
                    <a:pt x="1022749" y="3372661"/>
                  </a:cubicBezTo>
                  <a:cubicBezTo>
                    <a:pt x="1046120" y="3387969"/>
                    <a:pt x="1070859" y="3399997"/>
                    <a:pt x="1095187" y="3413664"/>
                  </a:cubicBezTo>
                  <a:cubicBezTo>
                    <a:pt x="1153001" y="3419815"/>
                    <a:pt x="1254962" y="3456718"/>
                    <a:pt x="1370863" y="3482002"/>
                  </a:cubicBezTo>
                  <a:cubicBezTo>
                    <a:pt x="1486764" y="3507287"/>
                    <a:pt x="1614420" y="3524236"/>
                    <a:pt x="1708180" y="3515898"/>
                  </a:cubicBezTo>
                  <a:cubicBezTo>
                    <a:pt x="1726631" y="3515898"/>
                    <a:pt x="1746449" y="3515898"/>
                    <a:pt x="1768044" y="3516582"/>
                  </a:cubicBezTo>
                  <a:cubicBezTo>
                    <a:pt x="1789639" y="3517265"/>
                    <a:pt x="1813284" y="3519179"/>
                    <a:pt x="1838843" y="3518632"/>
                  </a:cubicBezTo>
                  <a:cubicBezTo>
                    <a:pt x="1899335" y="3520067"/>
                    <a:pt x="1959815" y="3515488"/>
                    <a:pt x="2019392" y="3504964"/>
                  </a:cubicBezTo>
                  <a:lnTo>
                    <a:pt x="2008184" y="3493210"/>
                  </a:lnTo>
                  <a:cubicBezTo>
                    <a:pt x="2065042" y="3491707"/>
                    <a:pt x="2197754" y="3469975"/>
                    <a:pt x="2326230" y="3431296"/>
                  </a:cubicBezTo>
                  <a:cubicBezTo>
                    <a:pt x="2454706" y="3392616"/>
                    <a:pt x="2578124" y="3339039"/>
                    <a:pt x="2632248" y="3323868"/>
                  </a:cubicBezTo>
                  <a:cubicBezTo>
                    <a:pt x="2644741" y="3315627"/>
                    <a:pt x="2656618" y="3306497"/>
                    <a:pt x="2667784" y="3296533"/>
                  </a:cubicBezTo>
                  <a:cubicBezTo>
                    <a:pt x="2670654" y="3293526"/>
                    <a:pt x="2666417" y="3295849"/>
                    <a:pt x="2659447" y="3299950"/>
                  </a:cubicBezTo>
                  <a:cubicBezTo>
                    <a:pt x="2645779" y="3307877"/>
                    <a:pt x="2619264" y="3321545"/>
                    <a:pt x="2617624" y="3316488"/>
                  </a:cubicBezTo>
                  <a:lnTo>
                    <a:pt x="2648923" y="3295849"/>
                  </a:lnTo>
                  <a:lnTo>
                    <a:pt x="2676258" y="3276715"/>
                  </a:lnTo>
                  <a:cubicBezTo>
                    <a:pt x="2693479" y="3264687"/>
                    <a:pt x="2708787" y="3254710"/>
                    <a:pt x="2722455" y="3245689"/>
                  </a:cubicBezTo>
                  <a:cubicBezTo>
                    <a:pt x="2749790" y="3226828"/>
                    <a:pt x="2770701" y="3213570"/>
                    <a:pt x="2789973" y="3202636"/>
                  </a:cubicBezTo>
                  <a:cubicBezTo>
                    <a:pt x="2809244" y="3191702"/>
                    <a:pt x="2825372" y="3181588"/>
                    <a:pt x="2843140" y="3171337"/>
                  </a:cubicBezTo>
                  <a:cubicBezTo>
                    <a:pt x="2852024" y="3166007"/>
                    <a:pt x="2861455" y="3160813"/>
                    <a:pt x="2870475" y="3154389"/>
                  </a:cubicBezTo>
                  <a:cubicBezTo>
                    <a:pt x="2879496" y="3147966"/>
                    <a:pt x="2890293" y="3140722"/>
                    <a:pt x="2901501" y="3132248"/>
                  </a:cubicBezTo>
                  <a:cubicBezTo>
                    <a:pt x="2996217" y="3041222"/>
                    <a:pt x="2822365" y="3194026"/>
                    <a:pt x="2869108" y="3140039"/>
                  </a:cubicBezTo>
                  <a:cubicBezTo>
                    <a:pt x="2888790" y="3124731"/>
                    <a:pt x="2905327" y="3111337"/>
                    <a:pt x="2919542" y="3099036"/>
                  </a:cubicBezTo>
                  <a:cubicBezTo>
                    <a:pt x="2933756" y="3086735"/>
                    <a:pt x="2944827" y="3075391"/>
                    <a:pt x="2954804" y="3065413"/>
                  </a:cubicBezTo>
                  <a:cubicBezTo>
                    <a:pt x="2972162" y="3048274"/>
                    <a:pt x="2988372" y="3030014"/>
                    <a:pt x="3003324" y="3010743"/>
                  </a:cubicBezTo>
                  <a:lnTo>
                    <a:pt x="3026423" y="2981904"/>
                  </a:lnTo>
                  <a:lnTo>
                    <a:pt x="3040090" y="2965640"/>
                  </a:lnTo>
                  <a:lnTo>
                    <a:pt x="3055125" y="2946915"/>
                  </a:lnTo>
                  <a:cubicBezTo>
                    <a:pt x="3065785" y="2933247"/>
                    <a:pt x="3078360" y="2918760"/>
                    <a:pt x="3093394" y="2901538"/>
                  </a:cubicBezTo>
                  <a:cubicBezTo>
                    <a:pt x="3108428" y="2884317"/>
                    <a:pt x="3124420" y="2863406"/>
                    <a:pt x="3144238" y="2840034"/>
                  </a:cubicBezTo>
                  <a:cubicBezTo>
                    <a:pt x="3165286" y="2825136"/>
                    <a:pt x="3109658" y="2893475"/>
                    <a:pt x="3096948" y="2916026"/>
                  </a:cubicBezTo>
                  <a:cubicBezTo>
                    <a:pt x="3165149" y="2823209"/>
                    <a:pt x="3227911" y="2726511"/>
                    <a:pt x="3284878" y="2626409"/>
                  </a:cubicBezTo>
                  <a:cubicBezTo>
                    <a:pt x="3350988" y="2507282"/>
                    <a:pt x="3402528" y="2380624"/>
                    <a:pt x="3438365" y="2249183"/>
                  </a:cubicBezTo>
                  <a:cubicBezTo>
                    <a:pt x="3450392" y="2214330"/>
                    <a:pt x="3459140" y="2176198"/>
                    <a:pt x="3469664" y="2136698"/>
                  </a:cubicBezTo>
                  <a:cubicBezTo>
                    <a:pt x="3474447" y="2116743"/>
                    <a:pt x="3478138" y="2095695"/>
                    <a:pt x="3482511" y="2075467"/>
                  </a:cubicBezTo>
                  <a:cubicBezTo>
                    <a:pt x="3484562" y="2065080"/>
                    <a:pt x="3486612" y="2054556"/>
                    <a:pt x="3488798" y="2043895"/>
                  </a:cubicBezTo>
                  <a:lnTo>
                    <a:pt x="3493719" y="2011639"/>
                  </a:lnTo>
                  <a:cubicBezTo>
                    <a:pt x="3508193" y="1920736"/>
                    <a:pt x="3515327" y="1828821"/>
                    <a:pt x="3515040" y="1736783"/>
                  </a:cubicBezTo>
                  <a:cubicBezTo>
                    <a:pt x="3515040" y="1713138"/>
                    <a:pt x="3515040" y="1689220"/>
                    <a:pt x="3513947" y="1665438"/>
                  </a:cubicBezTo>
                  <a:lnTo>
                    <a:pt x="3509983" y="1593820"/>
                  </a:lnTo>
                  <a:cubicBezTo>
                    <a:pt x="3505336" y="1546257"/>
                    <a:pt x="3501236" y="1498147"/>
                    <a:pt x="3493035" y="1451677"/>
                  </a:cubicBezTo>
                  <a:cubicBezTo>
                    <a:pt x="3484835" y="1405207"/>
                    <a:pt x="3476224" y="1359010"/>
                    <a:pt x="3466930" y="1313907"/>
                  </a:cubicBezTo>
                  <a:cubicBezTo>
                    <a:pt x="3461367" y="1291674"/>
                    <a:pt x="3455819" y="1269624"/>
                    <a:pt x="3450256" y="1247756"/>
                  </a:cubicBezTo>
                  <a:cubicBezTo>
                    <a:pt x="3444925" y="1225887"/>
                    <a:pt x="3437681" y="1204976"/>
                    <a:pt x="3431668" y="1183928"/>
                  </a:cubicBezTo>
                  <a:lnTo>
                    <a:pt x="3424971" y="1179417"/>
                  </a:lnTo>
                  <a:cubicBezTo>
                    <a:pt x="3422647" y="1170534"/>
                    <a:pt x="3420460" y="1161786"/>
                    <a:pt x="3418137" y="1152082"/>
                  </a:cubicBezTo>
                  <a:cubicBezTo>
                    <a:pt x="3415813" y="1142378"/>
                    <a:pt x="3412533" y="1134588"/>
                    <a:pt x="3409663" y="1125840"/>
                  </a:cubicBezTo>
                  <a:cubicBezTo>
                    <a:pt x="3403649" y="1108346"/>
                    <a:pt x="3397362" y="1090715"/>
                    <a:pt x="3390802" y="1072947"/>
                  </a:cubicBezTo>
                  <a:cubicBezTo>
                    <a:pt x="3383968" y="1055315"/>
                    <a:pt x="3375767" y="1037958"/>
                    <a:pt x="3367977" y="1020326"/>
                  </a:cubicBezTo>
                  <a:cubicBezTo>
                    <a:pt x="3360186" y="1002695"/>
                    <a:pt x="3352259" y="984790"/>
                    <a:pt x="3342692" y="967569"/>
                  </a:cubicBezTo>
                  <a:lnTo>
                    <a:pt x="3315356" y="914812"/>
                  </a:lnTo>
                  <a:cubicBezTo>
                    <a:pt x="3305789" y="897181"/>
                    <a:pt x="3295128" y="879960"/>
                    <a:pt x="3285014" y="862192"/>
                  </a:cubicBezTo>
                  <a:lnTo>
                    <a:pt x="3269570" y="834857"/>
                  </a:lnTo>
                  <a:cubicBezTo>
                    <a:pt x="3264239" y="826109"/>
                    <a:pt x="3258636" y="817362"/>
                    <a:pt x="3253169" y="808478"/>
                  </a:cubicBezTo>
                  <a:lnTo>
                    <a:pt x="3220093" y="754764"/>
                  </a:lnTo>
                  <a:cubicBezTo>
                    <a:pt x="3233487" y="780186"/>
                    <a:pt x="3246198" y="804788"/>
                    <a:pt x="3259046" y="829253"/>
                  </a:cubicBezTo>
                  <a:close/>
                </a:path>
              </a:pathLst>
            </a:custGeom>
            <a:grpFill/>
            <a:ln w="13639" cap="flat">
              <a:noFill/>
              <a:prstDash val="solid"/>
              <a:miter/>
            </a:ln>
          </p:spPr>
          <p:txBody>
            <a:bodyPr rtlCol="0" anchor="ctr"/>
            <a:lstStyle/>
            <a:p>
              <a:endParaRPr lang="it-CO" dirty="0"/>
            </a:p>
          </p:txBody>
        </p:sp>
        <p:sp>
          <p:nvSpPr>
            <p:cNvPr id="22" name="Figura a mano libera 21">
              <a:extLst>
                <a:ext uri="{FF2B5EF4-FFF2-40B4-BE49-F238E27FC236}">
                  <a16:creationId xmlns:a16="http://schemas.microsoft.com/office/drawing/2014/main" id="{FFA54DFC-3C85-E3F5-ECFF-C33D63E9246F}"/>
                </a:ext>
              </a:extLst>
            </p:cNvPr>
            <p:cNvSpPr/>
            <p:nvPr/>
          </p:nvSpPr>
          <p:spPr>
            <a:xfrm>
              <a:off x="2649417" y="426185"/>
              <a:ext cx="173988" cy="21321"/>
            </a:xfrm>
            <a:custGeom>
              <a:avLst/>
              <a:gdLst>
                <a:gd name="connsiteX0" fmla="*/ 0 w 173988"/>
                <a:gd name="connsiteY0" fmla="*/ 13258 h 21321"/>
                <a:gd name="connsiteX1" fmla="*/ 27335 w 173988"/>
                <a:gd name="connsiteY1" fmla="*/ 21321 h 21321"/>
                <a:gd name="connsiteX2" fmla="*/ 100320 w 173988"/>
                <a:gd name="connsiteY2" fmla="*/ 10661 h 21321"/>
                <a:gd name="connsiteX3" fmla="*/ 137086 w 173988"/>
                <a:gd name="connsiteY3" fmla="*/ 5877 h 21321"/>
                <a:gd name="connsiteX4" fmla="*/ 173989 w 173988"/>
                <a:gd name="connsiteY4" fmla="*/ 3007 h 21321"/>
                <a:gd name="connsiteX5" fmla="*/ 132986 w 173988"/>
                <a:gd name="connsiteY5" fmla="*/ 0 h 21321"/>
                <a:gd name="connsiteX6" fmla="*/ 95400 w 173988"/>
                <a:gd name="connsiteY6" fmla="*/ 2597 h 21321"/>
                <a:gd name="connsiteX7" fmla="*/ 54397 w 173988"/>
                <a:gd name="connsiteY7" fmla="*/ 6834 h 21321"/>
                <a:gd name="connsiteX8" fmla="*/ 0 w 173988"/>
                <a:gd name="connsiteY8" fmla="*/ 13258 h 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8" h="21321">
                  <a:moveTo>
                    <a:pt x="0" y="13258"/>
                  </a:moveTo>
                  <a:lnTo>
                    <a:pt x="27335" y="21321"/>
                  </a:lnTo>
                  <a:cubicBezTo>
                    <a:pt x="51527" y="16401"/>
                    <a:pt x="75992" y="13941"/>
                    <a:pt x="100320" y="10661"/>
                  </a:cubicBezTo>
                  <a:lnTo>
                    <a:pt x="137086" y="5877"/>
                  </a:lnTo>
                  <a:lnTo>
                    <a:pt x="173989" y="3007"/>
                  </a:lnTo>
                  <a:cubicBezTo>
                    <a:pt x="160403" y="1142"/>
                    <a:pt x="146708" y="137"/>
                    <a:pt x="132986" y="0"/>
                  </a:cubicBezTo>
                  <a:cubicBezTo>
                    <a:pt x="120275" y="0"/>
                    <a:pt x="108111" y="1367"/>
                    <a:pt x="95400" y="2597"/>
                  </a:cubicBezTo>
                  <a:lnTo>
                    <a:pt x="54397" y="6834"/>
                  </a:lnTo>
                  <a:cubicBezTo>
                    <a:pt x="37859" y="8747"/>
                    <a:pt x="20501" y="11344"/>
                    <a:pt x="0" y="13258"/>
                  </a:cubicBezTo>
                  <a:close/>
                </a:path>
              </a:pathLst>
            </a:custGeom>
            <a:grpFill/>
            <a:ln w="13639" cap="flat">
              <a:noFill/>
              <a:prstDash val="solid"/>
              <a:miter/>
            </a:ln>
          </p:spPr>
          <p:txBody>
            <a:bodyPr rtlCol="0" anchor="ctr"/>
            <a:lstStyle/>
            <a:p>
              <a:endParaRPr lang="it-CO"/>
            </a:p>
          </p:txBody>
        </p:sp>
        <p:sp>
          <p:nvSpPr>
            <p:cNvPr id="23" name="Figura a mano libera 22">
              <a:extLst>
                <a:ext uri="{FF2B5EF4-FFF2-40B4-BE49-F238E27FC236}">
                  <a16:creationId xmlns:a16="http://schemas.microsoft.com/office/drawing/2014/main" id="{7906F09D-0B8A-9C8E-AD2F-5C464B5EF615}"/>
                </a:ext>
              </a:extLst>
            </p:cNvPr>
            <p:cNvSpPr/>
            <p:nvPr/>
          </p:nvSpPr>
          <p:spPr>
            <a:xfrm>
              <a:off x="2599394" y="400006"/>
              <a:ext cx="126698" cy="16475"/>
            </a:xfrm>
            <a:custGeom>
              <a:avLst/>
              <a:gdLst>
                <a:gd name="connsiteX0" fmla="*/ 77632 w 126698"/>
                <a:gd name="connsiteY0" fmla="*/ 484 h 16475"/>
                <a:gd name="connsiteX1" fmla="*/ 0 w 126698"/>
                <a:gd name="connsiteY1" fmla="*/ 16476 h 16475"/>
                <a:gd name="connsiteX2" fmla="*/ 63281 w 126698"/>
                <a:gd name="connsiteY2" fmla="*/ 7318 h 16475"/>
                <a:gd name="connsiteX3" fmla="*/ 94853 w 126698"/>
                <a:gd name="connsiteY3" fmla="*/ 3081 h 16475"/>
                <a:gd name="connsiteX4" fmla="*/ 126699 w 126698"/>
                <a:gd name="connsiteY4" fmla="*/ 348 h 16475"/>
                <a:gd name="connsiteX5" fmla="*/ 77632 w 126698"/>
                <a:gd name="connsiteY5" fmla="*/ 484 h 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98" h="16475">
                  <a:moveTo>
                    <a:pt x="77632" y="484"/>
                  </a:moveTo>
                  <a:cubicBezTo>
                    <a:pt x="51664" y="5952"/>
                    <a:pt x="25695" y="10188"/>
                    <a:pt x="0" y="16476"/>
                  </a:cubicBezTo>
                  <a:cubicBezTo>
                    <a:pt x="20911" y="12375"/>
                    <a:pt x="42233" y="10462"/>
                    <a:pt x="63281" y="7318"/>
                  </a:cubicBezTo>
                  <a:lnTo>
                    <a:pt x="94853" y="3081"/>
                  </a:lnTo>
                  <a:lnTo>
                    <a:pt x="126699" y="348"/>
                  </a:lnTo>
                  <a:cubicBezTo>
                    <a:pt x="110434" y="74"/>
                    <a:pt x="94033" y="-336"/>
                    <a:pt x="77632" y="484"/>
                  </a:cubicBezTo>
                  <a:close/>
                </a:path>
              </a:pathLst>
            </a:custGeom>
            <a:grpFill/>
            <a:ln w="13639" cap="flat">
              <a:noFill/>
              <a:prstDash val="solid"/>
              <a:miter/>
            </a:ln>
          </p:spPr>
          <p:txBody>
            <a:bodyPr rtlCol="0" anchor="ctr"/>
            <a:lstStyle/>
            <a:p>
              <a:endParaRPr lang="it-CO"/>
            </a:p>
          </p:txBody>
        </p:sp>
        <p:sp>
          <p:nvSpPr>
            <p:cNvPr id="24" name="Figura a mano libera 23">
              <a:extLst>
                <a:ext uri="{FF2B5EF4-FFF2-40B4-BE49-F238E27FC236}">
                  <a16:creationId xmlns:a16="http://schemas.microsoft.com/office/drawing/2014/main" id="{288EAC8F-DBF7-0968-203E-91C13A0B9BC2}"/>
                </a:ext>
              </a:extLst>
            </p:cNvPr>
            <p:cNvSpPr/>
            <p:nvPr/>
          </p:nvSpPr>
          <p:spPr>
            <a:xfrm>
              <a:off x="4110896" y="961410"/>
              <a:ext cx="190526" cy="236859"/>
            </a:xfrm>
            <a:custGeom>
              <a:avLst/>
              <a:gdLst>
                <a:gd name="connsiteX0" fmla="*/ 190527 w 190526"/>
                <a:gd name="connsiteY0" fmla="*/ 236860 h 236859"/>
                <a:gd name="connsiteX1" fmla="*/ 181506 w 190526"/>
                <a:gd name="connsiteY1" fmla="*/ 219502 h 236859"/>
                <a:gd name="connsiteX2" fmla="*/ 0 w 190526"/>
                <a:gd name="connsiteY2" fmla="*/ 0 h 236859"/>
                <a:gd name="connsiteX3" fmla="*/ 190527 w 190526"/>
                <a:gd name="connsiteY3" fmla="*/ 236860 h 236859"/>
              </a:gdLst>
              <a:ahLst/>
              <a:cxnLst>
                <a:cxn ang="0">
                  <a:pos x="connsiteX0" y="connsiteY0"/>
                </a:cxn>
                <a:cxn ang="0">
                  <a:pos x="connsiteX1" y="connsiteY1"/>
                </a:cxn>
                <a:cxn ang="0">
                  <a:pos x="connsiteX2" y="connsiteY2"/>
                </a:cxn>
                <a:cxn ang="0">
                  <a:pos x="connsiteX3" y="connsiteY3"/>
                </a:cxn>
              </a:cxnLst>
              <a:rect l="l" t="t" r="r" b="b"/>
              <a:pathLst>
                <a:path w="190526" h="236859">
                  <a:moveTo>
                    <a:pt x="190527" y="236860"/>
                  </a:moveTo>
                  <a:lnTo>
                    <a:pt x="181506" y="219502"/>
                  </a:lnTo>
                  <a:cubicBezTo>
                    <a:pt x="127150" y="141464"/>
                    <a:pt x="66438" y="68047"/>
                    <a:pt x="0" y="0"/>
                  </a:cubicBezTo>
                  <a:cubicBezTo>
                    <a:pt x="70443" y="73115"/>
                    <a:pt x="134202" y="152384"/>
                    <a:pt x="190527" y="236860"/>
                  </a:cubicBezTo>
                  <a:close/>
                </a:path>
              </a:pathLst>
            </a:custGeom>
            <a:grpFill/>
            <a:ln w="13639" cap="flat">
              <a:noFill/>
              <a:prstDash val="solid"/>
              <a:miter/>
            </a:ln>
          </p:spPr>
          <p:txBody>
            <a:bodyPr rtlCol="0" anchor="ctr"/>
            <a:lstStyle/>
            <a:p>
              <a:endParaRPr lang="it-CO"/>
            </a:p>
          </p:txBody>
        </p:sp>
        <p:sp>
          <p:nvSpPr>
            <p:cNvPr id="25" name="Figura a mano libera 24">
              <a:extLst>
                <a:ext uri="{FF2B5EF4-FFF2-40B4-BE49-F238E27FC236}">
                  <a16:creationId xmlns:a16="http://schemas.microsoft.com/office/drawing/2014/main" id="{AE343642-3CC2-6F78-4D3C-6D999874B8AB}"/>
                </a:ext>
              </a:extLst>
            </p:cNvPr>
            <p:cNvSpPr/>
            <p:nvPr/>
          </p:nvSpPr>
          <p:spPr>
            <a:xfrm>
              <a:off x="4239235" y="2889912"/>
              <a:ext cx="61914" cy="113167"/>
            </a:xfrm>
            <a:custGeom>
              <a:avLst/>
              <a:gdLst>
                <a:gd name="connsiteX0" fmla="*/ 11754 w 61914"/>
                <a:gd name="connsiteY0" fmla="*/ 98270 h 113167"/>
                <a:gd name="connsiteX1" fmla="*/ 37039 w 61914"/>
                <a:gd name="connsiteY1" fmla="*/ 49750 h 113167"/>
                <a:gd name="connsiteX2" fmla="*/ 61914 w 61914"/>
                <a:gd name="connsiteY2" fmla="*/ 0 h 113167"/>
                <a:gd name="connsiteX3" fmla="*/ 32392 w 61914"/>
                <a:gd name="connsiteY3" fmla="*/ 57267 h 113167"/>
                <a:gd name="connsiteX4" fmla="*/ 0 w 61914"/>
                <a:gd name="connsiteY4" fmla="*/ 113168 h 11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113167">
                  <a:moveTo>
                    <a:pt x="11754" y="98270"/>
                  </a:moveTo>
                  <a:cubicBezTo>
                    <a:pt x="19189" y="81596"/>
                    <a:pt x="27636" y="65399"/>
                    <a:pt x="37039" y="49750"/>
                  </a:cubicBezTo>
                  <a:cubicBezTo>
                    <a:pt x="46196" y="32529"/>
                    <a:pt x="55627" y="15308"/>
                    <a:pt x="61914" y="0"/>
                  </a:cubicBezTo>
                  <a:lnTo>
                    <a:pt x="32392" y="57267"/>
                  </a:lnTo>
                  <a:lnTo>
                    <a:pt x="0" y="113168"/>
                  </a:lnTo>
                  <a:close/>
                </a:path>
              </a:pathLst>
            </a:custGeom>
            <a:grpFill/>
            <a:ln w="13639" cap="flat">
              <a:noFill/>
              <a:prstDash val="solid"/>
              <a:miter/>
            </a:ln>
          </p:spPr>
          <p:txBody>
            <a:bodyPr rtlCol="0" anchor="ctr"/>
            <a:lstStyle/>
            <a:p>
              <a:endParaRPr lang="it-CO"/>
            </a:p>
          </p:txBody>
        </p:sp>
        <p:sp>
          <p:nvSpPr>
            <p:cNvPr id="26" name="Figura a mano libera 25">
              <a:extLst>
                <a:ext uri="{FF2B5EF4-FFF2-40B4-BE49-F238E27FC236}">
                  <a16:creationId xmlns:a16="http://schemas.microsoft.com/office/drawing/2014/main" id="{A9874073-F8CA-43CB-477D-87B4D902F723}"/>
                </a:ext>
              </a:extLst>
            </p:cNvPr>
            <p:cNvSpPr/>
            <p:nvPr/>
          </p:nvSpPr>
          <p:spPr>
            <a:xfrm>
              <a:off x="3184558" y="3649422"/>
              <a:ext cx="67416" cy="25285"/>
            </a:xfrm>
            <a:custGeom>
              <a:avLst/>
              <a:gdLst>
                <a:gd name="connsiteX0" fmla="*/ 58854 w 67416"/>
                <a:gd name="connsiteY0" fmla="*/ 0 h 25285"/>
                <a:gd name="connsiteX1" fmla="*/ 31519 w 67416"/>
                <a:gd name="connsiteY1" fmla="*/ 25285 h 25285"/>
                <a:gd name="connsiteX2" fmla="*/ 58854 w 67416"/>
                <a:gd name="connsiteY2" fmla="*/ 0 h 25285"/>
              </a:gdLst>
              <a:ahLst/>
              <a:cxnLst>
                <a:cxn ang="0">
                  <a:pos x="connsiteX0" y="connsiteY0"/>
                </a:cxn>
                <a:cxn ang="0">
                  <a:pos x="connsiteX1" y="connsiteY1"/>
                </a:cxn>
                <a:cxn ang="0">
                  <a:pos x="connsiteX2" y="connsiteY2"/>
                </a:cxn>
              </a:cxnLst>
              <a:rect l="l" t="t" r="r" b="b"/>
              <a:pathLst>
                <a:path w="67416" h="25285">
                  <a:moveTo>
                    <a:pt x="58854" y="0"/>
                  </a:moveTo>
                  <a:cubicBezTo>
                    <a:pt x="17031" y="31299"/>
                    <a:pt x="-34359" y="20228"/>
                    <a:pt x="31519" y="25285"/>
                  </a:cubicBezTo>
                  <a:cubicBezTo>
                    <a:pt x="105324" y="4920"/>
                    <a:pt x="39172" y="11618"/>
                    <a:pt x="58854" y="0"/>
                  </a:cubicBezTo>
                  <a:close/>
                </a:path>
              </a:pathLst>
            </a:custGeom>
            <a:grpFill/>
            <a:ln w="13639" cap="flat">
              <a:noFill/>
              <a:prstDash val="solid"/>
              <a:miter/>
            </a:ln>
          </p:spPr>
          <p:txBody>
            <a:bodyPr rtlCol="0" anchor="ctr"/>
            <a:lstStyle/>
            <a:p>
              <a:endParaRPr lang="it-CO"/>
            </a:p>
          </p:txBody>
        </p:sp>
        <p:sp>
          <p:nvSpPr>
            <p:cNvPr id="27" name="Figura a mano libera 26">
              <a:extLst>
                <a:ext uri="{FF2B5EF4-FFF2-40B4-BE49-F238E27FC236}">
                  <a16:creationId xmlns:a16="http://schemas.microsoft.com/office/drawing/2014/main" id="{11D9BF55-F2A1-AD79-A0B5-D8B2BFEB05D0}"/>
                </a:ext>
              </a:extLst>
            </p:cNvPr>
            <p:cNvSpPr/>
            <p:nvPr/>
          </p:nvSpPr>
          <p:spPr>
            <a:xfrm>
              <a:off x="2965276" y="3706617"/>
              <a:ext cx="91846" cy="14286"/>
            </a:xfrm>
            <a:custGeom>
              <a:avLst/>
              <a:gdLst>
                <a:gd name="connsiteX0" fmla="*/ 0 w 91846"/>
                <a:gd name="connsiteY0" fmla="*/ 14286 h 14286"/>
                <a:gd name="connsiteX1" fmla="*/ 91846 w 91846"/>
                <a:gd name="connsiteY1" fmla="*/ 619 h 14286"/>
                <a:gd name="connsiteX2" fmla="*/ 36083 w 91846"/>
                <a:gd name="connsiteY2" fmla="*/ 3763 h 14286"/>
                <a:gd name="connsiteX3" fmla="*/ 0 w 91846"/>
                <a:gd name="connsiteY3" fmla="*/ 14286 h 14286"/>
              </a:gdLst>
              <a:ahLst/>
              <a:cxnLst>
                <a:cxn ang="0">
                  <a:pos x="connsiteX0" y="connsiteY0"/>
                </a:cxn>
                <a:cxn ang="0">
                  <a:pos x="connsiteX1" y="connsiteY1"/>
                </a:cxn>
                <a:cxn ang="0">
                  <a:pos x="connsiteX2" y="connsiteY2"/>
                </a:cxn>
                <a:cxn ang="0">
                  <a:pos x="connsiteX3" y="connsiteY3"/>
                </a:cxn>
              </a:cxnLst>
              <a:rect l="l" t="t" r="r" b="b"/>
              <a:pathLst>
                <a:path w="91846" h="14286">
                  <a:moveTo>
                    <a:pt x="0" y="14286"/>
                  </a:moveTo>
                  <a:cubicBezTo>
                    <a:pt x="31026" y="13193"/>
                    <a:pt x="61846" y="8614"/>
                    <a:pt x="91846" y="619"/>
                  </a:cubicBezTo>
                  <a:cubicBezTo>
                    <a:pt x="73204" y="-816"/>
                    <a:pt x="54452" y="250"/>
                    <a:pt x="36083" y="3763"/>
                  </a:cubicBezTo>
                  <a:cubicBezTo>
                    <a:pt x="25012" y="6633"/>
                    <a:pt x="16675" y="11006"/>
                    <a:pt x="0" y="14286"/>
                  </a:cubicBezTo>
                  <a:close/>
                </a:path>
              </a:pathLst>
            </a:custGeom>
            <a:grpFill/>
            <a:ln w="13639" cap="flat">
              <a:noFill/>
              <a:prstDash val="solid"/>
              <a:miter/>
            </a:ln>
          </p:spPr>
          <p:txBody>
            <a:bodyPr rtlCol="0" anchor="ctr"/>
            <a:lstStyle/>
            <a:p>
              <a:endParaRPr lang="it-CO"/>
            </a:p>
          </p:txBody>
        </p:sp>
      </p:grpSp>
    </p:spTree>
    <p:extLst>
      <p:ext uri="{BB962C8B-B14F-4D97-AF65-F5344CB8AC3E}">
        <p14:creationId xmlns:p14="http://schemas.microsoft.com/office/powerpoint/2010/main" val="12939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48C91A5-7081-76EA-8E78-EDECE2909A2E}"/>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3" name="Picture 7">
            <a:extLst>
              <a:ext uri="{FF2B5EF4-FFF2-40B4-BE49-F238E27FC236}">
                <a16:creationId xmlns:a16="http://schemas.microsoft.com/office/drawing/2014/main" id="{9E267749-21F4-4340-4083-2B5126F6C1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EDAA2F0D-FC15-59B3-ACE7-F8946CDCBD22}"/>
              </a:ext>
            </a:extLst>
          </p:cNvPr>
          <p:cNvSpPr txBox="1"/>
          <p:nvPr/>
        </p:nvSpPr>
        <p:spPr>
          <a:xfrm>
            <a:off x="854905" y="520633"/>
            <a:ext cx="8440112" cy="707886"/>
          </a:xfrm>
          <a:prstGeom prst="rect">
            <a:avLst/>
          </a:prstGeom>
          <a:noFill/>
        </p:spPr>
        <p:txBody>
          <a:bodyPr wrap="square" rtlCol="0">
            <a:spAutoFit/>
          </a:bodyPr>
          <a:lstStyle/>
          <a:p>
            <a:r>
              <a:rPr lang="it-CO" sz="4000" b="1" dirty="0">
                <a:solidFill>
                  <a:srgbClr val="0070C0"/>
                </a:solidFill>
                <a:latin typeface="Proxima Nova Rg" panose="02000506030000020004" pitchFamily="2" charset="0"/>
              </a:rPr>
              <a:t>Looking at 3 key areas of inclusion</a:t>
            </a:r>
          </a:p>
        </p:txBody>
      </p:sp>
      <p:grpSp>
        <p:nvGrpSpPr>
          <p:cNvPr id="145" name="Gruppo 144">
            <a:extLst>
              <a:ext uri="{FF2B5EF4-FFF2-40B4-BE49-F238E27FC236}">
                <a16:creationId xmlns:a16="http://schemas.microsoft.com/office/drawing/2014/main" id="{F2168D91-DF55-3AED-C6DC-C29736D6B59E}"/>
              </a:ext>
            </a:extLst>
          </p:cNvPr>
          <p:cNvGrpSpPr/>
          <p:nvPr/>
        </p:nvGrpSpPr>
        <p:grpSpPr>
          <a:xfrm>
            <a:off x="1296731" y="1618010"/>
            <a:ext cx="2586873" cy="2246042"/>
            <a:chOff x="1054684" y="1440461"/>
            <a:chExt cx="2586873" cy="2246042"/>
          </a:xfrm>
        </p:grpSpPr>
        <p:sp>
          <p:nvSpPr>
            <p:cNvPr id="381" name="Elemento grafico 112">
              <a:extLst>
                <a:ext uri="{FF2B5EF4-FFF2-40B4-BE49-F238E27FC236}">
                  <a16:creationId xmlns:a16="http://schemas.microsoft.com/office/drawing/2014/main" id="{2DE75279-F3FD-3439-CC6B-3677041CC2A3}"/>
                </a:ext>
              </a:extLst>
            </p:cNvPr>
            <p:cNvSpPr/>
            <p:nvPr/>
          </p:nvSpPr>
          <p:spPr>
            <a:xfrm>
              <a:off x="1054684" y="1440461"/>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E61851"/>
            </a:solidFill>
            <a:ln w="11479" cap="flat">
              <a:noFill/>
              <a:prstDash val="solid"/>
              <a:miter/>
            </a:ln>
          </p:spPr>
          <p:txBody>
            <a:bodyPr rtlCol="0" anchor="ctr"/>
            <a:lstStyle/>
            <a:p>
              <a:endParaRPr lang="it-CO" dirty="0"/>
            </a:p>
          </p:txBody>
        </p:sp>
        <p:sp>
          <p:nvSpPr>
            <p:cNvPr id="378" name="CasellaDiTesto 377">
              <a:extLst>
                <a:ext uri="{FF2B5EF4-FFF2-40B4-BE49-F238E27FC236}">
                  <a16:creationId xmlns:a16="http://schemas.microsoft.com/office/drawing/2014/main" id="{6304D2F9-3A64-5CE3-955B-0DADDD817A01}"/>
                </a:ext>
              </a:extLst>
            </p:cNvPr>
            <p:cNvSpPr txBox="1"/>
            <p:nvPr/>
          </p:nvSpPr>
          <p:spPr>
            <a:xfrm>
              <a:off x="1266428" y="1977700"/>
              <a:ext cx="2163383" cy="1200329"/>
            </a:xfrm>
            <a:prstGeom prst="rect">
              <a:avLst/>
            </a:prstGeom>
            <a:noFill/>
          </p:spPr>
          <p:txBody>
            <a:bodyPr wrap="square" rtlCol="0">
              <a:spAutoFit/>
            </a:bodyPr>
            <a:lstStyle/>
            <a:p>
              <a:pPr algn="ctr"/>
              <a:r>
                <a:rPr lang="es-ES" sz="2400" dirty="0">
                  <a:solidFill>
                    <a:schemeClr val="bg1"/>
                  </a:solidFill>
                  <a:latin typeface="Proxima Nova Thin" panose="02000506030000020004" pitchFamily="2" charset="0"/>
                  <a:ea typeface="Times New Roman" panose="02020603050405020304" pitchFamily="18" charset="0"/>
                </a:rPr>
                <a:t>COLLECTION OF INFORMATION</a:t>
              </a:r>
              <a:endParaRPr lang="en-IN" sz="2400" dirty="0">
                <a:solidFill>
                  <a:schemeClr val="bg1"/>
                </a:solidFill>
                <a:latin typeface="Proxima Nova Thin" panose="02000506030000020004" pitchFamily="2" charset="0"/>
                <a:ea typeface="Times New Roman" panose="02020603050405020304" pitchFamily="18" charset="0"/>
              </a:endParaRPr>
            </a:p>
          </p:txBody>
        </p:sp>
      </p:grpSp>
      <p:grpSp>
        <p:nvGrpSpPr>
          <p:cNvPr id="146" name="Gruppo 145">
            <a:extLst>
              <a:ext uri="{FF2B5EF4-FFF2-40B4-BE49-F238E27FC236}">
                <a16:creationId xmlns:a16="http://schemas.microsoft.com/office/drawing/2014/main" id="{5BA6C239-6453-EBEB-601D-6FB553154825}"/>
              </a:ext>
            </a:extLst>
          </p:cNvPr>
          <p:cNvGrpSpPr/>
          <p:nvPr/>
        </p:nvGrpSpPr>
        <p:grpSpPr>
          <a:xfrm>
            <a:off x="4770015" y="1618010"/>
            <a:ext cx="2586873" cy="2246042"/>
            <a:chOff x="4399632" y="1440461"/>
            <a:chExt cx="2586873" cy="2246042"/>
          </a:xfrm>
        </p:grpSpPr>
        <p:sp>
          <p:nvSpPr>
            <p:cNvPr id="5" name="Elemento grafico 112">
              <a:extLst>
                <a:ext uri="{FF2B5EF4-FFF2-40B4-BE49-F238E27FC236}">
                  <a16:creationId xmlns:a16="http://schemas.microsoft.com/office/drawing/2014/main" id="{37DCBAA1-E6EC-C460-1F18-DBD69D24FE00}"/>
                </a:ext>
              </a:extLst>
            </p:cNvPr>
            <p:cNvSpPr/>
            <p:nvPr/>
          </p:nvSpPr>
          <p:spPr>
            <a:xfrm>
              <a:off x="4399632" y="1440461"/>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430716"/>
            </a:solidFill>
            <a:ln w="11479" cap="flat">
              <a:noFill/>
              <a:prstDash val="solid"/>
              <a:miter/>
            </a:ln>
          </p:spPr>
          <p:txBody>
            <a:bodyPr rtlCol="0" anchor="ctr"/>
            <a:lstStyle/>
            <a:p>
              <a:endParaRPr lang="it-CO" dirty="0"/>
            </a:p>
          </p:txBody>
        </p:sp>
        <p:sp>
          <p:nvSpPr>
            <p:cNvPr id="6" name="CasellaDiTesto 5">
              <a:extLst>
                <a:ext uri="{FF2B5EF4-FFF2-40B4-BE49-F238E27FC236}">
                  <a16:creationId xmlns:a16="http://schemas.microsoft.com/office/drawing/2014/main" id="{0E4D8693-1D5F-B243-9C87-2C6F09632397}"/>
                </a:ext>
              </a:extLst>
            </p:cNvPr>
            <p:cNvSpPr txBox="1"/>
            <p:nvPr/>
          </p:nvSpPr>
          <p:spPr>
            <a:xfrm>
              <a:off x="4703871" y="2162365"/>
              <a:ext cx="1978393" cy="830997"/>
            </a:xfrm>
            <a:prstGeom prst="rect">
              <a:avLst/>
            </a:prstGeom>
            <a:noFill/>
          </p:spPr>
          <p:txBody>
            <a:bodyPr wrap="square" rtlCol="0">
              <a:spAutoFit/>
            </a:bodyPr>
            <a:lstStyle/>
            <a:p>
              <a:pPr algn="ctr"/>
              <a:r>
                <a:rPr lang="es-ES" sz="2400" dirty="0">
                  <a:solidFill>
                    <a:schemeClr val="bg1"/>
                  </a:solidFill>
                  <a:latin typeface="Proxima Nova Thin" panose="02000506030000020004" pitchFamily="2" charset="0"/>
                  <a:ea typeface="Times New Roman" panose="02020603050405020304" pitchFamily="18" charset="0"/>
                </a:rPr>
                <a:t>ADDRESSING BARRIERS</a:t>
              </a:r>
              <a:endParaRPr lang="en-IN" sz="2400" dirty="0">
                <a:solidFill>
                  <a:schemeClr val="bg1"/>
                </a:solidFill>
                <a:latin typeface="Proxima Nova Thin" panose="02000506030000020004" pitchFamily="2" charset="0"/>
                <a:ea typeface="Times New Roman" panose="02020603050405020304" pitchFamily="18" charset="0"/>
              </a:endParaRPr>
            </a:p>
          </p:txBody>
        </p:sp>
      </p:grpSp>
      <p:sp>
        <p:nvSpPr>
          <p:cNvPr id="7" name="Elemento grafico 112">
            <a:extLst>
              <a:ext uri="{FF2B5EF4-FFF2-40B4-BE49-F238E27FC236}">
                <a16:creationId xmlns:a16="http://schemas.microsoft.com/office/drawing/2014/main" id="{D4989FB2-1D51-34AC-771A-097957032F91}"/>
              </a:ext>
            </a:extLst>
          </p:cNvPr>
          <p:cNvSpPr/>
          <p:nvPr/>
        </p:nvSpPr>
        <p:spPr>
          <a:xfrm>
            <a:off x="8178794" y="1591035"/>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solidFill>
          <a:ln w="11479" cap="flat">
            <a:noFill/>
            <a:prstDash val="solid"/>
            <a:miter/>
          </a:ln>
        </p:spPr>
        <p:txBody>
          <a:bodyPr rtlCol="0" anchor="ctr"/>
          <a:lstStyle/>
          <a:p>
            <a:endParaRPr lang="it-CO" dirty="0"/>
          </a:p>
        </p:txBody>
      </p:sp>
      <p:sp>
        <p:nvSpPr>
          <p:cNvPr id="133" name="CasellaDiTesto 132">
            <a:extLst>
              <a:ext uri="{FF2B5EF4-FFF2-40B4-BE49-F238E27FC236}">
                <a16:creationId xmlns:a16="http://schemas.microsoft.com/office/drawing/2014/main" id="{54998FBF-3AE0-737B-8AB3-EF8FB15E05E4}"/>
              </a:ext>
            </a:extLst>
          </p:cNvPr>
          <p:cNvSpPr txBox="1"/>
          <p:nvPr/>
        </p:nvSpPr>
        <p:spPr>
          <a:xfrm>
            <a:off x="8241451" y="2222728"/>
            <a:ext cx="2361947" cy="1200329"/>
          </a:xfrm>
          <a:prstGeom prst="rect">
            <a:avLst/>
          </a:prstGeom>
          <a:noFill/>
        </p:spPr>
        <p:txBody>
          <a:bodyPr wrap="square" rtlCol="0">
            <a:spAutoFit/>
          </a:bodyPr>
          <a:lstStyle/>
          <a:p>
            <a:pPr algn="ctr"/>
            <a:r>
              <a:rPr lang="es-ES" sz="2400" dirty="0">
                <a:solidFill>
                  <a:schemeClr val="bg1"/>
                </a:solidFill>
                <a:latin typeface="Proxima Nova Thin" panose="02000506030000020004" pitchFamily="2" charset="0"/>
                <a:ea typeface="Times New Roman" panose="02020603050405020304" pitchFamily="18" charset="0"/>
              </a:rPr>
              <a:t>PARTICIPATION AND RESILIENCE</a:t>
            </a:r>
            <a:endParaRPr lang="en-IN" sz="2400" dirty="0">
              <a:solidFill>
                <a:schemeClr val="bg1"/>
              </a:solidFill>
              <a:latin typeface="Proxima Nova Thin" panose="02000506030000020004" pitchFamily="2" charset="0"/>
              <a:ea typeface="Times New Roman" panose="02020603050405020304" pitchFamily="18" charset="0"/>
            </a:endParaRPr>
          </a:p>
        </p:txBody>
      </p:sp>
      <p:grpSp>
        <p:nvGrpSpPr>
          <p:cNvPr id="142" name="Gruppo 141">
            <a:extLst>
              <a:ext uri="{FF2B5EF4-FFF2-40B4-BE49-F238E27FC236}">
                <a16:creationId xmlns:a16="http://schemas.microsoft.com/office/drawing/2014/main" id="{3FA66F07-9630-2D58-2741-02B3649186D6}"/>
              </a:ext>
            </a:extLst>
          </p:cNvPr>
          <p:cNvGrpSpPr/>
          <p:nvPr/>
        </p:nvGrpSpPr>
        <p:grpSpPr>
          <a:xfrm>
            <a:off x="1352879" y="4338502"/>
            <a:ext cx="2586873" cy="2246042"/>
            <a:chOff x="1110832" y="4160953"/>
            <a:chExt cx="2586873" cy="2246042"/>
          </a:xfrm>
        </p:grpSpPr>
        <p:sp>
          <p:nvSpPr>
            <p:cNvPr id="138" name="Elemento grafico 112">
              <a:extLst>
                <a:ext uri="{FF2B5EF4-FFF2-40B4-BE49-F238E27FC236}">
                  <a16:creationId xmlns:a16="http://schemas.microsoft.com/office/drawing/2014/main" id="{E066622A-1067-C4E0-5EB2-326DB8A9D6A8}"/>
                </a:ext>
              </a:extLst>
            </p:cNvPr>
            <p:cNvSpPr/>
            <p:nvPr/>
          </p:nvSpPr>
          <p:spPr>
            <a:xfrm>
              <a:off x="1110832" y="4160953"/>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chemeClr val="bg1">
                <a:lumMod val="95000"/>
              </a:schemeClr>
            </a:solidFill>
            <a:ln w="11479" cap="flat">
              <a:noFill/>
              <a:prstDash val="solid"/>
              <a:miter/>
            </a:ln>
          </p:spPr>
          <p:txBody>
            <a:bodyPr rtlCol="0" anchor="ctr"/>
            <a:lstStyle/>
            <a:p>
              <a:endParaRPr lang="it-CO" dirty="0"/>
            </a:p>
          </p:txBody>
        </p:sp>
        <p:sp>
          <p:nvSpPr>
            <p:cNvPr id="134" name="CasellaDiTesto 133">
              <a:extLst>
                <a:ext uri="{FF2B5EF4-FFF2-40B4-BE49-F238E27FC236}">
                  <a16:creationId xmlns:a16="http://schemas.microsoft.com/office/drawing/2014/main" id="{4B16AC2A-E87A-0583-02CC-FE5BC9E0ED36}"/>
                </a:ext>
              </a:extLst>
            </p:cNvPr>
            <p:cNvSpPr txBox="1"/>
            <p:nvPr/>
          </p:nvSpPr>
          <p:spPr>
            <a:xfrm>
              <a:off x="1110832" y="4545310"/>
              <a:ext cx="2586873" cy="1477328"/>
            </a:xfrm>
            <a:prstGeom prst="rect">
              <a:avLst/>
            </a:prstGeom>
            <a:noFill/>
          </p:spPr>
          <p:txBody>
            <a:bodyPr wrap="square" rtlCol="0">
              <a:spAutoFit/>
            </a:bodyPr>
            <a:lstStyle/>
            <a:p>
              <a:pPr lvl="0" algn="ctr"/>
              <a:r>
                <a:rPr lang="en-GB" dirty="0">
                  <a:ln w="0"/>
                  <a:effectLst>
                    <a:outerShdw blurRad="38100" dist="19050" dir="2700000" algn="tl" rotWithShape="0">
                      <a:schemeClr val="dk1">
                        <a:alpha val="40000"/>
                      </a:schemeClr>
                    </a:outerShdw>
                  </a:effectLst>
                  <a:latin typeface="Proxima Nova Thin" panose="02000506030000020004" pitchFamily="2" charset="0"/>
                </a:rPr>
                <a:t>Older people and people with disabilities have their capacities and needs identified and monitored.</a:t>
              </a:r>
            </a:p>
          </p:txBody>
        </p:sp>
      </p:grpSp>
      <p:grpSp>
        <p:nvGrpSpPr>
          <p:cNvPr id="143" name="Gruppo 142">
            <a:extLst>
              <a:ext uri="{FF2B5EF4-FFF2-40B4-BE49-F238E27FC236}">
                <a16:creationId xmlns:a16="http://schemas.microsoft.com/office/drawing/2014/main" id="{C6489EC8-C9B4-93C3-A62A-25FA1BBF7369}"/>
              </a:ext>
            </a:extLst>
          </p:cNvPr>
          <p:cNvGrpSpPr/>
          <p:nvPr/>
        </p:nvGrpSpPr>
        <p:grpSpPr>
          <a:xfrm>
            <a:off x="4834015" y="4338502"/>
            <a:ext cx="2586873" cy="2246042"/>
            <a:chOff x="4463632" y="4160953"/>
            <a:chExt cx="2586873" cy="2246042"/>
          </a:xfrm>
        </p:grpSpPr>
        <p:sp>
          <p:nvSpPr>
            <p:cNvPr id="140" name="Elemento grafico 112">
              <a:extLst>
                <a:ext uri="{FF2B5EF4-FFF2-40B4-BE49-F238E27FC236}">
                  <a16:creationId xmlns:a16="http://schemas.microsoft.com/office/drawing/2014/main" id="{93A7BBEB-2270-7296-9B37-739B4129A0E0}"/>
                </a:ext>
              </a:extLst>
            </p:cNvPr>
            <p:cNvSpPr/>
            <p:nvPr/>
          </p:nvSpPr>
          <p:spPr>
            <a:xfrm>
              <a:off x="4463632" y="4160953"/>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chemeClr val="bg1">
                <a:lumMod val="95000"/>
              </a:schemeClr>
            </a:solidFill>
            <a:ln w="11479" cap="flat">
              <a:noFill/>
              <a:prstDash val="solid"/>
              <a:miter/>
            </a:ln>
          </p:spPr>
          <p:txBody>
            <a:bodyPr rtlCol="0" anchor="ctr"/>
            <a:lstStyle/>
            <a:p>
              <a:endParaRPr lang="it-CO" dirty="0"/>
            </a:p>
          </p:txBody>
        </p:sp>
        <p:sp>
          <p:nvSpPr>
            <p:cNvPr id="135" name="CasellaDiTesto 134">
              <a:extLst>
                <a:ext uri="{FF2B5EF4-FFF2-40B4-BE49-F238E27FC236}">
                  <a16:creationId xmlns:a16="http://schemas.microsoft.com/office/drawing/2014/main" id="{32F2DEA7-16B9-D0FA-CD83-2255DBEBE6FE}"/>
                </a:ext>
              </a:extLst>
            </p:cNvPr>
            <p:cNvSpPr txBox="1"/>
            <p:nvPr/>
          </p:nvSpPr>
          <p:spPr>
            <a:xfrm>
              <a:off x="4463632" y="4545310"/>
              <a:ext cx="2586873" cy="1477328"/>
            </a:xfrm>
            <a:prstGeom prst="rect">
              <a:avLst/>
            </a:prstGeom>
            <a:noFill/>
          </p:spPr>
          <p:txBody>
            <a:bodyPr wrap="square" rtlCol="0">
              <a:spAutoFit/>
            </a:bodyPr>
            <a:lstStyle/>
            <a:p>
              <a:pPr lvl="0" algn="ctr"/>
              <a:r>
                <a:rPr lang="en-GB" dirty="0">
                  <a:ln w="0"/>
                  <a:effectLst>
                    <a:outerShdw blurRad="38100" dist="19050" dir="2700000" algn="tl" rotWithShape="0">
                      <a:schemeClr val="dk1">
                        <a:alpha val="40000"/>
                      </a:schemeClr>
                    </a:outerShdw>
                  </a:effectLst>
                  <a:latin typeface="Proxima Nova Thin" panose="02000506030000020004" pitchFamily="2" charset="0"/>
                </a:rPr>
                <a:t>Older people and people with disabilities have safe and dignified access to humanitarian services.</a:t>
              </a:r>
            </a:p>
          </p:txBody>
        </p:sp>
      </p:grpSp>
      <p:grpSp>
        <p:nvGrpSpPr>
          <p:cNvPr id="144" name="Gruppo 143">
            <a:extLst>
              <a:ext uri="{FF2B5EF4-FFF2-40B4-BE49-F238E27FC236}">
                <a16:creationId xmlns:a16="http://schemas.microsoft.com/office/drawing/2014/main" id="{7FA353A7-E004-B9BE-73AC-1B7810D77DEF}"/>
              </a:ext>
            </a:extLst>
          </p:cNvPr>
          <p:cNvGrpSpPr/>
          <p:nvPr/>
        </p:nvGrpSpPr>
        <p:grpSpPr>
          <a:xfrm>
            <a:off x="8178795" y="4338502"/>
            <a:ext cx="2586873" cy="2246042"/>
            <a:chOff x="7936748" y="4160953"/>
            <a:chExt cx="2586873" cy="2246042"/>
          </a:xfrm>
        </p:grpSpPr>
        <p:sp>
          <p:nvSpPr>
            <p:cNvPr id="141" name="Elemento grafico 112">
              <a:extLst>
                <a:ext uri="{FF2B5EF4-FFF2-40B4-BE49-F238E27FC236}">
                  <a16:creationId xmlns:a16="http://schemas.microsoft.com/office/drawing/2014/main" id="{6ED4B5A6-5A7C-E1F4-44EF-16404A48BFC0}"/>
                </a:ext>
              </a:extLst>
            </p:cNvPr>
            <p:cNvSpPr/>
            <p:nvPr/>
          </p:nvSpPr>
          <p:spPr>
            <a:xfrm>
              <a:off x="7936748" y="4160953"/>
              <a:ext cx="2586873" cy="224604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chemeClr val="bg1">
                <a:lumMod val="95000"/>
              </a:schemeClr>
            </a:solidFill>
            <a:ln w="11479" cap="flat">
              <a:noFill/>
              <a:prstDash val="solid"/>
              <a:miter/>
            </a:ln>
          </p:spPr>
          <p:txBody>
            <a:bodyPr rtlCol="0" anchor="ctr"/>
            <a:lstStyle/>
            <a:p>
              <a:endParaRPr lang="it-CO" dirty="0"/>
            </a:p>
          </p:txBody>
        </p:sp>
        <p:sp>
          <p:nvSpPr>
            <p:cNvPr id="136" name="CasellaDiTesto 135">
              <a:extLst>
                <a:ext uri="{FF2B5EF4-FFF2-40B4-BE49-F238E27FC236}">
                  <a16:creationId xmlns:a16="http://schemas.microsoft.com/office/drawing/2014/main" id="{5D1A8C50-E40B-CA94-D2CE-CD304BB92C31}"/>
                </a:ext>
              </a:extLst>
            </p:cNvPr>
            <p:cNvSpPr txBox="1"/>
            <p:nvPr/>
          </p:nvSpPr>
          <p:spPr>
            <a:xfrm>
              <a:off x="7936748" y="4683810"/>
              <a:ext cx="2586873" cy="1200329"/>
            </a:xfrm>
            <a:prstGeom prst="rect">
              <a:avLst/>
            </a:prstGeom>
            <a:noFill/>
          </p:spPr>
          <p:txBody>
            <a:bodyPr wrap="square" rtlCol="0">
              <a:spAutoFit/>
            </a:bodyPr>
            <a:lstStyle/>
            <a:p>
              <a:pPr lvl="0" algn="ctr"/>
              <a:r>
                <a:rPr lang="en-GB" dirty="0">
                  <a:ln w="0"/>
                  <a:effectLst>
                    <a:outerShdw blurRad="38100" dist="19050" dir="2700000" algn="tl" rotWithShape="0">
                      <a:schemeClr val="dk1">
                        <a:alpha val="40000"/>
                      </a:schemeClr>
                    </a:outerShdw>
                  </a:effectLst>
                  <a:latin typeface="Proxima Nova Thin" panose="02000506030000020004" pitchFamily="2" charset="0"/>
                </a:rPr>
                <a:t>Older people and people with disabilities participate meaningfully in humanitarian activities</a:t>
              </a:r>
            </a:p>
          </p:txBody>
        </p:sp>
      </p:grpSp>
      <p:cxnSp>
        <p:nvCxnSpPr>
          <p:cNvPr id="148" name="Connettore 2 147">
            <a:extLst>
              <a:ext uri="{FF2B5EF4-FFF2-40B4-BE49-F238E27FC236}">
                <a16:creationId xmlns:a16="http://schemas.microsoft.com/office/drawing/2014/main" id="{2B86A3F7-C19A-04F7-C0BD-CDB07D9D6378}"/>
              </a:ext>
            </a:extLst>
          </p:cNvPr>
          <p:cNvCxnSpPr/>
          <p:nvPr/>
        </p:nvCxnSpPr>
        <p:spPr>
          <a:xfrm>
            <a:off x="2590166" y="3864052"/>
            <a:ext cx="0" cy="474450"/>
          </a:xfrm>
          <a:prstGeom prst="straightConnector1">
            <a:avLst/>
          </a:prstGeom>
          <a:ln w="28575">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0" name="Connettore 2 149">
            <a:extLst>
              <a:ext uri="{FF2B5EF4-FFF2-40B4-BE49-F238E27FC236}">
                <a16:creationId xmlns:a16="http://schemas.microsoft.com/office/drawing/2014/main" id="{D26E043B-62B2-F59A-528E-2B4CCA022184}"/>
              </a:ext>
            </a:extLst>
          </p:cNvPr>
          <p:cNvCxnSpPr/>
          <p:nvPr/>
        </p:nvCxnSpPr>
        <p:spPr>
          <a:xfrm>
            <a:off x="6127451" y="3864052"/>
            <a:ext cx="0" cy="474450"/>
          </a:xfrm>
          <a:prstGeom prst="straightConnector1">
            <a:avLst/>
          </a:prstGeom>
          <a:ln w="28575">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2" name="Connettore 2 151">
            <a:extLst>
              <a:ext uri="{FF2B5EF4-FFF2-40B4-BE49-F238E27FC236}">
                <a16:creationId xmlns:a16="http://schemas.microsoft.com/office/drawing/2014/main" id="{36C728BF-9FBC-0397-69E8-AE5AAC70B434}"/>
              </a:ext>
            </a:extLst>
          </p:cNvPr>
          <p:cNvCxnSpPr/>
          <p:nvPr/>
        </p:nvCxnSpPr>
        <p:spPr>
          <a:xfrm>
            <a:off x="9537064" y="3864052"/>
            <a:ext cx="0" cy="474450"/>
          </a:xfrm>
          <a:prstGeom prst="straightConnector1">
            <a:avLst/>
          </a:prstGeom>
          <a:ln w="28575">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76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85E8D25-7CD4-210F-439D-3A4D682AF04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4" name="CasellaDiTesto 3">
            <a:extLst>
              <a:ext uri="{FF2B5EF4-FFF2-40B4-BE49-F238E27FC236}">
                <a16:creationId xmlns:a16="http://schemas.microsoft.com/office/drawing/2014/main" id="{0F42DFD3-50EA-CD6E-3E11-EC260D2394A0}"/>
              </a:ext>
            </a:extLst>
          </p:cNvPr>
          <p:cNvSpPr txBox="1"/>
          <p:nvPr/>
        </p:nvSpPr>
        <p:spPr>
          <a:xfrm>
            <a:off x="4525345" y="79348"/>
            <a:ext cx="4829816"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Levels of participation</a:t>
            </a:r>
          </a:p>
        </p:txBody>
      </p:sp>
      <p:sp>
        <p:nvSpPr>
          <p:cNvPr id="5" name="CasellaDiTesto 4">
            <a:extLst>
              <a:ext uri="{FF2B5EF4-FFF2-40B4-BE49-F238E27FC236}">
                <a16:creationId xmlns:a16="http://schemas.microsoft.com/office/drawing/2014/main" id="{D112A36F-AAC0-4FCD-5CB9-4AA511235DCB}"/>
              </a:ext>
            </a:extLst>
          </p:cNvPr>
          <p:cNvSpPr txBox="1"/>
          <p:nvPr/>
        </p:nvSpPr>
        <p:spPr>
          <a:xfrm>
            <a:off x="6635774" y="1586719"/>
            <a:ext cx="3326669" cy="4832092"/>
          </a:xfrm>
          <a:prstGeom prst="rect">
            <a:avLst/>
          </a:prstGeom>
          <a:noFill/>
        </p:spPr>
        <p:txBody>
          <a:bodyPr wrap="square" rtlCol="0">
            <a:spAutoFit/>
          </a:bodyPr>
          <a:lstStyle/>
          <a:p>
            <a:pPr algn="r"/>
            <a:r>
              <a:rPr lang="en-IN" sz="1400" dirty="0">
                <a:latin typeface="Proxima Nova Thin" panose="02000506030000020004" pitchFamily="2" charset="0"/>
              </a:rPr>
              <a:t>EMPOWERMENT</a:t>
            </a:r>
          </a:p>
          <a:p>
            <a:pPr algn="r"/>
            <a:r>
              <a:rPr lang="en-IN" sz="1400" dirty="0">
                <a:latin typeface="Proxima Nova Thin" panose="02000506030000020004" pitchFamily="2" charset="0"/>
              </a:rPr>
              <a:t>Joint decisions led by women and men (including marginalised groups).</a:t>
            </a:r>
          </a:p>
          <a:p>
            <a:pPr algn="r"/>
            <a:endParaRPr lang="en-IN" sz="1400" dirty="0">
              <a:latin typeface="Proxima Nova Thin" panose="02000506030000020004" pitchFamily="2" charset="0"/>
            </a:endParaRPr>
          </a:p>
          <a:p>
            <a:pPr algn="r"/>
            <a:r>
              <a:rPr lang="en-IN" sz="1400" dirty="0">
                <a:latin typeface="Proxima Nova Thin" panose="02000506030000020004" pitchFamily="2" charset="0"/>
              </a:rPr>
              <a:t>COLLABORATION</a:t>
            </a:r>
          </a:p>
          <a:p>
            <a:pPr algn="r"/>
            <a:r>
              <a:rPr lang="en-IN" sz="1400" dirty="0">
                <a:latin typeface="Proxima Nova Thin" panose="02000506030000020004" pitchFamily="2" charset="0"/>
              </a:rPr>
              <a:t>Joint decision making but risk of elite capture.</a:t>
            </a:r>
          </a:p>
          <a:p>
            <a:pPr algn="r"/>
            <a:endParaRPr lang="en-IN" sz="1400" dirty="0">
              <a:latin typeface="Proxima Nova Thin" panose="02000506030000020004" pitchFamily="2" charset="0"/>
            </a:endParaRPr>
          </a:p>
          <a:p>
            <a:pPr algn="r"/>
            <a:r>
              <a:rPr lang="en-IN" sz="1400" dirty="0">
                <a:latin typeface="Proxima Nova Thin" panose="02000506030000020004" pitchFamily="2" charset="0"/>
              </a:rPr>
              <a:t>INVOLVEMENT</a:t>
            </a:r>
          </a:p>
          <a:p>
            <a:pPr algn="r"/>
            <a:r>
              <a:rPr lang="en-IN" sz="1400" dirty="0">
                <a:latin typeface="Proxima Nova Thin" panose="02000506030000020004" pitchFamily="2" charset="0"/>
              </a:rPr>
              <a:t>E.g. participatory workshops; results are input to decisions.</a:t>
            </a:r>
          </a:p>
          <a:p>
            <a:pPr algn="r"/>
            <a:endParaRPr lang="en-IN" sz="1400" dirty="0">
              <a:latin typeface="Proxima Nova Thin" panose="02000506030000020004" pitchFamily="2" charset="0"/>
            </a:endParaRPr>
          </a:p>
          <a:p>
            <a:pPr algn="r"/>
            <a:r>
              <a:rPr lang="en-IN" sz="1400" dirty="0">
                <a:latin typeface="Proxima Nova Thin" panose="02000506030000020004" pitchFamily="2" charset="0"/>
              </a:rPr>
              <a:t>CONSULTATION</a:t>
            </a:r>
          </a:p>
          <a:p>
            <a:pPr algn="r"/>
            <a:r>
              <a:rPr lang="en-IN" sz="1400" dirty="0">
                <a:latin typeface="Proxima Nova Thin" panose="02000506030000020004" pitchFamily="2" charset="0"/>
              </a:rPr>
              <a:t>Getting people’s opinion on an already developed idea: no decisions.</a:t>
            </a:r>
          </a:p>
          <a:p>
            <a:pPr algn="r"/>
            <a:endParaRPr lang="en-IN" sz="1400" dirty="0">
              <a:latin typeface="Proxima Nova Thin" panose="02000506030000020004" pitchFamily="2" charset="0"/>
            </a:endParaRPr>
          </a:p>
          <a:p>
            <a:pPr algn="r"/>
            <a:r>
              <a:rPr lang="en-IN" sz="1400" dirty="0">
                <a:latin typeface="Proxima Nova Thin" panose="02000506030000020004" pitchFamily="2" charset="0"/>
              </a:rPr>
              <a:t>INFORMATION</a:t>
            </a:r>
          </a:p>
          <a:p>
            <a:pPr algn="r"/>
            <a:r>
              <a:rPr lang="en-IN" sz="1400" dirty="0">
                <a:latin typeface="Proxima Nova Thin" panose="02000506030000020004" pitchFamily="2" charset="0"/>
              </a:rPr>
              <a:t>One way, lack of dialogue.</a:t>
            </a:r>
          </a:p>
          <a:p>
            <a:pPr algn="r"/>
            <a:endParaRPr lang="en-IN" sz="1400" dirty="0">
              <a:latin typeface="Proxima Nova Thin" panose="02000506030000020004" pitchFamily="2" charset="0"/>
            </a:endParaRPr>
          </a:p>
          <a:p>
            <a:pPr algn="r"/>
            <a:r>
              <a:rPr lang="en-IN" sz="1400" dirty="0">
                <a:latin typeface="Proxima Nova Thin" panose="02000506030000020004" pitchFamily="2" charset="0"/>
              </a:rPr>
              <a:t>NO PARTICIPATION</a:t>
            </a:r>
          </a:p>
          <a:p>
            <a:pPr algn="r"/>
            <a:r>
              <a:rPr lang="en-IN" sz="1400" dirty="0">
                <a:latin typeface="Proxima Nova Thin" panose="02000506030000020004" pitchFamily="2" charset="0"/>
              </a:rPr>
              <a:t>Withholding information; top down process.</a:t>
            </a:r>
            <a:endParaRPr lang="en-US" sz="1400" dirty="0">
              <a:latin typeface="Proxima Nova Thin" panose="02000506030000020004" pitchFamily="2" charset="0"/>
            </a:endParaRPr>
          </a:p>
        </p:txBody>
      </p:sp>
      <p:pic>
        <p:nvPicPr>
          <p:cNvPr id="7" name="Elemento grafico 6">
            <a:extLst>
              <a:ext uri="{FF2B5EF4-FFF2-40B4-BE49-F238E27FC236}">
                <a16:creationId xmlns:a16="http://schemas.microsoft.com/office/drawing/2014/main" id="{A1D53126-36AA-AAD6-47FF-E472F509A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390703">
            <a:off x="-1580520" y="-4511481"/>
            <a:ext cx="6614935" cy="5759771"/>
          </a:xfrm>
          <a:prstGeom prst="rect">
            <a:avLst/>
          </a:prstGeom>
        </p:spPr>
      </p:pic>
      <p:pic>
        <p:nvPicPr>
          <p:cNvPr id="8" name="Picture 7">
            <a:extLst>
              <a:ext uri="{FF2B5EF4-FFF2-40B4-BE49-F238E27FC236}">
                <a16:creationId xmlns:a16="http://schemas.microsoft.com/office/drawing/2014/main" id="{1774FE39-0578-96CF-72AE-B7BBEE4A844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po 12">
            <a:extLst>
              <a:ext uri="{FF2B5EF4-FFF2-40B4-BE49-F238E27FC236}">
                <a16:creationId xmlns:a16="http://schemas.microsoft.com/office/drawing/2014/main" id="{45FE8984-9451-CF5E-37AA-4A3176D3A2E7}"/>
              </a:ext>
            </a:extLst>
          </p:cNvPr>
          <p:cNvGrpSpPr/>
          <p:nvPr/>
        </p:nvGrpSpPr>
        <p:grpSpPr>
          <a:xfrm>
            <a:off x="9997473" y="1483459"/>
            <a:ext cx="777160" cy="4652214"/>
            <a:chOff x="7975622" y="1739924"/>
            <a:chExt cx="777160" cy="4652214"/>
          </a:xfrm>
        </p:grpSpPr>
        <p:sp>
          <p:nvSpPr>
            <p:cNvPr id="16" name="Elemento grafico 112">
              <a:extLst>
                <a:ext uri="{FF2B5EF4-FFF2-40B4-BE49-F238E27FC236}">
                  <a16:creationId xmlns:a16="http://schemas.microsoft.com/office/drawing/2014/main" id="{848799FE-49AC-70FF-50AD-0E282F621FAE}"/>
                </a:ext>
              </a:extLst>
            </p:cNvPr>
            <p:cNvSpPr/>
            <p:nvPr/>
          </p:nvSpPr>
          <p:spPr>
            <a:xfrm>
              <a:off x="8148235" y="5307112"/>
              <a:ext cx="431934" cy="375025"/>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alpha val="60000"/>
              </a:srgbClr>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1</a:t>
              </a:r>
            </a:p>
          </p:txBody>
        </p:sp>
        <p:sp>
          <p:nvSpPr>
            <p:cNvPr id="17" name="Elemento grafico 112">
              <a:extLst>
                <a:ext uri="{FF2B5EF4-FFF2-40B4-BE49-F238E27FC236}">
                  <a16:creationId xmlns:a16="http://schemas.microsoft.com/office/drawing/2014/main" id="{5C93EAEF-E6CA-6C67-2EF1-C57D6010730F}"/>
                </a:ext>
              </a:extLst>
            </p:cNvPr>
            <p:cNvSpPr/>
            <p:nvPr/>
          </p:nvSpPr>
          <p:spPr>
            <a:xfrm>
              <a:off x="8120124" y="4529161"/>
              <a:ext cx="488157" cy="423840"/>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alpha val="70000"/>
              </a:srgbClr>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2</a:t>
              </a:r>
            </a:p>
          </p:txBody>
        </p:sp>
        <p:sp>
          <p:nvSpPr>
            <p:cNvPr id="18" name="Elemento grafico 112">
              <a:extLst>
                <a:ext uri="{FF2B5EF4-FFF2-40B4-BE49-F238E27FC236}">
                  <a16:creationId xmlns:a16="http://schemas.microsoft.com/office/drawing/2014/main" id="{7BA016D2-DB65-07C5-B063-D7B26CD56123}"/>
                </a:ext>
              </a:extLst>
            </p:cNvPr>
            <p:cNvSpPr/>
            <p:nvPr/>
          </p:nvSpPr>
          <p:spPr>
            <a:xfrm>
              <a:off x="7975622" y="1739924"/>
              <a:ext cx="777160" cy="674764"/>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5</a:t>
              </a:r>
            </a:p>
          </p:txBody>
        </p:sp>
        <p:sp>
          <p:nvSpPr>
            <p:cNvPr id="10" name="Elemento grafico 112">
              <a:extLst>
                <a:ext uri="{FF2B5EF4-FFF2-40B4-BE49-F238E27FC236}">
                  <a16:creationId xmlns:a16="http://schemas.microsoft.com/office/drawing/2014/main" id="{0884DFE4-7CB6-4125-53F8-9E245F46098C}"/>
                </a:ext>
              </a:extLst>
            </p:cNvPr>
            <p:cNvSpPr/>
            <p:nvPr/>
          </p:nvSpPr>
          <p:spPr>
            <a:xfrm>
              <a:off x="8071037" y="3616355"/>
              <a:ext cx="586331" cy="509077"/>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alpha val="80000"/>
              </a:srgbClr>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3</a:t>
              </a:r>
            </a:p>
          </p:txBody>
        </p:sp>
        <p:sp>
          <p:nvSpPr>
            <p:cNvPr id="11" name="Elemento grafico 112">
              <a:extLst>
                <a:ext uri="{FF2B5EF4-FFF2-40B4-BE49-F238E27FC236}">
                  <a16:creationId xmlns:a16="http://schemas.microsoft.com/office/drawing/2014/main" id="{89E987F1-4C8F-4F59-EE69-5CEA565AABC8}"/>
                </a:ext>
              </a:extLst>
            </p:cNvPr>
            <p:cNvSpPr/>
            <p:nvPr/>
          </p:nvSpPr>
          <p:spPr>
            <a:xfrm>
              <a:off x="8021324" y="2717819"/>
              <a:ext cx="685757" cy="595405"/>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alpha val="90000"/>
              </a:srgbClr>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4</a:t>
              </a:r>
            </a:p>
          </p:txBody>
        </p:sp>
        <p:sp>
          <p:nvSpPr>
            <p:cNvPr id="12" name="Elemento grafico 112">
              <a:extLst>
                <a:ext uri="{FF2B5EF4-FFF2-40B4-BE49-F238E27FC236}">
                  <a16:creationId xmlns:a16="http://schemas.microsoft.com/office/drawing/2014/main" id="{D0B61407-0DF6-2FC1-92E8-74A575EDAACD}"/>
                </a:ext>
              </a:extLst>
            </p:cNvPr>
            <p:cNvSpPr/>
            <p:nvPr/>
          </p:nvSpPr>
          <p:spPr>
            <a:xfrm>
              <a:off x="8187828" y="6085866"/>
              <a:ext cx="352748" cy="306272"/>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alpha val="50000"/>
              </a:srgbClr>
            </a:solidFill>
            <a:ln w="11479" cap="flat">
              <a:noFill/>
              <a:prstDash val="solid"/>
              <a:miter/>
            </a:ln>
          </p:spPr>
          <p:txBody>
            <a:bodyPr rtlCol="0" anchor="ctr"/>
            <a:lstStyle/>
            <a:p>
              <a:pPr algn="ctr"/>
              <a:r>
                <a:rPr lang="it-CO" sz="2000" dirty="0">
                  <a:solidFill>
                    <a:schemeClr val="bg1"/>
                  </a:solidFill>
                  <a:latin typeface="Proxima Nova Thin" panose="02000506030000020004" pitchFamily="2" charset="0"/>
                </a:rPr>
                <a:t>0</a:t>
              </a:r>
            </a:p>
          </p:txBody>
        </p:sp>
      </p:grpSp>
      <p:sp>
        <p:nvSpPr>
          <p:cNvPr id="14" name="CasellaDiTesto 13">
            <a:extLst>
              <a:ext uri="{FF2B5EF4-FFF2-40B4-BE49-F238E27FC236}">
                <a16:creationId xmlns:a16="http://schemas.microsoft.com/office/drawing/2014/main" id="{3020AE5C-56B9-005E-2E4B-1605C7A7D340}"/>
              </a:ext>
            </a:extLst>
          </p:cNvPr>
          <p:cNvSpPr txBox="1"/>
          <p:nvPr/>
        </p:nvSpPr>
        <p:spPr>
          <a:xfrm>
            <a:off x="835380" y="585641"/>
            <a:ext cx="4768492" cy="5755422"/>
          </a:xfrm>
          <a:prstGeom prst="rect">
            <a:avLst/>
          </a:prstGeom>
          <a:noFill/>
        </p:spPr>
        <p:txBody>
          <a:bodyPr wrap="square" rtlCol="0">
            <a:spAutoFit/>
          </a:bodyPr>
          <a:lstStyle/>
          <a:p>
            <a:r>
              <a:rPr lang="en-US" sz="1600" dirty="0">
                <a:solidFill>
                  <a:srgbClr val="E61851"/>
                </a:solidFill>
                <a:latin typeface="Proxima Nova Thin" panose="02000506030000020004" pitchFamily="2" charset="0"/>
              </a:rPr>
              <a:t>Accessible focus group discussion of older persons with different disabilities and health actors identified barriers together  to access health services and decided to set up an outreach services.</a:t>
            </a:r>
          </a:p>
          <a:p>
            <a:r>
              <a:rPr lang="en-US" sz="1600" dirty="0">
                <a:solidFill>
                  <a:srgbClr val="FF0000"/>
                </a:solidFill>
                <a:latin typeface="Proxima Nova Thin" panose="02000506030000020004" pitchFamily="2" charset="0"/>
              </a:rPr>
              <a:t> </a:t>
            </a:r>
          </a:p>
          <a:p>
            <a:r>
              <a:rPr lang="en-US" sz="1600" dirty="0">
                <a:latin typeface="Proxima Nova Thin" panose="02000506030000020004" pitchFamily="2" charset="0"/>
              </a:rPr>
              <a:t>Data was collected by country teams by doing house to house surveys gathering information from older men and women.</a:t>
            </a:r>
          </a:p>
          <a:p>
            <a:endParaRPr lang="en-US" sz="1600" dirty="0">
              <a:latin typeface="Proxima Nova Thin" panose="02000506030000020004" pitchFamily="2" charset="0"/>
            </a:endParaRPr>
          </a:p>
          <a:p>
            <a:r>
              <a:rPr lang="en-US" sz="1600" dirty="0">
                <a:solidFill>
                  <a:srgbClr val="E61851"/>
                </a:solidFill>
                <a:latin typeface="Proxima Nova Thin" panose="02000506030000020004" pitchFamily="2" charset="0"/>
              </a:rPr>
              <a:t>Older men and women were told to get their cash distribution on mobile phones but did not have phones.</a:t>
            </a:r>
          </a:p>
          <a:p>
            <a:endParaRPr lang="en-US" sz="1600" dirty="0">
              <a:solidFill>
                <a:srgbClr val="FF0000"/>
              </a:solidFill>
              <a:latin typeface="Proxima Nova Thin" panose="02000506030000020004" pitchFamily="2" charset="0"/>
            </a:endParaRPr>
          </a:p>
          <a:p>
            <a:r>
              <a:rPr lang="en-US" sz="1600" dirty="0">
                <a:latin typeface="Proxima Nova Thin" panose="02000506030000020004" pitchFamily="2" charset="0"/>
              </a:rPr>
              <a:t>Members of the older persons committee represented their views at the Protection meeting in the community with NGOs and other actors.</a:t>
            </a:r>
          </a:p>
          <a:p>
            <a:endParaRPr lang="en-US" sz="1600" dirty="0">
              <a:latin typeface="Proxima Nova Thin" panose="02000506030000020004" pitchFamily="2" charset="0"/>
            </a:endParaRPr>
          </a:p>
          <a:p>
            <a:r>
              <a:rPr lang="en-US" sz="1600" dirty="0">
                <a:solidFill>
                  <a:srgbClr val="E61851"/>
                </a:solidFill>
                <a:latin typeface="Proxima Nova Thin" panose="02000506030000020004" pitchFamily="2" charset="0"/>
              </a:rPr>
              <a:t>Older women with disabilities were included in the </a:t>
            </a:r>
            <a:r>
              <a:rPr lang="en-US" sz="1600" dirty="0" err="1">
                <a:solidFill>
                  <a:srgbClr val="E61851"/>
                </a:solidFill>
                <a:latin typeface="Proxima Nova Thin" panose="02000506030000020004" pitchFamily="2" charset="0"/>
              </a:rPr>
              <a:t>womens</a:t>
            </a:r>
            <a:r>
              <a:rPr lang="en-US" sz="1600" dirty="0">
                <a:solidFill>
                  <a:srgbClr val="E61851"/>
                </a:solidFill>
                <a:latin typeface="Proxima Nova Thin" panose="02000506030000020004" pitchFamily="2" charset="0"/>
              </a:rPr>
              <a:t>’ group meetings to raise their concerns on safety in the host community as refugees.</a:t>
            </a:r>
          </a:p>
          <a:p>
            <a:endParaRPr lang="en-US" sz="1600" dirty="0">
              <a:solidFill>
                <a:srgbClr val="FF0000"/>
              </a:solidFill>
              <a:latin typeface="Proxima Nova Thin" panose="02000506030000020004" pitchFamily="2" charset="0"/>
            </a:endParaRPr>
          </a:p>
          <a:p>
            <a:r>
              <a:rPr lang="en-US" sz="1600" dirty="0">
                <a:latin typeface="Proxima Nova Thin" panose="02000506030000020004" pitchFamily="2" charset="0"/>
              </a:rPr>
              <a:t>A loudspeaker went around the settlement to tell people of a food distribution in a site 1 hour away.  </a:t>
            </a:r>
          </a:p>
        </p:txBody>
      </p:sp>
      <p:sp>
        <p:nvSpPr>
          <p:cNvPr id="19" name="Elemento grafico 36">
            <a:extLst>
              <a:ext uri="{FF2B5EF4-FFF2-40B4-BE49-F238E27FC236}">
                <a16:creationId xmlns:a16="http://schemas.microsoft.com/office/drawing/2014/main" id="{77773409-CB70-916D-B4FE-47FB9CCE9B03}"/>
              </a:ext>
            </a:extLst>
          </p:cNvPr>
          <p:cNvSpPr/>
          <p:nvPr/>
        </p:nvSpPr>
        <p:spPr>
          <a:xfrm>
            <a:off x="487201" y="61080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0" name="Elemento grafico 36">
            <a:extLst>
              <a:ext uri="{FF2B5EF4-FFF2-40B4-BE49-F238E27FC236}">
                <a16:creationId xmlns:a16="http://schemas.microsoft.com/office/drawing/2014/main" id="{8AA44F6D-D58F-C9A1-04FA-871C79C52870}"/>
              </a:ext>
            </a:extLst>
          </p:cNvPr>
          <p:cNvSpPr/>
          <p:nvPr/>
        </p:nvSpPr>
        <p:spPr>
          <a:xfrm>
            <a:off x="487201" y="281612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1" name="Elemento grafico 36">
            <a:extLst>
              <a:ext uri="{FF2B5EF4-FFF2-40B4-BE49-F238E27FC236}">
                <a16:creationId xmlns:a16="http://schemas.microsoft.com/office/drawing/2014/main" id="{671931AF-69C9-4080-59D7-0CA602CA5EDC}"/>
              </a:ext>
            </a:extLst>
          </p:cNvPr>
          <p:cNvSpPr/>
          <p:nvPr/>
        </p:nvSpPr>
        <p:spPr>
          <a:xfrm>
            <a:off x="487201" y="1834487"/>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7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2" name="Elemento grafico 36">
            <a:extLst>
              <a:ext uri="{FF2B5EF4-FFF2-40B4-BE49-F238E27FC236}">
                <a16:creationId xmlns:a16="http://schemas.microsoft.com/office/drawing/2014/main" id="{AE501782-1523-2375-03A6-D5A5B9C6ADD9}"/>
              </a:ext>
            </a:extLst>
          </p:cNvPr>
          <p:cNvSpPr/>
          <p:nvPr/>
        </p:nvSpPr>
        <p:spPr>
          <a:xfrm>
            <a:off x="487201" y="3770864"/>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7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3" name="Elemento grafico 36">
            <a:extLst>
              <a:ext uri="{FF2B5EF4-FFF2-40B4-BE49-F238E27FC236}">
                <a16:creationId xmlns:a16="http://schemas.microsoft.com/office/drawing/2014/main" id="{2356570F-CAB5-FCAD-388D-3C95E0728338}"/>
              </a:ext>
            </a:extLst>
          </p:cNvPr>
          <p:cNvSpPr/>
          <p:nvPr/>
        </p:nvSpPr>
        <p:spPr>
          <a:xfrm>
            <a:off x="487201" y="477939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4" name="Elemento grafico 36">
            <a:extLst>
              <a:ext uri="{FF2B5EF4-FFF2-40B4-BE49-F238E27FC236}">
                <a16:creationId xmlns:a16="http://schemas.microsoft.com/office/drawing/2014/main" id="{1E0B4AB7-37B3-6A5A-9998-1F583E51274C}"/>
              </a:ext>
            </a:extLst>
          </p:cNvPr>
          <p:cNvSpPr/>
          <p:nvPr/>
        </p:nvSpPr>
        <p:spPr>
          <a:xfrm>
            <a:off x="487201" y="5720687"/>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7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Tree>
    <p:extLst>
      <p:ext uri="{BB962C8B-B14F-4D97-AF65-F5344CB8AC3E}">
        <p14:creationId xmlns:p14="http://schemas.microsoft.com/office/powerpoint/2010/main" val="132610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96B4B94-CFF7-7587-028B-08637F583B8B}"/>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2725BD1A-42FD-7F46-40D0-613539585D04}"/>
              </a:ext>
            </a:extLst>
          </p:cNvPr>
          <p:cNvSpPr txBox="1"/>
          <p:nvPr/>
        </p:nvSpPr>
        <p:spPr>
          <a:xfrm>
            <a:off x="1577926" y="427540"/>
            <a:ext cx="7670799"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Group work</a:t>
            </a:r>
          </a:p>
        </p:txBody>
      </p:sp>
      <p:pic>
        <p:nvPicPr>
          <p:cNvPr id="4" name="Picture 7">
            <a:extLst>
              <a:ext uri="{FF2B5EF4-FFF2-40B4-BE49-F238E27FC236}">
                <a16:creationId xmlns:a16="http://schemas.microsoft.com/office/drawing/2014/main" id="{86DA57B4-C4B3-6899-1B28-5BF21CE4B2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emento grafico 28">
            <a:extLst>
              <a:ext uri="{FF2B5EF4-FFF2-40B4-BE49-F238E27FC236}">
                <a16:creationId xmlns:a16="http://schemas.microsoft.com/office/drawing/2014/main" id="{204EB12C-1A8B-48D9-EC05-6D088D7F7218}"/>
              </a:ext>
            </a:extLst>
          </p:cNvPr>
          <p:cNvSpPr/>
          <p:nvPr/>
        </p:nvSpPr>
        <p:spPr>
          <a:xfrm rot="10800000" flipH="1">
            <a:off x="-525511" y="4645052"/>
            <a:ext cx="13350242" cy="7815372"/>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dirty="0"/>
          </a:p>
        </p:txBody>
      </p:sp>
      <p:sp>
        <p:nvSpPr>
          <p:cNvPr id="5" name="CasellaDiTesto 4">
            <a:extLst>
              <a:ext uri="{FF2B5EF4-FFF2-40B4-BE49-F238E27FC236}">
                <a16:creationId xmlns:a16="http://schemas.microsoft.com/office/drawing/2014/main" id="{C7061399-2535-8BA0-6FA6-867E7E34FA3A}"/>
              </a:ext>
            </a:extLst>
          </p:cNvPr>
          <p:cNvSpPr txBox="1"/>
          <p:nvPr/>
        </p:nvSpPr>
        <p:spPr>
          <a:xfrm>
            <a:off x="4278579" y="2187094"/>
            <a:ext cx="7003869" cy="2862322"/>
          </a:xfrm>
          <a:prstGeom prst="rect">
            <a:avLst/>
          </a:prstGeom>
          <a:noFill/>
        </p:spPr>
        <p:txBody>
          <a:bodyPr wrap="square">
            <a:spAutoFit/>
          </a:bodyPr>
          <a:lstStyle/>
          <a:p>
            <a:pPr algn="r"/>
            <a:r>
              <a:rPr lang="en-GB" sz="2000" dirty="0">
                <a:latin typeface="Proxima Nova Thin" panose="02000506030000020004" pitchFamily="2" charset="0"/>
              </a:rPr>
              <a:t>How can Raul and </a:t>
            </a:r>
            <a:r>
              <a:rPr lang="en-GB" sz="2000" dirty="0" err="1">
                <a:latin typeface="Proxima Nova Thin" panose="02000506030000020004" pitchFamily="2" charset="0"/>
              </a:rPr>
              <a:t>Agapito</a:t>
            </a:r>
            <a:r>
              <a:rPr lang="en-GB" sz="2000" dirty="0">
                <a:latin typeface="Proxima Nova Thin" panose="02000506030000020004" pitchFamily="2" charset="0"/>
              </a:rPr>
              <a:t> and Wilma be better included in planning activities in the community to ensure their Protection needs are addressed ? </a:t>
            </a:r>
          </a:p>
          <a:p>
            <a:pPr lvl="0" algn="r">
              <a:defRPr/>
            </a:pPr>
            <a:endParaRPr lang="en-GB" sz="2000" dirty="0">
              <a:latin typeface="Proxima Nova Thin" panose="02000506030000020004" pitchFamily="2" charset="0"/>
            </a:endParaRPr>
          </a:p>
          <a:p>
            <a:pPr algn="r">
              <a:lnSpc>
                <a:spcPct val="100000"/>
              </a:lnSpc>
              <a:spcBef>
                <a:spcPts val="0"/>
              </a:spcBef>
              <a:defRPr/>
            </a:pPr>
            <a:r>
              <a:rPr lang="en-GB" sz="2000" dirty="0">
                <a:latin typeface="Proxima Nova Thin" panose="02000506030000020004" pitchFamily="2" charset="0"/>
              </a:rPr>
              <a:t>What data do you find from the case studies?</a:t>
            </a:r>
          </a:p>
          <a:p>
            <a:pPr algn="r">
              <a:lnSpc>
                <a:spcPct val="100000"/>
              </a:lnSpc>
              <a:spcBef>
                <a:spcPts val="0"/>
              </a:spcBef>
              <a:defRPr/>
            </a:pPr>
            <a:r>
              <a:rPr lang="en-GB" sz="2000" dirty="0">
                <a:latin typeface="Proxima Nova Thin" panose="02000506030000020004" pitchFamily="2" charset="0"/>
              </a:rPr>
              <a:t> </a:t>
            </a:r>
          </a:p>
          <a:p>
            <a:pPr algn="r">
              <a:lnSpc>
                <a:spcPct val="100000"/>
              </a:lnSpc>
              <a:spcBef>
                <a:spcPts val="0"/>
              </a:spcBef>
              <a:defRPr/>
            </a:pPr>
            <a:r>
              <a:rPr lang="en-GB" sz="2000" dirty="0">
                <a:latin typeface="Proxima Nova Thin" panose="02000506030000020004" pitchFamily="2" charset="0"/>
              </a:rPr>
              <a:t>What are the main barriers do you identify in this case study ?</a:t>
            </a:r>
          </a:p>
          <a:p>
            <a:pPr algn="r">
              <a:lnSpc>
                <a:spcPct val="100000"/>
              </a:lnSpc>
              <a:spcBef>
                <a:spcPts val="0"/>
              </a:spcBef>
              <a:defRPr/>
            </a:pPr>
            <a:r>
              <a:rPr lang="en-GB" sz="2000" dirty="0">
                <a:latin typeface="Proxima Nova Thin" panose="02000506030000020004" pitchFamily="2" charset="0"/>
              </a:rPr>
              <a:t> </a:t>
            </a:r>
          </a:p>
          <a:p>
            <a:pPr algn="r">
              <a:lnSpc>
                <a:spcPct val="100000"/>
              </a:lnSpc>
              <a:spcBef>
                <a:spcPts val="0"/>
              </a:spcBef>
              <a:defRPr/>
            </a:pPr>
            <a:r>
              <a:rPr lang="en-GB" sz="2000" dirty="0">
                <a:latin typeface="Proxima Nova Thin" panose="02000506030000020004" pitchFamily="2" charset="0"/>
              </a:rPr>
              <a:t>Did they participate in any activity ? </a:t>
            </a:r>
          </a:p>
        </p:txBody>
      </p:sp>
      <p:grpSp>
        <p:nvGrpSpPr>
          <p:cNvPr id="40" name="Gruppo 39">
            <a:extLst>
              <a:ext uri="{FF2B5EF4-FFF2-40B4-BE49-F238E27FC236}">
                <a16:creationId xmlns:a16="http://schemas.microsoft.com/office/drawing/2014/main" id="{9A0C4C05-AC38-C874-8260-B052560C1B73}"/>
              </a:ext>
            </a:extLst>
          </p:cNvPr>
          <p:cNvGrpSpPr/>
          <p:nvPr/>
        </p:nvGrpSpPr>
        <p:grpSpPr>
          <a:xfrm>
            <a:off x="651915" y="1278449"/>
            <a:ext cx="3194044" cy="3190559"/>
            <a:chOff x="607" y="2101204"/>
            <a:chExt cx="3979509" cy="3975167"/>
          </a:xfrm>
        </p:grpSpPr>
        <p:grpSp>
          <p:nvGrpSpPr>
            <p:cNvPr id="26" name="Elemento grafico 13">
              <a:extLst>
                <a:ext uri="{FF2B5EF4-FFF2-40B4-BE49-F238E27FC236}">
                  <a16:creationId xmlns:a16="http://schemas.microsoft.com/office/drawing/2014/main" id="{14ABF9AB-1A21-1418-78FD-D481F7DAAFAE}"/>
                </a:ext>
              </a:extLst>
            </p:cNvPr>
            <p:cNvGrpSpPr/>
            <p:nvPr/>
          </p:nvGrpSpPr>
          <p:grpSpPr>
            <a:xfrm>
              <a:off x="607" y="2101204"/>
              <a:ext cx="3979509" cy="3975167"/>
              <a:chOff x="1145017" y="329251"/>
              <a:chExt cx="3518887" cy="3515049"/>
            </a:xfrm>
            <a:solidFill>
              <a:schemeClr val="bg1">
                <a:lumMod val="75000"/>
              </a:schemeClr>
            </a:solidFill>
          </p:grpSpPr>
          <p:sp>
            <p:nvSpPr>
              <p:cNvPr id="27" name="Figura a mano libera 26">
                <a:extLst>
                  <a:ext uri="{FF2B5EF4-FFF2-40B4-BE49-F238E27FC236}">
                    <a16:creationId xmlns:a16="http://schemas.microsoft.com/office/drawing/2014/main" id="{5C3EC52F-B0F7-0DF5-9F2F-62E0BB9442C8}"/>
                  </a:ext>
                </a:extLst>
              </p:cNvPr>
              <p:cNvSpPr/>
              <p:nvPr/>
            </p:nvSpPr>
            <p:spPr>
              <a:xfrm>
                <a:off x="1173860" y="1969944"/>
                <a:ext cx="17767" cy="146021"/>
              </a:xfrm>
              <a:custGeom>
                <a:avLst/>
                <a:gdLst>
                  <a:gd name="connsiteX0" fmla="*/ 0 w 17767"/>
                  <a:gd name="connsiteY0" fmla="*/ 127519 h 146021"/>
                  <a:gd name="connsiteX1" fmla="*/ 7517 w 17767"/>
                  <a:gd name="connsiteY1" fmla="*/ 131619 h 146021"/>
                  <a:gd name="connsiteX2" fmla="*/ 17768 w 17767"/>
                  <a:gd name="connsiteY2" fmla="*/ 53577 h 146021"/>
                  <a:gd name="connsiteX3" fmla="*/ 4100 w 17767"/>
                  <a:gd name="connsiteY3" fmla="*/ 0 h 146021"/>
                  <a:gd name="connsiteX4" fmla="*/ 0 w 17767"/>
                  <a:gd name="connsiteY4" fmla="*/ 127519 h 14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 h="146021">
                    <a:moveTo>
                      <a:pt x="0" y="127519"/>
                    </a:moveTo>
                    <a:cubicBezTo>
                      <a:pt x="2050" y="153487"/>
                      <a:pt x="4784" y="149524"/>
                      <a:pt x="7517" y="131619"/>
                    </a:cubicBezTo>
                    <a:cubicBezTo>
                      <a:pt x="10251" y="113715"/>
                      <a:pt x="14351" y="82416"/>
                      <a:pt x="17768" y="53577"/>
                    </a:cubicBezTo>
                    <a:cubicBezTo>
                      <a:pt x="12164" y="35809"/>
                      <a:pt x="8884" y="18041"/>
                      <a:pt x="4100" y="0"/>
                    </a:cubicBezTo>
                    <a:cubicBezTo>
                      <a:pt x="957" y="42370"/>
                      <a:pt x="957" y="85013"/>
                      <a:pt x="0" y="127519"/>
                    </a:cubicBezTo>
                    <a:close/>
                  </a:path>
                </a:pathLst>
              </a:custGeom>
              <a:grpFill/>
              <a:ln w="13639" cap="flat">
                <a:noFill/>
                <a:prstDash val="solid"/>
                <a:miter/>
              </a:ln>
            </p:spPr>
            <p:txBody>
              <a:bodyPr rtlCol="0" anchor="ctr"/>
              <a:lstStyle/>
              <a:p>
                <a:endParaRPr lang="it-CO"/>
              </a:p>
            </p:txBody>
          </p:sp>
          <p:sp>
            <p:nvSpPr>
              <p:cNvPr id="28" name="Figura a mano libera 27">
                <a:extLst>
                  <a:ext uri="{FF2B5EF4-FFF2-40B4-BE49-F238E27FC236}">
                    <a16:creationId xmlns:a16="http://schemas.microsoft.com/office/drawing/2014/main" id="{D7BBB184-87F9-5346-4F51-0375D4C9F39F}"/>
                  </a:ext>
                </a:extLst>
              </p:cNvPr>
              <p:cNvSpPr/>
              <p:nvPr/>
            </p:nvSpPr>
            <p:spPr>
              <a:xfrm>
                <a:off x="1178917" y="1667753"/>
                <a:ext cx="36902" cy="152085"/>
              </a:xfrm>
              <a:custGeom>
                <a:avLst/>
                <a:gdLst>
                  <a:gd name="connsiteX0" fmla="*/ 23918 w 36902"/>
                  <a:gd name="connsiteY0" fmla="*/ 145150 h 152085"/>
                  <a:gd name="connsiteX1" fmla="*/ 28702 w 36902"/>
                  <a:gd name="connsiteY1" fmla="*/ 72575 h 152085"/>
                  <a:gd name="connsiteX2" fmla="*/ 36903 w 36902"/>
                  <a:gd name="connsiteY2" fmla="*/ 0 h 152085"/>
                  <a:gd name="connsiteX3" fmla="*/ 29112 w 36902"/>
                  <a:gd name="connsiteY3" fmla="*/ 52074 h 152085"/>
                  <a:gd name="connsiteX4" fmla="*/ 22415 w 36902"/>
                  <a:gd name="connsiteY4" fmla="*/ 104011 h 152085"/>
                  <a:gd name="connsiteX5" fmla="*/ 4237 w 36902"/>
                  <a:gd name="connsiteY5" fmla="*/ 131346 h 152085"/>
                  <a:gd name="connsiteX6" fmla="*/ 7107 w 36902"/>
                  <a:gd name="connsiteY6" fmla="*/ 85286 h 152085"/>
                  <a:gd name="connsiteX7" fmla="*/ 13668 w 36902"/>
                  <a:gd name="connsiteY7" fmla="*/ 41003 h 152085"/>
                  <a:gd name="connsiteX8" fmla="*/ 0 w 36902"/>
                  <a:gd name="connsiteY8" fmla="*/ 132576 h 152085"/>
                  <a:gd name="connsiteX9" fmla="*/ 4784 w 36902"/>
                  <a:gd name="connsiteY9" fmla="*/ 151984 h 152085"/>
                  <a:gd name="connsiteX10" fmla="*/ 23918 w 36902"/>
                  <a:gd name="connsiteY10" fmla="*/ 145150 h 1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2" h="152085">
                    <a:moveTo>
                      <a:pt x="23918" y="145150"/>
                    </a:moveTo>
                    <a:cubicBezTo>
                      <a:pt x="25558" y="121095"/>
                      <a:pt x="25832" y="96630"/>
                      <a:pt x="28702" y="72575"/>
                    </a:cubicBezTo>
                    <a:lnTo>
                      <a:pt x="36903" y="0"/>
                    </a:lnTo>
                    <a:lnTo>
                      <a:pt x="29112" y="52074"/>
                    </a:lnTo>
                    <a:cubicBezTo>
                      <a:pt x="26652" y="69432"/>
                      <a:pt x="23645" y="86516"/>
                      <a:pt x="22415" y="104011"/>
                    </a:cubicBezTo>
                    <a:cubicBezTo>
                      <a:pt x="7791" y="160321"/>
                      <a:pt x="3827" y="155948"/>
                      <a:pt x="4237" y="131346"/>
                    </a:cubicBezTo>
                    <a:cubicBezTo>
                      <a:pt x="4237" y="119182"/>
                      <a:pt x="5604" y="102097"/>
                      <a:pt x="7107" y="85286"/>
                    </a:cubicBezTo>
                    <a:cubicBezTo>
                      <a:pt x="8611" y="68475"/>
                      <a:pt x="11891" y="52074"/>
                      <a:pt x="13668" y="41003"/>
                    </a:cubicBezTo>
                    <a:cubicBezTo>
                      <a:pt x="6382" y="71058"/>
                      <a:pt x="1808" y="101701"/>
                      <a:pt x="0" y="132576"/>
                    </a:cubicBezTo>
                    <a:cubicBezTo>
                      <a:pt x="0" y="148840"/>
                      <a:pt x="1640" y="152804"/>
                      <a:pt x="4784" y="151984"/>
                    </a:cubicBezTo>
                    <a:cubicBezTo>
                      <a:pt x="11207" y="150481"/>
                      <a:pt x="21732" y="129432"/>
                      <a:pt x="23918" y="145150"/>
                    </a:cubicBezTo>
                    <a:close/>
                  </a:path>
                </a:pathLst>
              </a:custGeom>
              <a:grpFill/>
              <a:ln w="13639" cap="flat">
                <a:noFill/>
                <a:prstDash val="solid"/>
                <a:miter/>
              </a:ln>
            </p:spPr>
            <p:txBody>
              <a:bodyPr rtlCol="0" anchor="ctr"/>
              <a:lstStyle/>
              <a:p>
                <a:endParaRPr lang="it-CO"/>
              </a:p>
            </p:txBody>
          </p:sp>
          <p:sp>
            <p:nvSpPr>
              <p:cNvPr id="29" name="Figura a mano libera 28">
                <a:extLst>
                  <a:ext uri="{FF2B5EF4-FFF2-40B4-BE49-F238E27FC236}">
                    <a16:creationId xmlns:a16="http://schemas.microsoft.com/office/drawing/2014/main" id="{BC09EEBB-B56C-F4D2-C854-950889F90203}"/>
                  </a:ext>
                </a:extLst>
              </p:cNvPr>
              <p:cNvSpPr/>
              <p:nvPr/>
            </p:nvSpPr>
            <p:spPr>
              <a:xfrm>
                <a:off x="1252787" y="1473049"/>
                <a:ext cx="25646" cy="73154"/>
              </a:xfrm>
              <a:custGeom>
                <a:avLst/>
                <a:gdLst>
                  <a:gd name="connsiteX0" fmla="*/ 7589 w 25646"/>
                  <a:gd name="connsiteY0" fmla="*/ 61445 h 73154"/>
                  <a:gd name="connsiteX1" fmla="*/ 23307 w 25646"/>
                  <a:gd name="connsiteY1" fmla="*/ 14975 h 73154"/>
                  <a:gd name="connsiteX2" fmla="*/ 24947 w 25646"/>
                  <a:gd name="connsiteY2" fmla="*/ 77 h 73154"/>
                  <a:gd name="connsiteX3" fmla="*/ 4036 w 25646"/>
                  <a:gd name="connsiteY3" fmla="*/ 29736 h 73154"/>
                  <a:gd name="connsiteX4" fmla="*/ 7589 w 25646"/>
                  <a:gd name="connsiteY4" fmla="*/ 61445 h 7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6" h="73154">
                    <a:moveTo>
                      <a:pt x="7589" y="61445"/>
                    </a:moveTo>
                    <a:cubicBezTo>
                      <a:pt x="14970" y="39440"/>
                      <a:pt x="21257" y="24679"/>
                      <a:pt x="23307" y="14975"/>
                    </a:cubicBezTo>
                    <a:cubicBezTo>
                      <a:pt x="25357" y="5271"/>
                      <a:pt x="26451" y="1307"/>
                      <a:pt x="24947" y="77"/>
                    </a:cubicBezTo>
                    <a:cubicBezTo>
                      <a:pt x="23444" y="-1153"/>
                      <a:pt x="12647" y="12514"/>
                      <a:pt x="4036" y="29736"/>
                    </a:cubicBezTo>
                    <a:cubicBezTo>
                      <a:pt x="5949" y="37800"/>
                      <a:pt x="-8265" y="98074"/>
                      <a:pt x="7589" y="61445"/>
                    </a:cubicBezTo>
                    <a:close/>
                  </a:path>
                </a:pathLst>
              </a:custGeom>
              <a:grpFill/>
              <a:ln w="13639" cap="flat">
                <a:noFill/>
                <a:prstDash val="solid"/>
                <a:miter/>
              </a:ln>
            </p:spPr>
            <p:txBody>
              <a:bodyPr rtlCol="0" anchor="ctr"/>
              <a:lstStyle/>
              <a:p>
                <a:endParaRPr lang="it-CO"/>
              </a:p>
            </p:txBody>
          </p:sp>
          <p:sp>
            <p:nvSpPr>
              <p:cNvPr id="30" name="Figura a mano libera 29">
                <a:extLst>
                  <a:ext uri="{FF2B5EF4-FFF2-40B4-BE49-F238E27FC236}">
                    <a16:creationId xmlns:a16="http://schemas.microsoft.com/office/drawing/2014/main" id="{C333484B-4F26-D8F9-39C2-3E03CB2B1C33}"/>
                  </a:ext>
                </a:extLst>
              </p:cNvPr>
              <p:cNvSpPr/>
              <p:nvPr/>
            </p:nvSpPr>
            <p:spPr>
              <a:xfrm>
                <a:off x="4255226" y="2946066"/>
                <a:ext cx="40380" cy="57150"/>
              </a:xfrm>
              <a:custGeom>
                <a:avLst/>
                <a:gdLst>
                  <a:gd name="connsiteX0" fmla="*/ 0 w 40380"/>
                  <a:gd name="connsiteY0" fmla="*/ 57150 h 57150"/>
                  <a:gd name="connsiteX1" fmla="*/ 33622 w 40380"/>
                  <a:gd name="connsiteY1" fmla="*/ 18061 h 57150"/>
                  <a:gd name="connsiteX2" fmla="*/ 38679 w 40380"/>
                  <a:gd name="connsiteY2" fmla="*/ 1113 h 57150"/>
                  <a:gd name="connsiteX3" fmla="*/ 0 w 403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0380" h="57150">
                    <a:moveTo>
                      <a:pt x="0" y="57150"/>
                    </a:moveTo>
                    <a:cubicBezTo>
                      <a:pt x="15581" y="37196"/>
                      <a:pt x="33212" y="12867"/>
                      <a:pt x="33622" y="18061"/>
                    </a:cubicBezTo>
                    <a:cubicBezTo>
                      <a:pt x="39773" y="5213"/>
                      <a:pt x="42370" y="-3124"/>
                      <a:pt x="38679" y="1113"/>
                    </a:cubicBezTo>
                    <a:cubicBezTo>
                      <a:pt x="34989" y="5350"/>
                      <a:pt x="23508" y="21614"/>
                      <a:pt x="0" y="57150"/>
                    </a:cubicBezTo>
                    <a:close/>
                  </a:path>
                </a:pathLst>
              </a:custGeom>
              <a:grpFill/>
              <a:ln w="13639" cap="flat">
                <a:noFill/>
                <a:prstDash val="solid"/>
                <a:miter/>
              </a:ln>
            </p:spPr>
            <p:txBody>
              <a:bodyPr rtlCol="0" anchor="ctr"/>
              <a:lstStyle/>
              <a:p>
                <a:endParaRPr lang="it-CO"/>
              </a:p>
            </p:txBody>
          </p:sp>
          <p:sp>
            <p:nvSpPr>
              <p:cNvPr id="31" name="Figura a mano libera 30">
                <a:extLst>
                  <a:ext uri="{FF2B5EF4-FFF2-40B4-BE49-F238E27FC236}">
                    <a16:creationId xmlns:a16="http://schemas.microsoft.com/office/drawing/2014/main" id="{28861444-6D3E-FDB3-B8B2-0C46A168F2D1}"/>
                  </a:ext>
                </a:extLst>
              </p:cNvPr>
              <p:cNvSpPr/>
              <p:nvPr/>
            </p:nvSpPr>
            <p:spPr>
              <a:xfrm>
                <a:off x="4280511" y="2964127"/>
                <a:ext cx="8798" cy="16537"/>
              </a:xfrm>
              <a:custGeom>
                <a:avLst/>
                <a:gdLst>
                  <a:gd name="connsiteX0" fmla="*/ 8337 w 8798"/>
                  <a:gd name="connsiteY0" fmla="*/ 0 h 16537"/>
                  <a:gd name="connsiteX1" fmla="*/ 0 w 8798"/>
                  <a:gd name="connsiteY1" fmla="*/ 16538 h 16537"/>
                  <a:gd name="connsiteX2" fmla="*/ 8611 w 8798"/>
                  <a:gd name="connsiteY2" fmla="*/ 1640 h 16537"/>
                  <a:gd name="connsiteX3" fmla="*/ 8337 w 8798"/>
                  <a:gd name="connsiteY3" fmla="*/ 0 h 16537"/>
                </a:gdLst>
                <a:ahLst/>
                <a:cxnLst>
                  <a:cxn ang="0">
                    <a:pos x="connsiteX0" y="connsiteY0"/>
                  </a:cxn>
                  <a:cxn ang="0">
                    <a:pos x="connsiteX1" y="connsiteY1"/>
                  </a:cxn>
                  <a:cxn ang="0">
                    <a:pos x="connsiteX2" y="connsiteY2"/>
                  </a:cxn>
                  <a:cxn ang="0">
                    <a:pos x="connsiteX3" y="connsiteY3"/>
                  </a:cxn>
                </a:cxnLst>
                <a:rect l="l" t="t" r="r" b="b"/>
                <a:pathLst>
                  <a:path w="8798" h="16537">
                    <a:moveTo>
                      <a:pt x="8337" y="0"/>
                    </a:moveTo>
                    <a:lnTo>
                      <a:pt x="0" y="16538"/>
                    </a:lnTo>
                    <a:lnTo>
                      <a:pt x="8611" y="1640"/>
                    </a:lnTo>
                    <a:cubicBezTo>
                      <a:pt x="9157" y="0"/>
                      <a:pt x="8337" y="1093"/>
                      <a:pt x="8337" y="0"/>
                    </a:cubicBezTo>
                    <a:close/>
                  </a:path>
                </a:pathLst>
              </a:custGeom>
              <a:grpFill/>
              <a:ln w="13639" cap="flat">
                <a:noFill/>
                <a:prstDash val="solid"/>
                <a:miter/>
              </a:ln>
            </p:spPr>
            <p:txBody>
              <a:bodyPr rtlCol="0" anchor="ctr"/>
              <a:lstStyle/>
              <a:p>
                <a:endParaRPr lang="it-CO"/>
              </a:p>
            </p:txBody>
          </p:sp>
          <p:sp>
            <p:nvSpPr>
              <p:cNvPr id="32" name="Figura a mano libera 31">
                <a:extLst>
                  <a:ext uri="{FF2B5EF4-FFF2-40B4-BE49-F238E27FC236}">
                    <a16:creationId xmlns:a16="http://schemas.microsoft.com/office/drawing/2014/main" id="{57C8B80D-2B43-0E8E-6709-E8782FC67770}"/>
                  </a:ext>
                </a:extLst>
              </p:cNvPr>
              <p:cNvSpPr/>
              <p:nvPr/>
            </p:nvSpPr>
            <p:spPr>
              <a:xfrm rot="5400000">
                <a:off x="1146936" y="327332"/>
                <a:ext cx="3515049" cy="3518887"/>
              </a:xfrm>
              <a:custGeom>
                <a:avLst/>
                <a:gdLst>
                  <a:gd name="connsiteX0" fmla="*/ 3259046 w 3515048"/>
                  <a:gd name="connsiteY0" fmla="*/ 829253 h 3518888"/>
                  <a:gd name="connsiteX1" fmla="*/ 3215036 w 3515048"/>
                  <a:gd name="connsiteY1" fmla="*/ 768295 h 3518888"/>
                  <a:gd name="connsiteX2" fmla="*/ 3176493 w 3515048"/>
                  <a:gd name="connsiteY2" fmla="*/ 715538 h 3518888"/>
                  <a:gd name="connsiteX3" fmla="*/ 3137541 w 3515048"/>
                  <a:gd name="connsiteY3" fmla="*/ 664421 h 3518888"/>
                  <a:gd name="connsiteX4" fmla="*/ 3091344 w 3515048"/>
                  <a:gd name="connsiteY4" fmla="*/ 609751 h 3518888"/>
                  <a:gd name="connsiteX5" fmla="*/ 3064009 w 3515048"/>
                  <a:gd name="connsiteY5" fmla="*/ 556310 h 3518888"/>
                  <a:gd name="connsiteX6" fmla="*/ 3004144 w 3515048"/>
                  <a:gd name="connsiteY6" fmla="*/ 505877 h 3518888"/>
                  <a:gd name="connsiteX7" fmla="*/ 2957811 w 3515048"/>
                  <a:gd name="connsiteY7" fmla="*/ 475671 h 3518888"/>
                  <a:gd name="connsiteX8" fmla="*/ 2928289 w 3515048"/>
                  <a:gd name="connsiteY8" fmla="*/ 443826 h 3518888"/>
                  <a:gd name="connsiteX9" fmla="*/ 2890840 w 3515048"/>
                  <a:gd name="connsiteY9" fmla="*/ 409657 h 3518888"/>
                  <a:gd name="connsiteX10" fmla="*/ 2805144 w 3515048"/>
                  <a:gd name="connsiteY10" fmla="*/ 340362 h 3518888"/>
                  <a:gd name="connsiteX11" fmla="*/ 2723138 w 3515048"/>
                  <a:gd name="connsiteY11" fmla="*/ 283505 h 3518888"/>
                  <a:gd name="connsiteX12" fmla="*/ 2669151 w 3515048"/>
                  <a:gd name="connsiteY12" fmla="*/ 249745 h 3518888"/>
                  <a:gd name="connsiteX13" fmla="*/ 2725598 w 3515048"/>
                  <a:gd name="connsiteY13" fmla="*/ 270520 h 3518888"/>
                  <a:gd name="connsiteX14" fmla="*/ 2657260 w 3515048"/>
                  <a:gd name="connsiteY14" fmla="*/ 232661 h 3518888"/>
                  <a:gd name="connsiteX15" fmla="*/ 2607373 w 3515048"/>
                  <a:gd name="connsiteY15" fmla="*/ 210929 h 3518888"/>
                  <a:gd name="connsiteX16" fmla="*/ 2552703 w 3515048"/>
                  <a:gd name="connsiteY16" fmla="*/ 186738 h 3518888"/>
                  <a:gd name="connsiteX17" fmla="*/ 2466187 w 3515048"/>
                  <a:gd name="connsiteY17" fmla="*/ 146965 h 3518888"/>
                  <a:gd name="connsiteX18" fmla="*/ 2465367 w 3515048"/>
                  <a:gd name="connsiteY18" fmla="*/ 142455 h 3518888"/>
                  <a:gd name="connsiteX19" fmla="*/ 2169873 w 3515048"/>
                  <a:gd name="connsiteY19" fmla="*/ 49241 h 3518888"/>
                  <a:gd name="connsiteX20" fmla="*/ 1841849 w 3515048"/>
                  <a:gd name="connsiteY20" fmla="*/ 2635 h 3518888"/>
                  <a:gd name="connsiteX21" fmla="*/ 1503986 w 3515048"/>
                  <a:gd name="connsiteY21" fmla="*/ 16439 h 3518888"/>
                  <a:gd name="connsiteX22" fmla="*/ 1183480 w 3515048"/>
                  <a:gd name="connsiteY22" fmla="*/ 94071 h 3518888"/>
                  <a:gd name="connsiteX23" fmla="*/ 1216966 w 3515048"/>
                  <a:gd name="connsiteY23" fmla="*/ 90518 h 3518888"/>
                  <a:gd name="connsiteX24" fmla="*/ 898236 w 3515048"/>
                  <a:gd name="connsiteY24" fmla="*/ 226100 h 3518888"/>
                  <a:gd name="connsiteX25" fmla="*/ 611216 w 3515048"/>
                  <a:gd name="connsiteY25" fmla="*/ 425511 h 3518888"/>
                  <a:gd name="connsiteX26" fmla="*/ 385154 w 3515048"/>
                  <a:gd name="connsiteY26" fmla="*/ 667018 h 3518888"/>
                  <a:gd name="connsiteX27" fmla="*/ 236997 w 3515048"/>
                  <a:gd name="connsiteY27" fmla="*/ 915769 h 3518888"/>
                  <a:gd name="connsiteX28" fmla="*/ 349755 w 3515048"/>
                  <a:gd name="connsiteY28" fmla="*/ 745470 h 3518888"/>
                  <a:gd name="connsiteX29" fmla="*/ 506249 w 3515048"/>
                  <a:gd name="connsiteY29" fmla="*/ 569705 h 3518888"/>
                  <a:gd name="connsiteX30" fmla="*/ 847940 w 3515048"/>
                  <a:gd name="connsiteY30" fmla="*/ 288425 h 3518888"/>
                  <a:gd name="connsiteX31" fmla="*/ 914501 w 3515048"/>
                  <a:gd name="connsiteY31" fmla="*/ 255076 h 3518888"/>
                  <a:gd name="connsiteX32" fmla="*/ 984616 w 3515048"/>
                  <a:gd name="connsiteY32" fmla="*/ 218720 h 3518888"/>
                  <a:gd name="connsiteX33" fmla="*/ 1047214 w 3515048"/>
                  <a:gd name="connsiteY33" fmla="*/ 191385 h 3518888"/>
                  <a:gd name="connsiteX34" fmla="*/ 1090813 w 3515048"/>
                  <a:gd name="connsiteY34" fmla="*/ 180177 h 3518888"/>
                  <a:gd name="connsiteX35" fmla="*/ 1148627 w 3515048"/>
                  <a:gd name="connsiteY35" fmla="*/ 158582 h 3518888"/>
                  <a:gd name="connsiteX36" fmla="*/ 1203298 w 3515048"/>
                  <a:gd name="connsiteY36" fmla="*/ 140131 h 3518888"/>
                  <a:gd name="connsiteX37" fmla="*/ 1255508 w 3515048"/>
                  <a:gd name="connsiteY37" fmla="*/ 124277 h 3518888"/>
                  <a:gd name="connsiteX38" fmla="*/ 1305668 w 3515048"/>
                  <a:gd name="connsiteY38" fmla="*/ 109379 h 3518888"/>
                  <a:gd name="connsiteX39" fmla="*/ 1488405 w 3515048"/>
                  <a:gd name="connsiteY39" fmla="*/ 67283 h 3518888"/>
                  <a:gd name="connsiteX40" fmla="*/ 1578201 w 3515048"/>
                  <a:gd name="connsiteY40" fmla="*/ 53615 h 3518888"/>
                  <a:gd name="connsiteX41" fmla="*/ 1672918 w 3515048"/>
                  <a:gd name="connsiteY41" fmla="*/ 44458 h 3518888"/>
                  <a:gd name="connsiteX42" fmla="*/ 1723488 w 3515048"/>
                  <a:gd name="connsiteY42" fmla="*/ 41451 h 3518888"/>
                  <a:gd name="connsiteX43" fmla="*/ 1777338 w 3515048"/>
                  <a:gd name="connsiteY43" fmla="*/ 41451 h 3518888"/>
                  <a:gd name="connsiteX44" fmla="*/ 1894743 w 3515048"/>
                  <a:gd name="connsiteY44" fmla="*/ 47328 h 3518888"/>
                  <a:gd name="connsiteX45" fmla="*/ 1931236 w 3515048"/>
                  <a:gd name="connsiteY45" fmla="*/ 67966 h 3518888"/>
                  <a:gd name="connsiteX46" fmla="*/ 1667997 w 3515048"/>
                  <a:gd name="connsiteY46" fmla="*/ 63319 h 3518888"/>
                  <a:gd name="connsiteX47" fmla="*/ 1827772 w 3515048"/>
                  <a:gd name="connsiteY47" fmla="*/ 70973 h 3518888"/>
                  <a:gd name="connsiteX48" fmla="*/ 1761211 w 3515048"/>
                  <a:gd name="connsiteY48" fmla="*/ 70973 h 3518888"/>
                  <a:gd name="connsiteX49" fmla="*/ 1721438 w 3515048"/>
                  <a:gd name="connsiteY49" fmla="*/ 70973 h 3518888"/>
                  <a:gd name="connsiteX50" fmla="*/ 1680435 w 3515048"/>
                  <a:gd name="connsiteY50" fmla="*/ 72750 h 3518888"/>
                  <a:gd name="connsiteX51" fmla="*/ 1642439 w 3515048"/>
                  <a:gd name="connsiteY51" fmla="*/ 74937 h 3518888"/>
                  <a:gd name="connsiteX52" fmla="*/ 1609910 w 3515048"/>
                  <a:gd name="connsiteY52" fmla="*/ 78763 h 3518888"/>
                  <a:gd name="connsiteX53" fmla="*/ 1572324 w 3515048"/>
                  <a:gd name="connsiteY53" fmla="*/ 88467 h 3518888"/>
                  <a:gd name="connsiteX54" fmla="*/ 1977159 w 3515048"/>
                  <a:gd name="connsiteY54" fmla="*/ 90654 h 3518888"/>
                  <a:gd name="connsiteX55" fmla="*/ 2352335 w 3515048"/>
                  <a:gd name="connsiteY55" fmla="*/ 180041 h 3518888"/>
                  <a:gd name="connsiteX56" fmla="*/ 2042353 w 3515048"/>
                  <a:gd name="connsiteY56" fmla="*/ 89698 h 3518888"/>
                  <a:gd name="connsiteX57" fmla="*/ 1964038 w 3515048"/>
                  <a:gd name="connsiteY57" fmla="*/ 70153 h 3518888"/>
                  <a:gd name="connsiteX58" fmla="*/ 1925359 w 3515048"/>
                  <a:gd name="connsiteY58" fmla="*/ 56485 h 3518888"/>
                  <a:gd name="connsiteX59" fmla="*/ 1985086 w 3515048"/>
                  <a:gd name="connsiteY59" fmla="*/ 60722 h 3518888"/>
                  <a:gd name="connsiteX60" fmla="*/ 2043447 w 3515048"/>
                  <a:gd name="connsiteY60" fmla="*/ 68239 h 3518888"/>
                  <a:gd name="connsiteX61" fmla="*/ 2072286 w 3515048"/>
                  <a:gd name="connsiteY61" fmla="*/ 72203 h 3518888"/>
                  <a:gd name="connsiteX62" fmla="*/ 2100578 w 3515048"/>
                  <a:gd name="connsiteY62" fmla="*/ 77670 h 3518888"/>
                  <a:gd name="connsiteX63" fmla="*/ 2156752 w 3515048"/>
                  <a:gd name="connsiteY63" fmla="*/ 88877 h 3518888"/>
                  <a:gd name="connsiteX64" fmla="*/ 2211422 w 3515048"/>
                  <a:gd name="connsiteY64" fmla="*/ 102545 h 3518888"/>
                  <a:gd name="connsiteX65" fmla="*/ 2238757 w 3515048"/>
                  <a:gd name="connsiteY65" fmla="*/ 109789 h 3518888"/>
                  <a:gd name="connsiteX66" fmla="*/ 2266093 w 3515048"/>
                  <a:gd name="connsiteY66" fmla="*/ 118400 h 3518888"/>
                  <a:gd name="connsiteX67" fmla="*/ 2319396 w 3515048"/>
                  <a:gd name="connsiteY67" fmla="*/ 135757 h 3518888"/>
                  <a:gd name="connsiteX68" fmla="*/ 2371743 w 3515048"/>
                  <a:gd name="connsiteY68" fmla="*/ 155849 h 3518888"/>
                  <a:gd name="connsiteX69" fmla="*/ 2397848 w 3515048"/>
                  <a:gd name="connsiteY69" fmla="*/ 165963 h 3518888"/>
                  <a:gd name="connsiteX70" fmla="*/ 2423544 w 3515048"/>
                  <a:gd name="connsiteY70" fmla="*/ 177307 h 3518888"/>
                  <a:gd name="connsiteX71" fmla="*/ 2474387 w 3515048"/>
                  <a:gd name="connsiteY71" fmla="*/ 202182 h 3518888"/>
                  <a:gd name="connsiteX72" fmla="*/ 2525094 w 3515048"/>
                  <a:gd name="connsiteY72" fmla="*/ 227877 h 3518888"/>
                  <a:gd name="connsiteX73" fmla="*/ 2550653 w 3515048"/>
                  <a:gd name="connsiteY73" fmla="*/ 240862 h 3518888"/>
                  <a:gd name="connsiteX74" fmla="*/ 2575801 w 3515048"/>
                  <a:gd name="connsiteY74" fmla="*/ 254529 h 3518888"/>
                  <a:gd name="connsiteX75" fmla="*/ 2626371 w 3515048"/>
                  <a:gd name="connsiteY75" fmla="*/ 283368 h 3518888"/>
                  <a:gd name="connsiteX76" fmla="*/ 2676531 w 3515048"/>
                  <a:gd name="connsiteY76" fmla="*/ 315077 h 3518888"/>
                  <a:gd name="connsiteX77" fmla="*/ 2726828 w 3515048"/>
                  <a:gd name="connsiteY77" fmla="*/ 348562 h 3518888"/>
                  <a:gd name="connsiteX78" fmla="*/ 2777262 w 3515048"/>
                  <a:gd name="connsiteY78" fmla="*/ 384235 h 3518888"/>
                  <a:gd name="connsiteX79" fmla="*/ 2932526 w 3515048"/>
                  <a:gd name="connsiteY79" fmla="*/ 526378 h 3518888"/>
                  <a:gd name="connsiteX80" fmla="*/ 2882776 w 3515048"/>
                  <a:gd name="connsiteY80" fmla="*/ 494259 h 3518888"/>
                  <a:gd name="connsiteX81" fmla="*/ 2944007 w 3515048"/>
                  <a:gd name="connsiteY81" fmla="*/ 533349 h 3518888"/>
                  <a:gd name="connsiteX82" fmla="*/ 2967515 w 3515048"/>
                  <a:gd name="connsiteY82" fmla="*/ 548246 h 3518888"/>
                  <a:gd name="connsiteX83" fmla="*/ 3026149 w 3515048"/>
                  <a:gd name="connsiteY83" fmla="*/ 608657 h 3518888"/>
                  <a:gd name="connsiteX84" fmla="*/ 2994304 w 3515048"/>
                  <a:gd name="connsiteY84" fmla="*/ 608657 h 3518888"/>
                  <a:gd name="connsiteX85" fmla="*/ 3093531 w 3515048"/>
                  <a:gd name="connsiteY85" fmla="*/ 713351 h 3518888"/>
                  <a:gd name="connsiteX86" fmla="*/ 3199591 w 3515048"/>
                  <a:gd name="connsiteY86" fmla="*/ 864379 h 3518888"/>
                  <a:gd name="connsiteX87" fmla="*/ 3182917 w 3515048"/>
                  <a:gd name="connsiteY87" fmla="*/ 858638 h 3518888"/>
                  <a:gd name="connsiteX88" fmla="*/ 3153258 w 3515048"/>
                  <a:gd name="connsiteY88" fmla="*/ 817635 h 3518888"/>
                  <a:gd name="connsiteX89" fmla="*/ 3114852 w 3515048"/>
                  <a:gd name="connsiteY89" fmla="*/ 765015 h 3518888"/>
                  <a:gd name="connsiteX90" fmla="*/ 3150935 w 3515048"/>
                  <a:gd name="connsiteY90" fmla="*/ 817089 h 3518888"/>
                  <a:gd name="connsiteX91" fmla="*/ 3177313 w 3515048"/>
                  <a:gd name="connsiteY91" fmla="*/ 851804 h 3518888"/>
                  <a:gd name="connsiteX92" fmla="*/ 3229387 w 3515048"/>
                  <a:gd name="connsiteY92" fmla="*/ 927113 h 3518888"/>
                  <a:gd name="connsiteX93" fmla="*/ 3200821 w 3515048"/>
                  <a:gd name="connsiteY93" fmla="*/ 897728 h 3518888"/>
                  <a:gd name="connsiteX94" fmla="*/ 3187154 w 3515048"/>
                  <a:gd name="connsiteY94" fmla="*/ 883103 h 3518888"/>
                  <a:gd name="connsiteX95" fmla="*/ 3172256 w 3515048"/>
                  <a:gd name="connsiteY95" fmla="*/ 869436 h 3518888"/>
                  <a:gd name="connsiteX96" fmla="*/ 3210799 w 3515048"/>
                  <a:gd name="connsiteY96" fmla="*/ 919869 h 3518888"/>
                  <a:gd name="connsiteX97" fmla="*/ 3235401 w 3515048"/>
                  <a:gd name="connsiteY97" fmla="*/ 970439 h 3518888"/>
                  <a:gd name="connsiteX98" fmla="*/ 3262736 w 3515048"/>
                  <a:gd name="connsiteY98" fmla="*/ 1057366 h 3518888"/>
                  <a:gd name="connsiteX99" fmla="*/ 3308386 w 3515048"/>
                  <a:gd name="connsiteY99" fmla="*/ 1114086 h 3518888"/>
                  <a:gd name="connsiteX100" fmla="*/ 3311393 w 3515048"/>
                  <a:gd name="connsiteY100" fmla="*/ 1150032 h 3518888"/>
                  <a:gd name="connsiteX101" fmla="*/ 3332441 w 3515048"/>
                  <a:gd name="connsiteY101" fmla="*/ 1179007 h 3518888"/>
                  <a:gd name="connsiteX102" fmla="*/ 3365106 w 3515048"/>
                  <a:gd name="connsiteY102" fmla="*/ 1258143 h 3518888"/>
                  <a:gd name="connsiteX103" fmla="*/ 3331894 w 3515048"/>
                  <a:gd name="connsiteY103" fmla="*/ 1212630 h 3518888"/>
                  <a:gd name="connsiteX104" fmla="*/ 3368933 w 3515048"/>
                  <a:gd name="connsiteY104" fmla="*/ 1347529 h 3518888"/>
                  <a:gd name="connsiteX105" fmla="*/ 3397362 w 3515048"/>
                  <a:gd name="connsiteY105" fmla="*/ 1395639 h 3518888"/>
                  <a:gd name="connsiteX106" fmla="*/ 3403786 w 3515048"/>
                  <a:gd name="connsiteY106" fmla="*/ 1462474 h 3518888"/>
                  <a:gd name="connsiteX107" fmla="*/ 3395312 w 3515048"/>
                  <a:gd name="connsiteY107" fmla="*/ 1468078 h 3518888"/>
                  <a:gd name="connsiteX108" fmla="*/ 3373444 w 3515048"/>
                  <a:gd name="connsiteY108" fmla="*/ 1471631 h 3518888"/>
                  <a:gd name="connsiteX109" fmla="*/ 3362510 w 3515048"/>
                  <a:gd name="connsiteY109" fmla="*/ 1430628 h 3518888"/>
                  <a:gd name="connsiteX110" fmla="*/ 3349799 w 3515048"/>
                  <a:gd name="connsiteY110" fmla="*/ 1387849 h 3518888"/>
                  <a:gd name="connsiteX111" fmla="*/ 3337088 w 3515048"/>
                  <a:gd name="connsiteY111" fmla="*/ 1345069 h 3518888"/>
                  <a:gd name="connsiteX112" fmla="*/ 3323420 w 3515048"/>
                  <a:gd name="connsiteY112" fmla="*/ 1304066 h 3518888"/>
                  <a:gd name="connsiteX113" fmla="*/ 3296085 w 3515048"/>
                  <a:gd name="connsiteY113" fmla="*/ 1230398 h 3518888"/>
                  <a:gd name="connsiteX114" fmla="*/ 3284057 w 3515048"/>
                  <a:gd name="connsiteY114" fmla="*/ 1200466 h 3518888"/>
                  <a:gd name="connsiteX115" fmla="*/ 3272987 w 3515048"/>
                  <a:gd name="connsiteY115" fmla="*/ 1177231 h 3518888"/>
                  <a:gd name="connsiteX116" fmla="*/ 3283237 w 3515048"/>
                  <a:gd name="connsiteY116" fmla="*/ 1201559 h 3518888"/>
                  <a:gd name="connsiteX117" fmla="*/ 3292258 w 3515048"/>
                  <a:gd name="connsiteY117" fmla="*/ 1226297 h 3518888"/>
                  <a:gd name="connsiteX118" fmla="*/ 3310573 w 3515048"/>
                  <a:gd name="connsiteY118" fmla="*/ 1275911 h 3518888"/>
                  <a:gd name="connsiteX119" fmla="*/ 3326290 w 3515048"/>
                  <a:gd name="connsiteY119" fmla="*/ 1326481 h 3518888"/>
                  <a:gd name="connsiteX120" fmla="*/ 3341051 w 3515048"/>
                  <a:gd name="connsiteY120" fmla="*/ 1377325 h 3518888"/>
                  <a:gd name="connsiteX121" fmla="*/ 3342418 w 3515048"/>
                  <a:gd name="connsiteY121" fmla="*/ 1430902 h 3518888"/>
                  <a:gd name="connsiteX122" fmla="*/ 3341188 w 3515048"/>
                  <a:gd name="connsiteY122" fmla="*/ 1450447 h 3518888"/>
                  <a:gd name="connsiteX123" fmla="*/ 3327520 w 3515048"/>
                  <a:gd name="connsiteY123" fmla="*/ 1412450 h 3518888"/>
                  <a:gd name="connsiteX124" fmla="*/ 3365380 w 3515048"/>
                  <a:gd name="connsiteY124" fmla="*/ 1742660 h 3518888"/>
                  <a:gd name="connsiteX125" fmla="*/ 3347748 w 3515048"/>
                  <a:gd name="connsiteY125" fmla="*/ 2069317 h 3518888"/>
                  <a:gd name="connsiteX126" fmla="*/ 3358956 w 3515048"/>
                  <a:gd name="connsiteY126" fmla="*/ 2028314 h 3518888"/>
                  <a:gd name="connsiteX127" fmla="*/ 3366746 w 3515048"/>
                  <a:gd name="connsiteY127" fmla="*/ 2012596 h 3518888"/>
                  <a:gd name="connsiteX128" fmla="*/ 3335721 w 3515048"/>
                  <a:gd name="connsiteY128" fmla="*/ 2121937 h 3518888"/>
                  <a:gd name="connsiteX129" fmla="*/ 3335038 w 3515048"/>
                  <a:gd name="connsiteY129" fmla="*/ 2241802 h 3518888"/>
                  <a:gd name="connsiteX130" fmla="*/ 3271483 w 3515048"/>
                  <a:gd name="connsiteY130" fmla="*/ 2398570 h 3518888"/>
                  <a:gd name="connsiteX131" fmla="*/ 3242098 w 3515048"/>
                  <a:gd name="connsiteY131" fmla="*/ 2457477 h 3518888"/>
                  <a:gd name="connsiteX132" fmla="*/ 3223100 w 3515048"/>
                  <a:gd name="connsiteY132" fmla="*/ 2491100 h 3518888"/>
                  <a:gd name="connsiteX133" fmla="*/ 3197541 w 3515048"/>
                  <a:gd name="connsiteY133" fmla="*/ 2529916 h 3518888"/>
                  <a:gd name="connsiteX134" fmla="*/ 3213396 w 3515048"/>
                  <a:gd name="connsiteY134" fmla="*/ 2528549 h 3518888"/>
                  <a:gd name="connsiteX135" fmla="*/ 3162689 w 3515048"/>
                  <a:gd name="connsiteY135" fmla="*/ 2620259 h 3518888"/>
                  <a:gd name="connsiteX136" fmla="*/ 3141367 w 3515048"/>
                  <a:gd name="connsiteY136" fmla="*/ 2661262 h 3518888"/>
                  <a:gd name="connsiteX137" fmla="*/ 3105011 w 3515048"/>
                  <a:gd name="connsiteY137" fmla="*/ 2714155 h 3518888"/>
                  <a:gd name="connsiteX138" fmla="*/ 3133167 w 3515048"/>
                  <a:gd name="connsiteY138" fmla="*/ 2653608 h 3518888"/>
                  <a:gd name="connsiteX139" fmla="*/ 3104465 w 3515048"/>
                  <a:gd name="connsiteY139" fmla="*/ 2698711 h 3518888"/>
                  <a:gd name="connsiteX140" fmla="*/ 3081640 w 3515048"/>
                  <a:gd name="connsiteY140" fmla="*/ 2724953 h 3518888"/>
                  <a:gd name="connsiteX141" fmla="*/ 3027926 w 3515048"/>
                  <a:gd name="connsiteY141" fmla="*/ 2792334 h 3518888"/>
                  <a:gd name="connsiteX142" fmla="*/ 3043917 w 3515048"/>
                  <a:gd name="connsiteY142" fmla="*/ 2759942 h 3518888"/>
                  <a:gd name="connsiteX143" fmla="*/ 3058268 w 3515048"/>
                  <a:gd name="connsiteY143" fmla="*/ 2726866 h 3518888"/>
                  <a:gd name="connsiteX144" fmla="*/ 2993210 w 3515048"/>
                  <a:gd name="connsiteY144" fmla="*/ 2814202 h 3518888"/>
                  <a:gd name="connsiteX145" fmla="*/ 2967652 w 3515048"/>
                  <a:gd name="connsiteY145" fmla="*/ 2830330 h 3518888"/>
                  <a:gd name="connsiteX146" fmla="*/ 2938540 w 3515048"/>
                  <a:gd name="connsiteY146" fmla="*/ 2871333 h 3518888"/>
                  <a:gd name="connsiteX147" fmla="*/ 2901501 w 3515048"/>
                  <a:gd name="connsiteY147" fmla="*/ 2915069 h 3518888"/>
                  <a:gd name="connsiteX148" fmla="*/ 2858584 w 3515048"/>
                  <a:gd name="connsiteY148" fmla="*/ 2960309 h 3518888"/>
                  <a:gd name="connsiteX149" fmla="*/ 2811294 w 3515048"/>
                  <a:gd name="connsiteY149" fmla="*/ 3005822 h 3518888"/>
                  <a:gd name="connsiteX150" fmla="*/ 2760724 w 3515048"/>
                  <a:gd name="connsiteY150" fmla="*/ 3050106 h 3518888"/>
                  <a:gd name="connsiteX151" fmla="*/ 2708924 w 3515048"/>
                  <a:gd name="connsiteY151" fmla="*/ 3092202 h 3518888"/>
                  <a:gd name="connsiteX152" fmla="*/ 2657260 w 3515048"/>
                  <a:gd name="connsiteY152" fmla="*/ 3131155 h 3518888"/>
                  <a:gd name="connsiteX153" fmla="*/ 2607920 w 3515048"/>
                  <a:gd name="connsiteY153" fmla="*/ 3166690 h 3518888"/>
                  <a:gd name="connsiteX154" fmla="*/ 2610243 w 3515048"/>
                  <a:gd name="connsiteY154" fmla="*/ 3151246 h 3518888"/>
                  <a:gd name="connsiteX155" fmla="*/ 2582908 w 3515048"/>
                  <a:gd name="connsiteY155" fmla="*/ 3173934 h 3518888"/>
                  <a:gd name="connsiteX156" fmla="*/ 2545185 w 3515048"/>
                  <a:gd name="connsiteY156" fmla="*/ 3198399 h 3518888"/>
                  <a:gd name="connsiteX157" fmla="*/ 2501176 w 3515048"/>
                  <a:gd name="connsiteY157" fmla="*/ 3224094 h 3518888"/>
                  <a:gd name="connsiteX158" fmla="*/ 2453339 w 3515048"/>
                  <a:gd name="connsiteY158" fmla="*/ 3248696 h 3518888"/>
                  <a:gd name="connsiteX159" fmla="*/ 2405229 w 3515048"/>
                  <a:gd name="connsiteY159" fmla="*/ 3271658 h 3518888"/>
                  <a:gd name="connsiteX160" fmla="*/ 2360536 w 3515048"/>
                  <a:gd name="connsiteY160" fmla="*/ 3292979 h 3518888"/>
                  <a:gd name="connsiteX161" fmla="*/ 2293565 w 3515048"/>
                  <a:gd name="connsiteY161" fmla="*/ 3327558 h 3518888"/>
                  <a:gd name="connsiteX162" fmla="*/ 2280717 w 3515048"/>
                  <a:gd name="connsiteY162" fmla="*/ 3326875 h 3518888"/>
                  <a:gd name="connsiteX163" fmla="*/ 2207322 w 3515048"/>
                  <a:gd name="connsiteY163" fmla="*/ 3359541 h 3518888"/>
                  <a:gd name="connsiteX164" fmla="*/ 2132150 w 3515048"/>
                  <a:gd name="connsiteY164" fmla="*/ 3388516 h 3518888"/>
                  <a:gd name="connsiteX165" fmla="*/ 2076523 w 3515048"/>
                  <a:gd name="connsiteY165" fmla="*/ 3386876 h 3518888"/>
                  <a:gd name="connsiteX166" fmla="*/ 2019802 w 3515048"/>
                  <a:gd name="connsiteY166" fmla="*/ 3399040 h 3518888"/>
                  <a:gd name="connsiteX167" fmla="*/ 1965951 w 3515048"/>
                  <a:gd name="connsiteY167" fmla="*/ 3409017 h 3518888"/>
                  <a:gd name="connsiteX168" fmla="*/ 1865494 w 3515048"/>
                  <a:gd name="connsiteY168" fmla="*/ 3420908 h 3518888"/>
                  <a:gd name="connsiteX169" fmla="*/ 1775015 w 3515048"/>
                  <a:gd name="connsiteY169" fmla="*/ 3425009 h 3518888"/>
                  <a:gd name="connsiteX170" fmla="*/ 1694102 w 3515048"/>
                  <a:gd name="connsiteY170" fmla="*/ 3422275 h 3518888"/>
                  <a:gd name="connsiteX171" fmla="*/ 1650776 w 3515048"/>
                  <a:gd name="connsiteY171" fmla="*/ 3430886 h 3518888"/>
                  <a:gd name="connsiteX172" fmla="*/ 1570547 w 3515048"/>
                  <a:gd name="connsiteY172" fmla="*/ 3431706 h 3518888"/>
                  <a:gd name="connsiteX173" fmla="*/ 1521890 w 3515048"/>
                  <a:gd name="connsiteY173" fmla="*/ 3428562 h 3518888"/>
                  <a:gd name="connsiteX174" fmla="*/ 1470227 w 3515048"/>
                  <a:gd name="connsiteY174" fmla="*/ 3423642 h 3518888"/>
                  <a:gd name="connsiteX175" fmla="*/ 1418153 w 3515048"/>
                  <a:gd name="connsiteY175" fmla="*/ 3415578 h 3518888"/>
                  <a:gd name="connsiteX176" fmla="*/ 1367309 w 3515048"/>
                  <a:gd name="connsiteY176" fmla="*/ 3406421 h 3518888"/>
                  <a:gd name="connsiteX177" fmla="*/ 910127 w 3515048"/>
                  <a:gd name="connsiteY177" fmla="*/ 3230382 h 3518888"/>
                  <a:gd name="connsiteX178" fmla="*/ 702516 w 3515048"/>
                  <a:gd name="connsiteY178" fmla="*/ 3094662 h 3518888"/>
                  <a:gd name="connsiteX179" fmla="*/ 516090 w 3515048"/>
                  <a:gd name="connsiteY179" fmla="*/ 2930650 h 3518888"/>
                  <a:gd name="connsiteX180" fmla="*/ 473173 w 3515048"/>
                  <a:gd name="connsiteY180" fmla="*/ 2885957 h 3518888"/>
                  <a:gd name="connsiteX181" fmla="*/ 432170 w 3515048"/>
                  <a:gd name="connsiteY181" fmla="*/ 2840034 h 3518888"/>
                  <a:gd name="connsiteX182" fmla="*/ 355768 w 3515048"/>
                  <a:gd name="connsiteY182" fmla="*/ 2743677 h 3518888"/>
                  <a:gd name="connsiteX183" fmla="*/ 285927 w 3515048"/>
                  <a:gd name="connsiteY183" fmla="*/ 2643357 h 3518888"/>
                  <a:gd name="connsiteX184" fmla="*/ 224696 w 3515048"/>
                  <a:gd name="connsiteY184" fmla="*/ 2538663 h 3518888"/>
                  <a:gd name="connsiteX185" fmla="*/ 170025 w 3515048"/>
                  <a:gd name="connsiteY185" fmla="*/ 2431372 h 3518888"/>
                  <a:gd name="connsiteX186" fmla="*/ 146517 w 3515048"/>
                  <a:gd name="connsiteY186" fmla="*/ 2376702 h 3518888"/>
                  <a:gd name="connsiteX187" fmla="*/ 135036 w 3515048"/>
                  <a:gd name="connsiteY187" fmla="*/ 2349366 h 3518888"/>
                  <a:gd name="connsiteX188" fmla="*/ 124785 w 3515048"/>
                  <a:gd name="connsiteY188" fmla="*/ 2322031 h 3518888"/>
                  <a:gd name="connsiteX189" fmla="*/ 57814 w 3515048"/>
                  <a:gd name="connsiteY189" fmla="*/ 2099386 h 3518888"/>
                  <a:gd name="connsiteX190" fmla="*/ 41686 w 3515048"/>
                  <a:gd name="connsiteY190" fmla="*/ 2026810 h 3518888"/>
                  <a:gd name="connsiteX191" fmla="*/ 24328 w 3515048"/>
                  <a:gd name="connsiteY191" fmla="*/ 1944804 h 3518888"/>
                  <a:gd name="connsiteX192" fmla="*/ 9294 w 3515048"/>
                  <a:gd name="connsiteY192" fmla="*/ 1857878 h 3518888"/>
                  <a:gd name="connsiteX193" fmla="*/ 0 w 3515048"/>
                  <a:gd name="connsiteY193" fmla="*/ 1769996 h 3518888"/>
                  <a:gd name="connsiteX194" fmla="*/ 1230 w 3515048"/>
                  <a:gd name="connsiteY194" fmla="*/ 1856238 h 3518888"/>
                  <a:gd name="connsiteX195" fmla="*/ 7381 w 3515048"/>
                  <a:gd name="connsiteY195" fmla="*/ 1917879 h 3518888"/>
                  <a:gd name="connsiteX196" fmla="*/ 10797 w 3515048"/>
                  <a:gd name="connsiteY196" fmla="*/ 1946991 h 3518888"/>
                  <a:gd name="connsiteX197" fmla="*/ 15991 w 3515048"/>
                  <a:gd name="connsiteY197" fmla="*/ 1978837 h 3518888"/>
                  <a:gd name="connsiteX198" fmla="*/ 29659 w 3515048"/>
                  <a:gd name="connsiteY198" fmla="*/ 2062483 h 3518888"/>
                  <a:gd name="connsiteX199" fmla="*/ 37313 w 3515048"/>
                  <a:gd name="connsiteY199" fmla="*/ 2130821 h 3518888"/>
                  <a:gd name="connsiteX200" fmla="*/ 41823 w 3515048"/>
                  <a:gd name="connsiteY200" fmla="*/ 2185491 h 3518888"/>
                  <a:gd name="connsiteX201" fmla="*/ 46470 w 3515048"/>
                  <a:gd name="connsiteY201" fmla="*/ 2237975 h 3518888"/>
                  <a:gd name="connsiteX202" fmla="*/ 55354 w 3515048"/>
                  <a:gd name="connsiteY202" fmla="*/ 2298523 h 3518888"/>
                  <a:gd name="connsiteX203" fmla="*/ 55217 w 3515048"/>
                  <a:gd name="connsiteY203" fmla="*/ 2249866 h 3518888"/>
                  <a:gd name="connsiteX204" fmla="*/ 81596 w 3515048"/>
                  <a:gd name="connsiteY204" fmla="*/ 2322441 h 3518888"/>
                  <a:gd name="connsiteX205" fmla="*/ 92940 w 3515048"/>
                  <a:gd name="connsiteY205" fmla="*/ 2360300 h 3518888"/>
                  <a:gd name="connsiteX206" fmla="*/ 131209 w 3515048"/>
                  <a:gd name="connsiteY206" fmla="*/ 2446543 h 3518888"/>
                  <a:gd name="connsiteX207" fmla="*/ 109614 w 3515048"/>
                  <a:gd name="connsiteY207" fmla="*/ 2450644 h 3518888"/>
                  <a:gd name="connsiteX208" fmla="*/ 150617 w 3515048"/>
                  <a:gd name="connsiteY208" fmla="*/ 2531009 h 3518888"/>
                  <a:gd name="connsiteX209" fmla="*/ 185743 w 3515048"/>
                  <a:gd name="connsiteY209" fmla="*/ 2615885 h 3518888"/>
                  <a:gd name="connsiteX210" fmla="*/ 217042 w 3515048"/>
                  <a:gd name="connsiteY210" fmla="*/ 2640760 h 3518888"/>
                  <a:gd name="connsiteX211" fmla="*/ 244377 w 3515048"/>
                  <a:gd name="connsiteY211" fmla="*/ 2696387 h 3518888"/>
                  <a:gd name="connsiteX212" fmla="*/ 267202 w 3515048"/>
                  <a:gd name="connsiteY212" fmla="*/ 2741354 h 3518888"/>
                  <a:gd name="connsiteX213" fmla="*/ 292761 w 3515048"/>
                  <a:gd name="connsiteY213" fmla="*/ 2802995 h 3518888"/>
                  <a:gd name="connsiteX214" fmla="*/ 298638 w 3515048"/>
                  <a:gd name="connsiteY214" fmla="*/ 2787960 h 3518888"/>
                  <a:gd name="connsiteX215" fmla="*/ 335814 w 3515048"/>
                  <a:gd name="connsiteY215" fmla="*/ 2843998 h 3518888"/>
                  <a:gd name="connsiteX216" fmla="*/ 367659 w 3515048"/>
                  <a:gd name="connsiteY216" fmla="*/ 2885821 h 3518888"/>
                  <a:gd name="connsiteX217" fmla="*/ 402375 w 3515048"/>
                  <a:gd name="connsiteY217" fmla="*/ 2926824 h 3518888"/>
                  <a:gd name="connsiteX218" fmla="*/ 453355 w 3515048"/>
                  <a:gd name="connsiteY218" fmla="*/ 2988874 h 3518888"/>
                  <a:gd name="connsiteX219" fmla="*/ 436134 w 3515048"/>
                  <a:gd name="connsiteY219" fmla="*/ 2987918 h 3518888"/>
                  <a:gd name="connsiteX220" fmla="*/ 469756 w 3515048"/>
                  <a:gd name="connsiteY220" fmla="*/ 3015253 h 3518888"/>
                  <a:gd name="connsiteX221" fmla="*/ 519917 w 3515048"/>
                  <a:gd name="connsiteY221" fmla="*/ 3058989 h 3518888"/>
                  <a:gd name="connsiteX222" fmla="*/ 517183 w 3515048"/>
                  <a:gd name="connsiteY222" fmla="*/ 3074981 h 3518888"/>
                  <a:gd name="connsiteX223" fmla="*/ 671901 w 3515048"/>
                  <a:gd name="connsiteY223" fmla="*/ 3205096 h 3518888"/>
                  <a:gd name="connsiteX224" fmla="*/ 601922 w 3515048"/>
                  <a:gd name="connsiteY224" fmla="*/ 3170927 h 3518888"/>
                  <a:gd name="connsiteX225" fmla="*/ 649349 w 3515048"/>
                  <a:gd name="connsiteY225" fmla="*/ 3207967 h 3518888"/>
                  <a:gd name="connsiteX226" fmla="*/ 688302 w 3515048"/>
                  <a:gd name="connsiteY226" fmla="*/ 3234345 h 3518888"/>
                  <a:gd name="connsiteX227" fmla="*/ 741469 w 3515048"/>
                  <a:gd name="connsiteY227" fmla="*/ 3265097 h 3518888"/>
                  <a:gd name="connsiteX228" fmla="*/ 786572 w 3515048"/>
                  <a:gd name="connsiteY228" fmla="*/ 3275758 h 3518888"/>
                  <a:gd name="connsiteX229" fmla="*/ 825525 w 3515048"/>
                  <a:gd name="connsiteY229" fmla="*/ 3280815 h 3518888"/>
                  <a:gd name="connsiteX230" fmla="*/ 954274 w 3515048"/>
                  <a:gd name="connsiteY230" fmla="*/ 3341636 h 3518888"/>
                  <a:gd name="connsiteX231" fmla="*/ 947167 w 3515048"/>
                  <a:gd name="connsiteY231" fmla="*/ 3347787 h 3518888"/>
                  <a:gd name="connsiteX232" fmla="*/ 1022749 w 3515048"/>
                  <a:gd name="connsiteY232" fmla="*/ 3372661 h 3518888"/>
                  <a:gd name="connsiteX233" fmla="*/ 1095187 w 3515048"/>
                  <a:gd name="connsiteY233" fmla="*/ 3413664 h 3518888"/>
                  <a:gd name="connsiteX234" fmla="*/ 1370863 w 3515048"/>
                  <a:gd name="connsiteY234" fmla="*/ 3482002 h 3518888"/>
                  <a:gd name="connsiteX235" fmla="*/ 1708180 w 3515048"/>
                  <a:gd name="connsiteY235" fmla="*/ 3515898 h 3518888"/>
                  <a:gd name="connsiteX236" fmla="*/ 1768044 w 3515048"/>
                  <a:gd name="connsiteY236" fmla="*/ 3516582 h 3518888"/>
                  <a:gd name="connsiteX237" fmla="*/ 1838843 w 3515048"/>
                  <a:gd name="connsiteY237" fmla="*/ 3518632 h 3518888"/>
                  <a:gd name="connsiteX238" fmla="*/ 2019392 w 3515048"/>
                  <a:gd name="connsiteY238" fmla="*/ 3504964 h 3518888"/>
                  <a:gd name="connsiteX239" fmla="*/ 2008184 w 3515048"/>
                  <a:gd name="connsiteY239" fmla="*/ 3493210 h 3518888"/>
                  <a:gd name="connsiteX240" fmla="*/ 2326230 w 3515048"/>
                  <a:gd name="connsiteY240" fmla="*/ 3431296 h 3518888"/>
                  <a:gd name="connsiteX241" fmla="*/ 2632248 w 3515048"/>
                  <a:gd name="connsiteY241" fmla="*/ 3323868 h 3518888"/>
                  <a:gd name="connsiteX242" fmla="*/ 2667784 w 3515048"/>
                  <a:gd name="connsiteY242" fmla="*/ 3296533 h 3518888"/>
                  <a:gd name="connsiteX243" fmla="*/ 2659447 w 3515048"/>
                  <a:gd name="connsiteY243" fmla="*/ 3299950 h 3518888"/>
                  <a:gd name="connsiteX244" fmla="*/ 2617624 w 3515048"/>
                  <a:gd name="connsiteY244" fmla="*/ 3316488 h 3518888"/>
                  <a:gd name="connsiteX245" fmla="*/ 2648923 w 3515048"/>
                  <a:gd name="connsiteY245" fmla="*/ 3295849 h 3518888"/>
                  <a:gd name="connsiteX246" fmla="*/ 2676258 w 3515048"/>
                  <a:gd name="connsiteY246" fmla="*/ 3276715 h 3518888"/>
                  <a:gd name="connsiteX247" fmla="*/ 2722455 w 3515048"/>
                  <a:gd name="connsiteY247" fmla="*/ 3245689 h 3518888"/>
                  <a:gd name="connsiteX248" fmla="*/ 2789973 w 3515048"/>
                  <a:gd name="connsiteY248" fmla="*/ 3202636 h 3518888"/>
                  <a:gd name="connsiteX249" fmla="*/ 2843140 w 3515048"/>
                  <a:gd name="connsiteY249" fmla="*/ 3171337 h 3518888"/>
                  <a:gd name="connsiteX250" fmla="*/ 2870475 w 3515048"/>
                  <a:gd name="connsiteY250" fmla="*/ 3154389 h 3518888"/>
                  <a:gd name="connsiteX251" fmla="*/ 2901501 w 3515048"/>
                  <a:gd name="connsiteY251" fmla="*/ 3132248 h 3518888"/>
                  <a:gd name="connsiteX252" fmla="*/ 2869108 w 3515048"/>
                  <a:gd name="connsiteY252" fmla="*/ 3140039 h 3518888"/>
                  <a:gd name="connsiteX253" fmla="*/ 2919542 w 3515048"/>
                  <a:gd name="connsiteY253" fmla="*/ 3099036 h 3518888"/>
                  <a:gd name="connsiteX254" fmla="*/ 2954804 w 3515048"/>
                  <a:gd name="connsiteY254" fmla="*/ 3065413 h 3518888"/>
                  <a:gd name="connsiteX255" fmla="*/ 3003324 w 3515048"/>
                  <a:gd name="connsiteY255" fmla="*/ 3010743 h 3518888"/>
                  <a:gd name="connsiteX256" fmla="*/ 3026423 w 3515048"/>
                  <a:gd name="connsiteY256" fmla="*/ 2981904 h 3518888"/>
                  <a:gd name="connsiteX257" fmla="*/ 3040090 w 3515048"/>
                  <a:gd name="connsiteY257" fmla="*/ 2965640 h 3518888"/>
                  <a:gd name="connsiteX258" fmla="*/ 3055125 w 3515048"/>
                  <a:gd name="connsiteY258" fmla="*/ 2946915 h 3518888"/>
                  <a:gd name="connsiteX259" fmla="*/ 3093394 w 3515048"/>
                  <a:gd name="connsiteY259" fmla="*/ 2901538 h 3518888"/>
                  <a:gd name="connsiteX260" fmla="*/ 3144238 w 3515048"/>
                  <a:gd name="connsiteY260" fmla="*/ 2840034 h 3518888"/>
                  <a:gd name="connsiteX261" fmla="*/ 3096948 w 3515048"/>
                  <a:gd name="connsiteY261" fmla="*/ 2916026 h 3518888"/>
                  <a:gd name="connsiteX262" fmla="*/ 3284878 w 3515048"/>
                  <a:gd name="connsiteY262" fmla="*/ 2626409 h 3518888"/>
                  <a:gd name="connsiteX263" fmla="*/ 3438365 w 3515048"/>
                  <a:gd name="connsiteY263" fmla="*/ 2249183 h 3518888"/>
                  <a:gd name="connsiteX264" fmla="*/ 3469664 w 3515048"/>
                  <a:gd name="connsiteY264" fmla="*/ 2136698 h 3518888"/>
                  <a:gd name="connsiteX265" fmla="*/ 3482511 w 3515048"/>
                  <a:gd name="connsiteY265" fmla="*/ 2075467 h 3518888"/>
                  <a:gd name="connsiteX266" fmla="*/ 3488798 w 3515048"/>
                  <a:gd name="connsiteY266" fmla="*/ 2043895 h 3518888"/>
                  <a:gd name="connsiteX267" fmla="*/ 3493719 w 3515048"/>
                  <a:gd name="connsiteY267" fmla="*/ 2011639 h 3518888"/>
                  <a:gd name="connsiteX268" fmla="*/ 3515040 w 3515048"/>
                  <a:gd name="connsiteY268" fmla="*/ 1736783 h 3518888"/>
                  <a:gd name="connsiteX269" fmla="*/ 3513947 w 3515048"/>
                  <a:gd name="connsiteY269" fmla="*/ 1665438 h 3518888"/>
                  <a:gd name="connsiteX270" fmla="*/ 3509983 w 3515048"/>
                  <a:gd name="connsiteY270" fmla="*/ 1593820 h 3518888"/>
                  <a:gd name="connsiteX271" fmla="*/ 3493035 w 3515048"/>
                  <a:gd name="connsiteY271" fmla="*/ 1451677 h 3518888"/>
                  <a:gd name="connsiteX272" fmla="*/ 3466930 w 3515048"/>
                  <a:gd name="connsiteY272" fmla="*/ 1313907 h 3518888"/>
                  <a:gd name="connsiteX273" fmla="*/ 3450256 w 3515048"/>
                  <a:gd name="connsiteY273" fmla="*/ 1247756 h 3518888"/>
                  <a:gd name="connsiteX274" fmla="*/ 3431668 w 3515048"/>
                  <a:gd name="connsiteY274" fmla="*/ 1183928 h 3518888"/>
                  <a:gd name="connsiteX275" fmla="*/ 3424971 w 3515048"/>
                  <a:gd name="connsiteY275" fmla="*/ 1179417 h 3518888"/>
                  <a:gd name="connsiteX276" fmla="*/ 3418137 w 3515048"/>
                  <a:gd name="connsiteY276" fmla="*/ 1152082 h 3518888"/>
                  <a:gd name="connsiteX277" fmla="*/ 3409663 w 3515048"/>
                  <a:gd name="connsiteY277" fmla="*/ 1125840 h 3518888"/>
                  <a:gd name="connsiteX278" fmla="*/ 3390802 w 3515048"/>
                  <a:gd name="connsiteY278" fmla="*/ 1072947 h 3518888"/>
                  <a:gd name="connsiteX279" fmla="*/ 3367977 w 3515048"/>
                  <a:gd name="connsiteY279" fmla="*/ 1020326 h 3518888"/>
                  <a:gd name="connsiteX280" fmla="*/ 3342692 w 3515048"/>
                  <a:gd name="connsiteY280" fmla="*/ 967569 h 3518888"/>
                  <a:gd name="connsiteX281" fmla="*/ 3315356 w 3515048"/>
                  <a:gd name="connsiteY281" fmla="*/ 914812 h 3518888"/>
                  <a:gd name="connsiteX282" fmla="*/ 3285014 w 3515048"/>
                  <a:gd name="connsiteY282" fmla="*/ 862192 h 3518888"/>
                  <a:gd name="connsiteX283" fmla="*/ 3269570 w 3515048"/>
                  <a:gd name="connsiteY283" fmla="*/ 834857 h 3518888"/>
                  <a:gd name="connsiteX284" fmla="*/ 3253169 w 3515048"/>
                  <a:gd name="connsiteY284" fmla="*/ 808478 h 3518888"/>
                  <a:gd name="connsiteX285" fmla="*/ 3220093 w 3515048"/>
                  <a:gd name="connsiteY285" fmla="*/ 754764 h 3518888"/>
                  <a:gd name="connsiteX286" fmla="*/ 3259046 w 3515048"/>
                  <a:gd name="connsiteY286" fmla="*/ 829253 h 35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3515048" h="3518888">
                    <a:moveTo>
                      <a:pt x="3259046" y="829253"/>
                    </a:moveTo>
                    <a:cubicBezTo>
                      <a:pt x="3242371" y="807111"/>
                      <a:pt x="3228020" y="787157"/>
                      <a:pt x="3215036" y="768295"/>
                    </a:cubicBezTo>
                    <a:cubicBezTo>
                      <a:pt x="3202052" y="749434"/>
                      <a:pt x="3188657" y="732759"/>
                      <a:pt x="3176493" y="715538"/>
                    </a:cubicBezTo>
                    <a:cubicBezTo>
                      <a:pt x="3164329" y="698317"/>
                      <a:pt x="3151345" y="681779"/>
                      <a:pt x="3137541" y="664421"/>
                    </a:cubicBezTo>
                    <a:cubicBezTo>
                      <a:pt x="3123736" y="647063"/>
                      <a:pt x="3109385" y="628612"/>
                      <a:pt x="3091344" y="609751"/>
                    </a:cubicBezTo>
                    <a:lnTo>
                      <a:pt x="3064009" y="556310"/>
                    </a:lnTo>
                    <a:cubicBezTo>
                      <a:pt x="3023006" y="516538"/>
                      <a:pt x="3012482" y="509840"/>
                      <a:pt x="3004144" y="505877"/>
                    </a:cubicBezTo>
                    <a:cubicBezTo>
                      <a:pt x="2987156" y="498398"/>
                      <a:pt x="2971506" y="488195"/>
                      <a:pt x="2957811" y="475671"/>
                    </a:cubicBezTo>
                    <a:cubicBezTo>
                      <a:pt x="2949337" y="465967"/>
                      <a:pt x="2939360" y="455307"/>
                      <a:pt x="2928289" y="443826"/>
                    </a:cubicBezTo>
                    <a:cubicBezTo>
                      <a:pt x="2917218" y="432345"/>
                      <a:pt x="2904097" y="421548"/>
                      <a:pt x="2890840" y="409657"/>
                    </a:cubicBezTo>
                    <a:cubicBezTo>
                      <a:pt x="2864871" y="385465"/>
                      <a:pt x="2833982" y="362777"/>
                      <a:pt x="2805144" y="340362"/>
                    </a:cubicBezTo>
                    <a:cubicBezTo>
                      <a:pt x="2776305" y="317947"/>
                      <a:pt x="2746646" y="299359"/>
                      <a:pt x="2723138" y="283505"/>
                    </a:cubicBezTo>
                    <a:cubicBezTo>
                      <a:pt x="2699630" y="267650"/>
                      <a:pt x="2679402" y="256169"/>
                      <a:pt x="2669151" y="249745"/>
                    </a:cubicBezTo>
                    <a:cubicBezTo>
                      <a:pt x="2644139" y="225964"/>
                      <a:pt x="2709470" y="264917"/>
                      <a:pt x="2725598" y="270520"/>
                    </a:cubicBezTo>
                    <a:cubicBezTo>
                      <a:pt x="2697033" y="253572"/>
                      <a:pt x="2675711" y="241955"/>
                      <a:pt x="2657260" y="232661"/>
                    </a:cubicBezTo>
                    <a:cubicBezTo>
                      <a:pt x="2638809" y="223367"/>
                      <a:pt x="2623364" y="217900"/>
                      <a:pt x="2607373" y="210929"/>
                    </a:cubicBezTo>
                    <a:lnTo>
                      <a:pt x="2552703" y="186738"/>
                    </a:lnTo>
                    <a:cubicBezTo>
                      <a:pt x="2530288" y="177307"/>
                      <a:pt x="2503773" y="163229"/>
                      <a:pt x="2466187" y="146965"/>
                    </a:cubicBezTo>
                    <a:lnTo>
                      <a:pt x="2465367" y="142455"/>
                    </a:lnTo>
                    <a:cubicBezTo>
                      <a:pt x="2369310" y="104112"/>
                      <a:pt x="2270548" y="72956"/>
                      <a:pt x="2169873" y="49241"/>
                    </a:cubicBezTo>
                    <a:cubicBezTo>
                      <a:pt x="2062103" y="24152"/>
                      <a:pt x="1952339" y="8557"/>
                      <a:pt x="1841849" y="2635"/>
                    </a:cubicBezTo>
                    <a:cubicBezTo>
                      <a:pt x="1729051" y="-3515"/>
                      <a:pt x="1615910" y="1107"/>
                      <a:pt x="1503986" y="16439"/>
                    </a:cubicBezTo>
                    <a:cubicBezTo>
                      <a:pt x="1394795" y="31405"/>
                      <a:pt x="1287413" y="57415"/>
                      <a:pt x="1183480" y="94071"/>
                    </a:cubicBezTo>
                    <a:cubicBezTo>
                      <a:pt x="1193926" y="89160"/>
                      <a:pt x="1205721" y="87908"/>
                      <a:pt x="1216966" y="90518"/>
                    </a:cubicBezTo>
                    <a:cubicBezTo>
                      <a:pt x="1106493" y="125041"/>
                      <a:pt x="999725" y="170458"/>
                      <a:pt x="898236" y="226100"/>
                    </a:cubicBezTo>
                    <a:cubicBezTo>
                      <a:pt x="795796" y="282259"/>
                      <a:pt x="699587" y="349102"/>
                      <a:pt x="611216" y="425511"/>
                    </a:cubicBezTo>
                    <a:cubicBezTo>
                      <a:pt x="527542" y="497801"/>
                      <a:pt x="451764" y="578755"/>
                      <a:pt x="385154" y="667018"/>
                    </a:cubicBezTo>
                    <a:cubicBezTo>
                      <a:pt x="326910" y="744328"/>
                      <a:pt x="277233" y="827734"/>
                      <a:pt x="236997" y="915769"/>
                    </a:cubicBezTo>
                    <a:cubicBezTo>
                      <a:pt x="270374" y="856326"/>
                      <a:pt x="308061" y="799407"/>
                      <a:pt x="349755" y="745470"/>
                    </a:cubicBezTo>
                    <a:cubicBezTo>
                      <a:pt x="398247" y="683712"/>
                      <a:pt x="450511" y="625012"/>
                      <a:pt x="506249" y="569705"/>
                    </a:cubicBezTo>
                    <a:cubicBezTo>
                      <a:pt x="612891" y="467464"/>
                      <a:pt x="727114" y="373435"/>
                      <a:pt x="847940" y="288425"/>
                    </a:cubicBezTo>
                    <a:cubicBezTo>
                      <a:pt x="868851" y="279541"/>
                      <a:pt x="891129" y="266967"/>
                      <a:pt x="914501" y="255076"/>
                    </a:cubicBezTo>
                    <a:lnTo>
                      <a:pt x="984616" y="218720"/>
                    </a:lnTo>
                    <a:cubicBezTo>
                      <a:pt x="1007441" y="208059"/>
                      <a:pt x="1028899" y="198219"/>
                      <a:pt x="1047214" y="191385"/>
                    </a:cubicBezTo>
                    <a:cubicBezTo>
                      <a:pt x="1061051" y="185333"/>
                      <a:pt x="1075772" y="181548"/>
                      <a:pt x="1090813" y="180177"/>
                    </a:cubicBezTo>
                    <a:cubicBezTo>
                      <a:pt x="1110495" y="172797"/>
                      <a:pt x="1129629" y="164049"/>
                      <a:pt x="1148627" y="158582"/>
                    </a:cubicBezTo>
                    <a:lnTo>
                      <a:pt x="1203298" y="140131"/>
                    </a:lnTo>
                    <a:cubicBezTo>
                      <a:pt x="1221066" y="133844"/>
                      <a:pt x="1238697" y="129470"/>
                      <a:pt x="1255508" y="124277"/>
                    </a:cubicBezTo>
                    <a:cubicBezTo>
                      <a:pt x="1272319" y="119083"/>
                      <a:pt x="1289404" y="113753"/>
                      <a:pt x="1305668" y="109379"/>
                    </a:cubicBezTo>
                    <a:cubicBezTo>
                      <a:pt x="1370316" y="92158"/>
                      <a:pt x="1428677" y="77943"/>
                      <a:pt x="1488405" y="67283"/>
                    </a:cubicBezTo>
                    <a:cubicBezTo>
                      <a:pt x="1518063" y="62226"/>
                      <a:pt x="1547585" y="56212"/>
                      <a:pt x="1578201" y="53615"/>
                    </a:cubicBezTo>
                    <a:cubicBezTo>
                      <a:pt x="1608816" y="51018"/>
                      <a:pt x="1639979" y="45688"/>
                      <a:pt x="1672918" y="44458"/>
                    </a:cubicBezTo>
                    <a:lnTo>
                      <a:pt x="1723488" y="41451"/>
                    </a:lnTo>
                    <a:lnTo>
                      <a:pt x="1777338" y="41451"/>
                    </a:lnTo>
                    <a:cubicBezTo>
                      <a:pt x="1813967" y="41451"/>
                      <a:pt x="1852784" y="44458"/>
                      <a:pt x="1894743" y="47328"/>
                    </a:cubicBezTo>
                    <a:cubicBezTo>
                      <a:pt x="1942307" y="55255"/>
                      <a:pt x="1918251" y="59765"/>
                      <a:pt x="1931236" y="67966"/>
                    </a:cubicBezTo>
                    <a:cubicBezTo>
                      <a:pt x="1843749" y="59445"/>
                      <a:pt x="1755730" y="57891"/>
                      <a:pt x="1667997" y="63319"/>
                    </a:cubicBezTo>
                    <a:cubicBezTo>
                      <a:pt x="1721438" y="63319"/>
                      <a:pt x="1774741" y="66326"/>
                      <a:pt x="1827772" y="70973"/>
                    </a:cubicBezTo>
                    <a:cubicBezTo>
                      <a:pt x="1810550" y="70973"/>
                      <a:pt x="1786769" y="71793"/>
                      <a:pt x="1761211" y="70973"/>
                    </a:cubicBezTo>
                    <a:lnTo>
                      <a:pt x="1721438" y="70973"/>
                    </a:lnTo>
                    <a:lnTo>
                      <a:pt x="1680435" y="72750"/>
                    </a:lnTo>
                    <a:lnTo>
                      <a:pt x="1642439" y="74937"/>
                    </a:lnTo>
                    <a:cubicBezTo>
                      <a:pt x="1630548" y="74937"/>
                      <a:pt x="1619477" y="77533"/>
                      <a:pt x="1609910" y="78763"/>
                    </a:cubicBezTo>
                    <a:cubicBezTo>
                      <a:pt x="1596898" y="79730"/>
                      <a:pt x="1584174" y="83017"/>
                      <a:pt x="1572324" y="88467"/>
                    </a:cubicBezTo>
                    <a:cubicBezTo>
                      <a:pt x="1684535" y="70290"/>
                      <a:pt x="1833922" y="70563"/>
                      <a:pt x="1977159" y="90654"/>
                    </a:cubicBezTo>
                    <a:cubicBezTo>
                      <a:pt x="2120396" y="110746"/>
                      <a:pt x="2256115" y="151065"/>
                      <a:pt x="2352335" y="180041"/>
                    </a:cubicBezTo>
                    <a:cubicBezTo>
                      <a:pt x="2252452" y="139178"/>
                      <a:pt x="2148551" y="108899"/>
                      <a:pt x="2042353" y="89698"/>
                    </a:cubicBezTo>
                    <a:cubicBezTo>
                      <a:pt x="2018572" y="83547"/>
                      <a:pt x="1987683" y="74800"/>
                      <a:pt x="1964038" y="70153"/>
                    </a:cubicBezTo>
                    <a:cubicBezTo>
                      <a:pt x="1940393" y="65506"/>
                      <a:pt x="1923035" y="60039"/>
                      <a:pt x="1925359" y="56485"/>
                    </a:cubicBezTo>
                    <a:lnTo>
                      <a:pt x="1985086" y="60722"/>
                    </a:lnTo>
                    <a:lnTo>
                      <a:pt x="2043447" y="68239"/>
                    </a:lnTo>
                    <a:lnTo>
                      <a:pt x="2072286" y="72203"/>
                    </a:lnTo>
                    <a:lnTo>
                      <a:pt x="2100578" y="77670"/>
                    </a:lnTo>
                    <a:lnTo>
                      <a:pt x="2156752" y="88877"/>
                    </a:lnTo>
                    <a:lnTo>
                      <a:pt x="2211422" y="102545"/>
                    </a:lnTo>
                    <a:lnTo>
                      <a:pt x="2238757" y="109789"/>
                    </a:lnTo>
                    <a:lnTo>
                      <a:pt x="2266093" y="118400"/>
                    </a:lnTo>
                    <a:lnTo>
                      <a:pt x="2319396" y="135757"/>
                    </a:lnTo>
                    <a:lnTo>
                      <a:pt x="2371743" y="155849"/>
                    </a:lnTo>
                    <a:lnTo>
                      <a:pt x="2397848" y="165963"/>
                    </a:lnTo>
                    <a:cubicBezTo>
                      <a:pt x="2406459" y="169516"/>
                      <a:pt x="2414933" y="173480"/>
                      <a:pt x="2423544" y="177307"/>
                    </a:cubicBezTo>
                    <a:lnTo>
                      <a:pt x="2474387" y="202182"/>
                    </a:lnTo>
                    <a:lnTo>
                      <a:pt x="2525094" y="227877"/>
                    </a:lnTo>
                    <a:lnTo>
                      <a:pt x="2550653" y="240862"/>
                    </a:lnTo>
                    <a:lnTo>
                      <a:pt x="2575801" y="254529"/>
                    </a:lnTo>
                    <a:lnTo>
                      <a:pt x="2626371" y="283368"/>
                    </a:lnTo>
                    <a:lnTo>
                      <a:pt x="2676531" y="315077"/>
                    </a:lnTo>
                    <a:cubicBezTo>
                      <a:pt x="2693616" y="325327"/>
                      <a:pt x="2710017" y="336945"/>
                      <a:pt x="2726828" y="348562"/>
                    </a:cubicBezTo>
                    <a:cubicBezTo>
                      <a:pt x="2743639" y="360180"/>
                      <a:pt x="2760997" y="371251"/>
                      <a:pt x="2777262" y="384235"/>
                    </a:cubicBezTo>
                    <a:cubicBezTo>
                      <a:pt x="2845600" y="432345"/>
                      <a:pt x="2927606" y="512027"/>
                      <a:pt x="2932526" y="526378"/>
                    </a:cubicBezTo>
                    <a:cubicBezTo>
                      <a:pt x="2891523" y="490296"/>
                      <a:pt x="2917355" y="522688"/>
                      <a:pt x="2882776" y="494259"/>
                    </a:cubicBezTo>
                    <a:cubicBezTo>
                      <a:pt x="2927059" y="532529"/>
                      <a:pt x="2933620" y="530342"/>
                      <a:pt x="2944007" y="533349"/>
                    </a:cubicBezTo>
                    <a:cubicBezTo>
                      <a:pt x="2952932" y="536337"/>
                      <a:pt x="2960996" y="541450"/>
                      <a:pt x="2967515" y="548246"/>
                    </a:cubicBezTo>
                    <a:cubicBezTo>
                      <a:pt x="2988427" y="567008"/>
                      <a:pt x="3008026" y="587192"/>
                      <a:pt x="3026149" y="608657"/>
                    </a:cubicBezTo>
                    <a:cubicBezTo>
                      <a:pt x="3015352" y="608657"/>
                      <a:pt x="3005101" y="608657"/>
                      <a:pt x="2994304" y="608657"/>
                    </a:cubicBezTo>
                    <a:cubicBezTo>
                      <a:pt x="3025603" y="625605"/>
                      <a:pt x="3060045" y="665105"/>
                      <a:pt x="3093531" y="713351"/>
                    </a:cubicBezTo>
                    <a:cubicBezTo>
                      <a:pt x="3127016" y="761598"/>
                      <a:pt x="3161869" y="816815"/>
                      <a:pt x="3199591" y="864379"/>
                    </a:cubicBezTo>
                    <a:cubicBezTo>
                      <a:pt x="3207109" y="885290"/>
                      <a:pt x="3199591" y="879276"/>
                      <a:pt x="3182917" y="858638"/>
                    </a:cubicBezTo>
                    <a:cubicBezTo>
                      <a:pt x="3174716" y="848388"/>
                      <a:pt x="3164602" y="834447"/>
                      <a:pt x="3153258" y="817635"/>
                    </a:cubicBezTo>
                    <a:cubicBezTo>
                      <a:pt x="3141914" y="800824"/>
                      <a:pt x="3128110" y="783876"/>
                      <a:pt x="3114852" y="765015"/>
                    </a:cubicBezTo>
                    <a:cubicBezTo>
                      <a:pt x="3128520" y="787020"/>
                      <a:pt x="3141231" y="803148"/>
                      <a:pt x="3150935" y="817089"/>
                    </a:cubicBezTo>
                    <a:cubicBezTo>
                      <a:pt x="3160639" y="831030"/>
                      <a:pt x="3169113" y="841690"/>
                      <a:pt x="3177313" y="851804"/>
                    </a:cubicBezTo>
                    <a:cubicBezTo>
                      <a:pt x="3197241" y="875029"/>
                      <a:pt x="3214694" y="900268"/>
                      <a:pt x="3229387" y="927113"/>
                    </a:cubicBezTo>
                    <a:lnTo>
                      <a:pt x="3200821" y="897728"/>
                    </a:lnTo>
                    <a:lnTo>
                      <a:pt x="3187154" y="883103"/>
                    </a:lnTo>
                    <a:lnTo>
                      <a:pt x="3172256" y="869436"/>
                    </a:lnTo>
                    <a:cubicBezTo>
                      <a:pt x="3187168" y="884559"/>
                      <a:pt x="3200125" y="901504"/>
                      <a:pt x="3210799" y="919869"/>
                    </a:cubicBezTo>
                    <a:cubicBezTo>
                      <a:pt x="3220640" y="935877"/>
                      <a:pt x="3228881" y="952815"/>
                      <a:pt x="3235401" y="970439"/>
                    </a:cubicBezTo>
                    <a:cubicBezTo>
                      <a:pt x="3247428" y="1003515"/>
                      <a:pt x="3255355" y="1033037"/>
                      <a:pt x="3262736" y="1057366"/>
                    </a:cubicBezTo>
                    <a:cubicBezTo>
                      <a:pt x="3269296" y="1060919"/>
                      <a:pt x="3264513" y="1011442"/>
                      <a:pt x="3308386" y="1114086"/>
                    </a:cubicBezTo>
                    <a:cubicBezTo>
                      <a:pt x="3323557" y="1159599"/>
                      <a:pt x="3309889" y="1138551"/>
                      <a:pt x="3311393" y="1150032"/>
                    </a:cubicBezTo>
                    <a:cubicBezTo>
                      <a:pt x="3320031" y="1158399"/>
                      <a:pt x="3327152" y="1168203"/>
                      <a:pt x="3332441" y="1179007"/>
                    </a:cubicBezTo>
                    <a:cubicBezTo>
                      <a:pt x="3345124" y="1204612"/>
                      <a:pt x="3356031" y="1231052"/>
                      <a:pt x="3365106" y="1258143"/>
                    </a:cubicBezTo>
                    <a:cubicBezTo>
                      <a:pt x="3363056" y="1272767"/>
                      <a:pt x="3339821" y="1214817"/>
                      <a:pt x="3331894" y="1212630"/>
                    </a:cubicBezTo>
                    <a:cubicBezTo>
                      <a:pt x="3348924" y="1256176"/>
                      <a:pt x="3361348" y="1301390"/>
                      <a:pt x="3368933" y="1347529"/>
                    </a:cubicBezTo>
                    <a:cubicBezTo>
                      <a:pt x="3396269" y="1441153"/>
                      <a:pt x="3376861" y="1338919"/>
                      <a:pt x="3397362" y="1395639"/>
                    </a:cubicBezTo>
                    <a:cubicBezTo>
                      <a:pt x="3402460" y="1417535"/>
                      <a:pt x="3404620" y="1440004"/>
                      <a:pt x="3403786" y="1462474"/>
                    </a:cubicBezTo>
                    <a:cubicBezTo>
                      <a:pt x="3402829" y="1472041"/>
                      <a:pt x="3399549" y="1471495"/>
                      <a:pt x="3395312" y="1468078"/>
                    </a:cubicBezTo>
                    <a:cubicBezTo>
                      <a:pt x="3387111" y="1461381"/>
                      <a:pt x="3375631" y="1443613"/>
                      <a:pt x="3373444" y="1471631"/>
                    </a:cubicBezTo>
                    <a:cubicBezTo>
                      <a:pt x="3369890" y="1457964"/>
                      <a:pt x="3366336" y="1444296"/>
                      <a:pt x="3362510" y="1430628"/>
                    </a:cubicBezTo>
                    <a:lnTo>
                      <a:pt x="3349799" y="1387849"/>
                    </a:lnTo>
                    <a:cubicBezTo>
                      <a:pt x="3345425" y="1374181"/>
                      <a:pt x="3342008" y="1359010"/>
                      <a:pt x="3337088" y="1345069"/>
                    </a:cubicBezTo>
                    <a:lnTo>
                      <a:pt x="3323420" y="1304066"/>
                    </a:lnTo>
                    <a:cubicBezTo>
                      <a:pt x="3315083" y="1276731"/>
                      <a:pt x="3304696" y="1252129"/>
                      <a:pt x="3296085" y="1230398"/>
                    </a:cubicBezTo>
                    <a:lnTo>
                      <a:pt x="3284057" y="1200466"/>
                    </a:lnTo>
                    <a:cubicBezTo>
                      <a:pt x="3280094" y="1191718"/>
                      <a:pt x="3276267" y="1183791"/>
                      <a:pt x="3272987" y="1177231"/>
                    </a:cubicBezTo>
                    <a:lnTo>
                      <a:pt x="3283237" y="1201559"/>
                    </a:lnTo>
                    <a:lnTo>
                      <a:pt x="3292258" y="1226297"/>
                    </a:lnTo>
                    <a:lnTo>
                      <a:pt x="3310573" y="1275911"/>
                    </a:lnTo>
                    <a:lnTo>
                      <a:pt x="3326290" y="1326481"/>
                    </a:lnTo>
                    <a:cubicBezTo>
                      <a:pt x="3331757" y="1343156"/>
                      <a:pt x="3336951" y="1360104"/>
                      <a:pt x="3341051" y="1377325"/>
                    </a:cubicBezTo>
                    <a:cubicBezTo>
                      <a:pt x="3335721" y="1371994"/>
                      <a:pt x="3341051" y="1407530"/>
                      <a:pt x="3342418" y="1430902"/>
                    </a:cubicBezTo>
                    <a:cubicBezTo>
                      <a:pt x="3343648" y="1442519"/>
                      <a:pt x="3342418" y="1451403"/>
                      <a:pt x="3341188" y="1450447"/>
                    </a:cubicBezTo>
                    <a:cubicBezTo>
                      <a:pt x="3335147" y="1438364"/>
                      <a:pt x="3330568" y="1425612"/>
                      <a:pt x="3327520" y="1412450"/>
                    </a:cubicBezTo>
                    <a:cubicBezTo>
                      <a:pt x="3348391" y="1521423"/>
                      <a:pt x="3361047" y="1631802"/>
                      <a:pt x="3365380" y="1742660"/>
                    </a:cubicBezTo>
                    <a:cubicBezTo>
                      <a:pt x="3369453" y="1851851"/>
                      <a:pt x="3363562" y="1961192"/>
                      <a:pt x="3347748" y="2069317"/>
                    </a:cubicBezTo>
                    <a:cubicBezTo>
                      <a:pt x="3351575" y="2055649"/>
                      <a:pt x="3355539" y="2039658"/>
                      <a:pt x="3358956" y="2028314"/>
                    </a:cubicBezTo>
                    <a:cubicBezTo>
                      <a:pt x="3362373" y="2016970"/>
                      <a:pt x="3364560" y="2009316"/>
                      <a:pt x="3366746" y="2012596"/>
                    </a:cubicBezTo>
                    <a:cubicBezTo>
                      <a:pt x="3354036" y="2116470"/>
                      <a:pt x="3345835" y="2103212"/>
                      <a:pt x="3335721" y="2121937"/>
                    </a:cubicBezTo>
                    <a:cubicBezTo>
                      <a:pt x="3324104" y="2198066"/>
                      <a:pt x="3338318" y="2193009"/>
                      <a:pt x="3335038" y="2241802"/>
                    </a:cubicBezTo>
                    <a:cubicBezTo>
                      <a:pt x="3306882" y="2317384"/>
                      <a:pt x="3288978" y="2359617"/>
                      <a:pt x="3271483" y="2398570"/>
                    </a:cubicBezTo>
                    <a:cubicBezTo>
                      <a:pt x="3262791" y="2418743"/>
                      <a:pt x="3252977" y="2438397"/>
                      <a:pt x="3242098" y="2457477"/>
                    </a:cubicBezTo>
                    <a:lnTo>
                      <a:pt x="3223100" y="2491100"/>
                    </a:lnTo>
                    <a:cubicBezTo>
                      <a:pt x="3215583" y="2502991"/>
                      <a:pt x="3206972" y="2515701"/>
                      <a:pt x="3197541" y="2529916"/>
                    </a:cubicBezTo>
                    <a:lnTo>
                      <a:pt x="3213396" y="2528549"/>
                    </a:lnTo>
                    <a:cubicBezTo>
                      <a:pt x="3193988" y="2557661"/>
                      <a:pt x="3177026" y="2588345"/>
                      <a:pt x="3162689" y="2620259"/>
                    </a:cubicBezTo>
                    <a:cubicBezTo>
                      <a:pt x="3156593" y="2634432"/>
                      <a:pt x="3149472" y="2648127"/>
                      <a:pt x="3141367" y="2661262"/>
                    </a:cubicBezTo>
                    <a:cubicBezTo>
                      <a:pt x="3130570" y="2679767"/>
                      <a:pt x="3118419" y="2697440"/>
                      <a:pt x="3105011" y="2714155"/>
                    </a:cubicBezTo>
                    <a:cubicBezTo>
                      <a:pt x="3099818" y="2717572"/>
                      <a:pt x="3118679" y="2682173"/>
                      <a:pt x="3133167" y="2653608"/>
                    </a:cubicBezTo>
                    <a:cubicBezTo>
                      <a:pt x="3124420" y="2669148"/>
                      <a:pt x="3114838" y="2684196"/>
                      <a:pt x="3104465" y="2698711"/>
                    </a:cubicBezTo>
                    <a:cubicBezTo>
                      <a:pt x="3096128" y="2709508"/>
                      <a:pt x="3088747" y="2717162"/>
                      <a:pt x="3081640" y="2724953"/>
                    </a:cubicBezTo>
                    <a:cubicBezTo>
                      <a:pt x="3062068" y="2746028"/>
                      <a:pt x="3044109" y="2768552"/>
                      <a:pt x="3027926" y="2792334"/>
                    </a:cubicBezTo>
                    <a:lnTo>
                      <a:pt x="3043917" y="2759942"/>
                    </a:lnTo>
                    <a:cubicBezTo>
                      <a:pt x="3048974" y="2749008"/>
                      <a:pt x="3053484" y="2737800"/>
                      <a:pt x="3058268" y="2726866"/>
                    </a:cubicBezTo>
                    <a:cubicBezTo>
                      <a:pt x="3038860" y="2756388"/>
                      <a:pt x="3011798" y="2790557"/>
                      <a:pt x="2993210" y="2814202"/>
                    </a:cubicBezTo>
                    <a:cubicBezTo>
                      <a:pt x="2974622" y="2837847"/>
                      <a:pt x="2960681" y="2848098"/>
                      <a:pt x="2967652" y="2830330"/>
                    </a:cubicBezTo>
                    <a:cubicBezTo>
                      <a:pt x="2959041" y="2843178"/>
                      <a:pt x="2949201" y="2856845"/>
                      <a:pt x="2938540" y="2871333"/>
                    </a:cubicBezTo>
                    <a:cubicBezTo>
                      <a:pt x="2927879" y="2885821"/>
                      <a:pt x="2914622" y="2899898"/>
                      <a:pt x="2901501" y="2915069"/>
                    </a:cubicBezTo>
                    <a:cubicBezTo>
                      <a:pt x="2888380" y="2930240"/>
                      <a:pt x="2874165" y="2945138"/>
                      <a:pt x="2858584" y="2960309"/>
                    </a:cubicBezTo>
                    <a:cubicBezTo>
                      <a:pt x="2843003" y="2975480"/>
                      <a:pt x="2828105" y="2991198"/>
                      <a:pt x="2811294" y="3005822"/>
                    </a:cubicBezTo>
                    <a:cubicBezTo>
                      <a:pt x="2794483" y="3020447"/>
                      <a:pt x="2778355" y="3036165"/>
                      <a:pt x="2760724" y="3050106"/>
                    </a:cubicBezTo>
                    <a:lnTo>
                      <a:pt x="2708924" y="3092202"/>
                    </a:lnTo>
                    <a:cubicBezTo>
                      <a:pt x="2691292" y="3105870"/>
                      <a:pt x="2673935" y="3118444"/>
                      <a:pt x="2657260" y="3131155"/>
                    </a:cubicBezTo>
                    <a:cubicBezTo>
                      <a:pt x="2640586" y="3143866"/>
                      <a:pt x="2623501" y="3154936"/>
                      <a:pt x="2607920" y="3166690"/>
                    </a:cubicBezTo>
                    <a:lnTo>
                      <a:pt x="2610243" y="3151246"/>
                    </a:lnTo>
                    <a:cubicBezTo>
                      <a:pt x="2601510" y="3159255"/>
                      <a:pt x="2592394" y="3166827"/>
                      <a:pt x="2582908" y="3173934"/>
                    </a:cubicBezTo>
                    <a:cubicBezTo>
                      <a:pt x="2571974" y="3182135"/>
                      <a:pt x="2558853" y="3189789"/>
                      <a:pt x="2545185" y="3198399"/>
                    </a:cubicBezTo>
                    <a:cubicBezTo>
                      <a:pt x="2531518" y="3207010"/>
                      <a:pt x="2516757" y="3216031"/>
                      <a:pt x="2501176" y="3224094"/>
                    </a:cubicBezTo>
                    <a:lnTo>
                      <a:pt x="2453339" y="3248696"/>
                    </a:lnTo>
                    <a:cubicBezTo>
                      <a:pt x="2437485" y="3257443"/>
                      <a:pt x="2420947" y="3264277"/>
                      <a:pt x="2405229" y="3271658"/>
                    </a:cubicBezTo>
                    <a:lnTo>
                      <a:pt x="2360536" y="3292979"/>
                    </a:lnTo>
                    <a:cubicBezTo>
                      <a:pt x="2337246" y="3302533"/>
                      <a:pt x="2314831" y="3314096"/>
                      <a:pt x="2293565" y="3327558"/>
                    </a:cubicBezTo>
                    <a:lnTo>
                      <a:pt x="2280717" y="3326875"/>
                    </a:lnTo>
                    <a:cubicBezTo>
                      <a:pt x="2256389" y="3337672"/>
                      <a:pt x="2232197" y="3349427"/>
                      <a:pt x="2207322" y="3359541"/>
                    </a:cubicBezTo>
                    <a:cubicBezTo>
                      <a:pt x="2182447" y="3369655"/>
                      <a:pt x="2157572" y="3379495"/>
                      <a:pt x="2132150" y="3388516"/>
                    </a:cubicBezTo>
                    <a:cubicBezTo>
                      <a:pt x="2060668" y="3403550"/>
                      <a:pt x="2081169" y="3380862"/>
                      <a:pt x="2076523" y="3386876"/>
                    </a:cubicBezTo>
                    <a:cubicBezTo>
                      <a:pt x="2057388" y="3392206"/>
                      <a:pt x="2038253" y="3395350"/>
                      <a:pt x="2019802" y="3399040"/>
                    </a:cubicBezTo>
                    <a:cubicBezTo>
                      <a:pt x="2001351" y="3402730"/>
                      <a:pt x="1983583" y="3406694"/>
                      <a:pt x="1965951" y="3409017"/>
                    </a:cubicBezTo>
                    <a:cubicBezTo>
                      <a:pt x="1930552" y="3413528"/>
                      <a:pt x="1897613" y="3419405"/>
                      <a:pt x="1865494" y="3420908"/>
                    </a:cubicBezTo>
                    <a:cubicBezTo>
                      <a:pt x="1833376" y="3422412"/>
                      <a:pt x="1803580" y="3425555"/>
                      <a:pt x="1775015" y="3425009"/>
                    </a:cubicBezTo>
                    <a:cubicBezTo>
                      <a:pt x="1748021" y="3425514"/>
                      <a:pt x="1721000" y="3424598"/>
                      <a:pt x="1694102" y="3422275"/>
                    </a:cubicBezTo>
                    <a:cubicBezTo>
                      <a:pt x="1680230" y="3427510"/>
                      <a:pt x="1665592" y="3430421"/>
                      <a:pt x="1650776" y="3430886"/>
                    </a:cubicBezTo>
                    <a:cubicBezTo>
                      <a:pt x="1624069" y="3432662"/>
                      <a:pt x="1597281" y="3432936"/>
                      <a:pt x="1570547" y="3431706"/>
                    </a:cubicBezTo>
                    <a:cubicBezTo>
                      <a:pt x="1554966" y="3431706"/>
                      <a:pt x="1538701" y="3430066"/>
                      <a:pt x="1521890" y="3428562"/>
                    </a:cubicBezTo>
                    <a:lnTo>
                      <a:pt x="1470227" y="3423642"/>
                    </a:lnTo>
                    <a:lnTo>
                      <a:pt x="1418153" y="3415578"/>
                    </a:lnTo>
                    <a:cubicBezTo>
                      <a:pt x="1400795" y="3412844"/>
                      <a:pt x="1383574" y="3410247"/>
                      <a:pt x="1367309" y="3406421"/>
                    </a:cubicBezTo>
                    <a:cubicBezTo>
                      <a:pt x="1207475" y="3369272"/>
                      <a:pt x="1053601" y="3310023"/>
                      <a:pt x="910127" y="3230382"/>
                    </a:cubicBezTo>
                    <a:cubicBezTo>
                      <a:pt x="837707" y="3190267"/>
                      <a:pt x="768319" y="3144904"/>
                      <a:pt x="702516" y="3094662"/>
                    </a:cubicBezTo>
                    <a:cubicBezTo>
                      <a:pt x="636365" y="3044721"/>
                      <a:pt x="574047" y="2989900"/>
                      <a:pt x="516090" y="2930650"/>
                    </a:cubicBezTo>
                    <a:cubicBezTo>
                      <a:pt x="502422" y="2915616"/>
                      <a:pt x="486568" y="2901675"/>
                      <a:pt x="473173" y="2885957"/>
                    </a:cubicBezTo>
                    <a:lnTo>
                      <a:pt x="432170" y="2840034"/>
                    </a:lnTo>
                    <a:cubicBezTo>
                      <a:pt x="406202" y="2808189"/>
                      <a:pt x="379413" y="2777026"/>
                      <a:pt x="355768" y="2743677"/>
                    </a:cubicBezTo>
                    <a:cubicBezTo>
                      <a:pt x="332123" y="2710328"/>
                      <a:pt x="308752" y="2676979"/>
                      <a:pt x="285927" y="2643357"/>
                    </a:cubicBezTo>
                    <a:cubicBezTo>
                      <a:pt x="263102" y="2609735"/>
                      <a:pt x="243147" y="2575019"/>
                      <a:pt x="224696" y="2538663"/>
                    </a:cubicBezTo>
                    <a:cubicBezTo>
                      <a:pt x="206244" y="2502307"/>
                      <a:pt x="188067" y="2467181"/>
                      <a:pt x="170025" y="2431372"/>
                    </a:cubicBezTo>
                    <a:cubicBezTo>
                      <a:pt x="161825" y="2413194"/>
                      <a:pt x="154444" y="2394880"/>
                      <a:pt x="146517" y="2376702"/>
                    </a:cubicBezTo>
                    <a:lnTo>
                      <a:pt x="135036" y="2349366"/>
                    </a:lnTo>
                    <a:lnTo>
                      <a:pt x="124785" y="2322031"/>
                    </a:lnTo>
                    <a:cubicBezTo>
                      <a:pt x="97423" y="2249429"/>
                      <a:pt x="75048" y="2175036"/>
                      <a:pt x="57814" y="2099386"/>
                    </a:cubicBezTo>
                    <a:cubicBezTo>
                      <a:pt x="53714" y="2076971"/>
                      <a:pt x="47973" y="2052642"/>
                      <a:pt x="41686" y="2026810"/>
                    </a:cubicBezTo>
                    <a:cubicBezTo>
                      <a:pt x="35399" y="2000978"/>
                      <a:pt x="30615" y="1973370"/>
                      <a:pt x="24328" y="1944804"/>
                    </a:cubicBezTo>
                    <a:lnTo>
                      <a:pt x="9294" y="1857878"/>
                    </a:lnTo>
                    <a:cubicBezTo>
                      <a:pt x="5877" y="1828493"/>
                      <a:pt x="2597" y="1798834"/>
                      <a:pt x="0" y="1769996"/>
                    </a:cubicBezTo>
                    <a:cubicBezTo>
                      <a:pt x="0" y="1805395"/>
                      <a:pt x="0" y="1832867"/>
                      <a:pt x="1230" y="1856238"/>
                    </a:cubicBezTo>
                    <a:cubicBezTo>
                      <a:pt x="2460" y="1879610"/>
                      <a:pt x="5194" y="1898745"/>
                      <a:pt x="7381" y="1917879"/>
                    </a:cubicBezTo>
                    <a:lnTo>
                      <a:pt x="10797" y="1946991"/>
                    </a:lnTo>
                    <a:cubicBezTo>
                      <a:pt x="12438" y="1956969"/>
                      <a:pt x="14078" y="1967356"/>
                      <a:pt x="15991" y="1978837"/>
                    </a:cubicBezTo>
                    <a:cubicBezTo>
                      <a:pt x="19818" y="2001525"/>
                      <a:pt x="22552" y="2028314"/>
                      <a:pt x="29659" y="2062483"/>
                    </a:cubicBezTo>
                    <a:cubicBezTo>
                      <a:pt x="33486" y="2088315"/>
                      <a:pt x="34716" y="2110593"/>
                      <a:pt x="37313" y="2130821"/>
                    </a:cubicBezTo>
                    <a:cubicBezTo>
                      <a:pt x="39909" y="2151049"/>
                      <a:pt x="40730" y="2168134"/>
                      <a:pt x="41823" y="2185491"/>
                    </a:cubicBezTo>
                    <a:cubicBezTo>
                      <a:pt x="42916" y="2202849"/>
                      <a:pt x="44420" y="2219797"/>
                      <a:pt x="46470" y="2237975"/>
                    </a:cubicBezTo>
                    <a:cubicBezTo>
                      <a:pt x="48520" y="2256153"/>
                      <a:pt x="50707" y="2275971"/>
                      <a:pt x="55354" y="2298523"/>
                    </a:cubicBezTo>
                    <a:cubicBezTo>
                      <a:pt x="55217" y="2282532"/>
                      <a:pt x="55217" y="2265857"/>
                      <a:pt x="55217" y="2249866"/>
                    </a:cubicBezTo>
                    <a:lnTo>
                      <a:pt x="81596" y="2322441"/>
                    </a:lnTo>
                    <a:cubicBezTo>
                      <a:pt x="87336" y="2339116"/>
                      <a:pt x="90206" y="2349776"/>
                      <a:pt x="92940" y="2360300"/>
                    </a:cubicBezTo>
                    <a:cubicBezTo>
                      <a:pt x="101935" y="2390574"/>
                      <a:pt x="114798" y="2419563"/>
                      <a:pt x="131209" y="2446543"/>
                    </a:cubicBezTo>
                    <a:lnTo>
                      <a:pt x="109614" y="2450644"/>
                    </a:lnTo>
                    <a:cubicBezTo>
                      <a:pt x="126552" y="2475628"/>
                      <a:pt x="140326" y="2502635"/>
                      <a:pt x="150617" y="2531009"/>
                    </a:cubicBezTo>
                    <a:cubicBezTo>
                      <a:pt x="165515" y="2562991"/>
                      <a:pt x="177952" y="2596477"/>
                      <a:pt x="185743" y="2615885"/>
                    </a:cubicBezTo>
                    <a:lnTo>
                      <a:pt x="217042" y="2640760"/>
                    </a:lnTo>
                    <a:cubicBezTo>
                      <a:pt x="226473" y="2661398"/>
                      <a:pt x="235357" y="2680123"/>
                      <a:pt x="244377" y="2696387"/>
                    </a:cubicBezTo>
                    <a:cubicBezTo>
                      <a:pt x="253398" y="2712652"/>
                      <a:pt x="260642" y="2727960"/>
                      <a:pt x="267202" y="2741354"/>
                    </a:cubicBezTo>
                    <a:cubicBezTo>
                      <a:pt x="278440" y="2760666"/>
                      <a:pt x="287035" y="2781400"/>
                      <a:pt x="292761" y="2802995"/>
                    </a:cubicBezTo>
                    <a:lnTo>
                      <a:pt x="298638" y="2787960"/>
                    </a:lnTo>
                    <a:cubicBezTo>
                      <a:pt x="309085" y="2807861"/>
                      <a:pt x="321542" y="2826640"/>
                      <a:pt x="335814" y="2843998"/>
                    </a:cubicBezTo>
                    <a:cubicBezTo>
                      <a:pt x="345654" y="2857665"/>
                      <a:pt x="356588" y="2871333"/>
                      <a:pt x="367659" y="2885821"/>
                    </a:cubicBezTo>
                    <a:cubicBezTo>
                      <a:pt x="378730" y="2900308"/>
                      <a:pt x="391167" y="2913976"/>
                      <a:pt x="402375" y="2926824"/>
                    </a:cubicBezTo>
                    <a:cubicBezTo>
                      <a:pt x="424106" y="2954159"/>
                      <a:pt x="445018" y="2976164"/>
                      <a:pt x="453355" y="2988874"/>
                    </a:cubicBezTo>
                    <a:cubicBezTo>
                      <a:pt x="461692" y="3001586"/>
                      <a:pt x="458959" y="3003636"/>
                      <a:pt x="436134" y="2987918"/>
                    </a:cubicBezTo>
                    <a:cubicBezTo>
                      <a:pt x="446385" y="2996529"/>
                      <a:pt x="456909" y="3003909"/>
                      <a:pt x="469756" y="3015253"/>
                    </a:cubicBezTo>
                    <a:cubicBezTo>
                      <a:pt x="487349" y="3028798"/>
                      <a:pt x="504100" y="3043408"/>
                      <a:pt x="519917" y="3058989"/>
                    </a:cubicBezTo>
                    <a:lnTo>
                      <a:pt x="517183" y="3074981"/>
                    </a:lnTo>
                    <a:cubicBezTo>
                      <a:pt x="580737" y="3129925"/>
                      <a:pt x="656593" y="3184595"/>
                      <a:pt x="671901" y="3205096"/>
                    </a:cubicBezTo>
                    <a:cubicBezTo>
                      <a:pt x="650537" y="3190062"/>
                      <a:pt x="626915" y="3178527"/>
                      <a:pt x="601922" y="3170927"/>
                    </a:cubicBezTo>
                    <a:cubicBezTo>
                      <a:pt x="619554" y="3184595"/>
                      <a:pt x="635271" y="3197169"/>
                      <a:pt x="649349" y="3207967"/>
                    </a:cubicBezTo>
                    <a:cubicBezTo>
                      <a:pt x="663427" y="3218764"/>
                      <a:pt x="676684" y="3226828"/>
                      <a:pt x="688302" y="3234345"/>
                    </a:cubicBezTo>
                    <a:cubicBezTo>
                      <a:pt x="705103" y="3246113"/>
                      <a:pt x="722892" y="3256405"/>
                      <a:pt x="741469" y="3265097"/>
                    </a:cubicBezTo>
                    <a:cubicBezTo>
                      <a:pt x="767984" y="3277398"/>
                      <a:pt x="777825" y="3276988"/>
                      <a:pt x="786572" y="3275758"/>
                    </a:cubicBezTo>
                    <a:cubicBezTo>
                      <a:pt x="799771" y="3273544"/>
                      <a:pt x="813329" y="3275307"/>
                      <a:pt x="825525" y="3280815"/>
                    </a:cubicBezTo>
                    <a:cubicBezTo>
                      <a:pt x="848213" y="3288332"/>
                      <a:pt x="884569" y="3307330"/>
                      <a:pt x="954274" y="3341636"/>
                    </a:cubicBezTo>
                    <a:lnTo>
                      <a:pt x="947167" y="3347787"/>
                    </a:lnTo>
                    <a:cubicBezTo>
                      <a:pt x="971905" y="3357354"/>
                      <a:pt x="997600" y="3364324"/>
                      <a:pt x="1022749" y="3372661"/>
                    </a:cubicBezTo>
                    <a:cubicBezTo>
                      <a:pt x="1046120" y="3387969"/>
                      <a:pt x="1070859" y="3399997"/>
                      <a:pt x="1095187" y="3413664"/>
                    </a:cubicBezTo>
                    <a:cubicBezTo>
                      <a:pt x="1153001" y="3419815"/>
                      <a:pt x="1254962" y="3456718"/>
                      <a:pt x="1370863" y="3482002"/>
                    </a:cubicBezTo>
                    <a:cubicBezTo>
                      <a:pt x="1486764" y="3507287"/>
                      <a:pt x="1614420" y="3524236"/>
                      <a:pt x="1708180" y="3515898"/>
                    </a:cubicBezTo>
                    <a:cubicBezTo>
                      <a:pt x="1726631" y="3515898"/>
                      <a:pt x="1746449" y="3515898"/>
                      <a:pt x="1768044" y="3516582"/>
                    </a:cubicBezTo>
                    <a:cubicBezTo>
                      <a:pt x="1789639" y="3517265"/>
                      <a:pt x="1813284" y="3519179"/>
                      <a:pt x="1838843" y="3518632"/>
                    </a:cubicBezTo>
                    <a:cubicBezTo>
                      <a:pt x="1899335" y="3520067"/>
                      <a:pt x="1959815" y="3515488"/>
                      <a:pt x="2019392" y="3504964"/>
                    </a:cubicBezTo>
                    <a:lnTo>
                      <a:pt x="2008184" y="3493210"/>
                    </a:lnTo>
                    <a:cubicBezTo>
                      <a:pt x="2065042" y="3491707"/>
                      <a:pt x="2197754" y="3469975"/>
                      <a:pt x="2326230" y="3431296"/>
                    </a:cubicBezTo>
                    <a:cubicBezTo>
                      <a:pt x="2454706" y="3392616"/>
                      <a:pt x="2578124" y="3339039"/>
                      <a:pt x="2632248" y="3323868"/>
                    </a:cubicBezTo>
                    <a:cubicBezTo>
                      <a:pt x="2644741" y="3315627"/>
                      <a:pt x="2656618" y="3306497"/>
                      <a:pt x="2667784" y="3296533"/>
                    </a:cubicBezTo>
                    <a:cubicBezTo>
                      <a:pt x="2670654" y="3293526"/>
                      <a:pt x="2666417" y="3295849"/>
                      <a:pt x="2659447" y="3299950"/>
                    </a:cubicBezTo>
                    <a:cubicBezTo>
                      <a:pt x="2645779" y="3307877"/>
                      <a:pt x="2619264" y="3321545"/>
                      <a:pt x="2617624" y="3316488"/>
                    </a:cubicBezTo>
                    <a:lnTo>
                      <a:pt x="2648923" y="3295849"/>
                    </a:lnTo>
                    <a:lnTo>
                      <a:pt x="2676258" y="3276715"/>
                    </a:lnTo>
                    <a:cubicBezTo>
                      <a:pt x="2693479" y="3264687"/>
                      <a:pt x="2708787" y="3254710"/>
                      <a:pt x="2722455" y="3245689"/>
                    </a:cubicBezTo>
                    <a:cubicBezTo>
                      <a:pt x="2749790" y="3226828"/>
                      <a:pt x="2770701" y="3213570"/>
                      <a:pt x="2789973" y="3202636"/>
                    </a:cubicBezTo>
                    <a:cubicBezTo>
                      <a:pt x="2809244" y="3191702"/>
                      <a:pt x="2825372" y="3181588"/>
                      <a:pt x="2843140" y="3171337"/>
                    </a:cubicBezTo>
                    <a:cubicBezTo>
                      <a:pt x="2852024" y="3166007"/>
                      <a:pt x="2861455" y="3160813"/>
                      <a:pt x="2870475" y="3154389"/>
                    </a:cubicBezTo>
                    <a:cubicBezTo>
                      <a:pt x="2879496" y="3147966"/>
                      <a:pt x="2890293" y="3140722"/>
                      <a:pt x="2901501" y="3132248"/>
                    </a:cubicBezTo>
                    <a:cubicBezTo>
                      <a:pt x="2996217" y="3041222"/>
                      <a:pt x="2822365" y="3194026"/>
                      <a:pt x="2869108" y="3140039"/>
                    </a:cubicBezTo>
                    <a:cubicBezTo>
                      <a:pt x="2888790" y="3124731"/>
                      <a:pt x="2905327" y="3111337"/>
                      <a:pt x="2919542" y="3099036"/>
                    </a:cubicBezTo>
                    <a:cubicBezTo>
                      <a:pt x="2933756" y="3086735"/>
                      <a:pt x="2944827" y="3075391"/>
                      <a:pt x="2954804" y="3065413"/>
                    </a:cubicBezTo>
                    <a:cubicBezTo>
                      <a:pt x="2972162" y="3048274"/>
                      <a:pt x="2988372" y="3030014"/>
                      <a:pt x="3003324" y="3010743"/>
                    </a:cubicBezTo>
                    <a:lnTo>
                      <a:pt x="3026423" y="2981904"/>
                    </a:lnTo>
                    <a:lnTo>
                      <a:pt x="3040090" y="2965640"/>
                    </a:lnTo>
                    <a:lnTo>
                      <a:pt x="3055125" y="2946915"/>
                    </a:lnTo>
                    <a:cubicBezTo>
                      <a:pt x="3065785" y="2933247"/>
                      <a:pt x="3078360" y="2918760"/>
                      <a:pt x="3093394" y="2901538"/>
                    </a:cubicBezTo>
                    <a:cubicBezTo>
                      <a:pt x="3108428" y="2884317"/>
                      <a:pt x="3124420" y="2863406"/>
                      <a:pt x="3144238" y="2840034"/>
                    </a:cubicBezTo>
                    <a:cubicBezTo>
                      <a:pt x="3165286" y="2825136"/>
                      <a:pt x="3109658" y="2893475"/>
                      <a:pt x="3096948" y="2916026"/>
                    </a:cubicBezTo>
                    <a:cubicBezTo>
                      <a:pt x="3165149" y="2823209"/>
                      <a:pt x="3227911" y="2726511"/>
                      <a:pt x="3284878" y="2626409"/>
                    </a:cubicBezTo>
                    <a:cubicBezTo>
                      <a:pt x="3350988" y="2507282"/>
                      <a:pt x="3402528" y="2380624"/>
                      <a:pt x="3438365" y="2249183"/>
                    </a:cubicBezTo>
                    <a:cubicBezTo>
                      <a:pt x="3450392" y="2214330"/>
                      <a:pt x="3459140" y="2176198"/>
                      <a:pt x="3469664" y="2136698"/>
                    </a:cubicBezTo>
                    <a:cubicBezTo>
                      <a:pt x="3474447" y="2116743"/>
                      <a:pt x="3478138" y="2095695"/>
                      <a:pt x="3482511" y="2075467"/>
                    </a:cubicBezTo>
                    <a:cubicBezTo>
                      <a:pt x="3484562" y="2065080"/>
                      <a:pt x="3486612" y="2054556"/>
                      <a:pt x="3488798" y="2043895"/>
                    </a:cubicBezTo>
                    <a:lnTo>
                      <a:pt x="3493719" y="2011639"/>
                    </a:lnTo>
                    <a:cubicBezTo>
                      <a:pt x="3508193" y="1920736"/>
                      <a:pt x="3515327" y="1828821"/>
                      <a:pt x="3515040" y="1736783"/>
                    </a:cubicBezTo>
                    <a:cubicBezTo>
                      <a:pt x="3515040" y="1713138"/>
                      <a:pt x="3515040" y="1689220"/>
                      <a:pt x="3513947" y="1665438"/>
                    </a:cubicBezTo>
                    <a:lnTo>
                      <a:pt x="3509983" y="1593820"/>
                    </a:lnTo>
                    <a:cubicBezTo>
                      <a:pt x="3505336" y="1546257"/>
                      <a:pt x="3501236" y="1498147"/>
                      <a:pt x="3493035" y="1451677"/>
                    </a:cubicBezTo>
                    <a:cubicBezTo>
                      <a:pt x="3484835" y="1405207"/>
                      <a:pt x="3476224" y="1359010"/>
                      <a:pt x="3466930" y="1313907"/>
                    </a:cubicBezTo>
                    <a:cubicBezTo>
                      <a:pt x="3461367" y="1291674"/>
                      <a:pt x="3455819" y="1269624"/>
                      <a:pt x="3450256" y="1247756"/>
                    </a:cubicBezTo>
                    <a:cubicBezTo>
                      <a:pt x="3444925" y="1225887"/>
                      <a:pt x="3437681" y="1204976"/>
                      <a:pt x="3431668" y="1183928"/>
                    </a:cubicBezTo>
                    <a:lnTo>
                      <a:pt x="3424971" y="1179417"/>
                    </a:lnTo>
                    <a:cubicBezTo>
                      <a:pt x="3422647" y="1170534"/>
                      <a:pt x="3420460" y="1161786"/>
                      <a:pt x="3418137" y="1152082"/>
                    </a:cubicBezTo>
                    <a:cubicBezTo>
                      <a:pt x="3415813" y="1142378"/>
                      <a:pt x="3412533" y="1134588"/>
                      <a:pt x="3409663" y="1125840"/>
                    </a:cubicBezTo>
                    <a:cubicBezTo>
                      <a:pt x="3403649" y="1108346"/>
                      <a:pt x="3397362" y="1090715"/>
                      <a:pt x="3390802" y="1072947"/>
                    </a:cubicBezTo>
                    <a:cubicBezTo>
                      <a:pt x="3383968" y="1055315"/>
                      <a:pt x="3375767" y="1037958"/>
                      <a:pt x="3367977" y="1020326"/>
                    </a:cubicBezTo>
                    <a:cubicBezTo>
                      <a:pt x="3360186" y="1002695"/>
                      <a:pt x="3352259" y="984790"/>
                      <a:pt x="3342692" y="967569"/>
                    </a:cubicBezTo>
                    <a:lnTo>
                      <a:pt x="3315356" y="914812"/>
                    </a:lnTo>
                    <a:cubicBezTo>
                      <a:pt x="3305789" y="897181"/>
                      <a:pt x="3295128" y="879960"/>
                      <a:pt x="3285014" y="862192"/>
                    </a:cubicBezTo>
                    <a:lnTo>
                      <a:pt x="3269570" y="834857"/>
                    </a:lnTo>
                    <a:cubicBezTo>
                      <a:pt x="3264239" y="826109"/>
                      <a:pt x="3258636" y="817362"/>
                      <a:pt x="3253169" y="808478"/>
                    </a:cubicBezTo>
                    <a:lnTo>
                      <a:pt x="3220093" y="754764"/>
                    </a:lnTo>
                    <a:cubicBezTo>
                      <a:pt x="3233487" y="780186"/>
                      <a:pt x="3246198" y="804788"/>
                      <a:pt x="3259046" y="829253"/>
                    </a:cubicBezTo>
                    <a:close/>
                  </a:path>
                </a:pathLst>
              </a:custGeom>
              <a:grpFill/>
              <a:ln w="13639" cap="flat">
                <a:noFill/>
                <a:prstDash val="solid"/>
                <a:miter/>
              </a:ln>
            </p:spPr>
            <p:txBody>
              <a:bodyPr rtlCol="0" anchor="ctr"/>
              <a:lstStyle/>
              <a:p>
                <a:endParaRPr lang="it-CO" dirty="0"/>
              </a:p>
            </p:txBody>
          </p:sp>
          <p:sp>
            <p:nvSpPr>
              <p:cNvPr id="33" name="Figura a mano libera 32">
                <a:extLst>
                  <a:ext uri="{FF2B5EF4-FFF2-40B4-BE49-F238E27FC236}">
                    <a16:creationId xmlns:a16="http://schemas.microsoft.com/office/drawing/2014/main" id="{FCDB35A8-5B2F-035F-3C34-FED6EACE01A4}"/>
                  </a:ext>
                </a:extLst>
              </p:cNvPr>
              <p:cNvSpPr/>
              <p:nvPr/>
            </p:nvSpPr>
            <p:spPr>
              <a:xfrm>
                <a:off x="2649417" y="426185"/>
                <a:ext cx="173988" cy="21321"/>
              </a:xfrm>
              <a:custGeom>
                <a:avLst/>
                <a:gdLst>
                  <a:gd name="connsiteX0" fmla="*/ 0 w 173988"/>
                  <a:gd name="connsiteY0" fmla="*/ 13258 h 21321"/>
                  <a:gd name="connsiteX1" fmla="*/ 27335 w 173988"/>
                  <a:gd name="connsiteY1" fmla="*/ 21321 h 21321"/>
                  <a:gd name="connsiteX2" fmla="*/ 100320 w 173988"/>
                  <a:gd name="connsiteY2" fmla="*/ 10661 h 21321"/>
                  <a:gd name="connsiteX3" fmla="*/ 137086 w 173988"/>
                  <a:gd name="connsiteY3" fmla="*/ 5877 h 21321"/>
                  <a:gd name="connsiteX4" fmla="*/ 173989 w 173988"/>
                  <a:gd name="connsiteY4" fmla="*/ 3007 h 21321"/>
                  <a:gd name="connsiteX5" fmla="*/ 132986 w 173988"/>
                  <a:gd name="connsiteY5" fmla="*/ 0 h 21321"/>
                  <a:gd name="connsiteX6" fmla="*/ 95400 w 173988"/>
                  <a:gd name="connsiteY6" fmla="*/ 2597 h 21321"/>
                  <a:gd name="connsiteX7" fmla="*/ 54397 w 173988"/>
                  <a:gd name="connsiteY7" fmla="*/ 6834 h 21321"/>
                  <a:gd name="connsiteX8" fmla="*/ 0 w 173988"/>
                  <a:gd name="connsiteY8" fmla="*/ 13258 h 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8" h="21321">
                    <a:moveTo>
                      <a:pt x="0" y="13258"/>
                    </a:moveTo>
                    <a:lnTo>
                      <a:pt x="27335" y="21321"/>
                    </a:lnTo>
                    <a:cubicBezTo>
                      <a:pt x="51527" y="16401"/>
                      <a:pt x="75992" y="13941"/>
                      <a:pt x="100320" y="10661"/>
                    </a:cubicBezTo>
                    <a:lnTo>
                      <a:pt x="137086" y="5877"/>
                    </a:lnTo>
                    <a:lnTo>
                      <a:pt x="173989" y="3007"/>
                    </a:lnTo>
                    <a:cubicBezTo>
                      <a:pt x="160403" y="1142"/>
                      <a:pt x="146708" y="137"/>
                      <a:pt x="132986" y="0"/>
                    </a:cubicBezTo>
                    <a:cubicBezTo>
                      <a:pt x="120275" y="0"/>
                      <a:pt x="108111" y="1367"/>
                      <a:pt x="95400" y="2597"/>
                    </a:cubicBezTo>
                    <a:lnTo>
                      <a:pt x="54397" y="6834"/>
                    </a:lnTo>
                    <a:cubicBezTo>
                      <a:pt x="37859" y="8747"/>
                      <a:pt x="20501" y="11344"/>
                      <a:pt x="0" y="13258"/>
                    </a:cubicBezTo>
                    <a:close/>
                  </a:path>
                </a:pathLst>
              </a:custGeom>
              <a:grpFill/>
              <a:ln w="13639" cap="flat">
                <a:noFill/>
                <a:prstDash val="solid"/>
                <a:miter/>
              </a:ln>
            </p:spPr>
            <p:txBody>
              <a:bodyPr rtlCol="0" anchor="ctr"/>
              <a:lstStyle/>
              <a:p>
                <a:endParaRPr lang="it-CO"/>
              </a:p>
            </p:txBody>
          </p:sp>
          <p:sp>
            <p:nvSpPr>
              <p:cNvPr id="34" name="Figura a mano libera 33">
                <a:extLst>
                  <a:ext uri="{FF2B5EF4-FFF2-40B4-BE49-F238E27FC236}">
                    <a16:creationId xmlns:a16="http://schemas.microsoft.com/office/drawing/2014/main" id="{86A4AB51-6400-FFAA-44A5-5C279103B05D}"/>
                  </a:ext>
                </a:extLst>
              </p:cNvPr>
              <p:cNvSpPr/>
              <p:nvPr/>
            </p:nvSpPr>
            <p:spPr>
              <a:xfrm>
                <a:off x="2599394" y="400006"/>
                <a:ext cx="126698" cy="16475"/>
              </a:xfrm>
              <a:custGeom>
                <a:avLst/>
                <a:gdLst>
                  <a:gd name="connsiteX0" fmla="*/ 77632 w 126698"/>
                  <a:gd name="connsiteY0" fmla="*/ 484 h 16475"/>
                  <a:gd name="connsiteX1" fmla="*/ 0 w 126698"/>
                  <a:gd name="connsiteY1" fmla="*/ 16476 h 16475"/>
                  <a:gd name="connsiteX2" fmla="*/ 63281 w 126698"/>
                  <a:gd name="connsiteY2" fmla="*/ 7318 h 16475"/>
                  <a:gd name="connsiteX3" fmla="*/ 94853 w 126698"/>
                  <a:gd name="connsiteY3" fmla="*/ 3081 h 16475"/>
                  <a:gd name="connsiteX4" fmla="*/ 126699 w 126698"/>
                  <a:gd name="connsiteY4" fmla="*/ 348 h 16475"/>
                  <a:gd name="connsiteX5" fmla="*/ 77632 w 126698"/>
                  <a:gd name="connsiteY5" fmla="*/ 484 h 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98" h="16475">
                    <a:moveTo>
                      <a:pt x="77632" y="484"/>
                    </a:moveTo>
                    <a:cubicBezTo>
                      <a:pt x="51664" y="5952"/>
                      <a:pt x="25695" y="10188"/>
                      <a:pt x="0" y="16476"/>
                    </a:cubicBezTo>
                    <a:cubicBezTo>
                      <a:pt x="20911" y="12375"/>
                      <a:pt x="42233" y="10462"/>
                      <a:pt x="63281" y="7318"/>
                    </a:cubicBezTo>
                    <a:lnTo>
                      <a:pt x="94853" y="3081"/>
                    </a:lnTo>
                    <a:lnTo>
                      <a:pt x="126699" y="348"/>
                    </a:lnTo>
                    <a:cubicBezTo>
                      <a:pt x="110434" y="74"/>
                      <a:pt x="94033" y="-336"/>
                      <a:pt x="77632" y="484"/>
                    </a:cubicBezTo>
                    <a:close/>
                  </a:path>
                </a:pathLst>
              </a:custGeom>
              <a:grpFill/>
              <a:ln w="13639" cap="flat">
                <a:noFill/>
                <a:prstDash val="solid"/>
                <a:miter/>
              </a:ln>
            </p:spPr>
            <p:txBody>
              <a:bodyPr rtlCol="0" anchor="ctr"/>
              <a:lstStyle/>
              <a:p>
                <a:endParaRPr lang="it-CO"/>
              </a:p>
            </p:txBody>
          </p:sp>
          <p:sp>
            <p:nvSpPr>
              <p:cNvPr id="35" name="Figura a mano libera 34">
                <a:extLst>
                  <a:ext uri="{FF2B5EF4-FFF2-40B4-BE49-F238E27FC236}">
                    <a16:creationId xmlns:a16="http://schemas.microsoft.com/office/drawing/2014/main" id="{36404DD3-4AF2-0351-B9AE-588F77867AE4}"/>
                  </a:ext>
                </a:extLst>
              </p:cNvPr>
              <p:cNvSpPr/>
              <p:nvPr/>
            </p:nvSpPr>
            <p:spPr>
              <a:xfrm>
                <a:off x="4110896" y="961410"/>
                <a:ext cx="190526" cy="236859"/>
              </a:xfrm>
              <a:custGeom>
                <a:avLst/>
                <a:gdLst>
                  <a:gd name="connsiteX0" fmla="*/ 190527 w 190526"/>
                  <a:gd name="connsiteY0" fmla="*/ 236860 h 236859"/>
                  <a:gd name="connsiteX1" fmla="*/ 181506 w 190526"/>
                  <a:gd name="connsiteY1" fmla="*/ 219502 h 236859"/>
                  <a:gd name="connsiteX2" fmla="*/ 0 w 190526"/>
                  <a:gd name="connsiteY2" fmla="*/ 0 h 236859"/>
                  <a:gd name="connsiteX3" fmla="*/ 190527 w 190526"/>
                  <a:gd name="connsiteY3" fmla="*/ 236860 h 236859"/>
                </a:gdLst>
                <a:ahLst/>
                <a:cxnLst>
                  <a:cxn ang="0">
                    <a:pos x="connsiteX0" y="connsiteY0"/>
                  </a:cxn>
                  <a:cxn ang="0">
                    <a:pos x="connsiteX1" y="connsiteY1"/>
                  </a:cxn>
                  <a:cxn ang="0">
                    <a:pos x="connsiteX2" y="connsiteY2"/>
                  </a:cxn>
                  <a:cxn ang="0">
                    <a:pos x="connsiteX3" y="connsiteY3"/>
                  </a:cxn>
                </a:cxnLst>
                <a:rect l="l" t="t" r="r" b="b"/>
                <a:pathLst>
                  <a:path w="190526" h="236859">
                    <a:moveTo>
                      <a:pt x="190527" y="236860"/>
                    </a:moveTo>
                    <a:lnTo>
                      <a:pt x="181506" y="219502"/>
                    </a:lnTo>
                    <a:cubicBezTo>
                      <a:pt x="127150" y="141464"/>
                      <a:pt x="66438" y="68047"/>
                      <a:pt x="0" y="0"/>
                    </a:cubicBezTo>
                    <a:cubicBezTo>
                      <a:pt x="70443" y="73115"/>
                      <a:pt x="134202" y="152384"/>
                      <a:pt x="190527" y="236860"/>
                    </a:cubicBezTo>
                    <a:close/>
                  </a:path>
                </a:pathLst>
              </a:custGeom>
              <a:grpFill/>
              <a:ln w="13639" cap="flat">
                <a:noFill/>
                <a:prstDash val="solid"/>
                <a:miter/>
              </a:ln>
            </p:spPr>
            <p:txBody>
              <a:bodyPr rtlCol="0" anchor="ctr"/>
              <a:lstStyle/>
              <a:p>
                <a:endParaRPr lang="it-CO"/>
              </a:p>
            </p:txBody>
          </p:sp>
          <p:sp>
            <p:nvSpPr>
              <p:cNvPr id="36" name="Figura a mano libera 35">
                <a:extLst>
                  <a:ext uri="{FF2B5EF4-FFF2-40B4-BE49-F238E27FC236}">
                    <a16:creationId xmlns:a16="http://schemas.microsoft.com/office/drawing/2014/main" id="{7E14C1DA-2B92-C654-28CD-55AA963D54F3}"/>
                  </a:ext>
                </a:extLst>
              </p:cNvPr>
              <p:cNvSpPr/>
              <p:nvPr/>
            </p:nvSpPr>
            <p:spPr>
              <a:xfrm>
                <a:off x="4239235" y="2889912"/>
                <a:ext cx="61914" cy="113167"/>
              </a:xfrm>
              <a:custGeom>
                <a:avLst/>
                <a:gdLst>
                  <a:gd name="connsiteX0" fmla="*/ 11754 w 61914"/>
                  <a:gd name="connsiteY0" fmla="*/ 98270 h 113167"/>
                  <a:gd name="connsiteX1" fmla="*/ 37039 w 61914"/>
                  <a:gd name="connsiteY1" fmla="*/ 49750 h 113167"/>
                  <a:gd name="connsiteX2" fmla="*/ 61914 w 61914"/>
                  <a:gd name="connsiteY2" fmla="*/ 0 h 113167"/>
                  <a:gd name="connsiteX3" fmla="*/ 32392 w 61914"/>
                  <a:gd name="connsiteY3" fmla="*/ 57267 h 113167"/>
                  <a:gd name="connsiteX4" fmla="*/ 0 w 61914"/>
                  <a:gd name="connsiteY4" fmla="*/ 113168 h 11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113167">
                    <a:moveTo>
                      <a:pt x="11754" y="98270"/>
                    </a:moveTo>
                    <a:cubicBezTo>
                      <a:pt x="19189" y="81596"/>
                      <a:pt x="27636" y="65399"/>
                      <a:pt x="37039" y="49750"/>
                    </a:cubicBezTo>
                    <a:cubicBezTo>
                      <a:pt x="46196" y="32529"/>
                      <a:pt x="55627" y="15308"/>
                      <a:pt x="61914" y="0"/>
                    </a:cubicBezTo>
                    <a:lnTo>
                      <a:pt x="32392" y="57267"/>
                    </a:lnTo>
                    <a:lnTo>
                      <a:pt x="0" y="113168"/>
                    </a:lnTo>
                    <a:close/>
                  </a:path>
                </a:pathLst>
              </a:custGeom>
              <a:grpFill/>
              <a:ln w="13639" cap="flat">
                <a:noFill/>
                <a:prstDash val="solid"/>
                <a:miter/>
              </a:ln>
            </p:spPr>
            <p:txBody>
              <a:bodyPr rtlCol="0" anchor="ctr"/>
              <a:lstStyle/>
              <a:p>
                <a:endParaRPr lang="it-CO"/>
              </a:p>
            </p:txBody>
          </p:sp>
          <p:sp>
            <p:nvSpPr>
              <p:cNvPr id="37" name="Figura a mano libera 36">
                <a:extLst>
                  <a:ext uri="{FF2B5EF4-FFF2-40B4-BE49-F238E27FC236}">
                    <a16:creationId xmlns:a16="http://schemas.microsoft.com/office/drawing/2014/main" id="{804DEAEC-8ED6-76DC-4F3D-26EDEF6278C6}"/>
                  </a:ext>
                </a:extLst>
              </p:cNvPr>
              <p:cNvSpPr/>
              <p:nvPr/>
            </p:nvSpPr>
            <p:spPr>
              <a:xfrm>
                <a:off x="3184558" y="3649422"/>
                <a:ext cx="67416" cy="25285"/>
              </a:xfrm>
              <a:custGeom>
                <a:avLst/>
                <a:gdLst>
                  <a:gd name="connsiteX0" fmla="*/ 58854 w 67416"/>
                  <a:gd name="connsiteY0" fmla="*/ 0 h 25285"/>
                  <a:gd name="connsiteX1" fmla="*/ 31519 w 67416"/>
                  <a:gd name="connsiteY1" fmla="*/ 25285 h 25285"/>
                  <a:gd name="connsiteX2" fmla="*/ 58854 w 67416"/>
                  <a:gd name="connsiteY2" fmla="*/ 0 h 25285"/>
                </a:gdLst>
                <a:ahLst/>
                <a:cxnLst>
                  <a:cxn ang="0">
                    <a:pos x="connsiteX0" y="connsiteY0"/>
                  </a:cxn>
                  <a:cxn ang="0">
                    <a:pos x="connsiteX1" y="connsiteY1"/>
                  </a:cxn>
                  <a:cxn ang="0">
                    <a:pos x="connsiteX2" y="connsiteY2"/>
                  </a:cxn>
                </a:cxnLst>
                <a:rect l="l" t="t" r="r" b="b"/>
                <a:pathLst>
                  <a:path w="67416" h="25285">
                    <a:moveTo>
                      <a:pt x="58854" y="0"/>
                    </a:moveTo>
                    <a:cubicBezTo>
                      <a:pt x="17031" y="31299"/>
                      <a:pt x="-34359" y="20228"/>
                      <a:pt x="31519" y="25285"/>
                    </a:cubicBezTo>
                    <a:cubicBezTo>
                      <a:pt x="105324" y="4920"/>
                      <a:pt x="39172" y="11618"/>
                      <a:pt x="58854" y="0"/>
                    </a:cubicBezTo>
                    <a:close/>
                  </a:path>
                </a:pathLst>
              </a:custGeom>
              <a:grpFill/>
              <a:ln w="13639" cap="flat">
                <a:noFill/>
                <a:prstDash val="solid"/>
                <a:miter/>
              </a:ln>
            </p:spPr>
            <p:txBody>
              <a:bodyPr rtlCol="0" anchor="ctr"/>
              <a:lstStyle/>
              <a:p>
                <a:endParaRPr lang="it-CO"/>
              </a:p>
            </p:txBody>
          </p:sp>
          <p:sp>
            <p:nvSpPr>
              <p:cNvPr id="38" name="Figura a mano libera 37">
                <a:extLst>
                  <a:ext uri="{FF2B5EF4-FFF2-40B4-BE49-F238E27FC236}">
                    <a16:creationId xmlns:a16="http://schemas.microsoft.com/office/drawing/2014/main" id="{256964A3-149A-98FA-989A-BD93082ECC36}"/>
                  </a:ext>
                </a:extLst>
              </p:cNvPr>
              <p:cNvSpPr/>
              <p:nvPr/>
            </p:nvSpPr>
            <p:spPr>
              <a:xfrm>
                <a:off x="2965276" y="3706617"/>
                <a:ext cx="91846" cy="14286"/>
              </a:xfrm>
              <a:custGeom>
                <a:avLst/>
                <a:gdLst>
                  <a:gd name="connsiteX0" fmla="*/ 0 w 91846"/>
                  <a:gd name="connsiteY0" fmla="*/ 14286 h 14286"/>
                  <a:gd name="connsiteX1" fmla="*/ 91846 w 91846"/>
                  <a:gd name="connsiteY1" fmla="*/ 619 h 14286"/>
                  <a:gd name="connsiteX2" fmla="*/ 36083 w 91846"/>
                  <a:gd name="connsiteY2" fmla="*/ 3763 h 14286"/>
                  <a:gd name="connsiteX3" fmla="*/ 0 w 91846"/>
                  <a:gd name="connsiteY3" fmla="*/ 14286 h 14286"/>
                </a:gdLst>
                <a:ahLst/>
                <a:cxnLst>
                  <a:cxn ang="0">
                    <a:pos x="connsiteX0" y="connsiteY0"/>
                  </a:cxn>
                  <a:cxn ang="0">
                    <a:pos x="connsiteX1" y="connsiteY1"/>
                  </a:cxn>
                  <a:cxn ang="0">
                    <a:pos x="connsiteX2" y="connsiteY2"/>
                  </a:cxn>
                  <a:cxn ang="0">
                    <a:pos x="connsiteX3" y="connsiteY3"/>
                  </a:cxn>
                </a:cxnLst>
                <a:rect l="l" t="t" r="r" b="b"/>
                <a:pathLst>
                  <a:path w="91846" h="14286">
                    <a:moveTo>
                      <a:pt x="0" y="14286"/>
                    </a:moveTo>
                    <a:cubicBezTo>
                      <a:pt x="31026" y="13193"/>
                      <a:pt x="61846" y="8614"/>
                      <a:pt x="91846" y="619"/>
                    </a:cubicBezTo>
                    <a:cubicBezTo>
                      <a:pt x="73204" y="-816"/>
                      <a:pt x="54452" y="250"/>
                      <a:pt x="36083" y="3763"/>
                    </a:cubicBezTo>
                    <a:cubicBezTo>
                      <a:pt x="25012" y="6633"/>
                      <a:pt x="16675" y="11006"/>
                      <a:pt x="0" y="14286"/>
                    </a:cubicBezTo>
                    <a:close/>
                  </a:path>
                </a:pathLst>
              </a:custGeom>
              <a:grpFill/>
              <a:ln w="13639" cap="flat">
                <a:noFill/>
                <a:prstDash val="solid"/>
                <a:miter/>
              </a:ln>
            </p:spPr>
            <p:txBody>
              <a:bodyPr rtlCol="0" anchor="ctr"/>
              <a:lstStyle/>
              <a:p>
                <a:endParaRPr lang="it-CO"/>
              </a:p>
            </p:txBody>
          </p:sp>
        </p:grpSp>
        <p:grpSp>
          <p:nvGrpSpPr>
            <p:cNvPr id="39" name="Gruppo 38">
              <a:extLst>
                <a:ext uri="{FF2B5EF4-FFF2-40B4-BE49-F238E27FC236}">
                  <a16:creationId xmlns:a16="http://schemas.microsoft.com/office/drawing/2014/main" id="{3C04892C-8431-1685-7654-570AFDCCF418}"/>
                </a:ext>
              </a:extLst>
            </p:cNvPr>
            <p:cNvGrpSpPr/>
            <p:nvPr/>
          </p:nvGrpSpPr>
          <p:grpSpPr>
            <a:xfrm>
              <a:off x="958702" y="2795268"/>
              <a:ext cx="2063315" cy="2587039"/>
              <a:chOff x="889211" y="2864572"/>
              <a:chExt cx="2063315" cy="2587039"/>
            </a:xfrm>
          </p:grpSpPr>
          <p:grpSp>
            <p:nvGrpSpPr>
              <p:cNvPr id="15" name="Gruppo 14">
                <a:extLst>
                  <a:ext uri="{FF2B5EF4-FFF2-40B4-BE49-F238E27FC236}">
                    <a16:creationId xmlns:a16="http://schemas.microsoft.com/office/drawing/2014/main" id="{3C8EC394-4E65-9673-4AC3-090B8840B61C}"/>
                  </a:ext>
                </a:extLst>
              </p:cNvPr>
              <p:cNvGrpSpPr/>
              <p:nvPr/>
            </p:nvGrpSpPr>
            <p:grpSpPr>
              <a:xfrm>
                <a:off x="889211" y="2956674"/>
                <a:ext cx="700881" cy="1671520"/>
                <a:chOff x="8060496" y="5792776"/>
                <a:chExt cx="149011" cy="355374"/>
              </a:xfrm>
            </p:grpSpPr>
            <p:sp>
              <p:nvSpPr>
                <p:cNvPr id="16" name="Figura a mano libera 15">
                  <a:extLst>
                    <a:ext uri="{FF2B5EF4-FFF2-40B4-BE49-F238E27FC236}">
                      <a16:creationId xmlns:a16="http://schemas.microsoft.com/office/drawing/2014/main" id="{14CDE537-A4F5-B5E4-B50B-770F0C93A4FF}"/>
                    </a:ext>
                  </a:extLst>
                </p:cNvPr>
                <p:cNvSpPr/>
                <p:nvPr/>
              </p:nvSpPr>
              <p:spPr>
                <a:xfrm flipH="1">
                  <a:off x="8060496" y="5886831"/>
                  <a:ext cx="149011" cy="261319"/>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solidFill>
                  <a:srgbClr val="430716"/>
                </a:solidFill>
                <a:ln w="9516" cap="flat">
                  <a:noFill/>
                  <a:prstDash val="solid"/>
                  <a:miter/>
                </a:ln>
              </p:spPr>
              <p:txBody>
                <a:bodyPr rtlCol="0" anchor="ctr"/>
                <a:lstStyle/>
                <a:p>
                  <a:endParaRPr lang="it-CO"/>
                </a:p>
              </p:txBody>
            </p:sp>
            <p:sp>
              <p:nvSpPr>
                <p:cNvPr id="17" name="Figura a mano libera 16">
                  <a:extLst>
                    <a:ext uri="{FF2B5EF4-FFF2-40B4-BE49-F238E27FC236}">
                      <a16:creationId xmlns:a16="http://schemas.microsoft.com/office/drawing/2014/main" id="{4008FD5D-135D-5F7B-2D02-DD2A5383581D}"/>
                    </a:ext>
                  </a:extLst>
                </p:cNvPr>
                <p:cNvSpPr/>
                <p:nvPr/>
              </p:nvSpPr>
              <p:spPr>
                <a:xfrm flipH="1">
                  <a:off x="8081651" y="5792776"/>
                  <a:ext cx="104935" cy="104163"/>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solidFill>
                  <a:srgbClr val="430716"/>
                </a:solidFill>
                <a:ln w="9516" cap="flat">
                  <a:noFill/>
                  <a:prstDash val="solid"/>
                  <a:miter/>
                </a:ln>
              </p:spPr>
              <p:txBody>
                <a:bodyPr rtlCol="0" anchor="ctr"/>
                <a:lstStyle/>
                <a:p>
                  <a:endParaRPr lang="it-CO"/>
                </a:p>
              </p:txBody>
            </p:sp>
          </p:grpSp>
          <p:grpSp>
            <p:nvGrpSpPr>
              <p:cNvPr id="18" name="Gruppo 17">
                <a:extLst>
                  <a:ext uri="{FF2B5EF4-FFF2-40B4-BE49-F238E27FC236}">
                    <a16:creationId xmlns:a16="http://schemas.microsoft.com/office/drawing/2014/main" id="{15FE96E9-503E-F38C-5929-47DBB90A295F}"/>
                  </a:ext>
                </a:extLst>
              </p:cNvPr>
              <p:cNvGrpSpPr/>
              <p:nvPr/>
            </p:nvGrpSpPr>
            <p:grpSpPr>
              <a:xfrm>
                <a:off x="1809672" y="2864572"/>
                <a:ext cx="785183" cy="1686619"/>
                <a:chOff x="8231226" y="5792775"/>
                <a:chExt cx="166934" cy="358584"/>
              </a:xfrm>
            </p:grpSpPr>
            <p:sp>
              <p:nvSpPr>
                <p:cNvPr id="19" name="Figura a mano libera 18">
                  <a:extLst>
                    <a:ext uri="{FF2B5EF4-FFF2-40B4-BE49-F238E27FC236}">
                      <a16:creationId xmlns:a16="http://schemas.microsoft.com/office/drawing/2014/main" id="{DCA7675F-2E1D-E252-9577-697BFBA688FE}"/>
                    </a:ext>
                  </a:extLst>
                </p:cNvPr>
                <p:cNvSpPr/>
                <p:nvPr/>
              </p:nvSpPr>
              <p:spPr>
                <a:xfrm flipH="1">
                  <a:off x="8231226" y="5887821"/>
                  <a:ext cx="166934" cy="263538"/>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solidFill>
                  <a:srgbClr val="430716"/>
                </a:solidFill>
                <a:ln w="9516" cap="flat">
                  <a:noFill/>
                  <a:prstDash val="solid"/>
                  <a:miter/>
                </a:ln>
              </p:spPr>
              <p:txBody>
                <a:bodyPr rtlCol="0" anchor="ctr"/>
                <a:lstStyle/>
                <a:p>
                  <a:endParaRPr lang="it-CO"/>
                </a:p>
              </p:txBody>
            </p:sp>
            <p:sp>
              <p:nvSpPr>
                <p:cNvPr id="20" name="Figura a mano libera 19">
                  <a:extLst>
                    <a:ext uri="{FF2B5EF4-FFF2-40B4-BE49-F238E27FC236}">
                      <a16:creationId xmlns:a16="http://schemas.microsoft.com/office/drawing/2014/main" id="{D686CE56-6ACB-160D-8499-922379426BE9}"/>
                    </a:ext>
                  </a:extLst>
                </p:cNvPr>
                <p:cNvSpPr/>
                <p:nvPr/>
              </p:nvSpPr>
              <p:spPr>
                <a:xfrm flipH="1">
                  <a:off x="8260639" y="5792775"/>
                  <a:ext cx="104935" cy="104162"/>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solidFill>
                  <a:srgbClr val="430716"/>
                </a:solidFill>
                <a:ln w="9516" cap="flat">
                  <a:noFill/>
                  <a:prstDash val="solid"/>
                  <a:miter/>
                </a:ln>
              </p:spPr>
              <p:txBody>
                <a:bodyPr rtlCol="0" anchor="ctr"/>
                <a:lstStyle/>
                <a:p>
                  <a:endParaRPr lang="it-CO"/>
                </a:p>
              </p:txBody>
            </p:sp>
          </p:grpSp>
          <p:grpSp>
            <p:nvGrpSpPr>
              <p:cNvPr id="13" name="Gruppo 12">
                <a:extLst>
                  <a:ext uri="{FF2B5EF4-FFF2-40B4-BE49-F238E27FC236}">
                    <a16:creationId xmlns:a16="http://schemas.microsoft.com/office/drawing/2014/main" id="{12002283-3B4F-6846-490E-A4EACF239775}"/>
                  </a:ext>
                </a:extLst>
              </p:cNvPr>
              <p:cNvGrpSpPr/>
              <p:nvPr/>
            </p:nvGrpSpPr>
            <p:grpSpPr>
              <a:xfrm>
                <a:off x="2167343" y="3764992"/>
                <a:ext cx="785183" cy="1686619"/>
                <a:chOff x="8231226" y="5792775"/>
                <a:chExt cx="166934" cy="358584"/>
              </a:xfrm>
              <a:solidFill>
                <a:srgbClr val="ED1951"/>
              </a:solidFill>
            </p:grpSpPr>
            <p:sp>
              <p:nvSpPr>
                <p:cNvPr id="10" name="Figura a mano libera 9">
                  <a:extLst>
                    <a:ext uri="{FF2B5EF4-FFF2-40B4-BE49-F238E27FC236}">
                      <a16:creationId xmlns:a16="http://schemas.microsoft.com/office/drawing/2014/main" id="{8279CB23-BA78-D0BB-1C21-6029B983532A}"/>
                    </a:ext>
                  </a:extLst>
                </p:cNvPr>
                <p:cNvSpPr/>
                <p:nvPr/>
              </p:nvSpPr>
              <p:spPr>
                <a:xfrm flipH="1">
                  <a:off x="8231226" y="5887821"/>
                  <a:ext cx="166934" cy="263538"/>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grpFill/>
                <a:ln w="9516" cap="flat">
                  <a:noFill/>
                  <a:prstDash val="solid"/>
                  <a:miter/>
                </a:ln>
              </p:spPr>
              <p:txBody>
                <a:bodyPr rtlCol="0" anchor="ctr"/>
                <a:lstStyle/>
                <a:p>
                  <a:endParaRPr lang="it-CO" dirty="0"/>
                </a:p>
              </p:txBody>
            </p:sp>
            <p:sp>
              <p:nvSpPr>
                <p:cNvPr id="11" name="Figura a mano libera 10">
                  <a:extLst>
                    <a:ext uri="{FF2B5EF4-FFF2-40B4-BE49-F238E27FC236}">
                      <a16:creationId xmlns:a16="http://schemas.microsoft.com/office/drawing/2014/main" id="{465BA617-B2EF-7C2B-4CAD-D66E9756C1C5}"/>
                    </a:ext>
                  </a:extLst>
                </p:cNvPr>
                <p:cNvSpPr/>
                <p:nvPr/>
              </p:nvSpPr>
              <p:spPr>
                <a:xfrm flipH="1">
                  <a:off x="8260639" y="5792775"/>
                  <a:ext cx="104935" cy="104162"/>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grpFill/>
                <a:ln w="9516" cap="flat">
                  <a:noFill/>
                  <a:prstDash val="solid"/>
                  <a:miter/>
                </a:ln>
              </p:spPr>
              <p:txBody>
                <a:bodyPr rtlCol="0" anchor="ctr"/>
                <a:lstStyle/>
                <a:p>
                  <a:endParaRPr lang="it-CO"/>
                </a:p>
              </p:txBody>
            </p:sp>
          </p:grpSp>
          <p:grpSp>
            <p:nvGrpSpPr>
              <p:cNvPr id="14" name="Gruppo 13">
                <a:extLst>
                  <a:ext uri="{FF2B5EF4-FFF2-40B4-BE49-F238E27FC236}">
                    <a16:creationId xmlns:a16="http://schemas.microsoft.com/office/drawing/2014/main" id="{910CD0B8-407F-E9DA-8706-152B8D146877}"/>
                  </a:ext>
                </a:extLst>
              </p:cNvPr>
              <p:cNvGrpSpPr/>
              <p:nvPr/>
            </p:nvGrpSpPr>
            <p:grpSpPr>
              <a:xfrm>
                <a:off x="1397289" y="3780091"/>
                <a:ext cx="700881" cy="1671520"/>
                <a:chOff x="8060496" y="5792776"/>
                <a:chExt cx="149011" cy="355374"/>
              </a:xfrm>
              <a:solidFill>
                <a:srgbClr val="ED1951"/>
              </a:solidFill>
            </p:grpSpPr>
            <p:sp>
              <p:nvSpPr>
                <p:cNvPr id="9" name="Figura a mano libera 8">
                  <a:extLst>
                    <a:ext uri="{FF2B5EF4-FFF2-40B4-BE49-F238E27FC236}">
                      <a16:creationId xmlns:a16="http://schemas.microsoft.com/office/drawing/2014/main" id="{ABB95CE8-6199-C253-CA76-34ED6B3B5437}"/>
                    </a:ext>
                  </a:extLst>
                </p:cNvPr>
                <p:cNvSpPr/>
                <p:nvPr/>
              </p:nvSpPr>
              <p:spPr>
                <a:xfrm flipH="1">
                  <a:off x="8060496" y="5886831"/>
                  <a:ext cx="149011" cy="261319"/>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grpFill/>
                <a:ln w="9516" cap="flat">
                  <a:noFill/>
                  <a:prstDash val="solid"/>
                  <a:miter/>
                </a:ln>
              </p:spPr>
              <p:txBody>
                <a:bodyPr rtlCol="0" anchor="ctr"/>
                <a:lstStyle/>
                <a:p>
                  <a:endParaRPr lang="it-CO"/>
                </a:p>
              </p:txBody>
            </p:sp>
            <p:sp>
              <p:nvSpPr>
                <p:cNvPr id="12" name="Figura a mano libera 11">
                  <a:extLst>
                    <a:ext uri="{FF2B5EF4-FFF2-40B4-BE49-F238E27FC236}">
                      <a16:creationId xmlns:a16="http://schemas.microsoft.com/office/drawing/2014/main" id="{977A0ACC-7063-FFF8-3D2D-058AF34A29D0}"/>
                    </a:ext>
                  </a:extLst>
                </p:cNvPr>
                <p:cNvSpPr/>
                <p:nvPr/>
              </p:nvSpPr>
              <p:spPr>
                <a:xfrm flipH="1">
                  <a:off x="8081651" y="5792776"/>
                  <a:ext cx="104935" cy="104163"/>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grpFill/>
                <a:ln w="9516" cap="flat">
                  <a:noFill/>
                  <a:prstDash val="solid"/>
                  <a:miter/>
                </a:ln>
              </p:spPr>
              <p:txBody>
                <a:bodyPr rtlCol="0" anchor="ctr"/>
                <a:lstStyle/>
                <a:p>
                  <a:endParaRPr lang="it-CO"/>
                </a:p>
              </p:txBody>
            </p:sp>
          </p:grpSp>
        </p:grpSp>
      </p:grpSp>
      <p:sp>
        <p:nvSpPr>
          <p:cNvPr id="42" name="CasellaDiTesto 41">
            <a:extLst>
              <a:ext uri="{FF2B5EF4-FFF2-40B4-BE49-F238E27FC236}">
                <a16:creationId xmlns:a16="http://schemas.microsoft.com/office/drawing/2014/main" id="{9643F702-5BBA-597E-6CEA-8EB4B586BE03}"/>
              </a:ext>
            </a:extLst>
          </p:cNvPr>
          <p:cNvSpPr txBox="1"/>
          <p:nvPr/>
        </p:nvSpPr>
        <p:spPr>
          <a:xfrm>
            <a:off x="937578" y="5663350"/>
            <a:ext cx="5158422" cy="400110"/>
          </a:xfrm>
          <a:prstGeom prst="rect">
            <a:avLst/>
          </a:prstGeom>
          <a:noFill/>
        </p:spPr>
        <p:txBody>
          <a:bodyPr wrap="square">
            <a:spAutoFit/>
          </a:bodyPr>
          <a:lstStyle/>
          <a:p>
            <a:pPr algn="ctr"/>
            <a:r>
              <a:rPr lang="en-GB" sz="2000" dirty="0">
                <a:solidFill>
                  <a:schemeClr val="bg1"/>
                </a:solidFill>
                <a:latin typeface="Proxima Nova Thin" panose="02000506030000020004" pitchFamily="2" charset="0"/>
              </a:rPr>
              <a:t>Your group will have 7 minutes to discuss</a:t>
            </a:r>
          </a:p>
        </p:txBody>
      </p:sp>
      <p:sp>
        <p:nvSpPr>
          <p:cNvPr id="43" name="Elemento grafico 36">
            <a:extLst>
              <a:ext uri="{FF2B5EF4-FFF2-40B4-BE49-F238E27FC236}">
                <a16:creationId xmlns:a16="http://schemas.microsoft.com/office/drawing/2014/main" id="{49DBD3E7-0809-0A9C-125C-8EF1A30AEBA4}"/>
              </a:ext>
            </a:extLst>
          </p:cNvPr>
          <p:cNvSpPr/>
          <p:nvPr/>
        </p:nvSpPr>
        <p:spPr>
          <a:xfrm>
            <a:off x="11344975" y="2268999"/>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44" name="Elemento grafico 36">
            <a:extLst>
              <a:ext uri="{FF2B5EF4-FFF2-40B4-BE49-F238E27FC236}">
                <a16:creationId xmlns:a16="http://schemas.microsoft.com/office/drawing/2014/main" id="{70A65F01-A6F2-D276-6596-09658B7D74EB}"/>
              </a:ext>
            </a:extLst>
          </p:cNvPr>
          <p:cNvSpPr/>
          <p:nvPr/>
        </p:nvSpPr>
        <p:spPr>
          <a:xfrm>
            <a:off x="11344975" y="3473016"/>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25" name="CasellaDiTesto 24">
            <a:extLst>
              <a:ext uri="{FF2B5EF4-FFF2-40B4-BE49-F238E27FC236}">
                <a16:creationId xmlns:a16="http://schemas.microsoft.com/office/drawing/2014/main" id="{87E81398-3D7D-561E-5BBC-F1A89DB4CBD4}"/>
              </a:ext>
            </a:extLst>
          </p:cNvPr>
          <p:cNvSpPr txBox="1"/>
          <p:nvPr/>
        </p:nvSpPr>
        <p:spPr>
          <a:xfrm>
            <a:off x="2407670" y="331812"/>
            <a:ext cx="3068514" cy="1015663"/>
          </a:xfrm>
          <a:prstGeom prst="rect">
            <a:avLst/>
          </a:prstGeom>
          <a:noFill/>
        </p:spPr>
        <p:txBody>
          <a:bodyPr wrap="square">
            <a:spAutoFit/>
          </a:bodyPr>
          <a:lstStyle>
            <a:defPPr>
              <a:defRPr lang="en-US"/>
            </a:defPPr>
            <a:lvl1pPr>
              <a:defRPr sz="2400">
                <a:solidFill>
                  <a:srgbClr val="222222"/>
                </a:solidFill>
                <a:latin typeface="Proxima Nova Thin" panose="02000506030000020004" pitchFamily="2" charset="0"/>
                <a:ea typeface="Times New Roman" panose="02020603050405020304" pitchFamily="18" charset="0"/>
              </a:defRPr>
            </a:lvl1pPr>
          </a:lstStyle>
          <a:p>
            <a:r>
              <a:rPr lang="en-GB" sz="2000" dirty="0"/>
              <a:t>You will be divided into 4 groups to get to know Raul and </a:t>
            </a:r>
            <a:r>
              <a:rPr lang="en-GB" sz="2000" dirty="0" err="1"/>
              <a:t>Agapito</a:t>
            </a:r>
            <a:r>
              <a:rPr lang="en-GB" sz="2000" dirty="0"/>
              <a:t>.</a:t>
            </a:r>
            <a:endParaRPr lang="en-US" sz="2000" dirty="0"/>
          </a:p>
        </p:txBody>
      </p:sp>
      <p:sp>
        <p:nvSpPr>
          <p:cNvPr id="21" name="Elemento grafico 36">
            <a:extLst>
              <a:ext uri="{FF2B5EF4-FFF2-40B4-BE49-F238E27FC236}">
                <a16:creationId xmlns:a16="http://schemas.microsoft.com/office/drawing/2014/main" id="{20A4DBAD-E2CA-29AB-A135-00FCA8D6F6C8}"/>
              </a:ext>
            </a:extLst>
          </p:cNvPr>
          <p:cNvSpPr/>
          <p:nvPr/>
        </p:nvSpPr>
        <p:spPr>
          <a:xfrm>
            <a:off x="11344975" y="4098658"/>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22" name="Elemento grafico 36">
            <a:extLst>
              <a:ext uri="{FF2B5EF4-FFF2-40B4-BE49-F238E27FC236}">
                <a16:creationId xmlns:a16="http://schemas.microsoft.com/office/drawing/2014/main" id="{7FFEBD90-4673-6EB4-15FD-D0B52181066C}"/>
              </a:ext>
            </a:extLst>
          </p:cNvPr>
          <p:cNvSpPr/>
          <p:nvPr/>
        </p:nvSpPr>
        <p:spPr>
          <a:xfrm>
            <a:off x="11344975" y="4692216"/>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23" name="CasellaDiTesto 22">
            <a:extLst>
              <a:ext uri="{FF2B5EF4-FFF2-40B4-BE49-F238E27FC236}">
                <a16:creationId xmlns:a16="http://schemas.microsoft.com/office/drawing/2014/main" id="{ED22B58D-8FAE-ADD2-2A43-B4D41057FE9F}"/>
              </a:ext>
            </a:extLst>
          </p:cNvPr>
          <p:cNvSpPr txBox="1"/>
          <p:nvPr/>
        </p:nvSpPr>
        <p:spPr>
          <a:xfrm>
            <a:off x="3294432" y="1085266"/>
            <a:ext cx="7670799"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Handout 4.2</a:t>
            </a:r>
          </a:p>
        </p:txBody>
      </p:sp>
      <p:sp>
        <p:nvSpPr>
          <p:cNvPr id="41" name="CasellaDiTesto 40">
            <a:extLst>
              <a:ext uri="{FF2B5EF4-FFF2-40B4-BE49-F238E27FC236}">
                <a16:creationId xmlns:a16="http://schemas.microsoft.com/office/drawing/2014/main" id="{7DDD1DC7-2707-E6B6-1AA8-B4CA4819A805}"/>
              </a:ext>
            </a:extLst>
          </p:cNvPr>
          <p:cNvSpPr txBox="1"/>
          <p:nvPr/>
        </p:nvSpPr>
        <p:spPr>
          <a:xfrm>
            <a:off x="4679830" y="5524011"/>
            <a:ext cx="6673514" cy="707886"/>
          </a:xfrm>
          <a:prstGeom prst="rect">
            <a:avLst/>
          </a:prstGeom>
          <a:noFill/>
        </p:spPr>
        <p:txBody>
          <a:bodyPr wrap="square">
            <a:spAutoFit/>
          </a:bodyPr>
          <a:lstStyle/>
          <a:p>
            <a:pPr algn="r"/>
            <a:r>
              <a:rPr lang="en-GB" sz="2000" dirty="0">
                <a:solidFill>
                  <a:schemeClr val="tx1">
                    <a:lumMod val="85000"/>
                    <a:lumOff val="15000"/>
                  </a:schemeClr>
                </a:solidFill>
                <a:latin typeface="Proxima Nova Thin" panose="02000506030000020004" pitchFamily="2" charset="0"/>
              </a:rPr>
              <a:t>Identify a rapporteur</a:t>
            </a:r>
          </a:p>
          <a:p>
            <a:pPr algn="r"/>
            <a:r>
              <a:rPr lang="en-GB" sz="2000" dirty="0">
                <a:solidFill>
                  <a:schemeClr val="tx1">
                    <a:lumMod val="85000"/>
                    <a:lumOff val="15000"/>
                  </a:schemeClr>
                </a:solidFill>
                <a:latin typeface="Proxima Nova Thin" panose="02000506030000020004" pitchFamily="2" charset="0"/>
              </a:rPr>
              <a:t>Draft your answer in a PPT for presentation</a:t>
            </a:r>
            <a:endParaRPr lang="en-US" sz="2000" dirty="0">
              <a:solidFill>
                <a:schemeClr val="tx1">
                  <a:lumMod val="85000"/>
                  <a:lumOff val="15000"/>
                </a:schemeClr>
              </a:solidFill>
              <a:latin typeface="Proxima Nova Thin" panose="02000506030000020004" pitchFamily="2" charset="0"/>
            </a:endParaRPr>
          </a:p>
        </p:txBody>
      </p:sp>
    </p:spTree>
    <p:extLst>
      <p:ext uri="{BB962C8B-B14F-4D97-AF65-F5344CB8AC3E}">
        <p14:creationId xmlns:p14="http://schemas.microsoft.com/office/powerpoint/2010/main" val="49778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C5390FBD-E33B-E7FA-485E-391B6EDC6057}"/>
              </a:ext>
            </a:extLst>
          </p:cNvPr>
          <p:cNvSpPr/>
          <p:nvPr/>
        </p:nvSpPr>
        <p:spPr>
          <a:xfrm>
            <a:off x="10063604" y="-1234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2" name="Elemento grafico 28">
            <a:extLst>
              <a:ext uri="{FF2B5EF4-FFF2-40B4-BE49-F238E27FC236}">
                <a16:creationId xmlns:a16="http://schemas.microsoft.com/office/drawing/2014/main" id="{BE479312-963D-CFB8-8A6D-A3251F03C3C4}"/>
              </a:ext>
            </a:extLst>
          </p:cNvPr>
          <p:cNvSpPr/>
          <p:nvPr/>
        </p:nvSpPr>
        <p:spPr>
          <a:xfrm rot="7253506">
            <a:off x="6809192" y="2929337"/>
            <a:ext cx="10765614" cy="5290520"/>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dirty="0"/>
          </a:p>
        </p:txBody>
      </p:sp>
      <p:sp>
        <p:nvSpPr>
          <p:cNvPr id="3" name="CasellaDiTesto 2">
            <a:extLst>
              <a:ext uri="{FF2B5EF4-FFF2-40B4-BE49-F238E27FC236}">
                <a16:creationId xmlns:a16="http://schemas.microsoft.com/office/drawing/2014/main" id="{0C852478-B573-9CFE-940A-0029CFD54C8A}"/>
              </a:ext>
            </a:extLst>
          </p:cNvPr>
          <p:cNvSpPr txBox="1"/>
          <p:nvPr/>
        </p:nvSpPr>
        <p:spPr>
          <a:xfrm>
            <a:off x="-205406" y="507330"/>
            <a:ext cx="9610542"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Case study – meet Raul</a:t>
            </a:r>
          </a:p>
        </p:txBody>
      </p:sp>
      <p:sp>
        <p:nvSpPr>
          <p:cNvPr id="4" name="CasellaDiTesto 3">
            <a:extLst>
              <a:ext uri="{FF2B5EF4-FFF2-40B4-BE49-F238E27FC236}">
                <a16:creationId xmlns:a16="http://schemas.microsoft.com/office/drawing/2014/main" id="{267A64AF-194F-8679-ADA3-D223B6D31440}"/>
              </a:ext>
            </a:extLst>
          </p:cNvPr>
          <p:cNvSpPr txBox="1"/>
          <p:nvPr/>
        </p:nvSpPr>
        <p:spPr>
          <a:xfrm>
            <a:off x="1940441" y="1361264"/>
            <a:ext cx="7711986" cy="5016758"/>
          </a:xfrm>
          <a:prstGeom prst="rect">
            <a:avLst/>
          </a:prstGeom>
          <a:noFill/>
        </p:spPr>
        <p:txBody>
          <a:bodyPr wrap="square" rtlCol="0">
            <a:spAutoFit/>
          </a:bodyPr>
          <a:lstStyle/>
          <a:p>
            <a:r>
              <a:rPr lang="en-US" sz="2000" dirty="0">
                <a:solidFill>
                  <a:srgbClr val="222222"/>
                </a:solidFill>
                <a:latin typeface="Proxima Nova Thin" panose="02000506030000020004" pitchFamily="2" charset="0"/>
              </a:rPr>
              <a:t>Raúl, a 69-year-old subsistence farmer from El Salvador who was forced to flee his home some years ago due to death threats from local gang members, said he has suffered from the effects of stay-at-home orders.</a:t>
            </a:r>
          </a:p>
          <a:p>
            <a:endParaRPr lang="en-US" sz="2000" dirty="0">
              <a:solidFill>
                <a:srgbClr val="222222"/>
              </a:solidFill>
              <a:latin typeface="Proxima Nova Thin" panose="02000506030000020004" pitchFamily="2" charset="0"/>
            </a:endParaRPr>
          </a:p>
          <a:p>
            <a:r>
              <a:rPr lang="en-US" sz="2000" dirty="0">
                <a:solidFill>
                  <a:srgbClr val="222222"/>
                </a:solidFill>
                <a:latin typeface="Proxima Nova Thin" panose="02000506030000020004" pitchFamily="2" charset="0"/>
              </a:rPr>
              <a:t>“It’s harmed us both physically and in terms of our morale,” said Raúl, who lives with his wife, their daughter and a grandchild in a small farming community on the other side of the country from the home they were forced to leave. “Being cooped up inside for such a long time is really hard, especially for older people like us. … Not being able to go out freely makes us suffer, it stresses us out and gives us headaches.”</a:t>
            </a:r>
          </a:p>
          <a:p>
            <a:endParaRPr lang="en-US" sz="2000" dirty="0">
              <a:solidFill>
                <a:srgbClr val="222222"/>
              </a:solidFill>
              <a:latin typeface="Proxima Nova Thin" panose="02000506030000020004" pitchFamily="2" charset="0"/>
            </a:endParaRPr>
          </a:p>
          <a:p>
            <a:r>
              <a:rPr lang="en-US" sz="2000" dirty="0">
                <a:solidFill>
                  <a:srgbClr val="222222"/>
                </a:solidFill>
                <a:latin typeface="Proxima Nova Thin" panose="02000506030000020004" pitchFamily="2" charset="0"/>
              </a:rPr>
              <a:t>“It’s like being a prisoner,” said Raúl, adding he has not received treatment for his high blood pressure and asthma since the start of the pandemic.</a:t>
            </a:r>
          </a:p>
        </p:txBody>
      </p:sp>
      <p:sp>
        <p:nvSpPr>
          <p:cNvPr id="7" name="Elemento grafico 8">
            <a:extLst>
              <a:ext uri="{FF2B5EF4-FFF2-40B4-BE49-F238E27FC236}">
                <a16:creationId xmlns:a16="http://schemas.microsoft.com/office/drawing/2014/main" id="{A42E2F53-BCDB-4D58-A1F6-77A74E694C71}"/>
              </a:ext>
            </a:extLst>
          </p:cNvPr>
          <p:cNvSpPr/>
          <p:nvPr/>
        </p:nvSpPr>
        <p:spPr>
          <a:xfrm rot="5400000">
            <a:off x="10851167" y="2456577"/>
            <a:ext cx="546093" cy="2824631"/>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chemeClr val="bg1">
              <a:lumMod val="95000"/>
            </a:schemeClr>
          </a:solidFill>
          <a:ln w="8996" cap="flat">
            <a:noFill/>
            <a:prstDash val="solid"/>
            <a:miter/>
          </a:ln>
        </p:spPr>
        <p:txBody>
          <a:bodyPr rtlCol="0" anchor="ctr"/>
          <a:lstStyle/>
          <a:p>
            <a:endParaRPr lang="it-CO"/>
          </a:p>
        </p:txBody>
      </p:sp>
      <p:pic>
        <p:nvPicPr>
          <p:cNvPr id="11" name="Picture 7">
            <a:extLst>
              <a:ext uri="{FF2B5EF4-FFF2-40B4-BE49-F238E27FC236}">
                <a16:creationId xmlns:a16="http://schemas.microsoft.com/office/drawing/2014/main" id="{7FE01B21-B195-EA06-3C87-A0600A018C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a:extLst>
              <a:ext uri="{FF2B5EF4-FFF2-40B4-BE49-F238E27FC236}">
                <a16:creationId xmlns:a16="http://schemas.microsoft.com/office/drawing/2014/main" id="{3628D865-D59C-7A3B-055C-3F3815A8031B}"/>
              </a:ext>
            </a:extLst>
          </p:cNvPr>
          <p:cNvSpPr/>
          <p:nvPr/>
        </p:nvSpPr>
        <p:spPr>
          <a:xfrm>
            <a:off x="228600" y="1969286"/>
            <a:ext cx="814388" cy="407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CO" dirty="0"/>
              <a:t>v</a:t>
            </a:r>
          </a:p>
        </p:txBody>
      </p:sp>
      <p:sp>
        <p:nvSpPr>
          <p:cNvPr id="15" name="Figura a mano libera 14">
            <a:extLst>
              <a:ext uri="{FF2B5EF4-FFF2-40B4-BE49-F238E27FC236}">
                <a16:creationId xmlns:a16="http://schemas.microsoft.com/office/drawing/2014/main" id="{506CC3A9-0FEC-BD5A-CCF0-FECAE22B5D2E}"/>
              </a:ext>
            </a:extLst>
          </p:cNvPr>
          <p:cNvSpPr/>
          <p:nvPr/>
        </p:nvSpPr>
        <p:spPr>
          <a:xfrm rot="5862969">
            <a:off x="-4729111" y="5769863"/>
            <a:ext cx="10632465" cy="1976613"/>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17" name="Rettangolo 16">
            <a:extLst>
              <a:ext uri="{FF2B5EF4-FFF2-40B4-BE49-F238E27FC236}">
                <a16:creationId xmlns:a16="http://schemas.microsoft.com/office/drawing/2014/main" id="{46AF9774-25C0-6144-78DB-7C3E1794F441}"/>
              </a:ext>
            </a:extLst>
          </p:cNvPr>
          <p:cNvSpPr/>
          <p:nvPr/>
        </p:nvSpPr>
        <p:spPr>
          <a:xfrm>
            <a:off x="1042988" y="6449625"/>
            <a:ext cx="814388" cy="40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CO" dirty="0"/>
              <a:t>v</a:t>
            </a:r>
          </a:p>
        </p:txBody>
      </p:sp>
      <p:pic>
        <p:nvPicPr>
          <p:cNvPr id="10" name="Elemento grafico 9">
            <a:extLst>
              <a:ext uri="{FF2B5EF4-FFF2-40B4-BE49-F238E27FC236}">
                <a16:creationId xmlns:a16="http://schemas.microsoft.com/office/drawing/2014/main" id="{1B711C44-52DC-C916-7A7C-3AE8D9BDE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791472">
            <a:off x="-1920146" y="-4096686"/>
            <a:ext cx="6614935" cy="5759771"/>
          </a:xfrm>
          <a:prstGeom prst="rect">
            <a:avLst/>
          </a:prstGeom>
        </p:spPr>
      </p:pic>
      <p:sp>
        <p:nvSpPr>
          <p:cNvPr id="18" name="Elemento grafico 36">
            <a:extLst>
              <a:ext uri="{FF2B5EF4-FFF2-40B4-BE49-F238E27FC236}">
                <a16:creationId xmlns:a16="http://schemas.microsoft.com/office/drawing/2014/main" id="{CFE0FA94-0B58-4FC9-B742-48EE94E25536}"/>
              </a:ext>
            </a:extLst>
          </p:cNvPr>
          <p:cNvSpPr/>
          <p:nvPr/>
        </p:nvSpPr>
        <p:spPr>
          <a:xfrm>
            <a:off x="1520494" y="145564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9" name="Elemento grafico 36">
            <a:extLst>
              <a:ext uri="{FF2B5EF4-FFF2-40B4-BE49-F238E27FC236}">
                <a16:creationId xmlns:a16="http://schemas.microsoft.com/office/drawing/2014/main" id="{A0A8E6D1-096D-1E71-93A0-0FD2A107FD95}"/>
              </a:ext>
            </a:extLst>
          </p:cNvPr>
          <p:cNvSpPr/>
          <p:nvPr/>
        </p:nvSpPr>
        <p:spPr>
          <a:xfrm>
            <a:off x="1520494" y="2997772"/>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20" name="Elemento grafico 36">
            <a:extLst>
              <a:ext uri="{FF2B5EF4-FFF2-40B4-BE49-F238E27FC236}">
                <a16:creationId xmlns:a16="http://schemas.microsoft.com/office/drawing/2014/main" id="{FF79DB65-A88D-09B5-EE14-A88BB377847B}"/>
              </a:ext>
            </a:extLst>
          </p:cNvPr>
          <p:cNvSpPr/>
          <p:nvPr/>
        </p:nvSpPr>
        <p:spPr>
          <a:xfrm>
            <a:off x="1520494" y="5403917"/>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284392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4003204-4BB0-DCF4-9B3E-9E730DBF1D19}"/>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5" name="Picture 7">
            <a:extLst>
              <a:ext uri="{FF2B5EF4-FFF2-40B4-BE49-F238E27FC236}">
                <a16:creationId xmlns:a16="http://schemas.microsoft.com/office/drawing/2014/main" id="{D6219F6A-086C-4F12-7A0D-49B199757E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emento grafico 28">
            <a:extLst>
              <a:ext uri="{FF2B5EF4-FFF2-40B4-BE49-F238E27FC236}">
                <a16:creationId xmlns:a16="http://schemas.microsoft.com/office/drawing/2014/main" id="{BC658A26-300C-E284-023E-3D14EC9FAC1E}"/>
              </a:ext>
            </a:extLst>
          </p:cNvPr>
          <p:cNvSpPr/>
          <p:nvPr/>
        </p:nvSpPr>
        <p:spPr>
          <a:xfrm>
            <a:off x="-899305" y="-2664025"/>
            <a:ext cx="4882172" cy="5531642"/>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a:p>
        </p:txBody>
      </p:sp>
      <p:pic>
        <p:nvPicPr>
          <p:cNvPr id="8" name="Elemento grafico 7">
            <a:extLst>
              <a:ext uri="{FF2B5EF4-FFF2-40B4-BE49-F238E27FC236}">
                <a16:creationId xmlns:a16="http://schemas.microsoft.com/office/drawing/2014/main" id="{225ED1D6-BD4C-AA7B-54FC-9624EA5EAA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45975" y="4866237"/>
            <a:ext cx="3340100" cy="2908300"/>
          </a:xfrm>
          <a:prstGeom prst="rect">
            <a:avLst/>
          </a:prstGeom>
        </p:spPr>
      </p:pic>
      <p:sp>
        <p:nvSpPr>
          <p:cNvPr id="9" name="CasellaDiTesto 8">
            <a:extLst>
              <a:ext uri="{FF2B5EF4-FFF2-40B4-BE49-F238E27FC236}">
                <a16:creationId xmlns:a16="http://schemas.microsoft.com/office/drawing/2014/main" id="{1793022B-7C26-F761-B500-D69873BBA18D}"/>
              </a:ext>
            </a:extLst>
          </p:cNvPr>
          <p:cNvSpPr txBox="1"/>
          <p:nvPr/>
        </p:nvSpPr>
        <p:spPr>
          <a:xfrm>
            <a:off x="2515205" y="1991763"/>
            <a:ext cx="8042207" cy="4401205"/>
          </a:xfrm>
          <a:prstGeom prst="rect">
            <a:avLst/>
          </a:prstGeom>
          <a:noFill/>
        </p:spPr>
        <p:txBody>
          <a:bodyPr wrap="square">
            <a:spAutoFit/>
          </a:bodyPr>
          <a:lstStyle/>
          <a:p>
            <a:r>
              <a:rPr lang="en-US" sz="2000" dirty="0">
                <a:solidFill>
                  <a:srgbClr val="222222"/>
                </a:solidFill>
                <a:latin typeface="Proxima Nova Thin" panose="02000506030000020004" pitchFamily="2" charset="0"/>
              </a:rPr>
              <a:t>Wilma,  79 years old and had sporadic work as a midwife, assisting local women with complicated deliveries, but during Covid , not able to go out of the home.</a:t>
            </a:r>
          </a:p>
          <a:p>
            <a:endParaRPr lang="en-US" sz="2000" dirty="0">
              <a:solidFill>
                <a:srgbClr val="222222"/>
              </a:solidFill>
              <a:latin typeface="Proxima Nova Thin" panose="02000506030000020004" pitchFamily="2" charset="0"/>
            </a:endParaRPr>
          </a:p>
          <a:p>
            <a:r>
              <a:rPr lang="en-US" sz="2000" dirty="0" err="1">
                <a:solidFill>
                  <a:srgbClr val="222222"/>
                </a:solidFill>
                <a:latin typeface="Proxima Nova Thin" panose="02000506030000020004" pitchFamily="2" charset="0"/>
              </a:rPr>
              <a:t>Agapito</a:t>
            </a:r>
            <a:r>
              <a:rPr lang="en-US" sz="2000" dirty="0">
                <a:solidFill>
                  <a:srgbClr val="222222"/>
                </a:solidFill>
                <a:latin typeface="Proxima Nova Thin" panose="02000506030000020004" pitchFamily="2" charset="0"/>
              </a:rPr>
              <a:t> is 64 years old , and he can no longer manage the hard physical </a:t>
            </a:r>
            <a:r>
              <a:rPr lang="en-US" sz="2000" dirty="0" err="1">
                <a:solidFill>
                  <a:srgbClr val="222222"/>
                </a:solidFill>
                <a:latin typeface="Proxima Nova Thin" panose="02000506030000020004" pitchFamily="2" charset="0"/>
              </a:rPr>
              <a:t>labour</a:t>
            </a:r>
            <a:r>
              <a:rPr lang="en-US" sz="2000" dirty="0">
                <a:solidFill>
                  <a:srgbClr val="222222"/>
                </a:solidFill>
                <a:latin typeface="Proxima Nova Thin" panose="02000506030000020004" pitchFamily="2" charset="0"/>
              </a:rPr>
              <a:t> he used to rely on to eke out a living. This, combined with the difficulties refugees often face trying to access the job market, as well as the added financial strain brought on by the ongoing COVID-19 pandemic, means that they both are slipping into destitution.</a:t>
            </a:r>
          </a:p>
          <a:p>
            <a:endParaRPr lang="en-US" sz="2000" dirty="0">
              <a:solidFill>
                <a:srgbClr val="222222"/>
              </a:solidFill>
              <a:latin typeface="Proxima Nova Thin" panose="02000506030000020004" pitchFamily="2" charset="0"/>
            </a:endParaRPr>
          </a:p>
          <a:p>
            <a:r>
              <a:rPr lang="en-US" sz="2000" dirty="0">
                <a:solidFill>
                  <a:srgbClr val="222222"/>
                </a:solidFill>
                <a:latin typeface="Proxima Nova Thin" panose="02000506030000020004" pitchFamily="2" charset="0"/>
              </a:rPr>
              <a:t>“There are days when we only eat breakfast… and in the afternoon, we just drink a glass of water,” he said, adding that they have been forced to rely on candlelight since their electricity was cut off due to lack of payment.</a:t>
            </a:r>
          </a:p>
        </p:txBody>
      </p:sp>
      <p:sp>
        <p:nvSpPr>
          <p:cNvPr id="13" name="Elemento grafico 8">
            <a:extLst>
              <a:ext uri="{FF2B5EF4-FFF2-40B4-BE49-F238E27FC236}">
                <a16:creationId xmlns:a16="http://schemas.microsoft.com/office/drawing/2014/main" id="{BB3BD231-F8C9-CF48-EBCC-6F72F105A24C}"/>
              </a:ext>
            </a:extLst>
          </p:cNvPr>
          <p:cNvSpPr/>
          <p:nvPr/>
        </p:nvSpPr>
        <p:spPr>
          <a:xfrm>
            <a:off x="608135" y="2281522"/>
            <a:ext cx="546093" cy="2824631"/>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chemeClr val="bg1">
              <a:lumMod val="75000"/>
            </a:schemeClr>
          </a:solidFill>
          <a:ln w="8996" cap="flat">
            <a:noFill/>
            <a:prstDash val="solid"/>
            <a:miter/>
          </a:ln>
        </p:spPr>
        <p:txBody>
          <a:bodyPr rtlCol="0" anchor="ctr"/>
          <a:lstStyle/>
          <a:p>
            <a:endParaRPr lang="it-CO"/>
          </a:p>
        </p:txBody>
      </p:sp>
      <p:sp>
        <p:nvSpPr>
          <p:cNvPr id="6" name="CasellaDiTesto 5">
            <a:extLst>
              <a:ext uri="{FF2B5EF4-FFF2-40B4-BE49-F238E27FC236}">
                <a16:creationId xmlns:a16="http://schemas.microsoft.com/office/drawing/2014/main" id="{4F7634F1-6A34-A361-86C1-718FF969BEB4}"/>
              </a:ext>
            </a:extLst>
          </p:cNvPr>
          <p:cNvSpPr txBox="1"/>
          <p:nvPr/>
        </p:nvSpPr>
        <p:spPr>
          <a:xfrm>
            <a:off x="3028017" y="520633"/>
            <a:ext cx="6424485"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Case Study – meet Wilma and Agapito</a:t>
            </a:r>
          </a:p>
        </p:txBody>
      </p:sp>
      <p:sp>
        <p:nvSpPr>
          <p:cNvPr id="2" name="Elemento grafico 36">
            <a:extLst>
              <a:ext uri="{FF2B5EF4-FFF2-40B4-BE49-F238E27FC236}">
                <a16:creationId xmlns:a16="http://schemas.microsoft.com/office/drawing/2014/main" id="{F15FA948-FE1E-6D6A-FE92-A2F2BD180040}"/>
              </a:ext>
            </a:extLst>
          </p:cNvPr>
          <p:cNvSpPr/>
          <p:nvPr/>
        </p:nvSpPr>
        <p:spPr>
          <a:xfrm>
            <a:off x="2130094" y="2085575"/>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3" name="Elemento grafico 36">
            <a:extLst>
              <a:ext uri="{FF2B5EF4-FFF2-40B4-BE49-F238E27FC236}">
                <a16:creationId xmlns:a16="http://schemas.microsoft.com/office/drawing/2014/main" id="{8B3D3126-0079-765B-555F-F5298989B270}"/>
              </a:ext>
            </a:extLst>
          </p:cNvPr>
          <p:cNvSpPr/>
          <p:nvPr/>
        </p:nvSpPr>
        <p:spPr>
          <a:xfrm>
            <a:off x="2130094" y="3336859"/>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0" name="Elemento grafico 36">
            <a:extLst>
              <a:ext uri="{FF2B5EF4-FFF2-40B4-BE49-F238E27FC236}">
                <a16:creationId xmlns:a16="http://schemas.microsoft.com/office/drawing/2014/main" id="{FE0521FF-311F-201A-CCD7-9522C09CEE20}"/>
              </a:ext>
            </a:extLst>
          </p:cNvPr>
          <p:cNvSpPr/>
          <p:nvPr/>
        </p:nvSpPr>
        <p:spPr>
          <a:xfrm>
            <a:off x="2130094" y="5133575"/>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393054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96B4B94-CFF7-7587-028B-08637F583B8B}"/>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2725BD1A-42FD-7F46-40D0-613539585D04}"/>
              </a:ext>
            </a:extLst>
          </p:cNvPr>
          <p:cNvSpPr txBox="1"/>
          <p:nvPr/>
        </p:nvSpPr>
        <p:spPr>
          <a:xfrm>
            <a:off x="323580" y="270306"/>
            <a:ext cx="7670799" cy="1015663"/>
          </a:xfrm>
          <a:prstGeom prst="rect">
            <a:avLst/>
          </a:prstGeom>
          <a:noFill/>
        </p:spPr>
        <p:txBody>
          <a:bodyPr wrap="square" rtlCol="0">
            <a:spAutoFit/>
          </a:bodyPr>
          <a:lstStyle/>
          <a:p>
            <a:r>
              <a:rPr lang="it-CO" sz="6000" b="1" dirty="0">
                <a:solidFill>
                  <a:srgbClr val="0070C0"/>
                </a:solidFill>
                <a:latin typeface="Proxima Nova Rg" panose="02000506030000020004" pitchFamily="2" charset="0"/>
              </a:rPr>
              <a:t>Group work</a:t>
            </a:r>
          </a:p>
        </p:txBody>
      </p:sp>
      <p:pic>
        <p:nvPicPr>
          <p:cNvPr id="4" name="Picture 7">
            <a:extLst>
              <a:ext uri="{FF2B5EF4-FFF2-40B4-BE49-F238E27FC236}">
                <a16:creationId xmlns:a16="http://schemas.microsoft.com/office/drawing/2014/main" id="{86DA57B4-C4B3-6899-1B28-5BF21CE4B2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emento grafico 28">
            <a:extLst>
              <a:ext uri="{FF2B5EF4-FFF2-40B4-BE49-F238E27FC236}">
                <a16:creationId xmlns:a16="http://schemas.microsoft.com/office/drawing/2014/main" id="{204EB12C-1A8B-48D9-EC05-6D088D7F7218}"/>
              </a:ext>
            </a:extLst>
          </p:cNvPr>
          <p:cNvSpPr/>
          <p:nvPr/>
        </p:nvSpPr>
        <p:spPr>
          <a:xfrm rot="10800000" flipH="1">
            <a:off x="-525511" y="4709797"/>
            <a:ext cx="13350242" cy="6829135"/>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E61851"/>
          </a:solidFill>
          <a:ln w="9504" cap="flat">
            <a:noFill/>
            <a:prstDash val="solid"/>
            <a:miter/>
          </a:ln>
        </p:spPr>
        <p:txBody>
          <a:bodyPr rtlCol="0" anchor="ctr"/>
          <a:lstStyle/>
          <a:p>
            <a:endParaRPr lang="it-CO" dirty="0"/>
          </a:p>
        </p:txBody>
      </p:sp>
      <p:sp>
        <p:nvSpPr>
          <p:cNvPr id="5" name="CasellaDiTesto 4">
            <a:extLst>
              <a:ext uri="{FF2B5EF4-FFF2-40B4-BE49-F238E27FC236}">
                <a16:creationId xmlns:a16="http://schemas.microsoft.com/office/drawing/2014/main" id="{C7061399-2535-8BA0-6FA6-867E7E34FA3A}"/>
              </a:ext>
            </a:extLst>
          </p:cNvPr>
          <p:cNvSpPr txBox="1"/>
          <p:nvPr/>
        </p:nvSpPr>
        <p:spPr>
          <a:xfrm>
            <a:off x="4859424" y="1802890"/>
            <a:ext cx="6022008" cy="3785652"/>
          </a:xfrm>
          <a:prstGeom prst="rect">
            <a:avLst/>
          </a:prstGeom>
          <a:noFill/>
        </p:spPr>
        <p:txBody>
          <a:bodyPr wrap="square">
            <a:spAutoFit/>
          </a:bodyPr>
          <a:lstStyle/>
          <a:p>
            <a:pPr algn="r"/>
            <a:r>
              <a:rPr lang="en-GB" sz="2000" dirty="0">
                <a:latin typeface="Proxima Nova Thin" panose="02000506030000020004" pitchFamily="2" charset="0"/>
              </a:rPr>
              <a:t>How can Raul and </a:t>
            </a:r>
            <a:r>
              <a:rPr lang="en-GB" sz="2000" dirty="0" err="1">
                <a:latin typeface="Proxima Nova Thin" panose="02000506030000020004" pitchFamily="2" charset="0"/>
              </a:rPr>
              <a:t>Agapito</a:t>
            </a:r>
            <a:r>
              <a:rPr lang="en-GB" sz="2000" dirty="0">
                <a:latin typeface="Proxima Nova Thin" panose="02000506030000020004" pitchFamily="2" charset="0"/>
              </a:rPr>
              <a:t> and Wilma be better included in planning activities in the community to ensure their Protection needs are addressed ? </a:t>
            </a:r>
          </a:p>
          <a:p>
            <a:pPr lvl="0" algn="r">
              <a:defRPr/>
            </a:pPr>
            <a:endParaRPr lang="en-GB" sz="2000" dirty="0">
              <a:latin typeface="Proxima Nova Thin" panose="02000506030000020004" pitchFamily="2" charset="0"/>
            </a:endParaRPr>
          </a:p>
          <a:p>
            <a:pPr algn="r">
              <a:lnSpc>
                <a:spcPct val="100000"/>
              </a:lnSpc>
              <a:spcBef>
                <a:spcPts val="0"/>
              </a:spcBef>
              <a:defRPr/>
            </a:pPr>
            <a:r>
              <a:rPr lang="en-GB" sz="2000" dirty="0">
                <a:latin typeface="Proxima Nova Thin" panose="02000506030000020004" pitchFamily="2" charset="0"/>
              </a:rPr>
              <a:t>What data do you need to collect to use to design the activity?</a:t>
            </a:r>
          </a:p>
          <a:p>
            <a:pPr algn="r">
              <a:lnSpc>
                <a:spcPct val="100000"/>
              </a:lnSpc>
              <a:spcBef>
                <a:spcPts val="0"/>
              </a:spcBef>
              <a:defRPr/>
            </a:pPr>
            <a:r>
              <a:rPr lang="en-GB" sz="2000" dirty="0">
                <a:latin typeface="Proxima Nova Thin" panose="02000506030000020004" pitchFamily="2" charset="0"/>
              </a:rPr>
              <a:t> </a:t>
            </a:r>
          </a:p>
          <a:p>
            <a:pPr algn="r">
              <a:lnSpc>
                <a:spcPct val="100000"/>
              </a:lnSpc>
              <a:spcBef>
                <a:spcPts val="0"/>
              </a:spcBef>
              <a:defRPr/>
            </a:pPr>
            <a:r>
              <a:rPr lang="en-GB" sz="2000" dirty="0">
                <a:latin typeface="Proxima Nova Thin" panose="02000506030000020004" pitchFamily="2" charset="0"/>
              </a:rPr>
              <a:t>What are the main barriers to address to support them?</a:t>
            </a:r>
          </a:p>
          <a:p>
            <a:pPr algn="r">
              <a:lnSpc>
                <a:spcPct val="100000"/>
              </a:lnSpc>
              <a:spcBef>
                <a:spcPts val="0"/>
              </a:spcBef>
              <a:defRPr/>
            </a:pPr>
            <a:r>
              <a:rPr lang="en-GB" sz="2000" dirty="0">
                <a:latin typeface="Proxima Nova Thin" panose="02000506030000020004" pitchFamily="2" charset="0"/>
              </a:rPr>
              <a:t> </a:t>
            </a:r>
          </a:p>
          <a:p>
            <a:pPr algn="r">
              <a:lnSpc>
                <a:spcPct val="100000"/>
              </a:lnSpc>
              <a:spcBef>
                <a:spcPts val="0"/>
              </a:spcBef>
              <a:defRPr/>
            </a:pPr>
            <a:r>
              <a:rPr lang="en-GB" sz="2000" dirty="0">
                <a:latin typeface="Proxima Nova Thin" panose="02000506030000020004" pitchFamily="2" charset="0"/>
              </a:rPr>
              <a:t>How can we improve their participation in the planning ? </a:t>
            </a:r>
          </a:p>
        </p:txBody>
      </p:sp>
      <p:sp>
        <p:nvSpPr>
          <p:cNvPr id="43" name="Elemento grafico 36">
            <a:extLst>
              <a:ext uri="{FF2B5EF4-FFF2-40B4-BE49-F238E27FC236}">
                <a16:creationId xmlns:a16="http://schemas.microsoft.com/office/drawing/2014/main" id="{49DBD3E7-0809-0A9C-125C-8EF1A30AEBA4}"/>
              </a:ext>
            </a:extLst>
          </p:cNvPr>
          <p:cNvSpPr/>
          <p:nvPr/>
        </p:nvSpPr>
        <p:spPr>
          <a:xfrm>
            <a:off x="11069832" y="1863119"/>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44" name="Elemento grafico 36">
            <a:extLst>
              <a:ext uri="{FF2B5EF4-FFF2-40B4-BE49-F238E27FC236}">
                <a16:creationId xmlns:a16="http://schemas.microsoft.com/office/drawing/2014/main" id="{70A65F01-A6F2-D276-6596-09658B7D74EB}"/>
              </a:ext>
            </a:extLst>
          </p:cNvPr>
          <p:cNvSpPr/>
          <p:nvPr/>
        </p:nvSpPr>
        <p:spPr>
          <a:xfrm>
            <a:off x="11090310" y="3090511"/>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25" name="CasellaDiTesto 24">
            <a:extLst>
              <a:ext uri="{FF2B5EF4-FFF2-40B4-BE49-F238E27FC236}">
                <a16:creationId xmlns:a16="http://schemas.microsoft.com/office/drawing/2014/main" id="{87E81398-3D7D-561E-5BBC-F1A89DB4CBD4}"/>
              </a:ext>
            </a:extLst>
          </p:cNvPr>
          <p:cNvSpPr txBox="1"/>
          <p:nvPr/>
        </p:nvSpPr>
        <p:spPr>
          <a:xfrm>
            <a:off x="323580" y="3481915"/>
            <a:ext cx="2449092" cy="1323439"/>
          </a:xfrm>
          <a:prstGeom prst="rect">
            <a:avLst/>
          </a:prstGeom>
          <a:noFill/>
        </p:spPr>
        <p:txBody>
          <a:bodyPr wrap="square">
            <a:spAutoFit/>
          </a:bodyPr>
          <a:lstStyle>
            <a:defPPr>
              <a:defRPr lang="en-US"/>
            </a:defPPr>
            <a:lvl1pPr>
              <a:defRPr sz="2400">
                <a:solidFill>
                  <a:srgbClr val="222222"/>
                </a:solidFill>
                <a:latin typeface="Proxima Nova Thin" panose="02000506030000020004" pitchFamily="2" charset="0"/>
                <a:ea typeface="Times New Roman" panose="02020603050405020304" pitchFamily="18" charset="0"/>
              </a:defRPr>
            </a:lvl1pPr>
          </a:lstStyle>
          <a:p>
            <a:r>
              <a:rPr lang="en-GB" sz="2000" dirty="0"/>
              <a:t>You will be divided into same 4 groups to find some solutions.</a:t>
            </a:r>
          </a:p>
        </p:txBody>
      </p:sp>
      <p:sp>
        <p:nvSpPr>
          <p:cNvPr id="9" name="Elemento grafico 36">
            <a:extLst>
              <a:ext uri="{FF2B5EF4-FFF2-40B4-BE49-F238E27FC236}">
                <a16:creationId xmlns:a16="http://schemas.microsoft.com/office/drawing/2014/main" id="{BBCA7765-3EBE-9FEC-82D3-BCBC53C66DD9}"/>
              </a:ext>
            </a:extLst>
          </p:cNvPr>
          <p:cNvSpPr/>
          <p:nvPr/>
        </p:nvSpPr>
        <p:spPr>
          <a:xfrm>
            <a:off x="11090310" y="3993218"/>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10" name="Elemento grafico 36">
            <a:extLst>
              <a:ext uri="{FF2B5EF4-FFF2-40B4-BE49-F238E27FC236}">
                <a16:creationId xmlns:a16="http://schemas.microsoft.com/office/drawing/2014/main" id="{35E99D0A-AAFD-E1DE-0801-94642B012C31}"/>
              </a:ext>
            </a:extLst>
          </p:cNvPr>
          <p:cNvSpPr/>
          <p:nvPr/>
        </p:nvSpPr>
        <p:spPr>
          <a:xfrm>
            <a:off x="11090310" y="4895925"/>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12" name="CasellaDiTesto 11">
            <a:extLst>
              <a:ext uri="{FF2B5EF4-FFF2-40B4-BE49-F238E27FC236}">
                <a16:creationId xmlns:a16="http://schemas.microsoft.com/office/drawing/2014/main" id="{BC97873D-56DE-EB1D-286D-1EBE4274DA47}"/>
              </a:ext>
            </a:extLst>
          </p:cNvPr>
          <p:cNvSpPr txBox="1"/>
          <p:nvPr/>
        </p:nvSpPr>
        <p:spPr>
          <a:xfrm>
            <a:off x="0" y="5320369"/>
            <a:ext cx="6761746" cy="1015663"/>
          </a:xfrm>
          <a:prstGeom prst="rect">
            <a:avLst/>
          </a:prstGeom>
          <a:noFill/>
        </p:spPr>
        <p:txBody>
          <a:bodyPr wrap="square">
            <a:spAutoFit/>
          </a:bodyPr>
          <a:lstStyle/>
          <a:p>
            <a:pPr algn="ctr"/>
            <a:r>
              <a:rPr lang="en-GB" sz="2000" dirty="0">
                <a:solidFill>
                  <a:schemeClr val="bg1"/>
                </a:solidFill>
                <a:latin typeface="Proxima Nova Thin" panose="02000506030000020004" pitchFamily="2" charset="0"/>
              </a:rPr>
              <a:t>Your group will have 7 minutes to discuss</a:t>
            </a:r>
          </a:p>
          <a:p>
            <a:pPr algn="ctr"/>
            <a:r>
              <a:rPr lang="en-GB" sz="2000" dirty="0">
                <a:solidFill>
                  <a:schemeClr val="bg1"/>
                </a:solidFill>
                <a:latin typeface="Proxima Nova Thin" panose="02000506030000020004" pitchFamily="2" charset="0"/>
              </a:rPr>
              <a:t>Identify a rapporteur</a:t>
            </a:r>
          </a:p>
          <a:p>
            <a:pPr algn="ctr"/>
            <a:r>
              <a:rPr lang="en-GB" sz="2000" dirty="0">
                <a:solidFill>
                  <a:schemeClr val="bg1"/>
                </a:solidFill>
                <a:latin typeface="Proxima Nova Thin" panose="02000506030000020004" pitchFamily="2" charset="0"/>
              </a:rPr>
              <a:t>Draft your answer in a PPT for presentation </a:t>
            </a:r>
          </a:p>
        </p:txBody>
      </p:sp>
      <p:grpSp>
        <p:nvGrpSpPr>
          <p:cNvPr id="13" name="Gruppo 12">
            <a:extLst>
              <a:ext uri="{FF2B5EF4-FFF2-40B4-BE49-F238E27FC236}">
                <a16:creationId xmlns:a16="http://schemas.microsoft.com/office/drawing/2014/main" id="{FB51CBE3-608D-C540-5980-6BD463D7DF06}"/>
              </a:ext>
            </a:extLst>
          </p:cNvPr>
          <p:cNvGrpSpPr/>
          <p:nvPr/>
        </p:nvGrpSpPr>
        <p:grpSpPr>
          <a:xfrm>
            <a:off x="1596533" y="1287953"/>
            <a:ext cx="3194044" cy="3190559"/>
            <a:chOff x="606" y="2101206"/>
            <a:chExt cx="3979509" cy="3975167"/>
          </a:xfrm>
        </p:grpSpPr>
        <p:grpSp>
          <p:nvGrpSpPr>
            <p:cNvPr id="14" name="Elemento grafico 13">
              <a:extLst>
                <a:ext uri="{FF2B5EF4-FFF2-40B4-BE49-F238E27FC236}">
                  <a16:creationId xmlns:a16="http://schemas.microsoft.com/office/drawing/2014/main" id="{ADA52D56-87AE-B732-E02F-9E104AF85215}"/>
                </a:ext>
              </a:extLst>
            </p:cNvPr>
            <p:cNvGrpSpPr/>
            <p:nvPr/>
          </p:nvGrpSpPr>
          <p:grpSpPr>
            <a:xfrm>
              <a:off x="606" y="2101206"/>
              <a:ext cx="3979509" cy="3975167"/>
              <a:chOff x="1145016" y="329253"/>
              <a:chExt cx="3518887" cy="3515049"/>
            </a:xfrm>
            <a:solidFill>
              <a:schemeClr val="bg1">
                <a:lumMod val="75000"/>
              </a:schemeClr>
            </a:solidFill>
          </p:grpSpPr>
          <p:sp>
            <p:nvSpPr>
              <p:cNvPr id="30" name="Figura a mano libera 29">
                <a:extLst>
                  <a:ext uri="{FF2B5EF4-FFF2-40B4-BE49-F238E27FC236}">
                    <a16:creationId xmlns:a16="http://schemas.microsoft.com/office/drawing/2014/main" id="{6F52E5AC-63C2-5776-FBC6-99BF1B501F9A}"/>
                  </a:ext>
                </a:extLst>
              </p:cNvPr>
              <p:cNvSpPr/>
              <p:nvPr/>
            </p:nvSpPr>
            <p:spPr>
              <a:xfrm>
                <a:off x="1173860" y="1969944"/>
                <a:ext cx="17767" cy="146021"/>
              </a:xfrm>
              <a:custGeom>
                <a:avLst/>
                <a:gdLst>
                  <a:gd name="connsiteX0" fmla="*/ 0 w 17767"/>
                  <a:gd name="connsiteY0" fmla="*/ 127519 h 146021"/>
                  <a:gd name="connsiteX1" fmla="*/ 7517 w 17767"/>
                  <a:gd name="connsiteY1" fmla="*/ 131619 h 146021"/>
                  <a:gd name="connsiteX2" fmla="*/ 17768 w 17767"/>
                  <a:gd name="connsiteY2" fmla="*/ 53577 h 146021"/>
                  <a:gd name="connsiteX3" fmla="*/ 4100 w 17767"/>
                  <a:gd name="connsiteY3" fmla="*/ 0 h 146021"/>
                  <a:gd name="connsiteX4" fmla="*/ 0 w 17767"/>
                  <a:gd name="connsiteY4" fmla="*/ 127519 h 14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 h="146021">
                    <a:moveTo>
                      <a:pt x="0" y="127519"/>
                    </a:moveTo>
                    <a:cubicBezTo>
                      <a:pt x="2050" y="153487"/>
                      <a:pt x="4784" y="149524"/>
                      <a:pt x="7517" y="131619"/>
                    </a:cubicBezTo>
                    <a:cubicBezTo>
                      <a:pt x="10251" y="113715"/>
                      <a:pt x="14351" y="82416"/>
                      <a:pt x="17768" y="53577"/>
                    </a:cubicBezTo>
                    <a:cubicBezTo>
                      <a:pt x="12164" y="35809"/>
                      <a:pt x="8884" y="18041"/>
                      <a:pt x="4100" y="0"/>
                    </a:cubicBezTo>
                    <a:cubicBezTo>
                      <a:pt x="957" y="42370"/>
                      <a:pt x="957" y="85013"/>
                      <a:pt x="0" y="127519"/>
                    </a:cubicBezTo>
                    <a:close/>
                  </a:path>
                </a:pathLst>
              </a:custGeom>
              <a:grpFill/>
              <a:ln w="13639" cap="flat">
                <a:noFill/>
                <a:prstDash val="solid"/>
                <a:miter/>
              </a:ln>
            </p:spPr>
            <p:txBody>
              <a:bodyPr rtlCol="0" anchor="ctr"/>
              <a:lstStyle/>
              <a:p>
                <a:endParaRPr lang="it-CO"/>
              </a:p>
            </p:txBody>
          </p:sp>
          <p:sp>
            <p:nvSpPr>
              <p:cNvPr id="31" name="Figura a mano libera 30">
                <a:extLst>
                  <a:ext uri="{FF2B5EF4-FFF2-40B4-BE49-F238E27FC236}">
                    <a16:creationId xmlns:a16="http://schemas.microsoft.com/office/drawing/2014/main" id="{C143984E-AC8D-F556-9FA9-0125AF487410}"/>
                  </a:ext>
                </a:extLst>
              </p:cNvPr>
              <p:cNvSpPr/>
              <p:nvPr/>
            </p:nvSpPr>
            <p:spPr>
              <a:xfrm>
                <a:off x="1178917" y="1667753"/>
                <a:ext cx="36902" cy="152085"/>
              </a:xfrm>
              <a:custGeom>
                <a:avLst/>
                <a:gdLst>
                  <a:gd name="connsiteX0" fmla="*/ 23918 w 36902"/>
                  <a:gd name="connsiteY0" fmla="*/ 145150 h 152085"/>
                  <a:gd name="connsiteX1" fmla="*/ 28702 w 36902"/>
                  <a:gd name="connsiteY1" fmla="*/ 72575 h 152085"/>
                  <a:gd name="connsiteX2" fmla="*/ 36903 w 36902"/>
                  <a:gd name="connsiteY2" fmla="*/ 0 h 152085"/>
                  <a:gd name="connsiteX3" fmla="*/ 29112 w 36902"/>
                  <a:gd name="connsiteY3" fmla="*/ 52074 h 152085"/>
                  <a:gd name="connsiteX4" fmla="*/ 22415 w 36902"/>
                  <a:gd name="connsiteY4" fmla="*/ 104011 h 152085"/>
                  <a:gd name="connsiteX5" fmla="*/ 4237 w 36902"/>
                  <a:gd name="connsiteY5" fmla="*/ 131346 h 152085"/>
                  <a:gd name="connsiteX6" fmla="*/ 7107 w 36902"/>
                  <a:gd name="connsiteY6" fmla="*/ 85286 h 152085"/>
                  <a:gd name="connsiteX7" fmla="*/ 13668 w 36902"/>
                  <a:gd name="connsiteY7" fmla="*/ 41003 h 152085"/>
                  <a:gd name="connsiteX8" fmla="*/ 0 w 36902"/>
                  <a:gd name="connsiteY8" fmla="*/ 132576 h 152085"/>
                  <a:gd name="connsiteX9" fmla="*/ 4784 w 36902"/>
                  <a:gd name="connsiteY9" fmla="*/ 151984 h 152085"/>
                  <a:gd name="connsiteX10" fmla="*/ 23918 w 36902"/>
                  <a:gd name="connsiteY10" fmla="*/ 145150 h 1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2" h="152085">
                    <a:moveTo>
                      <a:pt x="23918" y="145150"/>
                    </a:moveTo>
                    <a:cubicBezTo>
                      <a:pt x="25558" y="121095"/>
                      <a:pt x="25832" y="96630"/>
                      <a:pt x="28702" y="72575"/>
                    </a:cubicBezTo>
                    <a:lnTo>
                      <a:pt x="36903" y="0"/>
                    </a:lnTo>
                    <a:lnTo>
                      <a:pt x="29112" y="52074"/>
                    </a:lnTo>
                    <a:cubicBezTo>
                      <a:pt x="26652" y="69432"/>
                      <a:pt x="23645" y="86516"/>
                      <a:pt x="22415" y="104011"/>
                    </a:cubicBezTo>
                    <a:cubicBezTo>
                      <a:pt x="7791" y="160321"/>
                      <a:pt x="3827" y="155948"/>
                      <a:pt x="4237" y="131346"/>
                    </a:cubicBezTo>
                    <a:cubicBezTo>
                      <a:pt x="4237" y="119182"/>
                      <a:pt x="5604" y="102097"/>
                      <a:pt x="7107" y="85286"/>
                    </a:cubicBezTo>
                    <a:cubicBezTo>
                      <a:pt x="8611" y="68475"/>
                      <a:pt x="11891" y="52074"/>
                      <a:pt x="13668" y="41003"/>
                    </a:cubicBezTo>
                    <a:cubicBezTo>
                      <a:pt x="6382" y="71058"/>
                      <a:pt x="1808" y="101701"/>
                      <a:pt x="0" y="132576"/>
                    </a:cubicBezTo>
                    <a:cubicBezTo>
                      <a:pt x="0" y="148840"/>
                      <a:pt x="1640" y="152804"/>
                      <a:pt x="4784" y="151984"/>
                    </a:cubicBezTo>
                    <a:cubicBezTo>
                      <a:pt x="11207" y="150481"/>
                      <a:pt x="21732" y="129432"/>
                      <a:pt x="23918" y="145150"/>
                    </a:cubicBezTo>
                    <a:close/>
                  </a:path>
                </a:pathLst>
              </a:custGeom>
              <a:grpFill/>
              <a:ln w="13639" cap="flat">
                <a:noFill/>
                <a:prstDash val="solid"/>
                <a:miter/>
              </a:ln>
            </p:spPr>
            <p:txBody>
              <a:bodyPr rtlCol="0" anchor="ctr"/>
              <a:lstStyle/>
              <a:p>
                <a:endParaRPr lang="it-CO"/>
              </a:p>
            </p:txBody>
          </p:sp>
          <p:sp>
            <p:nvSpPr>
              <p:cNvPr id="32" name="Figura a mano libera 31">
                <a:extLst>
                  <a:ext uri="{FF2B5EF4-FFF2-40B4-BE49-F238E27FC236}">
                    <a16:creationId xmlns:a16="http://schemas.microsoft.com/office/drawing/2014/main" id="{600E139E-C9E8-F825-DBA8-0ED33AA022B4}"/>
                  </a:ext>
                </a:extLst>
              </p:cNvPr>
              <p:cNvSpPr/>
              <p:nvPr/>
            </p:nvSpPr>
            <p:spPr>
              <a:xfrm>
                <a:off x="1252787" y="1473049"/>
                <a:ext cx="25646" cy="73154"/>
              </a:xfrm>
              <a:custGeom>
                <a:avLst/>
                <a:gdLst>
                  <a:gd name="connsiteX0" fmla="*/ 7589 w 25646"/>
                  <a:gd name="connsiteY0" fmla="*/ 61445 h 73154"/>
                  <a:gd name="connsiteX1" fmla="*/ 23307 w 25646"/>
                  <a:gd name="connsiteY1" fmla="*/ 14975 h 73154"/>
                  <a:gd name="connsiteX2" fmla="*/ 24947 w 25646"/>
                  <a:gd name="connsiteY2" fmla="*/ 77 h 73154"/>
                  <a:gd name="connsiteX3" fmla="*/ 4036 w 25646"/>
                  <a:gd name="connsiteY3" fmla="*/ 29736 h 73154"/>
                  <a:gd name="connsiteX4" fmla="*/ 7589 w 25646"/>
                  <a:gd name="connsiteY4" fmla="*/ 61445 h 7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6" h="73154">
                    <a:moveTo>
                      <a:pt x="7589" y="61445"/>
                    </a:moveTo>
                    <a:cubicBezTo>
                      <a:pt x="14970" y="39440"/>
                      <a:pt x="21257" y="24679"/>
                      <a:pt x="23307" y="14975"/>
                    </a:cubicBezTo>
                    <a:cubicBezTo>
                      <a:pt x="25357" y="5271"/>
                      <a:pt x="26451" y="1307"/>
                      <a:pt x="24947" y="77"/>
                    </a:cubicBezTo>
                    <a:cubicBezTo>
                      <a:pt x="23444" y="-1153"/>
                      <a:pt x="12647" y="12514"/>
                      <a:pt x="4036" y="29736"/>
                    </a:cubicBezTo>
                    <a:cubicBezTo>
                      <a:pt x="5949" y="37800"/>
                      <a:pt x="-8265" y="98074"/>
                      <a:pt x="7589" y="61445"/>
                    </a:cubicBezTo>
                    <a:close/>
                  </a:path>
                </a:pathLst>
              </a:custGeom>
              <a:grpFill/>
              <a:ln w="13639" cap="flat">
                <a:noFill/>
                <a:prstDash val="solid"/>
                <a:miter/>
              </a:ln>
            </p:spPr>
            <p:txBody>
              <a:bodyPr rtlCol="0" anchor="ctr"/>
              <a:lstStyle/>
              <a:p>
                <a:endParaRPr lang="it-CO"/>
              </a:p>
            </p:txBody>
          </p:sp>
          <p:sp>
            <p:nvSpPr>
              <p:cNvPr id="33" name="Figura a mano libera 32">
                <a:extLst>
                  <a:ext uri="{FF2B5EF4-FFF2-40B4-BE49-F238E27FC236}">
                    <a16:creationId xmlns:a16="http://schemas.microsoft.com/office/drawing/2014/main" id="{8D1070CC-2C11-3BE0-26FE-E8E51B17E63E}"/>
                  </a:ext>
                </a:extLst>
              </p:cNvPr>
              <p:cNvSpPr/>
              <p:nvPr/>
            </p:nvSpPr>
            <p:spPr>
              <a:xfrm>
                <a:off x="4255226" y="2946066"/>
                <a:ext cx="40380" cy="57150"/>
              </a:xfrm>
              <a:custGeom>
                <a:avLst/>
                <a:gdLst>
                  <a:gd name="connsiteX0" fmla="*/ 0 w 40380"/>
                  <a:gd name="connsiteY0" fmla="*/ 57150 h 57150"/>
                  <a:gd name="connsiteX1" fmla="*/ 33622 w 40380"/>
                  <a:gd name="connsiteY1" fmla="*/ 18061 h 57150"/>
                  <a:gd name="connsiteX2" fmla="*/ 38679 w 40380"/>
                  <a:gd name="connsiteY2" fmla="*/ 1113 h 57150"/>
                  <a:gd name="connsiteX3" fmla="*/ 0 w 403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0380" h="57150">
                    <a:moveTo>
                      <a:pt x="0" y="57150"/>
                    </a:moveTo>
                    <a:cubicBezTo>
                      <a:pt x="15581" y="37196"/>
                      <a:pt x="33212" y="12867"/>
                      <a:pt x="33622" y="18061"/>
                    </a:cubicBezTo>
                    <a:cubicBezTo>
                      <a:pt x="39773" y="5213"/>
                      <a:pt x="42370" y="-3124"/>
                      <a:pt x="38679" y="1113"/>
                    </a:cubicBezTo>
                    <a:cubicBezTo>
                      <a:pt x="34989" y="5350"/>
                      <a:pt x="23508" y="21614"/>
                      <a:pt x="0" y="57150"/>
                    </a:cubicBezTo>
                    <a:close/>
                  </a:path>
                </a:pathLst>
              </a:custGeom>
              <a:grpFill/>
              <a:ln w="13639" cap="flat">
                <a:noFill/>
                <a:prstDash val="solid"/>
                <a:miter/>
              </a:ln>
            </p:spPr>
            <p:txBody>
              <a:bodyPr rtlCol="0" anchor="ctr"/>
              <a:lstStyle/>
              <a:p>
                <a:endParaRPr lang="it-CO"/>
              </a:p>
            </p:txBody>
          </p:sp>
          <p:sp>
            <p:nvSpPr>
              <p:cNvPr id="34" name="Figura a mano libera 33">
                <a:extLst>
                  <a:ext uri="{FF2B5EF4-FFF2-40B4-BE49-F238E27FC236}">
                    <a16:creationId xmlns:a16="http://schemas.microsoft.com/office/drawing/2014/main" id="{66532980-663F-615B-7B2B-EED5794F1687}"/>
                  </a:ext>
                </a:extLst>
              </p:cNvPr>
              <p:cNvSpPr/>
              <p:nvPr/>
            </p:nvSpPr>
            <p:spPr>
              <a:xfrm>
                <a:off x="4280511" y="2964127"/>
                <a:ext cx="8798" cy="16537"/>
              </a:xfrm>
              <a:custGeom>
                <a:avLst/>
                <a:gdLst>
                  <a:gd name="connsiteX0" fmla="*/ 8337 w 8798"/>
                  <a:gd name="connsiteY0" fmla="*/ 0 h 16537"/>
                  <a:gd name="connsiteX1" fmla="*/ 0 w 8798"/>
                  <a:gd name="connsiteY1" fmla="*/ 16538 h 16537"/>
                  <a:gd name="connsiteX2" fmla="*/ 8611 w 8798"/>
                  <a:gd name="connsiteY2" fmla="*/ 1640 h 16537"/>
                  <a:gd name="connsiteX3" fmla="*/ 8337 w 8798"/>
                  <a:gd name="connsiteY3" fmla="*/ 0 h 16537"/>
                </a:gdLst>
                <a:ahLst/>
                <a:cxnLst>
                  <a:cxn ang="0">
                    <a:pos x="connsiteX0" y="connsiteY0"/>
                  </a:cxn>
                  <a:cxn ang="0">
                    <a:pos x="connsiteX1" y="connsiteY1"/>
                  </a:cxn>
                  <a:cxn ang="0">
                    <a:pos x="connsiteX2" y="connsiteY2"/>
                  </a:cxn>
                  <a:cxn ang="0">
                    <a:pos x="connsiteX3" y="connsiteY3"/>
                  </a:cxn>
                </a:cxnLst>
                <a:rect l="l" t="t" r="r" b="b"/>
                <a:pathLst>
                  <a:path w="8798" h="16537">
                    <a:moveTo>
                      <a:pt x="8337" y="0"/>
                    </a:moveTo>
                    <a:lnTo>
                      <a:pt x="0" y="16538"/>
                    </a:lnTo>
                    <a:lnTo>
                      <a:pt x="8611" y="1640"/>
                    </a:lnTo>
                    <a:cubicBezTo>
                      <a:pt x="9157" y="0"/>
                      <a:pt x="8337" y="1093"/>
                      <a:pt x="8337" y="0"/>
                    </a:cubicBezTo>
                    <a:close/>
                  </a:path>
                </a:pathLst>
              </a:custGeom>
              <a:grpFill/>
              <a:ln w="13639" cap="flat">
                <a:noFill/>
                <a:prstDash val="solid"/>
                <a:miter/>
              </a:ln>
            </p:spPr>
            <p:txBody>
              <a:bodyPr rtlCol="0" anchor="ctr"/>
              <a:lstStyle/>
              <a:p>
                <a:endParaRPr lang="it-CO"/>
              </a:p>
            </p:txBody>
          </p:sp>
          <p:sp>
            <p:nvSpPr>
              <p:cNvPr id="35" name="Figura a mano libera 34">
                <a:extLst>
                  <a:ext uri="{FF2B5EF4-FFF2-40B4-BE49-F238E27FC236}">
                    <a16:creationId xmlns:a16="http://schemas.microsoft.com/office/drawing/2014/main" id="{8AC359AC-2863-4952-29DF-52504F1A6AB1}"/>
                  </a:ext>
                </a:extLst>
              </p:cNvPr>
              <p:cNvSpPr/>
              <p:nvPr/>
            </p:nvSpPr>
            <p:spPr>
              <a:xfrm rot="18000000">
                <a:off x="1146935" y="327334"/>
                <a:ext cx="3515049" cy="3518887"/>
              </a:xfrm>
              <a:custGeom>
                <a:avLst/>
                <a:gdLst>
                  <a:gd name="connsiteX0" fmla="*/ 3259046 w 3515048"/>
                  <a:gd name="connsiteY0" fmla="*/ 829253 h 3518888"/>
                  <a:gd name="connsiteX1" fmla="*/ 3215036 w 3515048"/>
                  <a:gd name="connsiteY1" fmla="*/ 768295 h 3518888"/>
                  <a:gd name="connsiteX2" fmla="*/ 3176493 w 3515048"/>
                  <a:gd name="connsiteY2" fmla="*/ 715538 h 3518888"/>
                  <a:gd name="connsiteX3" fmla="*/ 3137541 w 3515048"/>
                  <a:gd name="connsiteY3" fmla="*/ 664421 h 3518888"/>
                  <a:gd name="connsiteX4" fmla="*/ 3091344 w 3515048"/>
                  <a:gd name="connsiteY4" fmla="*/ 609751 h 3518888"/>
                  <a:gd name="connsiteX5" fmla="*/ 3064009 w 3515048"/>
                  <a:gd name="connsiteY5" fmla="*/ 556310 h 3518888"/>
                  <a:gd name="connsiteX6" fmla="*/ 3004144 w 3515048"/>
                  <a:gd name="connsiteY6" fmla="*/ 505877 h 3518888"/>
                  <a:gd name="connsiteX7" fmla="*/ 2957811 w 3515048"/>
                  <a:gd name="connsiteY7" fmla="*/ 475671 h 3518888"/>
                  <a:gd name="connsiteX8" fmla="*/ 2928289 w 3515048"/>
                  <a:gd name="connsiteY8" fmla="*/ 443826 h 3518888"/>
                  <a:gd name="connsiteX9" fmla="*/ 2890840 w 3515048"/>
                  <a:gd name="connsiteY9" fmla="*/ 409657 h 3518888"/>
                  <a:gd name="connsiteX10" fmla="*/ 2805144 w 3515048"/>
                  <a:gd name="connsiteY10" fmla="*/ 340362 h 3518888"/>
                  <a:gd name="connsiteX11" fmla="*/ 2723138 w 3515048"/>
                  <a:gd name="connsiteY11" fmla="*/ 283505 h 3518888"/>
                  <a:gd name="connsiteX12" fmla="*/ 2669151 w 3515048"/>
                  <a:gd name="connsiteY12" fmla="*/ 249745 h 3518888"/>
                  <a:gd name="connsiteX13" fmla="*/ 2725598 w 3515048"/>
                  <a:gd name="connsiteY13" fmla="*/ 270520 h 3518888"/>
                  <a:gd name="connsiteX14" fmla="*/ 2657260 w 3515048"/>
                  <a:gd name="connsiteY14" fmla="*/ 232661 h 3518888"/>
                  <a:gd name="connsiteX15" fmla="*/ 2607373 w 3515048"/>
                  <a:gd name="connsiteY15" fmla="*/ 210929 h 3518888"/>
                  <a:gd name="connsiteX16" fmla="*/ 2552703 w 3515048"/>
                  <a:gd name="connsiteY16" fmla="*/ 186738 h 3518888"/>
                  <a:gd name="connsiteX17" fmla="*/ 2466187 w 3515048"/>
                  <a:gd name="connsiteY17" fmla="*/ 146965 h 3518888"/>
                  <a:gd name="connsiteX18" fmla="*/ 2465367 w 3515048"/>
                  <a:gd name="connsiteY18" fmla="*/ 142455 h 3518888"/>
                  <a:gd name="connsiteX19" fmla="*/ 2169873 w 3515048"/>
                  <a:gd name="connsiteY19" fmla="*/ 49241 h 3518888"/>
                  <a:gd name="connsiteX20" fmla="*/ 1841849 w 3515048"/>
                  <a:gd name="connsiteY20" fmla="*/ 2635 h 3518888"/>
                  <a:gd name="connsiteX21" fmla="*/ 1503986 w 3515048"/>
                  <a:gd name="connsiteY21" fmla="*/ 16439 h 3518888"/>
                  <a:gd name="connsiteX22" fmla="*/ 1183480 w 3515048"/>
                  <a:gd name="connsiteY22" fmla="*/ 94071 h 3518888"/>
                  <a:gd name="connsiteX23" fmla="*/ 1216966 w 3515048"/>
                  <a:gd name="connsiteY23" fmla="*/ 90518 h 3518888"/>
                  <a:gd name="connsiteX24" fmla="*/ 898236 w 3515048"/>
                  <a:gd name="connsiteY24" fmla="*/ 226100 h 3518888"/>
                  <a:gd name="connsiteX25" fmla="*/ 611216 w 3515048"/>
                  <a:gd name="connsiteY25" fmla="*/ 425511 h 3518888"/>
                  <a:gd name="connsiteX26" fmla="*/ 385154 w 3515048"/>
                  <a:gd name="connsiteY26" fmla="*/ 667018 h 3518888"/>
                  <a:gd name="connsiteX27" fmla="*/ 236997 w 3515048"/>
                  <a:gd name="connsiteY27" fmla="*/ 915769 h 3518888"/>
                  <a:gd name="connsiteX28" fmla="*/ 349755 w 3515048"/>
                  <a:gd name="connsiteY28" fmla="*/ 745470 h 3518888"/>
                  <a:gd name="connsiteX29" fmla="*/ 506249 w 3515048"/>
                  <a:gd name="connsiteY29" fmla="*/ 569705 h 3518888"/>
                  <a:gd name="connsiteX30" fmla="*/ 847940 w 3515048"/>
                  <a:gd name="connsiteY30" fmla="*/ 288425 h 3518888"/>
                  <a:gd name="connsiteX31" fmla="*/ 914501 w 3515048"/>
                  <a:gd name="connsiteY31" fmla="*/ 255076 h 3518888"/>
                  <a:gd name="connsiteX32" fmla="*/ 984616 w 3515048"/>
                  <a:gd name="connsiteY32" fmla="*/ 218720 h 3518888"/>
                  <a:gd name="connsiteX33" fmla="*/ 1047214 w 3515048"/>
                  <a:gd name="connsiteY33" fmla="*/ 191385 h 3518888"/>
                  <a:gd name="connsiteX34" fmla="*/ 1090813 w 3515048"/>
                  <a:gd name="connsiteY34" fmla="*/ 180177 h 3518888"/>
                  <a:gd name="connsiteX35" fmla="*/ 1148627 w 3515048"/>
                  <a:gd name="connsiteY35" fmla="*/ 158582 h 3518888"/>
                  <a:gd name="connsiteX36" fmla="*/ 1203298 w 3515048"/>
                  <a:gd name="connsiteY36" fmla="*/ 140131 h 3518888"/>
                  <a:gd name="connsiteX37" fmla="*/ 1255508 w 3515048"/>
                  <a:gd name="connsiteY37" fmla="*/ 124277 h 3518888"/>
                  <a:gd name="connsiteX38" fmla="*/ 1305668 w 3515048"/>
                  <a:gd name="connsiteY38" fmla="*/ 109379 h 3518888"/>
                  <a:gd name="connsiteX39" fmla="*/ 1488405 w 3515048"/>
                  <a:gd name="connsiteY39" fmla="*/ 67283 h 3518888"/>
                  <a:gd name="connsiteX40" fmla="*/ 1578201 w 3515048"/>
                  <a:gd name="connsiteY40" fmla="*/ 53615 h 3518888"/>
                  <a:gd name="connsiteX41" fmla="*/ 1672918 w 3515048"/>
                  <a:gd name="connsiteY41" fmla="*/ 44458 h 3518888"/>
                  <a:gd name="connsiteX42" fmla="*/ 1723488 w 3515048"/>
                  <a:gd name="connsiteY42" fmla="*/ 41451 h 3518888"/>
                  <a:gd name="connsiteX43" fmla="*/ 1777338 w 3515048"/>
                  <a:gd name="connsiteY43" fmla="*/ 41451 h 3518888"/>
                  <a:gd name="connsiteX44" fmla="*/ 1894743 w 3515048"/>
                  <a:gd name="connsiteY44" fmla="*/ 47328 h 3518888"/>
                  <a:gd name="connsiteX45" fmla="*/ 1931236 w 3515048"/>
                  <a:gd name="connsiteY45" fmla="*/ 67966 h 3518888"/>
                  <a:gd name="connsiteX46" fmla="*/ 1667997 w 3515048"/>
                  <a:gd name="connsiteY46" fmla="*/ 63319 h 3518888"/>
                  <a:gd name="connsiteX47" fmla="*/ 1827772 w 3515048"/>
                  <a:gd name="connsiteY47" fmla="*/ 70973 h 3518888"/>
                  <a:gd name="connsiteX48" fmla="*/ 1761211 w 3515048"/>
                  <a:gd name="connsiteY48" fmla="*/ 70973 h 3518888"/>
                  <a:gd name="connsiteX49" fmla="*/ 1721438 w 3515048"/>
                  <a:gd name="connsiteY49" fmla="*/ 70973 h 3518888"/>
                  <a:gd name="connsiteX50" fmla="*/ 1680435 w 3515048"/>
                  <a:gd name="connsiteY50" fmla="*/ 72750 h 3518888"/>
                  <a:gd name="connsiteX51" fmla="*/ 1642439 w 3515048"/>
                  <a:gd name="connsiteY51" fmla="*/ 74937 h 3518888"/>
                  <a:gd name="connsiteX52" fmla="*/ 1609910 w 3515048"/>
                  <a:gd name="connsiteY52" fmla="*/ 78763 h 3518888"/>
                  <a:gd name="connsiteX53" fmla="*/ 1572324 w 3515048"/>
                  <a:gd name="connsiteY53" fmla="*/ 88467 h 3518888"/>
                  <a:gd name="connsiteX54" fmla="*/ 1977159 w 3515048"/>
                  <a:gd name="connsiteY54" fmla="*/ 90654 h 3518888"/>
                  <a:gd name="connsiteX55" fmla="*/ 2352335 w 3515048"/>
                  <a:gd name="connsiteY55" fmla="*/ 180041 h 3518888"/>
                  <a:gd name="connsiteX56" fmla="*/ 2042353 w 3515048"/>
                  <a:gd name="connsiteY56" fmla="*/ 89698 h 3518888"/>
                  <a:gd name="connsiteX57" fmla="*/ 1964038 w 3515048"/>
                  <a:gd name="connsiteY57" fmla="*/ 70153 h 3518888"/>
                  <a:gd name="connsiteX58" fmla="*/ 1925359 w 3515048"/>
                  <a:gd name="connsiteY58" fmla="*/ 56485 h 3518888"/>
                  <a:gd name="connsiteX59" fmla="*/ 1985086 w 3515048"/>
                  <a:gd name="connsiteY59" fmla="*/ 60722 h 3518888"/>
                  <a:gd name="connsiteX60" fmla="*/ 2043447 w 3515048"/>
                  <a:gd name="connsiteY60" fmla="*/ 68239 h 3518888"/>
                  <a:gd name="connsiteX61" fmla="*/ 2072286 w 3515048"/>
                  <a:gd name="connsiteY61" fmla="*/ 72203 h 3518888"/>
                  <a:gd name="connsiteX62" fmla="*/ 2100578 w 3515048"/>
                  <a:gd name="connsiteY62" fmla="*/ 77670 h 3518888"/>
                  <a:gd name="connsiteX63" fmla="*/ 2156752 w 3515048"/>
                  <a:gd name="connsiteY63" fmla="*/ 88877 h 3518888"/>
                  <a:gd name="connsiteX64" fmla="*/ 2211422 w 3515048"/>
                  <a:gd name="connsiteY64" fmla="*/ 102545 h 3518888"/>
                  <a:gd name="connsiteX65" fmla="*/ 2238757 w 3515048"/>
                  <a:gd name="connsiteY65" fmla="*/ 109789 h 3518888"/>
                  <a:gd name="connsiteX66" fmla="*/ 2266093 w 3515048"/>
                  <a:gd name="connsiteY66" fmla="*/ 118400 h 3518888"/>
                  <a:gd name="connsiteX67" fmla="*/ 2319396 w 3515048"/>
                  <a:gd name="connsiteY67" fmla="*/ 135757 h 3518888"/>
                  <a:gd name="connsiteX68" fmla="*/ 2371743 w 3515048"/>
                  <a:gd name="connsiteY68" fmla="*/ 155849 h 3518888"/>
                  <a:gd name="connsiteX69" fmla="*/ 2397848 w 3515048"/>
                  <a:gd name="connsiteY69" fmla="*/ 165963 h 3518888"/>
                  <a:gd name="connsiteX70" fmla="*/ 2423544 w 3515048"/>
                  <a:gd name="connsiteY70" fmla="*/ 177307 h 3518888"/>
                  <a:gd name="connsiteX71" fmla="*/ 2474387 w 3515048"/>
                  <a:gd name="connsiteY71" fmla="*/ 202182 h 3518888"/>
                  <a:gd name="connsiteX72" fmla="*/ 2525094 w 3515048"/>
                  <a:gd name="connsiteY72" fmla="*/ 227877 h 3518888"/>
                  <a:gd name="connsiteX73" fmla="*/ 2550653 w 3515048"/>
                  <a:gd name="connsiteY73" fmla="*/ 240862 h 3518888"/>
                  <a:gd name="connsiteX74" fmla="*/ 2575801 w 3515048"/>
                  <a:gd name="connsiteY74" fmla="*/ 254529 h 3518888"/>
                  <a:gd name="connsiteX75" fmla="*/ 2626371 w 3515048"/>
                  <a:gd name="connsiteY75" fmla="*/ 283368 h 3518888"/>
                  <a:gd name="connsiteX76" fmla="*/ 2676531 w 3515048"/>
                  <a:gd name="connsiteY76" fmla="*/ 315077 h 3518888"/>
                  <a:gd name="connsiteX77" fmla="*/ 2726828 w 3515048"/>
                  <a:gd name="connsiteY77" fmla="*/ 348562 h 3518888"/>
                  <a:gd name="connsiteX78" fmla="*/ 2777262 w 3515048"/>
                  <a:gd name="connsiteY78" fmla="*/ 384235 h 3518888"/>
                  <a:gd name="connsiteX79" fmla="*/ 2932526 w 3515048"/>
                  <a:gd name="connsiteY79" fmla="*/ 526378 h 3518888"/>
                  <a:gd name="connsiteX80" fmla="*/ 2882776 w 3515048"/>
                  <a:gd name="connsiteY80" fmla="*/ 494259 h 3518888"/>
                  <a:gd name="connsiteX81" fmla="*/ 2944007 w 3515048"/>
                  <a:gd name="connsiteY81" fmla="*/ 533349 h 3518888"/>
                  <a:gd name="connsiteX82" fmla="*/ 2967515 w 3515048"/>
                  <a:gd name="connsiteY82" fmla="*/ 548246 h 3518888"/>
                  <a:gd name="connsiteX83" fmla="*/ 3026149 w 3515048"/>
                  <a:gd name="connsiteY83" fmla="*/ 608657 h 3518888"/>
                  <a:gd name="connsiteX84" fmla="*/ 2994304 w 3515048"/>
                  <a:gd name="connsiteY84" fmla="*/ 608657 h 3518888"/>
                  <a:gd name="connsiteX85" fmla="*/ 3093531 w 3515048"/>
                  <a:gd name="connsiteY85" fmla="*/ 713351 h 3518888"/>
                  <a:gd name="connsiteX86" fmla="*/ 3199591 w 3515048"/>
                  <a:gd name="connsiteY86" fmla="*/ 864379 h 3518888"/>
                  <a:gd name="connsiteX87" fmla="*/ 3182917 w 3515048"/>
                  <a:gd name="connsiteY87" fmla="*/ 858638 h 3518888"/>
                  <a:gd name="connsiteX88" fmla="*/ 3153258 w 3515048"/>
                  <a:gd name="connsiteY88" fmla="*/ 817635 h 3518888"/>
                  <a:gd name="connsiteX89" fmla="*/ 3114852 w 3515048"/>
                  <a:gd name="connsiteY89" fmla="*/ 765015 h 3518888"/>
                  <a:gd name="connsiteX90" fmla="*/ 3150935 w 3515048"/>
                  <a:gd name="connsiteY90" fmla="*/ 817089 h 3518888"/>
                  <a:gd name="connsiteX91" fmla="*/ 3177313 w 3515048"/>
                  <a:gd name="connsiteY91" fmla="*/ 851804 h 3518888"/>
                  <a:gd name="connsiteX92" fmla="*/ 3229387 w 3515048"/>
                  <a:gd name="connsiteY92" fmla="*/ 927113 h 3518888"/>
                  <a:gd name="connsiteX93" fmla="*/ 3200821 w 3515048"/>
                  <a:gd name="connsiteY93" fmla="*/ 897728 h 3518888"/>
                  <a:gd name="connsiteX94" fmla="*/ 3187154 w 3515048"/>
                  <a:gd name="connsiteY94" fmla="*/ 883103 h 3518888"/>
                  <a:gd name="connsiteX95" fmla="*/ 3172256 w 3515048"/>
                  <a:gd name="connsiteY95" fmla="*/ 869436 h 3518888"/>
                  <a:gd name="connsiteX96" fmla="*/ 3210799 w 3515048"/>
                  <a:gd name="connsiteY96" fmla="*/ 919869 h 3518888"/>
                  <a:gd name="connsiteX97" fmla="*/ 3235401 w 3515048"/>
                  <a:gd name="connsiteY97" fmla="*/ 970439 h 3518888"/>
                  <a:gd name="connsiteX98" fmla="*/ 3262736 w 3515048"/>
                  <a:gd name="connsiteY98" fmla="*/ 1057366 h 3518888"/>
                  <a:gd name="connsiteX99" fmla="*/ 3308386 w 3515048"/>
                  <a:gd name="connsiteY99" fmla="*/ 1114086 h 3518888"/>
                  <a:gd name="connsiteX100" fmla="*/ 3311393 w 3515048"/>
                  <a:gd name="connsiteY100" fmla="*/ 1150032 h 3518888"/>
                  <a:gd name="connsiteX101" fmla="*/ 3332441 w 3515048"/>
                  <a:gd name="connsiteY101" fmla="*/ 1179007 h 3518888"/>
                  <a:gd name="connsiteX102" fmla="*/ 3365106 w 3515048"/>
                  <a:gd name="connsiteY102" fmla="*/ 1258143 h 3518888"/>
                  <a:gd name="connsiteX103" fmla="*/ 3331894 w 3515048"/>
                  <a:gd name="connsiteY103" fmla="*/ 1212630 h 3518888"/>
                  <a:gd name="connsiteX104" fmla="*/ 3368933 w 3515048"/>
                  <a:gd name="connsiteY104" fmla="*/ 1347529 h 3518888"/>
                  <a:gd name="connsiteX105" fmla="*/ 3397362 w 3515048"/>
                  <a:gd name="connsiteY105" fmla="*/ 1395639 h 3518888"/>
                  <a:gd name="connsiteX106" fmla="*/ 3403786 w 3515048"/>
                  <a:gd name="connsiteY106" fmla="*/ 1462474 h 3518888"/>
                  <a:gd name="connsiteX107" fmla="*/ 3395312 w 3515048"/>
                  <a:gd name="connsiteY107" fmla="*/ 1468078 h 3518888"/>
                  <a:gd name="connsiteX108" fmla="*/ 3373444 w 3515048"/>
                  <a:gd name="connsiteY108" fmla="*/ 1471631 h 3518888"/>
                  <a:gd name="connsiteX109" fmla="*/ 3362510 w 3515048"/>
                  <a:gd name="connsiteY109" fmla="*/ 1430628 h 3518888"/>
                  <a:gd name="connsiteX110" fmla="*/ 3349799 w 3515048"/>
                  <a:gd name="connsiteY110" fmla="*/ 1387849 h 3518888"/>
                  <a:gd name="connsiteX111" fmla="*/ 3337088 w 3515048"/>
                  <a:gd name="connsiteY111" fmla="*/ 1345069 h 3518888"/>
                  <a:gd name="connsiteX112" fmla="*/ 3323420 w 3515048"/>
                  <a:gd name="connsiteY112" fmla="*/ 1304066 h 3518888"/>
                  <a:gd name="connsiteX113" fmla="*/ 3296085 w 3515048"/>
                  <a:gd name="connsiteY113" fmla="*/ 1230398 h 3518888"/>
                  <a:gd name="connsiteX114" fmla="*/ 3284057 w 3515048"/>
                  <a:gd name="connsiteY114" fmla="*/ 1200466 h 3518888"/>
                  <a:gd name="connsiteX115" fmla="*/ 3272987 w 3515048"/>
                  <a:gd name="connsiteY115" fmla="*/ 1177231 h 3518888"/>
                  <a:gd name="connsiteX116" fmla="*/ 3283237 w 3515048"/>
                  <a:gd name="connsiteY116" fmla="*/ 1201559 h 3518888"/>
                  <a:gd name="connsiteX117" fmla="*/ 3292258 w 3515048"/>
                  <a:gd name="connsiteY117" fmla="*/ 1226297 h 3518888"/>
                  <a:gd name="connsiteX118" fmla="*/ 3310573 w 3515048"/>
                  <a:gd name="connsiteY118" fmla="*/ 1275911 h 3518888"/>
                  <a:gd name="connsiteX119" fmla="*/ 3326290 w 3515048"/>
                  <a:gd name="connsiteY119" fmla="*/ 1326481 h 3518888"/>
                  <a:gd name="connsiteX120" fmla="*/ 3341051 w 3515048"/>
                  <a:gd name="connsiteY120" fmla="*/ 1377325 h 3518888"/>
                  <a:gd name="connsiteX121" fmla="*/ 3342418 w 3515048"/>
                  <a:gd name="connsiteY121" fmla="*/ 1430902 h 3518888"/>
                  <a:gd name="connsiteX122" fmla="*/ 3341188 w 3515048"/>
                  <a:gd name="connsiteY122" fmla="*/ 1450447 h 3518888"/>
                  <a:gd name="connsiteX123" fmla="*/ 3327520 w 3515048"/>
                  <a:gd name="connsiteY123" fmla="*/ 1412450 h 3518888"/>
                  <a:gd name="connsiteX124" fmla="*/ 3365380 w 3515048"/>
                  <a:gd name="connsiteY124" fmla="*/ 1742660 h 3518888"/>
                  <a:gd name="connsiteX125" fmla="*/ 3347748 w 3515048"/>
                  <a:gd name="connsiteY125" fmla="*/ 2069317 h 3518888"/>
                  <a:gd name="connsiteX126" fmla="*/ 3358956 w 3515048"/>
                  <a:gd name="connsiteY126" fmla="*/ 2028314 h 3518888"/>
                  <a:gd name="connsiteX127" fmla="*/ 3366746 w 3515048"/>
                  <a:gd name="connsiteY127" fmla="*/ 2012596 h 3518888"/>
                  <a:gd name="connsiteX128" fmla="*/ 3335721 w 3515048"/>
                  <a:gd name="connsiteY128" fmla="*/ 2121937 h 3518888"/>
                  <a:gd name="connsiteX129" fmla="*/ 3335038 w 3515048"/>
                  <a:gd name="connsiteY129" fmla="*/ 2241802 h 3518888"/>
                  <a:gd name="connsiteX130" fmla="*/ 3271483 w 3515048"/>
                  <a:gd name="connsiteY130" fmla="*/ 2398570 h 3518888"/>
                  <a:gd name="connsiteX131" fmla="*/ 3242098 w 3515048"/>
                  <a:gd name="connsiteY131" fmla="*/ 2457477 h 3518888"/>
                  <a:gd name="connsiteX132" fmla="*/ 3223100 w 3515048"/>
                  <a:gd name="connsiteY132" fmla="*/ 2491100 h 3518888"/>
                  <a:gd name="connsiteX133" fmla="*/ 3197541 w 3515048"/>
                  <a:gd name="connsiteY133" fmla="*/ 2529916 h 3518888"/>
                  <a:gd name="connsiteX134" fmla="*/ 3213396 w 3515048"/>
                  <a:gd name="connsiteY134" fmla="*/ 2528549 h 3518888"/>
                  <a:gd name="connsiteX135" fmla="*/ 3162689 w 3515048"/>
                  <a:gd name="connsiteY135" fmla="*/ 2620259 h 3518888"/>
                  <a:gd name="connsiteX136" fmla="*/ 3141367 w 3515048"/>
                  <a:gd name="connsiteY136" fmla="*/ 2661262 h 3518888"/>
                  <a:gd name="connsiteX137" fmla="*/ 3105011 w 3515048"/>
                  <a:gd name="connsiteY137" fmla="*/ 2714155 h 3518888"/>
                  <a:gd name="connsiteX138" fmla="*/ 3133167 w 3515048"/>
                  <a:gd name="connsiteY138" fmla="*/ 2653608 h 3518888"/>
                  <a:gd name="connsiteX139" fmla="*/ 3104465 w 3515048"/>
                  <a:gd name="connsiteY139" fmla="*/ 2698711 h 3518888"/>
                  <a:gd name="connsiteX140" fmla="*/ 3081640 w 3515048"/>
                  <a:gd name="connsiteY140" fmla="*/ 2724953 h 3518888"/>
                  <a:gd name="connsiteX141" fmla="*/ 3027926 w 3515048"/>
                  <a:gd name="connsiteY141" fmla="*/ 2792334 h 3518888"/>
                  <a:gd name="connsiteX142" fmla="*/ 3043917 w 3515048"/>
                  <a:gd name="connsiteY142" fmla="*/ 2759942 h 3518888"/>
                  <a:gd name="connsiteX143" fmla="*/ 3058268 w 3515048"/>
                  <a:gd name="connsiteY143" fmla="*/ 2726866 h 3518888"/>
                  <a:gd name="connsiteX144" fmla="*/ 2993210 w 3515048"/>
                  <a:gd name="connsiteY144" fmla="*/ 2814202 h 3518888"/>
                  <a:gd name="connsiteX145" fmla="*/ 2967652 w 3515048"/>
                  <a:gd name="connsiteY145" fmla="*/ 2830330 h 3518888"/>
                  <a:gd name="connsiteX146" fmla="*/ 2938540 w 3515048"/>
                  <a:gd name="connsiteY146" fmla="*/ 2871333 h 3518888"/>
                  <a:gd name="connsiteX147" fmla="*/ 2901501 w 3515048"/>
                  <a:gd name="connsiteY147" fmla="*/ 2915069 h 3518888"/>
                  <a:gd name="connsiteX148" fmla="*/ 2858584 w 3515048"/>
                  <a:gd name="connsiteY148" fmla="*/ 2960309 h 3518888"/>
                  <a:gd name="connsiteX149" fmla="*/ 2811294 w 3515048"/>
                  <a:gd name="connsiteY149" fmla="*/ 3005822 h 3518888"/>
                  <a:gd name="connsiteX150" fmla="*/ 2760724 w 3515048"/>
                  <a:gd name="connsiteY150" fmla="*/ 3050106 h 3518888"/>
                  <a:gd name="connsiteX151" fmla="*/ 2708924 w 3515048"/>
                  <a:gd name="connsiteY151" fmla="*/ 3092202 h 3518888"/>
                  <a:gd name="connsiteX152" fmla="*/ 2657260 w 3515048"/>
                  <a:gd name="connsiteY152" fmla="*/ 3131155 h 3518888"/>
                  <a:gd name="connsiteX153" fmla="*/ 2607920 w 3515048"/>
                  <a:gd name="connsiteY153" fmla="*/ 3166690 h 3518888"/>
                  <a:gd name="connsiteX154" fmla="*/ 2610243 w 3515048"/>
                  <a:gd name="connsiteY154" fmla="*/ 3151246 h 3518888"/>
                  <a:gd name="connsiteX155" fmla="*/ 2582908 w 3515048"/>
                  <a:gd name="connsiteY155" fmla="*/ 3173934 h 3518888"/>
                  <a:gd name="connsiteX156" fmla="*/ 2545185 w 3515048"/>
                  <a:gd name="connsiteY156" fmla="*/ 3198399 h 3518888"/>
                  <a:gd name="connsiteX157" fmla="*/ 2501176 w 3515048"/>
                  <a:gd name="connsiteY157" fmla="*/ 3224094 h 3518888"/>
                  <a:gd name="connsiteX158" fmla="*/ 2453339 w 3515048"/>
                  <a:gd name="connsiteY158" fmla="*/ 3248696 h 3518888"/>
                  <a:gd name="connsiteX159" fmla="*/ 2405229 w 3515048"/>
                  <a:gd name="connsiteY159" fmla="*/ 3271658 h 3518888"/>
                  <a:gd name="connsiteX160" fmla="*/ 2360536 w 3515048"/>
                  <a:gd name="connsiteY160" fmla="*/ 3292979 h 3518888"/>
                  <a:gd name="connsiteX161" fmla="*/ 2293565 w 3515048"/>
                  <a:gd name="connsiteY161" fmla="*/ 3327558 h 3518888"/>
                  <a:gd name="connsiteX162" fmla="*/ 2280717 w 3515048"/>
                  <a:gd name="connsiteY162" fmla="*/ 3326875 h 3518888"/>
                  <a:gd name="connsiteX163" fmla="*/ 2207322 w 3515048"/>
                  <a:gd name="connsiteY163" fmla="*/ 3359541 h 3518888"/>
                  <a:gd name="connsiteX164" fmla="*/ 2132150 w 3515048"/>
                  <a:gd name="connsiteY164" fmla="*/ 3388516 h 3518888"/>
                  <a:gd name="connsiteX165" fmla="*/ 2076523 w 3515048"/>
                  <a:gd name="connsiteY165" fmla="*/ 3386876 h 3518888"/>
                  <a:gd name="connsiteX166" fmla="*/ 2019802 w 3515048"/>
                  <a:gd name="connsiteY166" fmla="*/ 3399040 h 3518888"/>
                  <a:gd name="connsiteX167" fmla="*/ 1965951 w 3515048"/>
                  <a:gd name="connsiteY167" fmla="*/ 3409017 h 3518888"/>
                  <a:gd name="connsiteX168" fmla="*/ 1865494 w 3515048"/>
                  <a:gd name="connsiteY168" fmla="*/ 3420908 h 3518888"/>
                  <a:gd name="connsiteX169" fmla="*/ 1775015 w 3515048"/>
                  <a:gd name="connsiteY169" fmla="*/ 3425009 h 3518888"/>
                  <a:gd name="connsiteX170" fmla="*/ 1694102 w 3515048"/>
                  <a:gd name="connsiteY170" fmla="*/ 3422275 h 3518888"/>
                  <a:gd name="connsiteX171" fmla="*/ 1650776 w 3515048"/>
                  <a:gd name="connsiteY171" fmla="*/ 3430886 h 3518888"/>
                  <a:gd name="connsiteX172" fmla="*/ 1570547 w 3515048"/>
                  <a:gd name="connsiteY172" fmla="*/ 3431706 h 3518888"/>
                  <a:gd name="connsiteX173" fmla="*/ 1521890 w 3515048"/>
                  <a:gd name="connsiteY173" fmla="*/ 3428562 h 3518888"/>
                  <a:gd name="connsiteX174" fmla="*/ 1470227 w 3515048"/>
                  <a:gd name="connsiteY174" fmla="*/ 3423642 h 3518888"/>
                  <a:gd name="connsiteX175" fmla="*/ 1418153 w 3515048"/>
                  <a:gd name="connsiteY175" fmla="*/ 3415578 h 3518888"/>
                  <a:gd name="connsiteX176" fmla="*/ 1367309 w 3515048"/>
                  <a:gd name="connsiteY176" fmla="*/ 3406421 h 3518888"/>
                  <a:gd name="connsiteX177" fmla="*/ 910127 w 3515048"/>
                  <a:gd name="connsiteY177" fmla="*/ 3230382 h 3518888"/>
                  <a:gd name="connsiteX178" fmla="*/ 702516 w 3515048"/>
                  <a:gd name="connsiteY178" fmla="*/ 3094662 h 3518888"/>
                  <a:gd name="connsiteX179" fmla="*/ 516090 w 3515048"/>
                  <a:gd name="connsiteY179" fmla="*/ 2930650 h 3518888"/>
                  <a:gd name="connsiteX180" fmla="*/ 473173 w 3515048"/>
                  <a:gd name="connsiteY180" fmla="*/ 2885957 h 3518888"/>
                  <a:gd name="connsiteX181" fmla="*/ 432170 w 3515048"/>
                  <a:gd name="connsiteY181" fmla="*/ 2840034 h 3518888"/>
                  <a:gd name="connsiteX182" fmla="*/ 355768 w 3515048"/>
                  <a:gd name="connsiteY182" fmla="*/ 2743677 h 3518888"/>
                  <a:gd name="connsiteX183" fmla="*/ 285927 w 3515048"/>
                  <a:gd name="connsiteY183" fmla="*/ 2643357 h 3518888"/>
                  <a:gd name="connsiteX184" fmla="*/ 224696 w 3515048"/>
                  <a:gd name="connsiteY184" fmla="*/ 2538663 h 3518888"/>
                  <a:gd name="connsiteX185" fmla="*/ 170025 w 3515048"/>
                  <a:gd name="connsiteY185" fmla="*/ 2431372 h 3518888"/>
                  <a:gd name="connsiteX186" fmla="*/ 146517 w 3515048"/>
                  <a:gd name="connsiteY186" fmla="*/ 2376702 h 3518888"/>
                  <a:gd name="connsiteX187" fmla="*/ 135036 w 3515048"/>
                  <a:gd name="connsiteY187" fmla="*/ 2349366 h 3518888"/>
                  <a:gd name="connsiteX188" fmla="*/ 124785 w 3515048"/>
                  <a:gd name="connsiteY188" fmla="*/ 2322031 h 3518888"/>
                  <a:gd name="connsiteX189" fmla="*/ 57814 w 3515048"/>
                  <a:gd name="connsiteY189" fmla="*/ 2099386 h 3518888"/>
                  <a:gd name="connsiteX190" fmla="*/ 41686 w 3515048"/>
                  <a:gd name="connsiteY190" fmla="*/ 2026810 h 3518888"/>
                  <a:gd name="connsiteX191" fmla="*/ 24328 w 3515048"/>
                  <a:gd name="connsiteY191" fmla="*/ 1944804 h 3518888"/>
                  <a:gd name="connsiteX192" fmla="*/ 9294 w 3515048"/>
                  <a:gd name="connsiteY192" fmla="*/ 1857878 h 3518888"/>
                  <a:gd name="connsiteX193" fmla="*/ 0 w 3515048"/>
                  <a:gd name="connsiteY193" fmla="*/ 1769996 h 3518888"/>
                  <a:gd name="connsiteX194" fmla="*/ 1230 w 3515048"/>
                  <a:gd name="connsiteY194" fmla="*/ 1856238 h 3518888"/>
                  <a:gd name="connsiteX195" fmla="*/ 7381 w 3515048"/>
                  <a:gd name="connsiteY195" fmla="*/ 1917879 h 3518888"/>
                  <a:gd name="connsiteX196" fmla="*/ 10797 w 3515048"/>
                  <a:gd name="connsiteY196" fmla="*/ 1946991 h 3518888"/>
                  <a:gd name="connsiteX197" fmla="*/ 15991 w 3515048"/>
                  <a:gd name="connsiteY197" fmla="*/ 1978837 h 3518888"/>
                  <a:gd name="connsiteX198" fmla="*/ 29659 w 3515048"/>
                  <a:gd name="connsiteY198" fmla="*/ 2062483 h 3518888"/>
                  <a:gd name="connsiteX199" fmla="*/ 37313 w 3515048"/>
                  <a:gd name="connsiteY199" fmla="*/ 2130821 h 3518888"/>
                  <a:gd name="connsiteX200" fmla="*/ 41823 w 3515048"/>
                  <a:gd name="connsiteY200" fmla="*/ 2185491 h 3518888"/>
                  <a:gd name="connsiteX201" fmla="*/ 46470 w 3515048"/>
                  <a:gd name="connsiteY201" fmla="*/ 2237975 h 3518888"/>
                  <a:gd name="connsiteX202" fmla="*/ 55354 w 3515048"/>
                  <a:gd name="connsiteY202" fmla="*/ 2298523 h 3518888"/>
                  <a:gd name="connsiteX203" fmla="*/ 55217 w 3515048"/>
                  <a:gd name="connsiteY203" fmla="*/ 2249866 h 3518888"/>
                  <a:gd name="connsiteX204" fmla="*/ 81596 w 3515048"/>
                  <a:gd name="connsiteY204" fmla="*/ 2322441 h 3518888"/>
                  <a:gd name="connsiteX205" fmla="*/ 92940 w 3515048"/>
                  <a:gd name="connsiteY205" fmla="*/ 2360300 h 3518888"/>
                  <a:gd name="connsiteX206" fmla="*/ 131209 w 3515048"/>
                  <a:gd name="connsiteY206" fmla="*/ 2446543 h 3518888"/>
                  <a:gd name="connsiteX207" fmla="*/ 109614 w 3515048"/>
                  <a:gd name="connsiteY207" fmla="*/ 2450644 h 3518888"/>
                  <a:gd name="connsiteX208" fmla="*/ 150617 w 3515048"/>
                  <a:gd name="connsiteY208" fmla="*/ 2531009 h 3518888"/>
                  <a:gd name="connsiteX209" fmla="*/ 185743 w 3515048"/>
                  <a:gd name="connsiteY209" fmla="*/ 2615885 h 3518888"/>
                  <a:gd name="connsiteX210" fmla="*/ 217042 w 3515048"/>
                  <a:gd name="connsiteY210" fmla="*/ 2640760 h 3518888"/>
                  <a:gd name="connsiteX211" fmla="*/ 244377 w 3515048"/>
                  <a:gd name="connsiteY211" fmla="*/ 2696387 h 3518888"/>
                  <a:gd name="connsiteX212" fmla="*/ 267202 w 3515048"/>
                  <a:gd name="connsiteY212" fmla="*/ 2741354 h 3518888"/>
                  <a:gd name="connsiteX213" fmla="*/ 292761 w 3515048"/>
                  <a:gd name="connsiteY213" fmla="*/ 2802995 h 3518888"/>
                  <a:gd name="connsiteX214" fmla="*/ 298638 w 3515048"/>
                  <a:gd name="connsiteY214" fmla="*/ 2787960 h 3518888"/>
                  <a:gd name="connsiteX215" fmla="*/ 335814 w 3515048"/>
                  <a:gd name="connsiteY215" fmla="*/ 2843998 h 3518888"/>
                  <a:gd name="connsiteX216" fmla="*/ 367659 w 3515048"/>
                  <a:gd name="connsiteY216" fmla="*/ 2885821 h 3518888"/>
                  <a:gd name="connsiteX217" fmla="*/ 402375 w 3515048"/>
                  <a:gd name="connsiteY217" fmla="*/ 2926824 h 3518888"/>
                  <a:gd name="connsiteX218" fmla="*/ 453355 w 3515048"/>
                  <a:gd name="connsiteY218" fmla="*/ 2988874 h 3518888"/>
                  <a:gd name="connsiteX219" fmla="*/ 436134 w 3515048"/>
                  <a:gd name="connsiteY219" fmla="*/ 2987918 h 3518888"/>
                  <a:gd name="connsiteX220" fmla="*/ 469756 w 3515048"/>
                  <a:gd name="connsiteY220" fmla="*/ 3015253 h 3518888"/>
                  <a:gd name="connsiteX221" fmla="*/ 519917 w 3515048"/>
                  <a:gd name="connsiteY221" fmla="*/ 3058989 h 3518888"/>
                  <a:gd name="connsiteX222" fmla="*/ 517183 w 3515048"/>
                  <a:gd name="connsiteY222" fmla="*/ 3074981 h 3518888"/>
                  <a:gd name="connsiteX223" fmla="*/ 671901 w 3515048"/>
                  <a:gd name="connsiteY223" fmla="*/ 3205096 h 3518888"/>
                  <a:gd name="connsiteX224" fmla="*/ 601922 w 3515048"/>
                  <a:gd name="connsiteY224" fmla="*/ 3170927 h 3518888"/>
                  <a:gd name="connsiteX225" fmla="*/ 649349 w 3515048"/>
                  <a:gd name="connsiteY225" fmla="*/ 3207967 h 3518888"/>
                  <a:gd name="connsiteX226" fmla="*/ 688302 w 3515048"/>
                  <a:gd name="connsiteY226" fmla="*/ 3234345 h 3518888"/>
                  <a:gd name="connsiteX227" fmla="*/ 741469 w 3515048"/>
                  <a:gd name="connsiteY227" fmla="*/ 3265097 h 3518888"/>
                  <a:gd name="connsiteX228" fmla="*/ 786572 w 3515048"/>
                  <a:gd name="connsiteY228" fmla="*/ 3275758 h 3518888"/>
                  <a:gd name="connsiteX229" fmla="*/ 825525 w 3515048"/>
                  <a:gd name="connsiteY229" fmla="*/ 3280815 h 3518888"/>
                  <a:gd name="connsiteX230" fmla="*/ 954274 w 3515048"/>
                  <a:gd name="connsiteY230" fmla="*/ 3341636 h 3518888"/>
                  <a:gd name="connsiteX231" fmla="*/ 947167 w 3515048"/>
                  <a:gd name="connsiteY231" fmla="*/ 3347787 h 3518888"/>
                  <a:gd name="connsiteX232" fmla="*/ 1022749 w 3515048"/>
                  <a:gd name="connsiteY232" fmla="*/ 3372661 h 3518888"/>
                  <a:gd name="connsiteX233" fmla="*/ 1095187 w 3515048"/>
                  <a:gd name="connsiteY233" fmla="*/ 3413664 h 3518888"/>
                  <a:gd name="connsiteX234" fmla="*/ 1370863 w 3515048"/>
                  <a:gd name="connsiteY234" fmla="*/ 3482002 h 3518888"/>
                  <a:gd name="connsiteX235" fmla="*/ 1708180 w 3515048"/>
                  <a:gd name="connsiteY235" fmla="*/ 3515898 h 3518888"/>
                  <a:gd name="connsiteX236" fmla="*/ 1768044 w 3515048"/>
                  <a:gd name="connsiteY236" fmla="*/ 3516582 h 3518888"/>
                  <a:gd name="connsiteX237" fmla="*/ 1838843 w 3515048"/>
                  <a:gd name="connsiteY237" fmla="*/ 3518632 h 3518888"/>
                  <a:gd name="connsiteX238" fmla="*/ 2019392 w 3515048"/>
                  <a:gd name="connsiteY238" fmla="*/ 3504964 h 3518888"/>
                  <a:gd name="connsiteX239" fmla="*/ 2008184 w 3515048"/>
                  <a:gd name="connsiteY239" fmla="*/ 3493210 h 3518888"/>
                  <a:gd name="connsiteX240" fmla="*/ 2326230 w 3515048"/>
                  <a:gd name="connsiteY240" fmla="*/ 3431296 h 3518888"/>
                  <a:gd name="connsiteX241" fmla="*/ 2632248 w 3515048"/>
                  <a:gd name="connsiteY241" fmla="*/ 3323868 h 3518888"/>
                  <a:gd name="connsiteX242" fmla="*/ 2667784 w 3515048"/>
                  <a:gd name="connsiteY242" fmla="*/ 3296533 h 3518888"/>
                  <a:gd name="connsiteX243" fmla="*/ 2659447 w 3515048"/>
                  <a:gd name="connsiteY243" fmla="*/ 3299950 h 3518888"/>
                  <a:gd name="connsiteX244" fmla="*/ 2617624 w 3515048"/>
                  <a:gd name="connsiteY244" fmla="*/ 3316488 h 3518888"/>
                  <a:gd name="connsiteX245" fmla="*/ 2648923 w 3515048"/>
                  <a:gd name="connsiteY245" fmla="*/ 3295849 h 3518888"/>
                  <a:gd name="connsiteX246" fmla="*/ 2676258 w 3515048"/>
                  <a:gd name="connsiteY246" fmla="*/ 3276715 h 3518888"/>
                  <a:gd name="connsiteX247" fmla="*/ 2722455 w 3515048"/>
                  <a:gd name="connsiteY247" fmla="*/ 3245689 h 3518888"/>
                  <a:gd name="connsiteX248" fmla="*/ 2789973 w 3515048"/>
                  <a:gd name="connsiteY248" fmla="*/ 3202636 h 3518888"/>
                  <a:gd name="connsiteX249" fmla="*/ 2843140 w 3515048"/>
                  <a:gd name="connsiteY249" fmla="*/ 3171337 h 3518888"/>
                  <a:gd name="connsiteX250" fmla="*/ 2870475 w 3515048"/>
                  <a:gd name="connsiteY250" fmla="*/ 3154389 h 3518888"/>
                  <a:gd name="connsiteX251" fmla="*/ 2901501 w 3515048"/>
                  <a:gd name="connsiteY251" fmla="*/ 3132248 h 3518888"/>
                  <a:gd name="connsiteX252" fmla="*/ 2869108 w 3515048"/>
                  <a:gd name="connsiteY252" fmla="*/ 3140039 h 3518888"/>
                  <a:gd name="connsiteX253" fmla="*/ 2919542 w 3515048"/>
                  <a:gd name="connsiteY253" fmla="*/ 3099036 h 3518888"/>
                  <a:gd name="connsiteX254" fmla="*/ 2954804 w 3515048"/>
                  <a:gd name="connsiteY254" fmla="*/ 3065413 h 3518888"/>
                  <a:gd name="connsiteX255" fmla="*/ 3003324 w 3515048"/>
                  <a:gd name="connsiteY255" fmla="*/ 3010743 h 3518888"/>
                  <a:gd name="connsiteX256" fmla="*/ 3026423 w 3515048"/>
                  <a:gd name="connsiteY256" fmla="*/ 2981904 h 3518888"/>
                  <a:gd name="connsiteX257" fmla="*/ 3040090 w 3515048"/>
                  <a:gd name="connsiteY257" fmla="*/ 2965640 h 3518888"/>
                  <a:gd name="connsiteX258" fmla="*/ 3055125 w 3515048"/>
                  <a:gd name="connsiteY258" fmla="*/ 2946915 h 3518888"/>
                  <a:gd name="connsiteX259" fmla="*/ 3093394 w 3515048"/>
                  <a:gd name="connsiteY259" fmla="*/ 2901538 h 3518888"/>
                  <a:gd name="connsiteX260" fmla="*/ 3144238 w 3515048"/>
                  <a:gd name="connsiteY260" fmla="*/ 2840034 h 3518888"/>
                  <a:gd name="connsiteX261" fmla="*/ 3096948 w 3515048"/>
                  <a:gd name="connsiteY261" fmla="*/ 2916026 h 3518888"/>
                  <a:gd name="connsiteX262" fmla="*/ 3284878 w 3515048"/>
                  <a:gd name="connsiteY262" fmla="*/ 2626409 h 3518888"/>
                  <a:gd name="connsiteX263" fmla="*/ 3438365 w 3515048"/>
                  <a:gd name="connsiteY263" fmla="*/ 2249183 h 3518888"/>
                  <a:gd name="connsiteX264" fmla="*/ 3469664 w 3515048"/>
                  <a:gd name="connsiteY264" fmla="*/ 2136698 h 3518888"/>
                  <a:gd name="connsiteX265" fmla="*/ 3482511 w 3515048"/>
                  <a:gd name="connsiteY265" fmla="*/ 2075467 h 3518888"/>
                  <a:gd name="connsiteX266" fmla="*/ 3488798 w 3515048"/>
                  <a:gd name="connsiteY266" fmla="*/ 2043895 h 3518888"/>
                  <a:gd name="connsiteX267" fmla="*/ 3493719 w 3515048"/>
                  <a:gd name="connsiteY267" fmla="*/ 2011639 h 3518888"/>
                  <a:gd name="connsiteX268" fmla="*/ 3515040 w 3515048"/>
                  <a:gd name="connsiteY268" fmla="*/ 1736783 h 3518888"/>
                  <a:gd name="connsiteX269" fmla="*/ 3513947 w 3515048"/>
                  <a:gd name="connsiteY269" fmla="*/ 1665438 h 3518888"/>
                  <a:gd name="connsiteX270" fmla="*/ 3509983 w 3515048"/>
                  <a:gd name="connsiteY270" fmla="*/ 1593820 h 3518888"/>
                  <a:gd name="connsiteX271" fmla="*/ 3493035 w 3515048"/>
                  <a:gd name="connsiteY271" fmla="*/ 1451677 h 3518888"/>
                  <a:gd name="connsiteX272" fmla="*/ 3466930 w 3515048"/>
                  <a:gd name="connsiteY272" fmla="*/ 1313907 h 3518888"/>
                  <a:gd name="connsiteX273" fmla="*/ 3450256 w 3515048"/>
                  <a:gd name="connsiteY273" fmla="*/ 1247756 h 3518888"/>
                  <a:gd name="connsiteX274" fmla="*/ 3431668 w 3515048"/>
                  <a:gd name="connsiteY274" fmla="*/ 1183928 h 3518888"/>
                  <a:gd name="connsiteX275" fmla="*/ 3424971 w 3515048"/>
                  <a:gd name="connsiteY275" fmla="*/ 1179417 h 3518888"/>
                  <a:gd name="connsiteX276" fmla="*/ 3418137 w 3515048"/>
                  <a:gd name="connsiteY276" fmla="*/ 1152082 h 3518888"/>
                  <a:gd name="connsiteX277" fmla="*/ 3409663 w 3515048"/>
                  <a:gd name="connsiteY277" fmla="*/ 1125840 h 3518888"/>
                  <a:gd name="connsiteX278" fmla="*/ 3390802 w 3515048"/>
                  <a:gd name="connsiteY278" fmla="*/ 1072947 h 3518888"/>
                  <a:gd name="connsiteX279" fmla="*/ 3367977 w 3515048"/>
                  <a:gd name="connsiteY279" fmla="*/ 1020326 h 3518888"/>
                  <a:gd name="connsiteX280" fmla="*/ 3342692 w 3515048"/>
                  <a:gd name="connsiteY280" fmla="*/ 967569 h 3518888"/>
                  <a:gd name="connsiteX281" fmla="*/ 3315356 w 3515048"/>
                  <a:gd name="connsiteY281" fmla="*/ 914812 h 3518888"/>
                  <a:gd name="connsiteX282" fmla="*/ 3285014 w 3515048"/>
                  <a:gd name="connsiteY282" fmla="*/ 862192 h 3518888"/>
                  <a:gd name="connsiteX283" fmla="*/ 3269570 w 3515048"/>
                  <a:gd name="connsiteY283" fmla="*/ 834857 h 3518888"/>
                  <a:gd name="connsiteX284" fmla="*/ 3253169 w 3515048"/>
                  <a:gd name="connsiteY284" fmla="*/ 808478 h 3518888"/>
                  <a:gd name="connsiteX285" fmla="*/ 3220093 w 3515048"/>
                  <a:gd name="connsiteY285" fmla="*/ 754764 h 3518888"/>
                  <a:gd name="connsiteX286" fmla="*/ 3259046 w 3515048"/>
                  <a:gd name="connsiteY286" fmla="*/ 829253 h 35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3515048" h="3518888">
                    <a:moveTo>
                      <a:pt x="3259046" y="829253"/>
                    </a:moveTo>
                    <a:cubicBezTo>
                      <a:pt x="3242371" y="807111"/>
                      <a:pt x="3228020" y="787157"/>
                      <a:pt x="3215036" y="768295"/>
                    </a:cubicBezTo>
                    <a:cubicBezTo>
                      <a:pt x="3202052" y="749434"/>
                      <a:pt x="3188657" y="732759"/>
                      <a:pt x="3176493" y="715538"/>
                    </a:cubicBezTo>
                    <a:cubicBezTo>
                      <a:pt x="3164329" y="698317"/>
                      <a:pt x="3151345" y="681779"/>
                      <a:pt x="3137541" y="664421"/>
                    </a:cubicBezTo>
                    <a:cubicBezTo>
                      <a:pt x="3123736" y="647063"/>
                      <a:pt x="3109385" y="628612"/>
                      <a:pt x="3091344" y="609751"/>
                    </a:cubicBezTo>
                    <a:lnTo>
                      <a:pt x="3064009" y="556310"/>
                    </a:lnTo>
                    <a:cubicBezTo>
                      <a:pt x="3023006" y="516538"/>
                      <a:pt x="3012482" y="509840"/>
                      <a:pt x="3004144" y="505877"/>
                    </a:cubicBezTo>
                    <a:cubicBezTo>
                      <a:pt x="2987156" y="498398"/>
                      <a:pt x="2971506" y="488195"/>
                      <a:pt x="2957811" y="475671"/>
                    </a:cubicBezTo>
                    <a:cubicBezTo>
                      <a:pt x="2949337" y="465967"/>
                      <a:pt x="2939360" y="455307"/>
                      <a:pt x="2928289" y="443826"/>
                    </a:cubicBezTo>
                    <a:cubicBezTo>
                      <a:pt x="2917218" y="432345"/>
                      <a:pt x="2904097" y="421548"/>
                      <a:pt x="2890840" y="409657"/>
                    </a:cubicBezTo>
                    <a:cubicBezTo>
                      <a:pt x="2864871" y="385465"/>
                      <a:pt x="2833982" y="362777"/>
                      <a:pt x="2805144" y="340362"/>
                    </a:cubicBezTo>
                    <a:cubicBezTo>
                      <a:pt x="2776305" y="317947"/>
                      <a:pt x="2746646" y="299359"/>
                      <a:pt x="2723138" y="283505"/>
                    </a:cubicBezTo>
                    <a:cubicBezTo>
                      <a:pt x="2699630" y="267650"/>
                      <a:pt x="2679402" y="256169"/>
                      <a:pt x="2669151" y="249745"/>
                    </a:cubicBezTo>
                    <a:cubicBezTo>
                      <a:pt x="2644139" y="225964"/>
                      <a:pt x="2709470" y="264917"/>
                      <a:pt x="2725598" y="270520"/>
                    </a:cubicBezTo>
                    <a:cubicBezTo>
                      <a:pt x="2697033" y="253572"/>
                      <a:pt x="2675711" y="241955"/>
                      <a:pt x="2657260" y="232661"/>
                    </a:cubicBezTo>
                    <a:cubicBezTo>
                      <a:pt x="2638809" y="223367"/>
                      <a:pt x="2623364" y="217900"/>
                      <a:pt x="2607373" y="210929"/>
                    </a:cubicBezTo>
                    <a:lnTo>
                      <a:pt x="2552703" y="186738"/>
                    </a:lnTo>
                    <a:cubicBezTo>
                      <a:pt x="2530288" y="177307"/>
                      <a:pt x="2503773" y="163229"/>
                      <a:pt x="2466187" y="146965"/>
                    </a:cubicBezTo>
                    <a:lnTo>
                      <a:pt x="2465367" y="142455"/>
                    </a:lnTo>
                    <a:cubicBezTo>
                      <a:pt x="2369310" y="104112"/>
                      <a:pt x="2270548" y="72956"/>
                      <a:pt x="2169873" y="49241"/>
                    </a:cubicBezTo>
                    <a:cubicBezTo>
                      <a:pt x="2062103" y="24152"/>
                      <a:pt x="1952339" y="8557"/>
                      <a:pt x="1841849" y="2635"/>
                    </a:cubicBezTo>
                    <a:cubicBezTo>
                      <a:pt x="1729051" y="-3515"/>
                      <a:pt x="1615910" y="1107"/>
                      <a:pt x="1503986" y="16439"/>
                    </a:cubicBezTo>
                    <a:cubicBezTo>
                      <a:pt x="1394795" y="31405"/>
                      <a:pt x="1287413" y="57415"/>
                      <a:pt x="1183480" y="94071"/>
                    </a:cubicBezTo>
                    <a:cubicBezTo>
                      <a:pt x="1193926" y="89160"/>
                      <a:pt x="1205721" y="87908"/>
                      <a:pt x="1216966" y="90518"/>
                    </a:cubicBezTo>
                    <a:cubicBezTo>
                      <a:pt x="1106493" y="125041"/>
                      <a:pt x="999725" y="170458"/>
                      <a:pt x="898236" y="226100"/>
                    </a:cubicBezTo>
                    <a:cubicBezTo>
                      <a:pt x="795796" y="282259"/>
                      <a:pt x="699587" y="349102"/>
                      <a:pt x="611216" y="425511"/>
                    </a:cubicBezTo>
                    <a:cubicBezTo>
                      <a:pt x="527542" y="497801"/>
                      <a:pt x="451764" y="578755"/>
                      <a:pt x="385154" y="667018"/>
                    </a:cubicBezTo>
                    <a:cubicBezTo>
                      <a:pt x="326910" y="744328"/>
                      <a:pt x="277233" y="827734"/>
                      <a:pt x="236997" y="915769"/>
                    </a:cubicBezTo>
                    <a:cubicBezTo>
                      <a:pt x="270374" y="856326"/>
                      <a:pt x="308061" y="799407"/>
                      <a:pt x="349755" y="745470"/>
                    </a:cubicBezTo>
                    <a:cubicBezTo>
                      <a:pt x="398247" y="683712"/>
                      <a:pt x="450511" y="625012"/>
                      <a:pt x="506249" y="569705"/>
                    </a:cubicBezTo>
                    <a:cubicBezTo>
                      <a:pt x="612891" y="467464"/>
                      <a:pt x="727114" y="373435"/>
                      <a:pt x="847940" y="288425"/>
                    </a:cubicBezTo>
                    <a:cubicBezTo>
                      <a:pt x="868851" y="279541"/>
                      <a:pt x="891129" y="266967"/>
                      <a:pt x="914501" y="255076"/>
                    </a:cubicBezTo>
                    <a:lnTo>
                      <a:pt x="984616" y="218720"/>
                    </a:lnTo>
                    <a:cubicBezTo>
                      <a:pt x="1007441" y="208059"/>
                      <a:pt x="1028899" y="198219"/>
                      <a:pt x="1047214" y="191385"/>
                    </a:cubicBezTo>
                    <a:cubicBezTo>
                      <a:pt x="1061051" y="185333"/>
                      <a:pt x="1075772" y="181548"/>
                      <a:pt x="1090813" y="180177"/>
                    </a:cubicBezTo>
                    <a:cubicBezTo>
                      <a:pt x="1110495" y="172797"/>
                      <a:pt x="1129629" y="164049"/>
                      <a:pt x="1148627" y="158582"/>
                    </a:cubicBezTo>
                    <a:lnTo>
                      <a:pt x="1203298" y="140131"/>
                    </a:lnTo>
                    <a:cubicBezTo>
                      <a:pt x="1221066" y="133844"/>
                      <a:pt x="1238697" y="129470"/>
                      <a:pt x="1255508" y="124277"/>
                    </a:cubicBezTo>
                    <a:cubicBezTo>
                      <a:pt x="1272319" y="119083"/>
                      <a:pt x="1289404" y="113753"/>
                      <a:pt x="1305668" y="109379"/>
                    </a:cubicBezTo>
                    <a:cubicBezTo>
                      <a:pt x="1370316" y="92158"/>
                      <a:pt x="1428677" y="77943"/>
                      <a:pt x="1488405" y="67283"/>
                    </a:cubicBezTo>
                    <a:cubicBezTo>
                      <a:pt x="1518063" y="62226"/>
                      <a:pt x="1547585" y="56212"/>
                      <a:pt x="1578201" y="53615"/>
                    </a:cubicBezTo>
                    <a:cubicBezTo>
                      <a:pt x="1608816" y="51018"/>
                      <a:pt x="1639979" y="45688"/>
                      <a:pt x="1672918" y="44458"/>
                    </a:cubicBezTo>
                    <a:lnTo>
                      <a:pt x="1723488" y="41451"/>
                    </a:lnTo>
                    <a:lnTo>
                      <a:pt x="1777338" y="41451"/>
                    </a:lnTo>
                    <a:cubicBezTo>
                      <a:pt x="1813967" y="41451"/>
                      <a:pt x="1852784" y="44458"/>
                      <a:pt x="1894743" y="47328"/>
                    </a:cubicBezTo>
                    <a:cubicBezTo>
                      <a:pt x="1942307" y="55255"/>
                      <a:pt x="1918251" y="59765"/>
                      <a:pt x="1931236" y="67966"/>
                    </a:cubicBezTo>
                    <a:cubicBezTo>
                      <a:pt x="1843749" y="59445"/>
                      <a:pt x="1755730" y="57891"/>
                      <a:pt x="1667997" y="63319"/>
                    </a:cubicBezTo>
                    <a:cubicBezTo>
                      <a:pt x="1721438" y="63319"/>
                      <a:pt x="1774741" y="66326"/>
                      <a:pt x="1827772" y="70973"/>
                    </a:cubicBezTo>
                    <a:cubicBezTo>
                      <a:pt x="1810550" y="70973"/>
                      <a:pt x="1786769" y="71793"/>
                      <a:pt x="1761211" y="70973"/>
                    </a:cubicBezTo>
                    <a:lnTo>
                      <a:pt x="1721438" y="70973"/>
                    </a:lnTo>
                    <a:lnTo>
                      <a:pt x="1680435" y="72750"/>
                    </a:lnTo>
                    <a:lnTo>
                      <a:pt x="1642439" y="74937"/>
                    </a:lnTo>
                    <a:cubicBezTo>
                      <a:pt x="1630548" y="74937"/>
                      <a:pt x="1619477" y="77533"/>
                      <a:pt x="1609910" y="78763"/>
                    </a:cubicBezTo>
                    <a:cubicBezTo>
                      <a:pt x="1596898" y="79730"/>
                      <a:pt x="1584174" y="83017"/>
                      <a:pt x="1572324" y="88467"/>
                    </a:cubicBezTo>
                    <a:cubicBezTo>
                      <a:pt x="1684535" y="70290"/>
                      <a:pt x="1833922" y="70563"/>
                      <a:pt x="1977159" y="90654"/>
                    </a:cubicBezTo>
                    <a:cubicBezTo>
                      <a:pt x="2120396" y="110746"/>
                      <a:pt x="2256115" y="151065"/>
                      <a:pt x="2352335" y="180041"/>
                    </a:cubicBezTo>
                    <a:cubicBezTo>
                      <a:pt x="2252452" y="139178"/>
                      <a:pt x="2148551" y="108899"/>
                      <a:pt x="2042353" y="89698"/>
                    </a:cubicBezTo>
                    <a:cubicBezTo>
                      <a:pt x="2018572" y="83547"/>
                      <a:pt x="1987683" y="74800"/>
                      <a:pt x="1964038" y="70153"/>
                    </a:cubicBezTo>
                    <a:cubicBezTo>
                      <a:pt x="1940393" y="65506"/>
                      <a:pt x="1923035" y="60039"/>
                      <a:pt x="1925359" y="56485"/>
                    </a:cubicBezTo>
                    <a:lnTo>
                      <a:pt x="1985086" y="60722"/>
                    </a:lnTo>
                    <a:lnTo>
                      <a:pt x="2043447" y="68239"/>
                    </a:lnTo>
                    <a:lnTo>
                      <a:pt x="2072286" y="72203"/>
                    </a:lnTo>
                    <a:lnTo>
                      <a:pt x="2100578" y="77670"/>
                    </a:lnTo>
                    <a:lnTo>
                      <a:pt x="2156752" y="88877"/>
                    </a:lnTo>
                    <a:lnTo>
                      <a:pt x="2211422" y="102545"/>
                    </a:lnTo>
                    <a:lnTo>
                      <a:pt x="2238757" y="109789"/>
                    </a:lnTo>
                    <a:lnTo>
                      <a:pt x="2266093" y="118400"/>
                    </a:lnTo>
                    <a:lnTo>
                      <a:pt x="2319396" y="135757"/>
                    </a:lnTo>
                    <a:lnTo>
                      <a:pt x="2371743" y="155849"/>
                    </a:lnTo>
                    <a:lnTo>
                      <a:pt x="2397848" y="165963"/>
                    </a:lnTo>
                    <a:cubicBezTo>
                      <a:pt x="2406459" y="169516"/>
                      <a:pt x="2414933" y="173480"/>
                      <a:pt x="2423544" y="177307"/>
                    </a:cubicBezTo>
                    <a:lnTo>
                      <a:pt x="2474387" y="202182"/>
                    </a:lnTo>
                    <a:lnTo>
                      <a:pt x="2525094" y="227877"/>
                    </a:lnTo>
                    <a:lnTo>
                      <a:pt x="2550653" y="240862"/>
                    </a:lnTo>
                    <a:lnTo>
                      <a:pt x="2575801" y="254529"/>
                    </a:lnTo>
                    <a:lnTo>
                      <a:pt x="2626371" y="283368"/>
                    </a:lnTo>
                    <a:lnTo>
                      <a:pt x="2676531" y="315077"/>
                    </a:lnTo>
                    <a:cubicBezTo>
                      <a:pt x="2693616" y="325327"/>
                      <a:pt x="2710017" y="336945"/>
                      <a:pt x="2726828" y="348562"/>
                    </a:cubicBezTo>
                    <a:cubicBezTo>
                      <a:pt x="2743639" y="360180"/>
                      <a:pt x="2760997" y="371251"/>
                      <a:pt x="2777262" y="384235"/>
                    </a:cubicBezTo>
                    <a:cubicBezTo>
                      <a:pt x="2845600" y="432345"/>
                      <a:pt x="2927606" y="512027"/>
                      <a:pt x="2932526" y="526378"/>
                    </a:cubicBezTo>
                    <a:cubicBezTo>
                      <a:pt x="2891523" y="490296"/>
                      <a:pt x="2917355" y="522688"/>
                      <a:pt x="2882776" y="494259"/>
                    </a:cubicBezTo>
                    <a:cubicBezTo>
                      <a:pt x="2927059" y="532529"/>
                      <a:pt x="2933620" y="530342"/>
                      <a:pt x="2944007" y="533349"/>
                    </a:cubicBezTo>
                    <a:cubicBezTo>
                      <a:pt x="2952932" y="536337"/>
                      <a:pt x="2960996" y="541450"/>
                      <a:pt x="2967515" y="548246"/>
                    </a:cubicBezTo>
                    <a:cubicBezTo>
                      <a:pt x="2988427" y="567008"/>
                      <a:pt x="3008026" y="587192"/>
                      <a:pt x="3026149" y="608657"/>
                    </a:cubicBezTo>
                    <a:cubicBezTo>
                      <a:pt x="3015352" y="608657"/>
                      <a:pt x="3005101" y="608657"/>
                      <a:pt x="2994304" y="608657"/>
                    </a:cubicBezTo>
                    <a:cubicBezTo>
                      <a:pt x="3025603" y="625605"/>
                      <a:pt x="3060045" y="665105"/>
                      <a:pt x="3093531" y="713351"/>
                    </a:cubicBezTo>
                    <a:cubicBezTo>
                      <a:pt x="3127016" y="761598"/>
                      <a:pt x="3161869" y="816815"/>
                      <a:pt x="3199591" y="864379"/>
                    </a:cubicBezTo>
                    <a:cubicBezTo>
                      <a:pt x="3207109" y="885290"/>
                      <a:pt x="3199591" y="879276"/>
                      <a:pt x="3182917" y="858638"/>
                    </a:cubicBezTo>
                    <a:cubicBezTo>
                      <a:pt x="3174716" y="848388"/>
                      <a:pt x="3164602" y="834447"/>
                      <a:pt x="3153258" y="817635"/>
                    </a:cubicBezTo>
                    <a:cubicBezTo>
                      <a:pt x="3141914" y="800824"/>
                      <a:pt x="3128110" y="783876"/>
                      <a:pt x="3114852" y="765015"/>
                    </a:cubicBezTo>
                    <a:cubicBezTo>
                      <a:pt x="3128520" y="787020"/>
                      <a:pt x="3141231" y="803148"/>
                      <a:pt x="3150935" y="817089"/>
                    </a:cubicBezTo>
                    <a:cubicBezTo>
                      <a:pt x="3160639" y="831030"/>
                      <a:pt x="3169113" y="841690"/>
                      <a:pt x="3177313" y="851804"/>
                    </a:cubicBezTo>
                    <a:cubicBezTo>
                      <a:pt x="3197241" y="875029"/>
                      <a:pt x="3214694" y="900268"/>
                      <a:pt x="3229387" y="927113"/>
                    </a:cubicBezTo>
                    <a:lnTo>
                      <a:pt x="3200821" y="897728"/>
                    </a:lnTo>
                    <a:lnTo>
                      <a:pt x="3187154" y="883103"/>
                    </a:lnTo>
                    <a:lnTo>
                      <a:pt x="3172256" y="869436"/>
                    </a:lnTo>
                    <a:cubicBezTo>
                      <a:pt x="3187168" y="884559"/>
                      <a:pt x="3200125" y="901504"/>
                      <a:pt x="3210799" y="919869"/>
                    </a:cubicBezTo>
                    <a:cubicBezTo>
                      <a:pt x="3220640" y="935877"/>
                      <a:pt x="3228881" y="952815"/>
                      <a:pt x="3235401" y="970439"/>
                    </a:cubicBezTo>
                    <a:cubicBezTo>
                      <a:pt x="3247428" y="1003515"/>
                      <a:pt x="3255355" y="1033037"/>
                      <a:pt x="3262736" y="1057366"/>
                    </a:cubicBezTo>
                    <a:cubicBezTo>
                      <a:pt x="3269296" y="1060919"/>
                      <a:pt x="3264513" y="1011442"/>
                      <a:pt x="3308386" y="1114086"/>
                    </a:cubicBezTo>
                    <a:cubicBezTo>
                      <a:pt x="3323557" y="1159599"/>
                      <a:pt x="3309889" y="1138551"/>
                      <a:pt x="3311393" y="1150032"/>
                    </a:cubicBezTo>
                    <a:cubicBezTo>
                      <a:pt x="3320031" y="1158399"/>
                      <a:pt x="3327152" y="1168203"/>
                      <a:pt x="3332441" y="1179007"/>
                    </a:cubicBezTo>
                    <a:cubicBezTo>
                      <a:pt x="3345124" y="1204612"/>
                      <a:pt x="3356031" y="1231052"/>
                      <a:pt x="3365106" y="1258143"/>
                    </a:cubicBezTo>
                    <a:cubicBezTo>
                      <a:pt x="3363056" y="1272767"/>
                      <a:pt x="3339821" y="1214817"/>
                      <a:pt x="3331894" y="1212630"/>
                    </a:cubicBezTo>
                    <a:cubicBezTo>
                      <a:pt x="3348924" y="1256176"/>
                      <a:pt x="3361348" y="1301390"/>
                      <a:pt x="3368933" y="1347529"/>
                    </a:cubicBezTo>
                    <a:cubicBezTo>
                      <a:pt x="3396269" y="1441153"/>
                      <a:pt x="3376861" y="1338919"/>
                      <a:pt x="3397362" y="1395639"/>
                    </a:cubicBezTo>
                    <a:cubicBezTo>
                      <a:pt x="3402460" y="1417535"/>
                      <a:pt x="3404620" y="1440004"/>
                      <a:pt x="3403786" y="1462474"/>
                    </a:cubicBezTo>
                    <a:cubicBezTo>
                      <a:pt x="3402829" y="1472041"/>
                      <a:pt x="3399549" y="1471495"/>
                      <a:pt x="3395312" y="1468078"/>
                    </a:cubicBezTo>
                    <a:cubicBezTo>
                      <a:pt x="3387111" y="1461381"/>
                      <a:pt x="3375631" y="1443613"/>
                      <a:pt x="3373444" y="1471631"/>
                    </a:cubicBezTo>
                    <a:cubicBezTo>
                      <a:pt x="3369890" y="1457964"/>
                      <a:pt x="3366336" y="1444296"/>
                      <a:pt x="3362510" y="1430628"/>
                    </a:cubicBezTo>
                    <a:lnTo>
                      <a:pt x="3349799" y="1387849"/>
                    </a:lnTo>
                    <a:cubicBezTo>
                      <a:pt x="3345425" y="1374181"/>
                      <a:pt x="3342008" y="1359010"/>
                      <a:pt x="3337088" y="1345069"/>
                    </a:cubicBezTo>
                    <a:lnTo>
                      <a:pt x="3323420" y="1304066"/>
                    </a:lnTo>
                    <a:cubicBezTo>
                      <a:pt x="3315083" y="1276731"/>
                      <a:pt x="3304696" y="1252129"/>
                      <a:pt x="3296085" y="1230398"/>
                    </a:cubicBezTo>
                    <a:lnTo>
                      <a:pt x="3284057" y="1200466"/>
                    </a:lnTo>
                    <a:cubicBezTo>
                      <a:pt x="3280094" y="1191718"/>
                      <a:pt x="3276267" y="1183791"/>
                      <a:pt x="3272987" y="1177231"/>
                    </a:cubicBezTo>
                    <a:lnTo>
                      <a:pt x="3283237" y="1201559"/>
                    </a:lnTo>
                    <a:lnTo>
                      <a:pt x="3292258" y="1226297"/>
                    </a:lnTo>
                    <a:lnTo>
                      <a:pt x="3310573" y="1275911"/>
                    </a:lnTo>
                    <a:lnTo>
                      <a:pt x="3326290" y="1326481"/>
                    </a:lnTo>
                    <a:cubicBezTo>
                      <a:pt x="3331757" y="1343156"/>
                      <a:pt x="3336951" y="1360104"/>
                      <a:pt x="3341051" y="1377325"/>
                    </a:cubicBezTo>
                    <a:cubicBezTo>
                      <a:pt x="3335721" y="1371994"/>
                      <a:pt x="3341051" y="1407530"/>
                      <a:pt x="3342418" y="1430902"/>
                    </a:cubicBezTo>
                    <a:cubicBezTo>
                      <a:pt x="3343648" y="1442519"/>
                      <a:pt x="3342418" y="1451403"/>
                      <a:pt x="3341188" y="1450447"/>
                    </a:cubicBezTo>
                    <a:cubicBezTo>
                      <a:pt x="3335147" y="1438364"/>
                      <a:pt x="3330568" y="1425612"/>
                      <a:pt x="3327520" y="1412450"/>
                    </a:cubicBezTo>
                    <a:cubicBezTo>
                      <a:pt x="3348391" y="1521423"/>
                      <a:pt x="3361047" y="1631802"/>
                      <a:pt x="3365380" y="1742660"/>
                    </a:cubicBezTo>
                    <a:cubicBezTo>
                      <a:pt x="3369453" y="1851851"/>
                      <a:pt x="3363562" y="1961192"/>
                      <a:pt x="3347748" y="2069317"/>
                    </a:cubicBezTo>
                    <a:cubicBezTo>
                      <a:pt x="3351575" y="2055649"/>
                      <a:pt x="3355539" y="2039658"/>
                      <a:pt x="3358956" y="2028314"/>
                    </a:cubicBezTo>
                    <a:cubicBezTo>
                      <a:pt x="3362373" y="2016970"/>
                      <a:pt x="3364560" y="2009316"/>
                      <a:pt x="3366746" y="2012596"/>
                    </a:cubicBezTo>
                    <a:cubicBezTo>
                      <a:pt x="3354036" y="2116470"/>
                      <a:pt x="3345835" y="2103212"/>
                      <a:pt x="3335721" y="2121937"/>
                    </a:cubicBezTo>
                    <a:cubicBezTo>
                      <a:pt x="3324104" y="2198066"/>
                      <a:pt x="3338318" y="2193009"/>
                      <a:pt x="3335038" y="2241802"/>
                    </a:cubicBezTo>
                    <a:cubicBezTo>
                      <a:pt x="3306882" y="2317384"/>
                      <a:pt x="3288978" y="2359617"/>
                      <a:pt x="3271483" y="2398570"/>
                    </a:cubicBezTo>
                    <a:cubicBezTo>
                      <a:pt x="3262791" y="2418743"/>
                      <a:pt x="3252977" y="2438397"/>
                      <a:pt x="3242098" y="2457477"/>
                    </a:cubicBezTo>
                    <a:lnTo>
                      <a:pt x="3223100" y="2491100"/>
                    </a:lnTo>
                    <a:cubicBezTo>
                      <a:pt x="3215583" y="2502991"/>
                      <a:pt x="3206972" y="2515701"/>
                      <a:pt x="3197541" y="2529916"/>
                    </a:cubicBezTo>
                    <a:lnTo>
                      <a:pt x="3213396" y="2528549"/>
                    </a:lnTo>
                    <a:cubicBezTo>
                      <a:pt x="3193988" y="2557661"/>
                      <a:pt x="3177026" y="2588345"/>
                      <a:pt x="3162689" y="2620259"/>
                    </a:cubicBezTo>
                    <a:cubicBezTo>
                      <a:pt x="3156593" y="2634432"/>
                      <a:pt x="3149472" y="2648127"/>
                      <a:pt x="3141367" y="2661262"/>
                    </a:cubicBezTo>
                    <a:cubicBezTo>
                      <a:pt x="3130570" y="2679767"/>
                      <a:pt x="3118419" y="2697440"/>
                      <a:pt x="3105011" y="2714155"/>
                    </a:cubicBezTo>
                    <a:cubicBezTo>
                      <a:pt x="3099818" y="2717572"/>
                      <a:pt x="3118679" y="2682173"/>
                      <a:pt x="3133167" y="2653608"/>
                    </a:cubicBezTo>
                    <a:cubicBezTo>
                      <a:pt x="3124420" y="2669148"/>
                      <a:pt x="3114838" y="2684196"/>
                      <a:pt x="3104465" y="2698711"/>
                    </a:cubicBezTo>
                    <a:cubicBezTo>
                      <a:pt x="3096128" y="2709508"/>
                      <a:pt x="3088747" y="2717162"/>
                      <a:pt x="3081640" y="2724953"/>
                    </a:cubicBezTo>
                    <a:cubicBezTo>
                      <a:pt x="3062068" y="2746028"/>
                      <a:pt x="3044109" y="2768552"/>
                      <a:pt x="3027926" y="2792334"/>
                    </a:cubicBezTo>
                    <a:lnTo>
                      <a:pt x="3043917" y="2759942"/>
                    </a:lnTo>
                    <a:cubicBezTo>
                      <a:pt x="3048974" y="2749008"/>
                      <a:pt x="3053484" y="2737800"/>
                      <a:pt x="3058268" y="2726866"/>
                    </a:cubicBezTo>
                    <a:cubicBezTo>
                      <a:pt x="3038860" y="2756388"/>
                      <a:pt x="3011798" y="2790557"/>
                      <a:pt x="2993210" y="2814202"/>
                    </a:cubicBezTo>
                    <a:cubicBezTo>
                      <a:pt x="2974622" y="2837847"/>
                      <a:pt x="2960681" y="2848098"/>
                      <a:pt x="2967652" y="2830330"/>
                    </a:cubicBezTo>
                    <a:cubicBezTo>
                      <a:pt x="2959041" y="2843178"/>
                      <a:pt x="2949201" y="2856845"/>
                      <a:pt x="2938540" y="2871333"/>
                    </a:cubicBezTo>
                    <a:cubicBezTo>
                      <a:pt x="2927879" y="2885821"/>
                      <a:pt x="2914622" y="2899898"/>
                      <a:pt x="2901501" y="2915069"/>
                    </a:cubicBezTo>
                    <a:cubicBezTo>
                      <a:pt x="2888380" y="2930240"/>
                      <a:pt x="2874165" y="2945138"/>
                      <a:pt x="2858584" y="2960309"/>
                    </a:cubicBezTo>
                    <a:cubicBezTo>
                      <a:pt x="2843003" y="2975480"/>
                      <a:pt x="2828105" y="2991198"/>
                      <a:pt x="2811294" y="3005822"/>
                    </a:cubicBezTo>
                    <a:cubicBezTo>
                      <a:pt x="2794483" y="3020447"/>
                      <a:pt x="2778355" y="3036165"/>
                      <a:pt x="2760724" y="3050106"/>
                    </a:cubicBezTo>
                    <a:lnTo>
                      <a:pt x="2708924" y="3092202"/>
                    </a:lnTo>
                    <a:cubicBezTo>
                      <a:pt x="2691292" y="3105870"/>
                      <a:pt x="2673935" y="3118444"/>
                      <a:pt x="2657260" y="3131155"/>
                    </a:cubicBezTo>
                    <a:cubicBezTo>
                      <a:pt x="2640586" y="3143866"/>
                      <a:pt x="2623501" y="3154936"/>
                      <a:pt x="2607920" y="3166690"/>
                    </a:cubicBezTo>
                    <a:lnTo>
                      <a:pt x="2610243" y="3151246"/>
                    </a:lnTo>
                    <a:cubicBezTo>
                      <a:pt x="2601510" y="3159255"/>
                      <a:pt x="2592394" y="3166827"/>
                      <a:pt x="2582908" y="3173934"/>
                    </a:cubicBezTo>
                    <a:cubicBezTo>
                      <a:pt x="2571974" y="3182135"/>
                      <a:pt x="2558853" y="3189789"/>
                      <a:pt x="2545185" y="3198399"/>
                    </a:cubicBezTo>
                    <a:cubicBezTo>
                      <a:pt x="2531518" y="3207010"/>
                      <a:pt x="2516757" y="3216031"/>
                      <a:pt x="2501176" y="3224094"/>
                    </a:cubicBezTo>
                    <a:lnTo>
                      <a:pt x="2453339" y="3248696"/>
                    </a:lnTo>
                    <a:cubicBezTo>
                      <a:pt x="2437485" y="3257443"/>
                      <a:pt x="2420947" y="3264277"/>
                      <a:pt x="2405229" y="3271658"/>
                    </a:cubicBezTo>
                    <a:lnTo>
                      <a:pt x="2360536" y="3292979"/>
                    </a:lnTo>
                    <a:cubicBezTo>
                      <a:pt x="2337246" y="3302533"/>
                      <a:pt x="2314831" y="3314096"/>
                      <a:pt x="2293565" y="3327558"/>
                    </a:cubicBezTo>
                    <a:lnTo>
                      <a:pt x="2280717" y="3326875"/>
                    </a:lnTo>
                    <a:cubicBezTo>
                      <a:pt x="2256389" y="3337672"/>
                      <a:pt x="2232197" y="3349427"/>
                      <a:pt x="2207322" y="3359541"/>
                    </a:cubicBezTo>
                    <a:cubicBezTo>
                      <a:pt x="2182447" y="3369655"/>
                      <a:pt x="2157572" y="3379495"/>
                      <a:pt x="2132150" y="3388516"/>
                    </a:cubicBezTo>
                    <a:cubicBezTo>
                      <a:pt x="2060668" y="3403550"/>
                      <a:pt x="2081169" y="3380862"/>
                      <a:pt x="2076523" y="3386876"/>
                    </a:cubicBezTo>
                    <a:cubicBezTo>
                      <a:pt x="2057388" y="3392206"/>
                      <a:pt x="2038253" y="3395350"/>
                      <a:pt x="2019802" y="3399040"/>
                    </a:cubicBezTo>
                    <a:cubicBezTo>
                      <a:pt x="2001351" y="3402730"/>
                      <a:pt x="1983583" y="3406694"/>
                      <a:pt x="1965951" y="3409017"/>
                    </a:cubicBezTo>
                    <a:cubicBezTo>
                      <a:pt x="1930552" y="3413528"/>
                      <a:pt x="1897613" y="3419405"/>
                      <a:pt x="1865494" y="3420908"/>
                    </a:cubicBezTo>
                    <a:cubicBezTo>
                      <a:pt x="1833376" y="3422412"/>
                      <a:pt x="1803580" y="3425555"/>
                      <a:pt x="1775015" y="3425009"/>
                    </a:cubicBezTo>
                    <a:cubicBezTo>
                      <a:pt x="1748021" y="3425514"/>
                      <a:pt x="1721000" y="3424598"/>
                      <a:pt x="1694102" y="3422275"/>
                    </a:cubicBezTo>
                    <a:cubicBezTo>
                      <a:pt x="1680230" y="3427510"/>
                      <a:pt x="1665592" y="3430421"/>
                      <a:pt x="1650776" y="3430886"/>
                    </a:cubicBezTo>
                    <a:cubicBezTo>
                      <a:pt x="1624069" y="3432662"/>
                      <a:pt x="1597281" y="3432936"/>
                      <a:pt x="1570547" y="3431706"/>
                    </a:cubicBezTo>
                    <a:cubicBezTo>
                      <a:pt x="1554966" y="3431706"/>
                      <a:pt x="1538701" y="3430066"/>
                      <a:pt x="1521890" y="3428562"/>
                    </a:cubicBezTo>
                    <a:lnTo>
                      <a:pt x="1470227" y="3423642"/>
                    </a:lnTo>
                    <a:lnTo>
                      <a:pt x="1418153" y="3415578"/>
                    </a:lnTo>
                    <a:cubicBezTo>
                      <a:pt x="1400795" y="3412844"/>
                      <a:pt x="1383574" y="3410247"/>
                      <a:pt x="1367309" y="3406421"/>
                    </a:cubicBezTo>
                    <a:cubicBezTo>
                      <a:pt x="1207475" y="3369272"/>
                      <a:pt x="1053601" y="3310023"/>
                      <a:pt x="910127" y="3230382"/>
                    </a:cubicBezTo>
                    <a:cubicBezTo>
                      <a:pt x="837707" y="3190267"/>
                      <a:pt x="768319" y="3144904"/>
                      <a:pt x="702516" y="3094662"/>
                    </a:cubicBezTo>
                    <a:cubicBezTo>
                      <a:pt x="636365" y="3044721"/>
                      <a:pt x="574047" y="2989900"/>
                      <a:pt x="516090" y="2930650"/>
                    </a:cubicBezTo>
                    <a:cubicBezTo>
                      <a:pt x="502422" y="2915616"/>
                      <a:pt x="486568" y="2901675"/>
                      <a:pt x="473173" y="2885957"/>
                    </a:cubicBezTo>
                    <a:lnTo>
                      <a:pt x="432170" y="2840034"/>
                    </a:lnTo>
                    <a:cubicBezTo>
                      <a:pt x="406202" y="2808189"/>
                      <a:pt x="379413" y="2777026"/>
                      <a:pt x="355768" y="2743677"/>
                    </a:cubicBezTo>
                    <a:cubicBezTo>
                      <a:pt x="332123" y="2710328"/>
                      <a:pt x="308752" y="2676979"/>
                      <a:pt x="285927" y="2643357"/>
                    </a:cubicBezTo>
                    <a:cubicBezTo>
                      <a:pt x="263102" y="2609735"/>
                      <a:pt x="243147" y="2575019"/>
                      <a:pt x="224696" y="2538663"/>
                    </a:cubicBezTo>
                    <a:cubicBezTo>
                      <a:pt x="206244" y="2502307"/>
                      <a:pt x="188067" y="2467181"/>
                      <a:pt x="170025" y="2431372"/>
                    </a:cubicBezTo>
                    <a:cubicBezTo>
                      <a:pt x="161825" y="2413194"/>
                      <a:pt x="154444" y="2394880"/>
                      <a:pt x="146517" y="2376702"/>
                    </a:cubicBezTo>
                    <a:lnTo>
                      <a:pt x="135036" y="2349366"/>
                    </a:lnTo>
                    <a:lnTo>
                      <a:pt x="124785" y="2322031"/>
                    </a:lnTo>
                    <a:cubicBezTo>
                      <a:pt x="97423" y="2249429"/>
                      <a:pt x="75048" y="2175036"/>
                      <a:pt x="57814" y="2099386"/>
                    </a:cubicBezTo>
                    <a:cubicBezTo>
                      <a:pt x="53714" y="2076971"/>
                      <a:pt x="47973" y="2052642"/>
                      <a:pt x="41686" y="2026810"/>
                    </a:cubicBezTo>
                    <a:cubicBezTo>
                      <a:pt x="35399" y="2000978"/>
                      <a:pt x="30615" y="1973370"/>
                      <a:pt x="24328" y="1944804"/>
                    </a:cubicBezTo>
                    <a:lnTo>
                      <a:pt x="9294" y="1857878"/>
                    </a:lnTo>
                    <a:cubicBezTo>
                      <a:pt x="5877" y="1828493"/>
                      <a:pt x="2597" y="1798834"/>
                      <a:pt x="0" y="1769996"/>
                    </a:cubicBezTo>
                    <a:cubicBezTo>
                      <a:pt x="0" y="1805395"/>
                      <a:pt x="0" y="1832867"/>
                      <a:pt x="1230" y="1856238"/>
                    </a:cubicBezTo>
                    <a:cubicBezTo>
                      <a:pt x="2460" y="1879610"/>
                      <a:pt x="5194" y="1898745"/>
                      <a:pt x="7381" y="1917879"/>
                    </a:cubicBezTo>
                    <a:lnTo>
                      <a:pt x="10797" y="1946991"/>
                    </a:lnTo>
                    <a:cubicBezTo>
                      <a:pt x="12438" y="1956969"/>
                      <a:pt x="14078" y="1967356"/>
                      <a:pt x="15991" y="1978837"/>
                    </a:cubicBezTo>
                    <a:cubicBezTo>
                      <a:pt x="19818" y="2001525"/>
                      <a:pt x="22552" y="2028314"/>
                      <a:pt x="29659" y="2062483"/>
                    </a:cubicBezTo>
                    <a:cubicBezTo>
                      <a:pt x="33486" y="2088315"/>
                      <a:pt x="34716" y="2110593"/>
                      <a:pt x="37313" y="2130821"/>
                    </a:cubicBezTo>
                    <a:cubicBezTo>
                      <a:pt x="39909" y="2151049"/>
                      <a:pt x="40730" y="2168134"/>
                      <a:pt x="41823" y="2185491"/>
                    </a:cubicBezTo>
                    <a:cubicBezTo>
                      <a:pt x="42916" y="2202849"/>
                      <a:pt x="44420" y="2219797"/>
                      <a:pt x="46470" y="2237975"/>
                    </a:cubicBezTo>
                    <a:cubicBezTo>
                      <a:pt x="48520" y="2256153"/>
                      <a:pt x="50707" y="2275971"/>
                      <a:pt x="55354" y="2298523"/>
                    </a:cubicBezTo>
                    <a:cubicBezTo>
                      <a:pt x="55217" y="2282532"/>
                      <a:pt x="55217" y="2265857"/>
                      <a:pt x="55217" y="2249866"/>
                    </a:cubicBezTo>
                    <a:lnTo>
                      <a:pt x="81596" y="2322441"/>
                    </a:lnTo>
                    <a:cubicBezTo>
                      <a:pt x="87336" y="2339116"/>
                      <a:pt x="90206" y="2349776"/>
                      <a:pt x="92940" y="2360300"/>
                    </a:cubicBezTo>
                    <a:cubicBezTo>
                      <a:pt x="101935" y="2390574"/>
                      <a:pt x="114798" y="2419563"/>
                      <a:pt x="131209" y="2446543"/>
                    </a:cubicBezTo>
                    <a:lnTo>
                      <a:pt x="109614" y="2450644"/>
                    </a:lnTo>
                    <a:cubicBezTo>
                      <a:pt x="126552" y="2475628"/>
                      <a:pt x="140326" y="2502635"/>
                      <a:pt x="150617" y="2531009"/>
                    </a:cubicBezTo>
                    <a:cubicBezTo>
                      <a:pt x="165515" y="2562991"/>
                      <a:pt x="177952" y="2596477"/>
                      <a:pt x="185743" y="2615885"/>
                    </a:cubicBezTo>
                    <a:lnTo>
                      <a:pt x="217042" y="2640760"/>
                    </a:lnTo>
                    <a:cubicBezTo>
                      <a:pt x="226473" y="2661398"/>
                      <a:pt x="235357" y="2680123"/>
                      <a:pt x="244377" y="2696387"/>
                    </a:cubicBezTo>
                    <a:cubicBezTo>
                      <a:pt x="253398" y="2712652"/>
                      <a:pt x="260642" y="2727960"/>
                      <a:pt x="267202" y="2741354"/>
                    </a:cubicBezTo>
                    <a:cubicBezTo>
                      <a:pt x="278440" y="2760666"/>
                      <a:pt x="287035" y="2781400"/>
                      <a:pt x="292761" y="2802995"/>
                    </a:cubicBezTo>
                    <a:lnTo>
                      <a:pt x="298638" y="2787960"/>
                    </a:lnTo>
                    <a:cubicBezTo>
                      <a:pt x="309085" y="2807861"/>
                      <a:pt x="321542" y="2826640"/>
                      <a:pt x="335814" y="2843998"/>
                    </a:cubicBezTo>
                    <a:cubicBezTo>
                      <a:pt x="345654" y="2857665"/>
                      <a:pt x="356588" y="2871333"/>
                      <a:pt x="367659" y="2885821"/>
                    </a:cubicBezTo>
                    <a:cubicBezTo>
                      <a:pt x="378730" y="2900308"/>
                      <a:pt x="391167" y="2913976"/>
                      <a:pt x="402375" y="2926824"/>
                    </a:cubicBezTo>
                    <a:cubicBezTo>
                      <a:pt x="424106" y="2954159"/>
                      <a:pt x="445018" y="2976164"/>
                      <a:pt x="453355" y="2988874"/>
                    </a:cubicBezTo>
                    <a:cubicBezTo>
                      <a:pt x="461692" y="3001586"/>
                      <a:pt x="458959" y="3003636"/>
                      <a:pt x="436134" y="2987918"/>
                    </a:cubicBezTo>
                    <a:cubicBezTo>
                      <a:pt x="446385" y="2996529"/>
                      <a:pt x="456909" y="3003909"/>
                      <a:pt x="469756" y="3015253"/>
                    </a:cubicBezTo>
                    <a:cubicBezTo>
                      <a:pt x="487349" y="3028798"/>
                      <a:pt x="504100" y="3043408"/>
                      <a:pt x="519917" y="3058989"/>
                    </a:cubicBezTo>
                    <a:lnTo>
                      <a:pt x="517183" y="3074981"/>
                    </a:lnTo>
                    <a:cubicBezTo>
                      <a:pt x="580737" y="3129925"/>
                      <a:pt x="656593" y="3184595"/>
                      <a:pt x="671901" y="3205096"/>
                    </a:cubicBezTo>
                    <a:cubicBezTo>
                      <a:pt x="650537" y="3190062"/>
                      <a:pt x="626915" y="3178527"/>
                      <a:pt x="601922" y="3170927"/>
                    </a:cubicBezTo>
                    <a:cubicBezTo>
                      <a:pt x="619554" y="3184595"/>
                      <a:pt x="635271" y="3197169"/>
                      <a:pt x="649349" y="3207967"/>
                    </a:cubicBezTo>
                    <a:cubicBezTo>
                      <a:pt x="663427" y="3218764"/>
                      <a:pt x="676684" y="3226828"/>
                      <a:pt x="688302" y="3234345"/>
                    </a:cubicBezTo>
                    <a:cubicBezTo>
                      <a:pt x="705103" y="3246113"/>
                      <a:pt x="722892" y="3256405"/>
                      <a:pt x="741469" y="3265097"/>
                    </a:cubicBezTo>
                    <a:cubicBezTo>
                      <a:pt x="767984" y="3277398"/>
                      <a:pt x="777825" y="3276988"/>
                      <a:pt x="786572" y="3275758"/>
                    </a:cubicBezTo>
                    <a:cubicBezTo>
                      <a:pt x="799771" y="3273544"/>
                      <a:pt x="813329" y="3275307"/>
                      <a:pt x="825525" y="3280815"/>
                    </a:cubicBezTo>
                    <a:cubicBezTo>
                      <a:pt x="848213" y="3288332"/>
                      <a:pt x="884569" y="3307330"/>
                      <a:pt x="954274" y="3341636"/>
                    </a:cubicBezTo>
                    <a:lnTo>
                      <a:pt x="947167" y="3347787"/>
                    </a:lnTo>
                    <a:cubicBezTo>
                      <a:pt x="971905" y="3357354"/>
                      <a:pt x="997600" y="3364324"/>
                      <a:pt x="1022749" y="3372661"/>
                    </a:cubicBezTo>
                    <a:cubicBezTo>
                      <a:pt x="1046120" y="3387969"/>
                      <a:pt x="1070859" y="3399997"/>
                      <a:pt x="1095187" y="3413664"/>
                    </a:cubicBezTo>
                    <a:cubicBezTo>
                      <a:pt x="1153001" y="3419815"/>
                      <a:pt x="1254962" y="3456718"/>
                      <a:pt x="1370863" y="3482002"/>
                    </a:cubicBezTo>
                    <a:cubicBezTo>
                      <a:pt x="1486764" y="3507287"/>
                      <a:pt x="1614420" y="3524236"/>
                      <a:pt x="1708180" y="3515898"/>
                    </a:cubicBezTo>
                    <a:cubicBezTo>
                      <a:pt x="1726631" y="3515898"/>
                      <a:pt x="1746449" y="3515898"/>
                      <a:pt x="1768044" y="3516582"/>
                    </a:cubicBezTo>
                    <a:cubicBezTo>
                      <a:pt x="1789639" y="3517265"/>
                      <a:pt x="1813284" y="3519179"/>
                      <a:pt x="1838843" y="3518632"/>
                    </a:cubicBezTo>
                    <a:cubicBezTo>
                      <a:pt x="1899335" y="3520067"/>
                      <a:pt x="1959815" y="3515488"/>
                      <a:pt x="2019392" y="3504964"/>
                    </a:cubicBezTo>
                    <a:lnTo>
                      <a:pt x="2008184" y="3493210"/>
                    </a:lnTo>
                    <a:cubicBezTo>
                      <a:pt x="2065042" y="3491707"/>
                      <a:pt x="2197754" y="3469975"/>
                      <a:pt x="2326230" y="3431296"/>
                    </a:cubicBezTo>
                    <a:cubicBezTo>
                      <a:pt x="2454706" y="3392616"/>
                      <a:pt x="2578124" y="3339039"/>
                      <a:pt x="2632248" y="3323868"/>
                    </a:cubicBezTo>
                    <a:cubicBezTo>
                      <a:pt x="2644741" y="3315627"/>
                      <a:pt x="2656618" y="3306497"/>
                      <a:pt x="2667784" y="3296533"/>
                    </a:cubicBezTo>
                    <a:cubicBezTo>
                      <a:pt x="2670654" y="3293526"/>
                      <a:pt x="2666417" y="3295849"/>
                      <a:pt x="2659447" y="3299950"/>
                    </a:cubicBezTo>
                    <a:cubicBezTo>
                      <a:pt x="2645779" y="3307877"/>
                      <a:pt x="2619264" y="3321545"/>
                      <a:pt x="2617624" y="3316488"/>
                    </a:cubicBezTo>
                    <a:lnTo>
                      <a:pt x="2648923" y="3295849"/>
                    </a:lnTo>
                    <a:lnTo>
                      <a:pt x="2676258" y="3276715"/>
                    </a:lnTo>
                    <a:cubicBezTo>
                      <a:pt x="2693479" y="3264687"/>
                      <a:pt x="2708787" y="3254710"/>
                      <a:pt x="2722455" y="3245689"/>
                    </a:cubicBezTo>
                    <a:cubicBezTo>
                      <a:pt x="2749790" y="3226828"/>
                      <a:pt x="2770701" y="3213570"/>
                      <a:pt x="2789973" y="3202636"/>
                    </a:cubicBezTo>
                    <a:cubicBezTo>
                      <a:pt x="2809244" y="3191702"/>
                      <a:pt x="2825372" y="3181588"/>
                      <a:pt x="2843140" y="3171337"/>
                    </a:cubicBezTo>
                    <a:cubicBezTo>
                      <a:pt x="2852024" y="3166007"/>
                      <a:pt x="2861455" y="3160813"/>
                      <a:pt x="2870475" y="3154389"/>
                    </a:cubicBezTo>
                    <a:cubicBezTo>
                      <a:pt x="2879496" y="3147966"/>
                      <a:pt x="2890293" y="3140722"/>
                      <a:pt x="2901501" y="3132248"/>
                    </a:cubicBezTo>
                    <a:cubicBezTo>
                      <a:pt x="2996217" y="3041222"/>
                      <a:pt x="2822365" y="3194026"/>
                      <a:pt x="2869108" y="3140039"/>
                    </a:cubicBezTo>
                    <a:cubicBezTo>
                      <a:pt x="2888790" y="3124731"/>
                      <a:pt x="2905327" y="3111337"/>
                      <a:pt x="2919542" y="3099036"/>
                    </a:cubicBezTo>
                    <a:cubicBezTo>
                      <a:pt x="2933756" y="3086735"/>
                      <a:pt x="2944827" y="3075391"/>
                      <a:pt x="2954804" y="3065413"/>
                    </a:cubicBezTo>
                    <a:cubicBezTo>
                      <a:pt x="2972162" y="3048274"/>
                      <a:pt x="2988372" y="3030014"/>
                      <a:pt x="3003324" y="3010743"/>
                    </a:cubicBezTo>
                    <a:lnTo>
                      <a:pt x="3026423" y="2981904"/>
                    </a:lnTo>
                    <a:lnTo>
                      <a:pt x="3040090" y="2965640"/>
                    </a:lnTo>
                    <a:lnTo>
                      <a:pt x="3055125" y="2946915"/>
                    </a:lnTo>
                    <a:cubicBezTo>
                      <a:pt x="3065785" y="2933247"/>
                      <a:pt x="3078360" y="2918760"/>
                      <a:pt x="3093394" y="2901538"/>
                    </a:cubicBezTo>
                    <a:cubicBezTo>
                      <a:pt x="3108428" y="2884317"/>
                      <a:pt x="3124420" y="2863406"/>
                      <a:pt x="3144238" y="2840034"/>
                    </a:cubicBezTo>
                    <a:cubicBezTo>
                      <a:pt x="3165286" y="2825136"/>
                      <a:pt x="3109658" y="2893475"/>
                      <a:pt x="3096948" y="2916026"/>
                    </a:cubicBezTo>
                    <a:cubicBezTo>
                      <a:pt x="3165149" y="2823209"/>
                      <a:pt x="3227911" y="2726511"/>
                      <a:pt x="3284878" y="2626409"/>
                    </a:cubicBezTo>
                    <a:cubicBezTo>
                      <a:pt x="3350988" y="2507282"/>
                      <a:pt x="3402528" y="2380624"/>
                      <a:pt x="3438365" y="2249183"/>
                    </a:cubicBezTo>
                    <a:cubicBezTo>
                      <a:pt x="3450392" y="2214330"/>
                      <a:pt x="3459140" y="2176198"/>
                      <a:pt x="3469664" y="2136698"/>
                    </a:cubicBezTo>
                    <a:cubicBezTo>
                      <a:pt x="3474447" y="2116743"/>
                      <a:pt x="3478138" y="2095695"/>
                      <a:pt x="3482511" y="2075467"/>
                    </a:cubicBezTo>
                    <a:cubicBezTo>
                      <a:pt x="3484562" y="2065080"/>
                      <a:pt x="3486612" y="2054556"/>
                      <a:pt x="3488798" y="2043895"/>
                    </a:cubicBezTo>
                    <a:lnTo>
                      <a:pt x="3493719" y="2011639"/>
                    </a:lnTo>
                    <a:cubicBezTo>
                      <a:pt x="3508193" y="1920736"/>
                      <a:pt x="3515327" y="1828821"/>
                      <a:pt x="3515040" y="1736783"/>
                    </a:cubicBezTo>
                    <a:cubicBezTo>
                      <a:pt x="3515040" y="1713138"/>
                      <a:pt x="3515040" y="1689220"/>
                      <a:pt x="3513947" y="1665438"/>
                    </a:cubicBezTo>
                    <a:lnTo>
                      <a:pt x="3509983" y="1593820"/>
                    </a:lnTo>
                    <a:cubicBezTo>
                      <a:pt x="3505336" y="1546257"/>
                      <a:pt x="3501236" y="1498147"/>
                      <a:pt x="3493035" y="1451677"/>
                    </a:cubicBezTo>
                    <a:cubicBezTo>
                      <a:pt x="3484835" y="1405207"/>
                      <a:pt x="3476224" y="1359010"/>
                      <a:pt x="3466930" y="1313907"/>
                    </a:cubicBezTo>
                    <a:cubicBezTo>
                      <a:pt x="3461367" y="1291674"/>
                      <a:pt x="3455819" y="1269624"/>
                      <a:pt x="3450256" y="1247756"/>
                    </a:cubicBezTo>
                    <a:cubicBezTo>
                      <a:pt x="3444925" y="1225887"/>
                      <a:pt x="3437681" y="1204976"/>
                      <a:pt x="3431668" y="1183928"/>
                    </a:cubicBezTo>
                    <a:lnTo>
                      <a:pt x="3424971" y="1179417"/>
                    </a:lnTo>
                    <a:cubicBezTo>
                      <a:pt x="3422647" y="1170534"/>
                      <a:pt x="3420460" y="1161786"/>
                      <a:pt x="3418137" y="1152082"/>
                    </a:cubicBezTo>
                    <a:cubicBezTo>
                      <a:pt x="3415813" y="1142378"/>
                      <a:pt x="3412533" y="1134588"/>
                      <a:pt x="3409663" y="1125840"/>
                    </a:cubicBezTo>
                    <a:cubicBezTo>
                      <a:pt x="3403649" y="1108346"/>
                      <a:pt x="3397362" y="1090715"/>
                      <a:pt x="3390802" y="1072947"/>
                    </a:cubicBezTo>
                    <a:cubicBezTo>
                      <a:pt x="3383968" y="1055315"/>
                      <a:pt x="3375767" y="1037958"/>
                      <a:pt x="3367977" y="1020326"/>
                    </a:cubicBezTo>
                    <a:cubicBezTo>
                      <a:pt x="3360186" y="1002695"/>
                      <a:pt x="3352259" y="984790"/>
                      <a:pt x="3342692" y="967569"/>
                    </a:cubicBezTo>
                    <a:lnTo>
                      <a:pt x="3315356" y="914812"/>
                    </a:lnTo>
                    <a:cubicBezTo>
                      <a:pt x="3305789" y="897181"/>
                      <a:pt x="3295128" y="879960"/>
                      <a:pt x="3285014" y="862192"/>
                    </a:cubicBezTo>
                    <a:lnTo>
                      <a:pt x="3269570" y="834857"/>
                    </a:lnTo>
                    <a:cubicBezTo>
                      <a:pt x="3264239" y="826109"/>
                      <a:pt x="3258636" y="817362"/>
                      <a:pt x="3253169" y="808478"/>
                    </a:cubicBezTo>
                    <a:lnTo>
                      <a:pt x="3220093" y="754764"/>
                    </a:lnTo>
                    <a:cubicBezTo>
                      <a:pt x="3233487" y="780186"/>
                      <a:pt x="3246198" y="804788"/>
                      <a:pt x="3259046" y="829253"/>
                    </a:cubicBezTo>
                    <a:close/>
                  </a:path>
                </a:pathLst>
              </a:custGeom>
              <a:grpFill/>
              <a:ln w="13639" cap="flat">
                <a:noFill/>
                <a:prstDash val="solid"/>
                <a:miter/>
              </a:ln>
            </p:spPr>
            <p:txBody>
              <a:bodyPr rtlCol="0" anchor="ctr"/>
              <a:lstStyle/>
              <a:p>
                <a:endParaRPr lang="it-CO" dirty="0"/>
              </a:p>
            </p:txBody>
          </p:sp>
          <p:sp>
            <p:nvSpPr>
              <p:cNvPr id="36" name="Figura a mano libera 35">
                <a:extLst>
                  <a:ext uri="{FF2B5EF4-FFF2-40B4-BE49-F238E27FC236}">
                    <a16:creationId xmlns:a16="http://schemas.microsoft.com/office/drawing/2014/main" id="{D2EE1546-3E5E-B680-E839-9BBE82076E9B}"/>
                  </a:ext>
                </a:extLst>
              </p:cNvPr>
              <p:cNvSpPr/>
              <p:nvPr/>
            </p:nvSpPr>
            <p:spPr>
              <a:xfrm>
                <a:off x="2649417" y="426185"/>
                <a:ext cx="173988" cy="21321"/>
              </a:xfrm>
              <a:custGeom>
                <a:avLst/>
                <a:gdLst>
                  <a:gd name="connsiteX0" fmla="*/ 0 w 173988"/>
                  <a:gd name="connsiteY0" fmla="*/ 13258 h 21321"/>
                  <a:gd name="connsiteX1" fmla="*/ 27335 w 173988"/>
                  <a:gd name="connsiteY1" fmla="*/ 21321 h 21321"/>
                  <a:gd name="connsiteX2" fmla="*/ 100320 w 173988"/>
                  <a:gd name="connsiteY2" fmla="*/ 10661 h 21321"/>
                  <a:gd name="connsiteX3" fmla="*/ 137086 w 173988"/>
                  <a:gd name="connsiteY3" fmla="*/ 5877 h 21321"/>
                  <a:gd name="connsiteX4" fmla="*/ 173989 w 173988"/>
                  <a:gd name="connsiteY4" fmla="*/ 3007 h 21321"/>
                  <a:gd name="connsiteX5" fmla="*/ 132986 w 173988"/>
                  <a:gd name="connsiteY5" fmla="*/ 0 h 21321"/>
                  <a:gd name="connsiteX6" fmla="*/ 95400 w 173988"/>
                  <a:gd name="connsiteY6" fmla="*/ 2597 h 21321"/>
                  <a:gd name="connsiteX7" fmla="*/ 54397 w 173988"/>
                  <a:gd name="connsiteY7" fmla="*/ 6834 h 21321"/>
                  <a:gd name="connsiteX8" fmla="*/ 0 w 173988"/>
                  <a:gd name="connsiteY8" fmla="*/ 13258 h 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8" h="21321">
                    <a:moveTo>
                      <a:pt x="0" y="13258"/>
                    </a:moveTo>
                    <a:lnTo>
                      <a:pt x="27335" y="21321"/>
                    </a:lnTo>
                    <a:cubicBezTo>
                      <a:pt x="51527" y="16401"/>
                      <a:pt x="75992" y="13941"/>
                      <a:pt x="100320" y="10661"/>
                    </a:cubicBezTo>
                    <a:lnTo>
                      <a:pt x="137086" y="5877"/>
                    </a:lnTo>
                    <a:lnTo>
                      <a:pt x="173989" y="3007"/>
                    </a:lnTo>
                    <a:cubicBezTo>
                      <a:pt x="160403" y="1142"/>
                      <a:pt x="146708" y="137"/>
                      <a:pt x="132986" y="0"/>
                    </a:cubicBezTo>
                    <a:cubicBezTo>
                      <a:pt x="120275" y="0"/>
                      <a:pt x="108111" y="1367"/>
                      <a:pt x="95400" y="2597"/>
                    </a:cubicBezTo>
                    <a:lnTo>
                      <a:pt x="54397" y="6834"/>
                    </a:lnTo>
                    <a:cubicBezTo>
                      <a:pt x="37859" y="8747"/>
                      <a:pt x="20501" y="11344"/>
                      <a:pt x="0" y="13258"/>
                    </a:cubicBezTo>
                    <a:close/>
                  </a:path>
                </a:pathLst>
              </a:custGeom>
              <a:grpFill/>
              <a:ln w="13639" cap="flat">
                <a:noFill/>
                <a:prstDash val="solid"/>
                <a:miter/>
              </a:ln>
            </p:spPr>
            <p:txBody>
              <a:bodyPr rtlCol="0" anchor="ctr"/>
              <a:lstStyle/>
              <a:p>
                <a:endParaRPr lang="it-CO"/>
              </a:p>
            </p:txBody>
          </p:sp>
          <p:sp>
            <p:nvSpPr>
              <p:cNvPr id="37" name="Figura a mano libera 36">
                <a:extLst>
                  <a:ext uri="{FF2B5EF4-FFF2-40B4-BE49-F238E27FC236}">
                    <a16:creationId xmlns:a16="http://schemas.microsoft.com/office/drawing/2014/main" id="{73FC039A-9BF3-104B-1C95-CDA160910E26}"/>
                  </a:ext>
                </a:extLst>
              </p:cNvPr>
              <p:cNvSpPr/>
              <p:nvPr/>
            </p:nvSpPr>
            <p:spPr>
              <a:xfrm>
                <a:off x="2599394" y="400006"/>
                <a:ext cx="126698" cy="16475"/>
              </a:xfrm>
              <a:custGeom>
                <a:avLst/>
                <a:gdLst>
                  <a:gd name="connsiteX0" fmla="*/ 77632 w 126698"/>
                  <a:gd name="connsiteY0" fmla="*/ 484 h 16475"/>
                  <a:gd name="connsiteX1" fmla="*/ 0 w 126698"/>
                  <a:gd name="connsiteY1" fmla="*/ 16476 h 16475"/>
                  <a:gd name="connsiteX2" fmla="*/ 63281 w 126698"/>
                  <a:gd name="connsiteY2" fmla="*/ 7318 h 16475"/>
                  <a:gd name="connsiteX3" fmla="*/ 94853 w 126698"/>
                  <a:gd name="connsiteY3" fmla="*/ 3081 h 16475"/>
                  <a:gd name="connsiteX4" fmla="*/ 126699 w 126698"/>
                  <a:gd name="connsiteY4" fmla="*/ 348 h 16475"/>
                  <a:gd name="connsiteX5" fmla="*/ 77632 w 126698"/>
                  <a:gd name="connsiteY5" fmla="*/ 484 h 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98" h="16475">
                    <a:moveTo>
                      <a:pt x="77632" y="484"/>
                    </a:moveTo>
                    <a:cubicBezTo>
                      <a:pt x="51664" y="5952"/>
                      <a:pt x="25695" y="10188"/>
                      <a:pt x="0" y="16476"/>
                    </a:cubicBezTo>
                    <a:cubicBezTo>
                      <a:pt x="20911" y="12375"/>
                      <a:pt x="42233" y="10462"/>
                      <a:pt x="63281" y="7318"/>
                    </a:cubicBezTo>
                    <a:lnTo>
                      <a:pt x="94853" y="3081"/>
                    </a:lnTo>
                    <a:lnTo>
                      <a:pt x="126699" y="348"/>
                    </a:lnTo>
                    <a:cubicBezTo>
                      <a:pt x="110434" y="74"/>
                      <a:pt x="94033" y="-336"/>
                      <a:pt x="77632" y="484"/>
                    </a:cubicBezTo>
                    <a:close/>
                  </a:path>
                </a:pathLst>
              </a:custGeom>
              <a:grpFill/>
              <a:ln w="13639" cap="flat">
                <a:noFill/>
                <a:prstDash val="solid"/>
                <a:miter/>
              </a:ln>
            </p:spPr>
            <p:txBody>
              <a:bodyPr rtlCol="0" anchor="ctr"/>
              <a:lstStyle/>
              <a:p>
                <a:endParaRPr lang="it-CO"/>
              </a:p>
            </p:txBody>
          </p:sp>
          <p:sp>
            <p:nvSpPr>
              <p:cNvPr id="38" name="Figura a mano libera 37">
                <a:extLst>
                  <a:ext uri="{FF2B5EF4-FFF2-40B4-BE49-F238E27FC236}">
                    <a16:creationId xmlns:a16="http://schemas.microsoft.com/office/drawing/2014/main" id="{70057F3F-DAD5-06D6-B355-351BB038A326}"/>
                  </a:ext>
                </a:extLst>
              </p:cNvPr>
              <p:cNvSpPr/>
              <p:nvPr/>
            </p:nvSpPr>
            <p:spPr>
              <a:xfrm>
                <a:off x="4110896" y="961410"/>
                <a:ext cx="190526" cy="236859"/>
              </a:xfrm>
              <a:custGeom>
                <a:avLst/>
                <a:gdLst>
                  <a:gd name="connsiteX0" fmla="*/ 190527 w 190526"/>
                  <a:gd name="connsiteY0" fmla="*/ 236860 h 236859"/>
                  <a:gd name="connsiteX1" fmla="*/ 181506 w 190526"/>
                  <a:gd name="connsiteY1" fmla="*/ 219502 h 236859"/>
                  <a:gd name="connsiteX2" fmla="*/ 0 w 190526"/>
                  <a:gd name="connsiteY2" fmla="*/ 0 h 236859"/>
                  <a:gd name="connsiteX3" fmla="*/ 190527 w 190526"/>
                  <a:gd name="connsiteY3" fmla="*/ 236860 h 236859"/>
                </a:gdLst>
                <a:ahLst/>
                <a:cxnLst>
                  <a:cxn ang="0">
                    <a:pos x="connsiteX0" y="connsiteY0"/>
                  </a:cxn>
                  <a:cxn ang="0">
                    <a:pos x="connsiteX1" y="connsiteY1"/>
                  </a:cxn>
                  <a:cxn ang="0">
                    <a:pos x="connsiteX2" y="connsiteY2"/>
                  </a:cxn>
                  <a:cxn ang="0">
                    <a:pos x="connsiteX3" y="connsiteY3"/>
                  </a:cxn>
                </a:cxnLst>
                <a:rect l="l" t="t" r="r" b="b"/>
                <a:pathLst>
                  <a:path w="190526" h="236859">
                    <a:moveTo>
                      <a:pt x="190527" y="236860"/>
                    </a:moveTo>
                    <a:lnTo>
                      <a:pt x="181506" y="219502"/>
                    </a:lnTo>
                    <a:cubicBezTo>
                      <a:pt x="127150" y="141464"/>
                      <a:pt x="66438" y="68047"/>
                      <a:pt x="0" y="0"/>
                    </a:cubicBezTo>
                    <a:cubicBezTo>
                      <a:pt x="70443" y="73115"/>
                      <a:pt x="134202" y="152384"/>
                      <a:pt x="190527" y="236860"/>
                    </a:cubicBezTo>
                    <a:close/>
                  </a:path>
                </a:pathLst>
              </a:custGeom>
              <a:grpFill/>
              <a:ln w="13639" cap="flat">
                <a:noFill/>
                <a:prstDash val="solid"/>
                <a:miter/>
              </a:ln>
            </p:spPr>
            <p:txBody>
              <a:bodyPr rtlCol="0" anchor="ctr"/>
              <a:lstStyle/>
              <a:p>
                <a:endParaRPr lang="it-CO"/>
              </a:p>
            </p:txBody>
          </p:sp>
          <p:sp>
            <p:nvSpPr>
              <p:cNvPr id="39" name="Figura a mano libera 38">
                <a:extLst>
                  <a:ext uri="{FF2B5EF4-FFF2-40B4-BE49-F238E27FC236}">
                    <a16:creationId xmlns:a16="http://schemas.microsoft.com/office/drawing/2014/main" id="{30D6696C-43B7-D2AD-C790-69A0097E6614}"/>
                  </a:ext>
                </a:extLst>
              </p:cNvPr>
              <p:cNvSpPr/>
              <p:nvPr/>
            </p:nvSpPr>
            <p:spPr>
              <a:xfrm>
                <a:off x="4239235" y="2889912"/>
                <a:ext cx="61914" cy="113167"/>
              </a:xfrm>
              <a:custGeom>
                <a:avLst/>
                <a:gdLst>
                  <a:gd name="connsiteX0" fmla="*/ 11754 w 61914"/>
                  <a:gd name="connsiteY0" fmla="*/ 98270 h 113167"/>
                  <a:gd name="connsiteX1" fmla="*/ 37039 w 61914"/>
                  <a:gd name="connsiteY1" fmla="*/ 49750 h 113167"/>
                  <a:gd name="connsiteX2" fmla="*/ 61914 w 61914"/>
                  <a:gd name="connsiteY2" fmla="*/ 0 h 113167"/>
                  <a:gd name="connsiteX3" fmla="*/ 32392 w 61914"/>
                  <a:gd name="connsiteY3" fmla="*/ 57267 h 113167"/>
                  <a:gd name="connsiteX4" fmla="*/ 0 w 61914"/>
                  <a:gd name="connsiteY4" fmla="*/ 113168 h 11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113167">
                    <a:moveTo>
                      <a:pt x="11754" y="98270"/>
                    </a:moveTo>
                    <a:cubicBezTo>
                      <a:pt x="19189" y="81596"/>
                      <a:pt x="27636" y="65399"/>
                      <a:pt x="37039" y="49750"/>
                    </a:cubicBezTo>
                    <a:cubicBezTo>
                      <a:pt x="46196" y="32529"/>
                      <a:pt x="55627" y="15308"/>
                      <a:pt x="61914" y="0"/>
                    </a:cubicBezTo>
                    <a:lnTo>
                      <a:pt x="32392" y="57267"/>
                    </a:lnTo>
                    <a:lnTo>
                      <a:pt x="0" y="113168"/>
                    </a:lnTo>
                    <a:close/>
                  </a:path>
                </a:pathLst>
              </a:custGeom>
              <a:grpFill/>
              <a:ln w="13639" cap="flat">
                <a:noFill/>
                <a:prstDash val="solid"/>
                <a:miter/>
              </a:ln>
            </p:spPr>
            <p:txBody>
              <a:bodyPr rtlCol="0" anchor="ctr"/>
              <a:lstStyle/>
              <a:p>
                <a:endParaRPr lang="it-CO"/>
              </a:p>
            </p:txBody>
          </p:sp>
          <p:sp>
            <p:nvSpPr>
              <p:cNvPr id="40" name="Figura a mano libera 39">
                <a:extLst>
                  <a:ext uri="{FF2B5EF4-FFF2-40B4-BE49-F238E27FC236}">
                    <a16:creationId xmlns:a16="http://schemas.microsoft.com/office/drawing/2014/main" id="{2BBBC79E-5D09-7585-09C2-80CC9F9C1223}"/>
                  </a:ext>
                </a:extLst>
              </p:cNvPr>
              <p:cNvSpPr/>
              <p:nvPr/>
            </p:nvSpPr>
            <p:spPr>
              <a:xfrm>
                <a:off x="3184558" y="3649422"/>
                <a:ext cx="67416" cy="25285"/>
              </a:xfrm>
              <a:custGeom>
                <a:avLst/>
                <a:gdLst>
                  <a:gd name="connsiteX0" fmla="*/ 58854 w 67416"/>
                  <a:gd name="connsiteY0" fmla="*/ 0 h 25285"/>
                  <a:gd name="connsiteX1" fmla="*/ 31519 w 67416"/>
                  <a:gd name="connsiteY1" fmla="*/ 25285 h 25285"/>
                  <a:gd name="connsiteX2" fmla="*/ 58854 w 67416"/>
                  <a:gd name="connsiteY2" fmla="*/ 0 h 25285"/>
                </a:gdLst>
                <a:ahLst/>
                <a:cxnLst>
                  <a:cxn ang="0">
                    <a:pos x="connsiteX0" y="connsiteY0"/>
                  </a:cxn>
                  <a:cxn ang="0">
                    <a:pos x="connsiteX1" y="connsiteY1"/>
                  </a:cxn>
                  <a:cxn ang="0">
                    <a:pos x="connsiteX2" y="connsiteY2"/>
                  </a:cxn>
                </a:cxnLst>
                <a:rect l="l" t="t" r="r" b="b"/>
                <a:pathLst>
                  <a:path w="67416" h="25285">
                    <a:moveTo>
                      <a:pt x="58854" y="0"/>
                    </a:moveTo>
                    <a:cubicBezTo>
                      <a:pt x="17031" y="31299"/>
                      <a:pt x="-34359" y="20228"/>
                      <a:pt x="31519" y="25285"/>
                    </a:cubicBezTo>
                    <a:cubicBezTo>
                      <a:pt x="105324" y="4920"/>
                      <a:pt x="39172" y="11618"/>
                      <a:pt x="58854" y="0"/>
                    </a:cubicBezTo>
                    <a:close/>
                  </a:path>
                </a:pathLst>
              </a:custGeom>
              <a:grpFill/>
              <a:ln w="13639" cap="flat">
                <a:noFill/>
                <a:prstDash val="solid"/>
                <a:miter/>
              </a:ln>
            </p:spPr>
            <p:txBody>
              <a:bodyPr rtlCol="0" anchor="ctr"/>
              <a:lstStyle/>
              <a:p>
                <a:endParaRPr lang="it-CO"/>
              </a:p>
            </p:txBody>
          </p:sp>
          <p:sp>
            <p:nvSpPr>
              <p:cNvPr id="41" name="Figura a mano libera 40">
                <a:extLst>
                  <a:ext uri="{FF2B5EF4-FFF2-40B4-BE49-F238E27FC236}">
                    <a16:creationId xmlns:a16="http://schemas.microsoft.com/office/drawing/2014/main" id="{8AB57E46-B61D-D738-AF95-AAAE989A65D5}"/>
                  </a:ext>
                </a:extLst>
              </p:cNvPr>
              <p:cNvSpPr/>
              <p:nvPr/>
            </p:nvSpPr>
            <p:spPr>
              <a:xfrm>
                <a:off x="2965276" y="3706617"/>
                <a:ext cx="91846" cy="14286"/>
              </a:xfrm>
              <a:custGeom>
                <a:avLst/>
                <a:gdLst>
                  <a:gd name="connsiteX0" fmla="*/ 0 w 91846"/>
                  <a:gd name="connsiteY0" fmla="*/ 14286 h 14286"/>
                  <a:gd name="connsiteX1" fmla="*/ 91846 w 91846"/>
                  <a:gd name="connsiteY1" fmla="*/ 619 h 14286"/>
                  <a:gd name="connsiteX2" fmla="*/ 36083 w 91846"/>
                  <a:gd name="connsiteY2" fmla="*/ 3763 h 14286"/>
                  <a:gd name="connsiteX3" fmla="*/ 0 w 91846"/>
                  <a:gd name="connsiteY3" fmla="*/ 14286 h 14286"/>
                </a:gdLst>
                <a:ahLst/>
                <a:cxnLst>
                  <a:cxn ang="0">
                    <a:pos x="connsiteX0" y="connsiteY0"/>
                  </a:cxn>
                  <a:cxn ang="0">
                    <a:pos x="connsiteX1" y="connsiteY1"/>
                  </a:cxn>
                  <a:cxn ang="0">
                    <a:pos x="connsiteX2" y="connsiteY2"/>
                  </a:cxn>
                  <a:cxn ang="0">
                    <a:pos x="connsiteX3" y="connsiteY3"/>
                  </a:cxn>
                </a:cxnLst>
                <a:rect l="l" t="t" r="r" b="b"/>
                <a:pathLst>
                  <a:path w="91846" h="14286">
                    <a:moveTo>
                      <a:pt x="0" y="14286"/>
                    </a:moveTo>
                    <a:cubicBezTo>
                      <a:pt x="31026" y="13193"/>
                      <a:pt x="61846" y="8614"/>
                      <a:pt x="91846" y="619"/>
                    </a:cubicBezTo>
                    <a:cubicBezTo>
                      <a:pt x="73204" y="-816"/>
                      <a:pt x="54452" y="250"/>
                      <a:pt x="36083" y="3763"/>
                    </a:cubicBezTo>
                    <a:cubicBezTo>
                      <a:pt x="25012" y="6633"/>
                      <a:pt x="16675" y="11006"/>
                      <a:pt x="0" y="14286"/>
                    </a:cubicBezTo>
                    <a:close/>
                  </a:path>
                </a:pathLst>
              </a:custGeom>
              <a:grpFill/>
              <a:ln w="13639" cap="flat">
                <a:noFill/>
                <a:prstDash val="solid"/>
                <a:miter/>
              </a:ln>
            </p:spPr>
            <p:txBody>
              <a:bodyPr rtlCol="0" anchor="ctr"/>
              <a:lstStyle/>
              <a:p>
                <a:endParaRPr lang="it-CO"/>
              </a:p>
            </p:txBody>
          </p:sp>
        </p:grpSp>
        <p:grpSp>
          <p:nvGrpSpPr>
            <p:cNvPr id="15" name="Gruppo 14">
              <a:extLst>
                <a:ext uri="{FF2B5EF4-FFF2-40B4-BE49-F238E27FC236}">
                  <a16:creationId xmlns:a16="http://schemas.microsoft.com/office/drawing/2014/main" id="{9F5149D2-2CE0-1AA9-9C5C-D5E98282A3FA}"/>
                </a:ext>
              </a:extLst>
            </p:cNvPr>
            <p:cNvGrpSpPr/>
            <p:nvPr/>
          </p:nvGrpSpPr>
          <p:grpSpPr>
            <a:xfrm>
              <a:off x="958702" y="2795268"/>
              <a:ext cx="2063315" cy="2587039"/>
              <a:chOff x="889211" y="2864572"/>
              <a:chExt cx="2063315" cy="2587039"/>
            </a:xfrm>
          </p:grpSpPr>
          <p:grpSp>
            <p:nvGrpSpPr>
              <p:cNvPr id="16" name="Gruppo 15">
                <a:extLst>
                  <a:ext uri="{FF2B5EF4-FFF2-40B4-BE49-F238E27FC236}">
                    <a16:creationId xmlns:a16="http://schemas.microsoft.com/office/drawing/2014/main" id="{D5BFC5E7-019E-5EE3-3A46-9B87C7C5461A}"/>
                  </a:ext>
                </a:extLst>
              </p:cNvPr>
              <p:cNvGrpSpPr/>
              <p:nvPr/>
            </p:nvGrpSpPr>
            <p:grpSpPr>
              <a:xfrm>
                <a:off x="889211" y="2956674"/>
                <a:ext cx="700881" cy="1671520"/>
                <a:chOff x="8060496" y="5792776"/>
                <a:chExt cx="149011" cy="355374"/>
              </a:xfrm>
            </p:grpSpPr>
            <p:sp>
              <p:nvSpPr>
                <p:cNvPr id="28" name="Figura a mano libera 27">
                  <a:extLst>
                    <a:ext uri="{FF2B5EF4-FFF2-40B4-BE49-F238E27FC236}">
                      <a16:creationId xmlns:a16="http://schemas.microsoft.com/office/drawing/2014/main" id="{68EB9195-160D-DCE4-5A34-CC5226068675}"/>
                    </a:ext>
                  </a:extLst>
                </p:cNvPr>
                <p:cNvSpPr/>
                <p:nvPr/>
              </p:nvSpPr>
              <p:spPr>
                <a:xfrm flipH="1">
                  <a:off x="8060496" y="5886831"/>
                  <a:ext cx="149011" cy="261319"/>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solidFill>
                  <a:srgbClr val="430716"/>
                </a:solidFill>
                <a:ln w="9516" cap="flat">
                  <a:noFill/>
                  <a:prstDash val="solid"/>
                  <a:miter/>
                </a:ln>
              </p:spPr>
              <p:txBody>
                <a:bodyPr rtlCol="0" anchor="ctr"/>
                <a:lstStyle/>
                <a:p>
                  <a:endParaRPr lang="it-CO"/>
                </a:p>
              </p:txBody>
            </p:sp>
            <p:sp>
              <p:nvSpPr>
                <p:cNvPr id="29" name="Figura a mano libera 28">
                  <a:extLst>
                    <a:ext uri="{FF2B5EF4-FFF2-40B4-BE49-F238E27FC236}">
                      <a16:creationId xmlns:a16="http://schemas.microsoft.com/office/drawing/2014/main" id="{82283E18-DD8E-FFB0-AC55-713FDE1BBBBB}"/>
                    </a:ext>
                  </a:extLst>
                </p:cNvPr>
                <p:cNvSpPr/>
                <p:nvPr/>
              </p:nvSpPr>
              <p:spPr>
                <a:xfrm flipH="1">
                  <a:off x="8081651" y="5792776"/>
                  <a:ext cx="104935" cy="104163"/>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solidFill>
                  <a:srgbClr val="430716"/>
                </a:solidFill>
                <a:ln w="9516" cap="flat">
                  <a:noFill/>
                  <a:prstDash val="solid"/>
                  <a:miter/>
                </a:ln>
              </p:spPr>
              <p:txBody>
                <a:bodyPr rtlCol="0" anchor="ctr"/>
                <a:lstStyle/>
                <a:p>
                  <a:endParaRPr lang="it-CO"/>
                </a:p>
              </p:txBody>
            </p:sp>
          </p:grpSp>
          <p:grpSp>
            <p:nvGrpSpPr>
              <p:cNvPr id="17" name="Gruppo 16">
                <a:extLst>
                  <a:ext uri="{FF2B5EF4-FFF2-40B4-BE49-F238E27FC236}">
                    <a16:creationId xmlns:a16="http://schemas.microsoft.com/office/drawing/2014/main" id="{C4A9770D-62F8-E4FB-EC5D-50AE8CF4209C}"/>
                  </a:ext>
                </a:extLst>
              </p:cNvPr>
              <p:cNvGrpSpPr/>
              <p:nvPr/>
            </p:nvGrpSpPr>
            <p:grpSpPr>
              <a:xfrm>
                <a:off x="1809672" y="2864572"/>
                <a:ext cx="785183" cy="1686619"/>
                <a:chOff x="8231226" y="5792775"/>
                <a:chExt cx="166934" cy="358584"/>
              </a:xfrm>
            </p:grpSpPr>
            <p:sp>
              <p:nvSpPr>
                <p:cNvPr id="26" name="Figura a mano libera 25">
                  <a:extLst>
                    <a:ext uri="{FF2B5EF4-FFF2-40B4-BE49-F238E27FC236}">
                      <a16:creationId xmlns:a16="http://schemas.microsoft.com/office/drawing/2014/main" id="{411BE527-647A-AAFC-4D98-AF82AF182256}"/>
                    </a:ext>
                  </a:extLst>
                </p:cNvPr>
                <p:cNvSpPr/>
                <p:nvPr/>
              </p:nvSpPr>
              <p:spPr>
                <a:xfrm flipH="1">
                  <a:off x="8231226" y="5887821"/>
                  <a:ext cx="166934" cy="263538"/>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solidFill>
                  <a:srgbClr val="430716"/>
                </a:solidFill>
                <a:ln w="9516" cap="flat">
                  <a:noFill/>
                  <a:prstDash val="solid"/>
                  <a:miter/>
                </a:ln>
              </p:spPr>
              <p:txBody>
                <a:bodyPr rtlCol="0" anchor="ctr"/>
                <a:lstStyle/>
                <a:p>
                  <a:endParaRPr lang="it-CO"/>
                </a:p>
              </p:txBody>
            </p:sp>
            <p:sp>
              <p:nvSpPr>
                <p:cNvPr id="27" name="Figura a mano libera 26">
                  <a:extLst>
                    <a:ext uri="{FF2B5EF4-FFF2-40B4-BE49-F238E27FC236}">
                      <a16:creationId xmlns:a16="http://schemas.microsoft.com/office/drawing/2014/main" id="{F3556993-96EE-DEDF-5A15-99C319F2687E}"/>
                    </a:ext>
                  </a:extLst>
                </p:cNvPr>
                <p:cNvSpPr/>
                <p:nvPr/>
              </p:nvSpPr>
              <p:spPr>
                <a:xfrm flipH="1">
                  <a:off x="8260639" y="5792775"/>
                  <a:ext cx="104935" cy="104162"/>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solidFill>
                  <a:srgbClr val="430716"/>
                </a:solidFill>
                <a:ln w="9516" cap="flat">
                  <a:noFill/>
                  <a:prstDash val="solid"/>
                  <a:miter/>
                </a:ln>
              </p:spPr>
              <p:txBody>
                <a:bodyPr rtlCol="0" anchor="ctr"/>
                <a:lstStyle/>
                <a:p>
                  <a:endParaRPr lang="it-CO"/>
                </a:p>
              </p:txBody>
            </p:sp>
          </p:grpSp>
          <p:grpSp>
            <p:nvGrpSpPr>
              <p:cNvPr id="18" name="Gruppo 17">
                <a:extLst>
                  <a:ext uri="{FF2B5EF4-FFF2-40B4-BE49-F238E27FC236}">
                    <a16:creationId xmlns:a16="http://schemas.microsoft.com/office/drawing/2014/main" id="{F1568A96-BE52-B2C9-764C-893385D9F861}"/>
                  </a:ext>
                </a:extLst>
              </p:cNvPr>
              <p:cNvGrpSpPr/>
              <p:nvPr/>
            </p:nvGrpSpPr>
            <p:grpSpPr>
              <a:xfrm>
                <a:off x="2167343" y="3764992"/>
                <a:ext cx="785183" cy="1686619"/>
                <a:chOff x="8231226" y="5792775"/>
                <a:chExt cx="166934" cy="358584"/>
              </a:xfrm>
              <a:solidFill>
                <a:srgbClr val="ED1951"/>
              </a:solidFill>
            </p:grpSpPr>
            <p:sp>
              <p:nvSpPr>
                <p:cNvPr id="23" name="Figura a mano libera 22">
                  <a:extLst>
                    <a:ext uri="{FF2B5EF4-FFF2-40B4-BE49-F238E27FC236}">
                      <a16:creationId xmlns:a16="http://schemas.microsoft.com/office/drawing/2014/main" id="{C973BDEB-D85E-2C30-956D-15FEE83B132E}"/>
                    </a:ext>
                  </a:extLst>
                </p:cNvPr>
                <p:cNvSpPr/>
                <p:nvPr/>
              </p:nvSpPr>
              <p:spPr>
                <a:xfrm flipH="1">
                  <a:off x="8231226" y="5887821"/>
                  <a:ext cx="166934" cy="263538"/>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solidFill>
                  <a:srgbClr val="F25A22"/>
                </a:solidFill>
                <a:ln w="9516" cap="flat">
                  <a:noFill/>
                  <a:prstDash val="solid"/>
                  <a:miter/>
                </a:ln>
              </p:spPr>
              <p:txBody>
                <a:bodyPr rtlCol="0" anchor="ctr"/>
                <a:lstStyle/>
                <a:p>
                  <a:endParaRPr lang="it-CO" dirty="0"/>
                </a:p>
              </p:txBody>
            </p:sp>
            <p:sp>
              <p:nvSpPr>
                <p:cNvPr id="24" name="Figura a mano libera 23">
                  <a:extLst>
                    <a:ext uri="{FF2B5EF4-FFF2-40B4-BE49-F238E27FC236}">
                      <a16:creationId xmlns:a16="http://schemas.microsoft.com/office/drawing/2014/main" id="{4401C86B-0C63-0A19-D913-B2AC095032C6}"/>
                    </a:ext>
                  </a:extLst>
                </p:cNvPr>
                <p:cNvSpPr/>
                <p:nvPr/>
              </p:nvSpPr>
              <p:spPr>
                <a:xfrm flipH="1">
                  <a:off x="8260639" y="5792775"/>
                  <a:ext cx="104935" cy="104162"/>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solidFill>
                  <a:srgbClr val="F25A22"/>
                </a:solidFill>
                <a:ln w="9516" cap="flat">
                  <a:noFill/>
                  <a:prstDash val="solid"/>
                  <a:miter/>
                </a:ln>
              </p:spPr>
              <p:txBody>
                <a:bodyPr rtlCol="0" anchor="ctr"/>
                <a:lstStyle/>
                <a:p>
                  <a:endParaRPr lang="it-CO"/>
                </a:p>
              </p:txBody>
            </p:sp>
          </p:grpSp>
          <p:grpSp>
            <p:nvGrpSpPr>
              <p:cNvPr id="19" name="Gruppo 18">
                <a:extLst>
                  <a:ext uri="{FF2B5EF4-FFF2-40B4-BE49-F238E27FC236}">
                    <a16:creationId xmlns:a16="http://schemas.microsoft.com/office/drawing/2014/main" id="{083F933B-C114-644A-DF6D-46F6F64561E6}"/>
                  </a:ext>
                </a:extLst>
              </p:cNvPr>
              <p:cNvGrpSpPr/>
              <p:nvPr/>
            </p:nvGrpSpPr>
            <p:grpSpPr>
              <a:xfrm>
                <a:off x="1397289" y="3780091"/>
                <a:ext cx="700881" cy="1671520"/>
                <a:chOff x="8060496" y="5792776"/>
                <a:chExt cx="149011" cy="355374"/>
              </a:xfrm>
              <a:solidFill>
                <a:srgbClr val="ED1951"/>
              </a:solidFill>
            </p:grpSpPr>
            <p:sp>
              <p:nvSpPr>
                <p:cNvPr id="20" name="Figura a mano libera 19">
                  <a:extLst>
                    <a:ext uri="{FF2B5EF4-FFF2-40B4-BE49-F238E27FC236}">
                      <a16:creationId xmlns:a16="http://schemas.microsoft.com/office/drawing/2014/main" id="{9DC3D989-3F6C-DCFD-FD0B-CDF4700345B1}"/>
                    </a:ext>
                  </a:extLst>
                </p:cNvPr>
                <p:cNvSpPr/>
                <p:nvPr/>
              </p:nvSpPr>
              <p:spPr>
                <a:xfrm flipH="1">
                  <a:off x="8060496" y="5886831"/>
                  <a:ext cx="149011" cy="261319"/>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solidFill>
                  <a:srgbClr val="F25A22"/>
                </a:solidFill>
                <a:ln w="9516" cap="flat">
                  <a:noFill/>
                  <a:prstDash val="solid"/>
                  <a:miter/>
                </a:ln>
              </p:spPr>
              <p:txBody>
                <a:bodyPr rtlCol="0" anchor="ctr"/>
                <a:lstStyle/>
                <a:p>
                  <a:endParaRPr lang="it-CO"/>
                </a:p>
              </p:txBody>
            </p:sp>
            <p:sp>
              <p:nvSpPr>
                <p:cNvPr id="22" name="Figura a mano libera 21">
                  <a:extLst>
                    <a:ext uri="{FF2B5EF4-FFF2-40B4-BE49-F238E27FC236}">
                      <a16:creationId xmlns:a16="http://schemas.microsoft.com/office/drawing/2014/main" id="{135AAD24-D65A-A54C-1B8D-6DF1F8CD7407}"/>
                    </a:ext>
                  </a:extLst>
                </p:cNvPr>
                <p:cNvSpPr/>
                <p:nvPr/>
              </p:nvSpPr>
              <p:spPr>
                <a:xfrm flipH="1">
                  <a:off x="8081651" y="5792776"/>
                  <a:ext cx="104935" cy="104163"/>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solidFill>
                  <a:srgbClr val="F25A22"/>
                </a:solidFill>
                <a:ln w="9516" cap="flat">
                  <a:noFill/>
                  <a:prstDash val="solid"/>
                  <a:miter/>
                </a:ln>
              </p:spPr>
              <p:txBody>
                <a:bodyPr rtlCol="0" anchor="ctr"/>
                <a:lstStyle/>
                <a:p>
                  <a:endParaRPr lang="it-CO"/>
                </a:p>
              </p:txBody>
            </p:sp>
          </p:grpSp>
        </p:grpSp>
      </p:grpSp>
    </p:spTree>
    <p:extLst>
      <p:ext uri="{BB962C8B-B14F-4D97-AF65-F5344CB8AC3E}">
        <p14:creationId xmlns:p14="http://schemas.microsoft.com/office/powerpoint/2010/main" val="273683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lemento grafico 5">
            <a:extLst>
              <a:ext uri="{FF2B5EF4-FFF2-40B4-BE49-F238E27FC236}">
                <a16:creationId xmlns:a16="http://schemas.microsoft.com/office/drawing/2014/main" id="{F9CD4CED-1DCA-5240-1B8E-08FA99360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755731">
            <a:off x="6895082" y="4673664"/>
            <a:ext cx="6614935" cy="5759771"/>
          </a:xfrm>
          <a:prstGeom prst="rect">
            <a:avLst/>
          </a:prstGeom>
        </p:spPr>
      </p:pic>
      <p:sp>
        <p:nvSpPr>
          <p:cNvPr id="3" name="Rettangolo 2">
            <a:extLst>
              <a:ext uri="{FF2B5EF4-FFF2-40B4-BE49-F238E27FC236}">
                <a16:creationId xmlns:a16="http://schemas.microsoft.com/office/drawing/2014/main" id="{BDE5FFF6-D0F3-6213-10BE-157CBE8005C2}"/>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4" name="Picture 7">
            <a:extLst>
              <a:ext uri="{FF2B5EF4-FFF2-40B4-BE49-F238E27FC236}">
                <a16:creationId xmlns:a16="http://schemas.microsoft.com/office/drawing/2014/main" id="{D150D941-E055-E39B-A55C-4A33DE66B3F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a:extLst>
              <a:ext uri="{FF2B5EF4-FFF2-40B4-BE49-F238E27FC236}">
                <a16:creationId xmlns:a16="http://schemas.microsoft.com/office/drawing/2014/main" id="{505C4AF8-D117-D114-9A7B-9C8ACC05D0A9}"/>
              </a:ext>
            </a:extLst>
          </p:cNvPr>
          <p:cNvSpPr txBox="1"/>
          <p:nvPr/>
        </p:nvSpPr>
        <p:spPr>
          <a:xfrm>
            <a:off x="6304065" y="1357884"/>
            <a:ext cx="5138884" cy="317009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Use the guidance from the Humanitarian Inclusion Standards – 3 are selected</a:t>
            </a:r>
          </a:p>
        </p:txBody>
      </p:sp>
      <p:pic>
        <p:nvPicPr>
          <p:cNvPr id="14" name="Immagine 13">
            <a:extLst>
              <a:ext uri="{FF2B5EF4-FFF2-40B4-BE49-F238E27FC236}">
                <a16:creationId xmlns:a16="http://schemas.microsoft.com/office/drawing/2014/main" id="{83D44041-1B58-BF2C-8BC5-1CB54DDD48AA}"/>
              </a:ext>
            </a:extLst>
          </p:cNvPr>
          <p:cNvPicPr>
            <a:picLocks noChangeAspect="1"/>
          </p:cNvPicPr>
          <p:nvPr/>
        </p:nvPicPr>
        <p:blipFill>
          <a:blip r:embed="rId6"/>
          <a:stretch>
            <a:fillRect/>
          </a:stretch>
        </p:blipFill>
        <p:spPr>
          <a:xfrm>
            <a:off x="915918" y="536976"/>
            <a:ext cx="4828674" cy="1870485"/>
          </a:xfrm>
          <a:prstGeom prst="rect">
            <a:avLst/>
          </a:prstGeom>
        </p:spPr>
      </p:pic>
      <p:pic>
        <p:nvPicPr>
          <p:cNvPr id="16" name="Immagine 15">
            <a:extLst>
              <a:ext uri="{FF2B5EF4-FFF2-40B4-BE49-F238E27FC236}">
                <a16:creationId xmlns:a16="http://schemas.microsoft.com/office/drawing/2014/main" id="{832BB1F9-08A4-2177-947A-7F860976B9A0}"/>
              </a:ext>
            </a:extLst>
          </p:cNvPr>
          <p:cNvPicPr>
            <a:picLocks noChangeAspect="1"/>
          </p:cNvPicPr>
          <p:nvPr/>
        </p:nvPicPr>
        <p:blipFill>
          <a:blip r:embed="rId7"/>
          <a:stretch>
            <a:fillRect/>
          </a:stretch>
        </p:blipFill>
        <p:spPr>
          <a:xfrm>
            <a:off x="915918" y="2571554"/>
            <a:ext cx="4828674" cy="1620207"/>
          </a:xfrm>
          <a:prstGeom prst="rect">
            <a:avLst/>
          </a:prstGeom>
        </p:spPr>
      </p:pic>
      <p:pic>
        <p:nvPicPr>
          <p:cNvPr id="18" name="Immagine 17">
            <a:extLst>
              <a:ext uri="{FF2B5EF4-FFF2-40B4-BE49-F238E27FC236}">
                <a16:creationId xmlns:a16="http://schemas.microsoft.com/office/drawing/2014/main" id="{07AE3579-15BA-23EA-4912-29ADC06C7406}"/>
              </a:ext>
            </a:extLst>
          </p:cNvPr>
          <p:cNvPicPr>
            <a:picLocks noChangeAspect="1"/>
          </p:cNvPicPr>
          <p:nvPr/>
        </p:nvPicPr>
        <p:blipFill>
          <a:blip r:embed="rId8"/>
          <a:stretch>
            <a:fillRect/>
          </a:stretch>
        </p:blipFill>
        <p:spPr>
          <a:xfrm>
            <a:off x="915918" y="4355854"/>
            <a:ext cx="4828674" cy="1620207"/>
          </a:xfrm>
          <a:prstGeom prst="rect">
            <a:avLst/>
          </a:prstGeom>
        </p:spPr>
      </p:pic>
      <p:sp>
        <p:nvSpPr>
          <p:cNvPr id="19" name="Elemento grafico 8">
            <a:extLst>
              <a:ext uri="{FF2B5EF4-FFF2-40B4-BE49-F238E27FC236}">
                <a16:creationId xmlns:a16="http://schemas.microsoft.com/office/drawing/2014/main" id="{084BD0E2-01A4-D256-76D0-FBB75FEF2DBF}"/>
              </a:ext>
            </a:extLst>
          </p:cNvPr>
          <p:cNvSpPr/>
          <p:nvPr/>
        </p:nvSpPr>
        <p:spPr>
          <a:xfrm>
            <a:off x="6541386" y="-1803244"/>
            <a:ext cx="572961" cy="2963600"/>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E61851"/>
          </a:solidFill>
          <a:ln w="8996" cap="flat">
            <a:noFill/>
            <a:prstDash val="solid"/>
            <a:miter/>
          </a:ln>
        </p:spPr>
        <p:txBody>
          <a:bodyPr rtlCol="0" anchor="ctr"/>
          <a:lstStyle/>
          <a:p>
            <a:endParaRPr lang="it-CO"/>
          </a:p>
        </p:txBody>
      </p:sp>
    </p:spTree>
    <p:extLst>
      <p:ext uri="{BB962C8B-B14F-4D97-AF65-F5344CB8AC3E}">
        <p14:creationId xmlns:p14="http://schemas.microsoft.com/office/powerpoint/2010/main" val="220094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D8F4A4-CEB5-DF43-19C3-1B8E04950B08}"/>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3" name="Picture 7">
            <a:extLst>
              <a:ext uri="{FF2B5EF4-FFF2-40B4-BE49-F238E27FC236}">
                <a16:creationId xmlns:a16="http://schemas.microsoft.com/office/drawing/2014/main" id="{FFCD058F-050B-899B-32CE-206B288DC96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EC43308B-2E5B-2CAA-C0A7-ACDAA99CC8B2}"/>
              </a:ext>
            </a:extLst>
          </p:cNvPr>
          <p:cNvSpPr txBox="1"/>
          <p:nvPr/>
        </p:nvSpPr>
        <p:spPr>
          <a:xfrm>
            <a:off x="1404337" y="749106"/>
            <a:ext cx="8773434" cy="707886"/>
          </a:xfrm>
          <a:prstGeom prst="rect">
            <a:avLst/>
          </a:prstGeom>
          <a:noFill/>
        </p:spPr>
        <p:txBody>
          <a:bodyPr wrap="square" rtlCol="0">
            <a:spAutoFit/>
          </a:bodyPr>
          <a:lstStyle/>
          <a:p>
            <a:r>
              <a:rPr lang="it-CO" sz="4000" b="1" dirty="0">
                <a:solidFill>
                  <a:srgbClr val="0070C0"/>
                </a:solidFill>
                <a:latin typeface="Proxima Nova Rg" panose="02000506030000020004" pitchFamily="2" charset="0"/>
              </a:rPr>
              <a:t>Presentation by participants</a:t>
            </a:r>
          </a:p>
        </p:txBody>
      </p:sp>
      <p:sp>
        <p:nvSpPr>
          <p:cNvPr id="5" name="CasellaDiTesto 4">
            <a:extLst>
              <a:ext uri="{FF2B5EF4-FFF2-40B4-BE49-F238E27FC236}">
                <a16:creationId xmlns:a16="http://schemas.microsoft.com/office/drawing/2014/main" id="{64C92C8B-5B63-90A3-69CA-7F0FB492E06E}"/>
              </a:ext>
            </a:extLst>
          </p:cNvPr>
          <p:cNvSpPr txBox="1"/>
          <p:nvPr/>
        </p:nvSpPr>
        <p:spPr>
          <a:xfrm>
            <a:off x="3602224" y="2626797"/>
            <a:ext cx="9140589" cy="1938992"/>
          </a:xfrm>
          <a:prstGeom prst="rect">
            <a:avLst/>
          </a:prstGeom>
          <a:noFill/>
        </p:spPr>
        <p:txBody>
          <a:bodyPr wrap="square">
            <a:spAutoFit/>
          </a:bodyPr>
          <a:lstStyle/>
          <a:p>
            <a:pPr>
              <a:defRPr/>
            </a:pPr>
            <a:r>
              <a:rPr lang="en-GB" sz="2000" dirty="0">
                <a:latin typeface="Proxima Nova Thin" panose="02000506030000020004" pitchFamily="2" charset="0"/>
              </a:rPr>
              <a:t>Report on solution based  on your case study :</a:t>
            </a:r>
          </a:p>
          <a:p>
            <a:pPr>
              <a:defRPr/>
            </a:pPr>
            <a:endParaRPr lang="en-GB" sz="2000" dirty="0">
              <a:latin typeface="Proxima Nova Thin" panose="02000506030000020004" pitchFamily="2" charset="0"/>
            </a:endParaRPr>
          </a:p>
          <a:p>
            <a:endParaRPr lang="en-GB" sz="2000" dirty="0">
              <a:latin typeface="Proxima Nova Thin" panose="02000506030000020004" pitchFamily="2" charset="0"/>
            </a:endParaRPr>
          </a:p>
          <a:p>
            <a:r>
              <a:rPr lang="en-GB" sz="2000" dirty="0">
                <a:latin typeface="Proxima Nova Thin" panose="02000506030000020004" pitchFamily="2" charset="0"/>
              </a:rPr>
              <a:t>Each rapporteur  – 4 mins to present </a:t>
            </a:r>
          </a:p>
          <a:p>
            <a:endParaRPr lang="en-GB" sz="2000" dirty="0">
              <a:latin typeface="Proxima Nova Thin" panose="02000506030000020004" pitchFamily="2" charset="0"/>
            </a:endParaRPr>
          </a:p>
          <a:p>
            <a:r>
              <a:rPr lang="en-GB" sz="2000" dirty="0">
                <a:latin typeface="Proxima Nova Thin" panose="02000506030000020004" pitchFamily="2" charset="0"/>
              </a:rPr>
              <a:t>Q&amp;A- 2 minutes</a:t>
            </a:r>
          </a:p>
        </p:txBody>
      </p:sp>
      <p:sp>
        <p:nvSpPr>
          <p:cNvPr id="6" name="Elemento grafico 36">
            <a:extLst>
              <a:ext uri="{FF2B5EF4-FFF2-40B4-BE49-F238E27FC236}">
                <a16:creationId xmlns:a16="http://schemas.microsoft.com/office/drawing/2014/main" id="{BF286F03-7A53-6F86-BE02-5B56536CDE6B}"/>
              </a:ext>
            </a:extLst>
          </p:cNvPr>
          <p:cNvSpPr/>
          <p:nvPr/>
        </p:nvSpPr>
        <p:spPr>
          <a:xfrm>
            <a:off x="3254617" y="3613169"/>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8" name="Elemento grafico 28">
            <a:extLst>
              <a:ext uri="{FF2B5EF4-FFF2-40B4-BE49-F238E27FC236}">
                <a16:creationId xmlns:a16="http://schemas.microsoft.com/office/drawing/2014/main" id="{408BA647-F5F3-8688-FE3D-639DFA29A3B4}"/>
              </a:ext>
            </a:extLst>
          </p:cNvPr>
          <p:cNvSpPr/>
          <p:nvPr/>
        </p:nvSpPr>
        <p:spPr>
          <a:xfrm rot="16200000">
            <a:off x="-4365443" y="3090309"/>
            <a:ext cx="8880670" cy="6431319"/>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ED1951"/>
          </a:solidFill>
          <a:ln w="9504" cap="flat">
            <a:noFill/>
            <a:prstDash val="solid"/>
            <a:miter/>
          </a:ln>
        </p:spPr>
        <p:txBody>
          <a:bodyPr rtlCol="0" anchor="ctr"/>
          <a:lstStyle/>
          <a:p>
            <a:endParaRPr lang="it-CO" dirty="0"/>
          </a:p>
        </p:txBody>
      </p:sp>
      <p:pic>
        <p:nvPicPr>
          <p:cNvPr id="9" name="Elemento grafico 8">
            <a:extLst>
              <a:ext uri="{FF2B5EF4-FFF2-40B4-BE49-F238E27FC236}">
                <a16:creationId xmlns:a16="http://schemas.microsoft.com/office/drawing/2014/main" id="{3E769693-7EDB-A781-CB54-CE614000A3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0">
            <a:off x="9584890" y="881269"/>
            <a:ext cx="7359886" cy="6408418"/>
          </a:xfrm>
          <a:prstGeom prst="rect">
            <a:avLst/>
          </a:prstGeom>
        </p:spPr>
      </p:pic>
      <p:sp>
        <p:nvSpPr>
          <p:cNvPr id="10" name="Elemento grafico 8">
            <a:extLst>
              <a:ext uri="{FF2B5EF4-FFF2-40B4-BE49-F238E27FC236}">
                <a16:creationId xmlns:a16="http://schemas.microsoft.com/office/drawing/2014/main" id="{5E20CEBB-BD3F-E955-5D1E-03044D0A6681}"/>
              </a:ext>
            </a:extLst>
          </p:cNvPr>
          <p:cNvSpPr/>
          <p:nvPr/>
        </p:nvSpPr>
        <p:spPr>
          <a:xfrm>
            <a:off x="10841321" y="5091315"/>
            <a:ext cx="572961" cy="2963600"/>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F25A22"/>
          </a:solidFill>
          <a:ln w="8996" cap="flat">
            <a:noFill/>
            <a:prstDash val="solid"/>
            <a:miter/>
          </a:ln>
        </p:spPr>
        <p:txBody>
          <a:bodyPr rtlCol="0" anchor="ctr"/>
          <a:lstStyle/>
          <a:p>
            <a:endParaRPr lang="it-CO"/>
          </a:p>
        </p:txBody>
      </p:sp>
      <p:sp>
        <p:nvSpPr>
          <p:cNvPr id="11" name="Elemento grafico 36">
            <a:extLst>
              <a:ext uri="{FF2B5EF4-FFF2-40B4-BE49-F238E27FC236}">
                <a16:creationId xmlns:a16="http://schemas.microsoft.com/office/drawing/2014/main" id="{B87C4F09-4D10-F842-AEF9-B989EC6C2DCE}"/>
              </a:ext>
            </a:extLst>
          </p:cNvPr>
          <p:cNvSpPr/>
          <p:nvPr/>
        </p:nvSpPr>
        <p:spPr>
          <a:xfrm>
            <a:off x="3250440" y="4246352"/>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50000"/>
            </a:schemeClr>
          </a:solidFill>
          <a:ln w="9293" cap="flat">
            <a:noFill/>
            <a:prstDash val="solid"/>
            <a:miter/>
          </a:ln>
        </p:spPr>
        <p:txBody>
          <a:bodyPr rtlCol="0" anchor="ctr"/>
          <a:lstStyle/>
          <a:p>
            <a:endParaRPr lang="it-CO"/>
          </a:p>
        </p:txBody>
      </p:sp>
      <p:sp>
        <p:nvSpPr>
          <p:cNvPr id="14" name="Figura a mano libera 13">
            <a:extLst>
              <a:ext uri="{FF2B5EF4-FFF2-40B4-BE49-F238E27FC236}">
                <a16:creationId xmlns:a16="http://schemas.microsoft.com/office/drawing/2014/main" id="{479A3220-1E8E-54F9-6298-F9C7AEC26A06}"/>
              </a:ext>
            </a:extLst>
          </p:cNvPr>
          <p:cNvSpPr/>
          <p:nvPr/>
        </p:nvSpPr>
        <p:spPr>
          <a:xfrm rot="3829088">
            <a:off x="-3359275" y="2657005"/>
            <a:ext cx="10632465" cy="2598856"/>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15" name="Elemento grafico 36">
            <a:extLst>
              <a:ext uri="{FF2B5EF4-FFF2-40B4-BE49-F238E27FC236}">
                <a16:creationId xmlns:a16="http://schemas.microsoft.com/office/drawing/2014/main" id="{34D11B08-7A88-185B-8297-A6F637B90072}"/>
              </a:ext>
            </a:extLst>
          </p:cNvPr>
          <p:cNvSpPr/>
          <p:nvPr/>
        </p:nvSpPr>
        <p:spPr>
          <a:xfrm rot="18660181">
            <a:off x="2946875" y="6023908"/>
            <a:ext cx="378026" cy="378026"/>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D19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56208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85E8D25-7CD4-210F-439D-3A4D682AF04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Elemento grafico 28">
            <a:extLst>
              <a:ext uri="{FF2B5EF4-FFF2-40B4-BE49-F238E27FC236}">
                <a16:creationId xmlns:a16="http://schemas.microsoft.com/office/drawing/2014/main" id="{C159757E-5D32-C5B1-E971-1FB2877A1210}"/>
              </a:ext>
            </a:extLst>
          </p:cNvPr>
          <p:cNvSpPr/>
          <p:nvPr/>
        </p:nvSpPr>
        <p:spPr>
          <a:xfrm rot="7253506">
            <a:off x="6809192" y="2929337"/>
            <a:ext cx="10765614" cy="5290520"/>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dirty="0"/>
          </a:p>
        </p:txBody>
      </p:sp>
      <p:sp>
        <p:nvSpPr>
          <p:cNvPr id="4" name="CasellaDiTesto 3">
            <a:extLst>
              <a:ext uri="{FF2B5EF4-FFF2-40B4-BE49-F238E27FC236}">
                <a16:creationId xmlns:a16="http://schemas.microsoft.com/office/drawing/2014/main" id="{0F42DFD3-50EA-CD6E-3E11-EC260D2394A0}"/>
              </a:ext>
            </a:extLst>
          </p:cNvPr>
          <p:cNvSpPr txBox="1"/>
          <p:nvPr/>
        </p:nvSpPr>
        <p:spPr>
          <a:xfrm>
            <a:off x="1538438" y="720231"/>
            <a:ext cx="7453762"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Getting to know the NTKG for older persons</a:t>
            </a:r>
          </a:p>
        </p:txBody>
      </p:sp>
      <p:sp>
        <p:nvSpPr>
          <p:cNvPr id="5" name="CasellaDiTesto 4">
            <a:extLst>
              <a:ext uri="{FF2B5EF4-FFF2-40B4-BE49-F238E27FC236}">
                <a16:creationId xmlns:a16="http://schemas.microsoft.com/office/drawing/2014/main" id="{D112A36F-AAC0-4FCD-5CB9-4AA511235DCB}"/>
              </a:ext>
            </a:extLst>
          </p:cNvPr>
          <p:cNvSpPr txBox="1"/>
          <p:nvPr/>
        </p:nvSpPr>
        <p:spPr>
          <a:xfrm>
            <a:off x="1943540" y="2726942"/>
            <a:ext cx="7048660" cy="3170099"/>
          </a:xfrm>
          <a:prstGeom prst="rect">
            <a:avLst/>
          </a:prstGeom>
          <a:noFill/>
        </p:spPr>
        <p:txBody>
          <a:bodyPr wrap="square" rtlCol="0">
            <a:spAutoFit/>
          </a:bodyPr>
          <a:lstStyle/>
          <a:p>
            <a:r>
              <a:rPr lang="en-GB" sz="2000" dirty="0">
                <a:latin typeface="Proxima Nova Thin" panose="02000506030000020004" pitchFamily="2" charset="0"/>
              </a:rPr>
              <a:t>There are 4 parts in the guidelines</a:t>
            </a:r>
          </a:p>
          <a:p>
            <a:endParaRPr lang="en-GB" sz="2000" dirty="0">
              <a:latin typeface="Proxima Nova Thin" panose="02000506030000020004" pitchFamily="2" charset="0"/>
            </a:endParaRPr>
          </a:p>
          <a:p>
            <a:r>
              <a:rPr lang="en-GB" sz="2000" dirty="0">
                <a:latin typeface="Proxima Nova Thin" panose="02000506030000020004" pitchFamily="2" charset="0"/>
              </a:rPr>
              <a:t>Overview about older persons and displacement. </a:t>
            </a:r>
          </a:p>
          <a:p>
            <a:endParaRPr lang="en-GB" sz="2000" dirty="0">
              <a:latin typeface="Proxima Nova Thin" panose="02000506030000020004" pitchFamily="2" charset="0"/>
            </a:endParaRPr>
          </a:p>
          <a:p>
            <a:r>
              <a:rPr lang="en-GB" sz="2000" dirty="0">
                <a:latin typeface="Proxima Nova Thin" panose="02000506030000020004" pitchFamily="2" charset="0"/>
              </a:rPr>
              <a:t>Key guiding principles for including older persons. </a:t>
            </a:r>
          </a:p>
          <a:p>
            <a:endParaRPr lang="en-GB" sz="2000" dirty="0">
              <a:latin typeface="Proxima Nova Thin" panose="02000506030000020004" pitchFamily="2" charset="0"/>
            </a:endParaRPr>
          </a:p>
          <a:p>
            <a:r>
              <a:rPr lang="en-GB" sz="2000" dirty="0">
                <a:latin typeface="Proxima Nova Thin" panose="02000506030000020004" pitchFamily="2" charset="0"/>
              </a:rPr>
              <a:t>Key activities to identify risks and barriers and ways of supporting older persons on 17 topics.  </a:t>
            </a:r>
          </a:p>
          <a:p>
            <a:endParaRPr lang="en-GB" sz="2000" dirty="0">
              <a:latin typeface="Proxima Nova Thin" panose="02000506030000020004" pitchFamily="2" charset="0"/>
            </a:endParaRPr>
          </a:p>
          <a:p>
            <a:r>
              <a:rPr lang="en-GB" sz="2000" dirty="0">
                <a:latin typeface="Proxima Nova Thin" panose="02000506030000020004" pitchFamily="2" charset="0"/>
              </a:rPr>
              <a:t>Key resources and links. </a:t>
            </a:r>
          </a:p>
        </p:txBody>
      </p:sp>
      <p:sp>
        <p:nvSpPr>
          <p:cNvPr id="6" name="Elemento grafico 8">
            <a:extLst>
              <a:ext uri="{FF2B5EF4-FFF2-40B4-BE49-F238E27FC236}">
                <a16:creationId xmlns:a16="http://schemas.microsoft.com/office/drawing/2014/main" id="{20226F9D-402A-599F-BF97-3ECC71681352}"/>
              </a:ext>
            </a:extLst>
          </p:cNvPr>
          <p:cNvSpPr/>
          <p:nvPr/>
        </p:nvSpPr>
        <p:spPr>
          <a:xfrm rot="5400000">
            <a:off x="10875314" y="904401"/>
            <a:ext cx="546093" cy="2824631"/>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E61851"/>
          </a:solidFill>
          <a:ln w="8996" cap="flat">
            <a:noFill/>
            <a:prstDash val="solid"/>
            <a:miter/>
          </a:ln>
        </p:spPr>
        <p:txBody>
          <a:bodyPr rtlCol="0" anchor="ctr"/>
          <a:lstStyle/>
          <a:p>
            <a:endParaRPr lang="it-CO"/>
          </a:p>
        </p:txBody>
      </p:sp>
      <p:pic>
        <p:nvPicPr>
          <p:cNvPr id="7" name="Elemento grafico 6">
            <a:extLst>
              <a:ext uri="{FF2B5EF4-FFF2-40B4-BE49-F238E27FC236}">
                <a16:creationId xmlns:a16="http://schemas.microsoft.com/office/drawing/2014/main" id="{A1D53126-36AA-AAD6-47FF-E472F509A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390703">
            <a:off x="-1338615" y="-4142513"/>
            <a:ext cx="6614935" cy="5759771"/>
          </a:xfrm>
          <a:prstGeom prst="rect">
            <a:avLst/>
          </a:prstGeom>
        </p:spPr>
      </p:pic>
      <p:pic>
        <p:nvPicPr>
          <p:cNvPr id="8" name="Picture 7">
            <a:extLst>
              <a:ext uri="{FF2B5EF4-FFF2-40B4-BE49-F238E27FC236}">
                <a16:creationId xmlns:a16="http://schemas.microsoft.com/office/drawing/2014/main" id="{1774FE39-0578-96CF-72AE-B7BBEE4A844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emento grafico 36">
            <a:extLst>
              <a:ext uri="{FF2B5EF4-FFF2-40B4-BE49-F238E27FC236}">
                <a16:creationId xmlns:a16="http://schemas.microsoft.com/office/drawing/2014/main" id="{8E0F682C-0A4F-018C-1B21-8AD1EADADE66}"/>
              </a:ext>
            </a:extLst>
          </p:cNvPr>
          <p:cNvSpPr/>
          <p:nvPr/>
        </p:nvSpPr>
        <p:spPr>
          <a:xfrm>
            <a:off x="1538438" y="342900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0" name="Elemento grafico 36">
            <a:extLst>
              <a:ext uri="{FF2B5EF4-FFF2-40B4-BE49-F238E27FC236}">
                <a16:creationId xmlns:a16="http://schemas.microsoft.com/office/drawing/2014/main" id="{7270A963-B768-7CFB-A9F8-F530184C0FCE}"/>
              </a:ext>
            </a:extLst>
          </p:cNvPr>
          <p:cNvSpPr/>
          <p:nvPr/>
        </p:nvSpPr>
        <p:spPr>
          <a:xfrm>
            <a:off x="1538438" y="403860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1" name="Elemento grafico 36">
            <a:extLst>
              <a:ext uri="{FF2B5EF4-FFF2-40B4-BE49-F238E27FC236}">
                <a16:creationId xmlns:a16="http://schemas.microsoft.com/office/drawing/2014/main" id="{4117E049-2DF1-D126-2094-C72457887BD8}"/>
              </a:ext>
            </a:extLst>
          </p:cNvPr>
          <p:cNvSpPr/>
          <p:nvPr/>
        </p:nvSpPr>
        <p:spPr>
          <a:xfrm>
            <a:off x="1538438" y="464820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2" name="Elemento grafico 36">
            <a:extLst>
              <a:ext uri="{FF2B5EF4-FFF2-40B4-BE49-F238E27FC236}">
                <a16:creationId xmlns:a16="http://schemas.microsoft.com/office/drawing/2014/main" id="{6C3DFD4D-2669-32F9-85B2-50300C8FE34A}"/>
              </a:ext>
            </a:extLst>
          </p:cNvPr>
          <p:cNvSpPr/>
          <p:nvPr/>
        </p:nvSpPr>
        <p:spPr>
          <a:xfrm>
            <a:off x="1538438" y="556260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3" name="CasellaDiTesto 12">
            <a:extLst>
              <a:ext uri="{FF2B5EF4-FFF2-40B4-BE49-F238E27FC236}">
                <a16:creationId xmlns:a16="http://schemas.microsoft.com/office/drawing/2014/main" id="{567C4218-9E01-010B-2691-FE65D2FBFC40}"/>
              </a:ext>
            </a:extLst>
          </p:cNvPr>
          <p:cNvSpPr txBox="1"/>
          <p:nvPr/>
        </p:nvSpPr>
        <p:spPr>
          <a:xfrm>
            <a:off x="-2560365" y="1727277"/>
            <a:ext cx="7453762" cy="523220"/>
          </a:xfrm>
          <a:prstGeom prst="rect">
            <a:avLst/>
          </a:prstGeom>
          <a:noFill/>
        </p:spPr>
        <p:txBody>
          <a:bodyPr wrap="square" rtlCol="0">
            <a:spAutoFit/>
          </a:bodyPr>
          <a:lstStyle/>
          <a:p>
            <a:pPr algn="r"/>
            <a:r>
              <a:rPr lang="it-CO" sz="2800" b="1" dirty="0">
                <a:solidFill>
                  <a:srgbClr val="0070C0"/>
                </a:solidFill>
                <a:latin typeface="Proxima Nova Rg" panose="02000506030000020004" pitchFamily="2" charset="0"/>
              </a:rPr>
              <a:t>Handout 4.3</a:t>
            </a:r>
          </a:p>
        </p:txBody>
      </p:sp>
      <p:sp>
        <p:nvSpPr>
          <p:cNvPr id="19" name="Figura a mano libera 18">
            <a:extLst>
              <a:ext uri="{FF2B5EF4-FFF2-40B4-BE49-F238E27FC236}">
                <a16:creationId xmlns:a16="http://schemas.microsoft.com/office/drawing/2014/main" id="{D0615FB0-FDB7-F624-F298-9E960F7A5023}"/>
              </a:ext>
            </a:extLst>
          </p:cNvPr>
          <p:cNvSpPr/>
          <p:nvPr/>
        </p:nvSpPr>
        <p:spPr>
          <a:xfrm>
            <a:off x="8594762" y="4966204"/>
            <a:ext cx="14507" cy="119232"/>
          </a:xfrm>
          <a:custGeom>
            <a:avLst/>
            <a:gdLst>
              <a:gd name="connsiteX0" fmla="*/ 0 w 17767"/>
              <a:gd name="connsiteY0" fmla="*/ 127519 h 146021"/>
              <a:gd name="connsiteX1" fmla="*/ 7517 w 17767"/>
              <a:gd name="connsiteY1" fmla="*/ 131619 h 146021"/>
              <a:gd name="connsiteX2" fmla="*/ 17768 w 17767"/>
              <a:gd name="connsiteY2" fmla="*/ 53577 h 146021"/>
              <a:gd name="connsiteX3" fmla="*/ 4100 w 17767"/>
              <a:gd name="connsiteY3" fmla="*/ 0 h 146021"/>
              <a:gd name="connsiteX4" fmla="*/ 0 w 17767"/>
              <a:gd name="connsiteY4" fmla="*/ 127519 h 14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 h="146021">
                <a:moveTo>
                  <a:pt x="0" y="127519"/>
                </a:moveTo>
                <a:cubicBezTo>
                  <a:pt x="2050" y="153487"/>
                  <a:pt x="4784" y="149524"/>
                  <a:pt x="7517" y="131619"/>
                </a:cubicBezTo>
                <a:cubicBezTo>
                  <a:pt x="10251" y="113715"/>
                  <a:pt x="14351" y="82416"/>
                  <a:pt x="17768" y="53577"/>
                </a:cubicBezTo>
                <a:cubicBezTo>
                  <a:pt x="12164" y="35809"/>
                  <a:pt x="8884" y="18041"/>
                  <a:pt x="4100" y="0"/>
                </a:cubicBezTo>
                <a:cubicBezTo>
                  <a:pt x="957" y="42370"/>
                  <a:pt x="957" y="85013"/>
                  <a:pt x="0" y="127519"/>
                </a:cubicBezTo>
                <a:close/>
              </a:path>
            </a:pathLst>
          </a:custGeom>
          <a:solidFill>
            <a:srgbClr val="E61851"/>
          </a:solidFill>
          <a:ln w="13639" cap="flat">
            <a:noFill/>
            <a:prstDash val="solid"/>
            <a:miter/>
          </a:ln>
        </p:spPr>
        <p:txBody>
          <a:bodyPr rtlCol="0" anchor="ctr"/>
          <a:lstStyle/>
          <a:p>
            <a:endParaRPr lang="it-CO"/>
          </a:p>
        </p:txBody>
      </p:sp>
      <p:sp>
        <p:nvSpPr>
          <p:cNvPr id="20" name="Figura a mano libera 19">
            <a:extLst>
              <a:ext uri="{FF2B5EF4-FFF2-40B4-BE49-F238E27FC236}">
                <a16:creationId xmlns:a16="http://schemas.microsoft.com/office/drawing/2014/main" id="{14AA1D04-DC80-090E-ED14-AD8AADB58757}"/>
              </a:ext>
            </a:extLst>
          </p:cNvPr>
          <p:cNvSpPr/>
          <p:nvPr/>
        </p:nvSpPr>
        <p:spPr>
          <a:xfrm>
            <a:off x="8598892" y="4719453"/>
            <a:ext cx="30132" cy="124183"/>
          </a:xfrm>
          <a:custGeom>
            <a:avLst/>
            <a:gdLst>
              <a:gd name="connsiteX0" fmla="*/ 23918 w 36902"/>
              <a:gd name="connsiteY0" fmla="*/ 145150 h 152085"/>
              <a:gd name="connsiteX1" fmla="*/ 28702 w 36902"/>
              <a:gd name="connsiteY1" fmla="*/ 72575 h 152085"/>
              <a:gd name="connsiteX2" fmla="*/ 36903 w 36902"/>
              <a:gd name="connsiteY2" fmla="*/ 0 h 152085"/>
              <a:gd name="connsiteX3" fmla="*/ 29112 w 36902"/>
              <a:gd name="connsiteY3" fmla="*/ 52074 h 152085"/>
              <a:gd name="connsiteX4" fmla="*/ 22415 w 36902"/>
              <a:gd name="connsiteY4" fmla="*/ 104011 h 152085"/>
              <a:gd name="connsiteX5" fmla="*/ 4237 w 36902"/>
              <a:gd name="connsiteY5" fmla="*/ 131346 h 152085"/>
              <a:gd name="connsiteX6" fmla="*/ 7107 w 36902"/>
              <a:gd name="connsiteY6" fmla="*/ 85286 h 152085"/>
              <a:gd name="connsiteX7" fmla="*/ 13668 w 36902"/>
              <a:gd name="connsiteY7" fmla="*/ 41003 h 152085"/>
              <a:gd name="connsiteX8" fmla="*/ 0 w 36902"/>
              <a:gd name="connsiteY8" fmla="*/ 132576 h 152085"/>
              <a:gd name="connsiteX9" fmla="*/ 4784 w 36902"/>
              <a:gd name="connsiteY9" fmla="*/ 151984 h 152085"/>
              <a:gd name="connsiteX10" fmla="*/ 23918 w 36902"/>
              <a:gd name="connsiteY10" fmla="*/ 145150 h 1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2" h="152085">
                <a:moveTo>
                  <a:pt x="23918" y="145150"/>
                </a:moveTo>
                <a:cubicBezTo>
                  <a:pt x="25558" y="121095"/>
                  <a:pt x="25832" y="96630"/>
                  <a:pt x="28702" y="72575"/>
                </a:cubicBezTo>
                <a:lnTo>
                  <a:pt x="36903" y="0"/>
                </a:lnTo>
                <a:lnTo>
                  <a:pt x="29112" y="52074"/>
                </a:lnTo>
                <a:cubicBezTo>
                  <a:pt x="26652" y="69432"/>
                  <a:pt x="23645" y="86516"/>
                  <a:pt x="22415" y="104011"/>
                </a:cubicBezTo>
                <a:cubicBezTo>
                  <a:pt x="7791" y="160321"/>
                  <a:pt x="3827" y="155948"/>
                  <a:pt x="4237" y="131346"/>
                </a:cubicBezTo>
                <a:cubicBezTo>
                  <a:pt x="4237" y="119182"/>
                  <a:pt x="5604" y="102097"/>
                  <a:pt x="7107" y="85286"/>
                </a:cubicBezTo>
                <a:cubicBezTo>
                  <a:pt x="8611" y="68475"/>
                  <a:pt x="11891" y="52074"/>
                  <a:pt x="13668" y="41003"/>
                </a:cubicBezTo>
                <a:cubicBezTo>
                  <a:pt x="6382" y="71058"/>
                  <a:pt x="1808" y="101701"/>
                  <a:pt x="0" y="132576"/>
                </a:cubicBezTo>
                <a:cubicBezTo>
                  <a:pt x="0" y="148840"/>
                  <a:pt x="1640" y="152804"/>
                  <a:pt x="4784" y="151984"/>
                </a:cubicBezTo>
                <a:cubicBezTo>
                  <a:pt x="11207" y="150481"/>
                  <a:pt x="21732" y="129432"/>
                  <a:pt x="23918" y="145150"/>
                </a:cubicBezTo>
                <a:close/>
              </a:path>
            </a:pathLst>
          </a:custGeom>
          <a:solidFill>
            <a:srgbClr val="E61851"/>
          </a:solidFill>
          <a:ln w="13639" cap="flat">
            <a:noFill/>
            <a:prstDash val="solid"/>
            <a:miter/>
          </a:ln>
        </p:spPr>
        <p:txBody>
          <a:bodyPr rtlCol="0" anchor="ctr"/>
          <a:lstStyle/>
          <a:p>
            <a:endParaRPr lang="it-CO"/>
          </a:p>
        </p:txBody>
      </p:sp>
      <p:sp>
        <p:nvSpPr>
          <p:cNvPr id="21" name="Figura a mano libera 20">
            <a:extLst>
              <a:ext uri="{FF2B5EF4-FFF2-40B4-BE49-F238E27FC236}">
                <a16:creationId xmlns:a16="http://schemas.microsoft.com/office/drawing/2014/main" id="{7BE21862-B2F3-9CE3-F626-0799E65FD3D6}"/>
              </a:ext>
            </a:extLst>
          </p:cNvPr>
          <p:cNvSpPr/>
          <p:nvPr/>
        </p:nvSpPr>
        <p:spPr>
          <a:xfrm>
            <a:off x="8659209" y="4560470"/>
            <a:ext cx="20941" cy="59733"/>
          </a:xfrm>
          <a:custGeom>
            <a:avLst/>
            <a:gdLst>
              <a:gd name="connsiteX0" fmla="*/ 7589 w 25646"/>
              <a:gd name="connsiteY0" fmla="*/ 61445 h 73154"/>
              <a:gd name="connsiteX1" fmla="*/ 23307 w 25646"/>
              <a:gd name="connsiteY1" fmla="*/ 14975 h 73154"/>
              <a:gd name="connsiteX2" fmla="*/ 24947 w 25646"/>
              <a:gd name="connsiteY2" fmla="*/ 77 h 73154"/>
              <a:gd name="connsiteX3" fmla="*/ 4036 w 25646"/>
              <a:gd name="connsiteY3" fmla="*/ 29736 h 73154"/>
              <a:gd name="connsiteX4" fmla="*/ 7589 w 25646"/>
              <a:gd name="connsiteY4" fmla="*/ 61445 h 7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6" h="73154">
                <a:moveTo>
                  <a:pt x="7589" y="61445"/>
                </a:moveTo>
                <a:cubicBezTo>
                  <a:pt x="14970" y="39440"/>
                  <a:pt x="21257" y="24679"/>
                  <a:pt x="23307" y="14975"/>
                </a:cubicBezTo>
                <a:cubicBezTo>
                  <a:pt x="25357" y="5271"/>
                  <a:pt x="26451" y="1307"/>
                  <a:pt x="24947" y="77"/>
                </a:cubicBezTo>
                <a:cubicBezTo>
                  <a:pt x="23444" y="-1153"/>
                  <a:pt x="12647" y="12514"/>
                  <a:pt x="4036" y="29736"/>
                </a:cubicBezTo>
                <a:cubicBezTo>
                  <a:pt x="5949" y="37800"/>
                  <a:pt x="-8265" y="98074"/>
                  <a:pt x="7589" y="61445"/>
                </a:cubicBezTo>
                <a:close/>
              </a:path>
            </a:pathLst>
          </a:custGeom>
          <a:solidFill>
            <a:srgbClr val="E61851"/>
          </a:solidFill>
          <a:ln w="13639" cap="flat">
            <a:noFill/>
            <a:prstDash val="solid"/>
            <a:miter/>
          </a:ln>
        </p:spPr>
        <p:txBody>
          <a:bodyPr rtlCol="0" anchor="ctr"/>
          <a:lstStyle/>
          <a:p>
            <a:endParaRPr lang="it-CO"/>
          </a:p>
        </p:txBody>
      </p:sp>
      <p:sp>
        <p:nvSpPr>
          <p:cNvPr id="22" name="Figura a mano libera 21">
            <a:extLst>
              <a:ext uri="{FF2B5EF4-FFF2-40B4-BE49-F238E27FC236}">
                <a16:creationId xmlns:a16="http://schemas.microsoft.com/office/drawing/2014/main" id="{C6FD77BC-98FA-6650-0A2E-A2EDD97230F7}"/>
              </a:ext>
            </a:extLst>
          </p:cNvPr>
          <p:cNvSpPr/>
          <p:nvPr/>
        </p:nvSpPr>
        <p:spPr>
          <a:xfrm>
            <a:off x="11110816" y="5763245"/>
            <a:ext cx="32972" cy="46665"/>
          </a:xfrm>
          <a:custGeom>
            <a:avLst/>
            <a:gdLst>
              <a:gd name="connsiteX0" fmla="*/ 0 w 40380"/>
              <a:gd name="connsiteY0" fmla="*/ 57150 h 57150"/>
              <a:gd name="connsiteX1" fmla="*/ 33622 w 40380"/>
              <a:gd name="connsiteY1" fmla="*/ 18061 h 57150"/>
              <a:gd name="connsiteX2" fmla="*/ 38679 w 40380"/>
              <a:gd name="connsiteY2" fmla="*/ 1113 h 57150"/>
              <a:gd name="connsiteX3" fmla="*/ 0 w 403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0380" h="57150">
                <a:moveTo>
                  <a:pt x="0" y="57150"/>
                </a:moveTo>
                <a:cubicBezTo>
                  <a:pt x="15581" y="37196"/>
                  <a:pt x="33212" y="12867"/>
                  <a:pt x="33622" y="18061"/>
                </a:cubicBezTo>
                <a:cubicBezTo>
                  <a:pt x="39773" y="5213"/>
                  <a:pt x="42370" y="-3124"/>
                  <a:pt x="38679" y="1113"/>
                </a:cubicBezTo>
                <a:cubicBezTo>
                  <a:pt x="34989" y="5350"/>
                  <a:pt x="23508" y="21614"/>
                  <a:pt x="0" y="57150"/>
                </a:cubicBezTo>
                <a:close/>
              </a:path>
            </a:pathLst>
          </a:custGeom>
          <a:solidFill>
            <a:srgbClr val="E61851"/>
          </a:solidFill>
          <a:ln w="13639" cap="flat">
            <a:noFill/>
            <a:prstDash val="solid"/>
            <a:miter/>
          </a:ln>
        </p:spPr>
        <p:txBody>
          <a:bodyPr rtlCol="0" anchor="ctr"/>
          <a:lstStyle/>
          <a:p>
            <a:endParaRPr lang="it-CO"/>
          </a:p>
        </p:txBody>
      </p:sp>
      <p:sp>
        <p:nvSpPr>
          <p:cNvPr id="23" name="Figura a mano libera 22">
            <a:extLst>
              <a:ext uri="{FF2B5EF4-FFF2-40B4-BE49-F238E27FC236}">
                <a16:creationId xmlns:a16="http://schemas.microsoft.com/office/drawing/2014/main" id="{8DAB2A3A-1EA9-D1C9-E029-E4FB592934C1}"/>
              </a:ext>
            </a:extLst>
          </p:cNvPr>
          <p:cNvSpPr/>
          <p:nvPr/>
        </p:nvSpPr>
        <p:spPr>
          <a:xfrm>
            <a:off x="11131462" y="5777992"/>
            <a:ext cx="7184" cy="13503"/>
          </a:xfrm>
          <a:custGeom>
            <a:avLst/>
            <a:gdLst>
              <a:gd name="connsiteX0" fmla="*/ 8337 w 8798"/>
              <a:gd name="connsiteY0" fmla="*/ 0 h 16537"/>
              <a:gd name="connsiteX1" fmla="*/ 0 w 8798"/>
              <a:gd name="connsiteY1" fmla="*/ 16538 h 16537"/>
              <a:gd name="connsiteX2" fmla="*/ 8611 w 8798"/>
              <a:gd name="connsiteY2" fmla="*/ 1640 h 16537"/>
              <a:gd name="connsiteX3" fmla="*/ 8337 w 8798"/>
              <a:gd name="connsiteY3" fmla="*/ 0 h 16537"/>
            </a:gdLst>
            <a:ahLst/>
            <a:cxnLst>
              <a:cxn ang="0">
                <a:pos x="connsiteX0" y="connsiteY0"/>
              </a:cxn>
              <a:cxn ang="0">
                <a:pos x="connsiteX1" y="connsiteY1"/>
              </a:cxn>
              <a:cxn ang="0">
                <a:pos x="connsiteX2" y="connsiteY2"/>
              </a:cxn>
              <a:cxn ang="0">
                <a:pos x="connsiteX3" y="connsiteY3"/>
              </a:cxn>
            </a:cxnLst>
            <a:rect l="l" t="t" r="r" b="b"/>
            <a:pathLst>
              <a:path w="8798" h="16537">
                <a:moveTo>
                  <a:pt x="8337" y="0"/>
                </a:moveTo>
                <a:lnTo>
                  <a:pt x="0" y="16538"/>
                </a:lnTo>
                <a:lnTo>
                  <a:pt x="8611" y="1640"/>
                </a:lnTo>
                <a:cubicBezTo>
                  <a:pt x="9157" y="0"/>
                  <a:pt x="8337" y="1093"/>
                  <a:pt x="8337" y="0"/>
                </a:cubicBezTo>
                <a:close/>
              </a:path>
            </a:pathLst>
          </a:custGeom>
          <a:solidFill>
            <a:srgbClr val="E61851"/>
          </a:solidFill>
          <a:ln w="13639" cap="flat">
            <a:noFill/>
            <a:prstDash val="solid"/>
            <a:miter/>
          </a:ln>
        </p:spPr>
        <p:txBody>
          <a:bodyPr rtlCol="0" anchor="ctr"/>
          <a:lstStyle/>
          <a:p>
            <a:endParaRPr lang="it-CO"/>
          </a:p>
        </p:txBody>
      </p:sp>
      <p:sp>
        <p:nvSpPr>
          <p:cNvPr id="25" name="Figura a mano libera 24">
            <a:extLst>
              <a:ext uri="{FF2B5EF4-FFF2-40B4-BE49-F238E27FC236}">
                <a16:creationId xmlns:a16="http://schemas.microsoft.com/office/drawing/2014/main" id="{14F5EE85-E089-B995-CF61-48BEA2B915FE}"/>
              </a:ext>
            </a:extLst>
          </p:cNvPr>
          <p:cNvSpPr/>
          <p:nvPr/>
        </p:nvSpPr>
        <p:spPr>
          <a:xfrm>
            <a:off x="9799611" y="3705665"/>
            <a:ext cx="142068" cy="17409"/>
          </a:xfrm>
          <a:custGeom>
            <a:avLst/>
            <a:gdLst>
              <a:gd name="connsiteX0" fmla="*/ 0 w 173988"/>
              <a:gd name="connsiteY0" fmla="*/ 13258 h 21321"/>
              <a:gd name="connsiteX1" fmla="*/ 27335 w 173988"/>
              <a:gd name="connsiteY1" fmla="*/ 21321 h 21321"/>
              <a:gd name="connsiteX2" fmla="*/ 100320 w 173988"/>
              <a:gd name="connsiteY2" fmla="*/ 10661 h 21321"/>
              <a:gd name="connsiteX3" fmla="*/ 137086 w 173988"/>
              <a:gd name="connsiteY3" fmla="*/ 5877 h 21321"/>
              <a:gd name="connsiteX4" fmla="*/ 173989 w 173988"/>
              <a:gd name="connsiteY4" fmla="*/ 3007 h 21321"/>
              <a:gd name="connsiteX5" fmla="*/ 132986 w 173988"/>
              <a:gd name="connsiteY5" fmla="*/ 0 h 21321"/>
              <a:gd name="connsiteX6" fmla="*/ 95400 w 173988"/>
              <a:gd name="connsiteY6" fmla="*/ 2597 h 21321"/>
              <a:gd name="connsiteX7" fmla="*/ 54397 w 173988"/>
              <a:gd name="connsiteY7" fmla="*/ 6834 h 21321"/>
              <a:gd name="connsiteX8" fmla="*/ 0 w 173988"/>
              <a:gd name="connsiteY8" fmla="*/ 13258 h 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8" h="21321">
                <a:moveTo>
                  <a:pt x="0" y="13258"/>
                </a:moveTo>
                <a:lnTo>
                  <a:pt x="27335" y="21321"/>
                </a:lnTo>
                <a:cubicBezTo>
                  <a:pt x="51527" y="16401"/>
                  <a:pt x="75992" y="13941"/>
                  <a:pt x="100320" y="10661"/>
                </a:cubicBezTo>
                <a:lnTo>
                  <a:pt x="137086" y="5877"/>
                </a:lnTo>
                <a:lnTo>
                  <a:pt x="173989" y="3007"/>
                </a:lnTo>
                <a:cubicBezTo>
                  <a:pt x="160403" y="1142"/>
                  <a:pt x="146708" y="137"/>
                  <a:pt x="132986" y="0"/>
                </a:cubicBezTo>
                <a:cubicBezTo>
                  <a:pt x="120275" y="0"/>
                  <a:pt x="108111" y="1367"/>
                  <a:pt x="95400" y="2597"/>
                </a:cubicBezTo>
                <a:lnTo>
                  <a:pt x="54397" y="6834"/>
                </a:lnTo>
                <a:cubicBezTo>
                  <a:pt x="37859" y="8747"/>
                  <a:pt x="20501" y="11344"/>
                  <a:pt x="0" y="13258"/>
                </a:cubicBezTo>
                <a:close/>
              </a:path>
            </a:pathLst>
          </a:custGeom>
          <a:solidFill>
            <a:srgbClr val="E61851"/>
          </a:solidFill>
          <a:ln w="13639" cap="flat">
            <a:noFill/>
            <a:prstDash val="solid"/>
            <a:miter/>
          </a:ln>
        </p:spPr>
        <p:txBody>
          <a:bodyPr rtlCol="0" anchor="ctr"/>
          <a:lstStyle/>
          <a:p>
            <a:endParaRPr lang="it-CO"/>
          </a:p>
        </p:txBody>
      </p:sp>
      <p:sp>
        <p:nvSpPr>
          <p:cNvPr id="26" name="Figura a mano libera 25">
            <a:extLst>
              <a:ext uri="{FF2B5EF4-FFF2-40B4-BE49-F238E27FC236}">
                <a16:creationId xmlns:a16="http://schemas.microsoft.com/office/drawing/2014/main" id="{E8EAC0E5-0B68-049C-4D5D-900939628584}"/>
              </a:ext>
            </a:extLst>
          </p:cNvPr>
          <p:cNvSpPr/>
          <p:nvPr/>
        </p:nvSpPr>
        <p:spPr>
          <a:xfrm>
            <a:off x="9758766" y="3684289"/>
            <a:ext cx="103454" cy="13452"/>
          </a:xfrm>
          <a:custGeom>
            <a:avLst/>
            <a:gdLst>
              <a:gd name="connsiteX0" fmla="*/ 77632 w 126698"/>
              <a:gd name="connsiteY0" fmla="*/ 484 h 16475"/>
              <a:gd name="connsiteX1" fmla="*/ 0 w 126698"/>
              <a:gd name="connsiteY1" fmla="*/ 16476 h 16475"/>
              <a:gd name="connsiteX2" fmla="*/ 63281 w 126698"/>
              <a:gd name="connsiteY2" fmla="*/ 7318 h 16475"/>
              <a:gd name="connsiteX3" fmla="*/ 94853 w 126698"/>
              <a:gd name="connsiteY3" fmla="*/ 3081 h 16475"/>
              <a:gd name="connsiteX4" fmla="*/ 126699 w 126698"/>
              <a:gd name="connsiteY4" fmla="*/ 348 h 16475"/>
              <a:gd name="connsiteX5" fmla="*/ 77632 w 126698"/>
              <a:gd name="connsiteY5" fmla="*/ 484 h 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98" h="16475">
                <a:moveTo>
                  <a:pt x="77632" y="484"/>
                </a:moveTo>
                <a:cubicBezTo>
                  <a:pt x="51664" y="5952"/>
                  <a:pt x="25695" y="10188"/>
                  <a:pt x="0" y="16476"/>
                </a:cubicBezTo>
                <a:cubicBezTo>
                  <a:pt x="20911" y="12375"/>
                  <a:pt x="42233" y="10462"/>
                  <a:pt x="63281" y="7318"/>
                </a:cubicBezTo>
                <a:lnTo>
                  <a:pt x="94853" y="3081"/>
                </a:lnTo>
                <a:lnTo>
                  <a:pt x="126699" y="348"/>
                </a:lnTo>
                <a:cubicBezTo>
                  <a:pt x="110434" y="74"/>
                  <a:pt x="94033" y="-336"/>
                  <a:pt x="77632" y="484"/>
                </a:cubicBezTo>
                <a:close/>
              </a:path>
            </a:pathLst>
          </a:custGeom>
          <a:solidFill>
            <a:srgbClr val="E61851"/>
          </a:solidFill>
          <a:ln w="13639" cap="flat">
            <a:noFill/>
            <a:prstDash val="solid"/>
            <a:miter/>
          </a:ln>
        </p:spPr>
        <p:txBody>
          <a:bodyPr rtlCol="0" anchor="ctr"/>
          <a:lstStyle/>
          <a:p>
            <a:endParaRPr lang="it-CO"/>
          </a:p>
        </p:txBody>
      </p:sp>
      <p:sp>
        <p:nvSpPr>
          <p:cNvPr id="27" name="Figura a mano libera 26">
            <a:extLst>
              <a:ext uri="{FF2B5EF4-FFF2-40B4-BE49-F238E27FC236}">
                <a16:creationId xmlns:a16="http://schemas.microsoft.com/office/drawing/2014/main" id="{F3035ED3-2A86-6EA0-E8FF-13CD6E254098}"/>
              </a:ext>
            </a:extLst>
          </p:cNvPr>
          <p:cNvSpPr/>
          <p:nvPr/>
        </p:nvSpPr>
        <p:spPr>
          <a:xfrm>
            <a:off x="10992965" y="4142697"/>
            <a:ext cx="155572" cy="193404"/>
          </a:xfrm>
          <a:custGeom>
            <a:avLst/>
            <a:gdLst>
              <a:gd name="connsiteX0" fmla="*/ 190527 w 190526"/>
              <a:gd name="connsiteY0" fmla="*/ 236860 h 236859"/>
              <a:gd name="connsiteX1" fmla="*/ 181506 w 190526"/>
              <a:gd name="connsiteY1" fmla="*/ 219502 h 236859"/>
              <a:gd name="connsiteX2" fmla="*/ 0 w 190526"/>
              <a:gd name="connsiteY2" fmla="*/ 0 h 236859"/>
              <a:gd name="connsiteX3" fmla="*/ 190527 w 190526"/>
              <a:gd name="connsiteY3" fmla="*/ 236860 h 236859"/>
            </a:gdLst>
            <a:ahLst/>
            <a:cxnLst>
              <a:cxn ang="0">
                <a:pos x="connsiteX0" y="connsiteY0"/>
              </a:cxn>
              <a:cxn ang="0">
                <a:pos x="connsiteX1" y="connsiteY1"/>
              </a:cxn>
              <a:cxn ang="0">
                <a:pos x="connsiteX2" y="connsiteY2"/>
              </a:cxn>
              <a:cxn ang="0">
                <a:pos x="connsiteX3" y="connsiteY3"/>
              </a:cxn>
            </a:cxnLst>
            <a:rect l="l" t="t" r="r" b="b"/>
            <a:pathLst>
              <a:path w="190526" h="236859">
                <a:moveTo>
                  <a:pt x="190527" y="236860"/>
                </a:moveTo>
                <a:lnTo>
                  <a:pt x="181506" y="219502"/>
                </a:lnTo>
                <a:cubicBezTo>
                  <a:pt x="127150" y="141464"/>
                  <a:pt x="66438" y="68047"/>
                  <a:pt x="0" y="0"/>
                </a:cubicBezTo>
                <a:cubicBezTo>
                  <a:pt x="70443" y="73115"/>
                  <a:pt x="134202" y="152384"/>
                  <a:pt x="190527" y="236860"/>
                </a:cubicBezTo>
                <a:close/>
              </a:path>
            </a:pathLst>
          </a:custGeom>
          <a:solidFill>
            <a:srgbClr val="E61851"/>
          </a:solidFill>
          <a:ln w="13639" cap="flat">
            <a:noFill/>
            <a:prstDash val="solid"/>
            <a:miter/>
          </a:ln>
        </p:spPr>
        <p:txBody>
          <a:bodyPr rtlCol="0" anchor="ctr"/>
          <a:lstStyle/>
          <a:p>
            <a:endParaRPr lang="it-CO"/>
          </a:p>
        </p:txBody>
      </p:sp>
      <p:sp>
        <p:nvSpPr>
          <p:cNvPr id="28" name="Figura a mano libera 27">
            <a:extLst>
              <a:ext uri="{FF2B5EF4-FFF2-40B4-BE49-F238E27FC236}">
                <a16:creationId xmlns:a16="http://schemas.microsoft.com/office/drawing/2014/main" id="{1932D42E-22B0-C7C5-4A0D-2FE3910E30F9}"/>
              </a:ext>
            </a:extLst>
          </p:cNvPr>
          <p:cNvSpPr/>
          <p:nvPr/>
        </p:nvSpPr>
        <p:spPr>
          <a:xfrm>
            <a:off x="11097759" y="5717393"/>
            <a:ext cx="50555" cy="92405"/>
          </a:xfrm>
          <a:custGeom>
            <a:avLst/>
            <a:gdLst>
              <a:gd name="connsiteX0" fmla="*/ 11754 w 61914"/>
              <a:gd name="connsiteY0" fmla="*/ 98270 h 113167"/>
              <a:gd name="connsiteX1" fmla="*/ 37039 w 61914"/>
              <a:gd name="connsiteY1" fmla="*/ 49750 h 113167"/>
              <a:gd name="connsiteX2" fmla="*/ 61914 w 61914"/>
              <a:gd name="connsiteY2" fmla="*/ 0 h 113167"/>
              <a:gd name="connsiteX3" fmla="*/ 32392 w 61914"/>
              <a:gd name="connsiteY3" fmla="*/ 57267 h 113167"/>
              <a:gd name="connsiteX4" fmla="*/ 0 w 61914"/>
              <a:gd name="connsiteY4" fmla="*/ 113168 h 11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113167">
                <a:moveTo>
                  <a:pt x="11754" y="98270"/>
                </a:moveTo>
                <a:cubicBezTo>
                  <a:pt x="19189" y="81596"/>
                  <a:pt x="27636" y="65399"/>
                  <a:pt x="37039" y="49750"/>
                </a:cubicBezTo>
                <a:cubicBezTo>
                  <a:pt x="46196" y="32529"/>
                  <a:pt x="55627" y="15308"/>
                  <a:pt x="61914" y="0"/>
                </a:cubicBezTo>
                <a:lnTo>
                  <a:pt x="32392" y="57267"/>
                </a:lnTo>
                <a:lnTo>
                  <a:pt x="0" y="113168"/>
                </a:lnTo>
                <a:close/>
              </a:path>
            </a:pathLst>
          </a:custGeom>
          <a:solidFill>
            <a:srgbClr val="E61851"/>
          </a:solidFill>
          <a:ln w="13639" cap="flat">
            <a:noFill/>
            <a:prstDash val="solid"/>
            <a:miter/>
          </a:ln>
        </p:spPr>
        <p:txBody>
          <a:bodyPr rtlCol="0" anchor="ctr"/>
          <a:lstStyle/>
          <a:p>
            <a:endParaRPr lang="it-CO"/>
          </a:p>
        </p:txBody>
      </p:sp>
      <p:sp>
        <p:nvSpPr>
          <p:cNvPr id="29" name="Figura a mano libera 28">
            <a:extLst>
              <a:ext uri="{FF2B5EF4-FFF2-40B4-BE49-F238E27FC236}">
                <a16:creationId xmlns:a16="http://schemas.microsoft.com/office/drawing/2014/main" id="{4B3627B9-FF93-0C99-F618-17FFD6DA2A81}"/>
              </a:ext>
            </a:extLst>
          </p:cNvPr>
          <p:cNvSpPr/>
          <p:nvPr/>
        </p:nvSpPr>
        <p:spPr>
          <a:xfrm>
            <a:off x="10236575" y="6337562"/>
            <a:ext cx="55048" cy="20646"/>
          </a:xfrm>
          <a:custGeom>
            <a:avLst/>
            <a:gdLst>
              <a:gd name="connsiteX0" fmla="*/ 58854 w 67416"/>
              <a:gd name="connsiteY0" fmla="*/ 0 h 25285"/>
              <a:gd name="connsiteX1" fmla="*/ 31519 w 67416"/>
              <a:gd name="connsiteY1" fmla="*/ 25285 h 25285"/>
              <a:gd name="connsiteX2" fmla="*/ 58854 w 67416"/>
              <a:gd name="connsiteY2" fmla="*/ 0 h 25285"/>
            </a:gdLst>
            <a:ahLst/>
            <a:cxnLst>
              <a:cxn ang="0">
                <a:pos x="connsiteX0" y="connsiteY0"/>
              </a:cxn>
              <a:cxn ang="0">
                <a:pos x="connsiteX1" y="connsiteY1"/>
              </a:cxn>
              <a:cxn ang="0">
                <a:pos x="connsiteX2" y="connsiteY2"/>
              </a:cxn>
            </a:cxnLst>
            <a:rect l="l" t="t" r="r" b="b"/>
            <a:pathLst>
              <a:path w="67416" h="25285">
                <a:moveTo>
                  <a:pt x="58854" y="0"/>
                </a:moveTo>
                <a:cubicBezTo>
                  <a:pt x="17031" y="31299"/>
                  <a:pt x="-34359" y="20228"/>
                  <a:pt x="31519" y="25285"/>
                </a:cubicBezTo>
                <a:cubicBezTo>
                  <a:pt x="105324" y="4920"/>
                  <a:pt x="39172" y="11618"/>
                  <a:pt x="58854" y="0"/>
                </a:cubicBezTo>
                <a:close/>
              </a:path>
            </a:pathLst>
          </a:custGeom>
          <a:solidFill>
            <a:srgbClr val="E61851"/>
          </a:solidFill>
          <a:ln w="13639" cap="flat">
            <a:noFill/>
            <a:prstDash val="solid"/>
            <a:miter/>
          </a:ln>
        </p:spPr>
        <p:txBody>
          <a:bodyPr rtlCol="0" anchor="ctr"/>
          <a:lstStyle/>
          <a:p>
            <a:endParaRPr lang="it-CO"/>
          </a:p>
        </p:txBody>
      </p:sp>
      <p:sp>
        <p:nvSpPr>
          <p:cNvPr id="30" name="Figura a mano libera 29">
            <a:extLst>
              <a:ext uri="{FF2B5EF4-FFF2-40B4-BE49-F238E27FC236}">
                <a16:creationId xmlns:a16="http://schemas.microsoft.com/office/drawing/2014/main" id="{4727DA81-BBA2-BA0A-8FC4-4ED001667B10}"/>
              </a:ext>
            </a:extLst>
          </p:cNvPr>
          <p:cNvSpPr/>
          <p:nvPr/>
        </p:nvSpPr>
        <p:spPr>
          <a:xfrm>
            <a:off x="10057522" y="6384264"/>
            <a:ext cx="74996" cy="11665"/>
          </a:xfrm>
          <a:custGeom>
            <a:avLst/>
            <a:gdLst>
              <a:gd name="connsiteX0" fmla="*/ 0 w 91846"/>
              <a:gd name="connsiteY0" fmla="*/ 14286 h 14286"/>
              <a:gd name="connsiteX1" fmla="*/ 91846 w 91846"/>
              <a:gd name="connsiteY1" fmla="*/ 619 h 14286"/>
              <a:gd name="connsiteX2" fmla="*/ 36083 w 91846"/>
              <a:gd name="connsiteY2" fmla="*/ 3763 h 14286"/>
              <a:gd name="connsiteX3" fmla="*/ 0 w 91846"/>
              <a:gd name="connsiteY3" fmla="*/ 14286 h 14286"/>
            </a:gdLst>
            <a:ahLst/>
            <a:cxnLst>
              <a:cxn ang="0">
                <a:pos x="connsiteX0" y="connsiteY0"/>
              </a:cxn>
              <a:cxn ang="0">
                <a:pos x="connsiteX1" y="connsiteY1"/>
              </a:cxn>
              <a:cxn ang="0">
                <a:pos x="connsiteX2" y="connsiteY2"/>
              </a:cxn>
              <a:cxn ang="0">
                <a:pos x="connsiteX3" y="connsiteY3"/>
              </a:cxn>
            </a:cxnLst>
            <a:rect l="l" t="t" r="r" b="b"/>
            <a:pathLst>
              <a:path w="91846" h="14286">
                <a:moveTo>
                  <a:pt x="0" y="14286"/>
                </a:moveTo>
                <a:cubicBezTo>
                  <a:pt x="31026" y="13193"/>
                  <a:pt x="61846" y="8614"/>
                  <a:pt x="91846" y="619"/>
                </a:cubicBezTo>
                <a:cubicBezTo>
                  <a:pt x="73204" y="-816"/>
                  <a:pt x="54452" y="250"/>
                  <a:pt x="36083" y="3763"/>
                </a:cubicBezTo>
                <a:cubicBezTo>
                  <a:pt x="25012" y="6633"/>
                  <a:pt x="16675" y="11006"/>
                  <a:pt x="0" y="14286"/>
                </a:cubicBezTo>
                <a:close/>
              </a:path>
            </a:pathLst>
          </a:custGeom>
          <a:solidFill>
            <a:srgbClr val="E61851"/>
          </a:solidFill>
          <a:ln w="13639" cap="flat">
            <a:noFill/>
            <a:prstDash val="solid"/>
            <a:miter/>
          </a:ln>
        </p:spPr>
        <p:txBody>
          <a:bodyPr rtlCol="0" anchor="ctr"/>
          <a:lstStyle/>
          <a:p>
            <a:endParaRPr lang="it-CO"/>
          </a:p>
        </p:txBody>
      </p:sp>
      <p:pic>
        <p:nvPicPr>
          <p:cNvPr id="31" name="Picture 5" descr="Cover page of Need to Know Guidance working with older persons in forced displacement ">
            <a:extLst>
              <a:ext uri="{FF2B5EF4-FFF2-40B4-BE49-F238E27FC236}">
                <a16:creationId xmlns:a16="http://schemas.microsoft.com/office/drawing/2014/main" id="{B2D18545-F2D1-01CE-8824-A944E3CC3C62}"/>
              </a:ext>
            </a:extLst>
          </p:cNvPr>
          <p:cNvPicPr>
            <a:picLocks noChangeAspect="1"/>
          </p:cNvPicPr>
          <p:nvPr/>
        </p:nvPicPr>
        <p:blipFill rotWithShape="1">
          <a:blip r:embed="rId6"/>
          <a:srcRect l="19075" t="10989" r="1847" b="15836"/>
          <a:stretch/>
        </p:blipFill>
        <p:spPr>
          <a:xfrm>
            <a:off x="8588569" y="3686648"/>
            <a:ext cx="2838587" cy="2725323"/>
          </a:xfrm>
          <a:prstGeom prst="ellipse">
            <a:avLst/>
          </a:prstGeom>
        </p:spPr>
      </p:pic>
      <p:sp>
        <p:nvSpPr>
          <p:cNvPr id="24" name="Figura a mano libera 23">
            <a:extLst>
              <a:ext uri="{FF2B5EF4-FFF2-40B4-BE49-F238E27FC236}">
                <a16:creationId xmlns:a16="http://schemas.microsoft.com/office/drawing/2014/main" id="{D3FB4D15-394B-00FB-1E78-43788500B421}"/>
              </a:ext>
            </a:extLst>
          </p:cNvPr>
          <p:cNvSpPr/>
          <p:nvPr/>
        </p:nvSpPr>
        <p:spPr>
          <a:xfrm>
            <a:off x="8639347" y="3641558"/>
            <a:ext cx="2787009" cy="2790053"/>
          </a:xfrm>
          <a:custGeom>
            <a:avLst/>
            <a:gdLst>
              <a:gd name="connsiteX0" fmla="*/ 3259046 w 3515048"/>
              <a:gd name="connsiteY0" fmla="*/ 829253 h 3518888"/>
              <a:gd name="connsiteX1" fmla="*/ 3215036 w 3515048"/>
              <a:gd name="connsiteY1" fmla="*/ 768295 h 3518888"/>
              <a:gd name="connsiteX2" fmla="*/ 3176493 w 3515048"/>
              <a:gd name="connsiteY2" fmla="*/ 715538 h 3518888"/>
              <a:gd name="connsiteX3" fmla="*/ 3137541 w 3515048"/>
              <a:gd name="connsiteY3" fmla="*/ 664421 h 3518888"/>
              <a:gd name="connsiteX4" fmla="*/ 3091344 w 3515048"/>
              <a:gd name="connsiteY4" fmla="*/ 609751 h 3518888"/>
              <a:gd name="connsiteX5" fmla="*/ 3064009 w 3515048"/>
              <a:gd name="connsiteY5" fmla="*/ 556310 h 3518888"/>
              <a:gd name="connsiteX6" fmla="*/ 3004144 w 3515048"/>
              <a:gd name="connsiteY6" fmla="*/ 505877 h 3518888"/>
              <a:gd name="connsiteX7" fmla="*/ 2957811 w 3515048"/>
              <a:gd name="connsiteY7" fmla="*/ 475671 h 3518888"/>
              <a:gd name="connsiteX8" fmla="*/ 2928289 w 3515048"/>
              <a:gd name="connsiteY8" fmla="*/ 443826 h 3518888"/>
              <a:gd name="connsiteX9" fmla="*/ 2890840 w 3515048"/>
              <a:gd name="connsiteY9" fmla="*/ 409657 h 3518888"/>
              <a:gd name="connsiteX10" fmla="*/ 2805144 w 3515048"/>
              <a:gd name="connsiteY10" fmla="*/ 340362 h 3518888"/>
              <a:gd name="connsiteX11" fmla="*/ 2723138 w 3515048"/>
              <a:gd name="connsiteY11" fmla="*/ 283505 h 3518888"/>
              <a:gd name="connsiteX12" fmla="*/ 2669151 w 3515048"/>
              <a:gd name="connsiteY12" fmla="*/ 249745 h 3518888"/>
              <a:gd name="connsiteX13" fmla="*/ 2725598 w 3515048"/>
              <a:gd name="connsiteY13" fmla="*/ 270520 h 3518888"/>
              <a:gd name="connsiteX14" fmla="*/ 2657260 w 3515048"/>
              <a:gd name="connsiteY14" fmla="*/ 232661 h 3518888"/>
              <a:gd name="connsiteX15" fmla="*/ 2607373 w 3515048"/>
              <a:gd name="connsiteY15" fmla="*/ 210929 h 3518888"/>
              <a:gd name="connsiteX16" fmla="*/ 2552703 w 3515048"/>
              <a:gd name="connsiteY16" fmla="*/ 186738 h 3518888"/>
              <a:gd name="connsiteX17" fmla="*/ 2466187 w 3515048"/>
              <a:gd name="connsiteY17" fmla="*/ 146965 h 3518888"/>
              <a:gd name="connsiteX18" fmla="*/ 2465367 w 3515048"/>
              <a:gd name="connsiteY18" fmla="*/ 142455 h 3518888"/>
              <a:gd name="connsiteX19" fmla="*/ 2169873 w 3515048"/>
              <a:gd name="connsiteY19" fmla="*/ 49241 h 3518888"/>
              <a:gd name="connsiteX20" fmla="*/ 1841849 w 3515048"/>
              <a:gd name="connsiteY20" fmla="*/ 2635 h 3518888"/>
              <a:gd name="connsiteX21" fmla="*/ 1503986 w 3515048"/>
              <a:gd name="connsiteY21" fmla="*/ 16439 h 3518888"/>
              <a:gd name="connsiteX22" fmla="*/ 1183480 w 3515048"/>
              <a:gd name="connsiteY22" fmla="*/ 94071 h 3518888"/>
              <a:gd name="connsiteX23" fmla="*/ 1216966 w 3515048"/>
              <a:gd name="connsiteY23" fmla="*/ 90518 h 3518888"/>
              <a:gd name="connsiteX24" fmla="*/ 898236 w 3515048"/>
              <a:gd name="connsiteY24" fmla="*/ 226100 h 3518888"/>
              <a:gd name="connsiteX25" fmla="*/ 611216 w 3515048"/>
              <a:gd name="connsiteY25" fmla="*/ 425511 h 3518888"/>
              <a:gd name="connsiteX26" fmla="*/ 385154 w 3515048"/>
              <a:gd name="connsiteY26" fmla="*/ 667018 h 3518888"/>
              <a:gd name="connsiteX27" fmla="*/ 236997 w 3515048"/>
              <a:gd name="connsiteY27" fmla="*/ 915769 h 3518888"/>
              <a:gd name="connsiteX28" fmla="*/ 349755 w 3515048"/>
              <a:gd name="connsiteY28" fmla="*/ 745470 h 3518888"/>
              <a:gd name="connsiteX29" fmla="*/ 506249 w 3515048"/>
              <a:gd name="connsiteY29" fmla="*/ 569705 h 3518888"/>
              <a:gd name="connsiteX30" fmla="*/ 847940 w 3515048"/>
              <a:gd name="connsiteY30" fmla="*/ 288425 h 3518888"/>
              <a:gd name="connsiteX31" fmla="*/ 914501 w 3515048"/>
              <a:gd name="connsiteY31" fmla="*/ 255076 h 3518888"/>
              <a:gd name="connsiteX32" fmla="*/ 984616 w 3515048"/>
              <a:gd name="connsiteY32" fmla="*/ 218720 h 3518888"/>
              <a:gd name="connsiteX33" fmla="*/ 1047214 w 3515048"/>
              <a:gd name="connsiteY33" fmla="*/ 191385 h 3518888"/>
              <a:gd name="connsiteX34" fmla="*/ 1090813 w 3515048"/>
              <a:gd name="connsiteY34" fmla="*/ 180177 h 3518888"/>
              <a:gd name="connsiteX35" fmla="*/ 1148627 w 3515048"/>
              <a:gd name="connsiteY35" fmla="*/ 158582 h 3518888"/>
              <a:gd name="connsiteX36" fmla="*/ 1203298 w 3515048"/>
              <a:gd name="connsiteY36" fmla="*/ 140131 h 3518888"/>
              <a:gd name="connsiteX37" fmla="*/ 1255508 w 3515048"/>
              <a:gd name="connsiteY37" fmla="*/ 124277 h 3518888"/>
              <a:gd name="connsiteX38" fmla="*/ 1305668 w 3515048"/>
              <a:gd name="connsiteY38" fmla="*/ 109379 h 3518888"/>
              <a:gd name="connsiteX39" fmla="*/ 1488405 w 3515048"/>
              <a:gd name="connsiteY39" fmla="*/ 67283 h 3518888"/>
              <a:gd name="connsiteX40" fmla="*/ 1578201 w 3515048"/>
              <a:gd name="connsiteY40" fmla="*/ 53615 h 3518888"/>
              <a:gd name="connsiteX41" fmla="*/ 1672918 w 3515048"/>
              <a:gd name="connsiteY41" fmla="*/ 44458 h 3518888"/>
              <a:gd name="connsiteX42" fmla="*/ 1723488 w 3515048"/>
              <a:gd name="connsiteY42" fmla="*/ 41451 h 3518888"/>
              <a:gd name="connsiteX43" fmla="*/ 1777338 w 3515048"/>
              <a:gd name="connsiteY43" fmla="*/ 41451 h 3518888"/>
              <a:gd name="connsiteX44" fmla="*/ 1894743 w 3515048"/>
              <a:gd name="connsiteY44" fmla="*/ 47328 h 3518888"/>
              <a:gd name="connsiteX45" fmla="*/ 1931236 w 3515048"/>
              <a:gd name="connsiteY45" fmla="*/ 67966 h 3518888"/>
              <a:gd name="connsiteX46" fmla="*/ 1667997 w 3515048"/>
              <a:gd name="connsiteY46" fmla="*/ 63319 h 3518888"/>
              <a:gd name="connsiteX47" fmla="*/ 1827772 w 3515048"/>
              <a:gd name="connsiteY47" fmla="*/ 70973 h 3518888"/>
              <a:gd name="connsiteX48" fmla="*/ 1761211 w 3515048"/>
              <a:gd name="connsiteY48" fmla="*/ 70973 h 3518888"/>
              <a:gd name="connsiteX49" fmla="*/ 1721438 w 3515048"/>
              <a:gd name="connsiteY49" fmla="*/ 70973 h 3518888"/>
              <a:gd name="connsiteX50" fmla="*/ 1680435 w 3515048"/>
              <a:gd name="connsiteY50" fmla="*/ 72750 h 3518888"/>
              <a:gd name="connsiteX51" fmla="*/ 1642439 w 3515048"/>
              <a:gd name="connsiteY51" fmla="*/ 74937 h 3518888"/>
              <a:gd name="connsiteX52" fmla="*/ 1609910 w 3515048"/>
              <a:gd name="connsiteY52" fmla="*/ 78763 h 3518888"/>
              <a:gd name="connsiteX53" fmla="*/ 1572324 w 3515048"/>
              <a:gd name="connsiteY53" fmla="*/ 88467 h 3518888"/>
              <a:gd name="connsiteX54" fmla="*/ 1977159 w 3515048"/>
              <a:gd name="connsiteY54" fmla="*/ 90654 h 3518888"/>
              <a:gd name="connsiteX55" fmla="*/ 2352335 w 3515048"/>
              <a:gd name="connsiteY55" fmla="*/ 180041 h 3518888"/>
              <a:gd name="connsiteX56" fmla="*/ 2042353 w 3515048"/>
              <a:gd name="connsiteY56" fmla="*/ 89698 h 3518888"/>
              <a:gd name="connsiteX57" fmla="*/ 1964038 w 3515048"/>
              <a:gd name="connsiteY57" fmla="*/ 70153 h 3518888"/>
              <a:gd name="connsiteX58" fmla="*/ 1925359 w 3515048"/>
              <a:gd name="connsiteY58" fmla="*/ 56485 h 3518888"/>
              <a:gd name="connsiteX59" fmla="*/ 1985086 w 3515048"/>
              <a:gd name="connsiteY59" fmla="*/ 60722 h 3518888"/>
              <a:gd name="connsiteX60" fmla="*/ 2043447 w 3515048"/>
              <a:gd name="connsiteY60" fmla="*/ 68239 h 3518888"/>
              <a:gd name="connsiteX61" fmla="*/ 2072286 w 3515048"/>
              <a:gd name="connsiteY61" fmla="*/ 72203 h 3518888"/>
              <a:gd name="connsiteX62" fmla="*/ 2100578 w 3515048"/>
              <a:gd name="connsiteY62" fmla="*/ 77670 h 3518888"/>
              <a:gd name="connsiteX63" fmla="*/ 2156752 w 3515048"/>
              <a:gd name="connsiteY63" fmla="*/ 88877 h 3518888"/>
              <a:gd name="connsiteX64" fmla="*/ 2211422 w 3515048"/>
              <a:gd name="connsiteY64" fmla="*/ 102545 h 3518888"/>
              <a:gd name="connsiteX65" fmla="*/ 2238757 w 3515048"/>
              <a:gd name="connsiteY65" fmla="*/ 109789 h 3518888"/>
              <a:gd name="connsiteX66" fmla="*/ 2266093 w 3515048"/>
              <a:gd name="connsiteY66" fmla="*/ 118400 h 3518888"/>
              <a:gd name="connsiteX67" fmla="*/ 2319396 w 3515048"/>
              <a:gd name="connsiteY67" fmla="*/ 135757 h 3518888"/>
              <a:gd name="connsiteX68" fmla="*/ 2371743 w 3515048"/>
              <a:gd name="connsiteY68" fmla="*/ 155849 h 3518888"/>
              <a:gd name="connsiteX69" fmla="*/ 2397848 w 3515048"/>
              <a:gd name="connsiteY69" fmla="*/ 165963 h 3518888"/>
              <a:gd name="connsiteX70" fmla="*/ 2423544 w 3515048"/>
              <a:gd name="connsiteY70" fmla="*/ 177307 h 3518888"/>
              <a:gd name="connsiteX71" fmla="*/ 2474387 w 3515048"/>
              <a:gd name="connsiteY71" fmla="*/ 202182 h 3518888"/>
              <a:gd name="connsiteX72" fmla="*/ 2525094 w 3515048"/>
              <a:gd name="connsiteY72" fmla="*/ 227877 h 3518888"/>
              <a:gd name="connsiteX73" fmla="*/ 2550653 w 3515048"/>
              <a:gd name="connsiteY73" fmla="*/ 240862 h 3518888"/>
              <a:gd name="connsiteX74" fmla="*/ 2575801 w 3515048"/>
              <a:gd name="connsiteY74" fmla="*/ 254529 h 3518888"/>
              <a:gd name="connsiteX75" fmla="*/ 2626371 w 3515048"/>
              <a:gd name="connsiteY75" fmla="*/ 283368 h 3518888"/>
              <a:gd name="connsiteX76" fmla="*/ 2676531 w 3515048"/>
              <a:gd name="connsiteY76" fmla="*/ 315077 h 3518888"/>
              <a:gd name="connsiteX77" fmla="*/ 2726828 w 3515048"/>
              <a:gd name="connsiteY77" fmla="*/ 348562 h 3518888"/>
              <a:gd name="connsiteX78" fmla="*/ 2777262 w 3515048"/>
              <a:gd name="connsiteY78" fmla="*/ 384235 h 3518888"/>
              <a:gd name="connsiteX79" fmla="*/ 2932526 w 3515048"/>
              <a:gd name="connsiteY79" fmla="*/ 526378 h 3518888"/>
              <a:gd name="connsiteX80" fmla="*/ 2882776 w 3515048"/>
              <a:gd name="connsiteY80" fmla="*/ 494259 h 3518888"/>
              <a:gd name="connsiteX81" fmla="*/ 2944007 w 3515048"/>
              <a:gd name="connsiteY81" fmla="*/ 533349 h 3518888"/>
              <a:gd name="connsiteX82" fmla="*/ 2967515 w 3515048"/>
              <a:gd name="connsiteY82" fmla="*/ 548246 h 3518888"/>
              <a:gd name="connsiteX83" fmla="*/ 3026149 w 3515048"/>
              <a:gd name="connsiteY83" fmla="*/ 608657 h 3518888"/>
              <a:gd name="connsiteX84" fmla="*/ 2994304 w 3515048"/>
              <a:gd name="connsiteY84" fmla="*/ 608657 h 3518888"/>
              <a:gd name="connsiteX85" fmla="*/ 3093531 w 3515048"/>
              <a:gd name="connsiteY85" fmla="*/ 713351 h 3518888"/>
              <a:gd name="connsiteX86" fmla="*/ 3199591 w 3515048"/>
              <a:gd name="connsiteY86" fmla="*/ 864379 h 3518888"/>
              <a:gd name="connsiteX87" fmla="*/ 3182917 w 3515048"/>
              <a:gd name="connsiteY87" fmla="*/ 858638 h 3518888"/>
              <a:gd name="connsiteX88" fmla="*/ 3153258 w 3515048"/>
              <a:gd name="connsiteY88" fmla="*/ 817635 h 3518888"/>
              <a:gd name="connsiteX89" fmla="*/ 3114852 w 3515048"/>
              <a:gd name="connsiteY89" fmla="*/ 765015 h 3518888"/>
              <a:gd name="connsiteX90" fmla="*/ 3150935 w 3515048"/>
              <a:gd name="connsiteY90" fmla="*/ 817089 h 3518888"/>
              <a:gd name="connsiteX91" fmla="*/ 3177313 w 3515048"/>
              <a:gd name="connsiteY91" fmla="*/ 851804 h 3518888"/>
              <a:gd name="connsiteX92" fmla="*/ 3229387 w 3515048"/>
              <a:gd name="connsiteY92" fmla="*/ 927113 h 3518888"/>
              <a:gd name="connsiteX93" fmla="*/ 3200821 w 3515048"/>
              <a:gd name="connsiteY93" fmla="*/ 897728 h 3518888"/>
              <a:gd name="connsiteX94" fmla="*/ 3187154 w 3515048"/>
              <a:gd name="connsiteY94" fmla="*/ 883103 h 3518888"/>
              <a:gd name="connsiteX95" fmla="*/ 3172256 w 3515048"/>
              <a:gd name="connsiteY95" fmla="*/ 869436 h 3518888"/>
              <a:gd name="connsiteX96" fmla="*/ 3210799 w 3515048"/>
              <a:gd name="connsiteY96" fmla="*/ 919869 h 3518888"/>
              <a:gd name="connsiteX97" fmla="*/ 3235401 w 3515048"/>
              <a:gd name="connsiteY97" fmla="*/ 970439 h 3518888"/>
              <a:gd name="connsiteX98" fmla="*/ 3262736 w 3515048"/>
              <a:gd name="connsiteY98" fmla="*/ 1057366 h 3518888"/>
              <a:gd name="connsiteX99" fmla="*/ 3308386 w 3515048"/>
              <a:gd name="connsiteY99" fmla="*/ 1114086 h 3518888"/>
              <a:gd name="connsiteX100" fmla="*/ 3311393 w 3515048"/>
              <a:gd name="connsiteY100" fmla="*/ 1150032 h 3518888"/>
              <a:gd name="connsiteX101" fmla="*/ 3332441 w 3515048"/>
              <a:gd name="connsiteY101" fmla="*/ 1179007 h 3518888"/>
              <a:gd name="connsiteX102" fmla="*/ 3365106 w 3515048"/>
              <a:gd name="connsiteY102" fmla="*/ 1258143 h 3518888"/>
              <a:gd name="connsiteX103" fmla="*/ 3331894 w 3515048"/>
              <a:gd name="connsiteY103" fmla="*/ 1212630 h 3518888"/>
              <a:gd name="connsiteX104" fmla="*/ 3368933 w 3515048"/>
              <a:gd name="connsiteY104" fmla="*/ 1347529 h 3518888"/>
              <a:gd name="connsiteX105" fmla="*/ 3397362 w 3515048"/>
              <a:gd name="connsiteY105" fmla="*/ 1395639 h 3518888"/>
              <a:gd name="connsiteX106" fmla="*/ 3403786 w 3515048"/>
              <a:gd name="connsiteY106" fmla="*/ 1462474 h 3518888"/>
              <a:gd name="connsiteX107" fmla="*/ 3395312 w 3515048"/>
              <a:gd name="connsiteY107" fmla="*/ 1468078 h 3518888"/>
              <a:gd name="connsiteX108" fmla="*/ 3373444 w 3515048"/>
              <a:gd name="connsiteY108" fmla="*/ 1471631 h 3518888"/>
              <a:gd name="connsiteX109" fmla="*/ 3362510 w 3515048"/>
              <a:gd name="connsiteY109" fmla="*/ 1430628 h 3518888"/>
              <a:gd name="connsiteX110" fmla="*/ 3349799 w 3515048"/>
              <a:gd name="connsiteY110" fmla="*/ 1387849 h 3518888"/>
              <a:gd name="connsiteX111" fmla="*/ 3337088 w 3515048"/>
              <a:gd name="connsiteY111" fmla="*/ 1345069 h 3518888"/>
              <a:gd name="connsiteX112" fmla="*/ 3323420 w 3515048"/>
              <a:gd name="connsiteY112" fmla="*/ 1304066 h 3518888"/>
              <a:gd name="connsiteX113" fmla="*/ 3296085 w 3515048"/>
              <a:gd name="connsiteY113" fmla="*/ 1230398 h 3518888"/>
              <a:gd name="connsiteX114" fmla="*/ 3284057 w 3515048"/>
              <a:gd name="connsiteY114" fmla="*/ 1200466 h 3518888"/>
              <a:gd name="connsiteX115" fmla="*/ 3272987 w 3515048"/>
              <a:gd name="connsiteY115" fmla="*/ 1177231 h 3518888"/>
              <a:gd name="connsiteX116" fmla="*/ 3283237 w 3515048"/>
              <a:gd name="connsiteY116" fmla="*/ 1201559 h 3518888"/>
              <a:gd name="connsiteX117" fmla="*/ 3292258 w 3515048"/>
              <a:gd name="connsiteY117" fmla="*/ 1226297 h 3518888"/>
              <a:gd name="connsiteX118" fmla="*/ 3310573 w 3515048"/>
              <a:gd name="connsiteY118" fmla="*/ 1275911 h 3518888"/>
              <a:gd name="connsiteX119" fmla="*/ 3326290 w 3515048"/>
              <a:gd name="connsiteY119" fmla="*/ 1326481 h 3518888"/>
              <a:gd name="connsiteX120" fmla="*/ 3341051 w 3515048"/>
              <a:gd name="connsiteY120" fmla="*/ 1377325 h 3518888"/>
              <a:gd name="connsiteX121" fmla="*/ 3342418 w 3515048"/>
              <a:gd name="connsiteY121" fmla="*/ 1430902 h 3518888"/>
              <a:gd name="connsiteX122" fmla="*/ 3341188 w 3515048"/>
              <a:gd name="connsiteY122" fmla="*/ 1450447 h 3518888"/>
              <a:gd name="connsiteX123" fmla="*/ 3327520 w 3515048"/>
              <a:gd name="connsiteY123" fmla="*/ 1412450 h 3518888"/>
              <a:gd name="connsiteX124" fmla="*/ 3365380 w 3515048"/>
              <a:gd name="connsiteY124" fmla="*/ 1742660 h 3518888"/>
              <a:gd name="connsiteX125" fmla="*/ 3347748 w 3515048"/>
              <a:gd name="connsiteY125" fmla="*/ 2069317 h 3518888"/>
              <a:gd name="connsiteX126" fmla="*/ 3358956 w 3515048"/>
              <a:gd name="connsiteY126" fmla="*/ 2028314 h 3518888"/>
              <a:gd name="connsiteX127" fmla="*/ 3366746 w 3515048"/>
              <a:gd name="connsiteY127" fmla="*/ 2012596 h 3518888"/>
              <a:gd name="connsiteX128" fmla="*/ 3335721 w 3515048"/>
              <a:gd name="connsiteY128" fmla="*/ 2121937 h 3518888"/>
              <a:gd name="connsiteX129" fmla="*/ 3335038 w 3515048"/>
              <a:gd name="connsiteY129" fmla="*/ 2241802 h 3518888"/>
              <a:gd name="connsiteX130" fmla="*/ 3271483 w 3515048"/>
              <a:gd name="connsiteY130" fmla="*/ 2398570 h 3518888"/>
              <a:gd name="connsiteX131" fmla="*/ 3242098 w 3515048"/>
              <a:gd name="connsiteY131" fmla="*/ 2457477 h 3518888"/>
              <a:gd name="connsiteX132" fmla="*/ 3223100 w 3515048"/>
              <a:gd name="connsiteY132" fmla="*/ 2491100 h 3518888"/>
              <a:gd name="connsiteX133" fmla="*/ 3197541 w 3515048"/>
              <a:gd name="connsiteY133" fmla="*/ 2529916 h 3518888"/>
              <a:gd name="connsiteX134" fmla="*/ 3213396 w 3515048"/>
              <a:gd name="connsiteY134" fmla="*/ 2528549 h 3518888"/>
              <a:gd name="connsiteX135" fmla="*/ 3162689 w 3515048"/>
              <a:gd name="connsiteY135" fmla="*/ 2620259 h 3518888"/>
              <a:gd name="connsiteX136" fmla="*/ 3141367 w 3515048"/>
              <a:gd name="connsiteY136" fmla="*/ 2661262 h 3518888"/>
              <a:gd name="connsiteX137" fmla="*/ 3105011 w 3515048"/>
              <a:gd name="connsiteY137" fmla="*/ 2714155 h 3518888"/>
              <a:gd name="connsiteX138" fmla="*/ 3133167 w 3515048"/>
              <a:gd name="connsiteY138" fmla="*/ 2653608 h 3518888"/>
              <a:gd name="connsiteX139" fmla="*/ 3104465 w 3515048"/>
              <a:gd name="connsiteY139" fmla="*/ 2698711 h 3518888"/>
              <a:gd name="connsiteX140" fmla="*/ 3081640 w 3515048"/>
              <a:gd name="connsiteY140" fmla="*/ 2724953 h 3518888"/>
              <a:gd name="connsiteX141" fmla="*/ 3027926 w 3515048"/>
              <a:gd name="connsiteY141" fmla="*/ 2792334 h 3518888"/>
              <a:gd name="connsiteX142" fmla="*/ 3043917 w 3515048"/>
              <a:gd name="connsiteY142" fmla="*/ 2759942 h 3518888"/>
              <a:gd name="connsiteX143" fmla="*/ 3058268 w 3515048"/>
              <a:gd name="connsiteY143" fmla="*/ 2726866 h 3518888"/>
              <a:gd name="connsiteX144" fmla="*/ 2993210 w 3515048"/>
              <a:gd name="connsiteY144" fmla="*/ 2814202 h 3518888"/>
              <a:gd name="connsiteX145" fmla="*/ 2967652 w 3515048"/>
              <a:gd name="connsiteY145" fmla="*/ 2830330 h 3518888"/>
              <a:gd name="connsiteX146" fmla="*/ 2938540 w 3515048"/>
              <a:gd name="connsiteY146" fmla="*/ 2871333 h 3518888"/>
              <a:gd name="connsiteX147" fmla="*/ 2901501 w 3515048"/>
              <a:gd name="connsiteY147" fmla="*/ 2915069 h 3518888"/>
              <a:gd name="connsiteX148" fmla="*/ 2858584 w 3515048"/>
              <a:gd name="connsiteY148" fmla="*/ 2960309 h 3518888"/>
              <a:gd name="connsiteX149" fmla="*/ 2811294 w 3515048"/>
              <a:gd name="connsiteY149" fmla="*/ 3005822 h 3518888"/>
              <a:gd name="connsiteX150" fmla="*/ 2760724 w 3515048"/>
              <a:gd name="connsiteY150" fmla="*/ 3050106 h 3518888"/>
              <a:gd name="connsiteX151" fmla="*/ 2708924 w 3515048"/>
              <a:gd name="connsiteY151" fmla="*/ 3092202 h 3518888"/>
              <a:gd name="connsiteX152" fmla="*/ 2657260 w 3515048"/>
              <a:gd name="connsiteY152" fmla="*/ 3131155 h 3518888"/>
              <a:gd name="connsiteX153" fmla="*/ 2607920 w 3515048"/>
              <a:gd name="connsiteY153" fmla="*/ 3166690 h 3518888"/>
              <a:gd name="connsiteX154" fmla="*/ 2610243 w 3515048"/>
              <a:gd name="connsiteY154" fmla="*/ 3151246 h 3518888"/>
              <a:gd name="connsiteX155" fmla="*/ 2582908 w 3515048"/>
              <a:gd name="connsiteY155" fmla="*/ 3173934 h 3518888"/>
              <a:gd name="connsiteX156" fmla="*/ 2545185 w 3515048"/>
              <a:gd name="connsiteY156" fmla="*/ 3198399 h 3518888"/>
              <a:gd name="connsiteX157" fmla="*/ 2501176 w 3515048"/>
              <a:gd name="connsiteY157" fmla="*/ 3224094 h 3518888"/>
              <a:gd name="connsiteX158" fmla="*/ 2453339 w 3515048"/>
              <a:gd name="connsiteY158" fmla="*/ 3248696 h 3518888"/>
              <a:gd name="connsiteX159" fmla="*/ 2405229 w 3515048"/>
              <a:gd name="connsiteY159" fmla="*/ 3271658 h 3518888"/>
              <a:gd name="connsiteX160" fmla="*/ 2360536 w 3515048"/>
              <a:gd name="connsiteY160" fmla="*/ 3292979 h 3518888"/>
              <a:gd name="connsiteX161" fmla="*/ 2293565 w 3515048"/>
              <a:gd name="connsiteY161" fmla="*/ 3327558 h 3518888"/>
              <a:gd name="connsiteX162" fmla="*/ 2280717 w 3515048"/>
              <a:gd name="connsiteY162" fmla="*/ 3326875 h 3518888"/>
              <a:gd name="connsiteX163" fmla="*/ 2207322 w 3515048"/>
              <a:gd name="connsiteY163" fmla="*/ 3359541 h 3518888"/>
              <a:gd name="connsiteX164" fmla="*/ 2132150 w 3515048"/>
              <a:gd name="connsiteY164" fmla="*/ 3388516 h 3518888"/>
              <a:gd name="connsiteX165" fmla="*/ 2076523 w 3515048"/>
              <a:gd name="connsiteY165" fmla="*/ 3386876 h 3518888"/>
              <a:gd name="connsiteX166" fmla="*/ 2019802 w 3515048"/>
              <a:gd name="connsiteY166" fmla="*/ 3399040 h 3518888"/>
              <a:gd name="connsiteX167" fmla="*/ 1965951 w 3515048"/>
              <a:gd name="connsiteY167" fmla="*/ 3409017 h 3518888"/>
              <a:gd name="connsiteX168" fmla="*/ 1865494 w 3515048"/>
              <a:gd name="connsiteY168" fmla="*/ 3420908 h 3518888"/>
              <a:gd name="connsiteX169" fmla="*/ 1775015 w 3515048"/>
              <a:gd name="connsiteY169" fmla="*/ 3425009 h 3518888"/>
              <a:gd name="connsiteX170" fmla="*/ 1694102 w 3515048"/>
              <a:gd name="connsiteY170" fmla="*/ 3422275 h 3518888"/>
              <a:gd name="connsiteX171" fmla="*/ 1650776 w 3515048"/>
              <a:gd name="connsiteY171" fmla="*/ 3430886 h 3518888"/>
              <a:gd name="connsiteX172" fmla="*/ 1570547 w 3515048"/>
              <a:gd name="connsiteY172" fmla="*/ 3431706 h 3518888"/>
              <a:gd name="connsiteX173" fmla="*/ 1521890 w 3515048"/>
              <a:gd name="connsiteY173" fmla="*/ 3428562 h 3518888"/>
              <a:gd name="connsiteX174" fmla="*/ 1470227 w 3515048"/>
              <a:gd name="connsiteY174" fmla="*/ 3423642 h 3518888"/>
              <a:gd name="connsiteX175" fmla="*/ 1418153 w 3515048"/>
              <a:gd name="connsiteY175" fmla="*/ 3415578 h 3518888"/>
              <a:gd name="connsiteX176" fmla="*/ 1367309 w 3515048"/>
              <a:gd name="connsiteY176" fmla="*/ 3406421 h 3518888"/>
              <a:gd name="connsiteX177" fmla="*/ 910127 w 3515048"/>
              <a:gd name="connsiteY177" fmla="*/ 3230382 h 3518888"/>
              <a:gd name="connsiteX178" fmla="*/ 702516 w 3515048"/>
              <a:gd name="connsiteY178" fmla="*/ 3094662 h 3518888"/>
              <a:gd name="connsiteX179" fmla="*/ 516090 w 3515048"/>
              <a:gd name="connsiteY179" fmla="*/ 2930650 h 3518888"/>
              <a:gd name="connsiteX180" fmla="*/ 473173 w 3515048"/>
              <a:gd name="connsiteY180" fmla="*/ 2885957 h 3518888"/>
              <a:gd name="connsiteX181" fmla="*/ 432170 w 3515048"/>
              <a:gd name="connsiteY181" fmla="*/ 2840034 h 3518888"/>
              <a:gd name="connsiteX182" fmla="*/ 355768 w 3515048"/>
              <a:gd name="connsiteY182" fmla="*/ 2743677 h 3518888"/>
              <a:gd name="connsiteX183" fmla="*/ 285927 w 3515048"/>
              <a:gd name="connsiteY183" fmla="*/ 2643357 h 3518888"/>
              <a:gd name="connsiteX184" fmla="*/ 224696 w 3515048"/>
              <a:gd name="connsiteY184" fmla="*/ 2538663 h 3518888"/>
              <a:gd name="connsiteX185" fmla="*/ 170025 w 3515048"/>
              <a:gd name="connsiteY185" fmla="*/ 2431372 h 3518888"/>
              <a:gd name="connsiteX186" fmla="*/ 146517 w 3515048"/>
              <a:gd name="connsiteY186" fmla="*/ 2376702 h 3518888"/>
              <a:gd name="connsiteX187" fmla="*/ 135036 w 3515048"/>
              <a:gd name="connsiteY187" fmla="*/ 2349366 h 3518888"/>
              <a:gd name="connsiteX188" fmla="*/ 124785 w 3515048"/>
              <a:gd name="connsiteY188" fmla="*/ 2322031 h 3518888"/>
              <a:gd name="connsiteX189" fmla="*/ 57814 w 3515048"/>
              <a:gd name="connsiteY189" fmla="*/ 2099386 h 3518888"/>
              <a:gd name="connsiteX190" fmla="*/ 41686 w 3515048"/>
              <a:gd name="connsiteY190" fmla="*/ 2026810 h 3518888"/>
              <a:gd name="connsiteX191" fmla="*/ 24328 w 3515048"/>
              <a:gd name="connsiteY191" fmla="*/ 1944804 h 3518888"/>
              <a:gd name="connsiteX192" fmla="*/ 9294 w 3515048"/>
              <a:gd name="connsiteY192" fmla="*/ 1857878 h 3518888"/>
              <a:gd name="connsiteX193" fmla="*/ 0 w 3515048"/>
              <a:gd name="connsiteY193" fmla="*/ 1769996 h 3518888"/>
              <a:gd name="connsiteX194" fmla="*/ 1230 w 3515048"/>
              <a:gd name="connsiteY194" fmla="*/ 1856238 h 3518888"/>
              <a:gd name="connsiteX195" fmla="*/ 7381 w 3515048"/>
              <a:gd name="connsiteY195" fmla="*/ 1917879 h 3518888"/>
              <a:gd name="connsiteX196" fmla="*/ 10797 w 3515048"/>
              <a:gd name="connsiteY196" fmla="*/ 1946991 h 3518888"/>
              <a:gd name="connsiteX197" fmla="*/ 15991 w 3515048"/>
              <a:gd name="connsiteY197" fmla="*/ 1978837 h 3518888"/>
              <a:gd name="connsiteX198" fmla="*/ 29659 w 3515048"/>
              <a:gd name="connsiteY198" fmla="*/ 2062483 h 3518888"/>
              <a:gd name="connsiteX199" fmla="*/ 37313 w 3515048"/>
              <a:gd name="connsiteY199" fmla="*/ 2130821 h 3518888"/>
              <a:gd name="connsiteX200" fmla="*/ 41823 w 3515048"/>
              <a:gd name="connsiteY200" fmla="*/ 2185491 h 3518888"/>
              <a:gd name="connsiteX201" fmla="*/ 46470 w 3515048"/>
              <a:gd name="connsiteY201" fmla="*/ 2237975 h 3518888"/>
              <a:gd name="connsiteX202" fmla="*/ 55354 w 3515048"/>
              <a:gd name="connsiteY202" fmla="*/ 2298523 h 3518888"/>
              <a:gd name="connsiteX203" fmla="*/ 55217 w 3515048"/>
              <a:gd name="connsiteY203" fmla="*/ 2249866 h 3518888"/>
              <a:gd name="connsiteX204" fmla="*/ 81596 w 3515048"/>
              <a:gd name="connsiteY204" fmla="*/ 2322441 h 3518888"/>
              <a:gd name="connsiteX205" fmla="*/ 92940 w 3515048"/>
              <a:gd name="connsiteY205" fmla="*/ 2360300 h 3518888"/>
              <a:gd name="connsiteX206" fmla="*/ 131209 w 3515048"/>
              <a:gd name="connsiteY206" fmla="*/ 2446543 h 3518888"/>
              <a:gd name="connsiteX207" fmla="*/ 109614 w 3515048"/>
              <a:gd name="connsiteY207" fmla="*/ 2450644 h 3518888"/>
              <a:gd name="connsiteX208" fmla="*/ 150617 w 3515048"/>
              <a:gd name="connsiteY208" fmla="*/ 2531009 h 3518888"/>
              <a:gd name="connsiteX209" fmla="*/ 185743 w 3515048"/>
              <a:gd name="connsiteY209" fmla="*/ 2615885 h 3518888"/>
              <a:gd name="connsiteX210" fmla="*/ 217042 w 3515048"/>
              <a:gd name="connsiteY210" fmla="*/ 2640760 h 3518888"/>
              <a:gd name="connsiteX211" fmla="*/ 244377 w 3515048"/>
              <a:gd name="connsiteY211" fmla="*/ 2696387 h 3518888"/>
              <a:gd name="connsiteX212" fmla="*/ 267202 w 3515048"/>
              <a:gd name="connsiteY212" fmla="*/ 2741354 h 3518888"/>
              <a:gd name="connsiteX213" fmla="*/ 292761 w 3515048"/>
              <a:gd name="connsiteY213" fmla="*/ 2802995 h 3518888"/>
              <a:gd name="connsiteX214" fmla="*/ 298638 w 3515048"/>
              <a:gd name="connsiteY214" fmla="*/ 2787960 h 3518888"/>
              <a:gd name="connsiteX215" fmla="*/ 335814 w 3515048"/>
              <a:gd name="connsiteY215" fmla="*/ 2843998 h 3518888"/>
              <a:gd name="connsiteX216" fmla="*/ 367659 w 3515048"/>
              <a:gd name="connsiteY216" fmla="*/ 2885821 h 3518888"/>
              <a:gd name="connsiteX217" fmla="*/ 402375 w 3515048"/>
              <a:gd name="connsiteY217" fmla="*/ 2926824 h 3518888"/>
              <a:gd name="connsiteX218" fmla="*/ 453355 w 3515048"/>
              <a:gd name="connsiteY218" fmla="*/ 2988874 h 3518888"/>
              <a:gd name="connsiteX219" fmla="*/ 436134 w 3515048"/>
              <a:gd name="connsiteY219" fmla="*/ 2987918 h 3518888"/>
              <a:gd name="connsiteX220" fmla="*/ 469756 w 3515048"/>
              <a:gd name="connsiteY220" fmla="*/ 3015253 h 3518888"/>
              <a:gd name="connsiteX221" fmla="*/ 519917 w 3515048"/>
              <a:gd name="connsiteY221" fmla="*/ 3058989 h 3518888"/>
              <a:gd name="connsiteX222" fmla="*/ 517183 w 3515048"/>
              <a:gd name="connsiteY222" fmla="*/ 3074981 h 3518888"/>
              <a:gd name="connsiteX223" fmla="*/ 671901 w 3515048"/>
              <a:gd name="connsiteY223" fmla="*/ 3205096 h 3518888"/>
              <a:gd name="connsiteX224" fmla="*/ 601922 w 3515048"/>
              <a:gd name="connsiteY224" fmla="*/ 3170927 h 3518888"/>
              <a:gd name="connsiteX225" fmla="*/ 649349 w 3515048"/>
              <a:gd name="connsiteY225" fmla="*/ 3207967 h 3518888"/>
              <a:gd name="connsiteX226" fmla="*/ 688302 w 3515048"/>
              <a:gd name="connsiteY226" fmla="*/ 3234345 h 3518888"/>
              <a:gd name="connsiteX227" fmla="*/ 741469 w 3515048"/>
              <a:gd name="connsiteY227" fmla="*/ 3265097 h 3518888"/>
              <a:gd name="connsiteX228" fmla="*/ 786572 w 3515048"/>
              <a:gd name="connsiteY228" fmla="*/ 3275758 h 3518888"/>
              <a:gd name="connsiteX229" fmla="*/ 825525 w 3515048"/>
              <a:gd name="connsiteY229" fmla="*/ 3280815 h 3518888"/>
              <a:gd name="connsiteX230" fmla="*/ 954274 w 3515048"/>
              <a:gd name="connsiteY230" fmla="*/ 3341636 h 3518888"/>
              <a:gd name="connsiteX231" fmla="*/ 947167 w 3515048"/>
              <a:gd name="connsiteY231" fmla="*/ 3347787 h 3518888"/>
              <a:gd name="connsiteX232" fmla="*/ 1022749 w 3515048"/>
              <a:gd name="connsiteY232" fmla="*/ 3372661 h 3518888"/>
              <a:gd name="connsiteX233" fmla="*/ 1095187 w 3515048"/>
              <a:gd name="connsiteY233" fmla="*/ 3413664 h 3518888"/>
              <a:gd name="connsiteX234" fmla="*/ 1370863 w 3515048"/>
              <a:gd name="connsiteY234" fmla="*/ 3482002 h 3518888"/>
              <a:gd name="connsiteX235" fmla="*/ 1708180 w 3515048"/>
              <a:gd name="connsiteY235" fmla="*/ 3515898 h 3518888"/>
              <a:gd name="connsiteX236" fmla="*/ 1768044 w 3515048"/>
              <a:gd name="connsiteY236" fmla="*/ 3516582 h 3518888"/>
              <a:gd name="connsiteX237" fmla="*/ 1838843 w 3515048"/>
              <a:gd name="connsiteY237" fmla="*/ 3518632 h 3518888"/>
              <a:gd name="connsiteX238" fmla="*/ 2019392 w 3515048"/>
              <a:gd name="connsiteY238" fmla="*/ 3504964 h 3518888"/>
              <a:gd name="connsiteX239" fmla="*/ 2008184 w 3515048"/>
              <a:gd name="connsiteY239" fmla="*/ 3493210 h 3518888"/>
              <a:gd name="connsiteX240" fmla="*/ 2326230 w 3515048"/>
              <a:gd name="connsiteY240" fmla="*/ 3431296 h 3518888"/>
              <a:gd name="connsiteX241" fmla="*/ 2632248 w 3515048"/>
              <a:gd name="connsiteY241" fmla="*/ 3323868 h 3518888"/>
              <a:gd name="connsiteX242" fmla="*/ 2667784 w 3515048"/>
              <a:gd name="connsiteY242" fmla="*/ 3296533 h 3518888"/>
              <a:gd name="connsiteX243" fmla="*/ 2659447 w 3515048"/>
              <a:gd name="connsiteY243" fmla="*/ 3299950 h 3518888"/>
              <a:gd name="connsiteX244" fmla="*/ 2617624 w 3515048"/>
              <a:gd name="connsiteY244" fmla="*/ 3316488 h 3518888"/>
              <a:gd name="connsiteX245" fmla="*/ 2648923 w 3515048"/>
              <a:gd name="connsiteY245" fmla="*/ 3295849 h 3518888"/>
              <a:gd name="connsiteX246" fmla="*/ 2676258 w 3515048"/>
              <a:gd name="connsiteY246" fmla="*/ 3276715 h 3518888"/>
              <a:gd name="connsiteX247" fmla="*/ 2722455 w 3515048"/>
              <a:gd name="connsiteY247" fmla="*/ 3245689 h 3518888"/>
              <a:gd name="connsiteX248" fmla="*/ 2789973 w 3515048"/>
              <a:gd name="connsiteY248" fmla="*/ 3202636 h 3518888"/>
              <a:gd name="connsiteX249" fmla="*/ 2843140 w 3515048"/>
              <a:gd name="connsiteY249" fmla="*/ 3171337 h 3518888"/>
              <a:gd name="connsiteX250" fmla="*/ 2870475 w 3515048"/>
              <a:gd name="connsiteY250" fmla="*/ 3154389 h 3518888"/>
              <a:gd name="connsiteX251" fmla="*/ 2901501 w 3515048"/>
              <a:gd name="connsiteY251" fmla="*/ 3132248 h 3518888"/>
              <a:gd name="connsiteX252" fmla="*/ 2869108 w 3515048"/>
              <a:gd name="connsiteY252" fmla="*/ 3140039 h 3518888"/>
              <a:gd name="connsiteX253" fmla="*/ 2919542 w 3515048"/>
              <a:gd name="connsiteY253" fmla="*/ 3099036 h 3518888"/>
              <a:gd name="connsiteX254" fmla="*/ 2954804 w 3515048"/>
              <a:gd name="connsiteY254" fmla="*/ 3065413 h 3518888"/>
              <a:gd name="connsiteX255" fmla="*/ 3003324 w 3515048"/>
              <a:gd name="connsiteY255" fmla="*/ 3010743 h 3518888"/>
              <a:gd name="connsiteX256" fmla="*/ 3026423 w 3515048"/>
              <a:gd name="connsiteY256" fmla="*/ 2981904 h 3518888"/>
              <a:gd name="connsiteX257" fmla="*/ 3040090 w 3515048"/>
              <a:gd name="connsiteY257" fmla="*/ 2965640 h 3518888"/>
              <a:gd name="connsiteX258" fmla="*/ 3055125 w 3515048"/>
              <a:gd name="connsiteY258" fmla="*/ 2946915 h 3518888"/>
              <a:gd name="connsiteX259" fmla="*/ 3093394 w 3515048"/>
              <a:gd name="connsiteY259" fmla="*/ 2901538 h 3518888"/>
              <a:gd name="connsiteX260" fmla="*/ 3144238 w 3515048"/>
              <a:gd name="connsiteY260" fmla="*/ 2840034 h 3518888"/>
              <a:gd name="connsiteX261" fmla="*/ 3096948 w 3515048"/>
              <a:gd name="connsiteY261" fmla="*/ 2916026 h 3518888"/>
              <a:gd name="connsiteX262" fmla="*/ 3284878 w 3515048"/>
              <a:gd name="connsiteY262" fmla="*/ 2626409 h 3518888"/>
              <a:gd name="connsiteX263" fmla="*/ 3438365 w 3515048"/>
              <a:gd name="connsiteY263" fmla="*/ 2249183 h 3518888"/>
              <a:gd name="connsiteX264" fmla="*/ 3469664 w 3515048"/>
              <a:gd name="connsiteY264" fmla="*/ 2136698 h 3518888"/>
              <a:gd name="connsiteX265" fmla="*/ 3482511 w 3515048"/>
              <a:gd name="connsiteY265" fmla="*/ 2075467 h 3518888"/>
              <a:gd name="connsiteX266" fmla="*/ 3488798 w 3515048"/>
              <a:gd name="connsiteY266" fmla="*/ 2043895 h 3518888"/>
              <a:gd name="connsiteX267" fmla="*/ 3493719 w 3515048"/>
              <a:gd name="connsiteY267" fmla="*/ 2011639 h 3518888"/>
              <a:gd name="connsiteX268" fmla="*/ 3515040 w 3515048"/>
              <a:gd name="connsiteY268" fmla="*/ 1736783 h 3518888"/>
              <a:gd name="connsiteX269" fmla="*/ 3513947 w 3515048"/>
              <a:gd name="connsiteY269" fmla="*/ 1665438 h 3518888"/>
              <a:gd name="connsiteX270" fmla="*/ 3509983 w 3515048"/>
              <a:gd name="connsiteY270" fmla="*/ 1593820 h 3518888"/>
              <a:gd name="connsiteX271" fmla="*/ 3493035 w 3515048"/>
              <a:gd name="connsiteY271" fmla="*/ 1451677 h 3518888"/>
              <a:gd name="connsiteX272" fmla="*/ 3466930 w 3515048"/>
              <a:gd name="connsiteY272" fmla="*/ 1313907 h 3518888"/>
              <a:gd name="connsiteX273" fmla="*/ 3450256 w 3515048"/>
              <a:gd name="connsiteY273" fmla="*/ 1247756 h 3518888"/>
              <a:gd name="connsiteX274" fmla="*/ 3431668 w 3515048"/>
              <a:gd name="connsiteY274" fmla="*/ 1183928 h 3518888"/>
              <a:gd name="connsiteX275" fmla="*/ 3424971 w 3515048"/>
              <a:gd name="connsiteY275" fmla="*/ 1179417 h 3518888"/>
              <a:gd name="connsiteX276" fmla="*/ 3418137 w 3515048"/>
              <a:gd name="connsiteY276" fmla="*/ 1152082 h 3518888"/>
              <a:gd name="connsiteX277" fmla="*/ 3409663 w 3515048"/>
              <a:gd name="connsiteY277" fmla="*/ 1125840 h 3518888"/>
              <a:gd name="connsiteX278" fmla="*/ 3390802 w 3515048"/>
              <a:gd name="connsiteY278" fmla="*/ 1072947 h 3518888"/>
              <a:gd name="connsiteX279" fmla="*/ 3367977 w 3515048"/>
              <a:gd name="connsiteY279" fmla="*/ 1020326 h 3518888"/>
              <a:gd name="connsiteX280" fmla="*/ 3342692 w 3515048"/>
              <a:gd name="connsiteY280" fmla="*/ 967569 h 3518888"/>
              <a:gd name="connsiteX281" fmla="*/ 3315356 w 3515048"/>
              <a:gd name="connsiteY281" fmla="*/ 914812 h 3518888"/>
              <a:gd name="connsiteX282" fmla="*/ 3285014 w 3515048"/>
              <a:gd name="connsiteY282" fmla="*/ 862192 h 3518888"/>
              <a:gd name="connsiteX283" fmla="*/ 3269570 w 3515048"/>
              <a:gd name="connsiteY283" fmla="*/ 834857 h 3518888"/>
              <a:gd name="connsiteX284" fmla="*/ 3253169 w 3515048"/>
              <a:gd name="connsiteY284" fmla="*/ 808478 h 3518888"/>
              <a:gd name="connsiteX285" fmla="*/ 3220093 w 3515048"/>
              <a:gd name="connsiteY285" fmla="*/ 754764 h 3518888"/>
              <a:gd name="connsiteX286" fmla="*/ 3259046 w 3515048"/>
              <a:gd name="connsiteY286" fmla="*/ 829253 h 35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3515048" h="3518888">
                <a:moveTo>
                  <a:pt x="3259046" y="829253"/>
                </a:moveTo>
                <a:cubicBezTo>
                  <a:pt x="3242371" y="807111"/>
                  <a:pt x="3228020" y="787157"/>
                  <a:pt x="3215036" y="768295"/>
                </a:cubicBezTo>
                <a:cubicBezTo>
                  <a:pt x="3202052" y="749434"/>
                  <a:pt x="3188657" y="732759"/>
                  <a:pt x="3176493" y="715538"/>
                </a:cubicBezTo>
                <a:cubicBezTo>
                  <a:pt x="3164329" y="698317"/>
                  <a:pt x="3151345" y="681779"/>
                  <a:pt x="3137541" y="664421"/>
                </a:cubicBezTo>
                <a:cubicBezTo>
                  <a:pt x="3123736" y="647063"/>
                  <a:pt x="3109385" y="628612"/>
                  <a:pt x="3091344" y="609751"/>
                </a:cubicBezTo>
                <a:lnTo>
                  <a:pt x="3064009" y="556310"/>
                </a:lnTo>
                <a:cubicBezTo>
                  <a:pt x="3023006" y="516538"/>
                  <a:pt x="3012482" y="509840"/>
                  <a:pt x="3004144" y="505877"/>
                </a:cubicBezTo>
                <a:cubicBezTo>
                  <a:pt x="2987156" y="498398"/>
                  <a:pt x="2971506" y="488195"/>
                  <a:pt x="2957811" y="475671"/>
                </a:cubicBezTo>
                <a:cubicBezTo>
                  <a:pt x="2949337" y="465967"/>
                  <a:pt x="2939360" y="455307"/>
                  <a:pt x="2928289" y="443826"/>
                </a:cubicBezTo>
                <a:cubicBezTo>
                  <a:pt x="2917218" y="432345"/>
                  <a:pt x="2904097" y="421548"/>
                  <a:pt x="2890840" y="409657"/>
                </a:cubicBezTo>
                <a:cubicBezTo>
                  <a:pt x="2864871" y="385465"/>
                  <a:pt x="2833982" y="362777"/>
                  <a:pt x="2805144" y="340362"/>
                </a:cubicBezTo>
                <a:cubicBezTo>
                  <a:pt x="2776305" y="317947"/>
                  <a:pt x="2746646" y="299359"/>
                  <a:pt x="2723138" y="283505"/>
                </a:cubicBezTo>
                <a:cubicBezTo>
                  <a:pt x="2699630" y="267650"/>
                  <a:pt x="2679402" y="256169"/>
                  <a:pt x="2669151" y="249745"/>
                </a:cubicBezTo>
                <a:cubicBezTo>
                  <a:pt x="2644139" y="225964"/>
                  <a:pt x="2709470" y="264917"/>
                  <a:pt x="2725598" y="270520"/>
                </a:cubicBezTo>
                <a:cubicBezTo>
                  <a:pt x="2697033" y="253572"/>
                  <a:pt x="2675711" y="241955"/>
                  <a:pt x="2657260" y="232661"/>
                </a:cubicBezTo>
                <a:cubicBezTo>
                  <a:pt x="2638809" y="223367"/>
                  <a:pt x="2623364" y="217900"/>
                  <a:pt x="2607373" y="210929"/>
                </a:cubicBezTo>
                <a:lnTo>
                  <a:pt x="2552703" y="186738"/>
                </a:lnTo>
                <a:cubicBezTo>
                  <a:pt x="2530288" y="177307"/>
                  <a:pt x="2503773" y="163229"/>
                  <a:pt x="2466187" y="146965"/>
                </a:cubicBezTo>
                <a:lnTo>
                  <a:pt x="2465367" y="142455"/>
                </a:lnTo>
                <a:cubicBezTo>
                  <a:pt x="2369310" y="104112"/>
                  <a:pt x="2270548" y="72956"/>
                  <a:pt x="2169873" y="49241"/>
                </a:cubicBezTo>
                <a:cubicBezTo>
                  <a:pt x="2062103" y="24152"/>
                  <a:pt x="1952339" y="8557"/>
                  <a:pt x="1841849" y="2635"/>
                </a:cubicBezTo>
                <a:cubicBezTo>
                  <a:pt x="1729051" y="-3515"/>
                  <a:pt x="1615910" y="1107"/>
                  <a:pt x="1503986" y="16439"/>
                </a:cubicBezTo>
                <a:cubicBezTo>
                  <a:pt x="1394795" y="31405"/>
                  <a:pt x="1287413" y="57415"/>
                  <a:pt x="1183480" y="94071"/>
                </a:cubicBezTo>
                <a:cubicBezTo>
                  <a:pt x="1193926" y="89160"/>
                  <a:pt x="1205721" y="87908"/>
                  <a:pt x="1216966" y="90518"/>
                </a:cubicBezTo>
                <a:cubicBezTo>
                  <a:pt x="1106493" y="125041"/>
                  <a:pt x="999725" y="170458"/>
                  <a:pt x="898236" y="226100"/>
                </a:cubicBezTo>
                <a:cubicBezTo>
                  <a:pt x="795796" y="282259"/>
                  <a:pt x="699587" y="349102"/>
                  <a:pt x="611216" y="425511"/>
                </a:cubicBezTo>
                <a:cubicBezTo>
                  <a:pt x="527542" y="497801"/>
                  <a:pt x="451764" y="578755"/>
                  <a:pt x="385154" y="667018"/>
                </a:cubicBezTo>
                <a:cubicBezTo>
                  <a:pt x="326910" y="744328"/>
                  <a:pt x="277233" y="827734"/>
                  <a:pt x="236997" y="915769"/>
                </a:cubicBezTo>
                <a:cubicBezTo>
                  <a:pt x="270374" y="856326"/>
                  <a:pt x="308061" y="799407"/>
                  <a:pt x="349755" y="745470"/>
                </a:cubicBezTo>
                <a:cubicBezTo>
                  <a:pt x="398247" y="683712"/>
                  <a:pt x="450511" y="625012"/>
                  <a:pt x="506249" y="569705"/>
                </a:cubicBezTo>
                <a:cubicBezTo>
                  <a:pt x="612891" y="467464"/>
                  <a:pt x="727114" y="373435"/>
                  <a:pt x="847940" y="288425"/>
                </a:cubicBezTo>
                <a:cubicBezTo>
                  <a:pt x="868851" y="279541"/>
                  <a:pt x="891129" y="266967"/>
                  <a:pt x="914501" y="255076"/>
                </a:cubicBezTo>
                <a:lnTo>
                  <a:pt x="984616" y="218720"/>
                </a:lnTo>
                <a:cubicBezTo>
                  <a:pt x="1007441" y="208059"/>
                  <a:pt x="1028899" y="198219"/>
                  <a:pt x="1047214" y="191385"/>
                </a:cubicBezTo>
                <a:cubicBezTo>
                  <a:pt x="1061051" y="185333"/>
                  <a:pt x="1075772" y="181548"/>
                  <a:pt x="1090813" y="180177"/>
                </a:cubicBezTo>
                <a:cubicBezTo>
                  <a:pt x="1110495" y="172797"/>
                  <a:pt x="1129629" y="164049"/>
                  <a:pt x="1148627" y="158582"/>
                </a:cubicBezTo>
                <a:lnTo>
                  <a:pt x="1203298" y="140131"/>
                </a:lnTo>
                <a:cubicBezTo>
                  <a:pt x="1221066" y="133844"/>
                  <a:pt x="1238697" y="129470"/>
                  <a:pt x="1255508" y="124277"/>
                </a:cubicBezTo>
                <a:cubicBezTo>
                  <a:pt x="1272319" y="119083"/>
                  <a:pt x="1289404" y="113753"/>
                  <a:pt x="1305668" y="109379"/>
                </a:cubicBezTo>
                <a:cubicBezTo>
                  <a:pt x="1370316" y="92158"/>
                  <a:pt x="1428677" y="77943"/>
                  <a:pt x="1488405" y="67283"/>
                </a:cubicBezTo>
                <a:cubicBezTo>
                  <a:pt x="1518063" y="62226"/>
                  <a:pt x="1547585" y="56212"/>
                  <a:pt x="1578201" y="53615"/>
                </a:cubicBezTo>
                <a:cubicBezTo>
                  <a:pt x="1608816" y="51018"/>
                  <a:pt x="1639979" y="45688"/>
                  <a:pt x="1672918" y="44458"/>
                </a:cubicBezTo>
                <a:lnTo>
                  <a:pt x="1723488" y="41451"/>
                </a:lnTo>
                <a:lnTo>
                  <a:pt x="1777338" y="41451"/>
                </a:lnTo>
                <a:cubicBezTo>
                  <a:pt x="1813967" y="41451"/>
                  <a:pt x="1852784" y="44458"/>
                  <a:pt x="1894743" y="47328"/>
                </a:cubicBezTo>
                <a:cubicBezTo>
                  <a:pt x="1942307" y="55255"/>
                  <a:pt x="1918251" y="59765"/>
                  <a:pt x="1931236" y="67966"/>
                </a:cubicBezTo>
                <a:cubicBezTo>
                  <a:pt x="1843749" y="59445"/>
                  <a:pt x="1755730" y="57891"/>
                  <a:pt x="1667997" y="63319"/>
                </a:cubicBezTo>
                <a:cubicBezTo>
                  <a:pt x="1721438" y="63319"/>
                  <a:pt x="1774741" y="66326"/>
                  <a:pt x="1827772" y="70973"/>
                </a:cubicBezTo>
                <a:cubicBezTo>
                  <a:pt x="1810550" y="70973"/>
                  <a:pt x="1786769" y="71793"/>
                  <a:pt x="1761211" y="70973"/>
                </a:cubicBezTo>
                <a:lnTo>
                  <a:pt x="1721438" y="70973"/>
                </a:lnTo>
                <a:lnTo>
                  <a:pt x="1680435" y="72750"/>
                </a:lnTo>
                <a:lnTo>
                  <a:pt x="1642439" y="74937"/>
                </a:lnTo>
                <a:cubicBezTo>
                  <a:pt x="1630548" y="74937"/>
                  <a:pt x="1619477" y="77533"/>
                  <a:pt x="1609910" y="78763"/>
                </a:cubicBezTo>
                <a:cubicBezTo>
                  <a:pt x="1596898" y="79730"/>
                  <a:pt x="1584174" y="83017"/>
                  <a:pt x="1572324" y="88467"/>
                </a:cubicBezTo>
                <a:cubicBezTo>
                  <a:pt x="1684535" y="70290"/>
                  <a:pt x="1833922" y="70563"/>
                  <a:pt x="1977159" y="90654"/>
                </a:cubicBezTo>
                <a:cubicBezTo>
                  <a:pt x="2120396" y="110746"/>
                  <a:pt x="2256115" y="151065"/>
                  <a:pt x="2352335" y="180041"/>
                </a:cubicBezTo>
                <a:cubicBezTo>
                  <a:pt x="2252452" y="139178"/>
                  <a:pt x="2148551" y="108899"/>
                  <a:pt x="2042353" y="89698"/>
                </a:cubicBezTo>
                <a:cubicBezTo>
                  <a:pt x="2018572" y="83547"/>
                  <a:pt x="1987683" y="74800"/>
                  <a:pt x="1964038" y="70153"/>
                </a:cubicBezTo>
                <a:cubicBezTo>
                  <a:pt x="1940393" y="65506"/>
                  <a:pt x="1923035" y="60039"/>
                  <a:pt x="1925359" y="56485"/>
                </a:cubicBezTo>
                <a:lnTo>
                  <a:pt x="1985086" y="60722"/>
                </a:lnTo>
                <a:lnTo>
                  <a:pt x="2043447" y="68239"/>
                </a:lnTo>
                <a:lnTo>
                  <a:pt x="2072286" y="72203"/>
                </a:lnTo>
                <a:lnTo>
                  <a:pt x="2100578" y="77670"/>
                </a:lnTo>
                <a:lnTo>
                  <a:pt x="2156752" y="88877"/>
                </a:lnTo>
                <a:lnTo>
                  <a:pt x="2211422" y="102545"/>
                </a:lnTo>
                <a:lnTo>
                  <a:pt x="2238757" y="109789"/>
                </a:lnTo>
                <a:lnTo>
                  <a:pt x="2266093" y="118400"/>
                </a:lnTo>
                <a:lnTo>
                  <a:pt x="2319396" y="135757"/>
                </a:lnTo>
                <a:lnTo>
                  <a:pt x="2371743" y="155849"/>
                </a:lnTo>
                <a:lnTo>
                  <a:pt x="2397848" y="165963"/>
                </a:lnTo>
                <a:cubicBezTo>
                  <a:pt x="2406459" y="169516"/>
                  <a:pt x="2414933" y="173480"/>
                  <a:pt x="2423544" y="177307"/>
                </a:cubicBezTo>
                <a:lnTo>
                  <a:pt x="2474387" y="202182"/>
                </a:lnTo>
                <a:lnTo>
                  <a:pt x="2525094" y="227877"/>
                </a:lnTo>
                <a:lnTo>
                  <a:pt x="2550653" y="240862"/>
                </a:lnTo>
                <a:lnTo>
                  <a:pt x="2575801" y="254529"/>
                </a:lnTo>
                <a:lnTo>
                  <a:pt x="2626371" y="283368"/>
                </a:lnTo>
                <a:lnTo>
                  <a:pt x="2676531" y="315077"/>
                </a:lnTo>
                <a:cubicBezTo>
                  <a:pt x="2693616" y="325327"/>
                  <a:pt x="2710017" y="336945"/>
                  <a:pt x="2726828" y="348562"/>
                </a:cubicBezTo>
                <a:cubicBezTo>
                  <a:pt x="2743639" y="360180"/>
                  <a:pt x="2760997" y="371251"/>
                  <a:pt x="2777262" y="384235"/>
                </a:cubicBezTo>
                <a:cubicBezTo>
                  <a:pt x="2845600" y="432345"/>
                  <a:pt x="2927606" y="512027"/>
                  <a:pt x="2932526" y="526378"/>
                </a:cubicBezTo>
                <a:cubicBezTo>
                  <a:pt x="2891523" y="490296"/>
                  <a:pt x="2917355" y="522688"/>
                  <a:pt x="2882776" y="494259"/>
                </a:cubicBezTo>
                <a:cubicBezTo>
                  <a:pt x="2927059" y="532529"/>
                  <a:pt x="2933620" y="530342"/>
                  <a:pt x="2944007" y="533349"/>
                </a:cubicBezTo>
                <a:cubicBezTo>
                  <a:pt x="2952932" y="536337"/>
                  <a:pt x="2960996" y="541450"/>
                  <a:pt x="2967515" y="548246"/>
                </a:cubicBezTo>
                <a:cubicBezTo>
                  <a:pt x="2988427" y="567008"/>
                  <a:pt x="3008026" y="587192"/>
                  <a:pt x="3026149" y="608657"/>
                </a:cubicBezTo>
                <a:cubicBezTo>
                  <a:pt x="3015352" y="608657"/>
                  <a:pt x="3005101" y="608657"/>
                  <a:pt x="2994304" y="608657"/>
                </a:cubicBezTo>
                <a:cubicBezTo>
                  <a:pt x="3025603" y="625605"/>
                  <a:pt x="3060045" y="665105"/>
                  <a:pt x="3093531" y="713351"/>
                </a:cubicBezTo>
                <a:cubicBezTo>
                  <a:pt x="3127016" y="761598"/>
                  <a:pt x="3161869" y="816815"/>
                  <a:pt x="3199591" y="864379"/>
                </a:cubicBezTo>
                <a:cubicBezTo>
                  <a:pt x="3207109" y="885290"/>
                  <a:pt x="3199591" y="879276"/>
                  <a:pt x="3182917" y="858638"/>
                </a:cubicBezTo>
                <a:cubicBezTo>
                  <a:pt x="3174716" y="848388"/>
                  <a:pt x="3164602" y="834447"/>
                  <a:pt x="3153258" y="817635"/>
                </a:cubicBezTo>
                <a:cubicBezTo>
                  <a:pt x="3141914" y="800824"/>
                  <a:pt x="3128110" y="783876"/>
                  <a:pt x="3114852" y="765015"/>
                </a:cubicBezTo>
                <a:cubicBezTo>
                  <a:pt x="3128520" y="787020"/>
                  <a:pt x="3141231" y="803148"/>
                  <a:pt x="3150935" y="817089"/>
                </a:cubicBezTo>
                <a:cubicBezTo>
                  <a:pt x="3160639" y="831030"/>
                  <a:pt x="3169113" y="841690"/>
                  <a:pt x="3177313" y="851804"/>
                </a:cubicBezTo>
                <a:cubicBezTo>
                  <a:pt x="3197241" y="875029"/>
                  <a:pt x="3214694" y="900268"/>
                  <a:pt x="3229387" y="927113"/>
                </a:cubicBezTo>
                <a:lnTo>
                  <a:pt x="3200821" y="897728"/>
                </a:lnTo>
                <a:lnTo>
                  <a:pt x="3187154" y="883103"/>
                </a:lnTo>
                <a:lnTo>
                  <a:pt x="3172256" y="869436"/>
                </a:lnTo>
                <a:cubicBezTo>
                  <a:pt x="3187168" y="884559"/>
                  <a:pt x="3200125" y="901504"/>
                  <a:pt x="3210799" y="919869"/>
                </a:cubicBezTo>
                <a:cubicBezTo>
                  <a:pt x="3220640" y="935877"/>
                  <a:pt x="3228881" y="952815"/>
                  <a:pt x="3235401" y="970439"/>
                </a:cubicBezTo>
                <a:cubicBezTo>
                  <a:pt x="3247428" y="1003515"/>
                  <a:pt x="3255355" y="1033037"/>
                  <a:pt x="3262736" y="1057366"/>
                </a:cubicBezTo>
                <a:cubicBezTo>
                  <a:pt x="3269296" y="1060919"/>
                  <a:pt x="3264513" y="1011442"/>
                  <a:pt x="3308386" y="1114086"/>
                </a:cubicBezTo>
                <a:cubicBezTo>
                  <a:pt x="3323557" y="1159599"/>
                  <a:pt x="3309889" y="1138551"/>
                  <a:pt x="3311393" y="1150032"/>
                </a:cubicBezTo>
                <a:cubicBezTo>
                  <a:pt x="3320031" y="1158399"/>
                  <a:pt x="3327152" y="1168203"/>
                  <a:pt x="3332441" y="1179007"/>
                </a:cubicBezTo>
                <a:cubicBezTo>
                  <a:pt x="3345124" y="1204612"/>
                  <a:pt x="3356031" y="1231052"/>
                  <a:pt x="3365106" y="1258143"/>
                </a:cubicBezTo>
                <a:cubicBezTo>
                  <a:pt x="3363056" y="1272767"/>
                  <a:pt x="3339821" y="1214817"/>
                  <a:pt x="3331894" y="1212630"/>
                </a:cubicBezTo>
                <a:cubicBezTo>
                  <a:pt x="3348924" y="1256176"/>
                  <a:pt x="3361348" y="1301390"/>
                  <a:pt x="3368933" y="1347529"/>
                </a:cubicBezTo>
                <a:cubicBezTo>
                  <a:pt x="3396269" y="1441153"/>
                  <a:pt x="3376861" y="1338919"/>
                  <a:pt x="3397362" y="1395639"/>
                </a:cubicBezTo>
                <a:cubicBezTo>
                  <a:pt x="3402460" y="1417535"/>
                  <a:pt x="3404620" y="1440004"/>
                  <a:pt x="3403786" y="1462474"/>
                </a:cubicBezTo>
                <a:cubicBezTo>
                  <a:pt x="3402829" y="1472041"/>
                  <a:pt x="3399549" y="1471495"/>
                  <a:pt x="3395312" y="1468078"/>
                </a:cubicBezTo>
                <a:cubicBezTo>
                  <a:pt x="3387111" y="1461381"/>
                  <a:pt x="3375631" y="1443613"/>
                  <a:pt x="3373444" y="1471631"/>
                </a:cubicBezTo>
                <a:cubicBezTo>
                  <a:pt x="3369890" y="1457964"/>
                  <a:pt x="3366336" y="1444296"/>
                  <a:pt x="3362510" y="1430628"/>
                </a:cubicBezTo>
                <a:lnTo>
                  <a:pt x="3349799" y="1387849"/>
                </a:lnTo>
                <a:cubicBezTo>
                  <a:pt x="3345425" y="1374181"/>
                  <a:pt x="3342008" y="1359010"/>
                  <a:pt x="3337088" y="1345069"/>
                </a:cubicBezTo>
                <a:lnTo>
                  <a:pt x="3323420" y="1304066"/>
                </a:lnTo>
                <a:cubicBezTo>
                  <a:pt x="3315083" y="1276731"/>
                  <a:pt x="3304696" y="1252129"/>
                  <a:pt x="3296085" y="1230398"/>
                </a:cubicBezTo>
                <a:lnTo>
                  <a:pt x="3284057" y="1200466"/>
                </a:lnTo>
                <a:cubicBezTo>
                  <a:pt x="3280094" y="1191718"/>
                  <a:pt x="3276267" y="1183791"/>
                  <a:pt x="3272987" y="1177231"/>
                </a:cubicBezTo>
                <a:lnTo>
                  <a:pt x="3283237" y="1201559"/>
                </a:lnTo>
                <a:lnTo>
                  <a:pt x="3292258" y="1226297"/>
                </a:lnTo>
                <a:lnTo>
                  <a:pt x="3310573" y="1275911"/>
                </a:lnTo>
                <a:lnTo>
                  <a:pt x="3326290" y="1326481"/>
                </a:lnTo>
                <a:cubicBezTo>
                  <a:pt x="3331757" y="1343156"/>
                  <a:pt x="3336951" y="1360104"/>
                  <a:pt x="3341051" y="1377325"/>
                </a:cubicBezTo>
                <a:cubicBezTo>
                  <a:pt x="3335721" y="1371994"/>
                  <a:pt x="3341051" y="1407530"/>
                  <a:pt x="3342418" y="1430902"/>
                </a:cubicBezTo>
                <a:cubicBezTo>
                  <a:pt x="3343648" y="1442519"/>
                  <a:pt x="3342418" y="1451403"/>
                  <a:pt x="3341188" y="1450447"/>
                </a:cubicBezTo>
                <a:cubicBezTo>
                  <a:pt x="3335147" y="1438364"/>
                  <a:pt x="3330568" y="1425612"/>
                  <a:pt x="3327520" y="1412450"/>
                </a:cubicBezTo>
                <a:cubicBezTo>
                  <a:pt x="3348391" y="1521423"/>
                  <a:pt x="3361047" y="1631802"/>
                  <a:pt x="3365380" y="1742660"/>
                </a:cubicBezTo>
                <a:cubicBezTo>
                  <a:pt x="3369453" y="1851851"/>
                  <a:pt x="3363562" y="1961192"/>
                  <a:pt x="3347748" y="2069317"/>
                </a:cubicBezTo>
                <a:cubicBezTo>
                  <a:pt x="3351575" y="2055649"/>
                  <a:pt x="3355539" y="2039658"/>
                  <a:pt x="3358956" y="2028314"/>
                </a:cubicBezTo>
                <a:cubicBezTo>
                  <a:pt x="3362373" y="2016970"/>
                  <a:pt x="3364560" y="2009316"/>
                  <a:pt x="3366746" y="2012596"/>
                </a:cubicBezTo>
                <a:cubicBezTo>
                  <a:pt x="3354036" y="2116470"/>
                  <a:pt x="3345835" y="2103212"/>
                  <a:pt x="3335721" y="2121937"/>
                </a:cubicBezTo>
                <a:cubicBezTo>
                  <a:pt x="3324104" y="2198066"/>
                  <a:pt x="3338318" y="2193009"/>
                  <a:pt x="3335038" y="2241802"/>
                </a:cubicBezTo>
                <a:cubicBezTo>
                  <a:pt x="3306882" y="2317384"/>
                  <a:pt x="3288978" y="2359617"/>
                  <a:pt x="3271483" y="2398570"/>
                </a:cubicBezTo>
                <a:cubicBezTo>
                  <a:pt x="3262791" y="2418743"/>
                  <a:pt x="3252977" y="2438397"/>
                  <a:pt x="3242098" y="2457477"/>
                </a:cubicBezTo>
                <a:lnTo>
                  <a:pt x="3223100" y="2491100"/>
                </a:lnTo>
                <a:cubicBezTo>
                  <a:pt x="3215583" y="2502991"/>
                  <a:pt x="3206972" y="2515701"/>
                  <a:pt x="3197541" y="2529916"/>
                </a:cubicBezTo>
                <a:lnTo>
                  <a:pt x="3213396" y="2528549"/>
                </a:lnTo>
                <a:cubicBezTo>
                  <a:pt x="3193988" y="2557661"/>
                  <a:pt x="3177026" y="2588345"/>
                  <a:pt x="3162689" y="2620259"/>
                </a:cubicBezTo>
                <a:cubicBezTo>
                  <a:pt x="3156593" y="2634432"/>
                  <a:pt x="3149472" y="2648127"/>
                  <a:pt x="3141367" y="2661262"/>
                </a:cubicBezTo>
                <a:cubicBezTo>
                  <a:pt x="3130570" y="2679767"/>
                  <a:pt x="3118419" y="2697440"/>
                  <a:pt x="3105011" y="2714155"/>
                </a:cubicBezTo>
                <a:cubicBezTo>
                  <a:pt x="3099818" y="2717572"/>
                  <a:pt x="3118679" y="2682173"/>
                  <a:pt x="3133167" y="2653608"/>
                </a:cubicBezTo>
                <a:cubicBezTo>
                  <a:pt x="3124420" y="2669148"/>
                  <a:pt x="3114838" y="2684196"/>
                  <a:pt x="3104465" y="2698711"/>
                </a:cubicBezTo>
                <a:cubicBezTo>
                  <a:pt x="3096128" y="2709508"/>
                  <a:pt x="3088747" y="2717162"/>
                  <a:pt x="3081640" y="2724953"/>
                </a:cubicBezTo>
                <a:cubicBezTo>
                  <a:pt x="3062068" y="2746028"/>
                  <a:pt x="3044109" y="2768552"/>
                  <a:pt x="3027926" y="2792334"/>
                </a:cubicBezTo>
                <a:lnTo>
                  <a:pt x="3043917" y="2759942"/>
                </a:lnTo>
                <a:cubicBezTo>
                  <a:pt x="3048974" y="2749008"/>
                  <a:pt x="3053484" y="2737800"/>
                  <a:pt x="3058268" y="2726866"/>
                </a:cubicBezTo>
                <a:cubicBezTo>
                  <a:pt x="3038860" y="2756388"/>
                  <a:pt x="3011798" y="2790557"/>
                  <a:pt x="2993210" y="2814202"/>
                </a:cubicBezTo>
                <a:cubicBezTo>
                  <a:pt x="2974622" y="2837847"/>
                  <a:pt x="2960681" y="2848098"/>
                  <a:pt x="2967652" y="2830330"/>
                </a:cubicBezTo>
                <a:cubicBezTo>
                  <a:pt x="2959041" y="2843178"/>
                  <a:pt x="2949201" y="2856845"/>
                  <a:pt x="2938540" y="2871333"/>
                </a:cubicBezTo>
                <a:cubicBezTo>
                  <a:pt x="2927879" y="2885821"/>
                  <a:pt x="2914622" y="2899898"/>
                  <a:pt x="2901501" y="2915069"/>
                </a:cubicBezTo>
                <a:cubicBezTo>
                  <a:pt x="2888380" y="2930240"/>
                  <a:pt x="2874165" y="2945138"/>
                  <a:pt x="2858584" y="2960309"/>
                </a:cubicBezTo>
                <a:cubicBezTo>
                  <a:pt x="2843003" y="2975480"/>
                  <a:pt x="2828105" y="2991198"/>
                  <a:pt x="2811294" y="3005822"/>
                </a:cubicBezTo>
                <a:cubicBezTo>
                  <a:pt x="2794483" y="3020447"/>
                  <a:pt x="2778355" y="3036165"/>
                  <a:pt x="2760724" y="3050106"/>
                </a:cubicBezTo>
                <a:lnTo>
                  <a:pt x="2708924" y="3092202"/>
                </a:lnTo>
                <a:cubicBezTo>
                  <a:pt x="2691292" y="3105870"/>
                  <a:pt x="2673935" y="3118444"/>
                  <a:pt x="2657260" y="3131155"/>
                </a:cubicBezTo>
                <a:cubicBezTo>
                  <a:pt x="2640586" y="3143866"/>
                  <a:pt x="2623501" y="3154936"/>
                  <a:pt x="2607920" y="3166690"/>
                </a:cubicBezTo>
                <a:lnTo>
                  <a:pt x="2610243" y="3151246"/>
                </a:lnTo>
                <a:cubicBezTo>
                  <a:pt x="2601510" y="3159255"/>
                  <a:pt x="2592394" y="3166827"/>
                  <a:pt x="2582908" y="3173934"/>
                </a:cubicBezTo>
                <a:cubicBezTo>
                  <a:pt x="2571974" y="3182135"/>
                  <a:pt x="2558853" y="3189789"/>
                  <a:pt x="2545185" y="3198399"/>
                </a:cubicBezTo>
                <a:cubicBezTo>
                  <a:pt x="2531518" y="3207010"/>
                  <a:pt x="2516757" y="3216031"/>
                  <a:pt x="2501176" y="3224094"/>
                </a:cubicBezTo>
                <a:lnTo>
                  <a:pt x="2453339" y="3248696"/>
                </a:lnTo>
                <a:cubicBezTo>
                  <a:pt x="2437485" y="3257443"/>
                  <a:pt x="2420947" y="3264277"/>
                  <a:pt x="2405229" y="3271658"/>
                </a:cubicBezTo>
                <a:lnTo>
                  <a:pt x="2360536" y="3292979"/>
                </a:lnTo>
                <a:cubicBezTo>
                  <a:pt x="2337246" y="3302533"/>
                  <a:pt x="2314831" y="3314096"/>
                  <a:pt x="2293565" y="3327558"/>
                </a:cubicBezTo>
                <a:lnTo>
                  <a:pt x="2280717" y="3326875"/>
                </a:lnTo>
                <a:cubicBezTo>
                  <a:pt x="2256389" y="3337672"/>
                  <a:pt x="2232197" y="3349427"/>
                  <a:pt x="2207322" y="3359541"/>
                </a:cubicBezTo>
                <a:cubicBezTo>
                  <a:pt x="2182447" y="3369655"/>
                  <a:pt x="2157572" y="3379495"/>
                  <a:pt x="2132150" y="3388516"/>
                </a:cubicBezTo>
                <a:cubicBezTo>
                  <a:pt x="2060668" y="3403550"/>
                  <a:pt x="2081169" y="3380862"/>
                  <a:pt x="2076523" y="3386876"/>
                </a:cubicBezTo>
                <a:cubicBezTo>
                  <a:pt x="2057388" y="3392206"/>
                  <a:pt x="2038253" y="3395350"/>
                  <a:pt x="2019802" y="3399040"/>
                </a:cubicBezTo>
                <a:cubicBezTo>
                  <a:pt x="2001351" y="3402730"/>
                  <a:pt x="1983583" y="3406694"/>
                  <a:pt x="1965951" y="3409017"/>
                </a:cubicBezTo>
                <a:cubicBezTo>
                  <a:pt x="1930552" y="3413528"/>
                  <a:pt x="1897613" y="3419405"/>
                  <a:pt x="1865494" y="3420908"/>
                </a:cubicBezTo>
                <a:cubicBezTo>
                  <a:pt x="1833376" y="3422412"/>
                  <a:pt x="1803580" y="3425555"/>
                  <a:pt x="1775015" y="3425009"/>
                </a:cubicBezTo>
                <a:cubicBezTo>
                  <a:pt x="1748021" y="3425514"/>
                  <a:pt x="1721000" y="3424598"/>
                  <a:pt x="1694102" y="3422275"/>
                </a:cubicBezTo>
                <a:cubicBezTo>
                  <a:pt x="1680230" y="3427510"/>
                  <a:pt x="1665592" y="3430421"/>
                  <a:pt x="1650776" y="3430886"/>
                </a:cubicBezTo>
                <a:cubicBezTo>
                  <a:pt x="1624069" y="3432662"/>
                  <a:pt x="1597281" y="3432936"/>
                  <a:pt x="1570547" y="3431706"/>
                </a:cubicBezTo>
                <a:cubicBezTo>
                  <a:pt x="1554966" y="3431706"/>
                  <a:pt x="1538701" y="3430066"/>
                  <a:pt x="1521890" y="3428562"/>
                </a:cubicBezTo>
                <a:lnTo>
                  <a:pt x="1470227" y="3423642"/>
                </a:lnTo>
                <a:lnTo>
                  <a:pt x="1418153" y="3415578"/>
                </a:lnTo>
                <a:cubicBezTo>
                  <a:pt x="1400795" y="3412844"/>
                  <a:pt x="1383574" y="3410247"/>
                  <a:pt x="1367309" y="3406421"/>
                </a:cubicBezTo>
                <a:cubicBezTo>
                  <a:pt x="1207475" y="3369272"/>
                  <a:pt x="1053601" y="3310023"/>
                  <a:pt x="910127" y="3230382"/>
                </a:cubicBezTo>
                <a:cubicBezTo>
                  <a:pt x="837707" y="3190267"/>
                  <a:pt x="768319" y="3144904"/>
                  <a:pt x="702516" y="3094662"/>
                </a:cubicBezTo>
                <a:cubicBezTo>
                  <a:pt x="636365" y="3044721"/>
                  <a:pt x="574047" y="2989900"/>
                  <a:pt x="516090" y="2930650"/>
                </a:cubicBezTo>
                <a:cubicBezTo>
                  <a:pt x="502422" y="2915616"/>
                  <a:pt x="486568" y="2901675"/>
                  <a:pt x="473173" y="2885957"/>
                </a:cubicBezTo>
                <a:lnTo>
                  <a:pt x="432170" y="2840034"/>
                </a:lnTo>
                <a:cubicBezTo>
                  <a:pt x="406202" y="2808189"/>
                  <a:pt x="379413" y="2777026"/>
                  <a:pt x="355768" y="2743677"/>
                </a:cubicBezTo>
                <a:cubicBezTo>
                  <a:pt x="332123" y="2710328"/>
                  <a:pt x="308752" y="2676979"/>
                  <a:pt x="285927" y="2643357"/>
                </a:cubicBezTo>
                <a:cubicBezTo>
                  <a:pt x="263102" y="2609735"/>
                  <a:pt x="243147" y="2575019"/>
                  <a:pt x="224696" y="2538663"/>
                </a:cubicBezTo>
                <a:cubicBezTo>
                  <a:pt x="206244" y="2502307"/>
                  <a:pt x="188067" y="2467181"/>
                  <a:pt x="170025" y="2431372"/>
                </a:cubicBezTo>
                <a:cubicBezTo>
                  <a:pt x="161825" y="2413194"/>
                  <a:pt x="154444" y="2394880"/>
                  <a:pt x="146517" y="2376702"/>
                </a:cubicBezTo>
                <a:lnTo>
                  <a:pt x="135036" y="2349366"/>
                </a:lnTo>
                <a:lnTo>
                  <a:pt x="124785" y="2322031"/>
                </a:lnTo>
                <a:cubicBezTo>
                  <a:pt x="97423" y="2249429"/>
                  <a:pt x="75048" y="2175036"/>
                  <a:pt x="57814" y="2099386"/>
                </a:cubicBezTo>
                <a:cubicBezTo>
                  <a:pt x="53714" y="2076971"/>
                  <a:pt x="47973" y="2052642"/>
                  <a:pt x="41686" y="2026810"/>
                </a:cubicBezTo>
                <a:cubicBezTo>
                  <a:pt x="35399" y="2000978"/>
                  <a:pt x="30615" y="1973370"/>
                  <a:pt x="24328" y="1944804"/>
                </a:cubicBezTo>
                <a:lnTo>
                  <a:pt x="9294" y="1857878"/>
                </a:lnTo>
                <a:cubicBezTo>
                  <a:pt x="5877" y="1828493"/>
                  <a:pt x="2597" y="1798834"/>
                  <a:pt x="0" y="1769996"/>
                </a:cubicBezTo>
                <a:cubicBezTo>
                  <a:pt x="0" y="1805395"/>
                  <a:pt x="0" y="1832867"/>
                  <a:pt x="1230" y="1856238"/>
                </a:cubicBezTo>
                <a:cubicBezTo>
                  <a:pt x="2460" y="1879610"/>
                  <a:pt x="5194" y="1898745"/>
                  <a:pt x="7381" y="1917879"/>
                </a:cubicBezTo>
                <a:lnTo>
                  <a:pt x="10797" y="1946991"/>
                </a:lnTo>
                <a:cubicBezTo>
                  <a:pt x="12438" y="1956969"/>
                  <a:pt x="14078" y="1967356"/>
                  <a:pt x="15991" y="1978837"/>
                </a:cubicBezTo>
                <a:cubicBezTo>
                  <a:pt x="19818" y="2001525"/>
                  <a:pt x="22552" y="2028314"/>
                  <a:pt x="29659" y="2062483"/>
                </a:cubicBezTo>
                <a:cubicBezTo>
                  <a:pt x="33486" y="2088315"/>
                  <a:pt x="34716" y="2110593"/>
                  <a:pt x="37313" y="2130821"/>
                </a:cubicBezTo>
                <a:cubicBezTo>
                  <a:pt x="39909" y="2151049"/>
                  <a:pt x="40730" y="2168134"/>
                  <a:pt x="41823" y="2185491"/>
                </a:cubicBezTo>
                <a:cubicBezTo>
                  <a:pt x="42916" y="2202849"/>
                  <a:pt x="44420" y="2219797"/>
                  <a:pt x="46470" y="2237975"/>
                </a:cubicBezTo>
                <a:cubicBezTo>
                  <a:pt x="48520" y="2256153"/>
                  <a:pt x="50707" y="2275971"/>
                  <a:pt x="55354" y="2298523"/>
                </a:cubicBezTo>
                <a:cubicBezTo>
                  <a:pt x="55217" y="2282532"/>
                  <a:pt x="55217" y="2265857"/>
                  <a:pt x="55217" y="2249866"/>
                </a:cubicBezTo>
                <a:lnTo>
                  <a:pt x="81596" y="2322441"/>
                </a:lnTo>
                <a:cubicBezTo>
                  <a:pt x="87336" y="2339116"/>
                  <a:pt x="90206" y="2349776"/>
                  <a:pt x="92940" y="2360300"/>
                </a:cubicBezTo>
                <a:cubicBezTo>
                  <a:pt x="101935" y="2390574"/>
                  <a:pt x="114798" y="2419563"/>
                  <a:pt x="131209" y="2446543"/>
                </a:cubicBezTo>
                <a:lnTo>
                  <a:pt x="109614" y="2450644"/>
                </a:lnTo>
                <a:cubicBezTo>
                  <a:pt x="126552" y="2475628"/>
                  <a:pt x="140326" y="2502635"/>
                  <a:pt x="150617" y="2531009"/>
                </a:cubicBezTo>
                <a:cubicBezTo>
                  <a:pt x="165515" y="2562991"/>
                  <a:pt x="177952" y="2596477"/>
                  <a:pt x="185743" y="2615885"/>
                </a:cubicBezTo>
                <a:lnTo>
                  <a:pt x="217042" y="2640760"/>
                </a:lnTo>
                <a:cubicBezTo>
                  <a:pt x="226473" y="2661398"/>
                  <a:pt x="235357" y="2680123"/>
                  <a:pt x="244377" y="2696387"/>
                </a:cubicBezTo>
                <a:cubicBezTo>
                  <a:pt x="253398" y="2712652"/>
                  <a:pt x="260642" y="2727960"/>
                  <a:pt x="267202" y="2741354"/>
                </a:cubicBezTo>
                <a:cubicBezTo>
                  <a:pt x="278440" y="2760666"/>
                  <a:pt x="287035" y="2781400"/>
                  <a:pt x="292761" y="2802995"/>
                </a:cubicBezTo>
                <a:lnTo>
                  <a:pt x="298638" y="2787960"/>
                </a:lnTo>
                <a:cubicBezTo>
                  <a:pt x="309085" y="2807861"/>
                  <a:pt x="321542" y="2826640"/>
                  <a:pt x="335814" y="2843998"/>
                </a:cubicBezTo>
                <a:cubicBezTo>
                  <a:pt x="345654" y="2857665"/>
                  <a:pt x="356588" y="2871333"/>
                  <a:pt x="367659" y="2885821"/>
                </a:cubicBezTo>
                <a:cubicBezTo>
                  <a:pt x="378730" y="2900308"/>
                  <a:pt x="391167" y="2913976"/>
                  <a:pt x="402375" y="2926824"/>
                </a:cubicBezTo>
                <a:cubicBezTo>
                  <a:pt x="424106" y="2954159"/>
                  <a:pt x="445018" y="2976164"/>
                  <a:pt x="453355" y="2988874"/>
                </a:cubicBezTo>
                <a:cubicBezTo>
                  <a:pt x="461692" y="3001586"/>
                  <a:pt x="458959" y="3003636"/>
                  <a:pt x="436134" y="2987918"/>
                </a:cubicBezTo>
                <a:cubicBezTo>
                  <a:pt x="446385" y="2996529"/>
                  <a:pt x="456909" y="3003909"/>
                  <a:pt x="469756" y="3015253"/>
                </a:cubicBezTo>
                <a:cubicBezTo>
                  <a:pt x="487349" y="3028798"/>
                  <a:pt x="504100" y="3043408"/>
                  <a:pt x="519917" y="3058989"/>
                </a:cubicBezTo>
                <a:lnTo>
                  <a:pt x="517183" y="3074981"/>
                </a:lnTo>
                <a:cubicBezTo>
                  <a:pt x="580737" y="3129925"/>
                  <a:pt x="656593" y="3184595"/>
                  <a:pt x="671901" y="3205096"/>
                </a:cubicBezTo>
                <a:cubicBezTo>
                  <a:pt x="650537" y="3190062"/>
                  <a:pt x="626915" y="3178527"/>
                  <a:pt x="601922" y="3170927"/>
                </a:cubicBezTo>
                <a:cubicBezTo>
                  <a:pt x="619554" y="3184595"/>
                  <a:pt x="635271" y="3197169"/>
                  <a:pt x="649349" y="3207967"/>
                </a:cubicBezTo>
                <a:cubicBezTo>
                  <a:pt x="663427" y="3218764"/>
                  <a:pt x="676684" y="3226828"/>
                  <a:pt x="688302" y="3234345"/>
                </a:cubicBezTo>
                <a:cubicBezTo>
                  <a:pt x="705103" y="3246113"/>
                  <a:pt x="722892" y="3256405"/>
                  <a:pt x="741469" y="3265097"/>
                </a:cubicBezTo>
                <a:cubicBezTo>
                  <a:pt x="767984" y="3277398"/>
                  <a:pt x="777825" y="3276988"/>
                  <a:pt x="786572" y="3275758"/>
                </a:cubicBezTo>
                <a:cubicBezTo>
                  <a:pt x="799771" y="3273544"/>
                  <a:pt x="813329" y="3275307"/>
                  <a:pt x="825525" y="3280815"/>
                </a:cubicBezTo>
                <a:cubicBezTo>
                  <a:pt x="848213" y="3288332"/>
                  <a:pt x="884569" y="3307330"/>
                  <a:pt x="954274" y="3341636"/>
                </a:cubicBezTo>
                <a:lnTo>
                  <a:pt x="947167" y="3347787"/>
                </a:lnTo>
                <a:cubicBezTo>
                  <a:pt x="971905" y="3357354"/>
                  <a:pt x="997600" y="3364324"/>
                  <a:pt x="1022749" y="3372661"/>
                </a:cubicBezTo>
                <a:cubicBezTo>
                  <a:pt x="1046120" y="3387969"/>
                  <a:pt x="1070859" y="3399997"/>
                  <a:pt x="1095187" y="3413664"/>
                </a:cubicBezTo>
                <a:cubicBezTo>
                  <a:pt x="1153001" y="3419815"/>
                  <a:pt x="1254962" y="3456718"/>
                  <a:pt x="1370863" y="3482002"/>
                </a:cubicBezTo>
                <a:cubicBezTo>
                  <a:pt x="1486764" y="3507287"/>
                  <a:pt x="1614420" y="3524236"/>
                  <a:pt x="1708180" y="3515898"/>
                </a:cubicBezTo>
                <a:cubicBezTo>
                  <a:pt x="1726631" y="3515898"/>
                  <a:pt x="1746449" y="3515898"/>
                  <a:pt x="1768044" y="3516582"/>
                </a:cubicBezTo>
                <a:cubicBezTo>
                  <a:pt x="1789639" y="3517265"/>
                  <a:pt x="1813284" y="3519179"/>
                  <a:pt x="1838843" y="3518632"/>
                </a:cubicBezTo>
                <a:cubicBezTo>
                  <a:pt x="1899335" y="3520067"/>
                  <a:pt x="1959815" y="3515488"/>
                  <a:pt x="2019392" y="3504964"/>
                </a:cubicBezTo>
                <a:lnTo>
                  <a:pt x="2008184" y="3493210"/>
                </a:lnTo>
                <a:cubicBezTo>
                  <a:pt x="2065042" y="3491707"/>
                  <a:pt x="2197754" y="3469975"/>
                  <a:pt x="2326230" y="3431296"/>
                </a:cubicBezTo>
                <a:cubicBezTo>
                  <a:pt x="2454706" y="3392616"/>
                  <a:pt x="2578124" y="3339039"/>
                  <a:pt x="2632248" y="3323868"/>
                </a:cubicBezTo>
                <a:cubicBezTo>
                  <a:pt x="2644741" y="3315627"/>
                  <a:pt x="2656618" y="3306497"/>
                  <a:pt x="2667784" y="3296533"/>
                </a:cubicBezTo>
                <a:cubicBezTo>
                  <a:pt x="2670654" y="3293526"/>
                  <a:pt x="2666417" y="3295849"/>
                  <a:pt x="2659447" y="3299950"/>
                </a:cubicBezTo>
                <a:cubicBezTo>
                  <a:pt x="2645779" y="3307877"/>
                  <a:pt x="2619264" y="3321545"/>
                  <a:pt x="2617624" y="3316488"/>
                </a:cubicBezTo>
                <a:lnTo>
                  <a:pt x="2648923" y="3295849"/>
                </a:lnTo>
                <a:lnTo>
                  <a:pt x="2676258" y="3276715"/>
                </a:lnTo>
                <a:cubicBezTo>
                  <a:pt x="2693479" y="3264687"/>
                  <a:pt x="2708787" y="3254710"/>
                  <a:pt x="2722455" y="3245689"/>
                </a:cubicBezTo>
                <a:cubicBezTo>
                  <a:pt x="2749790" y="3226828"/>
                  <a:pt x="2770701" y="3213570"/>
                  <a:pt x="2789973" y="3202636"/>
                </a:cubicBezTo>
                <a:cubicBezTo>
                  <a:pt x="2809244" y="3191702"/>
                  <a:pt x="2825372" y="3181588"/>
                  <a:pt x="2843140" y="3171337"/>
                </a:cubicBezTo>
                <a:cubicBezTo>
                  <a:pt x="2852024" y="3166007"/>
                  <a:pt x="2861455" y="3160813"/>
                  <a:pt x="2870475" y="3154389"/>
                </a:cubicBezTo>
                <a:cubicBezTo>
                  <a:pt x="2879496" y="3147966"/>
                  <a:pt x="2890293" y="3140722"/>
                  <a:pt x="2901501" y="3132248"/>
                </a:cubicBezTo>
                <a:cubicBezTo>
                  <a:pt x="2996217" y="3041222"/>
                  <a:pt x="2822365" y="3194026"/>
                  <a:pt x="2869108" y="3140039"/>
                </a:cubicBezTo>
                <a:cubicBezTo>
                  <a:pt x="2888790" y="3124731"/>
                  <a:pt x="2905327" y="3111337"/>
                  <a:pt x="2919542" y="3099036"/>
                </a:cubicBezTo>
                <a:cubicBezTo>
                  <a:pt x="2933756" y="3086735"/>
                  <a:pt x="2944827" y="3075391"/>
                  <a:pt x="2954804" y="3065413"/>
                </a:cubicBezTo>
                <a:cubicBezTo>
                  <a:pt x="2972162" y="3048274"/>
                  <a:pt x="2988372" y="3030014"/>
                  <a:pt x="3003324" y="3010743"/>
                </a:cubicBezTo>
                <a:lnTo>
                  <a:pt x="3026423" y="2981904"/>
                </a:lnTo>
                <a:lnTo>
                  <a:pt x="3040090" y="2965640"/>
                </a:lnTo>
                <a:lnTo>
                  <a:pt x="3055125" y="2946915"/>
                </a:lnTo>
                <a:cubicBezTo>
                  <a:pt x="3065785" y="2933247"/>
                  <a:pt x="3078360" y="2918760"/>
                  <a:pt x="3093394" y="2901538"/>
                </a:cubicBezTo>
                <a:cubicBezTo>
                  <a:pt x="3108428" y="2884317"/>
                  <a:pt x="3124420" y="2863406"/>
                  <a:pt x="3144238" y="2840034"/>
                </a:cubicBezTo>
                <a:cubicBezTo>
                  <a:pt x="3165286" y="2825136"/>
                  <a:pt x="3109658" y="2893475"/>
                  <a:pt x="3096948" y="2916026"/>
                </a:cubicBezTo>
                <a:cubicBezTo>
                  <a:pt x="3165149" y="2823209"/>
                  <a:pt x="3227911" y="2726511"/>
                  <a:pt x="3284878" y="2626409"/>
                </a:cubicBezTo>
                <a:cubicBezTo>
                  <a:pt x="3350988" y="2507282"/>
                  <a:pt x="3402528" y="2380624"/>
                  <a:pt x="3438365" y="2249183"/>
                </a:cubicBezTo>
                <a:cubicBezTo>
                  <a:pt x="3450392" y="2214330"/>
                  <a:pt x="3459140" y="2176198"/>
                  <a:pt x="3469664" y="2136698"/>
                </a:cubicBezTo>
                <a:cubicBezTo>
                  <a:pt x="3474447" y="2116743"/>
                  <a:pt x="3478138" y="2095695"/>
                  <a:pt x="3482511" y="2075467"/>
                </a:cubicBezTo>
                <a:cubicBezTo>
                  <a:pt x="3484562" y="2065080"/>
                  <a:pt x="3486612" y="2054556"/>
                  <a:pt x="3488798" y="2043895"/>
                </a:cubicBezTo>
                <a:lnTo>
                  <a:pt x="3493719" y="2011639"/>
                </a:lnTo>
                <a:cubicBezTo>
                  <a:pt x="3508193" y="1920736"/>
                  <a:pt x="3515327" y="1828821"/>
                  <a:pt x="3515040" y="1736783"/>
                </a:cubicBezTo>
                <a:cubicBezTo>
                  <a:pt x="3515040" y="1713138"/>
                  <a:pt x="3515040" y="1689220"/>
                  <a:pt x="3513947" y="1665438"/>
                </a:cubicBezTo>
                <a:lnTo>
                  <a:pt x="3509983" y="1593820"/>
                </a:lnTo>
                <a:cubicBezTo>
                  <a:pt x="3505336" y="1546257"/>
                  <a:pt x="3501236" y="1498147"/>
                  <a:pt x="3493035" y="1451677"/>
                </a:cubicBezTo>
                <a:cubicBezTo>
                  <a:pt x="3484835" y="1405207"/>
                  <a:pt x="3476224" y="1359010"/>
                  <a:pt x="3466930" y="1313907"/>
                </a:cubicBezTo>
                <a:cubicBezTo>
                  <a:pt x="3461367" y="1291674"/>
                  <a:pt x="3455819" y="1269624"/>
                  <a:pt x="3450256" y="1247756"/>
                </a:cubicBezTo>
                <a:cubicBezTo>
                  <a:pt x="3444925" y="1225887"/>
                  <a:pt x="3437681" y="1204976"/>
                  <a:pt x="3431668" y="1183928"/>
                </a:cubicBezTo>
                <a:lnTo>
                  <a:pt x="3424971" y="1179417"/>
                </a:lnTo>
                <a:cubicBezTo>
                  <a:pt x="3422647" y="1170534"/>
                  <a:pt x="3420460" y="1161786"/>
                  <a:pt x="3418137" y="1152082"/>
                </a:cubicBezTo>
                <a:cubicBezTo>
                  <a:pt x="3415813" y="1142378"/>
                  <a:pt x="3412533" y="1134588"/>
                  <a:pt x="3409663" y="1125840"/>
                </a:cubicBezTo>
                <a:cubicBezTo>
                  <a:pt x="3403649" y="1108346"/>
                  <a:pt x="3397362" y="1090715"/>
                  <a:pt x="3390802" y="1072947"/>
                </a:cubicBezTo>
                <a:cubicBezTo>
                  <a:pt x="3383968" y="1055315"/>
                  <a:pt x="3375767" y="1037958"/>
                  <a:pt x="3367977" y="1020326"/>
                </a:cubicBezTo>
                <a:cubicBezTo>
                  <a:pt x="3360186" y="1002695"/>
                  <a:pt x="3352259" y="984790"/>
                  <a:pt x="3342692" y="967569"/>
                </a:cubicBezTo>
                <a:lnTo>
                  <a:pt x="3315356" y="914812"/>
                </a:lnTo>
                <a:cubicBezTo>
                  <a:pt x="3305789" y="897181"/>
                  <a:pt x="3295128" y="879960"/>
                  <a:pt x="3285014" y="862192"/>
                </a:cubicBezTo>
                <a:lnTo>
                  <a:pt x="3269570" y="834857"/>
                </a:lnTo>
                <a:cubicBezTo>
                  <a:pt x="3264239" y="826109"/>
                  <a:pt x="3258636" y="817362"/>
                  <a:pt x="3253169" y="808478"/>
                </a:cubicBezTo>
                <a:lnTo>
                  <a:pt x="3220093" y="754764"/>
                </a:lnTo>
                <a:cubicBezTo>
                  <a:pt x="3233487" y="780186"/>
                  <a:pt x="3246198" y="804788"/>
                  <a:pt x="3259046" y="829253"/>
                </a:cubicBezTo>
                <a:close/>
              </a:path>
            </a:pathLst>
          </a:custGeom>
          <a:solidFill>
            <a:srgbClr val="E61851"/>
          </a:solidFill>
          <a:ln w="13639" cap="flat">
            <a:noFill/>
            <a:prstDash val="solid"/>
            <a:miter/>
          </a:ln>
        </p:spPr>
        <p:txBody>
          <a:bodyPr rtlCol="0" anchor="ctr"/>
          <a:lstStyle/>
          <a:p>
            <a:endParaRPr lang="it-CO" dirty="0"/>
          </a:p>
        </p:txBody>
      </p:sp>
    </p:spTree>
    <p:extLst>
      <p:ext uri="{BB962C8B-B14F-4D97-AF65-F5344CB8AC3E}">
        <p14:creationId xmlns:p14="http://schemas.microsoft.com/office/powerpoint/2010/main" val="154171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DBF9FF0E-5456-9312-18A7-915022D79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736045" y="1495803"/>
            <a:ext cx="6614935" cy="5759771"/>
          </a:xfrm>
          <a:prstGeom prst="rect">
            <a:avLst/>
          </a:prstGeom>
        </p:spPr>
      </p:pic>
      <p:pic>
        <p:nvPicPr>
          <p:cNvPr id="4" name="Elemento grafico 3">
            <a:extLst>
              <a:ext uri="{FF2B5EF4-FFF2-40B4-BE49-F238E27FC236}">
                <a16:creationId xmlns:a16="http://schemas.microsoft.com/office/drawing/2014/main" id="{D72FA638-D943-DB95-5554-CC19DD3E5E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711786">
            <a:off x="-4310500" y="-232381"/>
            <a:ext cx="6614935" cy="5759771"/>
          </a:xfrm>
          <a:prstGeom prst="rect">
            <a:avLst/>
          </a:prstGeom>
        </p:spPr>
      </p:pic>
      <p:sp>
        <p:nvSpPr>
          <p:cNvPr id="5" name="CasellaDiTesto 4">
            <a:extLst>
              <a:ext uri="{FF2B5EF4-FFF2-40B4-BE49-F238E27FC236}">
                <a16:creationId xmlns:a16="http://schemas.microsoft.com/office/drawing/2014/main" id="{4B70736F-12BF-15EA-F1BA-2AD4447C409F}"/>
              </a:ext>
            </a:extLst>
          </p:cNvPr>
          <p:cNvSpPr txBox="1"/>
          <p:nvPr/>
        </p:nvSpPr>
        <p:spPr>
          <a:xfrm>
            <a:off x="2941305" y="2241223"/>
            <a:ext cx="6364161" cy="4093428"/>
          </a:xfrm>
          <a:prstGeom prst="rect">
            <a:avLst/>
          </a:prstGeom>
          <a:noFill/>
        </p:spPr>
        <p:txBody>
          <a:bodyPr wrap="square">
            <a:spAutoFit/>
          </a:bodyPr>
          <a:lstStyle/>
          <a:p>
            <a:r>
              <a:rPr lang="en-GB" sz="2000" dirty="0">
                <a:latin typeface="Proxima Nova Thin" panose="02000506030000020004" pitchFamily="2" charset="0"/>
              </a:rPr>
              <a:t>Look at:</a:t>
            </a:r>
          </a:p>
          <a:p>
            <a:endParaRPr lang="en-GB" sz="2000" dirty="0">
              <a:latin typeface="Proxima Nova Thin" panose="02000506030000020004" pitchFamily="2" charset="0"/>
            </a:endParaRPr>
          </a:p>
          <a:p>
            <a:r>
              <a:rPr lang="en-GB" sz="2000" dirty="0">
                <a:latin typeface="Proxima Nova Thin" panose="02000506030000020004" pitchFamily="2" charset="0"/>
              </a:rPr>
              <a:t> Action 7 Provide safe and equitable access to social protection services.</a:t>
            </a:r>
          </a:p>
          <a:p>
            <a:r>
              <a:rPr lang="en-GB" sz="2000" dirty="0">
                <a:latin typeface="Proxima Nova Thin" panose="02000506030000020004" pitchFamily="2" charset="0"/>
              </a:rPr>
              <a:t> </a:t>
            </a:r>
          </a:p>
          <a:p>
            <a:r>
              <a:rPr lang="en-GB" sz="2000" dirty="0">
                <a:latin typeface="Proxima Nova Thin" panose="02000506030000020004" pitchFamily="2" charset="0"/>
              </a:rPr>
              <a:t>Action 8 Recognise and support the capacities of older persons to remain self sufficient.</a:t>
            </a:r>
          </a:p>
          <a:p>
            <a:endParaRPr lang="en-GB" sz="2000" dirty="0">
              <a:latin typeface="Proxima Nova Thin" panose="02000506030000020004" pitchFamily="2" charset="0"/>
            </a:endParaRPr>
          </a:p>
          <a:p>
            <a:r>
              <a:rPr lang="en-GB" sz="2000" dirty="0">
                <a:latin typeface="Proxima Nova Thin" panose="02000506030000020004" pitchFamily="2" charset="0"/>
              </a:rPr>
              <a:t>Action 9 Strengthen family and community structure and networks.</a:t>
            </a:r>
          </a:p>
          <a:p>
            <a:endParaRPr lang="en-GB" sz="2000" dirty="0">
              <a:latin typeface="Proxima Nova Thin" panose="02000506030000020004" pitchFamily="2" charset="0"/>
            </a:endParaRPr>
          </a:p>
          <a:p>
            <a:r>
              <a:rPr lang="en-GB" sz="2000" dirty="0">
                <a:latin typeface="Proxima Nova Thin" panose="02000506030000020004" pitchFamily="2" charset="0"/>
              </a:rPr>
              <a:t>Action 12  Prevent and Respond to abuse and exploitation of older persons.</a:t>
            </a:r>
          </a:p>
        </p:txBody>
      </p:sp>
      <p:sp>
        <p:nvSpPr>
          <p:cNvPr id="6" name="Rettangolo 5">
            <a:extLst>
              <a:ext uri="{FF2B5EF4-FFF2-40B4-BE49-F238E27FC236}">
                <a16:creationId xmlns:a16="http://schemas.microsoft.com/office/drawing/2014/main" id="{8E7CA79F-C217-0C94-D4A1-A076066BA188}"/>
              </a:ext>
            </a:extLst>
          </p:cNvPr>
          <p:cNvSpPr/>
          <p:nvPr/>
        </p:nvSpPr>
        <p:spPr>
          <a:xfrm>
            <a:off x="10063604" y="-1234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7" name="Picture 7">
            <a:extLst>
              <a:ext uri="{FF2B5EF4-FFF2-40B4-BE49-F238E27FC236}">
                <a16:creationId xmlns:a16="http://schemas.microsoft.com/office/drawing/2014/main" id="{A0A9E323-820F-9F91-3705-32B450CA1AF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igura a mano libera 7">
            <a:extLst>
              <a:ext uri="{FF2B5EF4-FFF2-40B4-BE49-F238E27FC236}">
                <a16:creationId xmlns:a16="http://schemas.microsoft.com/office/drawing/2014/main" id="{52A7C091-6675-DE26-A706-C04CAAACA192}"/>
              </a:ext>
            </a:extLst>
          </p:cNvPr>
          <p:cNvSpPr/>
          <p:nvPr/>
        </p:nvSpPr>
        <p:spPr>
          <a:xfrm rot="17100000">
            <a:off x="-2139643" y="2543915"/>
            <a:ext cx="6894786" cy="1687761"/>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rgbClr val="E61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B9EFB58B-1626-3551-6496-2217B2D6CFA0}"/>
              </a:ext>
            </a:extLst>
          </p:cNvPr>
          <p:cNvSpPr txBox="1"/>
          <p:nvPr/>
        </p:nvSpPr>
        <p:spPr>
          <a:xfrm>
            <a:off x="2050341" y="418789"/>
            <a:ext cx="7220520" cy="1323439"/>
          </a:xfrm>
          <a:prstGeom prst="rect">
            <a:avLst/>
          </a:prstGeom>
          <a:noFill/>
        </p:spPr>
        <p:txBody>
          <a:bodyPr wrap="square" rtlCol="0">
            <a:spAutoFit/>
          </a:bodyPr>
          <a:lstStyle/>
          <a:p>
            <a:r>
              <a:rPr lang="it-CO" sz="4000" b="1" dirty="0">
                <a:solidFill>
                  <a:srgbClr val="0070C0"/>
                </a:solidFill>
                <a:latin typeface="Proxima Nova Rg" panose="02000506030000020004" pitchFamily="2" charset="0"/>
              </a:rPr>
              <a:t>Using the NTKG for older persons</a:t>
            </a:r>
          </a:p>
        </p:txBody>
      </p:sp>
      <p:sp>
        <p:nvSpPr>
          <p:cNvPr id="9" name="Elemento grafico 36">
            <a:extLst>
              <a:ext uri="{FF2B5EF4-FFF2-40B4-BE49-F238E27FC236}">
                <a16:creationId xmlns:a16="http://schemas.microsoft.com/office/drawing/2014/main" id="{2E76122C-579D-30E1-6124-45CD0563ECF9}"/>
              </a:ext>
            </a:extLst>
          </p:cNvPr>
          <p:cNvSpPr/>
          <p:nvPr/>
        </p:nvSpPr>
        <p:spPr>
          <a:xfrm>
            <a:off x="2588564" y="2899291"/>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4" name="Elemento grafico 36">
            <a:extLst>
              <a:ext uri="{FF2B5EF4-FFF2-40B4-BE49-F238E27FC236}">
                <a16:creationId xmlns:a16="http://schemas.microsoft.com/office/drawing/2014/main" id="{1D478259-28D7-0979-B835-075BB0501C12}"/>
              </a:ext>
            </a:extLst>
          </p:cNvPr>
          <p:cNvSpPr/>
          <p:nvPr/>
        </p:nvSpPr>
        <p:spPr>
          <a:xfrm>
            <a:off x="2588564" y="384577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5" name="Elemento grafico 36">
            <a:extLst>
              <a:ext uri="{FF2B5EF4-FFF2-40B4-BE49-F238E27FC236}">
                <a16:creationId xmlns:a16="http://schemas.microsoft.com/office/drawing/2014/main" id="{E0788E02-5E37-7273-77E0-3231B98A83EE}"/>
              </a:ext>
            </a:extLst>
          </p:cNvPr>
          <p:cNvSpPr/>
          <p:nvPr/>
        </p:nvSpPr>
        <p:spPr>
          <a:xfrm>
            <a:off x="2588564" y="476017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6" name="Elemento grafico 36">
            <a:extLst>
              <a:ext uri="{FF2B5EF4-FFF2-40B4-BE49-F238E27FC236}">
                <a16:creationId xmlns:a16="http://schemas.microsoft.com/office/drawing/2014/main" id="{F562664B-4788-0A1A-63AF-55D0771CAA9A}"/>
              </a:ext>
            </a:extLst>
          </p:cNvPr>
          <p:cNvSpPr/>
          <p:nvPr/>
        </p:nvSpPr>
        <p:spPr>
          <a:xfrm>
            <a:off x="2588564" y="565853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Tree>
    <p:extLst>
      <p:ext uri="{BB962C8B-B14F-4D97-AF65-F5344CB8AC3E}">
        <p14:creationId xmlns:p14="http://schemas.microsoft.com/office/powerpoint/2010/main" val="273529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EE13FCD-C770-050C-8DB0-2BC89ADB60F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Elemento grafico 28">
            <a:extLst>
              <a:ext uri="{FF2B5EF4-FFF2-40B4-BE49-F238E27FC236}">
                <a16:creationId xmlns:a16="http://schemas.microsoft.com/office/drawing/2014/main" id="{5E301B82-62EF-CFE8-A69C-D19460536F71}"/>
              </a:ext>
            </a:extLst>
          </p:cNvPr>
          <p:cNvSpPr/>
          <p:nvPr/>
        </p:nvSpPr>
        <p:spPr>
          <a:xfrm rot="7253506">
            <a:off x="6809192" y="2929337"/>
            <a:ext cx="10765614" cy="5290520"/>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dirty="0"/>
          </a:p>
        </p:txBody>
      </p:sp>
      <p:sp>
        <p:nvSpPr>
          <p:cNvPr id="4" name="CasellaDiTesto 3">
            <a:extLst>
              <a:ext uri="{FF2B5EF4-FFF2-40B4-BE49-F238E27FC236}">
                <a16:creationId xmlns:a16="http://schemas.microsoft.com/office/drawing/2014/main" id="{E50C42CE-1C47-497F-D2F7-D0C4FD97D154}"/>
              </a:ext>
            </a:extLst>
          </p:cNvPr>
          <p:cNvSpPr txBox="1"/>
          <p:nvPr/>
        </p:nvSpPr>
        <p:spPr>
          <a:xfrm>
            <a:off x="3612491" y="720231"/>
            <a:ext cx="5974872"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Objectives of the session</a:t>
            </a:r>
          </a:p>
        </p:txBody>
      </p:sp>
      <p:sp>
        <p:nvSpPr>
          <p:cNvPr id="5" name="CasellaDiTesto 4">
            <a:extLst>
              <a:ext uri="{FF2B5EF4-FFF2-40B4-BE49-F238E27FC236}">
                <a16:creationId xmlns:a16="http://schemas.microsoft.com/office/drawing/2014/main" id="{210FCCBD-5E92-91F5-5707-67FA63A6D0E9}"/>
              </a:ext>
            </a:extLst>
          </p:cNvPr>
          <p:cNvSpPr txBox="1"/>
          <p:nvPr/>
        </p:nvSpPr>
        <p:spPr>
          <a:xfrm>
            <a:off x="2913843" y="2042632"/>
            <a:ext cx="5974872" cy="3477875"/>
          </a:xfrm>
          <a:prstGeom prst="rect">
            <a:avLst/>
          </a:prstGeom>
          <a:noFill/>
        </p:spPr>
        <p:txBody>
          <a:bodyPr wrap="square" rtlCol="0">
            <a:spAutoFit/>
          </a:bodyPr>
          <a:lstStyle/>
          <a:p>
            <a:r>
              <a:rPr lang="en-US" sz="2000" dirty="0">
                <a:latin typeface="Proxima Nova Thin" panose="02000506030000020004" pitchFamily="2" charset="0"/>
              </a:rPr>
              <a:t>Advanced </a:t>
            </a:r>
            <a:r>
              <a:rPr lang="en-GB" sz="2000" dirty="0">
                <a:latin typeface="Proxima Nova Thin" panose="02000506030000020004" pitchFamily="2" charset="0"/>
              </a:rPr>
              <a:t>Facilitators tips on </a:t>
            </a:r>
            <a:r>
              <a:rPr lang="en-US" sz="2000" dirty="0">
                <a:latin typeface="Proxima Nova Thin" panose="02000506030000020004" pitchFamily="2" charset="0"/>
              </a:rPr>
              <a:t>using Humanitarian Inclusion Standards (HIS) and Need-To-Know Guidance (NTKG) </a:t>
            </a:r>
            <a:endParaRPr lang="en-GB" sz="2000" dirty="0">
              <a:latin typeface="Proxima Nova Thin" panose="02000506030000020004" pitchFamily="2" charset="0"/>
            </a:endParaRPr>
          </a:p>
          <a:p>
            <a:endParaRPr lang="en-GB" sz="2000" dirty="0">
              <a:latin typeface="Proxima Nova Thin" panose="02000506030000020004" pitchFamily="2" charset="0"/>
            </a:endParaRPr>
          </a:p>
          <a:p>
            <a:r>
              <a:rPr lang="en-GB" sz="2000" dirty="0">
                <a:latin typeface="Proxima Nova Thin" panose="02000506030000020004" pitchFamily="2" charset="0"/>
              </a:rPr>
              <a:t>Learning Objectives 1</a:t>
            </a:r>
          </a:p>
          <a:p>
            <a:r>
              <a:rPr lang="en-GB" sz="2000" dirty="0">
                <a:latin typeface="Proxima Nova Thin" panose="02000506030000020004" pitchFamily="2" charset="0"/>
              </a:rPr>
              <a:t>Understanding key principles of inclusion related to older persons </a:t>
            </a:r>
          </a:p>
          <a:p>
            <a:endParaRPr lang="en-GB" sz="2000" dirty="0">
              <a:latin typeface="Proxima Nova Thin" panose="02000506030000020004" pitchFamily="2" charset="0"/>
            </a:endParaRPr>
          </a:p>
          <a:p>
            <a:r>
              <a:rPr lang="en-GB" sz="2000" dirty="0">
                <a:latin typeface="Proxima Nova Thin" panose="02000506030000020004" pitchFamily="2" charset="0"/>
              </a:rPr>
              <a:t>Learning Objectives 2</a:t>
            </a:r>
          </a:p>
          <a:p>
            <a:r>
              <a:rPr lang="en-GB" sz="2000" dirty="0">
                <a:latin typeface="Proxima Nova Thin" panose="02000506030000020004" pitchFamily="2" charset="0"/>
              </a:rPr>
              <a:t>Build key tips to facilitate using the Humanitarian Inclusion Standards and the NTKG for older persons</a:t>
            </a:r>
          </a:p>
        </p:txBody>
      </p:sp>
      <p:sp>
        <p:nvSpPr>
          <p:cNvPr id="10" name="Figura a mano libera 9">
            <a:extLst>
              <a:ext uri="{FF2B5EF4-FFF2-40B4-BE49-F238E27FC236}">
                <a16:creationId xmlns:a16="http://schemas.microsoft.com/office/drawing/2014/main" id="{9E1C1B30-2FD7-8229-7643-C6F7CF6B84E2}"/>
              </a:ext>
            </a:extLst>
          </p:cNvPr>
          <p:cNvSpPr/>
          <p:nvPr/>
        </p:nvSpPr>
        <p:spPr>
          <a:xfrm rot="5862969">
            <a:off x="-4298440" y="5626983"/>
            <a:ext cx="10632465" cy="1976613"/>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12" name="Elemento grafico 8">
            <a:extLst>
              <a:ext uri="{FF2B5EF4-FFF2-40B4-BE49-F238E27FC236}">
                <a16:creationId xmlns:a16="http://schemas.microsoft.com/office/drawing/2014/main" id="{9004F5AF-695D-4410-4884-DB41043E3F03}"/>
              </a:ext>
            </a:extLst>
          </p:cNvPr>
          <p:cNvSpPr/>
          <p:nvPr/>
        </p:nvSpPr>
        <p:spPr>
          <a:xfrm rot="5400000">
            <a:off x="10651135" y="1830014"/>
            <a:ext cx="546093" cy="2824631"/>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E61851"/>
          </a:solidFill>
          <a:ln w="8996" cap="flat">
            <a:noFill/>
            <a:prstDash val="solid"/>
            <a:miter/>
          </a:ln>
        </p:spPr>
        <p:txBody>
          <a:bodyPr rtlCol="0" anchor="ctr"/>
          <a:lstStyle/>
          <a:p>
            <a:endParaRPr lang="it-CO"/>
          </a:p>
        </p:txBody>
      </p:sp>
      <p:pic>
        <p:nvPicPr>
          <p:cNvPr id="6" name="Elemento grafico 5">
            <a:extLst>
              <a:ext uri="{FF2B5EF4-FFF2-40B4-BE49-F238E27FC236}">
                <a16:creationId xmlns:a16="http://schemas.microsoft.com/office/drawing/2014/main" id="{046F9491-50C8-92DA-2A62-66C000747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390703">
            <a:off x="-1338615" y="-4142513"/>
            <a:ext cx="6614935" cy="5759771"/>
          </a:xfrm>
          <a:prstGeom prst="rect">
            <a:avLst/>
          </a:prstGeom>
        </p:spPr>
      </p:pic>
      <p:pic>
        <p:nvPicPr>
          <p:cNvPr id="19" name="Picture 7">
            <a:extLst>
              <a:ext uri="{FF2B5EF4-FFF2-40B4-BE49-F238E27FC236}">
                <a16:creationId xmlns:a16="http://schemas.microsoft.com/office/drawing/2014/main" id="{8DF92741-2FFC-DBA1-7CA9-B1FFB95379A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lemento grafico 36">
            <a:extLst>
              <a:ext uri="{FF2B5EF4-FFF2-40B4-BE49-F238E27FC236}">
                <a16:creationId xmlns:a16="http://schemas.microsoft.com/office/drawing/2014/main" id="{5715D47E-96D6-72AE-ACB3-F4040254C61B}"/>
              </a:ext>
            </a:extLst>
          </p:cNvPr>
          <p:cNvSpPr/>
          <p:nvPr/>
        </p:nvSpPr>
        <p:spPr>
          <a:xfrm>
            <a:off x="2621865" y="3358027"/>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22" name="Elemento grafico 36">
            <a:extLst>
              <a:ext uri="{FF2B5EF4-FFF2-40B4-BE49-F238E27FC236}">
                <a16:creationId xmlns:a16="http://schemas.microsoft.com/office/drawing/2014/main" id="{40A416B5-2F87-26EA-CFF8-F42484A73CF5}"/>
              </a:ext>
            </a:extLst>
          </p:cNvPr>
          <p:cNvSpPr/>
          <p:nvPr/>
        </p:nvSpPr>
        <p:spPr>
          <a:xfrm>
            <a:off x="2621865" y="4558564"/>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179196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emento grafico 28">
            <a:extLst>
              <a:ext uri="{FF2B5EF4-FFF2-40B4-BE49-F238E27FC236}">
                <a16:creationId xmlns:a16="http://schemas.microsoft.com/office/drawing/2014/main" id="{1C93E8C8-9508-36EE-D1AF-D408E2163E2A}"/>
              </a:ext>
            </a:extLst>
          </p:cNvPr>
          <p:cNvSpPr/>
          <p:nvPr/>
        </p:nvSpPr>
        <p:spPr>
          <a:xfrm flipH="1">
            <a:off x="8830607" y="2077421"/>
            <a:ext cx="5551252" cy="6289729"/>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F25A22"/>
          </a:solidFill>
          <a:ln w="9504" cap="flat">
            <a:noFill/>
            <a:prstDash val="solid"/>
            <a:miter/>
          </a:ln>
        </p:spPr>
        <p:txBody>
          <a:bodyPr rtlCol="0" anchor="ctr"/>
          <a:lstStyle/>
          <a:p>
            <a:endParaRPr lang="it-CO"/>
          </a:p>
        </p:txBody>
      </p:sp>
      <p:pic>
        <p:nvPicPr>
          <p:cNvPr id="3" name="Elemento grafico 2">
            <a:extLst>
              <a:ext uri="{FF2B5EF4-FFF2-40B4-BE49-F238E27FC236}">
                <a16:creationId xmlns:a16="http://schemas.microsoft.com/office/drawing/2014/main" id="{B73E94BE-74BB-B416-741E-D7F80DD23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837989" flipH="1">
            <a:off x="-982487" y="-1143000"/>
            <a:ext cx="3340100" cy="2908300"/>
          </a:xfrm>
          <a:prstGeom prst="rect">
            <a:avLst/>
          </a:prstGeom>
        </p:spPr>
      </p:pic>
      <p:sp>
        <p:nvSpPr>
          <p:cNvPr id="4" name="Figura a mano libera 3">
            <a:extLst>
              <a:ext uri="{FF2B5EF4-FFF2-40B4-BE49-F238E27FC236}">
                <a16:creationId xmlns:a16="http://schemas.microsoft.com/office/drawing/2014/main" id="{D3ED0577-8FD8-3E29-FFEB-277DD0BCA3C0}"/>
              </a:ext>
            </a:extLst>
          </p:cNvPr>
          <p:cNvSpPr/>
          <p:nvPr/>
        </p:nvSpPr>
        <p:spPr>
          <a:xfrm rot="19139027" flipH="1">
            <a:off x="2412281" y="5712631"/>
            <a:ext cx="10632465" cy="2598856"/>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5" name="Elemento grafico 36">
            <a:extLst>
              <a:ext uri="{FF2B5EF4-FFF2-40B4-BE49-F238E27FC236}">
                <a16:creationId xmlns:a16="http://schemas.microsoft.com/office/drawing/2014/main" id="{600262A6-F13F-CE79-6226-2A7A954D7F6E}"/>
              </a:ext>
            </a:extLst>
          </p:cNvPr>
          <p:cNvSpPr/>
          <p:nvPr/>
        </p:nvSpPr>
        <p:spPr>
          <a:xfrm flipH="1">
            <a:off x="10749775" y="4667037"/>
            <a:ext cx="378026" cy="378026"/>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D1951"/>
          </a:solidFill>
          <a:ln w="9293" cap="flat">
            <a:noFill/>
            <a:prstDash val="solid"/>
            <a:miter/>
          </a:ln>
        </p:spPr>
        <p:txBody>
          <a:bodyPr rtlCol="0" anchor="ctr"/>
          <a:lstStyle/>
          <a:p>
            <a:endParaRPr lang="it-CO"/>
          </a:p>
        </p:txBody>
      </p:sp>
      <p:sp>
        <p:nvSpPr>
          <p:cNvPr id="6" name="Rettangolo 5">
            <a:extLst>
              <a:ext uri="{FF2B5EF4-FFF2-40B4-BE49-F238E27FC236}">
                <a16:creationId xmlns:a16="http://schemas.microsoft.com/office/drawing/2014/main" id="{652A255E-B376-1BEF-B0AF-F457A182E0DD}"/>
              </a:ext>
            </a:extLst>
          </p:cNvPr>
          <p:cNvSpPr/>
          <p:nvPr/>
        </p:nvSpPr>
        <p:spPr>
          <a:xfrm>
            <a:off x="10063604" y="-1234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7" name="Picture 7">
            <a:extLst>
              <a:ext uri="{FF2B5EF4-FFF2-40B4-BE49-F238E27FC236}">
                <a16:creationId xmlns:a16="http://schemas.microsoft.com/office/drawing/2014/main" id="{2148EC82-95B6-8755-2A2D-05AF489AD9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22B4E285-3ED5-F891-0E3F-75856EFC9403}"/>
              </a:ext>
            </a:extLst>
          </p:cNvPr>
          <p:cNvSpPr txBox="1"/>
          <p:nvPr/>
        </p:nvSpPr>
        <p:spPr>
          <a:xfrm>
            <a:off x="4452480" y="834394"/>
            <a:ext cx="3832202"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Present back to plenary</a:t>
            </a:r>
          </a:p>
        </p:txBody>
      </p:sp>
      <p:sp>
        <p:nvSpPr>
          <p:cNvPr id="9" name="CasellaDiTesto 8">
            <a:extLst>
              <a:ext uri="{FF2B5EF4-FFF2-40B4-BE49-F238E27FC236}">
                <a16:creationId xmlns:a16="http://schemas.microsoft.com/office/drawing/2014/main" id="{7651E61F-51E1-5FF1-6CF5-968E98653C28}"/>
              </a:ext>
            </a:extLst>
          </p:cNvPr>
          <p:cNvSpPr txBox="1"/>
          <p:nvPr/>
        </p:nvSpPr>
        <p:spPr>
          <a:xfrm>
            <a:off x="2145039" y="2878293"/>
            <a:ext cx="6005791" cy="2246769"/>
          </a:xfrm>
          <a:prstGeom prst="rect">
            <a:avLst/>
          </a:prstGeom>
          <a:noFill/>
        </p:spPr>
        <p:txBody>
          <a:bodyPr wrap="square">
            <a:spAutoFit/>
          </a:bodyPr>
          <a:lstStyle/>
          <a:p>
            <a:r>
              <a:rPr lang="en-GB" sz="2000" dirty="0">
                <a:latin typeface="Proxima Nova Thin" panose="02000506030000020004" pitchFamily="2" charset="0"/>
              </a:rPr>
              <a:t>Using the NTKG for older persons to provide direction to develop more inclusive community focused activities using the topics from the 4 Actions.  </a:t>
            </a:r>
          </a:p>
          <a:p>
            <a:endParaRPr lang="en-GB" sz="2000" dirty="0">
              <a:latin typeface="Proxima Nova Thin" panose="02000506030000020004" pitchFamily="2" charset="0"/>
            </a:endParaRPr>
          </a:p>
          <a:p>
            <a:r>
              <a:rPr lang="en-GB" sz="2000" dirty="0">
                <a:latin typeface="Proxima Nova Thin" panose="02000506030000020004" pitchFamily="2" charset="0"/>
              </a:rPr>
              <a:t>Each rapporteur  – 3 mins to present. </a:t>
            </a:r>
          </a:p>
          <a:p>
            <a:endParaRPr lang="en-GB" sz="2000" dirty="0">
              <a:latin typeface="Proxima Nova Thin" panose="02000506030000020004" pitchFamily="2" charset="0"/>
            </a:endParaRPr>
          </a:p>
          <a:p>
            <a:r>
              <a:rPr lang="en-GB" sz="2000" dirty="0">
                <a:latin typeface="Proxima Nova Thin" panose="02000506030000020004" pitchFamily="2" charset="0"/>
              </a:rPr>
              <a:t>Q&amp;A- 2 minutes.</a:t>
            </a:r>
          </a:p>
        </p:txBody>
      </p:sp>
      <p:sp>
        <p:nvSpPr>
          <p:cNvPr id="10" name="Elemento grafico 36">
            <a:extLst>
              <a:ext uri="{FF2B5EF4-FFF2-40B4-BE49-F238E27FC236}">
                <a16:creationId xmlns:a16="http://schemas.microsoft.com/office/drawing/2014/main" id="{01E99970-C186-C107-633E-70B1AFE054E3}"/>
              </a:ext>
            </a:extLst>
          </p:cNvPr>
          <p:cNvSpPr/>
          <p:nvPr/>
        </p:nvSpPr>
        <p:spPr>
          <a:xfrm>
            <a:off x="1741152" y="293288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6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5" name="Elemento grafico 36">
            <a:extLst>
              <a:ext uri="{FF2B5EF4-FFF2-40B4-BE49-F238E27FC236}">
                <a16:creationId xmlns:a16="http://schemas.microsoft.com/office/drawing/2014/main" id="{DA9CA85D-5B00-CE9F-564F-480E50AC5BF1}"/>
              </a:ext>
            </a:extLst>
          </p:cNvPr>
          <p:cNvSpPr/>
          <p:nvPr/>
        </p:nvSpPr>
        <p:spPr>
          <a:xfrm>
            <a:off x="1741152" y="416118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6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6" name="Elemento grafico 36">
            <a:extLst>
              <a:ext uri="{FF2B5EF4-FFF2-40B4-BE49-F238E27FC236}">
                <a16:creationId xmlns:a16="http://schemas.microsoft.com/office/drawing/2014/main" id="{5511CD64-6776-AAA1-6BE0-C934684A23DD}"/>
              </a:ext>
            </a:extLst>
          </p:cNvPr>
          <p:cNvSpPr/>
          <p:nvPr/>
        </p:nvSpPr>
        <p:spPr>
          <a:xfrm>
            <a:off x="1741152" y="4788980"/>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chemeClr val="bg1">
              <a:lumMod val="65000"/>
            </a:schemeClr>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Tree>
    <p:extLst>
      <p:ext uri="{BB962C8B-B14F-4D97-AF65-F5344CB8AC3E}">
        <p14:creationId xmlns:p14="http://schemas.microsoft.com/office/powerpoint/2010/main" val="3989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lemento grafico 28">
            <a:extLst>
              <a:ext uri="{FF2B5EF4-FFF2-40B4-BE49-F238E27FC236}">
                <a16:creationId xmlns:a16="http://schemas.microsoft.com/office/drawing/2014/main" id="{A3ABE30B-FBD8-BAAA-0A5B-1C9B019FF209}"/>
              </a:ext>
            </a:extLst>
          </p:cNvPr>
          <p:cNvSpPr/>
          <p:nvPr/>
        </p:nvSpPr>
        <p:spPr>
          <a:xfrm rot="17804279">
            <a:off x="-3532930" y="-503866"/>
            <a:ext cx="8880670" cy="6431319"/>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ED1951"/>
          </a:solidFill>
          <a:ln w="9504" cap="flat">
            <a:noFill/>
            <a:prstDash val="solid"/>
            <a:miter/>
          </a:ln>
        </p:spPr>
        <p:txBody>
          <a:bodyPr rtlCol="0" anchor="ctr"/>
          <a:lstStyle/>
          <a:p>
            <a:endParaRPr lang="it-CO" dirty="0"/>
          </a:p>
        </p:txBody>
      </p:sp>
      <p:sp>
        <p:nvSpPr>
          <p:cNvPr id="2" name="Rettangolo 1">
            <a:extLst>
              <a:ext uri="{FF2B5EF4-FFF2-40B4-BE49-F238E27FC236}">
                <a16:creationId xmlns:a16="http://schemas.microsoft.com/office/drawing/2014/main" id="{66D5917D-C657-C06B-02CA-039A145D746F}"/>
              </a:ext>
            </a:extLst>
          </p:cNvPr>
          <p:cNvSpPr/>
          <p:nvPr/>
        </p:nvSpPr>
        <p:spPr>
          <a:xfrm>
            <a:off x="10063605" y="11425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F3F65A16-123F-1018-ED13-3B753511BB62}"/>
              </a:ext>
            </a:extLst>
          </p:cNvPr>
          <p:cNvSpPr txBox="1"/>
          <p:nvPr/>
        </p:nvSpPr>
        <p:spPr>
          <a:xfrm>
            <a:off x="331141" y="366759"/>
            <a:ext cx="7670799"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Recap - Quiz?</a:t>
            </a:r>
          </a:p>
        </p:txBody>
      </p:sp>
      <p:sp>
        <p:nvSpPr>
          <p:cNvPr id="157" name="CasellaDiTesto 156">
            <a:extLst>
              <a:ext uri="{FF2B5EF4-FFF2-40B4-BE49-F238E27FC236}">
                <a16:creationId xmlns:a16="http://schemas.microsoft.com/office/drawing/2014/main" id="{22987FA7-7C26-5813-3F78-CC8051D1C34A}"/>
              </a:ext>
            </a:extLst>
          </p:cNvPr>
          <p:cNvSpPr txBox="1"/>
          <p:nvPr/>
        </p:nvSpPr>
        <p:spPr>
          <a:xfrm>
            <a:off x="3965001" y="2711794"/>
            <a:ext cx="3855166" cy="1631216"/>
          </a:xfrm>
          <a:prstGeom prst="rect">
            <a:avLst/>
          </a:prstGeom>
          <a:noFill/>
        </p:spPr>
        <p:txBody>
          <a:bodyPr wrap="square">
            <a:spAutoFit/>
          </a:bodyPr>
          <a:lstStyle/>
          <a:p>
            <a:r>
              <a:rPr lang="en-GB" sz="2000" dirty="0">
                <a:latin typeface="Proxima Nova Thin" panose="02000506030000020004" pitchFamily="2" charset="0"/>
              </a:rPr>
              <a:t>Participants – choose a question that you want to test us with !</a:t>
            </a:r>
          </a:p>
          <a:p>
            <a:endParaRPr lang="en-GB" sz="2000" dirty="0">
              <a:latin typeface="Proxima Nova Thin" panose="02000506030000020004" pitchFamily="2" charset="0"/>
            </a:endParaRPr>
          </a:p>
          <a:p>
            <a:endParaRPr lang="en-GB" sz="2000" dirty="0">
              <a:latin typeface="Proxima Nova Thin" panose="02000506030000020004" pitchFamily="2" charset="0"/>
            </a:endParaRPr>
          </a:p>
          <a:p>
            <a:r>
              <a:rPr lang="en-GB" sz="2000" dirty="0">
                <a:latin typeface="Proxima Nova Thin" panose="02000506030000020004" pitchFamily="2" charset="0"/>
              </a:rPr>
              <a:t>Hear 4-5 and get answers. </a:t>
            </a:r>
          </a:p>
        </p:txBody>
      </p:sp>
      <p:pic>
        <p:nvPicPr>
          <p:cNvPr id="172" name="Elemento grafico 171">
            <a:extLst>
              <a:ext uri="{FF2B5EF4-FFF2-40B4-BE49-F238E27FC236}">
                <a16:creationId xmlns:a16="http://schemas.microsoft.com/office/drawing/2014/main" id="{B206FAB3-7DA5-FE18-253C-FF12223CB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
            <a:off x="8180915" y="1410689"/>
            <a:ext cx="7359886" cy="6408418"/>
          </a:xfrm>
          <a:prstGeom prst="rect">
            <a:avLst/>
          </a:prstGeom>
        </p:spPr>
      </p:pic>
      <p:sp>
        <p:nvSpPr>
          <p:cNvPr id="173" name="Elemento grafico 8">
            <a:extLst>
              <a:ext uri="{FF2B5EF4-FFF2-40B4-BE49-F238E27FC236}">
                <a16:creationId xmlns:a16="http://schemas.microsoft.com/office/drawing/2014/main" id="{37F7469C-173E-E49B-B3A8-FA4261A9A06B}"/>
              </a:ext>
            </a:extLst>
          </p:cNvPr>
          <p:cNvSpPr/>
          <p:nvPr/>
        </p:nvSpPr>
        <p:spPr>
          <a:xfrm>
            <a:off x="8889520" y="5620734"/>
            <a:ext cx="572961" cy="2963600"/>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E61851"/>
          </a:solidFill>
          <a:ln w="8996" cap="flat">
            <a:noFill/>
            <a:prstDash val="solid"/>
            <a:miter/>
          </a:ln>
        </p:spPr>
        <p:txBody>
          <a:bodyPr rtlCol="0" anchor="ctr"/>
          <a:lstStyle/>
          <a:p>
            <a:endParaRPr lang="it-CO"/>
          </a:p>
        </p:txBody>
      </p:sp>
      <p:pic>
        <p:nvPicPr>
          <p:cNvPr id="174" name="Picture 7">
            <a:extLst>
              <a:ext uri="{FF2B5EF4-FFF2-40B4-BE49-F238E27FC236}">
                <a16:creationId xmlns:a16="http://schemas.microsoft.com/office/drawing/2014/main" id="{D4365F4D-F1B2-3DCE-06EA-8A8EB9144C0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67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2EEA1DD9-0A0C-723B-E96D-6DD7C7D760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879326" y="1548294"/>
            <a:ext cx="6614935" cy="5759771"/>
          </a:xfrm>
          <a:prstGeom prst="rect">
            <a:avLst/>
          </a:prstGeom>
        </p:spPr>
      </p:pic>
      <p:sp>
        <p:nvSpPr>
          <p:cNvPr id="3" name="CasellaDiTesto 2">
            <a:extLst>
              <a:ext uri="{FF2B5EF4-FFF2-40B4-BE49-F238E27FC236}">
                <a16:creationId xmlns:a16="http://schemas.microsoft.com/office/drawing/2014/main" id="{4A845F36-6E41-C6D1-8040-9D2F537D4D7E}"/>
              </a:ext>
            </a:extLst>
          </p:cNvPr>
          <p:cNvSpPr txBox="1"/>
          <p:nvPr/>
        </p:nvSpPr>
        <p:spPr>
          <a:xfrm>
            <a:off x="1642379" y="378424"/>
            <a:ext cx="7344616"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Do we have a starting point to develop the activities?</a:t>
            </a:r>
          </a:p>
        </p:txBody>
      </p:sp>
      <p:pic>
        <p:nvPicPr>
          <p:cNvPr id="5" name="Elemento grafico 4">
            <a:extLst>
              <a:ext uri="{FF2B5EF4-FFF2-40B4-BE49-F238E27FC236}">
                <a16:creationId xmlns:a16="http://schemas.microsoft.com/office/drawing/2014/main" id="{690D3D04-B137-DCCE-E84B-1203B82A89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711786">
            <a:off x="-4310500" y="-232381"/>
            <a:ext cx="6614935" cy="5759771"/>
          </a:xfrm>
          <a:prstGeom prst="rect">
            <a:avLst/>
          </a:prstGeom>
        </p:spPr>
      </p:pic>
      <p:sp>
        <p:nvSpPr>
          <p:cNvPr id="6" name="CasellaDiTesto 5">
            <a:extLst>
              <a:ext uri="{FF2B5EF4-FFF2-40B4-BE49-F238E27FC236}">
                <a16:creationId xmlns:a16="http://schemas.microsoft.com/office/drawing/2014/main" id="{889986B7-096F-953F-653E-AF3502F9031B}"/>
              </a:ext>
            </a:extLst>
          </p:cNvPr>
          <p:cNvSpPr txBox="1"/>
          <p:nvPr/>
        </p:nvSpPr>
        <p:spPr>
          <a:xfrm>
            <a:off x="2583871" y="2240830"/>
            <a:ext cx="6088201" cy="3785652"/>
          </a:xfrm>
          <a:prstGeom prst="rect">
            <a:avLst/>
          </a:prstGeom>
          <a:noFill/>
        </p:spPr>
        <p:txBody>
          <a:bodyPr wrap="square">
            <a:spAutoFit/>
          </a:bodyPr>
          <a:lstStyle/>
          <a:p>
            <a:r>
              <a:rPr lang="en-GB" sz="2000" dirty="0">
                <a:latin typeface="Proxima Nova Thin" panose="02000506030000020004" pitchFamily="2" charset="0"/>
              </a:rPr>
              <a:t>Tick or Cross if we have achieved the objectives of the session: </a:t>
            </a:r>
          </a:p>
          <a:p>
            <a:endParaRPr lang="en-GB" sz="2000" dirty="0">
              <a:latin typeface="Proxima Nova Thin" panose="02000506030000020004" pitchFamily="2" charset="0"/>
            </a:endParaRPr>
          </a:p>
          <a:p>
            <a:r>
              <a:rPr lang="en-GB" sz="2000" dirty="0">
                <a:latin typeface="Proxima Nova Thin" panose="02000506030000020004" pitchFamily="2" charset="0"/>
              </a:rPr>
              <a:t>We have a common definition of inclusion.  </a:t>
            </a:r>
          </a:p>
          <a:p>
            <a:endParaRPr lang="en-GB" sz="2000" dirty="0">
              <a:latin typeface="Proxima Nova Thin" panose="02000506030000020004" pitchFamily="2" charset="0"/>
            </a:endParaRPr>
          </a:p>
          <a:p>
            <a:r>
              <a:rPr lang="en-GB" sz="2000" dirty="0">
                <a:latin typeface="Proxima Nova Thin" panose="02000506030000020004" pitchFamily="2" charset="0"/>
              </a:rPr>
              <a:t>We have identified the key inclusion principles to build our work on.</a:t>
            </a:r>
          </a:p>
          <a:p>
            <a:endParaRPr lang="en-GB" sz="2000" dirty="0">
              <a:latin typeface="Proxima Nova Thin" panose="02000506030000020004" pitchFamily="2" charset="0"/>
            </a:endParaRPr>
          </a:p>
          <a:p>
            <a:r>
              <a:rPr lang="en-GB" sz="2000" dirty="0">
                <a:latin typeface="Proxima Nova Thin" panose="02000506030000020004" pitchFamily="2" charset="0"/>
              </a:rPr>
              <a:t>We are getting to know and use the Standards and Guidelines to support older persons.</a:t>
            </a:r>
          </a:p>
          <a:p>
            <a:endParaRPr lang="en-GB" sz="2000" dirty="0">
              <a:latin typeface="Proxima Nova Thin" panose="02000506030000020004" pitchFamily="2" charset="0"/>
            </a:endParaRPr>
          </a:p>
          <a:p>
            <a:r>
              <a:rPr lang="en-GB" sz="2000" dirty="0">
                <a:latin typeface="Proxima Nova Thin" panose="02000506030000020004" pitchFamily="2" charset="0"/>
              </a:rPr>
              <a:t>If so – then  we are ready to carry out our task!!!</a:t>
            </a:r>
          </a:p>
        </p:txBody>
      </p:sp>
      <p:sp>
        <p:nvSpPr>
          <p:cNvPr id="12" name="Rettangolo 11">
            <a:extLst>
              <a:ext uri="{FF2B5EF4-FFF2-40B4-BE49-F238E27FC236}">
                <a16:creationId xmlns:a16="http://schemas.microsoft.com/office/drawing/2014/main" id="{66C3AE98-5253-99E9-E3C1-907BE5856B55}"/>
              </a:ext>
            </a:extLst>
          </p:cNvPr>
          <p:cNvSpPr/>
          <p:nvPr/>
        </p:nvSpPr>
        <p:spPr>
          <a:xfrm>
            <a:off x="10063604" y="-1234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13" name="Picture 7">
            <a:extLst>
              <a:ext uri="{FF2B5EF4-FFF2-40B4-BE49-F238E27FC236}">
                <a16:creationId xmlns:a16="http://schemas.microsoft.com/office/drawing/2014/main" id="{E7C67A6F-1995-B100-996E-DBB6651C5F1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igura a mano libera 16">
            <a:extLst>
              <a:ext uri="{FF2B5EF4-FFF2-40B4-BE49-F238E27FC236}">
                <a16:creationId xmlns:a16="http://schemas.microsoft.com/office/drawing/2014/main" id="{0D5EF6CB-9643-14B2-EFDD-73884E078433}"/>
              </a:ext>
            </a:extLst>
          </p:cNvPr>
          <p:cNvSpPr/>
          <p:nvPr/>
        </p:nvSpPr>
        <p:spPr>
          <a:xfrm rot="17100000">
            <a:off x="-2139643" y="2543915"/>
            <a:ext cx="6894786" cy="1687761"/>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rgbClr val="E61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22" name="Figura a mano libera 21">
            <a:extLst>
              <a:ext uri="{FF2B5EF4-FFF2-40B4-BE49-F238E27FC236}">
                <a16:creationId xmlns:a16="http://schemas.microsoft.com/office/drawing/2014/main" id="{35D43D01-6B36-94AF-605B-6670D1149365}"/>
              </a:ext>
            </a:extLst>
          </p:cNvPr>
          <p:cNvSpPr/>
          <p:nvPr/>
        </p:nvSpPr>
        <p:spPr>
          <a:xfrm rot="20700000">
            <a:off x="7021577" y="4534468"/>
            <a:ext cx="10632465" cy="2598856"/>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23" name="Elemento grafico 36">
            <a:extLst>
              <a:ext uri="{FF2B5EF4-FFF2-40B4-BE49-F238E27FC236}">
                <a16:creationId xmlns:a16="http://schemas.microsoft.com/office/drawing/2014/main" id="{910B282F-D3F7-4EC7-DFF1-1F4EA5DC0882}"/>
              </a:ext>
            </a:extLst>
          </p:cNvPr>
          <p:cNvSpPr/>
          <p:nvPr/>
        </p:nvSpPr>
        <p:spPr>
          <a:xfrm rot="18660181">
            <a:off x="11361806" y="6355606"/>
            <a:ext cx="378026" cy="378026"/>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D1951"/>
          </a:solidFill>
          <a:ln w="9293" cap="flat">
            <a:noFill/>
            <a:prstDash val="solid"/>
            <a:miter/>
          </a:ln>
        </p:spPr>
        <p:txBody>
          <a:bodyPr rtlCol="0" anchor="ctr"/>
          <a:lstStyle/>
          <a:p>
            <a:endParaRPr lang="it-CO"/>
          </a:p>
        </p:txBody>
      </p:sp>
      <p:sp>
        <p:nvSpPr>
          <p:cNvPr id="24" name="Elemento grafico 36">
            <a:extLst>
              <a:ext uri="{FF2B5EF4-FFF2-40B4-BE49-F238E27FC236}">
                <a16:creationId xmlns:a16="http://schemas.microsoft.com/office/drawing/2014/main" id="{E8739375-3D6F-6EE6-E3A9-71BBD17BAFB3}"/>
              </a:ext>
            </a:extLst>
          </p:cNvPr>
          <p:cNvSpPr/>
          <p:nvPr/>
        </p:nvSpPr>
        <p:spPr>
          <a:xfrm>
            <a:off x="2387924" y="3258724"/>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25" name="Elemento grafico 36">
            <a:extLst>
              <a:ext uri="{FF2B5EF4-FFF2-40B4-BE49-F238E27FC236}">
                <a16:creationId xmlns:a16="http://schemas.microsoft.com/office/drawing/2014/main" id="{9FD1D0AC-8184-EAB8-8255-4BEB578B92F0}"/>
              </a:ext>
            </a:extLst>
          </p:cNvPr>
          <p:cNvSpPr/>
          <p:nvPr/>
        </p:nvSpPr>
        <p:spPr>
          <a:xfrm>
            <a:off x="2387924" y="3874844"/>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26" name="Elemento grafico 36">
            <a:extLst>
              <a:ext uri="{FF2B5EF4-FFF2-40B4-BE49-F238E27FC236}">
                <a16:creationId xmlns:a16="http://schemas.microsoft.com/office/drawing/2014/main" id="{E4489B15-1BEA-6483-77CC-16E7FD61A208}"/>
              </a:ext>
            </a:extLst>
          </p:cNvPr>
          <p:cNvSpPr/>
          <p:nvPr/>
        </p:nvSpPr>
        <p:spPr>
          <a:xfrm>
            <a:off x="2376617" y="4804336"/>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339073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id="{35358121-AB49-3242-3726-9D4CB77F0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37615">
            <a:off x="8879326" y="1548294"/>
            <a:ext cx="6614935" cy="5759771"/>
          </a:xfrm>
          <a:prstGeom prst="rect">
            <a:avLst/>
          </a:prstGeom>
        </p:spPr>
      </p:pic>
      <p:sp>
        <p:nvSpPr>
          <p:cNvPr id="2" name="Rettangolo 1">
            <a:extLst>
              <a:ext uri="{FF2B5EF4-FFF2-40B4-BE49-F238E27FC236}">
                <a16:creationId xmlns:a16="http://schemas.microsoft.com/office/drawing/2014/main" id="{628BC84E-566A-D39D-FB3C-9B3E66A15466}"/>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4" name="CasellaDiTesto 3">
            <a:extLst>
              <a:ext uri="{FF2B5EF4-FFF2-40B4-BE49-F238E27FC236}">
                <a16:creationId xmlns:a16="http://schemas.microsoft.com/office/drawing/2014/main" id="{C0FB9F47-EE7F-F9FD-BF77-7DE5D16AF593}"/>
              </a:ext>
            </a:extLst>
          </p:cNvPr>
          <p:cNvSpPr txBox="1"/>
          <p:nvPr/>
        </p:nvSpPr>
        <p:spPr>
          <a:xfrm>
            <a:off x="3516280" y="378424"/>
            <a:ext cx="5974872"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Using the HIS and NTKG</a:t>
            </a:r>
          </a:p>
        </p:txBody>
      </p:sp>
      <p:pic>
        <p:nvPicPr>
          <p:cNvPr id="6" name="Elemento grafico 5">
            <a:extLst>
              <a:ext uri="{FF2B5EF4-FFF2-40B4-BE49-F238E27FC236}">
                <a16:creationId xmlns:a16="http://schemas.microsoft.com/office/drawing/2014/main" id="{8898B58D-0E56-9E32-165E-44BD50ECA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711786">
            <a:off x="-4310500" y="-232380"/>
            <a:ext cx="6614935" cy="5759771"/>
          </a:xfrm>
          <a:prstGeom prst="rect">
            <a:avLst/>
          </a:prstGeom>
        </p:spPr>
      </p:pic>
      <p:sp>
        <p:nvSpPr>
          <p:cNvPr id="8" name="CasellaDiTesto 7">
            <a:extLst>
              <a:ext uri="{FF2B5EF4-FFF2-40B4-BE49-F238E27FC236}">
                <a16:creationId xmlns:a16="http://schemas.microsoft.com/office/drawing/2014/main" id="{E136D6B5-84D5-BEE7-2593-C6283CF446F1}"/>
              </a:ext>
            </a:extLst>
          </p:cNvPr>
          <p:cNvSpPr txBox="1"/>
          <p:nvPr/>
        </p:nvSpPr>
        <p:spPr>
          <a:xfrm>
            <a:off x="2434442" y="1164134"/>
            <a:ext cx="6460176" cy="5386090"/>
          </a:xfrm>
          <a:prstGeom prst="rect">
            <a:avLst/>
          </a:prstGeom>
          <a:noFill/>
        </p:spPr>
        <p:txBody>
          <a:bodyPr wrap="square">
            <a:spAutoFit/>
          </a:bodyPr>
          <a:lstStyle/>
          <a:p>
            <a:r>
              <a:rPr lang="en-GB" sz="2000" dirty="0">
                <a:latin typeface="Proxima Nova Thin" panose="02000506030000020004" pitchFamily="2" charset="0"/>
              </a:rPr>
              <a:t>Scenario</a:t>
            </a:r>
          </a:p>
          <a:p>
            <a:r>
              <a:rPr lang="en-GB" sz="2000" dirty="0">
                <a:latin typeface="Proxima Nova Thin" panose="02000506030000020004" pitchFamily="2" charset="0"/>
              </a:rPr>
              <a:t> </a:t>
            </a:r>
          </a:p>
          <a:p>
            <a:r>
              <a:rPr lang="en-GB" sz="2000" dirty="0">
                <a:latin typeface="Proxima Nova Thin" panose="02000506030000020004" pitchFamily="2" charset="0"/>
              </a:rPr>
              <a:t>Field teams carried out a learning needs assessment and prioritised that they would like to have more knowledge and skills to strengthen their inclusion work. </a:t>
            </a:r>
          </a:p>
          <a:p>
            <a:endParaRPr lang="en-GB" sz="2000" dirty="0">
              <a:latin typeface="Proxima Nova Thin" panose="02000506030000020004" pitchFamily="2" charset="0"/>
            </a:endParaRPr>
          </a:p>
          <a:p>
            <a:r>
              <a:rPr lang="en-GB" sz="2000" dirty="0">
                <a:latin typeface="Proxima Nova Thin" panose="02000506030000020004" pitchFamily="2" charset="0"/>
              </a:rPr>
              <a:t>Your team leader has given you the responsibility of promoting the Humanitarian Inclusion Standards and the NTKG of older persons  within your team and with partners. </a:t>
            </a:r>
          </a:p>
          <a:p>
            <a:endParaRPr lang="en-GB" sz="2000" dirty="0">
              <a:latin typeface="Proxima Nova Thin" panose="02000506030000020004" pitchFamily="2" charset="0"/>
            </a:endParaRPr>
          </a:p>
          <a:p>
            <a:r>
              <a:rPr lang="en-GB" sz="2000" dirty="0">
                <a:latin typeface="Proxima Nova Thin" panose="02000506030000020004" pitchFamily="2" charset="0"/>
              </a:rPr>
              <a:t>This is your opportunity to work together to share these tools as a starting point to increase their understanding of what can these tools be used for and how to apply them in practice.</a:t>
            </a:r>
          </a:p>
          <a:p>
            <a:endParaRPr lang="en-GB" sz="2000" dirty="0">
              <a:latin typeface="Proxima Nova Thin" panose="02000506030000020004" pitchFamily="2" charset="0"/>
            </a:endParaRPr>
          </a:p>
          <a:p>
            <a:r>
              <a:rPr lang="en-GB" sz="2000" dirty="0">
                <a:latin typeface="Proxima Nova Thin" panose="02000506030000020004" pitchFamily="2" charset="0"/>
              </a:rPr>
              <a:t>  Where do we start !!</a:t>
            </a:r>
          </a:p>
        </p:txBody>
      </p:sp>
      <p:sp>
        <p:nvSpPr>
          <p:cNvPr id="11" name="Elemento grafico 8">
            <a:extLst>
              <a:ext uri="{FF2B5EF4-FFF2-40B4-BE49-F238E27FC236}">
                <a16:creationId xmlns:a16="http://schemas.microsoft.com/office/drawing/2014/main" id="{FC7BD576-7C73-636C-157B-0DE2708DEBA9}"/>
              </a:ext>
            </a:extLst>
          </p:cNvPr>
          <p:cNvSpPr/>
          <p:nvPr/>
        </p:nvSpPr>
        <p:spPr>
          <a:xfrm rot="5400000">
            <a:off x="11466850" y="3605306"/>
            <a:ext cx="572961" cy="2963600"/>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rgbClr val="E61851"/>
          </a:solidFill>
          <a:ln w="8996" cap="flat">
            <a:noFill/>
            <a:prstDash val="solid"/>
            <a:miter/>
          </a:ln>
        </p:spPr>
        <p:txBody>
          <a:bodyPr rtlCol="0" anchor="ctr"/>
          <a:lstStyle/>
          <a:p>
            <a:endParaRPr lang="it-CO"/>
          </a:p>
        </p:txBody>
      </p:sp>
      <p:sp>
        <p:nvSpPr>
          <p:cNvPr id="12" name="Figura a mano libera 11">
            <a:extLst>
              <a:ext uri="{FF2B5EF4-FFF2-40B4-BE49-F238E27FC236}">
                <a16:creationId xmlns:a16="http://schemas.microsoft.com/office/drawing/2014/main" id="{DDCEA507-B984-2663-1BCF-AB1D6B663E1F}"/>
              </a:ext>
            </a:extLst>
          </p:cNvPr>
          <p:cNvSpPr/>
          <p:nvPr/>
        </p:nvSpPr>
        <p:spPr>
          <a:xfrm rot="12753840">
            <a:off x="-4023820" y="1380270"/>
            <a:ext cx="6738811" cy="1649580"/>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7" name="Picture 7">
            <a:extLst>
              <a:ext uri="{FF2B5EF4-FFF2-40B4-BE49-F238E27FC236}">
                <a16:creationId xmlns:a16="http://schemas.microsoft.com/office/drawing/2014/main" id="{B0832EBC-F58B-5BDD-056C-08BB009E90C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emento grafico 36">
            <a:extLst>
              <a:ext uri="{FF2B5EF4-FFF2-40B4-BE49-F238E27FC236}">
                <a16:creationId xmlns:a16="http://schemas.microsoft.com/office/drawing/2014/main" id="{A02F3F6F-302C-D822-E183-B2EE43ECF01A}"/>
              </a:ext>
            </a:extLst>
          </p:cNvPr>
          <p:cNvSpPr/>
          <p:nvPr/>
        </p:nvSpPr>
        <p:spPr>
          <a:xfrm>
            <a:off x="2238495" y="1877375"/>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3" name="Elemento grafico 36">
            <a:extLst>
              <a:ext uri="{FF2B5EF4-FFF2-40B4-BE49-F238E27FC236}">
                <a16:creationId xmlns:a16="http://schemas.microsoft.com/office/drawing/2014/main" id="{6FE0F5E0-08D8-8E05-19A3-F0C2F4C8782C}"/>
              </a:ext>
            </a:extLst>
          </p:cNvPr>
          <p:cNvSpPr/>
          <p:nvPr/>
        </p:nvSpPr>
        <p:spPr>
          <a:xfrm>
            <a:off x="2238495" y="3076782"/>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
        <p:nvSpPr>
          <p:cNvPr id="13" name="Elemento grafico 36">
            <a:extLst>
              <a:ext uri="{FF2B5EF4-FFF2-40B4-BE49-F238E27FC236}">
                <a16:creationId xmlns:a16="http://schemas.microsoft.com/office/drawing/2014/main" id="{C3AF3657-35B6-3568-D663-F571587D929D}"/>
              </a:ext>
            </a:extLst>
          </p:cNvPr>
          <p:cNvSpPr/>
          <p:nvPr/>
        </p:nvSpPr>
        <p:spPr>
          <a:xfrm>
            <a:off x="2238495" y="4608699"/>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101109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lemento grafico 21">
            <a:extLst>
              <a:ext uri="{FF2B5EF4-FFF2-40B4-BE49-F238E27FC236}">
                <a16:creationId xmlns:a16="http://schemas.microsoft.com/office/drawing/2014/main" id="{BD1CFEDC-9C82-1D22-21AA-B064D247F7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37615">
            <a:off x="8879326" y="1548294"/>
            <a:ext cx="6614935" cy="5759771"/>
          </a:xfrm>
          <a:prstGeom prst="rect">
            <a:avLst/>
          </a:prstGeom>
        </p:spPr>
      </p:pic>
      <p:sp>
        <p:nvSpPr>
          <p:cNvPr id="2" name="Rettangolo 1">
            <a:extLst>
              <a:ext uri="{FF2B5EF4-FFF2-40B4-BE49-F238E27FC236}">
                <a16:creationId xmlns:a16="http://schemas.microsoft.com/office/drawing/2014/main" id="{78A53D51-73FB-0A78-5CD4-9FF197085743}"/>
              </a:ext>
            </a:extLst>
          </p:cNvPr>
          <p:cNvSpPr/>
          <p:nvPr/>
        </p:nvSpPr>
        <p:spPr>
          <a:xfrm>
            <a:off x="10063604" y="-1234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3" name="Picture 7">
            <a:extLst>
              <a:ext uri="{FF2B5EF4-FFF2-40B4-BE49-F238E27FC236}">
                <a16:creationId xmlns:a16="http://schemas.microsoft.com/office/drawing/2014/main" id="{CBFBFFA9-451B-2FEA-0F28-803991969BE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A265823E-81E7-1401-6B39-49E366FE7DDB}"/>
              </a:ext>
            </a:extLst>
          </p:cNvPr>
          <p:cNvSpPr txBox="1"/>
          <p:nvPr/>
        </p:nvSpPr>
        <p:spPr>
          <a:xfrm>
            <a:off x="269858" y="554400"/>
            <a:ext cx="9302407" cy="707886"/>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Suggested activities</a:t>
            </a:r>
          </a:p>
        </p:txBody>
      </p:sp>
      <p:sp>
        <p:nvSpPr>
          <p:cNvPr id="5" name="CasellaDiTesto 4">
            <a:extLst>
              <a:ext uri="{FF2B5EF4-FFF2-40B4-BE49-F238E27FC236}">
                <a16:creationId xmlns:a16="http://schemas.microsoft.com/office/drawing/2014/main" id="{119014C5-2DCB-60AC-2E4C-02161D5AA638}"/>
              </a:ext>
            </a:extLst>
          </p:cNvPr>
          <p:cNvSpPr txBox="1"/>
          <p:nvPr/>
        </p:nvSpPr>
        <p:spPr>
          <a:xfrm>
            <a:off x="2526226" y="1593004"/>
            <a:ext cx="6225175" cy="4401205"/>
          </a:xfrm>
          <a:prstGeom prst="rect">
            <a:avLst/>
          </a:prstGeom>
          <a:noFill/>
        </p:spPr>
        <p:txBody>
          <a:bodyPr wrap="square" rtlCol="0">
            <a:spAutoFit/>
          </a:bodyPr>
          <a:lstStyle/>
          <a:p>
            <a:r>
              <a:rPr lang="en-GB" sz="2000" dirty="0">
                <a:latin typeface="Proxima Nova Thin" panose="02000506030000020004" pitchFamily="2" charset="0"/>
              </a:rPr>
              <a:t>What are the key inclusion principles to build our work on ? Lets share them. </a:t>
            </a:r>
          </a:p>
          <a:p>
            <a:endParaRPr lang="en-GB" sz="2000" dirty="0">
              <a:latin typeface="Proxima Nova Thin" panose="02000506030000020004" pitchFamily="2" charset="0"/>
            </a:endParaRPr>
          </a:p>
          <a:p>
            <a:r>
              <a:rPr lang="en-GB" sz="2000" dirty="0">
                <a:latin typeface="Proxima Nova Thin" panose="02000506030000020004" pitchFamily="2" charset="0"/>
              </a:rPr>
              <a:t>Do we have a common definition of inclusion ? Lets share one.</a:t>
            </a:r>
          </a:p>
          <a:p>
            <a:endParaRPr lang="en-GB" sz="2000" dirty="0">
              <a:latin typeface="Proxima Nova Thin" panose="02000506030000020004" pitchFamily="2" charset="0"/>
            </a:endParaRPr>
          </a:p>
          <a:p>
            <a:r>
              <a:rPr lang="en-GB" sz="2000" dirty="0">
                <a:latin typeface="Proxima Nova Thin" panose="02000506030000020004" pitchFamily="2" charset="0"/>
              </a:rPr>
              <a:t>How can we use Standards and Guidelines? Look a the check list.</a:t>
            </a:r>
          </a:p>
          <a:p>
            <a:endParaRPr lang="en-GB" sz="2000" dirty="0">
              <a:latin typeface="Proxima Nova Thin" panose="02000506030000020004" pitchFamily="2" charset="0"/>
            </a:endParaRPr>
          </a:p>
          <a:p>
            <a:r>
              <a:rPr lang="en-GB" sz="2000" dirty="0">
                <a:latin typeface="Proxima Nova Thin" panose="02000506030000020004" pitchFamily="2" charset="0"/>
              </a:rPr>
              <a:t>How do we use the HIS and NTKG to provide useful guidance ? Lets prepare some scenarios to demonstrate their usefulness.  </a:t>
            </a:r>
          </a:p>
          <a:p>
            <a:endParaRPr lang="en-GB" sz="2000" dirty="0">
              <a:latin typeface="Proxima Nova Thin" panose="02000506030000020004" pitchFamily="2" charset="0"/>
            </a:endParaRPr>
          </a:p>
          <a:p>
            <a:r>
              <a:rPr lang="en-GB" sz="2000" dirty="0">
                <a:latin typeface="Proxima Nova Thin" panose="02000506030000020004" pitchFamily="2" charset="0"/>
              </a:rPr>
              <a:t>How do we make it fun? That is always a challenge!</a:t>
            </a:r>
          </a:p>
        </p:txBody>
      </p:sp>
      <p:sp>
        <p:nvSpPr>
          <p:cNvPr id="23" name="Elemento grafico 10">
            <a:extLst>
              <a:ext uri="{FF2B5EF4-FFF2-40B4-BE49-F238E27FC236}">
                <a16:creationId xmlns:a16="http://schemas.microsoft.com/office/drawing/2014/main" id="{FFEDECD3-6E01-8DEC-60CF-9EB68B109F77}"/>
              </a:ext>
            </a:extLst>
          </p:cNvPr>
          <p:cNvSpPr/>
          <p:nvPr/>
        </p:nvSpPr>
        <p:spPr>
          <a:xfrm>
            <a:off x="11628151" y="2198706"/>
            <a:ext cx="3774580" cy="3929697"/>
          </a:xfrm>
          <a:custGeom>
            <a:avLst/>
            <a:gdLst>
              <a:gd name="connsiteX0" fmla="*/ 0 w 1504059"/>
              <a:gd name="connsiteY0" fmla="*/ 71994 h 1441180"/>
              <a:gd name="connsiteX1" fmla="*/ 71483 w 1504059"/>
              <a:gd name="connsiteY1" fmla="*/ 71994 h 1441180"/>
              <a:gd name="connsiteX2" fmla="*/ 71483 w 1504059"/>
              <a:gd name="connsiteY2" fmla="*/ 0 h 1441180"/>
              <a:gd name="connsiteX3" fmla="*/ 0 w 1504059"/>
              <a:gd name="connsiteY3" fmla="*/ 0 h 1441180"/>
              <a:gd name="connsiteX4" fmla="*/ 238709 w 1504059"/>
              <a:gd name="connsiteY4" fmla="*/ 71994 h 1441180"/>
              <a:gd name="connsiteX5" fmla="*/ 310192 w 1504059"/>
              <a:gd name="connsiteY5" fmla="*/ 71994 h 1441180"/>
              <a:gd name="connsiteX6" fmla="*/ 310192 w 1504059"/>
              <a:gd name="connsiteY6" fmla="*/ 0 h 1441180"/>
              <a:gd name="connsiteX7" fmla="*/ 238709 w 1504059"/>
              <a:gd name="connsiteY7" fmla="*/ 0 h 1441180"/>
              <a:gd name="connsiteX8" fmla="*/ 477741 w 1504059"/>
              <a:gd name="connsiteY8" fmla="*/ 71994 h 1441180"/>
              <a:gd name="connsiteX9" fmla="*/ 549871 w 1504059"/>
              <a:gd name="connsiteY9" fmla="*/ 71994 h 1441180"/>
              <a:gd name="connsiteX10" fmla="*/ 549871 w 1504059"/>
              <a:gd name="connsiteY10" fmla="*/ 0 h 1441180"/>
              <a:gd name="connsiteX11" fmla="*/ 478711 w 1504059"/>
              <a:gd name="connsiteY11" fmla="*/ 0 h 1441180"/>
              <a:gd name="connsiteX12" fmla="*/ 716450 w 1504059"/>
              <a:gd name="connsiteY12" fmla="*/ 71994 h 1441180"/>
              <a:gd name="connsiteX13" fmla="*/ 787610 w 1504059"/>
              <a:gd name="connsiteY13" fmla="*/ 71994 h 1441180"/>
              <a:gd name="connsiteX14" fmla="*/ 787610 w 1504059"/>
              <a:gd name="connsiteY14" fmla="*/ 0 h 1441180"/>
              <a:gd name="connsiteX15" fmla="*/ 716450 w 1504059"/>
              <a:gd name="connsiteY15" fmla="*/ 0 h 1441180"/>
              <a:gd name="connsiteX16" fmla="*/ 955159 w 1504059"/>
              <a:gd name="connsiteY16" fmla="*/ 71994 h 1441180"/>
              <a:gd name="connsiteX17" fmla="*/ 1026642 w 1504059"/>
              <a:gd name="connsiteY17" fmla="*/ 71994 h 1441180"/>
              <a:gd name="connsiteX18" fmla="*/ 1026642 w 1504059"/>
              <a:gd name="connsiteY18" fmla="*/ 0 h 1441180"/>
              <a:gd name="connsiteX19" fmla="*/ 955159 w 1504059"/>
              <a:gd name="connsiteY19" fmla="*/ 0 h 1441180"/>
              <a:gd name="connsiteX20" fmla="*/ 1193867 w 1504059"/>
              <a:gd name="connsiteY20" fmla="*/ 71994 h 1441180"/>
              <a:gd name="connsiteX21" fmla="*/ 1265351 w 1504059"/>
              <a:gd name="connsiteY21" fmla="*/ 71994 h 1441180"/>
              <a:gd name="connsiteX22" fmla="*/ 1265351 w 1504059"/>
              <a:gd name="connsiteY22" fmla="*/ 0 h 1441180"/>
              <a:gd name="connsiteX23" fmla="*/ 1193867 w 1504059"/>
              <a:gd name="connsiteY23" fmla="*/ 0 h 1441180"/>
              <a:gd name="connsiteX24" fmla="*/ 1432900 w 1504059"/>
              <a:gd name="connsiteY24" fmla="*/ 0 h 1441180"/>
              <a:gd name="connsiteX25" fmla="*/ 1432900 w 1504059"/>
              <a:gd name="connsiteY25" fmla="*/ 71994 h 1441180"/>
              <a:gd name="connsiteX26" fmla="*/ 1504059 w 1504059"/>
              <a:gd name="connsiteY26" fmla="*/ 71994 h 1441180"/>
              <a:gd name="connsiteX27" fmla="*/ 1504059 w 1504059"/>
              <a:gd name="connsiteY27" fmla="*/ 0 h 1441180"/>
              <a:gd name="connsiteX28" fmla="*/ 0 w 1504059"/>
              <a:gd name="connsiteY28" fmla="*/ 345636 h 1441180"/>
              <a:gd name="connsiteX29" fmla="*/ 71483 w 1504059"/>
              <a:gd name="connsiteY29" fmla="*/ 345636 h 1441180"/>
              <a:gd name="connsiteX30" fmla="*/ 71483 w 1504059"/>
              <a:gd name="connsiteY30" fmla="*/ 273968 h 1441180"/>
              <a:gd name="connsiteX31" fmla="*/ 0 w 1504059"/>
              <a:gd name="connsiteY31" fmla="*/ 273968 h 1441180"/>
              <a:gd name="connsiteX32" fmla="*/ 238709 w 1504059"/>
              <a:gd name="connsiteY32" fmla="*/ 345636 h 1441180"/>
              <a:gd name="connsiteX33" fmla="*/ 310192 w 1504059"/>
              <a:gd name="connsiteY33" fmla="*/ 345636 h 1441180"/>
              <a:gd name="connsiteX34" fmla="*/ 310192 w 1504059"/>
              <a:gd name="connsiteY34" fmla="*/ 273968 h 1441180"/>
              <a:gd name="connsiteX35" fmla="*/ 238709 w 1504059"/>
              <a:gd name="connsiteY35" fmla="*/ 273968 h 1441180"/>
              <a:gd name="connsiteX36" fmla="*/ 477741 w 1504059"/>
              <a:gd name="connsiteY36" fmla="*/ 345636 h 1441180"/>
              <a:gd name="connsiteX37" fmla="*/ 549871 w 1504059"/>
              <a:gd name="connsiteY37" fmla="*/ 345636 h 1441180"/>
              <a:gd name="connsiteX38" fmla="*/ 549871 w 1504059"/>
              <a:gd name="connsiteY38" fmla="*/ 273968 h 1441180"/>
              <a:gd name="connsiteX39" fmla="*/ 478711 w 1504059"/>
              <a:gd name="connsiteY39" fmla="*/ 273968 h 1441180"/>
              <a:gd name="connsiteX40" fmla="*/ 716450 w 1504059"/>
              <a:gd name="connsiteY40" fmla="*/ 345636 h 1441180"/>
              <a:gd name="connsiteX41" fmla="*/ 787610 w 1504059"/>
              <a:gd name="connsiteY41" fmla="*/ 345636 h 1441180"/>
              <a:gd name="connsiteX42" fmla="*/ 787610 w 1504059"/>
              <a:gd name="connsiteY42" fmla="*/ 273968 h 1441180"/>
              <a:gd name="connsiteX43" fmla="*/ 716450 w 1504059"/>
              <a:gd name="connsiteY43" fmla="*/ 273968 h 1441180"/>
              <a:gd name="connsiteX44" fmla="*/ 955159 w 1504059"/>
              <a:gd name="connsiteY44" fmla="*/ 345636 h 1441180"/>
              <a:gd name="connsiteX45" fmla="*/ 1026642 w 1504059"/>
              <a:gd name="connsiteY45" fmla="*/ 345636 h 1441180"/>
              <a:gd name="connsiteX46" fmla="*/ 1026642 w 1504059"/>
              <a:gd name="connsiteY46" fmla="*/ 273968 h 1441180"/>
              <a:gd name="connsiteX47" fmla="*/ 955159 w 1504059"/>
              <a:gd name="connsiteY47" fmla="*/ 273968 h 1441180"/>
              <a:gd name="connsiteX48" fmla="*/ 1193867 w 1504059"/>
              <a:gd name="connsiteY48" fmla="*/ 345636 h 1441180"/>
              <a:gd name="connsiteX49" fmla="*/ 1265351 w 1504059"/>
              <a:gd name="connsiteY49" fmla="*/ 345636 h 1441180"/>
              <a:gd name="connsiteX50" fmla="*/ 1265351 w 1504059"/>
              <a:gd name="connsiteY50" fmla="*/ 273968 h 1441180"/>
              <a:gd name="connsiteX51" fmla="*/ 1193867 w 1504059"/>
              <a:gd name="connsiteY51" fmla="*/ 273968 h 1441180"/>
              <a:gd name="connsiteX52" fmla="*/ 1432900 w 1504059"/>
              <a:gd name="connsiteY52" fmla="*/ 345636 h 1441180"/>
              <a:gd name="connsiteX53" fmla="*/ 1504059 w 1504059"/>
              <a:gd name="connsiteY53" fmla="*/ 345636 h 1441180"/>
              <a:gd name="connsiteX54" fmla="*/ 1504059 w 1504059"/>
              <a:gd name="connsiteY54" fmla="*/ 273968 h 1441180"/>
              <a:gd name="connsiteX55" fmla="*/ 1432900 w 1504059"/>
              <a:gd name="connsiteY55" fmla="*/ 273968 h 1441180"/>
              <a:gd name="connsiteX56" fmla="*/ 0 w 1504059"/>
              <a:gd name="connsiteY56" fmla="*/ 618952 h 1441180"/>
              <a:gd name="connsiteX57" fmla="*/ 71483 w 1504059"/>
              <a:gd name="connsiteY57" fmla="*/ 618952 h 1441180"/>
              <a:gd name="connsiteX58" fmla="*/ 71483 w 1504059"/>
              <a:gd name="connsiteY58" fmla="*/ 547609 h 1441180"/>
              <a:gd name="connsiteX59" fmla="*/ 0 w 1504059"/>
              <a:gd name="connsiteY59" fmla="*/ 547609 h 1441180"/>
              <a:gd name="connsiteX60" fmla="*/ 238709 w 1504059"/>
              <a:gd name="connsiteY60" fmla="*/ 618952 h 1441180"/>
              <a:gd name="connsiteX61" fmla="*/ 310192 w 1504059"/>
              <a:gd name="connsiteY61" fmla="*/ 618952 h 1441180"/>
              <a:gd name="connsiteX62" fmla="*/ 310192 w 1504059"/>
              <a:gd name="connsiteY62" fmla="*/ 547609 h 1441180"/>
              <a:gd name="connsiteX63" fmla="*/ 238709 w 1504059"/>
              <a:gd name="connsiteY63" fmla="*/ 547609 h 1441180"/>
              <a:gd name="connsiteX64" fmla="*/ 477741 w 1504059"/>
              <a:gd name="connsiteY64" fmla="*/ 618952 h 1441180"/>
              <a:gd name="connsiteX65" fmla="*/ 549871 w 1504059"/>
              <a:gd name="connsiteY65" fmla="*/ 618952 h 1441180"/>
              <a:gd name="connsiteX66" fmla="*/ 549871 w 1504059"/>
              <a:gd name="connsiteY66" fmla="*/ 547609 h 1441180"/>
              <a:gd name="connsiteX67" fmla="*/ 478711 w 1504059"/>
              <a:gd name="connsiteY67" fmla="*/ 547609 h 1441180"/>
              <a:gd name="connsiteX68" fmla="*/ 716450 w 1504059"/>
              <a:gd name="connsiteY68" fmla="*/ 618952 h 1441180"/>
              <a:gd name="connsiteX69" fmla="*/ 787610 w 1504059"/>
              <a:gd name="connsiteY69" fmla="*/ 618952 h 1441180"/>
              <a:gd name="connsiteX70" fmla="*/ 787610 w 1504059"/>
              <a:gd name="connsiteY70" fmla="*/ 547609 h 1441180"/>
              <a:gd name="connsiteX71" fmla="*/ 716450 w 1504059"/>
              <a:gd name="connsiteY71" fmla="*/ 547609 h 1441180"/>
              <a:gd name="connsiteX72" fmla="*/ 955159 w 1504059"/>
              <a:gd name="connsiteY72" fmla="*/ 618952 h 1441180"/>
              <a:gd name="connsiteX73" fmla="*/ 1026642 w 1504059"/>
              <a:gd name="connsiteY73" fmla="*/ 618952 h 1441180"/>
              <a:gd name="connsiteX74" fmla="*/ 1026642 w 1504059"/>
              <a:gd name="connsiteY74" fmla="*/ 547609 h 1441180"/>
              <a:gd name="connsiteX75" fmla="*/ 955159 w 1504059"/>
              <a:gd name="connsiteY75" fmla="*/ 547609 h 1441180"/>
              <a:gd name="connsiteX76" fmla="*/ 1193867 w 1504059"/>
              <a:gd name="connsiteY76" fmla="*/ 618952 h 1441180"/>
              <a:gd name="connsiteX77" fmla="*/ 1265351 w 1504059"/>
              <a:gd name="connsiteY77" fmla="*/ 618952 h 1441180"/>
              <a:gd name="connsiteX78" fmla="*/ 1265351 w 1504059"/>
              <a:gd name="connsiteY78" fmla="*/ 547609 h 1441180"/>
              <a:gd name="connsiteX79" fmla="*/ 1193867 w 1504059"/>
              <a:gd name="connsiteY79" fmla="*/ 547609 h 1441180"/>
              <a:gd name="connsiteX80" fmla="*/ 1432900 w 1504059"/>
              <a:gd name="connsiteY80" fmla="*/ 618952 h 1441180"/>
              <a:gd name="connsiteX81" fmla="*/ 1504059 w 1504059"/>
              <a:gd name="connsiteY81" fmla="*/ 618952 h 1441180"/>
              <a:gd name="connsiteX82" fmla="*/ 1504059 w 1504059"/>
              <a:gd name="connsiteY82" fmla="*/ 547609 h 1441180"/>
              <a:gd name="connsiteX83" fmla="*/ 1432900 w 1504059"/>
              <a:gd name="connsiteY83" fmla="*/ 547609 h 1441180"/>
              <a:gd name="connsiteX84" fmla="*/ 0 w 1504059"/>
              <a:gd name="connsiteY84" fmla="*/ 893571 h 1441180"/>
              <a:gd name="connsiteX85" fmla="*/ 71483 w 1504059"/>
              <a:gd name="connsiteY85" fmla="*/ 893571 h 1441180"/>
              <a:gd name="connsiteX86" fmla="*/ 71483 w 1504059"/>
              <a:gd name="connsiteY86" fmla="*/ 821577 h 1441180"/>
              <a:gd name="connsiteX87" fmla="*/ 0 w 1504059"/>
              <a:gd name="connsiteY87" fmla="*/ 821577 h 1441180"/>
              <a:gd name="connsiteX88" fmla="*/ 238709 w 1504059"/>
              <a:gd name="connsiteY88" fmla="*/ 893571 h 1441180"/>
              <a:gd name="connsiteX89" fmla="*/ 310192 w 1504059"/>
              <a:gd name="connsiteY89" fmla="*/ 893571 h 1441180"/>
              <a:gd name="connsiteX90" fmla="*/ 310192 w 1504059"/>
              <a:gd name="connsiteY90" fmla="*/ 821577 h 1441180"/>
              <a:gd name="connsiteX91" fmla="*/ 238709 w 1504059"/>
              <a:gd name="connsiteY91" fmla="*/ 821577 h 1441180"/>
              <a:gd name="connsiteX92" fmla="*/ 477741 w 1504059"/>
              <a:gd name="connsiteY92" fmla="*/ 893571 h 1441180"/>
              <a:gd name="connsiteX93" fmla="*/ 549871 w 1504059"/>
              <a:gd name="connsiteY93" fmla="*/ 893571 h 1441180"/>
              <a:gd name="connsiteX94" fmla="*/ 549871 w 1504059"/>
              <a:gd name="connsiteY94" fmla="*/ 821577 h 1441180"/>
              <a:gd name="connsiteX95" fmla="*/ 478711 w 1504059"/>
              <a:gd name="connsiteY95" fmla="*/ 821577 h 1441180"/>
              <a:gd name="connsiteX96" fmla="*/ 716450 w 1504059"/>
              <a:gd name="connsiteY96" fmla="*/ 893571 h 1441180"/>
              <a:gd name="connsiteX97" fmla="*/ 787610 w 1504059"/>
              <a:gd name="connsiteY97" fmla="*/ 893571 h 1441180"/>
              <a:gd name="connsiteX98" fmla="*/ 787610 w 1504059"/>
              <a:gd name="connsiteY98" fmla="*/ 821577 h 1441180"/>
              <a:gd name="connsiteX99" fmla="*/ 716450 w 1504059"/>
              <a:gd name="connsiteY99" fmla="*/ 821577 h 1441180"/>
              <a:gd name="connsiteX100" fmla="*/ 955159 w 1504059"/>
              <a:gd name="connsiteY100" fmla="*/ 893571 h 1441180"/>
              <a:gd name="connsiteX101" fmla="*/ 1026642 w 1504059"/>
              <a:gd name="connsiteY101" fmla="*/ 893571 h 1441180"/>
              <a:gd name="connsiteX102" fmla="*/ 1026642 w 1504059"/>
              <a:gd name="connsiteY102" fmla="*/ 821577 h 1441180"/>
              <a:gd name="connsiteX103" fmla="*/ 955159 w 1504059"/>
              <a:gd name="connsiteY103" fmla="*/ 821577 h 1441180"/>
              <a:gd name="connsiteX104" fmla="*/ 1193867 w 1504059"/>
              <a:gd name="connsiteY104" fmla="*/ 893571 h 1441180"/>
              <a:gd name="connsiteX105" fmla="*/ 1265351 w 1504059"/>
              <a:gd name="connsiteY105" fmla="*/ 893571 h 1441180"/>
              <a:gd name="connsiteX106" fmla="*/ 1265351 w 1504059"/>
              <a:gd name="connsiteY106" fmla="*/ 821577 h 1441180"/>
              <a:gd name="connsiteX107" fmla="*/ 1193867 w 1504059"/>
              <a:gd name="connsiteY107" fmla="*/ 821577 h 1441180"/>
              <a:gd name="connsiteX108" fmla="*/ 1432900 w 1504059"/>
              <a:gd name="connsiteY108" fmla="*/ 893571 h 1441180"/>
              <a:gd name="connsiteX109" fmla="*/ 1504059 w 1504059"/>
              <a:gd name="connsiteY109" fmla="*/ 893571 h 1441180"/>
              <a:gd name="connsiteX110" fmla="*/ 1504059 w 1504059"/>
              <a:gd name="connsiteY110" fmla="*/ 821577 h 1441180"/>
              <a:gd name="connsiteX111" fmla="*/ 1432900 w 1504059"/>
              <a:gd name="connsiteY111" fmla="*/ 821577 h 1441180"/>
              <a:gd name="connsiteX112" fmla="*/ 0 w 1504059"/>
              <a:gd name="connsiteY112" fmla="*/ 1167213 h 1441180"/>
              <a:gd name="connsiteX113" fmla="*/ 71483 w 1504059"/>
              <a:gd name="connsiteY113" fmla="*/ 1167213 h 1441180"/>
              <a:gd name="connsiteX114" fmla="*/ 71483 w 1504059"/>
              <a:gd name="connsiteY114" fmla="*/ 1095219 h 1441180"/>
              <a:gd name="connsiteX115" fmla="*/ 0 w 1504059"/>
              <a:gd name="connsiteY115" fmla="*/ 1095219 h 1441180"/>
              <a:gd name="connsiteX116" fmla="*/ 238709 w 1504059"/>
              <a:gd name="connsiteY116" fmla="*/ 1167213 h 1441180"/>
              <a:gd name="connsiteX117" fmla="*/ 310192 w 1504059"/>
              <a:gd name="connsiteY117" fmla="*/ 1167213 h 1441180"/>
              <a:gd name="connsiteX118" fmla="*/ 310192 w 1504059"/>
              <a:gd name="connsiteY118" fmla="*/ 1095219 h 1441180"/>
              <a:gd name="connsiteX119" fmla="*/ 238709 w 1504059"/>
              <a:gd name="connsiteY119" fmla="*/ 1095219 h 1441180"/>
              <a:gd name="connsiteX120" fmla="*/ 477741 w 1504059"/>
              <a:gd name="connsiteY120" fmla="*/ 1167213 h 1441180"/>
              <a:gd name="connsiteX121" fmla="*/ 549871 w 1504059"/>
              <a:gd name="connsiteY121" fmla="*/ 1167213 h 1441180"/>
              <a:gd name="connsiteX122" fmla="*/ 549871 w 1504059"/>
              <a:gd name="connsiteY122" fmla="*/ 1095219 h 1441180"/>
              <a:gd name="connsiteX123" fmla="*/ 478711 w 1504059"/>
              <a:gd name="connsiteY123" fmla="*/ 1095219 h 1441180"/>
              <a:gd name="connsiteX124" fmla="*/ 716450 w 1504059"/>
              <a:gd name="connsiteY124" fmla="*/ 1167213 h 1441180"/>
              <a:gd name="connsiteX125" fmla="*/ 787610 w 1504059"/>
              <a:gd name="connsiteY125" fmla="*/ 1167213 h 1441180"/>
              <a:gd name="connsiteX126" fmla="*/ 787610 w 1504059"/>
              <a:gd name="connsiteY126" fmla="*/ 1095219 h 1441180"/>
              <a:gd name="connsiteX127" fmla="*/ 716450 w 1504059"/>
              <a:gd name="connsiteY127" fmla="*/ 1095219 h 1441180"/>
              <a:gd name="connsiteX128" fmla="*/ 955159 w 1504059"/>
              <a:gd name="connsiteY128" fmla="*/ 1167213 h 1441180"/>
              <a:gd name="connsiteX129" fmla="*/ 1026642 w 1504059"/>
              <a:gd name="connsiteY129" fmla="*/ 1167213 h 1441180"/>
              <a:gd name="connsiteX130" fmla="*/ 1026642 w 1504059"/>
              <a:gd name="connsiteY130" fmla="*/ 1095219 h 1441180"/>
              <a:gd name="connsiteX131" fmla="*/ 955159 w 1504059"/>
              <a:gd name="connsiteY131" fmla="*/ 1095219 h 1441180"/>
              <a:gd name="connsiteX132" fmla="*/ 1193867 w 1504059"/>
              <a:gd name="connsiteY132" fmla="*/ 1167213 h 1441180"/>
              <a:gd name="connsiteX133" fmla="*/ 1265351 w 1504059"/>
              <a:gd name="connsiteY133" fmla="*/ 1167213 h 1441180"/>
              <a:gd name="connsiteX134" fmla="*/ 1265351 w 1504059"/>
              <a:gd name="connsiteY134" fmla="*/ 1095219 h 1441180"/>
              <a:gd name="connsiteX135" fmla="*/ 1193867 w 1504059"/>
              <a:gd name="connsiteY135" fmla="*/ 1095219 h 1441180"/>
              <a:gd name="connsiteX136" fmla="*/ 1432900 w 1504059"/>
              <a:gd name="connsiteY136" fmla="*/ 1167213 h 1441180"/>
              <a:gd name="connsiteX137" fmla="*/ 1504059 w 1504059"/>
              <a:gd name="connsiteY137" fmla="*/ 1167213 h 1441180"/>
              <a:gd name="connsiteX138" fmla="*/ 1504059 w 1504059"/>
              <a:gd name="connsiteY138" fmla="*/ 1095219 h 1441180"/>
              <a:gd name="connsiteX139" fmla="*/ 1432900 w 1504059"/>
              <a:gd name="connsiteY139" fmla="*/ 1095219 h 1441180"/>
              <a:gd name="connsiteX140" fmla="*/ 0 w 1504059"/>
              <a:gd name="connsiteY140" fmla="*/ 1441180 h 1441180"/>
              <a:gd name="connsiteX141" fmla="*/ 71483 w 1504059"/>
              <a:gd name="connsiteY141" fmla="*/ 1441180 h 1441180"/>
              <a:gd name="connsiteX142" fmla="*/ 71483 w 1504059"/>
              <a:gd name="connsiteY142" fmla="*/ 1368209 h 1441180"/>
              <a:gd name="connsiteX143" fmla="*/ 0 w 1504059"/>
              <a:gd name="connsiteY143" fmla="*/ 1368209 h 1441180"/>
              <a:gd name="connsiteX144" fmla="*/ 238709 w 1504059"/>
              <a:gd name="connsiteY144" fmla="*/ 1441180 h 1441180"/>
              <a:gd name="connsiteX145" fmla="*/ 310192 w 1504059"/>
              <a:gd name="connsiteY145" fmla="*/ 1441180 h 1441180"/>
              <a:gd name="connsiteX146" fmla="*/ 310192 w 1504059"/>
              <a:gd name="connsiteY146" fmla="*/ 1368209 h 1441180"/>
              <a:gd name="connsiteX147" fmla="*/ 238709 w 1504059"/>
              <a:gd name="connsiteY147" fmla="*/ 1368209 h 1441180"/>
              <a:gd name="connsiteX148" fmla="*/ 477741 w 1504059"/>
              <a:gd name="connsiteY148" fmla="*/ 1441180 h 1441180"/>
              <a:gd name="connsiteX149" fmla="*/ 549871 w 1504059"/>
              <a:gd name="connsiteY149" fmla="*/ 1441180 h 1441180"/>
              <a:gd name="connsiteX150" fmla="*/ 549871 w 1504059"/>
              <a:gd name="connsiteY150" fmla="*/ 1368209 h 1441180"/>
              <a:gd name="connsiteX151" fmla="*/ 478711 w 1504059"/>
              <a:gd name="connsiteY151" fmla="*/ 1368209 h 1441180"/>
              <a:gd name="connsiteX152" fmla="*/ 716450 w 1504059"/>
              <a:gd name="connsiteY152" fmla="*/ 1441180 h 1441180"/>
              <a:gd name="connsiteX153" fmla="*/ 787610 w 1504059"/>
              <a:gd name="connsiteY153" fmla="*/ 1441180 h 1441180"/>
              <a:gd name="connsiteX154" fmla="*/ 787610 w 1504059"/>
              <a:gd name="connsiteY154" fmla="*/ 1368209 h 1441180"/>
              <a:gd name="connsiteX155" fmla="*/ 716450 w 1504059"/>
              <a:gd name="connsiteY155" fmla="*/ 1368209 h 1441180"/>
              <a:gd name="connsiteX156" fmla="*/ 955159 w 1504059"/>
              <a:gd name="connsiteY156" fmla="*/ 1441180 h 1441180"/>
              <a:gd name="connsiteX157" fmla="*/ 1026642 w 1504059"/>
              <a:gd name="connsiteY157" fmla="*/ 1441180 h 1441180"/>
              <a:gd name="connsiteX158" fmla="*/ 1026642 w 1504059"/>
              <a:gd name="connsiteY158" fmla="*/ 1368209 h 1441180"/>
              <a:gd name="connsiteX159" fmla="*/ 955159 w 1504059"/>
              <a:gd name="connsiteY159" fmla="*/ 1368209 h 1441180"/>
              <a:gd name="connsiteX160" fmla="*/ 1193867 w 1504059"/>
              <a:gd name="connsiteY160" fmla="*/ 1441180 h 1441180"/>
              <a:gd name="connsiteX161" fmla="*/ 1265351 w 1504059"/>
              <a:gd name="connsiteY161" fmla="*/ 1441180 h 1441180"/>
              <a:gd name="connsiteX162" fmla="*/ 1265351 w 1504059"/>
              <a:gd name="connsiteY162" fmla="*/ 1368209 h 1441180"/>
              <a:gd name="connsiteX163" fmla="*/ 1193867 w 1504059"/>
              <a:gd name="connsiteY163" fmla="*/ 1368209 h 1441180"/>
              <a:gd name="connsiteX164" fmla="*/ 1432900 w 1504059"/>
              <a:gd name="connsiteY164" fmla="*/ 1441180 h 1441180"/>
              <a:gd name="connsiteX165" fmla="*/ 1504059 w 1504059"/>
              <a:gd name="connsiteY165" fmla="*/ 1441180 h 1441180"/>
              <a:gd name="connsiteX166" fmla="*/ 1504059 w 1504059"/>
              <a:gd name="connsiteY166" fmla="*/ 1368209 h 1441180"/>
              <a:gd name="connsiteX167" fmla="*/ 1432900 w 1504059"/>
              <a:gd name="connsiteY167" fmla="*/ 1368209 h 144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504059" h="1441180">
                <a:moveTo>
                  <a:pt x="0" y="71994"/>
                </a:moveTo>
                <a:lnTo>
                  <a:pt x="71483" y="71994"/>
                </a:lnTo>
                <a:lnTo>
                  <a:pt x="71483" y="0"/>
                </a:lnTo>
                <a:lnTo>
                  <a:pt x="0" y="0"/>
                </a:lnTo>
                <a:close/>
                <a:moveTo>
                  <a:pt x="238709" y="71994"/>
                </a:moveTo>
                <a:lnTo>
                  <a:pt x="310192" y="71994"/>
                </a:lnTo>
                <a:lnTo>
                  <a:pt x="310192" y="0"/>
                </a:lnTo>
                <a:lnTo>
                  <a:pt x="238709" y="0"/>
                </a:lnTo>
                <a:close/>
                <a:moveTo>
                  <a:pt x="477741" y="71994"/>
                </a:moveTo>
                <a:lnTo>
                  <a:pt x="549871" y="71994"/>
                </a:lnTo>
                <a:lnTo>
                  <a:pt x="549871" y="0"/>
                </a:lnTo>
                <a:lnTo>
                  <a:pt x="478711" y="0"/>
                </a:lnTo>
                <a:close/>
                <a:moveTo>
                  <a:pt x="716450" y="71994"/>
                </a:moveTo>
                <a:lnTo>
                  <a:pt x="787610" y="71994"/>
                </a:lnTo>
                <a:lnTo>
                  <a:pt x="787610" y="0"/>
                </a:lnTo>
                <a:lnTo>
                  <a:pt x="716450" y="0"/>
                </a:lnTo>
                <a:close/>
                <a:moveTo>
                  <a:pt x="955159" y="71994"/>
                </a:moveTo>
                <a:lnTo>
                  <a:pt x="1026642" y="71994"/>
                </a:lnTo>
                <a:lnTo>
                  <a:pt x="1026642" y="0"/>
                </a:lnTo>
                <a:lnTo>
                  <a:pt x="955159" y="0"/>
                </a:lnTo>
                <a:close/>
                <a:moveTo>
                  <a:pt x="1193867" y="71994"/>
                </a:moveTo>
                <a:lnTo>
                  <a:pt x="1265351" y="71994"/>
                </a:lnTo>
                <a:lnTo>
                  <a:pt x="1265351" y="0"/>
                </a:lnTo>
                <a:lnTo>
                  <a:pt x="1193867" y="0"/>
                </a:lnTo>
                <a:close/>
                <a:moveTo>
                  <a:pt x="1432900" y="0"/>
                </a:moveTo>
                <a:lnTo>
                  <a:pt x="1432900" y="71994"/>
                </a:lnTo>
                <a:lnTo>
                  <a:pt x="1504059" y="71994"/>
                </a:lnTo>
                <a:lnTo>
                  <a:pt x="1504059" y="0"/>
                </a:lnTo>
                <a:close/>
                <a:moveTo>
                  <a:pt x="0" y="345636"/>
                </a:moveTo>
                <a:lnTo>
                  <a:pt x="71483" y="345636"/>
                </a:lnTo>
                <a:lnTo>
                  <a:pt x="71483" y="273968"/>
                </a:lnTo>
                <a:lnTo>
                  <a:pt x="0" y="273968"/>
                </a:lnTo>
                <a:close/>
                <a:moveTo>
                  <a:pt x="238709" y="345636"/>
                </a:moveTo>
                <a:lnTo>
                  <a:pt x="310192" y="345636"/>
                </a:lnTo>
                <a:lnTo>
                  <a:pt x="310192" y="273968"/>
                </a:lnTo>
                <a:lnTo>
                  <a:pt x="238709" y="273968"/>
                </a:lnTo>
                <a:close/>
                <a:moveTo>
                  <a:pt x="477741" y="345636"/>
                </a:moveTo>
                <a:lnTo>
                  <a:pt x="549871" y="345636"/>
                </a:lnTo>
                <a:lnTo>
                  <a:pt x="549871" y="273968"/>
                </a:lnTo>
                <a:lnTo>
                  <a:pt x="478711" y="273968"/>
                </a:lnTo>
                <a:close/>
                <a:moveTo>
                  <a:pt x="716450" y="345636"/>
                </a:moveTo>
                <a:lnTo>
                  <a:pt x="787610" y="345636"/>
                </a:lnTo>
                <a:lnTo>
                  <a:pt x="787610" y="273968"/>
                </a:lnTo>
                <a:lnTo>
                  <a:pt x="716450" y="273968"/>
                </a:lnTo>
                <a:close/>
                <a:moveTo>
                  <a:pt x="955159" y="345636"/>
                </a:moveTo>
                <a:lnTo>
                  <a:pt x="1026642" y="345636"/>
                </a:lnTo>
                <a:lnTo>
                  <a:pt x="1026642" y="273968"/>
                </a:lnTo>
                <a:lnTo>
                  <a:pt x="955159" y="273968"/>
                </a:lnTo>
                <a:close/>
                <a:moveTo>
                  <a:pt x="1193867" y="345636"/>
                </a:moveTo>
                <a:lnTo>
                  <a:pt x="1265351" y="345636"/>
                </a:lnTo>
                <a:lnTo>
                  <a:pt x="1265351" y="273968"/>
                </a:lnTo>
                <a:lnTo>
                  <a:pt x="1193867" y="273968"/>
                </a:lnTo>
                <a:close/>
                <a:moveTo>
                  <a:pt x="1432900" y="345636"/>
                </a:moveTo>
                <a:lnTo>
                  <a:pt x="1504059" y="345636"/>
                </a:lnTo>
                <a:lnTo>
                  <a:pt x="1504059" y="273968"/>
                </a:lnTo>
                <a:lnTo>
                  <a:pt x="1432900" y="273968"/>
                </a:lnTo>
                <a:close/>
                <a:moveTo>
                  <a:pt x="0" y="618952"/>
                </a:moveTo>
                <a:lnTo>
                  <a:pt x="71483" y="618952"/>
                </a:lnTo>
                <a:lnTo>
                  <a:pt x="71483" y="547609"/>
                </a:lnTo>
                <a:lnTo>
                  <a:pt x="0" y="547609"/>
                </a:lnTo>
                <a:close/>
                <a:moveTo>
                  <a:pt x="238709" y="618952"/>
                </a:moveTo>
                <a:lnTo>
                  <a:pt x="310192" y="618952"/>
                </a:lnTo>
                <a:lnTo>
                  <a:pt x="310192" y="547609"/>
                </a:lnTo>
                <a:lnTo>
                  <a:pt x="238709" y="547609"/>
                </a:lnTo>
                <a:close/>
                <a:moveTo>
                  <a:pt x="477741" y="618952"/>
                </a:moveTo>
                <a:lnTo>
                  <a:pt x="549871" y="618952"/>
                </a:lnTo>
                <a:lnTo>
                  <a:pt x="549871" y="547609"/>
                </a:lnTo>
                <a:lnTo>
                  <a:pt x="478711" y="547609"/>
                </a:lnTo>
                <a:close/>
                <a:moveTo>
                  <a:pt x="716450" y="618952"/>
                </a:moveTo>
                <a:lnTo>
                  <a:pt x="787610" y="618952"/>
                </a:lnTo>
                <a:lnTo>
                  <a:pt x="787610" y="547609"/>
                </a:lnTo>
                <a:lnTo>
                  <a:pt x="716450" y="547609"/>
                </a:lnTo>
                <a:close/>
                <a:moveTo>
                  <a:pt x="955159" y="618952"/>
                </a:moveTo>
                <a:lnTo>
                  <a:pt x="1026642" y="618952"/>
                </a:lnTo>
                <a:lnTo>
                  <a:pt x="1026642" y="547609"/>
                </a:lnTo>
                <a:lnTo>
                  <a:pt x="955159" y="547609"/>
                </a:lnTo>
                <a:close/>
                <a:moveTo>
                  <a:pt x="1193867" y="618952"/>
                </a:moveTo>
                <a:lnTo>
                  <a:pt x="1265351" y="618952"/>
                </a:lnTo>
                <a:lnTo>
                  <a:pt x="1265351" y="547609"/>
                </a:lnTo>
                <a:lnTo>
                  <a:pt x="1193867" y="547609"/>
                </a:lnTo>
                <a:close/>
                <a:moveTo>
                  <a:pt x="1432900" y="618952"/>
                </a:moveTo>
                <a:lnTo>
                  <a:pt x="1504059" y="618952"/>
                </a:lnTo>
                <a:lnTo>
                  <a:pt x="1504059" y="547609"/>
                </a:lnTo>
                <a:lnTo>
                  <a:pt x="1432900" y="547609"/>
                </a:lnTo>
                <a:close/>
                <a:moveTo>
                  <a:pt x="0" y="893571"/>
                </a:moveTo>
                <a:lnTo>
                  <a:pt x="71483" y="893571"/>
                </a:lnTo>
                <a:lnTo>
                  <a:pt x="71483" y="821577"/>
                </a:lnTo>
                <a:lnTo>
                  <a:pt x="0" y="821577"/>
                </a:lnTo>
                <a:close/>
                <a:moveTo>
                  <a:pt x="238709" y="893571"/>
                </a:moveTo>
                <a:lnTo>
                  <a:pt x="310192" y="893571"/>
                </a:lnTo>
                <a:lnTo>
                  <a:pt x="310192" y="821577"/>
                </a:lnTo>
                <a:lnTo>
                  <a:pt x="238709" y="821577"/>
                </a:lnTo>
                <a:close/>
                <a:moveTo>
                  <a:pt x="477741" y="893571"/>
                </a:moveTo>
                <a:lnTo>
                  <a:pt x="549871" y="893571"/>
                </a:lnTo>
                <a:lnTo>
                  <a:pt x="549871" y="821577"/>
                </a:lnTo>
                <a:lnTo>
                  <a:pt x="478711" y="821577"/>
                </a:lnTo>
                <a:close/>
                <a:moveTo>
                  <a:pt x="716450" y="893571"/>
                </a:moveTo>
                <a:lnTo>
                  <a:pt x="787610" y="893571"/>
                </a:lnTo>
                <a:lnTo>
                  <a:pt x="787610" y="821577"/>
                </a:lnTo>
                <a:lnTo>
                  <a:pt x="716450" y="821577"/>
                </a:lnTo>
                <a:close/>
                <a:moveTo>
                  <a:pt x="955159" y="893571"/>
                </a:moveTo>
                <a:lnTo>
                  <a:pt x="1026642" y="893571"/>
                </a:lnTo>
                <a:lnTo>
                  <a:pt x="1026642" y="821577"/>
                </a:lnTo>
                <a:lnTo>
                  <a:pt x="955159" y="821577"/>
                </a:lnTo>
                <a:close/>
                <a:moveTo>
                  <a:pt x="1193867" y="893571"/>
                </a:moveTo>
                <a:lnTo>
                  <a:pt x="1265351" y="893571"/>
                </a:lnTo>
                <a:lnTo>
                  <a:pt x="1265351" y="821577"/>
                </a:lnTo>
                <a:lnTo>
                  <a:pt x="1193867" y="821577"/>
                </a:lnTo>
                <a:close/>
                <a:moveTo>
                  <a:pt x="1432900" y="893571"/>
                </a:moveTo>
                <a:lnTo>
                  <a:pt x="1504059" y="893571"/>
                </a:lnTo>
                <a:lnTo>
                  <a:pt x="1504059" y="821577"/>
                </a:lnTo>
                <a:lnTo>
                  <a:pt x="1432900" y="821577"/>
                </a:lnTo>
                <a:close/>
                <a:moveTo>
                  <a:pt x="0" y="1167213"/>
                </a:moveTo>
                <a:lnTo>
                  <a:pt x="71483" y="1167213"/>
                </a:lnTo>
                <a:lnTo>
                  <a:pt x="71483" y="1095219"/>
                </a:lnTo>
                <a:lnTo>
                  <a:pt x="0" y="1095219"/>
                </a:lnTo>
                <a:close/>
                <a:moveTo>
                  <a:pt x="238709" y="1167213"/>
                </a:moveTo>
                <a:lnTo>
                  <a:pt x="310192" y="1167213"/>
                </a:lnTo>
                <a:lnTo>
                  <a:pt x="310192" y="1095219"/>
                </a:lnTo>
                <a:lnTo>
                  <a:pt x="238709" y="1095219"/>
                </a:lnTo>
                <a:close/>
                <a:moveTo>
                  <a:pt x="477741" y="1167213"/>
                </a:moveTo>
                <a:lnTo>
                  <a:pt x="549871" y="1167213"/>
                </a:lnTo>
                <a:lnTo>
                  <a:pt x="549871" y="1095219"/>
                </a:lnTo>
                <a:lnTo>
                  <a:pt x="478711" y="1095219"/>
                </a:lnTo>
                <a:close/>
                <a:moveTo>
                  <a:pt x="716450" y="1167213"/>
                </a:moveTo>
                <a:lnTo>
                  <a:pt x="787610" y="1167213"/>
                </a:lnTo>
                <a:lnTo>
                  <a:pt x="787610" y="1095219"/>
                </a:lnTo>
                <a:lnTo>
                  <a:pt x="716450" y="1095219"/>
                </a:lnTo>
                <a:close/>
                <a:moveTo>
                  <a:pt x="955159" y="1167213"/>
                </a:moveTo>
                <a:lnTo>
                  <a:pt x="1026642" y="1167213"/>
                </a:lnTo>
                <a:lnTo>
                  <a:pt x="1026642" y="1095219"/>
                </a:lnTo>
                <a:lnTo>
                  <a:pt x="955159" y="1095219"/>
                </a:lnTo>
                <a:close/>
                <a:moveTo>
                  <a:pt x="1193867" y="1167213"/>
                </a:moveTo>
                <a:lnTo>
                  <a:pt x="1265351" y="1167213"/>
                </a:lnTo>
                <a:lnTo>
                  <a:pt x="1265351" y="1095219"/>
                </a:lnTo>
                <a:lnTo>
                  <a:pt x="1193867" y="1095219"/>
                </a:lnTo>
                <a:close/>
                <a:moveTo>
                  <a:pt x="1432900" y="1167213"/>
                </a:moveTo>
                <a:lnTo>
                  <a:pt x="1504059" y="1167213"/>
                </a:lnTo>
                <a:lnTo>
                  <a:pt x="1504059" y="1095219"/>
                </a:lnTo>
                <a:lnTo>
                  <a:pt x="1432900" y="1095219"/>
                </a:lnTo>
                <a:close/>
                <a:moveTo>
                  <a:pt x="0" y="1441180"/>
                </a:moveTo>
                <a:lnTo>
                  <a:pt x="71483" y="1441180"/>
                </a:lnTo>
                <a:lnTo>
                  <a:pt x="71483" y="1368209"/>
                </a:lnTo>
                <a:lnTo>
                  <a:pt x="0" y="1368209"/>
                </a:lnTo>
                <a:close/>
                <a:moveTo>
                  <a:pt x="238709" y="1441180"/>
                </a:moveTo>
                <a:lnTo>
                  <a:pt x="310192" y="1441180"/>
                </a:lnTo>
                <a:lnTo>
                  <a:pt x="310192" y="1368209"/>
                </a:lnTo>
                <a:lnTo>
                  <a:pt x="238709" y="1368209"/>
                </a:lnTo>
                <a:close/>
                <a:moveTo>
                  <a:pt x="477741" y="1441180"/>
                </a:moveTo>
                <a:lnTo>
                  <a:pt x="549871" y="1441180"/>
                </a:lnTo>
                <a:lnTo>
                  <a:pt x="549871" y="1368209"/>
                </a:lnTo>
                <a:lnTo>
                  <a:pt x="478711" y="1368209"/>
                </a:lnTo>
                <a:close/>
                <a:moveTo>
                  <a:pt x="716450" y="1441180"/>
                </a:moveTo>
                <a:lnTo>
                  <a:pt x="787610" y="1441180"/>
                </a:lnTo>
                <a:lnTo>
                  <a:pt x="787610" y="1368209"/>
                </a:lnTo>
                <a:lnTo>
                  <a:pt x="716450" y="1368209"/>
                </a:lnTo>
                <a:close/>
                <a:moveTo>
                  <a:pt x="955159" y="1441180"/>
                </a:moveTo>
                <a:lnTo>
                  <a:pt x="1026642" y="1441180"/>
                </a:lnTo>
                <a:lnTo>
                  <a:pt x="1026642" y="1368209"/>
                </a:lnTo>
                <a:lnTo>
                  <a:pt x="955159" y="1368209"/>
                </a:lnTo>
                <a:close/>
                <a:moveTo>
                  <a:pt x="1193867" y="1441180"/>
                </a:moveTo>
                <a:lnTo>
                  <a:pt x="1265351" y="1441180"/>
                </a:lnTo>
                <a:lnTo>
                  <a:pt x="1265351" y="1368209"/>
                </a:lnTo>
                <a:lnTo>
                  <a:pt x="1193867" y="1368209"/>
                </a:lnTo>
                <a:close/>
                <a:moveTo>
                  <a:pt x="1432900" y="1441180"/>
                </a:moveTo>
                <a:lnTo>
                  <a:pt x="1504059" y="1441180"/>
                </a:lnTo>
                <a:lnTo>
                  <a:pt x="1504059" y="1368209"/>
                </a:lnTo>
                <a:lnTo>
                  <a:pt x="1432900" y="1368209"/>
                </a:lnTo>
                <a:close/>
              </a:path>
            </a:pathLst>
          </a:custGeom>
          <a:solidFill>
            <a:schemeClr val="bg1"/>
          </a:solidFill>
          <a:ln w="32223" cap="flat">
            <a:noFill/>
            <a:prstDash val="solid"/>
            <a:miter/>
          </a:ln>
        </p:spPr>
        <p:txBody>
          <a:bodyPr rtlCol="0" anchor="ctr"/>
          <a:lstStyle/>
          <a:p>
            <a:endParaRPr lang="it-CO" dirty="0"/>
          </a:p>
        </p:txBody>
      </p:sp>
      <p:sp>
        <p:nvSpPr>
          <p:cNvPr id="28" name="Elemento grafico 36">
            <a:extLst>
              <a:ext uri="{FF2B5EF4-FFF2-40B4-BE49-F238E27FC236}">
                <a16:creationId xmlns:a16="http://schemas.microsoft.com/office/drawing/2014/main" id="{3A6762AB-EDF4-1897-0F4A-65DF72E523AA}"/>
              </a:ext>
            </a:extLst>
          </p:cNvPr>
          <p:cNvSpPr/>
          <p:nvPr/>
        </p:nvSpPr>
        <p:spPr>
          <a:xfrm>
            <a:off x="2256011" y="1702954"/>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endParaRPr lang="it-CO"/>
          </a:p>
        </p:txBody>
      </p:sp>
      <p:pic>
        <p:nvPicPr>
          <p:cNvPr id="9" name="Elemento grafico 8">
            <a:extLst>
              <a:ext uri="{FF2B5EF4-FFF2-40B4-BE49-F238E27FC236}">
                <a16:creationId xmlns:a16="http://schemas.microsoft.com/office/drawing/2014/main" id="{42E4517C-6B89-0543-EF39-BC2B54C3F9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61582">
            <a:off x="-3358030" y="-2141830"/>
            <a:ext cx="6115526" cy="5324925"/>
          </a:xfrm>
          <a:prstGeom prst="rect">
            <a:avLst/>
          </a:prstGeom>
        </p:spPr>
      </p:pic>
      <p:sp>
        <p:nvSpPr>
          <p:cNvPr id="20" name="Elemento grafico 36">
            <a:extLst>
              <a:ext uri="{FF2B5EF4-FFF2-40B4-BE49-F238E27FC236}">
                <a16:creationId xmlns:a16="http://schemas.microsoft.com/office/drawing/2014/main" id="{4C2E7CED-5177-49C6-96B7-4DA1B8D147DD}"/>
              </a:ext>
            </a:extLst>
          </p:cNvPr>
          <p:cNvSpPr/>
          <p:nvPr/>
        </p:nvSpPr>
        <p:spPr>
          <a:xfrm>
            <a:off x="2256011" y="2605478"/>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endParaRPr lang="it-CO"/>
          </a:p>
        </p:txBody>
      </p:sp>
      <p:sp>
        <p:nvSpPr>
          <p:cNvPr id="21" name="Elemento grafico 36">
            <a:extLst>
              <a:ext uri="{FF2B5EF4-FFF2-40B4-BE49-F238E27FC236}">
                <a16:creationId xmlns:a16="http://schemas.microsoft.com/office/drawing/2014/main" id="{39390AD5-945F-02D6-6AB4-621EEE211928}"/>
              </a:ext>
            </a:extLst>
          </p:cNvPr>
          <p:cNvSpPr/>
          <p:nvPr/>
        </p:nvSpPr>
        <p:spPr>
          <a:xfrm>
            <a:off x="2256011" y="3519878"/>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endParaRPr lang="it-CO"/>
          </a:p>
        </p:txBody>
      </p:sp>
      <p:sp>
        <p:nvSpPr>
          <p:cNvPr id="32" name="Elemento grafico 36">
            <a:extLst>
              <a:ext uri="{FF2B5EF4-FFF2-40B4-BE49-F238E27FC236}">
                <a16:creationId xmlns:a16="http://schemas.microsoft.com/office/drawing/2014/main" id="{0E32A0C7-7985-8F42-638B-D14445666C0A}"/>
              </a:ext>
            </a:extLst>
          </p:cNvPr>
          <p:cNvSpPr/>
          <p:nvPr/>
        </p:nvSpPr>
        <p:spPr>
          <a:xfrm>
            <a:off x="2256011" y="4434278"/>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endParaRPr lang="it-CO"/>
          </a:p>
        </p:txBody>
      </p:sp>
      <p:sp>
        <p:nvSpPr>
          <p:cNvPr id="33" name="Elemento grafico 36">
            <a:extLst>
              <a:ext uri="{FF2B5EF4-FFF2-40B4-BE49-F238E27FC236}">
                <a16:creationId xmlns:a16="http://schemas.microsoft.com/office/drawing/2014/main" id="{D8A38753-1370-0DF5-12E3-74680BF319A5}"/>
              </a:ext>
            </a:extLst>
          </p:cNvPr>
          <p:cNvSpPr/>
          <p:nvPr/>
        </p:nvSpPr>
        <p:spPr>
          <a:xfrm>
            <a:off x="2256011" y="5645560"/>
            <a:ext cx="195947" cy="195947"/>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endParaRPr lang="it-CO"/>
          </a:p>
        </p:txBody>
      </p:sp>
    </p:spTree>
    <p:extLst>
      <p:ext uri="{BB962C8B-B14F-4D97-AF65-F5344CB8AC3E}">
        <p14:creationId xmlns:p14="http://schemas.microsoft.com/office/powerpoint/2010/main" val="215904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emento grafico 28">
            <a:extLst>
              <a:ext uri="{FF2B5EF4-FFF2-40B4-BE49-F238E27FC236}">
                <a16:creationId xmlns:a16="http://schemas.microsoft.com/office/drawing/2014/main" id="{1A60FCFE-6C39-8CF0-D994-BEEBB02715B2}"/>
              </a:ext>
            </a:extLst>
          </p:cNvPr>
          <p:cNvSpPr/>
          <p:nvPr/>
        </p:nvSpPr>
        <p:spPr>
          <a:xfrm>
            <a:off x="-899305" y="-2664025"/>
            <a:ext cx="4882172" cy="5531642"/>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chemeClr val="bg1">
              <a:lumMod val="85000"/>
            </a:schemeClr>
          </a:solidFill>
          <a:ln w="9504" cap="flat">
            <a:noFill/>
            <a:prstDash val="solid"/>
            <a:miter/>
          </a:ln>
        </p:spPr>
        <p:txBody>
          <a:bodyPr rtlCol="0" anchor="ctr"/>
          <a:lstStyle/>
          <a:p>
            <a:endParaRPr lang="it-CO"/>
          </a:p>
        </p:txBody>
      </p:sp>
      <p:pic>
        <p:nvPicPr>
          <p:cNvPr id="7" name="Elemento grafico 6">
            <a:extLst>
              <a:ext uri="{FF2B5EF4-FFF2-40B4-BE49-F238E27FC236}">
                <a16:creationId xmlns:a16="http://schemas.microsoft.com/office/drawing/2014/main" id="{6DE3F138-DC52-2858-DA25-61D5D07DE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5975" y="4866237"/>
            <a:ext cx="3340100" cy="2908300"/>
          </a:xfrm>
          <a:prstGeom prst="rect">
            <a:avLst/>
          </a:prstGeom>
        </p:spPr>
      </p:pic>
      <p:sp>
        <p:nvSpPr>
          <p:cNvPr id="8" name="Elemento grafico 8">
            <a:extLst>
              <a:ext uri="{FF2B5EF4-FFF2-40B4-BE49-F238E27FC236}">
                <a16:creationId xmlns:a16="http://schemas.microsoft.com/office/drawing/2014/main" id="{618C5EC6-95BE-3EA2-FD16-818EA1892A7E}"/>
              </a:ext>
            </a:extLst>
          </p:cNvPr>
          <p:cNvSpPr/>
          <p:nvPr/>
        </p:nvSpPr>
        <p:spPr>
          <a:xfrm rot="5400000">
            <a:off x="9597461" y="4755904"/>
            <a:ext cx="546093" cy="2824631"/>
          </a:xfrm>
          <a:custGeom>
            <a:avLst/>
            <a:gdLst>
              <a:gd name="connsiteX0" fmla="*/ 139785 w 162623"/>
              <a:gd name="connsiteY0" fmla="*/ 179553 h 841155"/>
              <a:gd name="connsiteX1" fmla="*/ 162619 w 162623"/>
              <a:gd name="connsiteY1" fmla="*/ 156793 h 841155"/>
              <a:gd name="connsiteX2" fmla="*/ 140702 w 162623"/>
              <a:gd name="connsiteY2" fmla="*/ 133081 h 841155"/>
              <a:gd name="connsiteX3" fmla="*/ 117868 w 162623"/>
              <a:gd name="connsiteY3" fmla="*/ 155841 h 841155"/>
              <a:gd name="connsiteX4" fmla="*/ 117863 w 162623"/>
              <a:gd name="connsiteY4" fmla="*/ 156217 h 841155"/>
              <a:gd name="connsiteX5" fmla="*/ 139781 w 162623"/>
              <a:gd name="connsiteY5" fmla="*/ 179553 h 841155"/>
              <a:gd name="connsiteX6" fmla="*/ 139785 w 162623"/>
              <a:gd name="connsiteY6" fmla="*/ 179553 h 841155"/>
              <a:gd name="connsiteX7" fmla="*/ 139143 w 162623"/>
              <a:gd name="connsiteY7" fmla="*/ 265278 h 841155"/>
              <a:gd name="connsiteX8" fmla="*/ 116309 w 162623"/>
              <a:gd name="connsiteY8" fmla="*/ 288039 h 841155"/>
              <a:gd name="connsiteX9" fmla="*/ 138226 w 162623"/>
              <a:gd name="connsiteY9" fmla="*/ 311751 h 841155"/>
              <a:gd name="connsiteX10" fmla="*/ 161060 w 162623"/>
              <a:gd name="connsiteY10" fmla="*/ 288991 h 841155"/>
              <a:gd name="connsiteX11" fmla="*/ 161064 w 162623"/>
              <a:gd name="connsiteY11" fmla="*/ 288615 h 841155"/>
              <a:gd name="connsiteX12" fmla="*/ 139143 w 162623"/>
              <a:gd name="connsiteY12" fmla="*/ 265469 h 841155"/>
              <a:gd name="connsiteX13" fmla="*/ 138225 w 162623"/>
              <a:gd name="connsiteY13" fmla="*/ 397581 h 841155"/>
              <a:gd name="connsiteX14" fmla="*/ 115392 w 162623"/>
              <a:gd name="connsiteY14" fmla="*/ 420341 h 841155"/>
              <a:gd name="connsiteX15" fmla="*/ 137309 w 162623"/>
              <a:gd name="connsiteY15" fmla="*/ 444053 h 841155"/>
              <a:gd name="connsiteX16" fmla="*/ 160143 w 162623"/>
              <a:gd name="connsiteY16" fmla="*/ 421293 h 841155"/>
              <a:gd name="connsiteX17" fmla="*/ 160147 w 162623"/>
              <a:gd name="connsiteY17" fmla="*/ 420917 h 841155"/>
              <a:gd name="connsiteX18" fmla="*/ 138225 w 162623"/>
              <a:gd name="connsiteY18" fmla="*/ 397771 h 841155"/>
              <a:gd name="connsiteX19" fmla="*/ 137217 w 162623"/>
              <a:gd name="connsiteY19" fmla="*/ 530074 h 841155"/>
              <a:gd name="connsiteX20" fmla="*/ 114383 w 162623"/>
              <a:gd name="connsiteY20" fmla="*/ 552834 h 841155"/>
              <a:gd name="connsiteX21" fmla="*/ 136300 w 162623"/>
              <a:gd name="connsiteY21" fmla="*/ 576546 h 841155"/>
              <a:gd name="connsiteX22" fmla="*/ 159134 w 162623"/>
              <a:gd name="connsiteY22" fmla="*/ 553786 h 841155"/>
              <a:gd name="connsiteX23" fmla="*/ 159138 w 162623"/>
              <a:gd name="connsiteY23" fmla="*/ 553410 h 841155"/>
              <a:gd name="connsiteX24" fmla="*/ 137220 w 162623"/>
              <a:gd name="connsiteY24" fmla="*/ 530074 h 841155"/>
              <a:gd name="connsiteX25" fmla="*/ 137217 w 162623"/>
              <a:gd name="connsiteY25" fmla="*/ 530073 h 841155"/>
              <a:gd name="connsiteX26" fmla="*/ 136299 w 162623"/>
              <a:gd name="connsiteY26" fmla="*/ 662376 h 841155"/>
              <a:gd name="connsiteX27" fmla="*/ 113466 w 162623"/>
              <a:gd name="connsiteY27" fmla="*/ 685136 h 841155"/>
              <a:gd name="connsiteX28" fmla="*/ 135384 w 162623"/>
              <a:gd name="connsiteY28" fmla="*/ 708848 h 841155"/>
              <a:gd name="connsiteX29" fmla="*/ 158217 w 162623"/>
              <a:gd name="connsiteY29" fmla="*/ 686087 h 841155"/>
              <a:gd name="connsiteX30" fmla="*/ 158221 w 162623"/>
              <a:gd name="connsiteY30" fmla="*/ 685807 h 841155"/>
              <a:gd name="connsiteX31" fmla="*/ 136396 w 162623"/>
              <a:gd name="connsiteY31" fmla="*/ 662377 h 841155"/>
              <a:gd name="connsiteX32" fmla="*/ 136299 w 162623"/>
              <a:gd name="connsiteY32" fmla="*/ 662376 h 841155"/>
              <a:gd name="connsiteX33" fmla="*/ 135382 w 162623"/>
              <a:gd name="connsiteY33" fmla="*/ 794678 h 841155"/>
              <a:gd name="connsiteX34" fmla="*/ 112548 w 162623"/>
              <a:gd name="connsiteY34" fmla="*/ 817438 h 841155"/>
              <a:gd name="connsiteX35" fmla="*/ 134465 w 162623"/>
              <a:gd name="connsiteY35" fmla="*/ 841150 h 841155"/>
              <a:gd name="connsiteX36" fmla="*/ 157299 w 162623"/>
              <a:gd name="connsiteY36" fmla="*/ 818390 h 841155"/>
              <a:gd name="connsiteX37" fmla="*/ 157304 w 162623"/>
              <a:gd name="connsiteY37" fmla="*/ 818014 h 841155"/>
              <a:gd name="connsiteX38" fmla="*/ 135386 w 162623"/>
              <a:gd name="connsiteY38" fmla="*/ 794678 h 841155"/>
              <a:gd name="connsiteX39" fmla="*/ 135382 w 162623"/>
              <a:gd name="connsiteY39" fmla="*/ 794678 h 841155"/>
              <a:gd name="connsiteX40" fmla="*/ 27150 w 162623"/>
              <a:gd name="connsiteY40" fmla="*/ 7 h 841155"/>
              <a:gd name="connsiteX41" fmla="*/ 4410 w 162623"/>
              <a:gd name="connsiteY41" fmla="*/ 22479 h 841155"/>
              <a:gd name="connsiteX42" fmla="*/ 4403 w 162623"/>
              <a:gd name="connsiteY42" fmla="*/ 23058 h 841155"/>
              <a:gd name="connsiteX43" fmla="*/ 26508 w 162623"/>
              <a:gd name="connsiteY43" fmla="*/ 46013 h 841155"/>
              <a:gd name="connsiteX44" fmla="*/ 48613 w 162623"/>
              <a:gd name="connsiteY44" fmla="*/ 23058 h 841155"/>
              <a:gd name="connsiteX45" fmla="*/ 27150 w 162623"/>
              <a:gd name="connsiteY45" fmla="*/ 7 h 841155"/>
              <a:gd name="connsiteX46" fmla="*/ 25682 w 162623"/>
              <a:gd name="connsiteY46" fmla="*/ 132309 h 841155"/>
              <a:gd name="connsiteX47" fmla="*/ 2848 w 162623"/>
              <a:gd name="connsiteY47" fmla="*/ 155070 h 841155"/>
              <a:gd name="connsiteX48" fmla="*/ 24766 w 162623"/>
              <a:gd name="connsiteY48" fmla="*/ 178782 h 841155"/>
              <a:gd name="connsiteX49" fmla="*/ 47599 w 162623"/>
              <a:gd name="connsiteY49" fmla="*/ 156022 h 841155"/>
              <a:gd name="connsiteX50" fmla="*/ 47604 w 162623"/>
              <a:gd name="connsiteY50" fmla="*/ 155646 h 841155"/>
              <a:gd name="connsiteX51" fmla="*/ 25686 w 162623"/>
              <a:gd name="connsiteY51" fmla="*/ 132310 h 841155"/>
              <a:gd name="connsiteX52" fmla="*/ 25682 w 162623"/>
              <a:gd name="connsiteY52" fmla="*/ 132309 h 841155"/>
              <a:gd name="connsiteX53" fmla="*/ 24765 w 162623"/>
              <a:gd name="connsiteY53" fmla="*/ 264612 h 841155"/>
              <a:gd name="connsiteX54" fmla="*/ 3863 w 162623"/>
              <a:gd name="connsiteY54" fmla="*/ 289292 h 841155"/>
              <a:gd name="connsiteX55" fmla="*/ 24765 w 162623"/>
              <a:gd name="connsiteY55" fmla="*/ 310999 h 841155"/>
              <a:gd name="connsiteX56" fmla="*/ 45667 w 162623"/>
              <a:gd name="connsiteY56" fmla="*/ 286318 h 841155"/>
              <a:gd name="connsiteX57" fmla="*/ 24765 w 162623"/>
              <a:gd name="connsiteY57" fmla="*/ 264612 h 841155"/>
              <a:gd name="connsiteX58" fmla="*/ 23848 w 162623"/>
              <a:gd name="connsiteY58" fmla="*/ 396914 h 841155"/>
              <a:gd name="connsiteX59" fmla="*/ 746 w 162623"/>
              <a:gd name="connsiteY59" fmla="*/ 419381 h 841155"/>
              <a:gd name="connsiteX60" fmla="*/ 22381 w 162623"/>
              <a:gd name="connsiteY60" fmla="*/ 443371 h 841155"/>
              <a:gd name="connsiteX61" fmla="*/ 45483 w 162623"/>
              <a:gd name="connsiteY61" fmla="*/ 420904 h 841155"/>
              <a:gd name="connsiteX62" fmla="*/ 45494 w 162623"/>
              <a:gd name="connsiteY62" fmla="*/ 420250 h 841155"/>
              <a:gd name="connsiteX63" fmla="*/ 23848 w 162623"/>
              <a:gd name="connsiteY63" fmla="*/ 396914 h 841155"/>
              <a:gd name="connsiteX64" fmla="*/ 22839 w 162623"/>
              <a:gd name="connsiteY64" fmla="*/ 529216 h 841155"/>
              <a:gd name="connsiteX65" fmla="*/ 5 w 162623"/>
              <a:gd name="connsiteY65" fmla="*/ 551976 h 841155"/>
              <a:gd name="connsiteX66" fmla="*/ 21922 w 162623"/>
              <a:gd name="connsiteY66" fmla="*/ 575689 h 841155"/>
              <a:gd name="connsiteX67" fmla="*/ 44756 w 162623"/>
              <a:gd name="connsiteY67" fmla="*/ 552929 h 841155"/>
              <a:gd name="connsiteX68" fmla="*/ 44761 w 162623"/>
              <a:gd name="connsiteY68" fmla="*/ 552457 h 841155"/>
              <a:gd name="connsiteX69" fmla="*/ 22839 w 162623"/>
              <a:gd name="connsiteY69" fmla="*/ 529216 h 841155"/>
              <a:gd name="connsiteX70" fmla="*/ 21922 w 162623"/>
              <a:gd name="connsiteY70" fmla="*/ 661518 h 841155"/>
              <a:gd name="connsiteX71" fmla="*/ 1019 w 162623"/>
              <a:gd name="connsiteY71" fmla="*/ 686199 h 841155"/>
              <a:gd name="connsiteX72" fmla="*/ 21922 w 162623"/>
              <a:gd name="connsiteY72" fmla="*/ 707905 h 841155"/>
              <a:gd name="connsiteX73" fmla="*/ 42824 w 162623"/>
              <a:gd name="connsiteY73" fmla="*/ 683225 h 841155"/>
              <a:gd name="connsiteX74" fmla="*/ 21922 w 162623"/>
              <a:gd name="connsiteY74" fmla="*/ 661518 h 8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23" h="841155">
                <a:moveTo>
                  <a:pt x="139785" y="179553"/>
                </a:moveTo>
                <a:cubicBezTo>
                  <a:pt x="152142" y="179816"/>
                  <a:pt x="162366" y="169626"/>
                  <a:pt x="162619" y="156793"/>
                </a:cubicBezTo>
                <a:cubicBezTo>
                  <a:pt x="162872" y="143960"/>
                  <a:pt x="153059" y="133344"/>
                  <a:pt x="140702" y="133081"/>
                </a:cubicBezTo>
                <a:cubicBezTo>
                  <a:pt x="128344" y="132818"/>
                  <a:pt x="118121" y="143008"/>
                  <a:pt x="117868" y="155841"/>
                </a:cubicBezTo>
                <a:cubicBezTo>
                  <a:pt x="117865" y="155967"/>
                  <a:pt x="117864" y="156092"/>
                  <a:pt x="117863" y="156217"/>
                </a:cubicBezTo>
                <a:cubicBezTo>
                  <a:pt x="117710" y="168947"/>
                  <a:pt x="127523" y="179395"/>
                  <a:pt x="139781" y="179553"/>
                </a:cubicBezTo>
                <a:cubicBezTo>
                  <a:pt x="139782" y="179553"/>
                  <a:pt x="139784" y="179553"/>
                  <a:pt x="139785" y="179553"/>
                </a:cubicBezTo>
                <a:close/>
                <a:moveTo>
                  <a:pt x="139143" y="265278"/>
                </a:moveTo>
                <a:cubicBezTo>
                  <a:pt x="126785" y="265016"/>
                  <a:pt x="116562" y="275206"/>
                  <a:pt x="116309" y="288039"/>
                </a:cubicBezTo>
                <a:cubicBezTo>
                  <a:pt x="116056" y="300872"/>
                  <a:pt x="125868" y="311488"/>
                  <a:pt x="138226" y="311751"/>
                </a:cubicBezTo>
                <a:cubicBezTo>
                  <a:pt x="150584" y="312014"/>
                  <a:pt x="160807" y="301824"/>
                  <a:pt x="161060" y="288991"/>
                </a:cubicBezTo>
                <a:cubicBezTo>
                  <a:pt x="161062" y="288865"/>
                  <a:pt x="161064" y="288740"/>
                  <a:pt x="161064" y="288615"/>
                </a:cubicBezTo>
                <a:cubicBezTo>
                  <a:pt x="161116" y="275958"/>
                  <a:pt x="151330" y="265626"/>
                  <a:pt x="139143" y="265469"/>
                </a:cubicBezTo>
                <a:close/>
                <a:moveTo>
                  <a:pt x="138225" y="397581"/>
                </a:moveTo>
                <a:cubicBezTo>
                  <a:pt x="125868" y="397318"/>
                  <a:pt x="115645" y="407508"/>
                  <a:pt x="115392" y="420341"/>
                </a:cubicBezTo>
                <a:cubicBezTo>
                  <a:pt x="115138" y="433174"/>
                  <a:pt x="124951" y="443790"/>
                  <a:pt x="137309" y="444053"/>
                </a:cubicBezTo>
                <a:cubicBezTo>
                  <a:pt x="149666" y="444316"/>
                  <a:pt x="159889" y="434126"/>
                  <a:pt x="160143" y="421293"/>
                </a:cubicBezTo>
                <a:cubicBezTo>
                  <a:pt x="160145" y="421168"/>
                  <a:pt x="160147" y="421042"/>
                  <a:pt x="160147" y="420917"/>
                </a:cubicBezTo>
                <a:cubicBezTo>
                  <a:pt x="160198" y="408260"/>
                  <a:pt x="150413" y="397928"/>
                  <a:pt x="138225" y="397771"/>
                </a:cubicBezTo>
                <a:close/>
                <a:moveTo>
                  <a:pt x="137217" y="530074"/>
                </a:moveTo>
                <a:cubicBezTo>
                  <a:pt x="124859" y="529811"/>
                  <a:pt x="114636" y="540001"/>
                  <a:pt x="114383" y="552834"/>
                </a:cubicBezTo>
                <a:cubicBezTo>
                  <a:pt x="114129" y="565667"/>
                  <a:pt x="123942" y="576283"/>
                  <a:pt x="136300" y="576546"/>
                </a:cubicBezTo>
                <a:cubicBezTo>
                  <a:pt x="148657" y="576809"/>
                  <a:pt x="158881" y="566619"/>
                  <a:pt x="159134" y="553786"/>
                </a:cubicBezTo>
                <a:cubicBezTo>
                  <a:pt x="159136" y="553660"/>
                  <a:pt x="159138" y="553535"/>
                  <a:pt x="159138" y="553410"/>
                </a:cubicBezTo>
                <a:cubicBezTo>
                  <a:pt x="159291" y="540680"/>
                  <a:pt x="149478" y="530232"/>
                  <a:pt x="137220" y="530074"/>
                </a:cubicBezTo>
                <a:cubicBezTo>
                  <a:pt x="137219" y="530074"/>
                  <a:pt x="137218" y="530073"/>
                  <a:pt x="137217" y="530073"/>
                </a:cubicBezTo>
                <a:close/>
                <a:moveTo>
                  <a:pt x="136299" y="662376"/>
                </a:moveTo>
                <a:cubicBezTo>
                  <a:pt x="123942" y="662113"/>
                  <a:pt x="113719" y="672304"/>
                  <a:pt x="113466" y="685136"/>
                </a:cubicBezTo>
                <a:cubicBezTo>
                  <a:pt x="113213" y="697969"/>
                  <a:pt x="123026" y="708585"/>
                  <a:pt x="135384" y="708848"/>
                </a:cubicBezTo>
                <a:cubicBezTo>
                  <a:pt x="147741" y="709111"/>
                  <a:pt x="157964" y="698920"/>
                  <a:pt x="158217" y="686087"/>
                </a:cubicBezTo>
                <a:cubicBezTo>
                  <a:pt x="158219" y="685994"/>
                  <a:pt x="158220" y="685901"/>
                  <a:pt x="158221" y="685807"/>
                </a:cubicBezTo>
                <a:cubicBezTo>
                  <a:pt x="158424" y="673079"/>
                  <a:pt x="148653" y="662589"/>
                  <a:pt x="136396" y="662377"/>
                </a:cubicBezTo>
                <a:cubicBezTo>
                  <a:pt x="136364" y="662377"/>
                  <a:pt x="136331" y="662376"/>
                  <a:pt x="136299" y="662376"/>
                </a:cubicBezTo>
                <a:close/>
                <a:moveTo>
                  <a:pt x="135382" y="794678"/>
                </a:moveTo>
                <a:cubicBezTo>
                  <a:pt x="123024" y="794415"/>
                  <a:pt x="112801" y="804605"/>
                  <a:pt x="112548" y="817438"/>
                </a:cubicBezTo>
                <a:cubicBezTo>
                  <a:pt x="112295" y="830271"/>
                  <a:pt x="122108" y="840887"/>
                  <a:pt x="134465" y="841150"/>
                </a:cubicBezTo>
                <a:cubicBezTo>
                  <a:pt x="146823" y="841413"/>
                  <a:pt x="157046" y="831223"/>
                  <a:pt x="157299" y="818390"/>
                </a:cubicBezTo>
                <a:cubicBezTo>
                  <a:pt x="157302" y="818265"/>
                  <a:pt x="157303" y="818140"/>
                  <a:pt x="157304" y="818014"/>
                </a:cubicBezTo>
                <a:cubicBezTo>
                  <a:pt x="157457" y="805285"/>
                  <a:pt x="147644" y="794837"/>
                  <a:pt x="135386" y="794678"/>
                </a:cubicBezTo>
                <a:cubicBezTo>
                  <a:pt x="135384" y="794678"/>
                  <a:pt x="135383" y="794678"/>
                  <a:pt x="135382" y="794678"/>
                </a:cubicBezTo>
                <a:close/>
                <a:moveTo>
                  <a:pt x="27150" y="7"/>
                </a:moveTo>
                <a:cubicBezTo>
                  <a:pt x="14895" y="-308"/>
                  <a:pt x="4714" y="9753"/>
                  <a:pt x="4410" y="22479"/>
                </a:cubicBezTo>
                <a:cubicBezTo>
                  <a:pt x="4405" y="22672"/>
                  <a:pt x="4403" y="22865"/>
                  <a:pt x="4403" y="23058"/>
                </a:cubicBezTo>
                <a:cubicBezTo>
                  <a:pt x="4403" y="35736"/>
                  <a:pt x="14300" y="46013"/>
                  <a:pt x="26508" y="46013"/>
                </a:cubicBezTo>
                <a:cubicBezTo>
                  <a:pt x="38716" y="46013"/>
                  <a:pt x="48613" y="35736"/>
                  <a:pt x="48613" y="23058"/>
                </a:cubicBezTo>
                <a:cubicBezTo>
                  <a:pt x="48619" y="10619"/>
                  <a:pt x="39121" y="418"/>
                  <a:pt x="27150" y="7"/>
                </a:cubicBezTo>
                <a:close/>
                <a:moveTo>
                  <a:pt x="25682" y="132309"/>
                </a:moveTo>
                <a:cubicBezTo>
                  <a:pt x="13325" y="132047"/>
                  <a:pt x="3102" y="142237"/>
                  <a:pt x="2848" y="155070"/>
                </a:cubicBezTo>
                <a:cubicBezTo>
                  <a:pt x="2595" y="167903"/>
                  <a:pt x="12408" y="178519"/>
                  <a:pt x="24766" y="178782"/>
                </a:cubicBezTo>
                <a:cubicBezTo>
                  <a:pt x="37123" y="179045"/>
                  <a:pt x="47346" y="168855"/>
                  <a:pt x="47599" y="156022"/>
                </a:cubicBezTo>
                <a:cubicBezTo>
                  <a:pt x="47602" y="155896"/>
                  <a:pt x="47603" y="155771"/>
                  <a:pt x="47604" y="155646"/>
                </a:cubicBezTo>
                <a:cubicBezTo>
                  <a:pt x="47757" y="142916"/>
                  <a:pt x="37944" y="132468"/>
                  <a:pt x="25686" y="132310"/>
                </a:cubicBezTo>
                <a:cubicBezTo>
                  <a:pt x="25685" y="132310"/>
                  <a:pt x="25683" y="132310"/>
                  <a:pt x="25682" y="132309"/>
                </a:cubicBezTo>
                <a:close/>
                <a:moveTo>
                  <a:pt x="24765" y="264612"/>
                </a:moveTo>
                <a:cubicBezTo>
                  <a:pt x="12430" y="265433"/>
                  <a:pt x="3072" y="276483"/>
                  <a:pt x="3863" y="289292"/>
                </a:cubicBezTo>
                <a:cubicBezTo>
                  <a:pt x="4583" y="300956"/>
                  <a:pt x="13533" y="310251"/>
                  <a:pt x="24765" y="310999"/>
                </a:cubicBezTo>
                <a:cubicBezTo>
                  <a:pt x="37100" y="310177"/>
                  <a:pt x="46458" y="299127"/>
                  <a:pt x="45667" y="286318"/>
                </a:cubicBezTo>
                <a:cubicBezTo>
                  <a:pt x="44947" y="274654"/>
                  <a:pt x="35997" y="265360"/>
                  <a:pt x="24765" y="264612"/>
                </a:cubicBezTo>
                <a:close/>
                <a:moveTo>
                  <a:pt x="23848" y="396914"/>
                </a:moveTo>
                <a:cubicBezTo>
                  <a:pt x="11494" y="396493"/>
                  <a:pt x="1151" y="406552"/>
                  <a:pt x="746" y="419381"/>
                </a:cubicBezTo>
                <a:cubicBezTo>
                  <a:pt x="341" y="432209"/>
                  <a:pt x="10027" y="442950"/>
                  <a:pt x="22381" y="443371"/>
                </a:cubicBezTo>
                <a:cubicBezTo>
                  <a:pt x="34734" y="443792"/>
                  <a:pt x="45077" y="433733"/>
                  <a:pt x="45483" y="420904"/>
                </a:cubicBezTo>
                <a:cubicBezTo>
                  <a:pt x="45489" y="420686"/>
                  <a:pt x="45493" y="420468"/>
                  <a:pt x="45494" y="420250"/>
                </a:cubicBezTo>
                <a:cubicBezTo>
                  <a:pt x="45649" y="407629"/>
                  <a:pt x="35999" y="397226"/>
                  <a:pt x="23848" y="396914"/>
                </a:cubicBezTo>
                <a:close/>
                <a:moveTo>
                  <a:pt x="22839" y="529216"/>
                </a:moveTo>
                <a:cubicBezTo>
                  <a:pt x="10481" y="528953"/>
                  <a:pt x="258" y="539143"/>
                  <a:pt x="5" y="551976"/>
                </a:cubicBezTo>
                <a:cubicBezTo>
                  <a:pt x="-248" y="564809"/>
                  <a:pt x="9564" y="575425"/>
                  <a:pt x="21922" y="575689"/>
                </a:cubicBezTo>
                <a:cubicBezTo>
                  <a:pt x="34279" y="575952"/>
                  <a:pt x="44503" y="565762"/>
                  <a:pt x="44756" y="552929"/>
                </a:cubicBezTo>
                <a:cubicBezTo>
                  <a:pt x="44759" y="552772"/>
                  <a:pt x="44761" y="552614"/>
                  <a:pt x="44761" y="552457"/>
                </a:cubicBezTo>
                <a:cubicBezTo>
                  <a:pt x="44862" y="539763"/>
                  <a:pt x="35062" y="529373"/>
                  <a:pt x="22839" y="529216"/>
                </a:cubicBezTo>
                <a:close/>
                <a:moveTo>
                  <a:pt x="21922" y="661518"/>
                </a:moveTo>
                <a:cubicBezTo>
                  <a:pt x="9587" y="662340"/>
                  <a:pt x="228" y="673390"/>
                  <a:pt x="1019" y="686199"/>
                </a:cubicBezTo>
                <a:cubicBezTo>
                  <a:pt x="1740" y="697863"/>
                  <a:pt x="10689" y="707157"/>
                  <a:pt x="21922" y="707905"/>
                </a:cubicBezTo>
                <a:cubicBezTo>
                  <a:pt x="34257" y="707084"/>
                  <a:pt x="43615" y="696034"/>
                  <a:pt x="42824" y="683225"/>
                </a:cubicBezTo>
                <a:cubicBezTo>
                  <a:pt x="42104" y="671561"/>
                  <a:pt x="33154" y="662266"/>
                  <a:pt x="21922" y="661518"/>
                </a:cubicBezTo>
                <a:close/>
              </a:path>
            </a:pathLst>
          </a:custGeom>
          <a:solidFill>
            <a:schemeClr val="bg1">
              <a:lumMod val="75000"/>
            </a:schemeClr>
          </a:solidFill>
          <a:ln w="8996" cap="flat">
            <a:noFill/>
            <a:prstDash val="solid"/>
            <a:miter/>
          </a:ln>
        </p:spPr>
        <p:txBody>
          <a:bodyPr rtlCol="0" anchor="ctr"/>
          <a:lstStyle/>
          <a:p>
            <a:endParaRPr lang="it-CO"/>
          </a:p>
        </p:txBody>
      </p:sp>
      <p:sp>
        <p:nvSpPr>
          <p:cNvPr id="3" name="Rettangolo 2">
            <a:extLst>
              <a:ext uri="{FF2B5EF4-FFF2-40B4-BE49-F238E27FC236}">
                <a16:creationId xmlns:a16="http://schemas.microsoft.com/office/drawing/2014/main" id="{A56404B0-9C60-D5D2-D3B2-EF523FDB684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4" name="Picture 7">
            <a:extLst>
              <a:ext uri="{FF2B5EF4-FFF2-40B4-BE49-F238E27FC236}">
                <a16:creationId xmlns:a16="http://schemas.microsoft.com/office/drawing/2014/main" id="{6B79CFA0-C54D-FBDE-495C-AA242FB77D6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43AE84C6-BB6D-3907-F662-FB9798B7433B}"/>
              </a:ext>
            </a:extLst>
          </p:cNvPr>
          <p:cNvSpPr txBox="1"/>
          <p:nvPr/>
        </p:nvSpPr>
        <p:spPr>
          <a:xfrm>
            <a:off x="1640693" y="1044622"/>
            <a:ext cx="5329055" cy="5016758"/>
          </a:xfrm>
          <a:prstGeom prst="rect">
            <a:avLst/>
          </a:prstGeom>
          <a:noFill/>
        </p:spPr>
        <p:txBody>
          <a:bodyPr wrap="square" rtlCol="0">
            <a:spAutoFit/>
          </a:bodyPr>
          <a:lstStyle/>
          <a:p>
            <a:r>
              <a:rPr lang="en-GB" sz="2000" dirty="0">
                <a:latin typeface="Proxima Nova Thin" panose="02000506030000020004" pitchFamily="2" charset="0"/>
              </a:rPr>
              <a:t>Humanity, impartiality, neutrality and independence. </a:t>
            </a:r>
          </a:p>
          <a:p>
            <a:endParaRPr lang="en-GB" sz="2000" dirty="0">
              <a:latin typeface="Proxima Nova Thin" panose="02000506030000020004" pitchFamily="2" charset="0"/>
            </a:endParaRPr>
          </a:p>
          <a:p>
            <a:r>
              <a:rPr lang="en-GB" sz="2000" dirty="0">
                <a:latin typeface="Proxima Nova Thin" panose="02000506030000020004" pitchFamily="2" charset="0"/>
              </a:rPr>
              <a:t>Non –discrimination.</a:t>
            </a:r>
          </a:p>
          <a:p>
            <a:endParaRPr lang="en-GB" sz="2000" dirty="0">
              <a:latin typeface="Proxima Nova Thin" panose="02000506030000020004" pitchFamily="2" charset="0"/>
            </a:endParaRPr>
          </a:p>
          <a:p>
            <a:r>
              <a:rPr lang="en-GB" sz="2000" dirty="0">
                <a:latin typeface="Proxima Nova Thin" panose="02000506030000020004" pitchFamily="2" charset="0"/>
              </a:rPr>
              <a:t>Accessibility. </a:t>
            </a:r>
          </a:p>
          <a:p>
            <a:endParaRPr lang="en-GB" sz="2000" dirty="0">
              <a:latin typeface="Proxima Nova Thin" panose="02000506030000020004" pitchFamily="2" charset="0"/>
            </a:endParaRPr>
          </a:p>
          <a:p>
            <a:r>
              <a:rPr lang="en-GB" sz="2000" dirty="0">
                <a:latin typeface="Proxima Nova Thin" panose="02000506030000020004" pitchFamily="2" charset="0"/>
              </a:rPr>
              <a:t>Respect for the inherent dignity. </a:t>
            </a:r>
          </a:p>
          <a:p>
            <a:endParaRPr lang="en-GB" sz="2000" dirty="0">
              <a:latin typeface="Proxima Nova Thin" panose="02000506030000020004" pitchFamily="2" charset="0"/>
            </a:endParaRPr>
          </a:p>
          <a:p>
            <a:r>
              <a:rPr lang="en-GB" sz="2000" dirty="0">
                <a:latin typeface="Proxima Nova Thin" panose="02000506030000020004" pitchFamily="2" charset="0"/>
              </a:rPr>
              <a:t>Active participation and equality of opportunities. </a:t>
            </a:r>
          </a:p>
          <a:p>
            <a:endParaRPr lang="en-GB" sz="2000" dirty="0">
              <a:latin typeface="Proxima Nova Thin" panose="02000506030000020004" pitchFamily="2" charset="0"/>
            </a:endParaRPr>
          </a:p>
          <a:p>
            <a:r>
              <a:rPr lang="en-GB" sz="2000" dirty="0">
                <a:latin typeface="Proxima Nova Thin" panose="02000506030000020004" pitchFamily="2" charset="0"/>
              </a:rPr>
              <a:t>Respect for diversity and acceptance.</a:t>
            </a:r>
          </a:p>
          <a:p>
            <a:endParaRPr lang="en-GB" sz="2000" dirty="0">
              <a:latin typeface="Proxima Nova Thin" panose="02000506030000020004" pitchFamily="2" charset="0"/>
            </a:endParaRPr>
          </a:p>
          <a:p>
            <a:r>
              <a:rPr lang="en-GB" sz="2000" dirty="0">
                <a:latin typeface="Proxima Nova Thin" panose="02000506030000020004" pitchFamily="2" charset="0"/>
              </a:rPr>
              <a:t>Equality between persons of different genders and age groups.</a:t>
            </a:r>
          </a:p>
        </p:txBody>
      </p:sp>
      <p:sp>
        <p:nvSpPr>
          <p:cNvPr id="2" name="CasellaDiTesto 1">
            <a:extLst>
              <a:ext uri="{FF2B5EF4-FFF2-40B4-BE49-F238E27FC236}">
                <a16:creationId xmlns:a16="http://schemas.microsoft.com/office/drawing/2014/main" id="{F1F9555B-D5B1-4019-CCBD-B981F2AA4520}"/>
              </a:ext>
            </a:extLst>
          </p:cNvPr>
          <p:cNvSpPr txBox="1"/>
          <p:nvPr/>
        </p:nvSpPr>
        <p:spPr>
          <a:xfrm>
            <a:off x="6622901" y="1502131"/>
            <a:ext cx="4499695" cy="317009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HIS and NTKG for older persons are underpinned by key Humanitarian Principles for all:</a:t>
            </a:r>
          </a:p>
        </p:txBody>
      </p:sp>
      <p:sp>
        <p:nvSpPr>
          <p:cNvPr id="9" name="Elemento grafico 36">
            <a:extLst>
              <a:ext uri="{FF2B5EF4-FFF2-40B4-BE49-F238E27FC236}">
                <a16:creationId xmlns:a16="http://schemas.microsoft.com/office/drawing/2014/main" id="{009097A7-F770-0830-61B1-5E2791456F2A}"/>
              </a:ext>
            </a:extLst>
          </p:cNvPr>
          <p:cNvSpPr/>
          <p:nvPr/>
        </p:nvSpPr>
        <p:spPr>
          <a:xfrm>
            <a:off x="1217666" y="1111709"/>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3" name="Elemento grafico 36">
            <a:extLst>
              <a:ext uri="{FF2B5EF4-FFF2-40B4-BE49-F238E27FC236}">
                <a16:creationId xmlns:a16="http://schemas.microsoft.com/office/drawing/2014/main" id="{3F3956BD-9E9A-FE56-0CDA-B520E55BE8D7}"/>
              </a:ext>
            </a:extLst>
          </p:cNvPr>
          <p:cNvSpPr/>
          <p:nvPr/>
        </p:nvSpPr>
        <p:spPr>
          <a:xfrm>
            <a:off x="1217666" y="2026109"/>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6" name="Elemento grafico 36">
            <a:extLst>
              <a:ext uri="{FF2B5EF4-FFF2-40B4-BE49-F238E27FC236}">
                <a16:creationId xmlns:a16="http://schemas.microsoft.com/office/drawing/2014/main" id="{B5406FA5-2D28-7AA6-E12A-0CEA65A79042}"/>
              </a:ext>
            </a:extLst>
          </p:cNvPr>
          <p:cNvSpPr/>
          <p:nvPr/>
        </p:nvSpPr>
        <p:spPr>
          <a:xfrm>
            <a:off x="1217666" y="2667377"/>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7" name="Elemento grafico 36">
            <a:extLst>
              <a:ext uri="{FF2B5EF4-FFF2-40B4-BE49-F238E27FC236}">
                <a16:creationId xmlns:a16="http://schemas.microsoft.com/office/drawing/2014/main" id="{5DBBEABE-62C4-C391-3A3E-389DA336193D}"/>
              </a:ext>
            </a:extLst>
          </p:cNvPr>
          <p:cNvSpPr/>
          <p:nvPr/>
        </p:nvSpPr>
        <p:spPr>
          <a:xfrm>
            <a:off x="1217666" y="3237392"/>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8" name="Elemento grafico 36">
            <a:extLst>
              <a:ext uri="{FF2B5EF4-FFF2-40B4-BE49-F238E27FC236}">
                <a16:creationId xmlns:a16="http://schemas.microsoft.com/office/drawing/2014/main" id="{4A8027FE-9F16-083D-BFB6-1440611C2F8B}"/>
              </a:ext>
            </a:extLst>
          </p:cNvPr>
          <p:cNvSpPr/>
          <p:nvPr/>
        </p:nvSpPr>
        <p:spPr>
          <a:xfrm>
            <a:off x="1217666" y="384303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9" name="Elemento grafico 36">
            <a:extLst>
              <a:ext uri="{FF2B5EF4-FFF2-40B4-BE49-F238E27FC236}">
                <a16:creationId xmlns:a16="http://schemas.microsoft.com/office/drawing/2014/main" id="{1042DD87-680E-B6C8-551D-DEF2B4C63CD2}"/>
              </a:ext>
            </a:extLst>
          </p:cNvPr>
          <p:cNvSpPr/>
          <p:nvPr/>
        </p:nvSpPr>
        <p:spPr>
          <a:xfrm>
            <a:off x="1217666" y="4745558"/>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0" name="Elemento grafico 36">
            <a:extLst>
              <a:ext uri="{FF2B5EF4-FFF2-40B4-BE49-F238E27FC236}">
                <a16:creationId xmlns:a16="http://schemas.microsoft.com/office/drawing/2014/main" id="{432D5561-3F2D-13E8-FC6D-01CE1823235D}"/>
              </a:ext>
            </a:extLst>
          </p:cNvPr>
          <p:cNvSpPr/>
          <p:nvPr/>
        </p:nvSpPr>
        <p:spPr>
          <a:xfrm>
            <a:off x="1217666" y="5398701"/>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Tree>
    <p:extLst>
      <p:ext uri="{BB962C8B-B14F-4D97-AF65-F5344CB8AC3E}">
        <p14:creationId xmlns:p14="http://schemas.microsoft.com/office/powerpoint/2010/main" val="304047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0D3F457-E7F8-E8EA-E311-6864F868A79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9827A5D6-4F74-AC0C-D741-9302274096BD}"/>
              </a:ext>
            </a:extLst>
          </p:cNvPr>
          <p:cNvSpPr txBox="1"/>
          <p:nvPr/>
        </p:nvSpPr>
        <p:spPr>
          <a:xfrm>
            <a:off x="996340" y="498670"/>
            <a:ext cx="7670799" cy="1323439"/>
          </a:xfrm>
          <a:prstGeom prst="rect">
            <a:avLst/>
          </a:prstGeom>
          <a:noFill/>
        </p:spPr>
        <p:txBody>
          <a:bodyPr wrap="square" rtlCol="0">
            <a:spAutoFit/>
          </a:bodyPr>
          <a:lstStyle/>
          <a:p>
            <a:r>
              <a:rPr lang="it-CO" sz="4000" b="1" dirty="0">
                <a:solidFill>
                  <a:srgbClr val="0070C0"/>
                </a:solidFill>
                <a:latin typeface="Proxima Nova Rg" panose="02000506030000020004" pitchFamily="2" charset="0"/>
              </a:rPr>
              <a:t>5 key gaps to address using the HIS and NTKG</a:t>
            </a:r>
          </a:p>
        </p:txBody>
      </p:sp>
      <p:sp>
        <p:nvSpPr>
          <p:cNvPr id="118" name="Elemento grafico 112">
            <a:extLst>
              <a:ext uri="{FF2B5EF4-FFF2-40B4-BE49-F238E27FC236}">
                <a16:creationId xmlns:a16="http://schemas.microsoft.com/office/drawing/2014/main" id="{6C20788B-E2A6-CA76-660C-B30FAF6755B2}"/>
              </a:ext>
            </a:extLst>
          </p:cNvPr>
          <p:cNvSpPr/>
          <p:nvPr/>
        </p:nvSpPr>
        <p:spPr>
          <a:xfrm rot="19800000">
            <a:off x="4621024" y="5695820"/>
            <a:ext cx="6969918" cy="6051618"/>
          </a:xfrm>
          <a:custGeom>
            <a:avLst/>
            <a:gdLst>
              <a:gd name="connsiteX0" fmla="*/ 3782073 w 4035207"/>
              <a:gd name="connsiteY0" fmla="*/ 1885282 h 3517001"/>
              <a:gd name="connsiteX1" fmla="*/ 2996736 w 4035207"/>
              <a:gd name="connsiteY1" fmla="*/ 1439351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85282 h 3517001"/>
              <a:gd name="connsiteX1" fmla="*/ 3514701 w 4035207"/>
              <a:gd name="connsiteY1" fmla="*/ 1151810 h 3517001"/>
              <a:gd name="connsiteX2" fmla="*/ 2898081 w 4035207"/>
              <a:gd name="connsiteY2" fmla="*/ 535890 h 3517001"/>
              <a:gd name="connsiteX3" fmla="*/ 2278665 w 4035207"/>
              <a:gd name="connsiteY3" fmla="*/ 21398 h 3517001"/>
              <a:gd name="connsiteX4" fmla="*/ 1465158 w 4035207"/>
              <a:gd name="connsiteY4" fmla="*/ 96735 h 3517001"/>
              <a:gd name="connsiteX5" fmla="*/ 513326 w 4035207"/>
              <a:gd name="connsiteY5" fmla="*/ 544618 h 3517001"/>
              <a:gd name="connsiteX6" fmla="*/ 11768 w 4035207"/>
              <a:gd name="connsiteY6" fmla="*/ 1877588 h 3517001"/>
              <a:gd name="connsiteX7" fmla="*/ 3038705 w 4035207"/>
              <a:gd name="connsiteY7" fmla="*/ 3425197 h 3517001"/>
              <a:gd name="connsiteX8" fmla="*/ 3916258 w 4035207"/>
              <a:gd name="connsiteY8" fmla="*/ 2872119 h 3517001"/>
              <a:gd name="connsiteX9" fmla="*/ 3782073 w 4035207"/>
              <a:gd name="connsiteY9" fmla="*/ 1885282 h 3517001"/>
              <a:gd name="connsiteX0" fmla="*/ 3782073 w 4035207"/>
              <a:gd name="connsiteY0" fmla="*/ 1878923 h 3510642"/>
              <a:gd name="connsiteX1" fmla="*/ 3514701 w 4035207"/>
              <a:gd name="connsiteY1" fmla="*/ 1145451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782073 w 4035207"/>
              <a:gd name="connsiteY0" fmla="*/ 1878923 h 3510642"/>
              <a:gd name="connsiteX1" fmla="*/ 3641093 w 4035207"/>
              <a:gd name="connsiteY1" fmla="*/ 1062000 h 3510642"/>
              <a:gd name="connsiteX2" fmla="*/ 3054411 w 4035207"/>
              <a:gd name="connsiteY2" fmla="*/ 326494 h 3510642"/>
              <a:gd name="connsiteX3" fmla="*/ 2278665 w 4035207"/>
              <a:gd name="connsiteY3" fmla="*/ 15039 h 3510642"/>
              <a:gd name="connsiteX4" fmla="*/ 1465158 w 4035207"/>
              <a:gd name="connsiteY4" fmla="*/ 90376 h 3510642"/>
              <a:gd name="connsiteX5" fmla="*/ 513326 w 4035207"/>
              <a:gd name="connsiteY5" fmla="*/ 538259 h 3510642"/>
              <a:gd name="connsiteX6" fmla="*/ 11768 w 4035207"/>
              <a:gd name="connsiteY6" fmla="*/ 1871229 h 3510642"/>
              <a:gd name="connsiteX7" fmla="*/ 3038705 w 4035207"/>
              <a:gd name="connsiteY7" fmla="*/ 3418838 h 3510642"/>
              <a:gd name="connsiteX8" fmla="*/ 3916258 w 4035207"/>
              <a:gd name="connsiteY8" fmla="*/ 2865760 h 3510642"/>
              <a:gd name="connsiteX9" fmla="*/ 3782073 w 4035207"/>
              <a:gd name="connsiteY9" fmla="*/ 1878923 h 3510642"/>
              <a:gd name="connsiteX0" fmla="*/ 3961534 w 4117471"/>
              <a:gd name="connsiteY0" fmla="*/ 1669688 h 3510642"/>
              <a:gd name="connsiteX1" fmla="*/ 3641093 w 4117471"/>
              <a:gd name="connsiteY1" fmla="*/ 1062000 h 3510642"/>
              <a:gd name="connsiteX2" fmla="*/ 3054411 w 4117471"/>
              <a:gd name="connsiteY2" fmla="*/ 326494 h 3510642"/>
              <a:gd name="connsiteX3" fmla="*/ 2278665 w 4117471"/>
              <a:gd name="connsiteY3" fmla="*/ 15039 h 3510642"/>
              <a:gd name="connsiteX4" fmla="*/ 1465158 w 4117471"/>
              <a:gd name="connsiteY4" fmla="*/ 90376 h 3510642"/>
              <a:gd name="connsiteX5" fmla="*/ 513326 w 4117471"/>
              <a:gd name="connsiteY5" fmla="*/ 538259 h 3510642"/>
              <a:gd name="connsiteX6" fmla="*/ 11768 w 4117471"/>
              <a:gd name="connsiteY6" fmla="*/ 1871229 h 3510642"/>
              <a:gd name="connsiteX7" fmla="*/ 3038705 w 4117471"/>
              <a:gd name="connsiteY7" fmla="*/ 3418838 h 3510642"/>
              <a:gd name="connsiteX8" fmla="*/ 3916258 w 4117471"/>
              <a:gd name="connsiteY8" fmla="*/ 2865760 h 3510642"/>
              <a:gd name="connsiteX9" fmla="*/ 3961534 w 411747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 name="connsiteX0" fmla="*/ 3961534 w 4043361"/>
              <a:gd name="connsiteY0" fmla="*/ 1669688 h 3510642"/>
              <a:gd name="connsiteX1" fmla="*/ 3641093 w 4043361"/>
              <a:gd name="connsiteY1" fmla="*/ 1062000 h 3510642"/>
              <a:gd name="connsiteX2" fmla="*/ 3054411 w 4043361"/>
              <a:gd name="connsiteY2" fmla="*/ 326494 h 3510642"/>
              <a:gd name="connsiteX3" fmla="*/ 2278665 w 4043361"/>
              <a:gd name="connsiteY3" fmla="*/ 15039 h 3510642"/>
              <a:gd name="connsiteX4" fmla="*/ 1465158 w 4043361"/>
              <a:gd name="connsiteY4" fmla="*/ 90376 h 3510642"/>
              <a:gd name="connsiteX5" fmla="*/ 513326 w 4043361"/>
              <a:gd name="connsiteY5" fmla="*/ 538259 h 3510642"/>
              <a:gd name="connsiteX6" fmla="*/ 11768 w 4043361"/>
              <a:gd name="connsiteY6" fmla="*/ 1871229 h 3510642"/>
              <a:gd name="connsiteX7" fmla="*/ 3038705 w 4043361"/>
              <a:gd name="connsiteY7" fmla="*/ 3418838 h 3510642"/>
              <a:gd name="connsiteX8" fmla="*/ 3916258 w 4043361"/>
              <a:gd name="connsiteY8" fmla="*/ 2865760 h 3510642"/>
              <a:gd name="connsiteX9" fmla="*/ 3961534 w 4043361"/>
              <a:gd name="connsiteY9" fmla="*/ 1669688 h 35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361" h="3510642">
                <a:moveTo>
                  <a:pt x="3961534" y="1669688"/>
                </a:moveTo>
                <a:cubicBezTo>
                  <a:pt x="3886232" y="1462930"/>
                  <a:pt x="3792280" y="1285866"/>
                  <a:pt x="3641093" y="1062000"/>
                </a:cubicBezTo>
                <a:cubicBezTo>
                  <a:pt x="3489906" y="838134"/>
                  <a:pt x="3281482" y="500988"/>
                  <a:pt x="3054411" y="326494"/>
                </a:cubicBezTo>
                <a:cubicBezTo>
                  <a:pt x="2827340" y="152001"/>
                  <a:pt x="2543541" y="54392"/>
                  <a:pt x="2278665" y="15039"/>
                </a:cubicBezTo>
                <a:cubicBezTo>
                  <a:pt x="2013790" y="-24314"/>
                  <a:pt x="1728010" y="18025"/>
                  <a:pt x="1465158" y="90376"/>
                </a:cubicBezTo>
                <a:cubicBezTo>
                  <a:pt x="1122392" y="184546"/>
                  <a:pt x="780547" y="309264"/>
                  <a:pt x="513326" y="538259"/>
                </a:cubicBezTo>
                <a:cubicBezTo>
                  <a:pt x="142044" y="855682"/>
                  <a:pt x="-51243" y="1369714"/>
                  <a:pt x="11768" y="1871229"/>
                </a:cubicBezTo>
                <a:cubicBezTo>
                  <a:pt x="194707" y="3318237"/>
                  <a:pt x="1885997" y="3715245"/>
                  <a:pt x="3038705" y="3418838"/>
                </a:cubicBezTo>
                <a:cubicBezTo>
                  <a:pt x="3384575" y="3329836"/>
                  <a:pt x="3762453" y="3157285"/>
                  <a:pt x="3916258" y="2865760"/>
                </a:cubicBezTo>
                <a:cubicBezTo>
                  <a:pt x="4070063" y="2574235"/>
                  <a:pt x="4083204" y="2127834"/>
                  <a:pt x="3961534" y="1669688"/>
                </a:cubicBezTo>
                <a:close/>
              </a:path>
            </a:pathLst>
          </a:custGeom>
          <a:solidFill>
            <a:srgbClr val="F25A22"/>
          </a:solidFill>
          <a:ln w="11479" cap="flat">
            <a:noFill/>
            <a:prstDash val="solid"/>
            <a:miter/>
          </a:ln>
        </p:spPr>
        <p:txBody>
          <a:bodyPr rtlCol="0" anchor="ctr"/>
          <a:lstStyle/>
          <a:p>
            <a:endParaRPr lang="it-CO"/>
          </a:p>
        </p:txBody>
      </p:sp>
      <p:pic>
        <p:nvPicPr>
          <p:cNvPr id="5" name="Picture 7">
            <a:extLst>
              <a:ext uri="{FF2B5EF4-FFF2-40B4-BE49-F238E27FC236}">
                <a16:creationId xmlns:a16="http://schemas.microsoft.com/office/drawing/2014/main" id="{148E11C3-BC68-297F-545E-315B22DF63A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 name="Gruppo 136">
            <a:extLst>
              <a:ext uri="{FF2B5EF4-FFF2-40B4-BE49-F238E27FC236}">
                <a16:creationId xmlns:a16="http://schemas.microsoft.com/office/drawing/2014/main" id="{47465B79-E9BA-A9CE-0440-C527717CC459}"/>
              </a:ext>
            </a:extLst>
          </p:cNvPr>
          <p:cNvGrpSpPr/>
          <p:nvPr/>
        </p:nvGrpSpPr>
        <p:grpSpPr>
          <a:xfrm>
            <a:off x="1265557" y="3020547"/>
            <a:ext cx="296377" cy="636635"/>
            <a:chOff x="4032469" y="2221892"/>
            <a:chExt cx="688088" cy="1478053"/>
          </a:xfrm>
        </p:grpSpPr>
        <p:sp>
          <p:nvSpPr>
            <p:cNvPr id="141" name="Figura a mano libera 140">
              <a:extLst>
                <a:ext uri="{FF2B5EF4-FFF2-40B4-BE49-F238E27FC236}">
                  <a16:creationId xmlns:a16="http://schemas.microsoft.com/office/drawing/2014/main" id="{B517CD5C-0303-E64A-D89C-54B47058445C}"/>
                </a:ext>
              </a:extLst>
            </p:cNvPr>
            <p:cNvSpPr/>
            <p:nvPr/>
          </p:nvSpPr>
          <p:spPr>
            <a:xfrm flipH="1">
              <a:off x="4032469" y="2613664"/>
              <a:ext cx="688088" cy="1086281"/>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solidFill>
              <a:srgbClr val="430716"/>
            </a:solidFill>
            <a:ln w="9516" cap="flat">
              <a:noFill/>
              <a:prstDash val="solid"/>
              <a:miter/>
            </a:ln>
          </p:spPr>
          <p:txBody>
            <a:bodyPr rtlCol="0" anchor="ctr"/>
            <a:lstStyle/>
            <a:p>
              <a:endParaRPr lang="it-CO" dirty="0"/>
            </a:p>
          </p:txBody>
        </p:sp>
        <p:sp>
          <p:nvSpPr>
            <p:cNvPr id="142" name="Figura a mano libera 141">
              <a:extLst>
                <a:ext uri="{FF2B5EF4-FFF2-40B4-BE49-F238E27FC236}">
                  <a16:creationId xmlns:a16="http://schemas.microsoft.com/office/drawing/2014/main" id="{E35FC33D-396A-0B73-E4B6-097C689492FB}"/>
                </a:ext>
              </a:extLst>
            </p:cNvPr>
            <p:cNvSpPr/>
            <p:nvPr/>
          </p:nvSpPr>
          <p:spPr>
            <a:xfrm flipH="1">
              <a:off x="4153707" y="2221892"/>
              <a:ext cx="432533" cy="429347"/>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solidFill>
              <a:srgbClr val="430716"/>
            </a:solidFill>
            <a:ln w="9516" cap="flat">
              <a:noFill/>
              <a:prstDash val="solid"/>
              <a:miter/>
            </a:ln>
          </p:spPr>
          <p:txBody>
            <a:bodyPr rtlCol="0" anchor="ctr"/>
            <a:lstStyle/>
            <a:p>
              <a:endParaRPr lang="it-CO" dirty="0"/>
            </a:p>
          </p:txBody>
        </p:sp>
      </p:grpSp>
      <p:grpSp>
        <p:nvGrpSpPr>
          <p:cNvPr id="138" name="Gruppo 137">
            <a:extLst>
              <a:ext uri="{FF2B5EF4-FFF2-40B4-BE49-F238E27FC236}">
                <a16:creationId xmlns:a16="http://schemas.microsoft.com/office/drawing/2014/main" id="{B2E19869-DD04-34ED-4AD3-FB15F9C982BD}"/>
              </a:ext>
            </a:extLst>
          </p:cNvPr>
          <p:cNvGrpSpPr/>
          <p:nvPr/>
        </p:nvGrpSpPr>
        <p:grpSpPr>
          <a:xfrm>
            <a:off x="1795106" y="3026247"/>
            <a:ext cx="264557" cy="630935"/>
            <a:chOff x="3357639" y="2235124"/>
            <a:chExt cx="614211" cy="1464821"/>
          </a:xfrm>
          <a:solidFill>
            <a:schemeClr val="bg1">
              <a:lumMod val="75000"/>
            </a:schemeClr>
          </a:solidFill>
        </p:grpSpPr>
        <p:sp>
          <p:nvSpPr>
            <p:cNvPr id="139" name="Figura a mano libera 138">
              <a:extLst>
                <a:ext uri="{FF2B5EF4-FFF2-40B4-BE49-F238E27FC236}">
                  <a16:creationId xmlns:a16="http://schemas.microsoft.com/office/drawing/2014/main" id="{FDA0E554-32ED-84F7-72C6-0998E8CA5369}"/>
                </a:ext>
              </a:extLst>
            </p:cNvPr>
            <p:cNvSpPr/>
            <p:nvPr/>
          </p:nvSpPr>
          <p:spPr>
            <a:xfrm flipH="1">
              <a:off x="3357639" y="2622811"/>
              <a:ext cx="614211" cy="1077134"/>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grpFill/>
            <a:ln w="9516" cap="flat">
              <a:noFill/>
              <a:prstDash val="solid"/>
              <a:miter/>
            </a:ln>
          </p:spPr>
          <p:txBody>
            <a:bodyPr rtlCol="0" anchor="ctr"/>
            <a:lstStyle/>
            <a:p>
              <a:endParaRPr lang="it-CO"/>
            </a:p>
          </p:txBody>
        </p:sp>
        <p:sp>
          <p:nvSpPr>
            <p:cNvPr id="140" name="Figura a mano libera 139">
              <a:extLst>
                <a:ext uri="{FF2B5EF4-FFF2-40B4-BE49-F238E27FC236}">
                  <a16:creationId xmlns:a16="http://schemas.microsoft.com/office/drawing/2014/main" id="{64CB454D-F4D6-E0EE-B94E-6FCEC09BC6EC}"/>
                </a:ext>
              </a:extLst>
            </p:cNvPr>
            <p:cNvSpPr/>
            <p:nvPr/>
          </p:nvSpPr>
          <p:spPr>
            <a:xfrm flipH="1">
              <a:off x="3444838" y="2235124"/>
              <a:ext cx="432533" cy="429351"/>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grpFill/>
            <a:ln w="9516" cap="flat">
              <a:noFill/>
              <a:prstDash val="solid"/>
              <a:miter/>
            </a:ln>
          </p:spPr>
          <p:txBody>
            <a:bodyPr rtlCol="0" anchor="ctr"/>
            <a:lstStyle/>
            <a:p>
              <a:endParaRPr lang="it-CO"/>
            </a:p>
          </p:txBody>
        </p:sp>
      </p:grpSp>
      <p:grpSp>
        <p:nvGrpSpPr>
          <p:cNvPr id="151" name="Gruppo 150">
            <a:extLst>
              <a:ext uri="{FF2B5EF4-FFF2-40B4-BE49-F238E27FC236}">
                <a16:creationId xmlns:a16="http://schemas.microsoft.com/office/drawing/2014/main" id="{CB8E6450-F389-441A-EFBC-7D3848EEAFD1}"/>
              </a:ext>
            </a:extLst>
          </p:cNvPr>
          <p:cNvGrpSpPr/>
          <p:nvPr/>
        </p:nvGrpSpPr>
        <p:grpSpPr>
          <a:xfrm>
            <a:off x="996340" y="3771880"/>
            <a:ext cx="1386955" cy="1264012"/>
            <a:chOff x="838200" y="5059670"/>
            <a:chExt cx="1386955" cy="1264012"/>
          </a:xfrm>
        </p:grpSpPr>
        <p:sp>
          <p:nvSpPr>
            <p:cNvPr id="113" name="CasellaDiTesto 112">
              <a:extLst>
                <a:ext uri="{FF2B5EF4-FFF2-40B4-BE49-F238E27FC236}">
                  <a16:creationId xmlns:a16="http://schemas.microsoft.com/office/drawing/2014/main" id="{09288CEF-0265-25FE-40F6-5A03B0F9CE0A}"/>
                </a:ext>
              </a:extLst>
            </p:cNvPr>
            <p:cNvSpPr txBox="1"/>
            <p:nvPr/>
          </p:nvSpPr>
          <p:spPr>
            <a:xfrm>
              <a:off x="838200" y="5059670"/>
              <a:ext cx="1386955" cy="830997"/>
            </a:xfrm>
            <a:prstGeom prst="rect">
              <a:avLst/>
            </a:prstGeom>
            <a:noFill/>
          </p:spPr>
          <p:txBody>
            <a:bodyPr wrap="square" rtlCol="0">
              <a:spAutoFit/>
            </a:bodyPr>
            <a:lstStyle/>
            <a:p>
              <a:pPr algn="ctr"/>
              <a:r>
                <a:rPr lang="en-IN" sz="2400" dirty="0">
                  <a:latin typeface="Proxima Nova Thin" panose="02000506030000020004" pitchFamily="2" charset="0"/>
                  <a:ea typeface="Times New Roman" panose="02020603050405020304" pitchFamily="18" charset="0"/>
                </a:rPr>
                <a:t>OUT OF </a:t>
              </a:r>
            </a:p>
            <a:p>
              <a:pPr algn="ctr"/>
              <a:r>
                <a:rPr lang="en-IN" sz="2400" dirty="0">
                  <a:latin typeface="Proxima Nova Thin" panose="02000506030000020004" pitchFamily="2" charset="0"/>
                  <a:ea typeface="Times New Roman" panose="02020603050405020304" pitchFamily="18" charset="0"/>
                </a:rPr>
                <a:t>SIGHT</a:t>
              </a:r>
              <a:endParaRPr lang="en-GB" sz="2400" dirty="0">
                <a:latin typeface="Proxima Nova Thin" panose="02000506030000020004" pitchFamily="2" charset="0"/>
                <a:ea typeface="Times New Roman" panose="02020603050405020304" pitchFamily="18" charset="0"/>
              </a:endParaRPr>
            </a:p>
          </p:txBody>
        </p:sp>
        <p:sp>
          <p:nvSpPr>
            <p:cNvPr id="120" name="CasellaDiTesto 119">
              <a:extLst>
                <a:ext uri="{FF2B5EF4-FFF2-40B4-BE49-F238E27FC236}">
                  <a16:creationId xmlns:a16="http://schemas.microsoft.com/office/drawing/2014/main" id="{7686614E-3D43-5999-BC17-3F0FBA9D1AA8}"/>
                </a:ext>
              </a:extLst>
            </p:cNvPr>
            <p:cNvSpPr txBox="1"/>
            <p:nvPr/>
          </p:nvSpPr>
          <p:spPr>
            <a:xfrm>
              <a:off x="924028" y="5862017"/>
              <a:ext cx="1215299" cy="461665"/>
            </a:xfrm>
            <a:prstGeom prst="rect">
              <a:avLst/>
            </a:prstGeom>
            <a:noFill/>
          </p:spPr>
          <p:txBody>
            <a:bodyPr wrap="square" rtlCol="0">
              <a:spAutoFit/>
            </a:bodyPr>
            <a:lstStyle/>
            <a:p>
              <a:pPr algn="ctr"/>
              <a:r>
                <a:rPr lang="en-IN" sz="1200" dirty="0">
                  <a:latin typeface="Proxima Nova Thin" panose="02000506030000020004" pitchFamily="2" charset="0"/>
                  <a:ea typeface="Times New Roman" panose="02020603050405020304" pitchFamily="18" charset="0"/>
                </a:rPr>
                <a:t>The people we</a:t>
              </a:r>
            </a:p>
            <a:p>
              <a:pPr algn="ctr"/>
              <a:r>
                <a:rPr lang="en-IN" sz="1200" dirty="0">
                  <a:latin typeface="Proxima Nova Thin" panose="02000506030000020004" pitchFamily="2" charset="0"/>
                  <a:ea typeface="Times New Roman" panose="02020603050405020304" pitchFamily="18" charset="0"/>
                </a:rPr>
                <a:t>fail to see</a:t>
              </a:r>
              <a:endParaRPr lang="en-GB" sz="1200" dirty="0">
                <a:latin typeface="Proxima Nova Thin" panose="02000506030000020004" pitchFamily="2" charset="0"/>
                <a:ea typeface="Times New Roman" panose="02020603050405020304" pitchFamily="18" charset="0"/>
              </a:endParaRPr>
            </a:p>
          </p:txBody>
        </p:sp>
      </p:grpSp>
      <p:grpSp>
        <p:nvGrpSpPr>
          <p:cNvPr id="152" name="Gruppo 151">
            <a:extLst>
              <a:ext uri="{FF2B5EF4-FFF2-40B4-BE49-F238E27FC236}">
                <a16:creationId xmlns:a16="http://schemas.microsoft.com/office/drawing/2014/main" id="{0AFAC9EF-E6CC-5D19-47D5-3DFEA735B1F0}"/>
              </a:ext>
            </a:extLst>
          </p:cNvPr>
          <p:cNvGrpSpPr/>
          <p:nvPr/>
        </p:nvGrpSpPr>
        <p:grpSpPr>
          <a:xfrm>
            <a:off x="3132073" y="3771880"/>
            <a:ext cx="1386955" cy="1264012"/>
            <a:chOff x="3017006" y="5059670"/>
            <a:chExt cx="1386955" cy="1264012"/>
          </a:xfrm>
        </p:grpSpPr>
        <p:sp>
          <p:nvSpPr>
            <p:cNvPr id="143" name="CasellaDiTesto 142">
              <a:extLst>
                <a:ext uri="{FF2B5EF4-FFF2-40B4-BE49-F238E27FC236}">
                  <a16:creationId xmlns:a16="http://schemas.microsoft.com/office/drawing/2014/main" id="{1D76083D-7710-9AEF-327E-814B6767BD1E}"/>
                </a:ext>
              </a:extLst>
            </p:cNvPr>
            <p:cNvSpPr txBox="1"/>
            <p:nvPr/>
          </p:nvSpPr>
          <p:spPr>
            <a:xfrm>
              <a:off x="3017006" y="5059670"/>
              <a:ext cx="1386955" cy="830997"/>
            </a:xfrm>
            <a:prstGeom prst="rect">
              <a:avLst/>
            </a:prstGeom>
            <a:noFill/>
          </p:spPr>
          <p:txBody>
            <a:bodyPr wrap="square" rtlCol="0">
              <a:spAutoFit/>
            </a:bodyPr>
            <a:lstStyle/>
            <a:p>
              <a:pPr algn="ctr"/>
              <a:r>
                <a:rPr lang="en-IN" sz="2400" dirty="0">
                  <a:latin typeface="Proxima Nova Thin" panose="02000506030000020004" pitchFamily="2" charset="0"/>
                  <a:ea typeface="Times New Roman" panose="02020603050405020304" pitchFamily="18" charset="0"/>
                </a:rPr>
                <a:t>OUT OF </a:t>
              </a:r>
            </a:p>
            <a:p>
              <a:pPr algn="ctr"/>
              <a:r>
                <a:rPr lang="en-IN" sz="2400" dirty="0">
                  <a:latin typeface="Proxima Nova Thin" panose="02000506030000020004" pitchFamily="2" charset="0"/>
                  <a:ea typeface="Times New Roman" panose="02020603050405020304" pitchFamily="18" charset="0"/>
                </a:rPr>
                <a:t>REACH</a:t>
              </a:r>
              <a:endParaRPr lang="en-GB" sz="2400" dirty="0">
                <a:latin typeface="Proxima Nova Thin" panose="02000506030000020004" pitchFamily="2" charset="0"/>
                <a:ea typeface="Times New Roman" panose="02020603050405020304" pitchFamily="18" charset="0"/>
              </a:endParaRPr>
            </a:p>
          </p:txBody>
        </p:sp>
        <p:sp>
          <p:nvSpPr>
            <p:cNvPr id="144" name="CasellaDiTesto 143">
              <a:extLst>
                <a:ext uri="{FF2B5EF4-FFF2-40B4-BE49-F238E27FC236}">
                  <a16:creationId xmlns:a16="http://schemas.microsoft.com/office/drawing/2014/main" id="{FDC6880C-2D02-E1CF-DF9A-E40681FD6084}"/>
                </a:ext>
              </a:extLst>
            </p:cNvPr>
            <p:cNvSpPr txBox="1"/>
            <p:nvPr/>
          </p:nvSpPr>
          <p:spPr>
            <a:xfrm>
              <a:off x="3116198" y="5862017"/>
              <a:ext cx="1188570" cy="461665"/>
            </a:xfrm>
            <a:prstGeom prst="rect">
              <a:avLst/>
            </a:prstGeom>
            <a:noFill/>
          </p:spPr>
          <p:txBody>
            <a:bodyPr wrap="square" rtlCol="0">
              <a:spAutoFit/>
            </a:bodyPr>
            <a:lstStyle/>
            <a:p>
              <a:pPr algn="ctr"/>
              <a:r>
                <a:rPr lang="en-IN" sz="1200" dirty="0">
                  <a:latin typeface="Proxima Nova Thin" panose="02000506030000020004" pitchFamily="2" charset="0"/>
                  <a:ea typeface="Times New Roman" panose="02020603050405020304" pitchFamily="18" charset="0"/>
                </a:rPr>
                <a:t>The people we </a:t>
              </a:r>
            </a:p>
            <a:p>
              <a:pPr algn="ctr"/>
              <a:r>
                <a:rPr lang="en-IN" sz="1200" dirty="0">
                  <a:latin typeface="Proxima Nova Thin" panose="02000506030000020004" pitchFamily="2" charset="0"/>
                  <a:ea typeface="Times New Roman" panose="02020603050405020304" pitchFamily="18" charset="0"/>
                </a:rPr>
                <a:t>can’t get to</a:t>
              </a:r>
              <a:endParaRPr lang="en-GB" sz="1200" dirty="0">
                <a:latin typeface="Proxima Nova Thin" panose="02000506030000020004" pitchFamily="2" charset="0"/>
                <a:ea typeface="Times New Roman" panose="02020603050405020304" pitchFamily="18" charset="0"/>
              </a:endParaRPr>
            </a:p>
          </p:txBody>
        </p:sp>
      </p:grpSp>
      <p:grpSp>
        <p:nvGrpSpPr>
          <p:cNvPr id="153" name="Gruppo 152">
            <a:extLst>
              <a:ext uri="{FF2B5EF4-FFF2-40B4-BE49-F238E27FC236}">
                <a16:creationId xmlns:a16="http://schemas.microsoft.com/office/drawing/2014/main" id="{92FC2654-1272-8609-3923-47A0BE571A93}"/>
              </a:ext>
            </a:extLst>
          </p:cNvPr>
          <p:cNvGrpSpPr/>
          <p:nvPr/>
        </p:nvGrpSpPr>
        <p:grpSpPr>
          <a:xfrm>
            <a:off x="5267806" y="3771880"/>
            <a:ext cx="1750894" cy="1264012"/>
            <a:chOff x="4975766" y="5059670"/>
            <a:chExt cx="1750894" cy="1264012"/>
          </a:xfrm>
        </p:grpSpPr>
        <p:sp>
          <p:nvSpPr>
            <p:cNvPr id="145" name="CasellaDiTesto 144">
              <a:extLst>
                <a:ext uri="{FF2B5EF4-FFF2-40B4-BE49-F238E27FC236}">
                  <a16:creationId xmlns:a16="http://schemas.microsoft.com/office/drawing/2014/main" id="{DED38BFA-DAA5-4FD3-4189-141D6B048A9C}"/>
                </a:ext>
              </a:extLst>
            </p:cNvPr>
            <p:cNvSpPr txBox="1"/>
            <p:nvPr/>
          </p:nvSpPr>
          <p:spPr>
            <a:xfrm>
              <a:off x="5037181" y="5059670"/>
              <a:ext cx="1628064" cy="830997"/>
            </a:xfrm>
            <a:prstGeom prst="rect">
              <a:avLst/>
            </a:prstGeom>
            <a:noFill/>
          </p:spPr>
          <p:txBody>
            <a:bodyPr wrap="square" rtlCol="0">
              <a:spAutoFit/>
            </a:bodyPr>
            <a:lstStyle/>
            <a:p>
              <a:pPr algn="ctr"/>
              <a:r>
                <a:rPr lang="en-IN" sz="2400" dirty="0">
                  <a:latin typeface="Proxima Nova Thin" panose="02000506030000020004" pitchFamily="2" charset="0"/>
                  <a:ea typeface="Times New Roman" panose="02020603050405020304" pitchFamily="18" charset="0"/>
                </a:rPr>
                <a:t>OUT OF </a:t>
              </a:r>
            </a:p>
            <a:p>
              <a:pPr algn="ctr"/>
              <a:r>
                <a:rPr lang="en-IN" sz="2400" dirty="0">
                  <a:latin typeface="Proxima Nova Thin" panose="02000506030000020004" pitchFamily="2" charset="0"/>
                  <a:ea typeface="Times New Roman" panose="02020603050405020304" pitchFamily="18" charset="0"/>
                </a:rPr>
                <a:t>THE LOOP</a:t>
              </a:r>
              <a:endParaRPr lang="en-GB" sz="2400" dirty="0">
                <a:latin typeface="Proxima Nova Thin" panose="02000506030000020004" pitchFamily="2" charset="0"/>
                <a:ea typeface="Times New Roman" panose="02020603050405020304" pitchFamily="18" charset="0"/>
              </a:endParaRPr>
            </a:p>
          </p:txBody>
        </p:sp>
        <p:sp>
          <p:nvSpPr>
            <p:cNvPr id="146" name="CasellaDiTesto 145">
              <a:extLst>
                <a:ext uri="{FF2B5EF4-FFF2-40B4-BE49-F238E27FC236}">
                  <a16:creationId xmlns:a16="http://schemas.microsoft.com/office/drawing/2014/main" id="{9588611A-848D-0E56-28AF-2977770B50D1}"/>
                </a:ext>
              </a:extLst>
            </p:cNvPr>
            <p:cNvSpPr txBox="1"/>
            <p:nvPr/>
          </p:nvSpPr>
          <p:spPr>
            <a:xfrm>
              <a:off x="4975766" y="5862017"/>
              <a:ext cx="1750894" cy="461665"/>
            </a:xfrm>
            <a:prstGeom prst="rect">
              <a:avLst/>
            </a:prstGeom>
            <a:noFill/>
          </p:spPr>
          <p:txBody>
            <a:bodyPr wrap="square" rtlCol="0">
              <a:spAutoFit/>
            </a:bodyPr>
            <a:lstStyle/>
            <a:p>
              <a:pPr algn="ctr"/>
              <a:r>
                <a:rPr lang="en-IN" sz="1200" dirty="0">
                  <a:latin typeface="Proxima Nova Thin" panose="02000506030000020004" pitchFamily="2" charset="0"/>
                  <a:ea typeface="Times New Roman" panose="02020603050405020304" pitchFamily="18" charset="0"/>
                </a:rPr>
                <a:t>The people we </a:t>
              </a:r>
            </a:p>
            <a:p>
              <a:pPr algn="ctr"/>
              <a:r>
                <a:rPr lang="en-IN" sz="1200" dirty="0">
                  <a:latin typeface="Proxima Nova Thin" panose="02000506030000020004" pitchFamily="2" charset="0"/>
                  <a:ea typeface="Times New Roman" panose="02020603050405020304" pitchFamily="18" charset="0"/>
                </a:rPr>
                <a:t>unintentionally exclude</a:t>
              </a:r>
              <a:endParaRPr lang="en-GB" sz="1200" dirty="0">
                <a:latin typeface="Proxima Nova Thin" panose="02000506030000020004" pitchFamily="2" charset="0"/>
                <a:ea typeface="Times New Roman" panose="02020603050405020304" pitchFamily="18" charset="0"/>
              </a:endParaRPr>
            </a:p>
          </p:txBody>
        </p:sp>
      </p:grpSp>
      <p:grpSp>
        <p:nvGrpSpPr>
          <p:cNvPr id="154" name="Gruppo 153">
            <a:extLst>
              <a:ext uri="{FF2B5EF4-FFF2-40B4-BE49-F238E27FC236}">
                <a16:creationId xmlns:a16="http://schemas.microsoft.com/office/drawing/2014/main" id="{B7FE11E2-5230-BF79-2AE1-91F931D7E6A9}"/>
              </a:ext>
            </a:extLst>
          </p:cNvPr>
          <p:cNvGrpSpPr/>
          <p:nvPr/>
        </p:nvGrpSpPr>
        <p:grpSpPr>
          <a:xfrm>
            <a:off x="7767478" y="3771880"/>
            <a:ext cx="1327813" cy="1264012"/>
            <a:chOff x="7638766" y="5059670"/>
            <a:chExt cx="1327813" cy="1264012"/>
          </a:xfrm>
        </p:grpSpPr>
        <p:sp>
          <p:nvSpPr>
            <p:cNvPr id="147" name="CasellaDiTesto 146">
              <a:extLst>
                <a:ext uri="{FF2B5EF4-FFF2-40B4-BE49-F238E27FC236}">
                  <a16:creationId xmlns:a16="http://schemas.microsoft.com/office/drawing/2014/main" id="{59C61809-165B-D7C1-AC8A-694CA228820D}"/>
                </a:ext>
              </a:extLst>
            </p:cNvPr>
            <p:cNvSpPr txBox="1"/>
            <p:nvPr/>
          </p:nvSpPr>
          <p:spPr>
            <a:xfrm>
              <a:off x="7638766" y="5059670"/>
              <a:ext cx="1327813" cy="830997"/>
            </a:xfrm>
            <a:prstGeom prst="rect">
              <a:avLst/>
            </a:prstGeom>
            <a:noFill/>
          </p:spPr>
          <p:txBody>
            <a:bodyPr wrap="square" rtlCol="0">
              <a:spAutoFit/>
            </a:bodyPr>
            <a:lstStyle/>
            <a:p>
              <a:pPr algn="ctr"/>
              <a:r>
                <a:rPr lang="en-IN" sz="2400" dirty="0">
                  <a:latin typeface="Proxima Nova Thin" panose="02000506030000020004" pitchFamily="2" charset="0"/>
                  <a:ea typeface="Times New Roman" panose="02020603050405020304" pitchFamily="18" charset="0"/>
                </a:rPr>
                <a:t>OUT OF </a:t>
              </a:r>
            </a:p>
            <a:p>
              <a:pPr algn="ctr"/>
              <a:r>
                <a:rPr lang="en-IN" sz="2400" dirty="0">
                  <a:latin typeface="Proxima Nova Thin" panose="02000506030000020004" pitchFamily="2" charset="0"/>
                  <a:ea typeface="Times New Roman" panose="02020603050405020304" pitchFamily="18" charset="0"/>
                </a:rPr>
                <a:t>MONEY</a:t>
              </a:r>
            </a:p>
          </p:txBody>
        </p:sp>
        <p:sp>
          <p:nvSpPr>
            <p:cNvPr id="148" name="CasellaDiTesto 147">
              <a:extLst>
                <a:ext uri="{FF2B5EF4-FFF2-40B4-BE49-F238E27FC236}">
                  <a16:creationId xmlns:a16="http://schemas.microsoft.com/office/drawing/2014/main" id="{E099590D-19DE-E3A6-BA99-F51D08ED3870}"/>
                </a:ext>
              </a:extLst>
            </p:cNvPr>
            <p:cNvSpPr txBox="1"/>
            <p:nvPr/>
          </p:nvSpPr>
          <p:spPr>
            <a:xfrm>
              <a:off x="7638766" y="5862017"/>
              <a:ext cx="1327813" cy="461665"/>
            </a:xfrm>
            <a:prstGeom prst="rect">
              <a:avLst/>
            </a:prstGeom>
            <a:noFill/>
          </p:spPr>
          <p:txBody>
            <a:bodyPr wrap="square" rtlCol="0">
              <a:spAutoFit/>
            </a:bodyPr>
            <a:lstStyle/>
            <a:p>
              <a:pPr algn="ctr"/>
              <a:r>
                <a:rPr lang="en-IN" sz="1200" dirty="0">
                  <a:latin typeface="Proxima Nova Thin" panose="02000506030000020004" pitchFamily="2" charset="0"/>
                  <a:ea typeface="Times New Roman" panose="02020603050405020304" pitchFamily="18" charset="0"/>
                </a:rPr>
                <a:t>The people we</a:t>
              </a:r>
            </a:p>
            <a:p>
              <a:pPr algn="ctr"/>
              <a:r>
                <a:rPr lang="en-IN" sz="1200" dirty="0">
                  <a:latin typeface="Proxima Nova Thin" panose="02000506030000020004" pitchFamily="2" charset="0"/>
                  <a:ea typeface="Times New Roman" panose="02020603050405020304" pitchFamily="18" charset="0"/>
                </a:rPr>
                <a:t>don’t prioritize</a:t>
              </a:r>
              <a:endParaRPr lang="en-GB" sz="1200" dirty="0">
                <a:latin typeface="Proxima Nova Thin" panose="02000506030000020004" pitchFamily="2" charset="0"/>
                <a:ea typeface="Times New Roman" panose="02020603050405020304" pitchFamily="18" charset="0"/>
              </a:endParaRPr>
            </a:p>
          </p:txBody>
        </p:sp>
      </p:grpSp>
      <p:grpSp>
        <p:nvGrpSpPr>
          <p:cNvPr id="155" name="Gruppo 154">
            <a:extLst>
              <a:ext uri="{FF2B5EF4-FFF2-40B4-BE49-F238E27FC236}">
                <a16:creationId xmlns:a16="http://schemas.microsoft.com/office/drawing/2014/main" id="{D2E4A044-5167-1DBB-AF5E-54F3D6C4F664}"/>
              </a:ext>
            </a:extLst>
          </p:cNvPr>
          <p:cNvGrpSpPr/>
          <p:nvPr/>
        </p:nvGrpSpPr>
        <p:grpSpPr>
          <a:xfrm>
            <a:off x="9844070" y="3771880"/>
            <a:ext cx="1436995" cy="1264012"/>
            <a:chOff x="9685930" y="5059670"/>
            <a:chExt cx="1436995" cy="1264012"/>
          </a:xfrm>
        </p:grpSpPr>
        <p:sp>
          <p:nvSpPr>
            <p:cNvPr id="149" name="CasellaDiTesto 148">
              <a:extLst>
                <a:ext uri="{FF2B5EF4-FFF2-40B4-BE49-F238E27FC236}">
                  <a16:creationId xmlns:a16="http://schemas.microsoft.com/office/drawing/2014/main" id="{6836B635-B13D-FE00-F8AB-FF1C68E1F57A}"/>
                </a:ext>
              </a:extLst>
            </p:cNvPr>
            <p:cNvSpPr txBox="1"/>
            <p:nvPr/>
          </p:nvSpPr>
          <p:spPr>
            <a:xfrm>
              <a:off x="9740521" y="5059670"/>
              <a:ext cx="1327813" cy="830997"/>
            </a:xfrm>
            <a:prstGeom prst="rect">
              <a:avLst/>
            </a:prstGeom>
            <a:noFill/>
          </p:spPr>
          <p:txBody>
            <a:bodyPr wrap="square" rtlCol="0">
              <a:spAutoFit/>
            </a:bodyPr>
            <a:lstStyle/>
            <a:p>
              <a:pPr algn="ctr"/>
              <a:r>
                <a:rPr lang="en-IN" sz="2400" dirty="0">
                  <a:latin typeface="Proxima Nova Thin" panose="02000506030000020004" pitchFamily="2" charset="0"/>
                  <a:ea typeface="Times New Roman" panose="02020603050405020304" pitchFamily="18" charset="0"/>
                </a:rPr>
                <a:t>OUT OF </a:t>
              </a:r>
            </a:p>
            <a:p>
              <a:pPr algn="ctr"/>
              <a:r>
                <a:rPr lang="en-IN" sz="2400" dirty="0">
                  <a:latin typeface="Proxima Nova Thin" panose="02000506030000020004" pitchFamily="2" charset="0"/>
                  <a:ea typeface="Times New Roman" panose="02020603050405020304" pitchFamily="18" charset="0"/>
                </a:rPr>
                <a:t>SCOPE</a:t>
              </a:r>
            </a:p>
          </p:txBody>
        </p:sp>
        <p:sp>
          <p:nvSpPr>
            <p:cNvPr id="150" name="CasellaDiTesto 149">
              <a:extLst>
                <a:ext uri="{FF2B5EF4-FFF2-40B4-BE49-F238E27FC236}">
                  <a16:creationId xmlns:a16="http://schemas.microsoft.com/office/drawing/2014/main" id="{AC167E64-F75A-6C2F-0459-565178C93FBB}"/>
                </a:ext>
              </a:extLst>
            </p:cNvPr>
            <p:cNvSpPr txBox="1"/>
            <p:nvPr/>
          </p:nvSpPr>
          <p:spPr>
            <a:xfrm>
              <a:off x="9685930" y="5862017"/>
              <a:ext cx="1436995" cy="461665"/>
            </a:xfrm>
            <a:prstGeom prst="rect">
              <a:avLst/>
            </a:prstGeom>
            <a:noFill/>
          </p:spPr>
          <p:txBody>
            <a:bodyPr wrap="square" rtlCol="0">
              <a:spAutoFit/>
            </a:bodyPr>
            <a:lstStyle/>
            <a:p>
              <a:pPr algn="ctr"/>
              <a:r>
                <a:rPr lang="en-IN" sz="1200" dirty="0">
                  <a:latin typeface="Proxima Nova Thin" panose="02000506030000020004" pitchFamily="2" charset="0"/>
                  <a:ea typeface="Times New Roman" panose="02020603050405020304" pitchFamily="18" charset="0"/>
                </a:rPr>
                <a:t>The people who</a:t>
              </a:r>
            </a:p>
            <a:p>
              <a:pPr algn="ctr"/>
              <a:r>
                <a:rPr lang="en-IN" sz="1200" dirty="0">
                  <a:latin typeface="Proxima Nova Thin" panose="02000506030000020004" pitchFamily="2" charset="0"/>
                  <a:ea typeface="Times New Roman" panose="02020603050405020304" pitchFamily="18" charset="0"/>
                </a:rPr>
                <a:t>aren’t our problem</a:t>
              </a:r>
              <a:endParaRPr lang="en-GB" sz="1200" dirty="0">
                <a:latin typeface="Proxima Nova Thin" panose="02000506030000020004" pitchFamily="2" charset="0"/>
                <a:ea typeface="Times New Roman" panose="02020603050405020304" pitchFamily="18" charset="0"/>
              </a:endParaRPr>
            </a:p>
          </p:txBody>
        </p:sp>
      </p:grpSp>
      <p:grpSp>
        <p:nvGrpSpPr>
          <p:cNvPr id="159" name="Gruppo 158">
            <a:extLst>
              <a:ext uri="{FF2B5EF4-FFF2-40B4-BE49-F238E27FC236}">
                <a16:creationId xmlns:a16="http://schemas.microsoft.com/office/drawing/2014/main" id="{4B71CC4D-22AD-46BF-746B-911663BCCFEE}"/>
              </a:ext>
            </a:extLst>
          </p:cNvPr>
          <p:cNvGrpSpPr/>
          <p:nvPr/>
        </p:nvGrpSpPr>
        <p:grpSpPr>
          <a:xfrm>
            <a:off x="1602629" y="3364374"/>
            <a:ext cx="122777" cy="292808"/>
            <a:chOff x="3357639" y="2235124"/>
            <a:chExt cx="614211" cy="1464821"/>
          </a:xfrm>
        </p:grpSpPr>
        <p:sp>
          <p:nvSpPr>
            <p:cNvPr id="160" name="Figura a mano libera 159">
              <a:extLst>
                <a:ext uri="{FF2B5EF4-FFF2-40B4-BE49-F238E27FC236}">
                  <a16:creationId xmlns:a16="http://schemas.microsoft.com/office/drawing/2014/main" id="{8138CA6C-7824-BC88-0B90-7897A76FA168}"/>
                </a:ext>
              </a:extLst>
            </p:cNvPr>
            <p:cNvSpPr/>
            <p:nvPr/>
          </p:nvSpPr>
          <p:spPr>
            <a:xfrm flipH="1">
              <a:off x="3357639" y="2622811"/>
              <a:ext cx="614211" cy="1077134"/>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solidFill>
              <a:srgbClr val="430716"/>
            </a:solidFill>
            <a:ln w="9516" cap="flat">
              <a:noFill/>
              <a:prstDash val="solid"/>
              <a:miter/>
            </a:ln>
          </p:spPr>
          <p:txBody>
            <a:bodyPr rtlCol="0" anchor="ctr"/>
            <a:lstStyle/>
            <a:p>
              <a:endParaRPr lang="it-CO"/>
            </a:p>
          </p:txBody>
        </p:sp>
        <p:sp>
          <p:nvSpPr>
            <p:cNvPr id="161" name="Figura a mano libera 160">
              <a:extLst>
                <a:ext uri="{FF2B5EF4-FFF2-40B4-BE49-F238E27FC236}">
                  <a16:creationId xmlns:a16="http://schemas.microsoft.com/office/drawing/2014/main" id="{704496D5-0633-A4F1-DF1E-5A756BF81226}"/>
                </a:ext>
              </a:extLst>
            </p:cNvPr>
            <p:cNvSpPr/>
            <p:nvPr/>
          </p:nvSpPr>
          <p:spPr>
            <a:xfrm flipH="1">
              <a:off x="3444838" y="2235124"/>
              <a:ext cx="432533" cy="429351"/>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solidFill>
              <a:srgbClr val="430716"/>
            </a:solidFill>
            <a:ln w="9516" cap="flat">
              <a:noFill/>
              <a:prstDash val="solid"/>
              <a:miter/>
            </a:ln>
          </p:spPr>
          <p:txBody>
            <a:bodyPr rtlCol="0" anchor="ctr"/>
            <a:lstStyle/>
            <a:p>
              <a:endParaRPr lang="it-CO"/>
            </a:p>
          </p:txBody>
        </p:sp>
      </p:grpSp>
      <p:grpSp>
        <p:nvGrpSpPr>
          <p:cNvPr id="162" name="Gruppo 161">
            <a:extLst>
              <a:ext uri="{FF2B5EF4-FFF2-40B4-BE49-F238E27FC236}">
                <a16:creationId xmlns:a16="http://schemas.microsoft.com/office/drawing/2014/main" id="{4E9AE514-1BC5-CBC0-480B-C4E06C39711B}"/>
              </a:ext>
            </a:extLst>
          </p:cNvPr>
          <p:cNvGrpSpPr/>
          <p:nvPr/>
        </p:nvGrpSpPr>
        <p:grpSpPr>
          <a:xfrm>
            <a:off x="5915216" y="3020547"/>
            <a:ext cx="330597" cy="636635"/>
            <a:chOff x="2116032" y="2053577"/>
            <a:chExt cx="330597" cy="636635"/>
          </a:xfrm>
        </p:grpSpPr>
        <p:sp>
          <p:nvSpPr>
            <p:cNvPr id="163" name="Figura a mano libera 162">
              <a:extLst>
                <a:ext uri="{FF2B5EF4-FFF2-40B4-BE49-F238E27FC236}">
                  <a16:creationId xmlns:a16="http://schemas.microsoft.com/office/drawing/2014/main" id="{2FF6FEF8-42C2-8DC8-9A16-44F67C57EC3D}"/>
                </a:ext>
              </a:extLst>
            </p:cNvPr>
            <p:cNvSpPr/>
            <p:nvPr/>
          </p:nvSpPr>
          <p:spPr>
            <a:xfrm>
              <a:off x="2116032" y="2157025"/>
              <a:ext cx="330597" cy="533187"/>
            </a:xfrm>
            <a:custGeom>
              <a:avLst/>
              <a:gdLst>
                <a:gd name="connsiteX0" fmla="*/ 345964 w 468792"/>
                <a:gd name="connsiteY0" fmla="*/ 428486 h 756067"/>
                <a:gd name="connsiteX1" fmla="*/ 315984 w 468792"/>
                <a:gd name="connsiteY1" fmla="*/ 542875 h 756067"/>
                <a:gd name="connsiteX2" fmla="*/ 318982 w 468792"/>
                <a:gd name="connsiteY2" fmla="*/ 686459 h 756067"/>
                <a:gd name="connsiteX3" fmla="*/ 314935 w 468792"/>
                <a:gd name="connsiteY3" fmla="*/ 714218 h 756067"/>
                <a:gd name="connsiteX4" fmla="*/ 259263 w 468792"/>
                <a:gd name="connsiteY4" fmla="*/ 748020 h 756067"/>
                <a:gd name="connsiteX5" fmla="*/ 213604 w 468792"/>
                <a:gd name="connsiteY5" fmla="*/ 701206 h 756067"/>
                <a:gd name="connsiteX6" fmla="*/ 211056 w 468792"/>
                <a:gd name="connsiteY6" fmla="*/ 620440 h 756067"/>
                <a:gd name="connsiteX7" fmla="*/ 211056 w 468792"/>
                <a:gd name="connsiteY7" fmla="*/ 475599 h 756067"/>
                <a:gd name="connsiteX8" fmla="*/ 217052 w 468792"/>
                <a:gd name="connsiteY8" fmla="*/ 448199 h 756067"/>
                <a:gd name="connsiteX9" fmla="*/ 259023 w 468792"/>
                <a:gd name="connsiteY9" fmla="*/ 341139 h 756067"/>
                <a:gd name="connsiteX10" fmla="*/ 257045 w 468792"/>
                <a:gd name="connsiteY10" fmla="*/ 209072 h 756067"/>
                <a:gd name="connsiteX11" fmla="*/ 245473 w 468792"/>
                <a:gd name="connsiteY11" fmla="*/ 255826 h 756067"/>
                <a:gd name="connsiteX12" fmla="*/ 220530 w 468792"/>
                <a:gd name="connsiteY12" fmla="*/ 276586 h 756067"/>
                <a:gd name="connsiteX13" fmla="*/ 117130 w 468792"/>
                <a:gd name="connsiteY13" fmla="*/ 282180 h 756067"/>
                <a:gd name="connsiteX14" fmla="*/ 125914 w 468792"/>
                <a:gd name="connsiteY14" fmla="*/ 318076 h 756067"/>
                <a:gd name="connsiteX15" fmla="*/ 100072 w 468792"/>
                <a:gd name="connsiteY15" fmla="*/ 318076 h 756067"/>
                <a:gd name="connsiteX16" fmla="*/ 96744 w 468792"/>
                <a:gd name="connsiteY16" fmla="*/ 305393 h 756067"/>
                <a:gd name="connsiteX17" fmla="*/ 66764 w 468792"/>
                <a:gd name="connsiteY17" fmla="*/ 284453 h 756067"/>
                <a:gd name="connsiteX18" fmla="*/ 25962 w 468792"/>
                <a:gd name="connsiteY18" fmla="*/ 326332 h 756067"/>
                <a:gd name="connsiteX19" fmla="*/ 25812 w 468792"/>
                <a:gd name="connsiteY19" fmla="*/ 739136 h 756067"/>
                <a:gd name="connsiteX20" fmla="*/ 25812 w 468792"/>
                <a:gd name="connsiteY20" fmla="*/ 756067 h 756067"/>
                <a:gd name="connsiteX21" fmla="*/ 210 w 468792"/>
                <a:gd name="connsiteY21" fmla="*/ 756067 h 756067"/>
                <a:gd name="connsiteX22" fmla="*/ 210 w 468792"/>
                <a:gd name="connsiteY22" fmla="*/ 738747 h 756067"/>
                <a:gd name="connsiteX23" fmla="*/ 0 w 468792"/>
                <a:gd name="connsiteY23" fmla="*/ 325943 h 756067"/>
                <a:gd name="connsiteX24" fmla="*/ 26202 w 468792"/>
                <a:gd name="connsiteY24" fmla="*/ 265698 h 756067"/>
                <a:gd name="connsiteX25" fmla="*/ 30549 w 468792"/>
                <a:gd name="connsiteY25" fmla="*/ 255677 h 756067"/>
                <a:gd name="connsiteX26" fmla="*/ 30369 w 468792"/>
                <a:gd name="connsiteY26" fmla="*/ 245237 h 756067"/>
                <a:gd name="connsiteX27" fmla="*/ 70602 w 468792"/>
                <a:gd name="connsiteY27" fmla="*/ 201384 h 756067"/>
                <a:gd name="connsiteX28" fmla="*/ 161920 w 468792"/>
                <a:gd name="connsiteY28" fmla="*/ 197286 h 756067"/>
                <a:gd name="connsiteX29" fmla="*/ 177989 w 468792"/>
                <a:gd name="connsiteY29" fmla="*/ 184303 h 756067"/>
                <a:gd name="connsiteX30" fmla="*/ 204970 w 468792"/>
                <a:gd name="connsiteY30" fmla="*/ 78709 h 756067"/>
                <a:gd name="connsiteX31" fmla="*/ 226675 w 468792"/>
                <a:gd name="connsiteY31" fmla="*/ 46702 h 756067"/>
                <a:gd name="connsiteX32" fmla="*/ 278810 w 468792"/>
                <a:gd name="connsiteY32" fmla="*/ 11673 h 756067"/>
                <a:gd name="connsiteX33" fmla="*/ 365241 w 468792"/>
                <a:gd name="connsiteY33" fmla="*/ 23130 h 756067"/>
                <a:gd name="connsiteX34" fmla="*/ 456439 w 468792"/>
                <a:gd name="connsiteY34" fmla="*/ 228934 h 756067"/>
                <a:gd name="connsiteX35" fmla="*/ 457368 w 468792"/>
                <a:gd name="connsiteY35" fmla="*/ 312422 h 756067"/>
                <a:gd name="connsiteX36" fmla="*/ 455269 w 468792"/>
                <a:gd name="connsiteY36" fmla="*/ 324058 h 756067"/>
                <a:gd name="connsiteX37" fmla="*/ 448734 w 468792"/>
                <a:gd name="connsiteY37" fmla="*/ 390616 h 756067"/>
                <a:gd name="connsiteX38" fmla="*/ 468311 w 468792"/>
                <a:gd name="connsiteY38" fmla="*/ 679967 h 756067"/>
                <a:gd name="connsiteX39" fmla="*/ 467741 w 468792"/>
                <a:gd name="connsiteY39" fmla="*/ 703898 h 756067"/>
                <a:gd name="connsiteX40" fmla="*/ 413958 w 468792"/>
                <a:gd name="connsiteY40" fmla="*/ 748379 h 756067"/>
                <a:gd name="connsiteX41" fmla="*/ 364132 w 468792"/>
                <a:gd name="connsiteY41" fmla="*/ 695403 h 756067"/>
                <a:gd name="connsiteX42" fmla="*/ 351630 w 468792"/>
                <a:gd name="connsiteY42" fmla="*/ 505932 h 756067"/>
                <a:gd name="connsiteX43" fmla="*/ 345964 w 468792"/>
                <a:gd name="connsiteY43" fmla="*/ 428486 h 75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8792" h="756067">
                  <a:moveTo>
                    <a:pt x="345964" y="428486"/>
                  </a:moveTo>
                  <a:cubicBezTo>
                    <a:pt x="326447" y="464920"/>
                    <a:pt x="312477" y="500906"/>
                    <a:pt x="315984" y="542875"/>
                  </a:cubicBezTo>
                  <a:cubicBezTo>
                    <a:pt x="319852" y="590467"/>
                    <a:pt x="318683" y="638597"/>
                    <a:pt x="318982" y="686459"/>
                  </a:cubicBezTo>
                  <a:cubicBezTo>
                    <a:pt x="319306" y="695879"/>
                    <a:pt x="317935" y="705280"/>
                    <a:pt x="314935" y="714218"/>
                  </a:cubicBezTo>
                  <a:cubicBezTo>
                    <a:pt x="306509" y="737029"/>
                    <a:pt x="283439" y="751036"/>
                    <a:pt x="259263" y="748020"/>
                  </a:cubicBezTo>
                  <a:cubicBezTo>
                    <a:pt x="236089" y="745029"/>
                    <a:pt x="215553" y="725376"/>
                    <a:pt x="213604" y="701206"/>
                  </a:cubicBezTo>
                  <a:cubicBezTo>
                    <a:pt x="211476" y="674284"/>
                    <a:pt x="211296" y="647362"/>
                    <a:pt x="211056" y="620440"/>
                  </a:cubicBezTo>
                  <a:cubicBezTo>
                    <a:pt x="210606" y="572160"/>
                    <a:pt x="210456" y="523880"/>
                    <a:pt x="211056" y="475599"/>
                  </a:cubicBezTo>
                  <a:cubicBezTo>
                    <a:pt x="211438" y="466187"/>
                    <a:pt x="213467" y="456914"/>
                    <a:pt x="217052" y="448199"/>
                  </a:cubicBezTo>
                  <a:cubicBezTo>
                    <a:pt x="230813" y="412303"/>
                    <a:pt x="246852" y="377394"/>
                    <a:pt x="259023" y="341139"/>
                  </a:cubicBezTo>
                  <a:cubicBezTo>
                    <a:pt x="273713" y="297705"/>
                    <a:pt x="269906" y="253343"/>
                    <a:pt x="257045" y="209072"/>
                  </a:cubicBezTo>
                  <a:cubicBezTo>
                    <a:pt x="253147" y="224627"/>
                    <a:pt x="249010" y="240152"/>
                    <a:pt x="245473" y="255826"/>
                  </a:cubicBezTo>
                  <a:cubicBezTo>
                    <a:pt x="242475" y="269347"/>
                    <a:pt x="234920" y="276018"/>
                    <a:pt x="220530" y="276586"/>
                  </a:cubicBezTo>
                  <a:cubicBezTo>
                    <a:pt x="186113" y="277962"/>
                    <a:pt x="151756" y="280235"/>
                    <a:pt x="117130" y="282180"/>
                  </a:cubicBezTo>
                  <a:lnTo>
                    <a:pt x="125914" y="318076"/>
                  </a:lnTo>
                  <a:lnTo>
                    <a:pt x="100072" y="318076"/>
                  </a:lnTo>
                  <a:cubicBezTo>
                    <a:pt x="98992" y="313948"/>
                    <a:pt x="98123" y="309580"/>
                    <a:pt x="96744" y="305393"/>
                  </a:cubicBezTo>
                  <a:cubicBezTo>
                    <a:pt x="91887" y="290436"/>
                    <a:pt x="82594" y="284094"/>
                    <a:pt x="66764" y="284453"/>
                  </a:cubicBezTo>
                  <a:cubicBezTo>
                    <a:pt x="33787" y="285321"/>
                    <a:pt x="25962" y="293427"/>
                    <a:pt x="25962" y="326332"/>
                  </a:cubicBezTo>
                  <a:cubicBezTo>
                    <a:pt x="25962" y="463933"/>
                    <a:pt x="25912" y="601535"/>
                    <a:pt x="25812" y="739136"/>
                  </a:cubicBezTo>
                  <a:lnTo>
                    <a:pt x="25812" y="756067"/>
                  </a:lnTo>
                  <a:lnTo>
                    <a:pt x="210" y="756067"/>
                  </a:lnTo>
                  <a:lnTo>
                    <a:pt x="210" y="738747"/>
                  </a:lnTo>
                  <a:cubicBezTo>
                    <a:pt x="210" y="601146"/>
                    <a:pt x="420" y="463544"/>
                    <a:pt x="0" y="325943"/>
                  </a:cubicBezTo>
                  <a:cubicBezTo>
                    <a:pt x="0" y="301504"/>
                    <a:pt x="5546" y="280774"/>
                    <a:pt x="26202" y="265698"/>
                  </a:cubicBezTo>
                  <a:cubicBezTo>
                    <a:pt x="28780" y="263813"/>
                    <a:pt x="29860" y="259206"/>
                    <a:pt x="30549" y="255677"/>
                  </a:cubicBezTo>
                  <a:cubicBezTo>
                    <a:pt x="30923" y="252203"/>
                    <a:pt x="30862" y="248696"/>
                    <a:pt x="30369" y="245237"/>
                  </a:cubicBezTo>
                  <a:cubicBezTo>
                    <a:pt x="28361" y="205392"/>
                    <a:pt x="30099" y="203358"/>
                    <a:pt x="70602" y="201384"/>
                  </a:cubicBezTo>
                  <a:cubicBezTo>
                    <a:pt x="101031" y="199858"/>
                    <a:pt x="131460" y="198213"/>
                    <a:pt x="161920" y="197286"/>
                  </a:cubicBezTo>
                  <a:cubicBezTo>
                    <a:pt x="171423" y="197017"/>
                    <a:pt x="175740" y="193965"/>
                    <a:pt x="177989" y="184303"/>
                  </a:cubicBezTo>
                  <a:cubicBezTo>
                    <a:pt x="186233" y="148916"/>
                    <a:pt x="194447" y="113439"/>
                    <a:pt x="204970" y="78709"/>
                  </a:cubicBezTo>
                  <a:cubicBezTo>
                    <a:pt x="209120" y="66253"/>
                    <a:pt x="216630" y="55178"/>
                    <a:pt x="226675" y="46702"/>
                  </a:cubicBezTo>
                  <a:cubicBezTo>
                    <a:pt x="242595" y="33480"/>
                    <a:pt x="261122" y="23130"/>
                    <a:pt x="278810" y="11673"/>
                  </a:cubicBezTo>
                  <a:cubicBezTo>
                    <a:pt x="307620" y="-7142"/>
                    <a:pt x="342456" y="-3134"/>
                    <a:pt x="365241" y="23130"/>
                  </a:cubicBezTo>
                  <a:cubicBezTo>
                    <a:pt x="416626" y="82359"/>
                    <a:pt x="448254" y="150860"/>
                    <a:pt x="456439" y="228934"/>
                  </a:cubicBezTo>
                  <a:cubicBezTo>
                    <a:pt x="459437" y="256484"/>
                    <a:pt x="457368" y="284573"/>
                    <a:pt x="457368" y="312422"/>
                  </a:cubicBezTo>
                  <a:cubicBezTo>
                    <a:pt x="457746" y="316419"/>
                    <a:pt x="457021" y="320444"/>
                    <a:pt x="455269" y="324058"/>
                  </a:cubicBezTo>
                  <a:cubicBezTo>
                    <a:pt x="441179" y="345177"/>
                    <a:pt x="447295" y="368300"/>
                    <a:pt x="448734" y="390616"/>
                  </a:cubicBezTo>
                  <a:cubicBezTo>
                    <a:pt x="454880" y="487086"/>
                    <a:pt x="461835" y="583527"/>
                    <a:pt x="468311" y="679967"/>
                  </a:cubicBezTo>
                  <a:cubicBezTo>
                    <a:pt x="469108" y="687937"/>
                    <a:pt x="468916" y="695975"/>
                    <a:pt x="467741" y="703898"/>
                  </a:cubicBezTo>
                  <a:cubicBezTo>
                    <a:pt x="462854" y="731089"/>
                    <a:pt x="439500" y="749995"/>
                    <a:pt x="413958" y="748379"/>
                  </a:cubicBezTo>
                  <a:cubicBezTo>
                    <a:pt x="387756" y="746764"/>
                    <a:pt x="366170" y="724299"/>
                    <a:pt x="364132" y="695403"/>
                  </a:cubicBezTo>
                  <a:cubicBezTo>
                    <a:pt x="359725" y="632256"/>
                    <a:pt x="355827" y="569079"/>
                    <a:pt x="351630" y="505932"/>
                  </a:cubicBezTo>
                  <a:cubicBezTo>
                    <a:pt x="349771" y="480027"/>
                    <a:pt x="347763" y="454271"/>
                    <a:pt x="345964" y="428486"/>
                  </a:cubicBezTo>
                  <a:close/>
                </a:path>
              </a:pathLst>
            </a:custGeom>
            <a:solidFill>
              <a:srgbClr val="430716"/>
            </a:solidFill>
            <a:ln w="2992" cap="flat">
              <a:noFill/>
              <a:prstDash val="solid"/>
              <a:miter/>
            </a:ln>
          </p:spPr>
          <p:txBody>
            <a:bodyPr rtlCol="0" anchor="ctr"/>
            <a:lstStyle/>
            <a:p>
              <a:endParaRPr lang="it-CO" dirty="0"/>
            </a:p>
          </p:txBody>
        </p:sp>
        <p:sp>
          <p:nvSpPr>
            <p:cNvPr id="164" name="Figura a mano libera 163">
              <a:extLst>
                <a:ext uri="{FF2B5EF4-FFF2-40B4-BE49-F238E27FC236}">
                  <a16:creationId xmlns:a16="http://schemas.microsoft.com/office/drawing/2014/main" id="{FF89B0A6-4CF9-6F70-0922-31101318E302}"/>
                </a:ext>
              </a:extLst>
            </p:cNvPr>
            <p:cNvSpPr/>
            <p:nvPr/>
          </p:nvSpPr>
          <p:spPr>
            <a:xfrm>
              <a:off x="2171785" y="2053577"/>
              <a:ext cx="140044" cy="139737"/>
            </a:xfrm>
            <a:custGeom>
              <a:avLst/>
              <a:gdLst>
                <a:gd name="connsiteX0" fmla="*/ 198582 w 198584"/>
                <a:gd name="connsiteY0" fmla="*/ 98389 h 198149"/>
                <a:gd name="connsiteX1" fmla="*/ 99982 w 198584"/>
                <a:gd name="connsiteY1" fmla="*/ 198148 h 198149"/>
                <a:gd name="connsiteX2" fmla="*/ 2 w 198584"/>
                <a:gd name="connsiteY2" fmla="*/ 99765 h 198149"/>
                <a:gd name="connsiteX3" fmla="*/ 98603 w 198584"/>
                <a:gd name="connsiteY3" fmla="*/ 6 h 198149"/>
                <a:gd name="connsiteX4" fmla="*/ 99320 w 198584"/>
                <a:gd name="connsiteY4" fmla="*/ 4 h 198149"/>
                <a:gd name="connsiteX5" fmla="*/ 198579 w 198584"/>
                <a:gd name="connsiteY5" fmla="*/ 97308 h 198149"/>
                <a:gd name="connsiteX6" fmla="*/ 198582 w 198584"/>
                <a:gd name="connsiteY6" fmla="*/ 98389 h 19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84" h="198149">
                  <a:moveTo>
                    <a:pt x="198582" y="98389"/>
                  </a:moveTo>
                  <a:cubicBezTo>
                    <a:pt x="198963" y="153104"/>
                    <a:pt x="154818" y="197768"/>
                    <a:pt x="99982" y="198148"/>
                  </a:cubicBezTo>
                  <a:cubicBezTo>
                    <a:pt x="45146" y="198527"/>
                    <a:pt x="383" y="154480"/>
                    <a:pt x="2" y="99765"/>
                  </a:cubicBezTo>
                  <a:cubicBezTo>
                    <a:pt x="-378" y="45050"/>
                    <a:pt x="43767" y="386"/>
                    <a:pt x="98603" y="6"/>
                  </a:cubicBezTo>
                  <a:cubicBezTo>
                    <a:pt x="98842" y="5"/>
                    <a:pt x="99081" y="4"/>
                    <a:pt x="99320" y="4"/>
                  </a:cubicBezTo>
                  <a:cubicBezTo>
                    <a:pt x="153659" y="-475"/>
                    <a:pt x="198098" y="43089"/>
                    <a:pt x="198579" y="97308"/>
                  </a:cubicBezTo>
                  <a:cubicBezTo>
                    <a:pt x="198582" y="97668"/>
                    <a:pt x="198583" y="98029"/>
                    <a:pt x="198582" y="98389"/>
                  </a:cubicBezTo>
                  <a:close/>
                </a:path>
              </a:pathLst>
            </a:custGeom>
            <a:solidFill>
              <a:srgbClr val="430716"/>
            </a:solidFill>
            <a:ln w="2992" cap="flat">
              <a:noFill/>
              <a:prstDash val="solid"/>
              <a:miter/>
            </a:ln>
          </p:spPr>
          <p:txBody>
            <a:bodyPr rtlCol="0" anchor="ctr"/>
            <a:lstStyle/>
            <a:p>
              <a:endParaRPr lang="it-CO"/>
            </a:p>
          </p:txBody>
        </p:sp>
      </p:grpSp>
      <p:grpSp>
        <p:nvGrpSpPr>
          <p:cNvPr id="171" name="Gruppo 170">
            <a:extLst>
              <a:ext uri="{FF2B5EF4-FFF2-40B4-BE49-F238E27FC236}">
                <a16:creationId xmlns:a16="http://schemas.microsoft.com/office/drawing/2014/main" id="{9CBB6133-2EC1-4CC4-03A4-55D92A274085}"/>
              </a:ext>
            </a:extLst>
          </p:cNvPr>
          <p:cNvGrpSpPr/>
          <p:nvPr/>
        </p:nvGrpSpPr>
        <p:grpSpPr>
          <a:xfrm>
            <a:off x="10202015" y="3020547"/>
            <a:ext cx="296377" cy="636635"/>
            <a:chOff x="4032469" y="2221892"/>
            <a:chExt cx="688088" cy="1478053"/>
          </a:xfrm>
        </p:grpSpPr>
        <p:sp>
          <p:nvSpPr>
            <p:cNvPr id="172" name="Figura a mano libera 171">
              <a:extLst>
                <a:ext uri="{FF2B5EF4-FFF2-40B4-BE49-F238E27FC236}">
                  <a16:creationId xmlns:a16="http://schemas.microsoft.com/office/drawing/2014/main" id="{F159163D-6675-4AD4-4DCA-17BF570A200D}"/>
                </a:ext>
              </a:extLst>
            </p:cNvPr>
            <p:cNvSpPr/>
            <p:nvPr/>
          </p:nvSpPr>
          <p:spPr>
            <a:xfrm flipH="1">
              <a:off x="4032469" y="2613664"/>
              <a:ext cx="688088" cy="1086281"/>
            </a:xfrm>
            <a:custGeom>
              <a:avLst/>
              <a:gdLst>
                <a:gd name="connsiteX0" fmla="*/ 177155 w 550594"/>
                <a:gd name="connsiteY0" fmla="*/ 868835 h 869221"/>
                <a:gd name="connsiteX1" fmla="*/ 130704 w 550594"/>
                <a:gd name="connsiteY1" fmla="*/ 821591 h 869221"/>
                <a:gd name="connsiteX2" fmla="*/ 128990 w 550594"/>
                <a:gd name="connsiteY2" fmla="*/ 801559 h 869221"/>
                <a:gd name="connsiteX3" fmla="*/ 128990 w 550594"/>
                <a:gd name="connsiteY3" fmla="*/ 610883 h 869221"/>
                <a:gd name="connsiteX4" fmla="*/ 128990 w 550594"/>
                <a:gd name="connsiteY4" fmla="*/ 595764 h 869221"/>
                <a:gd name="connsiteX5" fmla="*/ 92819 w 550594"/>
                <a:gd name="connsiteY5" fmla="*/ 595764 h 869221"/>
                <a:gd name="connsiteX6" fmla="*/ 32089 w 550594"/>
                <a:gd name="connsiteY6" fmla="*/ 521780 h 869221"/>
                <a:gd name="connsiteX7" fmla="*/ 40466 w 550594"/>
                <a:gd name="connsiteY7" fmla="*/ 483985 h 869221"/>
                <a:gd name="connsiteX8" fmla="*/ 14479 w 550594"/>
                <a:gd name="connsiteY8" fmla="*/ 473969 h 869221"/>
                <a:gd name="connsiteX9" fmla="*/ 1629 w 550594"/>
                <a:gd name="connsiteY9" fmla="*/ 445623 h 869221"/>
                <a:gd name="connsiteX10" fmla="*/ 108430 w 550594"/>
                <a:gd name="connsiteY10" fmla="*/ 41498 h 869221"/>
                <a:gd name="connsiteX11" fmla="*/ 138985 w 550594"/>
                <a:gd name="connsiteY11" fmla="*/ 2096 h 869221"/>
                <a:gd name="connsiteX12" fmla="*/ 158022 w 550594"/>
                <a:gd name="connsiteY12" fmla="*/ 4742 h 869221"/>
                <a:gd name="connsiteX13" fmla="*/ 378477 w 550594"/>
                <a:gd name="connsiteY13" fmla="*/ 22128 h 869221"/>
                <a:gd name="connsiteX14" fmla="*/ 402274 w 550594"/>
                <a:gd name="connsiteY14" fmla="*/ 5403 h 869221"/>
                <a:gd name="connsiteX15" fmla="*/ 423501 w 550594"/>
                <a:gd name="connsiteY15" fmla="*/ 3041 h 869221"/>
                <a:gd name="connsiteX16" fmla="*/ 451867 w 550594"/>
                <a:gd name="connsiteY16" fmla="*/ 42348 h 869221"/>
                <a:gd name="connsiteX17" fmla="*/ 546388 w 550594"/>
                <a:gd name="connsiteY17" fmla="*/ 441749 h 869221"/>
                <a:gd name="connsiteX18" fmla="*/ 549148 w 550594"/>
                <a:gd name="connsiteY18" fmla="*/ 452710 h 869221"/>
                <a:gd name="connsiteX19" fmla="*/ 541057 w 550594"/>
                <a:gd name="connsiteY19" fmla="*/ 474064 h 869221"/>
                <a:gd name="connsiteX20" fmla="*/ 520782 w 550594"/>
                <a:gd name="connsiteY20" fmla="*/ 483985 h 869221"/>
                <a:gd name="connsiteX21" fmla="*/ 529540 w 550594"/>
                <a:gd name="connsiteY21" fmla="*/ 523670 h 869221"/>
                <a:gd name="connsiteX22" fmla="*/ 485131 w 550594"/>
                <a:gd name="connsiteY22" fmla="*/ 594132 h 869221"/>
                <a:gd name="connsiteX23" fmla="*/ 474426 w 550594"/>
                <a:gd name="connsiteY23" fmla="*/ 595575 h 869221"/>
                <a:gd name="connsiteX24" fmla="*/ 444156 w 550594"/>
                <a:gd name="connsiteY24" fmla="*/ 595575 h 869221"/>
                <a:gd name="connsiteX25" fmla="*/ 444156 w 550594"/>
                <a:gd name="connsiteY25" fmla="*/ 610316 h 869221"/>
                <a:gd name="connsiteX26" fmla="*/ 444156 w 550594"/>
                <a:gd name="connsiteY26" fmla="*/ 790977 h 869221"/>
                <a:gd name="connsiteX27" fmla="*/ 395706 w 550594"/>
                <a:gd name="connsiteY27" fmla="*/ 868551 h 869221"/>
                <a:gd name="connsiteX28" fmla="*/ 360011 w 550594"/>
                <a:gd name="connsiteY28" fmla="*/ 868551 h 869221"/>
                <a:gd name="connsiteX29" fmla="*/ 311275 w 550594"/>
                <a:gd name="connsiteY29" fmla="*/ 792961 h 869221"/>
                <a:gd name="connsiteX30" fmla="*/ 311750 w 550594"/>
                <a:gd name="connsiteY30" fmla="*/ 609843 h 869221"/>
                <a:gd name="connsiteX31" fmla="*/ 311750 w 550594"/>
                <a:gd name="connsiteY31" fmla="*/ 597371 h 869221"/>
                <a:gd name="connsiteX32" fmla="*/ 260539 w 550594"/>
                <a:gd name="connsiteY32" fmla="*/ 597371 h 869221"/>
                <a:gd name="connsiteX33" fmla="*/ 260539 w 550594"/>
                <a:gd name="connsiteY33" fmla="*/ 791638 h 869221"/>
                <a:gd name="connsiteX34" fmla="*/ 212089 w 550594"/>
                <a:gd name="connsiteY34" fmla="*/ 869213 h 8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0594" h="869221">
                  <a:moveTo>
                    <a:pt x="177155" y="868835"/>
                  </a:moveTo>
                  <a:cubicBezTo>
                    <a:pt x="154215" y="860425"/>
                    <a:pt x="136224" y="847008"/>
                    <a:pt x="130704" y="821591"/>
                  </a:cubicBezTo>
                  <a:cubicBezTo>
                    <a:pt x="129464" y="814987"/>
                    <a:pt x="128890" y="808276"/>
                    <a:pt x="128990" y="801559"/>
                  </a:cubicBezTo>
                  <a:cubicBezTo>
                    <a:pt x="128990" y="737969"/>
                    <a:pt x="128990" y="674378"/>
                    <a:pt x="128990" y="610883"/>
                  </a:cubicBezTo>
                  <a:lnTo>
                    <a:pt x="128990" y="595764"/>
                  </a:lnTo>
                  <a:cubicBezTo>
                    <a:pt x="116330" y="595764"/>
                    <a:pt x="104527" y="595764"/>
                    <a:pt x="92819" y="595764"/>
                  </a:cubicBezTo>
                  <a:cubicBezTo>
                    <a:pt x="51983" y="597749"/>
                    <a:pt x="20286" y="556079"/>
                    <a:pt x="32089" y="521780"/>
                  </a:cubicBezTo>
                  <a:cubicBezTo>
                    <a:pt x="35650" y="509362"/>
                    <a:pt x="38447" y="496740"/>
                    <a:pt x="40466" y="483985"/>
                  </a:cubicBezTo>
                  <a:cubicBezTo>
                    <a:pt x="30947" y="480395"/>
                    <a:pt x="22285" y="477843"/>
                    <a:pt x="14479" y="473969"/>
                  </a:cubicBezTo>
                  <a:cubicBezTo>
                    <a:pt x="392" y="467261"/>
                    <a:pt x="-2273" y="460552"/>
                    <a:pt x="1629" y="445623"/>
                  </a:cubicBezTo>
                  <a:cubicBezTo>
                    <a:pt x="37356" y="310883"/>
                    <a:pt x="72956" y="176175"/>
                    <a:pt x="108430" y="41498"/>
                  </a:cubicBezTo>
                  <a:cubicBezTo>
                    <a:pt x="111960" y="24394"/>
                    <a:pt x="123231" y="9859"/>
                    <a:pt x="138985" y="2096"/>
                  </a:cubicBezTo>
                  <a:cubicBezTo>
                    <a:pt x="145190" y="-1465"/>
                    <a:pt x="153041" y="-374"/>
                    <a:pt x="158022" y="4742"/>
                  </a:cubicBezTo>
                  <a:cubicBezTo>
                    <a:pt x="220154" y="56851"/>
                    <a:pt x="308836" y="63845"/>
                    <a:pt x="378477" y="22128"/>
                  </a:cubicBezTo>
                  <a:cubicBezTo>
                    <a:pt x="386969" y="17383"/>
                    <a:pt x="394945" y="11779"/>
                    <a:pt x="402274" y="5403"/>
                  </a:cubicBezTo>
                  <a:cubicBezTo>
                    <a:pt x="407638" y="-774"/>
                    <a:pt x="416892" y="-1804"/>
                    <a:pt x="423501" y="3041"/>
                  </a:cubicBezTo>
                  <a:cubicBezTo>
                    <a:pt x="438544" y="11115"/>
                    <a:pt x="449006" y="25612"/>
                    <a:pt x="451867" y="42348"/>
                  </a:cubicBezTo>
                  <a:lnTo>
                    <a:pt x="546388" y="441749"/>
                  </a:lnTo>
                  <a:cubicBezTo>
                    <a:pt x="547015" y="445469"/>
                    <a:pt x="547938" y="449134"/>
                    <a:pt x="549148" y="452710"/>
                  </a:cubicBezTo>
                  <a:cubicBezTo>
                    <a:pt x="552840" y="460825"/>
                    <a:pt x="549221" y="470375"/>
                    <a:pt x="541057" y="474064"/>
                  </a:cubicBezTo>
                  <a:cubicBezTo>
                    <a:pt x="534524" y="477806"/>
                    <a:pt x="527751" y="481120"/>
                    <a:pt x="520782" y="483985"/>
                  </a:cubicBezTo>
                  <a:cubicBezTo>
                    <a:pt x="523638" y="496930"/>
                    <a:pt x="526494" y="510347"/>
                    <a:pt x="529540" y="523670"/>
                  </a:cubicBezTo>
                  <a:cubicBezTo>
                    <a:pt x="536878" y="555301"/>
                    <a:pt x="516996" y="586848"/>
                    <a:pt x="485131" y="594132"/>
                  </a:cubicBezTo>
                  <a:cubicBezTo>
                    <a:pt x="481614" y="594936"/>
                    <a:pt x="478031" y="595419"/>
                    <a:pt x="474426" y="595575"/>
                  </a:cubicBezTo>
                  <a:cubicBezTo>
                    <a:pt x="464907" y="595575"/>
                    <a:pt x="455388" y="595575"/>
                    <a:pt x="444156" y="595575"/>
                  </a:cubicBezTo>
                  <a:lnTo>
                    <a:pt x="444156" y="610316"/>
                  </a:lnTo>
                  <a:cubicBezTo>
                    <a:pt x="444156" y="670599"/>
                    <a:pt x="443109" y="730788"/>
                    <a:pt x="444156" y="790977"/>
                  </a:cubicBezTo>
                  <a:cubicBezTo>
                    <a:pt x="445013" y="828772"/>
                    <a:pt x="432544" y="855417"/>
                    <a:pt x="395706" y="868551"/>
                  </a:cubicBezTo>
                  <a:lnTo>
                    <a:pt x="360011" y="868551"/>
                  </a:lnTo>
                  <a:cubicBezTo>
                    <a:pt x="323744" y="855890"/>
                    <a:pt x="310323" y="830095"/>
                    <a:pt x="311275" y="792961"/>
                  </a:cubicBezTo>
                  <a:cubicBezTo>
                    <a:pt x="312893" y="732016"/>
                    <a:pt x="311750" y="670882"/>
                    <a:pt x="311750" y="609843"/>
                  </a:cubicBezTo>
                  <a:lnTo>
                    <a:pt x="311750" y="597371"/>
                  </a:lnTo>
                  <a:lnTo>
                    <a:pt x="260539" y="597371"/>
                  </a:lnTo>
                  <a:cubicBezTo>
                    <a:pt x="260539" y="662756"/>
                    <a:pt x="259587" y="727197"/>
                    <a:pt x="260539" y="791638"/>
                  </a:cubicBezTo>
                  <a:cubicBezTo>
                    <a:pt x="261301" y="829433"/>
                    <a:pt x="248927" y="856079"/>
                    <a:pt x="212089" y="869213"/>
                  </a:cubicBezTo>
                  <a:close/>
                </a:path>
              </a:pathLst>
            </a:custGeom>
            <a:solidFill>
              <a:srgbClr val="430716"/>
            </a:solidFill>
            <a:ln w="9516" cap="flat">
              <a:noFill/>
              <a:prstDash val="solid"/>
              <a:miter/>
            </a:ln>
          </p:spPr>
          <p:txBody>
            <a:bodyPr rtlCol="0" anchor="ctr"/>
            <a:lstStyle/>
            <a:p>
              <a:endParaRPr lang="it-CO" dirty="0"/>
            </a:p>
          </p:txBody>
        </p:sp>
        <p:sp>
          <p:nvSpPr>
            <p:cNvPr id="173" name="Figura a mano libera 172">
              <a:extLst>
                <a:ext uri="{FF2B5EF4-FFF2-40B4-BE49-F238E27FC236}">
                  <a16:creationId xmlns:a16="http://schemas.microsoft.com/office/drawing/2014/main" id="{E0B3CD23-2D79-34AD-E8DB-E60C95C99815}"/>
                </a:ext>
              </a:extLst>
            </p:cNvPr>
            <p:cNvSpPr/>
            <p:nvPr/>
          </p:nvSpPr>
          <p:spPr>
            <a:xfrm flipH="1">
              <a:off x="4153707" y="2221892"/>
              <a:ext cx="432533" cy="429347"/>
            </a:xfrm>
            <a:custGeom>
              <a:avLst/>
              <a:gdLst>
                <a:gd name="connsiteX0" fmla="*/ 174289 w 346102"/>
                <a:gd name="connsiteY0" fmla="*/ -8 h 343554"/>
                <a:gd name="connsiteX1" fmla="*/ 346098 w 346102"/>
                <a:gd name="connsiteY1" fmla="*/ 172995 h 343554"/>
                <a:gd name="connsiteX2" fmla="*/ 171813 w 346102"/>
                <a:gd name="connsiteY2" fmla="*/ 343541 h 343554"/>
                <a:gd name="connsiteX3" fmla="*/ 0 w 346102"/>
                <a:gd name="connsiteY3" fmla="*/ 171488 h 343554"/>
                <a:gd name="connsiteX4" fmla="*/ 174289 w 346102"/>
                <a:gd name="connsiteY4" fmla="*/ -8 h 34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2" h="343554">
                  <a:moveTo>
                    <a:pt x="174289" y="-8"/>
                  </a:moveTo>
                  <a:cubicBezTo>
                    <a:pt x="269860" y="670"/>
                    <a:pt x="346781" y="78127"/>
                    <a:pt x="346098" y="172995"/>
                  </a:cubicBezTo>
                  <a:cubicBezTo>
                    <a:pt x="345414" y="267864"/>
                    <a:pt x="267385" y="344220"/>
                    <a:pt x="171813" y="343541"/>
                  </a:cubicBezTo>
                  <a:cubicBezTo>
                    <a:pt x="76616" y="342866"/>
                    <a:pt x="-154" y="265988"/>
                    <a:pt x="0" y="171488"/>
                  </a:cubicBezTo>
                  <a:cubicBezTo>
                    <a:pt x="629" y="76442"/>
                    <a:pt x="78538" y="-218"/>
                    <a:pt x="174289" y="-8"/>
                  </a:cubicBezTo>
                  <a:close/>
                </a:path>
              </a:pathLst>
            </a:custGeom>
            <a:solidFill>
              <a:srgbClr val="430716"/>
            </a:solidFill>
            <a:ln w="9516" cap="flat">
              <a:noFill/>
              <a:prstDash val="solid"/>
              <a:miter/>
            </a:ln>
          </p:spPr>
          <p:txBody>
            <a:bodyPr rtlCol="0" anchor="ctr"/>
            <a:lstStyle/>
            <a:p>
              <a:endParaRPr lang="it-CO" dirty="0"/>
            </a:p>
          </p:txBody>
        </p:sp>
      </p:grpSp>
      <p:grpSp>
        <p:nvGrpSpPr>
          <p:cNvPr id="174" name="Gruppo 173">
            <a:extLst>
              <a:ext uri="{FF2B5EF4-FFF2-40B4-BE49-F238E27FC236}">
                <a16:creationId xmlns:a16="http://schemas.microsoft.com/office/drawing/2014/main" id="{6F3EC999-40BB-F14B-C35E-2145A704B9AE}"/>
              </a:ext>
            </a:extLst>
          </p:cNvPr>
          <p:cNvGrpSpPr/>
          <p:nvPr/>
        </p:nvGrpSpPr>
        <p:grpSpPr>
          <a:xfrm>
            <a:off x="10581300" y="3026247"/>
            <a:ext cx="264557" cy="630935"/>
            <a:chOff x="3357639" y="2235124"/>
            <a:chExt cx="614211" cy="1464821"/>
          </a:xfrm>
          <a:solidFill>
            <a:srgbClr val="430716"/>
          </a:solidFill>
        </p:grpSpPr>
        <p:sp>
          <p:nvSpPr>
            <p:cNvPr id="175" name="Figura a mano libera 174">
              <a:extLst>
                <a:ext uri="{FF2B5EF4-FFF2-40B4-BE49-F238E27FC236}">
                  <a16:creationId xmlns:a16="http://schemas.microsoft.com/office/drawing/2014/main" id="{0E69EF03-669B-8742-1555-24911ED54ED1}"/>
                </a:ext>
              </a:extLst>
            </p:cNvPr>
            <p:cNvSpPr/>
            <p:nvPr/>
          </p:nvSpPr>
          <p:spPr>
            <a:xfrm flipH="1">
              <a:off x="3357639" y="2622811"/>
              <a:ext cx="614211" cy="1077134"/>
            </a:xfrm>
            <a:custGeom>
              <a:avLst/>
              <a:gdLst>
                <a:gd name="connsiteX0" fmla="*/ 491477 w 491477"/>
                <a:gd name="connsiteY0" fmla="*/ 475437 h 861902"/>
                <a:gd name="connsiteX1" fmla="*/ 418278 w 491477"/>
                <a:gd name="connsiteY1" fmla="*/ 533075 h 861902"/>
                <a:gd name="connsiteX2" fmla="*/ 418278 w 491477"/>
                <a:gd name="connsiteY2" fmla="*/ 560571 h 861902"/>
                <a:gd name="connsiteX3" fmla="*/ 418278 w 491477"/>
                <a:gd name="connsiteY3" fmla="*/ 796791 h 861902"/>
                <a:gd name="connsiteX4" fmla="*/ 355763 w 491477"/>
                <a:gd name="connsiteY4" fmla="*/ 861695 h 861902"/>
                <a:gd name="connsiteX5" fmla="*/ 353360 w 491477"/>
                <a:gd name="connsiteY5" fmla="*/ 861704 h 861902"/>
                <a:gd name="connsiteX6" fmla="*/ 319378 w 491477"/>
                <a:gd name="connsiteY6" fmla="*/ 859342 h 861902"/>
                <a:gd name="connsiteX7" fmla="*/ 268071 w 491477"/>
                <a:gd name="connsiteY7" fmla="*/ 794901 h 861902"/>
                <a:gd name="connsiteX8" fmla="*/ 268072 w 491477"/>
                <a:gd name="connsiteY8" fmla="*/ 606681 h 861902"/>
                <a:gd name="connsiteX9" fmla="*/ 268072 w 491477"/>
                <a:gd name="connsiteY9" fmla="*/ 592319 h 861902"/>
                <a:gd name="connsiteX10" fmla="*/ 229426 w 491477"/>
                <a:gd name="connsiteY10" fmla="*/ 592319 h 861902"/>
                <a:gd name="connsiteX11" fmla="*/ 229426 w 491477"/>
                <a:gd name="connsiteY11" fmla="*/ 606209 h 861902"/>
                <a:gd name="connsiteX12" fmla="*/ 229426 w 491477"/>
                <a:gd name="connsiteY12" fmla="*/ 789326 h 861902"/>
                <a:gd name="connsiteX13" fmla="*/ 171361 w 491477"/>
                <a:gd name="connsiteY13" fmla="*/ 855751 h 861902"/>
                <a:gd name="connsiteX14" fmla="*/ 95211 w 491477"/>
                <a:gd name="connsiteY14" fmla="*/ 836854 h 861902"/>
                <a:gd name="connsiteX15" fmla="*/ 76840 w 491477"/>
                <a:gd name="connsiteY15" fmla="*/ 792728 h 861902"/>
                <a:gd name="connsiteX16" fmla="*/ 76840 w 491477"/>
                <a:gd name="connsiteY16" fmla="*/ 555280 h 861902"/>
                <a:gd name="connsiteX17" fmla="*/ 76840 w 491477"/>
                <a:gd name="connsiteY17" fmla="*/ 535721 h 861902"/>
                <a:gd name="connsiteX18" fmla="*/ 34672 w 491477"/>
                <a:gd name="connsiteY18" fmla="*/ 523532 h 861902"/>
                <a:gd name="connsiteX19" fmla="*/ 119 w 491477"/>
                <a:gd name="connsiteY19" fmla="*/ 468351 h 861902"/>
                <a:gd name="connsiteX20" fmla="*/ 119 w 491477"/>
                <a:gd name="connsiteY20" fmla="*/ 123469 h 861902"/>
                <a:gd name="connsiteX21" fmla="*/ 44571 w 491477"/>
                <a:gd name="connsiteY21" fmla="*/ 33611 h 861902"/>
                <a:gd name="connsiteX22" fmla="*/ 107014 w 491477"/>
                <a:gd name="connsiteY22" fmla="*/ 68 h 861902"/>
                <a:gd name="connsiteX23" fmla="*/ 119293 w 491477"/>
                <a:gd name="connsiteY23" fmla="*/ 3564 h 861902"/>
                <a:gd name="connsiteX24" fmla="*/ 245322 w 491477"/>
                <a:gd name="connsiteY24" fmla="*/ 52603 h 861902"/>
                <a:gd name="connsiteX25" fmla="*/ 373730 w 491477"/>
                <a:gd name="connsiteY25" fmla="*/ 6588 h 861902"/>
                <a:gd name="connsiteX26" fmla="*/ 395337 w 491477"/>
                <a:gd name="connsiteY26" fmla="*/ 2147 h 861902"/>
                <a:gd name="connsiteX27" fmla="*/ 489383 w 491477"/>
                <a:gd name="connsiteY27" fmla="*/ 107973 h 861902"/>
                <a:gd name="connsiteX28" fmla="*/ 491477 w 491477"/>
                <a:gd name="connsiteY28" fmla="*/ 113832 h 8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77" h="861902">
                  <a:moveTo>
                    <a:pt x="491477" y="475437"/>
                  </a:moveTo>
                  <a:cubicBezTo>
                    <a:pt x="483862" y="513232"/>
                    <a:pt x="457495" y="529295"/>
                    <a:pt x="418278" y="533075"/>
                  </a:cubicBezTo>
                  <a:lnTo>
                    <a:pt x="418278" y="560571"/>
                  </a:lnTo>
                  <a:cubicBezTo>
                    <a:pt x="418278" y="639279"/>
                    <a:pt x="418278" y="717988"/>
                    <a:pt x="418278" y="796791"/>
                  </a:cubicBezTo>
                  <a:cubicBezTo>
                    <a:pt x="419071" y="831850"/>
                    <a:pt x="391082" y="860909"/>
                    <a:pt x="355763" y="861695"/>
                  </a:cubicBezTo>
                  <a:cubicBezTo>
                    <a:pt x="354962" y="861713"/>
                    <a:pt x="354161" y="861716"/>
                    <a:pt x="353360" y="861704"/>
                  </a:cubicBezTo>
                  <a:cubicBezTo>
                    <a:pt x="341978" y="862296"/>
                    <a:pt x="330566" y="861503"/>
                    <a:pt x="319378" y="859342"/>
                  </a:cubicBezTo>
                  <a:cubicBezTo>
                    <a:pt x="288335" y="853806"/>
                    <a:pt x="266324" y="826161"/>
                    <a:pt x="268071" y="794901"/>
                  </a:cubicBezTo>
                  <a:cubicBezTo>
                    <a:pt x="268072" y="731909"/>
                    <a:pt x="268072" y="669169"/>
                    <a:pt x="268072" y="606681"/>
                  </a:cubicBezTo>
                  <a:lnTo>
                    <a:pt x="268072" y="592319"/>
                  </a:lnTo>
                  <a:lnTo>
                    <a:pt x="229426" y="592319"/>
                  </a:lnTo>
                  <a:lnTo>
                    <a:pt x="229426" y="606209"/>
                  </a:lnTo>
                  <a:cubicBezTo>
                    <a:pt x="229426" y="667248"/>
                    <a:pt x="228569" y="728287"/>
                    <a:pt x="229426" y="789326"/>
                  </a:cubicBezTo>
                  <a:cubicBezTo>
                    <a:pt x="230570" y="823142"/>
                    <a:pt x="205248" y="852110"/>
                    <a:pt x="171361" y="855751"/>
                  </a:cubicBezTo>
                  <a:cubicBezTo>
                    <a:pt x="144042" y="859814"/>
                    <a:pt x="117104" y="857358"/>
                    <a:pt x="95211" y="836854"/>
                  </a:cubicBezTo>
                  <a:cubicBezTo>
                    <a:pt x="83083" y="825381"/>
                    <a:pt x="76410" y="809352"/>
                    <a:pt x="76840" y="792728"/>
                  </a:cubicBezTo>
                  <a:cubicBezTo>
                    <a:pt x="76840" y="713547"/>
                    <a:pt x="76840" y="634398"/>
                    <a:pt x="76840" y="555280"/>
                  </a:cubicBezTo>
                  <a:lnTo>
                    <a:pt x="76840" y="535721"/>
                  </a:lnTo>
                  <a:cubicBezTo>
                    <a:pt x="62489" y="532738"/>
                    <a:pt x="48392" y="528663"/>
                    <a:pt x="34672" y="523532"/>
                  </a:cubicBezTo>
                  <a:cubicBezTo>
                    <a:pt x="12450" y="514367"/>
                    <a:pt x="-1438" y="492187"/>
                    <a:pt x="119" y="468351"/>
                  </a:cubicBezTo>
                  <a:cubicBezTo>
                    <a:pt x="563" y="353327"/>
                    <a:pt x="563" y="238367"/>
                    <a:pt x="119" y="123469"/>
                  </a:cubicBezTo>
                  <a:cubicBezTo>
                    <a:pt x="119" y="85674"/>
                    <a:pt x="19156" y="57989"/>
                    <a:pt x="44571" y="33611"/>
                  </a:cubicBezTo>
                  <a:cubicBezTo>
                    <a:pt x="61030" y="15825"/>
                    <a:pt x="83012" y="4017"/>
                    <a:pt x="107014" y="68"/>
                  </a:cubicBezTo>
                  <a:cubicBezTo>
                    <a:pt x="111405" y="-343"/>
                    <a:pt x="115790" y="906"/>
                    <a:pt x="119293" y="3564"/>
                  </a:cubicBezTo>
                  <a:cubicBezTo>
                    <a:pt x="153832" y="34685"/>
                    <a:pt x="198679" y="52135"/>
                    <a:pt x="245322" y="52603"/>
                  </a:cubicBezTo>
                  <a:cubicBezTo>
                    <a:pt x="292461" y="54024"/>
                    <a:pt x="338375" y="37570"/>
                    <a:pt x="373730" y="6588"/>
                  </a:cubicBezTo>
                  <a:cubicBezTo>
                    <a:pt x="379246" y="692"/>
                    <a:pt x="387917" y="-1090"/>
                    <a:pt x="395337" y="2147"/>
                  </a:cubicBezTo>
                  <a:cubicBezTo>
                    <a:pt x="444074" y="22178"/>
                    <a:pt x="477580" y="55533"/>
                    <a:pt x="489383" y="107973"/>
                  </a:cubicBezTo>
                  <a:cubicBezTo>
                    <a:pt x="489953" y="109969"/>
                    <a:pt x="490653" y="111926"/>
                    <a:pt x="491477" y="113832"/>
                  </a:cubicBezTo>
                  <a:close/>
                </a:path>
              </a:pathLst>
            </a:custGeom>
            <a:grpFill/>
            <a:ln w="9516" cap="flat">
              <a:noFill/>
              <a:prstDash val="solid"/>
              <a:miter/>
            </a:ln>
          </p:spPr>
          <p:txBody>
            <a:bodyPr rtlCol="0" anchor="ctr"/>
            <a:lstStyle/>
            <a:p>
              <a:endParaRPr lang="it-CO"/>
            </a:p>
          </p:txBody>
        </p:sp>
        <p:sp>
          <p:nvSpPr>
            <p:cNvPr id="176" name="Figura a mano libera 175">
              <a:extLst>
                <a:ext uri="{FF2B5EF4-FFF2-40B4-BE49-F238E27FC236}">
                  <a16:creationId xmlns:a16="http://schemas.microsoft.com/office/drawing/2014/main" id="{B57AB7D2-8E9C-103E-12C1-036F194B59AA}"/>
                </a:ext>
              </a:extLst>
            </p:cNvPr>
            <p:cNvSpPr/>
            <p:nvPr/>
          </p:nvSpPr>
          <p:spPr>
            <a:xfrm flipH="1">
              <a:off x="3444838" y="2235124"/>
              <a:ext cx="432533" cy="429351"/>
            </a:xfrm>
            <a:custGeom>
              <a:avLst/>
              <a:gdLst>
                <a:gd name="connsiteX0" fmla="*/ 173624 w 346102"/>
                <a:gd name="connsiteY0" fmla="*/ -9 h 343557"/>
                <a:gd name="connsiteX1" fmla="*/ 346101 w 346102"/>
                <a:gd name="connsiteY1" fmla="*/ 172339 h 343557"/>
                <a:gd name="connsiteX2" fmla="*/ 172478 w 346102"/>
                <a:gd name="connsiteY2" fmla="*/ 343548 h 343557"/>
                <a:gd name="connsiteX3" fmla="*/ 1 w 346102"/>
                <a:gd name="connsiteY3" fmla="*/ 171201 h 343557"/>
                <a:gd name="connsiteX4" fmla="*/ 2 w 346102"/>
                <a:gd name="connsiteY4" fmla="*/ 170920 h 343557"/>
                <a:gd name="connsiteX5" fmla="*/ 173624 w 346102"/>
                <a:gd name="connsiteY5" fmla="*/ -9 h 34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102" h="343557">
                  <a:moveTo>
                    <a:pt x="173624" y="-9"/>
                  </a:moveTo>
                  <a:cubicBezTo>
                    <a:pt x="269197" y="306"/>
                    <a:pt x="346418" y="77468"/>
                    <a:pt x="346101" y="172339"/>
                  </a:cubicBezTo>
                  <a:cubicBezTo>
                    <a:pt x="345785" y="267209"/>
                    <a:pt x="268051" y="343862"/>
                    <a:pt x="172478" y="343548"/>
                  </a:cubicBezTo>
                  <a:cubicBezTo>
                    <a:pt x="76905" y="343234"/>
                    <a:pt x="-315" y="266071"/>
                    <a:pt x="1" y="171201"/>
                  </a:cubicBezTo>
                  <a:cubicBezTo>
                    <a:pt x="1" y="171107"/>
                    <a:pt x="2" y="171014"/>
                    <a:pt x="2" y="170920"/>
                  </a:cubicBezTo>
                  <a:cubicBezTo>
                    <a:pt x="838" y="76312"/>
                    <a:pt x="78312" y="40"/>
                    <a:pt x="173624" y="-9"/>
                  </a:cubicBezTo>
                  <a:close/>
                </a:path>
              </a:pathLst>
            </a:custGeom>
            <a:grpFill/>
            <a:ln w="9516" cap="flat">
              <a:noFill/>
              <a:prstDash val="solid"/>
              <a:miter/>
            </a:ln>
          </p:spPr>
          <p:txBody>
            <a:bodyPr rtlCol="0" anchor="ctr"/>
            <a:lstStyle/>
            <a:p>
              <a:endParaRPr lang="it-CO"/>
            </a:p>
          </p:txBody>
        </p:sp>
      </p:grpSp>
      <p:grpSp>
        <p:nvGrpSpPr>
          <p:cNvPr id="179" name="Elemento grafico 177">
            <a:extLst>
              <a:ext uri="{FF2B5EF4-FFF2-40B4-BE49-F238E27FC236}">
                <a16:creationId xmlns:a16="http://schemas.microsoft.com/office/drawing/2014/main" id="{2A658E95-BE97-2A4E-327B-1C594B393AB1}"/>
              </a:ext>
            </a:extLst>
          </p:cNvPr>
          <p:cNvGrpSpPr/>
          <p:nvPr/>
        </p:nvGrpSpPr>
        <p:grpSpPr>
          <a:xfrm>
            <a:off x="3342908" y="3275681"/>
            <a:ext cx="967776" cy="382960"/>
            <a:chOff x="3184768" y="4563471"/>
            <a:chExt cx="967776" cy="382960"/>
          </a:xfrm>
          <a:solidFill>
            <a:srgbClr val="430716"/>
          </a:solidFill>
        </p:grpSpPr>
        <p:sp>
          <p:nvSpPr>
            <p:cNvPr id="180" name="Figura a mano libera 179">
              <a:extLst>
                <a:ext uri="{FF2B5EF4-FFF2-40B4-BE49-F238E27FC236}">
                  <a16:creationId xmlns:a16="http://schemas.microsoft.com/office/drawing/2014/main" id="{E8B04C50-EF37-320B-C715-09353AA438AC}"/>
                </a:ext>
              </a:extLst>
            </p:cNvPr>
            <p:cNvSpPr/>
            <p:nvPr/>
          </p:nvSpPr>
          <p:spPr>
            <a:xfrm>
              <a:off x="3184768" y="4563471"/>
              <a:ext cx="967776" cy="325299"/>
            </a:xfrm>
            <a:custGeom>
              <a:avLst/>
              <a:gdLst>
                <a:gd name="connsiteX0" fmla="*/ 892889 w 967776"/>
                <a:gd name="connsiteY0" fmla="*/ 324669 h 325299"/>
                <a:gd name="connsiteX1" fmla="*/ 781054 w 967776"/>
                <a:gd name="connsiteY1" fmla="*/ 196362 h 325299"/>
                <a:gd name="connsiteX2" fmla="*/ 682661 w 967776"/>
                <a:gd name="connsiteY2" fmla="*/ 322705 h 325299"/>
                <a:gd name="connsiteX3" fmla="*/ 280054 w 967776"/>
                <a:gd name="connsiteY3" fmla="*/ 322705 h 325299"/>
                <a:gd name="connsiteX4" fmla="*/ 157956 w 967776"/>
                <a:gd name="connsiteY4" fmla="*/ 197092 h 325299"/>
                <a:gd name="connsiteX5" fmla="*/ 67093 w 967776"/>
                <a:gd name="connsiteY5" fmla="*/ 320125 h 325299"/>
                <a:gd name="connsiteX6" fmla="*/ 159 w 967776"/>
                <a:gd name="connsiteY6" fmla="*/ 271147 h 325299"/>
                <a:gd name="connsiteX7" fmla="*/ 16893 w 967776"/>
                <a:gd name="connsiteY7" fmla="*/ 155183 h 325299"/>
                <a:gd name="connsiteX8" fmla="*/ 44001 w 967776"/>
                <a:gd name="connsiteY8" fmla="*/ 130442 h 325299"/>
                <a:gd name="connsiteX9" fmla="*/ 251440 w 967776"/>
                <a:gd name="connsiteY9" fmla="*/ 32880 h 325299"/>
                <a:gd name="connsiteX10" fmla="*/ 499820 w 967776"/>
                <a:gd name="connsiteY10" fmla="*/ 9878 h 325299"/>
                <a:gd name="connsiteX11" fmla="*/ 728511 w 967776"/>
                <a:gd name="connsiteY11" fmla="*/ 106935 h 325299"/>
                <a:gd name="connsiteX12" fmla="*/ 786576 w 967776"/>
                <a:gd name="connsiteY12" fmla="*/ 130218 h 325299"/>
                <a:gd name="connsiteX13" fmla="*/ 915647 w 967776"/>
                <a:gd name="connsiteY13" fmla="*/ 163262 h 325299"/>
                <a:gd name="connsiteX14" fmla="*/ 963895 w 967776"/>
                <a:gd name="connsiteY14" fmla="*/ 230585 h 325299"/>
                <a:gd name="connsiteX15" fmla="*/ 967744 w 967776"/>
                <a:gd name="connsiteY15" fmla="*/ 291793 h 325299"/>
                <a:gd name="connsiteX16" fmla="*/ 930149 w 967776"/>
                <a:gd name="connsiteY16" fmla="*/ 324837 h 325299"/>
                <a:gd name="connsiteX17" fmla="*/ 892889 w 967776"/>
                <a:gd name="connsiteY17" fmla="*/ 324669 h 325299"/>
                <a:gd name="connsiteX18" fmla="*/ 679538 w 967776"/>
                <a:gd name="connsiteY18" fmla="*/ 123429 h 325299"/>
                <a:gd name="connsiteX19" fmla="*/ 459269 w 967776"/>
                <a:gd name="connsiteY19" fmla="*/ 42305 h 325299"/>
                <a:gd name="connsiteX20" fmla="*/ 468027 w 967776"/>
                <a:gd name="connsiteY20" fmla="*/ 108169 h 325299"/>
                <a:gd name="connsiteX21" fmla="*/ 483645 w 967776"/>
                <a:gd name="connsiteY21" fmla="*/ 122756 h 325299"/>
                <a:gd name="connsiteX22" fmla="*/ 679538 w 967776"/>
                <a:gd name="connsiteY22" fmla="*/ 123429 h 325299"/>
                <a:gd name="connsiteX23" fmla="*/ 419332 w 967776"/>
                <a:gd name="connsiteY23" fmla="*/ 37817 h 325299"/>
                <a:gd name="connsiteX24" fmla="*/ 213343 w 967776"/>
                <a:gd name="connsiteY24" fmla="*/ 117034 h 325299"/>
                <a:gd name="connsiteX25" fmla="*/ 429651 w 967776"/>
                <a:gd name="connsiteY25" fmla="*/ 117034 h 325299"/>
                <a:gd name="connsiteX26" fmla="*/ 419332 w 967776"/>
                <a:gd name="connsiteY26" fmla="*/ 37817 h 32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7776" h="325299">
                  <a:moveTo>
                    <a:pt x="892889" y="324669"/>
                  </a:moveTo>
                  <a:cubicBezTo>
                    <a:pt x="889598" y="239000"/>
                    <a:pt x="847988" y="193277"/>
                    <a:pt x="781054" y="196362"/>
                  </a:cubicBezTo>
                  <a:cubicBezTo>
                    <a:pt x="719363" y="199224"/>
                    <a:pt x="679928" y="248987"/>
                    <a:pt x="682661" y="322705"/>
                  </a:cubicBezTo>
                  <a:lnTo>
                    <a:pt x="280054" y="322705"/>
                  </a:lnTo>
                  <a:cubicBezTo>
                    <a:pt x="264771" y="228509"/>
                    <a:pt x="226786" y="189518"/>
                    <a:pt x="157956" y="197092"/>
                  </a:cubicBezTo>
                  <a:cubicBezTo>
                    <a:pt x="100560" y="203375"/>
                    <a:pt x="62965" y="254316"/>
                    <a:pt x="67093" y="320125"/>
                  </a:cubicBezTo>
                  <a:cubicBezTo>
                    <a:pt x="21411" y="333533"/>
                    <a:pt x="-2184" y="317937"/>
                    <a:pt x="159" y="271147"/>
                  </a:cubicBezTo>
                  <a:cubicBezTo>
                    <a:pt x="2701" y="232110"/>
                    <a:pt x="8296" y="193336"/>
                    <a:pt x="16893" y="155183"/>
                  </a:cubicBezTo>
                  <a:cubicBezTo>
                    <a:pt x="19068" y="145197"/>
                    <a:pt x="33291" y="132742"/>
                    <a:pt x="44001" y="130442"/>
                  </a:cubicBezTo>
                  <a:cubicBezTo>
                    <a:pt x="120473" y="113050"/>
                    <a:pt x="184394" y="70749"/>
                    <a:pt x="251440" y="32880"/>
                  </a:cubicBezTo>
                  <a:cubicBezTo>
                    <a:pt x="329250" y="-10712"/>
                    <a:pt x="415539" y="-2521"/>
                    <a:pt x="499820" y="9878"/>
                  </a:cubicBezTo>
                  <a:cubicBezTo>
                    <a:pt x="583035" y="22074"/>
                    <a:pt x="661763" y="55487"/>
                    <a:pt x="728511" y="106935"/>
                  </a:cubicBezTo>
                  <a:cubicBezTo>
                    <a:pt x="744631" y="119109"/>
                    <a:pt x="766496" y="124663"/>
                    <a:pt x="786576" y="130218"/>
                  </a:cubicBezTo>
                  <a:cubicBezTo>
                    <a:pt x="829358" y="142111"/>
                    <a:pt x="873200" y="150414"/>
                    <a:pt x="915647" y="163262"/>
                  </a:cubicBezTo>
                  <a:cubicBezTo>
                    <a:pt x="946994" y="172799"/>
                    <a:pt x="963895" y="195970"/>
                    <a:pt x="963895" y="230585"/>
                  </a:cubicBezTo>
                  <a:cubicBezTo>
                    <a:pt x="963895" y="251006"/>
                    <a:pt x="968190" y="271428"/>
                    <a:pt x="967744" y="291793"/>
                  </a:cubicBezTo>
                  <a:cubicBezTo>
                    <a:pt x="967242" y="314907"/>
                    <a:pt x="955640" y="327979"/>
                    <a:pt x="930149" y="324837"/>
                  </a:cubicBezTo>
                  <a:cubicBezTo>
                    <a:pt x="917744" y="324036"/>
                    <a:pt x="905302" y="323980"/>
                    <a:pt x="892889" y="324669"/>
                  </a:cubicBezTo>
                  <a:close/>
                  <a:moveTo>
                    <a:pt x="679538" y="123429"/>
                  </a:moveTo>
                  <a:cubicBezTo>
                    <a:pt x="650421" y="78547"/>
                    <a:pt x="516721" y="28055"/>
                    <a:pt x="459269" y="42305"/>
                  </a:cubicBezTo>
                  <a:cubicBezTo>
                    <a:pt x="461947" y="64129"/>
                    <a:pt x="463676" y="86402"/>
                    <a:pt x="468027" y="108169"/>
                  </a:cubicBezTo>
                  <a:cubicBezTo>
                    <a:pt x="470438" y="115380"/>
                    <a:pt x="476317" y="120871"/>
                    <a:pt x="483645" y="122756"/>
                  </a:cubicBezTo>
                  <a:cubicBezTo>
                    <a:pt x="549072" y="123934"/>
                    <a:pt x="614556" y="123429"/>
                    <a:pt x="679538" y="123429"/>
                  </a:cubicBezTo>
                  <a:close/>
                  <a:moveTo>
                    <a:pt x="419332" y="37817"/>
                  </a:moveTo>
                  <a:cubicBezTo>
                    <a:pt x="342526" y="28335"/>
                    <a:pt x="238555" y="68000"/>
                    <a:pt x="213343" y="117034"/>
                  </a:cubicBezTo>
                  <a:lnTo>
                    <a:pt x="429651" y="117034"/>
                  </a:lnTo>
                  <a:cubicBezTo>
                    <a:pt x="426193" y="89842"/>
                    <a:pt x="422753" y="63437"/>
                    <a:pt x="419332" y="37817"/>
                  </a:cubicBezTo>
                  <a:close/>
                </a:path>
              </a:pathLst>
            </a:custGeom>
            <a:grpFill/>
            <a:ln w="5561" cap="flat">
              <a:noFill/>
              <a:prstDash val="solid"/>
              <a:miter/>
            </a:ln>
          </p:spPr>
          <p:txBody>
            <a:bodyPr rtlCol="0" anchor="ctr"/>
            <a:lstStyle/>
            <a:p>
              <a:endParaRPr lang="it-CO"/>
            </a:p>
          </p:txBody>
        </p:sp>
        <p:sp>
          <p:nvSpPr>
            <p:cNvPr id="181" name="Figura a mano libera 180">
              <a:extLst>
                <a:ext uri="{FF2B5EF4-FFF2-40B4-BE49-F238E27FC236}">
                  <a16:creationId xmlns:a16="http://schemas.microsoft.com/office/drawing/2014/main" id="{0AACA2FA-75D8-35F4-6851-913388973ADA}"/>
                </a:ext>
              </a:extLst>
            </p:cNvPr>
            <p:cNvSpPr/>
            <p:nvPr/>
          </p:nvSpPr>
          <p:spPr>
            <a:xfrm>
              <a:off x="3892058" y="4785190"/>
              <a:ext cx="160109" cy="161200"/>
            </a:xfrm>
            <a:custGeom>
              <a:avLst/>
              <a:gdLst>
                <a:gd name="connsiteX0" fmla="*/ 26 w 160109"/>
                <a:gd name="connsiteY0" fmla="*/ 79667 h 161200"/>
                <a:gd name="connsiteX1" fmla="*/ 79898 w 160109"/>
                <a:gd name="connsiteY1" fmla="*/ 1 h 161200"/>
                <a:gd name="connsiteX2" fmla="*/ 80012 w 160109"/>
                <a:gd name="connsiteY2" fmla="*/ 1 h 161200"/>
                <a:gd name="connsiteX3" fmla="*/ 160109 w 160109"/>
                <a:gd name="connsiteY3" fmla="*/ 80452 h 161200"/>
                <a:gd name="connsiteX4" fmla="*/ 79192 w 160109"/>
                <a:gd name="connsiteY4" fmla="*/ 161199 h 161200"/>
                <a:gd name="connsiteX5" fmla="*/ 77892 w 160109"/>
                <a:gd name="connsiteY5" fmla="*/ 161184 h 161200"/>
                <a:gd name="connsiteX6" fmla="*/ 8 w 160109"/>
                <a:gd name="connsiteY6" fmla="*/ 80543 h 161200"/>
                <a:gd name="connsiteX7" fmla="*/ 26 w 160109"/>
                <a:gd name="connsiteY7" fmla="*/ 79667 h 1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109" h="161200">
                  <a:moveTo>
                    <a:pt x="26" y="79667"/>
                  </a:moveTo>
                  <a:cubicBezTo>
                    <a:pt x="210" y="35483"/>
                    <a:pt x="35970" y="-184"/>
                    <a:pt x="79898" y="1"/>
                  </a:cubicBezTo>
                  <a:cubicBezTo>
                    <a:pt x="79936" y="1"/>
                    <a:pt x="79974" y="1"/>
                    <a:pt x="80012" y="1"/>
                  </a:cubicBezTo>
                  <a:cubicBezTo>
                    <a:pt x="123894" y="749"/>
                    <a:pt x="159305" y="36317"/>
                    <a:pt x="160109" y="80452"/>
                  </a:cubicBezTo>
                  <a:cubicBezTo>
                    <a:pt x="159934" y="125225"/>
                    <a:pt x="123706" y="161376"/>
                    <a:pt x="79192" y="161199"/>
                  </a:cubicBezTo>
                  <a:cubicBezTo>
                    <a:pt x="78759" y="161198"/>
                    <a:pt x="78325" y="161192"/>
                    <a:pt x="77892" y="161184"/>
                  </a:cubicBezTo>
                  <a:cubicBezTo>
                    <a:pt x="34245" y="160547"/>
                    <a:pt x="-624" y="124443"/>
                    <a:pt x="8" y="80543"/>
                  </a:cubicBezTo>
                  <a:cubicBezTo>
                    <a:pt x="13" y="80251"/>
                    <a:pt x="18" y="79959"/>
                    <a:pt x="26" y="79667"/>
                  </a:cubicBezTo>
                  <a:close/>
                </a:path>
              </a:pathLst>
            </a:custGeom>
            <a:grpFill/>
            <a:ln w="5561" cap="flat">
              <a:noFill/>
              <a:prstDash val="solid"/>
              <a:miter/>
            </a:ln>
          </p:spPr>
          <p:txBody>
            <a:bodyPr rtlCol="0" anchor="ctr"/>
            <a:lstStyle/>
            <a:p>
              <a:endParaRPr lang="it-CO"/>
            </a:p>
          </p:txBody>
        </p:sp>
        <p:sp>
          <p:nvSpPr>
            <p:cNvPr id="182" name="Figura a mano libera 181">
              <a:extLst>
                <a:ext uri="{FF2B5EF4-FFF2-40B4-BE49-F238E27FC236}">
                  <a16:creationId xmlns:a16="http://schemas.microsoft.com/office/drawing/2014/main" id="{707393AB-47A7-D501-55D8-4DDE8441AA3F}"/>
                </a:ext>
              </a:extLst>
            </p:cNvPr>
            <p:cNvSpPr/>
            <p:nvPr/>
          </p:nvSpPr>
          <p:spPr>
            <a:xfrm>
              <a:off x="3277515" y="4786202"/>
              <a:ext cx="159302" cy="160229"/>
            </a:xfrm>
            <a:custGeom>
              <a:avLst/>
              <a:gdLst>
                <a:gd name="connsiteX0" fmla="*/ 4 w 159302"/>
                <a:gd name="connsiteY0" fmla="*/ 80955 h 160229"/>
                <a:gd name="connsiteX1" fmla="*/ 78815 w 159302"/>
                <a:gd name="connsiteY1" fmla="*/ 5 h 160229"/>
                <a:gd name="connsiteX2" fmla="*/ 159298 w 159302"/>
                <a:gd name="connsiteY2" fmla="*/ 79274 h 160229"/>
                <a:gd name="connsiteX3" fmla="*/ 80487 w 159302"/>
                <a:gd name="connsiteY3" fmla="*/ 160224 h 160229"/>
                <a:gd name="connsiteX4" fmla="*/ 79990 w 159302"/>
                <a:gd name="connsiteY4" fmla="*/ 160228 h 160229"/>
                <a:gd name="connsiteX5" fmla="*/ 4 w 159302"/>
                <a:gd name="connsiteY5" fmla="*/ 80955 h 1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302" h="160229">
                  <a:moveTo>
                    <a:pt x="4" y="80955"/>
                  </a:moveTo>
                  <a:cubicBezTo>
                    <a:pt x="-457" y="36712"/>
                    <a:pt x="34828" y="469"/>
                    <a:pt x="78815" y="5"/>
                  </a:cubicBezTo>
                  <a:cubicBezTo>
                    <a:pt x="122803" y="-460"/>
                    <a:pt x="158837" y="35030"/>
                    <a:pt x="159298" y="79274"/>
                  </a:cubicBezTo>
                  <a:cubicBezTo>
                    <a:pt x="159760" y="123517"/>
                    <a:pt x="124475" y="159760"/>
                    <a:pt x="80487" y="160224"/>
                  </a:cubicBezTo>
                  <a:cubicBezTo>
                    <a:pt x="80322" y="160226"/>
                    <a:pt x="80156" y="160227"/>
                    <a:pt x="79990" y="160228"/>
                  </a:cubicBezTo>
                  <a:cubicBezTo>
                    <a:pt x="36157" y="160508"/>
                    <a:pt x="373" y="125043"/>
                    <a:pt x="4" y="80955"/>
                  </a:cubicBezTo>
                  <a:close/>
                </a:path>
              </a:pathLst>
            </a:custGeom>
            <a:grpFill/>
            <a:ln w="5561" cap="flat">
              <a:noFill/>
              <a:prstDash val="solid"/>
              <a:miter/>
            </a:ln>
          </p:spPr>
          <p:txBody>
            <a:bodyPr rtlCol="0" anchor="ctr"/>
            <a:lstStyle/>
            <a:p>
              <a:endParaRPr lang="it-CO"/>
            </a:p>
          </p:txBody>
        </p:sp>
        <p:sp>
          <p:nvSpPr>
            <p:cNvPr id="183" name="Figura a mano libera 182">
              <a:extLst>
                <a:ext uri="{FF2B5EF4-FFF2-40B4-BE49-F238E27FC236}">
                  <a16:creationId xmlns:a16="http://schemas.microsoft.com/office/drawing/2014/main" id="{81DCE31B-2E16-708D-633E-28CA1EAB5DF6}"/>
                </a:ext>
              </a:extLst>
            </p:cNvPr>
            <p:cNvSpPr/>
            <p:nvPr/>
          </p:nvSpPr>
          <p:spPr>
            <a:xfrm>
              <a:off x="3644038" y="4603336"/>
              <a:ext cx="220268" cy="83617"/>
            </a:xfrm>
            <a:custGeom>
              <a:avLst/>
              <a:gdLst>
                <a:gd name="connsiteX0" fmla="*/ 220268 w 220268"/>
                <a:gd name="connsiteY0" fmla="*/ 83564 h 83617"/>
                <a:gd name="connsiteX1" fmla="*/ 24375 w 220268"/>
                <a:gd name="connsiteY1" fmla="*/ 82890 h 83617"/>
                <a:gd name="connsiteX2" fmla="*/ 8757 w 220268"/>
                <a:gd name="connsiteY2" fmla="*/ 68304 h 83617"/>
                <a:gd name="connsiteX3" fmla="*/ 0 w 220268"/>
                <a:gd name="connsiteY3" fmla="*/ 2439 h 83617"/>
                <a:gd name="connsiteX4" fmla="*/ 220268 w 220268"/>
                <a:gd name="connsiteY4" fmla="*/ 83564 h 8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68" h="83617">
                  <a:moveTo>
                    <a:pt x="220268" y="83564"/>
                  </a:moveTo>
                  <a:cubicBezTo>
                    <a:pt x="155287" y="83564"/>
                    <a:pt x="89803" y="83900"/>
                    <a:pt x="24375" y="82890"/>
                  </a:cubicBezTo>
                  <a:cubicBezTo>
                    <a:pt x="17048" y="81005"/>
                    <a:pt x="11168" y="75514"/>
                    <a:pt x="8757" y="68304"/>
                  </a:cubicBezTo>
                  <a:cubicBezTo>
                    <a:pt x="4406" y="46536"/>
                    <a:pt x="2677" y="24263"/>
                    <a:pt x="0" y="2439"/>
                  </a:cubicBezTo>
                  <a:cubicBezTo>
                    <a:pt x="57452" y="-11811"/>
                    <a:pt x="191152" y="39130"/>
                    <a:pt x="220268" y="83564"/>
                  </a:cubicBezTo>
                  <a:close/>
                </a:path>
              </a:pathLst>
            </a:custGeom>
            <a:noFill/>
            <a:ln w="5561" cap="flat">
              <a:noFill/>
              <a:prstDash val="solid"/>
              <a:miter/>
            </a:ln>
          </p:spPr>
          <p:txBody>
            <a:bodyPr rtlCol="0" anchor="ctr"/>
            <a:lstStyle/>
            <a:p>
              <a:endParaRPr lang="it-CO"/>
            </a:p>
          </p:txBody>
        </p:sp>
        <p:sp>
          <p:nvSpPr>
            <p:cNvPr id="184" name="Figura a mano libera 183">
              <a:extLst>
                <a:ext uri="{FF2B5EF4-FFF2-40B4-BE49-F238E27FC236}">
                  <a16:creationId xmlns:a16="http://schemas.microsoft.com/office/drawing/2014/main" id="{37650CC4-3D6D-D6FE-69E7-F1637B13BE09}"/>
                </a:ext>
              </a:extLst>
            </p:cNvPr>
            <p:cNvSpPr/>
            <p:nvPr/>
          </p:nvSpPr>
          <p:spPr>
            <a:xfrm>
              <a:off x="3398112" y="4599878"/>
              <a:ext cx="216307" cy="80626"/>
            </a:xfrm>
            <a:custGeom>
              <a:avLst/>
              <a:gdLst>
                <a:gd name="connsiteX0" fmla="*/ 205989 w 216307"/>
                <a:gd name="connsiteY0" fmla="*/ 1410 h 80626"/>
                <a:gd name="connsiteX1" fmla="*/ 216308 w 216307"/>
                <a:gd name="connsiteY1" fmla="*/ 80627 h 80626"/>
                <a:gd name="connsiteX2" fmla="*/ 0 w 216307"/>
                <a:gd name="connsiteY2" fmla="*/ 80627 h 80626"/>
                <a:gd name="connsiteX3" fmla="*/ 205989 w 216307"/>
                <a:gd name="connsiteY3" fmla="*/ 1410 h 80626"/>
              </a:gdLst>
              <a:ahLst/>
              <a:cxnLst>
                <a:cxn ang="0">
                  <a:pos x="connsiteX0" y="connsiteY0"/>
                </a:cxn>
                <a:cxn ang="0">
                  <a:pos x="connsiteX1" y="connsiteY1"/>
                </a:cxn>
                <a:cxn ang="0">
                  <a:pos x="connsiteX2" y="connsiteY2"/>
                </a:cxn>
                <a:cxn ang="0">
                  <a:pos x="connsiteX3" y="connsiteY3"/>
                </a:cxn>
              </a:cxnLst>
              <a:rect l="l" t="t" r="r" b="b"/>
              <a:pathLst>
                <a:path w="216307" h="80626">
                  <a:moveTo>
                    <a:pt x="205989" y="1410"/>
                  </a:moveTo>
                  <a:cubicBezTo>
                    <a:pt x="209410" y="27067"/>
                    <a:pt x="212850" y="53473"/>
                    <a:pt x="216308" y="80627"/>
                  </a:cubicBezTo>
                  <a:lnTo>
                    <a:pt x="0" y="80627"/>
                  </a:lnTo>
                  <a:cubicBezTo>
                    <a:pt x="25212" y="31593"/>
                    <a:pt x="129182" y="-8071"/>
                    <a:pt x="205989" y="1410"/>
                  </a:cubicBezTo>
                  <a:close/>
                </a:path>
              </a:pathLst>
            </a:custGeom>
            <a:noFill/>
            <a:ln w="5561" cap="flat">
              <a:noFill/>
              <a:prstDash val="solid"/>
              <a:miter/>
            </a:ln>
          </p:spPr>
          <p:txBody>
            <a:bodyPr rtlCol="0" anchor="ctr"/>
            <a:lstStyle/>
            <a:p>
              <a:endParaRPr lang="it-CO"/>
            </a:p>
          </p:txBody>
        </p:sp>
      </p:grpSp>
      <p:grpSp>
        <p:nvGrpSpPr>
          <p:cNvPr id="187" name="Elemento grafico 185">
            <a:extLst>
              <a:ext uri="{FF2B5EF4-FFF2-40B4-BE49-F238E27FC236}">
                <a16:creationId xmlns:a16="http://schemas.microsoft.com/office/drawing/2014/main" id="{9CB22FED-C1AF-18F8-7278-27EEFE2C2CE5}"/>
              </a:ext>
            </a:extLst>
          </p:cNvPr>
          <p:cNvGrpSpPr/>
          <p:nvPr/>
        </p:nvGrpSpPr>
        <p:grpSpPr>
          <a:xfrm>
            <a:off x="8106555" y="2826186"/>
            <a:ext cx="624689" cy="830509"/>
            <a:chOff x="7948415" y="4113976"/>
            <a:chExt cx="624689" cy="830509"/>
          </a:xfrm>
          <a:solidFill>
            <a:srgbClr val="430716"/>
          </a:solidFill>
        </p:grpSpPr>
        <p:sp>
          <p:nvSpPr>
            <p:cNvPr id="188" name="Figura a mano libera 187">
              <a:extLst>
                <a:ext uri="{FF2B5EF4-FFF2-40B4-BE49-F238E27FC236}">
                  <a16:creationId xmlns:a16="http://schemas.microsoft.com/office/drawing/2014/main" id="{C752C3B7-D687-AC8D-8E02-0C637671E849}"/>
                </a:ext>
              </a:extLst>
            </p:cNvPr>
            <p:cNvSpPr/>
            <p:nvPr/>
          </p:nvSpPr>
          <p:spPr>
            <a:xfrm>
              <a:off x="7948415" y="4680074"/>
              <a:ext cx="624689" cy="264411"/>
            </a:xfrm>
            <a:custGeom>
              <a:avLst/>
              <a:gdLst>
                <a:gd name="connsiteX0" fmla="*/ 93730 w 624689"/>
                <a:gd name="connsiteY0" fmla="*/ 44455 h 264411"/>
                <a:gd name="connsiteX1" fmla="*/ 118782 w 624689"/>
                <a:gd name="connsiteY1" fmla="*/ 44455 h 264411"/>
                <a:gd name="connsiteX2" fmla="*/ 228534 w 624689"/>
                <a:gd name="connsiteY2" fmla="*/ 45429 h 264411"/>
                <a:gd name="connsiteX3" fmla="*/ 322782 w 624689"/>
                <a:gd name="connsiteY3" fmla="*/ 57453 h 264411"/>
                <a:gd name="connsiteX4" fmla="*/ 341023 w 624689"/>
                <a:gd name="connsiteY4" fmla="*/ 66585 h 264411"/>
                <a:gd name="connsiteX5" fmla="*/ 339077 w 624689"/>
                <a:gd name="connsiteY5" fmla="*/ 105578 h 264411"/>
                <a:gd name="connsiteX6" fmla="*/ 320228 w 624689"/>
                <a:gd name="connsiteY6" fmla="*/ 113949 h 264411"/>
                <a:gd name="connsiteX7" fmla="*/ 270186 w 624689"/>
                <a:gd name="connsiteY7" fmla="*/ 127281 h 264411"/>
                <a:gd name="connsiteX8" fmla="*/ 267145 w 624689"/>
                <a:gd name="connsiteY8" fmla="*/ 128377 h 264411"/>
                <a:gd name="connsiteX9" fmla="*/ 283715 w 624689"/>
                <a:gd name="connsiteY9" fmla="*/ 135530 h 264411"/>
                <a:gd name="connsiteX10" fmla="*/ 342695 w 624689"/>
                <a:gd name="connsiteY10" fmla="*/ 160338 h 264411"/>
                <a:gd name="connsiteX11" fmla="*/ 413046 w 624689"/>
                <a:gd name="connsiteY11" fmla="*/ 162956 h 264411"/>
                <a:gd name="connsiteX12" fmla="*/ 574756 w 624689"/>
                <a:gd name="connsiteY12" fmla="*/ 125150 h 264411"/>
                <a:gd name="connsiteX13" fmla="*/ 614918 w 624689"/>
                <a:gd name="connsiteY13" fmla="*/ 134039 h 264411"/>
                <a:gd name="connsiteX14" fmla="*/ 609172 w 624689"/>
                <a:gd name="connsiteY14" fmla="*/ 175375 h 264411"/>
                <a:gd name="connsiteX15" fmla="*/ 547090 w 624689"/>
                <a:gd name="connsiteY15" fmla="*/ 198966 h 264411"/>
                <a:gd name="connsiteX16" fmla="*/ 413320 w 624689"/>
                <a:gd name="connsiteY16" fmla="*/ 246878 h 264411"/>
                <a:gd name="connsiteX17" fmla="*/ 271219 w 624689"/>
                <a:gd name="connsiteY17" fmla="*/ 258323 h 264411"/>
                <a:gd name="connsiteX18" fmla="*/ 100328 w 624689"/>
                <a:gd name="connsiteY18" fmla="*/ 228371 h 264411"/>
                <a:gd name="connsiteX19" fmla="*/ 93700 w 624689"/>
                <a:gd name="connsiteY19" fmla="*/ 227488 h 264411"/>
                <a:gd name="connsiteX20" fmla="*/ 93700 w 624689"/>
                <a:gd name="connsiteY20" fmla="*/ 239420 h 264411"/>
                <a:gd name="connsiteX21" fmla="*/ 68436 w 624689"/>
                <a:gd name="connsiteY21" fmla="*/ 264411 h 264411"/>
                <a:gd name="connsiteX22" fmla="*/ 26268 w 624689"/>
                <a:gd name="connsiteY22" fmla="*/ 264228 h 264411"/>
                <a:gd name="connsiteX23" fmla="*/ 365 w 624689"/>
                <a:gd name="connsiteY23" fmla="*/ 238294 h 264411"/>
                <a:gd name="connsiteX24" fmla="*/ 0 w 624689"/>
                <a:gd name="connsiteY24" fmla="*/ 26831 h 264411"/>
                <a:gd name="connsiteX25" fmla="*/ 26693 w 624689"/>
                <a:gd name="connsiteY25" fmla="*/ 44 h 264411"/>
                <a:gd name="connsiteX26" fmla="*/ 70290 w 624689"/>
                <a:gd name="connsiteY26" fmla="*/ 44 h 264411"/>
                <a:gd name="connsiteX27" fmla="*/ 93791 w 624689"/>
                <a:gd name="connsiteY27" fmla="*/ 24822 h 264411"/>
                <a:gd name="connsiteX28" fmla="*/ 93730 w 624689"/>
                <a:gd name="connsiteY28" fmla="*/ 44455 h 264411"/>
                <a:gd name="connsiteX29" fmla="*/ 27697 w 624689"/>
                <a:gd name="connsiteY29" fmla="*/ 218173 h 264411"/>
                <a:gd name="connsiteX30" fmla="*/ 46697 w 624689"/>
                <a:gd name="connsiteY30" fmla="*/ 237502 h 264411"/>
                <a:gd name="connsiteX31" fmla="*/ 46972 w 624689"/>
                <a:gd name="connsiteY31" fmla="*/ 237502 h 264411"/>
                <a:gd name="connsiteX32" fmla="*/ 66247 w 624689"/>
                <a:gd name="connsiteY32" fmla="*/ 218508 h 264411"/>
                <a:gd name="connsiteX33" fmla="*/ 47646 w 624689"/>
                <a:gd name="connsiteY33" fmla="*/ 198971 h 264411"/>
                <a:gd name="connsiteX34" fmla="*/ 47154 w 624689"/>
                <a:gd name="connsiteY34" fmla="*/ 198966 h 264411"/>
                <a:gd name="connsiteX35" fmla="*/ 27697 w 624689"/>
                <a:gd name="connsiteY35" fmla="*/ 218173 h 26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4689" h="264411">
                  <a:moveTo>
                    <a:pt x="93730" y="44455"/>
                  </a:moveTo>
                  <a:cubicBezTo>
                    <a:pt x="102578" y="44455"/>
                    <a:pt x="110665" y="44455"/>
                    <a:pt x="118782" y="44455"/>
                  </a:cubicBezTo>
                  <a:cubicBezTo>
                    <a:pt x="155265" y="44699"/>
                    <a:pt x="191960" y="44455"/>
                    <a:pt x="228534" y="45429"/>
                  </a:cubicBezTo>
                  <a:cubicBezTo>
                    <a:pt x="260272" y="46284"/>
                    <a:pt x="291844" y="50312"/>
                    <a:pt x="322782" y="57453"/>
                  </a:cubicBezTo>
                  <a:cubicBezTo>
                    <a:pt x="329482" y="59054"/>
                    <a:pt x="335724" y="62179"/>
                    <a:pt x="341023" y="66585"/>
                  </a:cubicBezTo>
                  <a:cubicBezTo>
                    <a:pt x="354339" y="77817"/>
                    <a:pt x="353397" y="95655"/>
                    <a:pt x="339077" y="105578"/>
                  </a:cubicBezTo>
                  <a:cubicBezTo>
                    <a:pt x="333277" y="109350"/>
                    <a:pt x="326914" y="112176"/>
                    <a:pt x="320228" y="113949"/>
                  </a:cubicBezTo>
                  <a:cubicBezTo>
                    <a:pt x="303659" y="118758"/>
                    <a:pt x="286785" y="122867"/>
                    <a:pt x="270186" y="127281"/>
                  </a:cubicBezTo>
                  <a:cubicBezTo>
                    <a:pt x="269578" y="127281"/>
                    <a:pt x="269030" y="127707"/>
                    <a:pt x="267145" y="128377"/>
                  </a:cubicBezTo>
                  <a:cubicBezTo>
                    <a:pt x="273226" y="131056"/>
                    <a:pt x="278516" y="133339"/>
                    <a:pt x="283715" y="135530"/>
                  </a:cubicBezTo>
                  <a:cubicBezTo>
                    <a:pt x="303355" y="143840"/>
                    <a:pt x="322903" y="152394"/>
                    <a:pt x="342695" y="160338"/>
                  </a:cubicBezTo>
                  <a:cubicBezTo>
                    <a:pt x="365740" y="169470"/>
                    <a:pt x="389211" y="168648"/>
                    <a:pt x="413046" y="162956"/>
                  </a:cubicBezTo>
                  <a:cubicBezTo>
                    <a:pt x="466858" y="150030"/>
                    <a:pt x="520762" y="137428"/>
                    <a:pt x="574756" y="125150"/>
                  </a:cubicBezTo>
                  <a:cubicBezTo>
                    <a:pt x="589258" y="121832"/>
                    <a:pt x="603213" y="124085"/>
                    <a:pt x="614918" y="134039"/>
                  </a:cubicBezTo>
                  <a:cubicBezTo>
                    <a:pt x="629937" y="146793"/>
                    <a:pt x="627352" y="167522"/>
                    <a:pt x="609172" y="175375"/>
                  </a:cubicBezTo>
                  <a:cubicBezTo>
                    <a:pt x="588802" y="184020"/>
                    <a:pt x="567916" y="191447"/>
                    <a:pt x="547090" y="198966"/>
                  </a:cubicBezTo>
                  <a:cubicBezTo>
                    <a:pt x="502490" y="215099"/>
                    <a:pt x="457798" y="230867"/>
                    <a:pt x="413320" y="246878"/>
                  </a:cubicBezTo>
                  <a:cubicBezTo>
                    <a:pt x="367795" y="263197"/>
                    <a:pt x="318764" y="267146"/>
                    <a:pt x="271219" y="258323"/>
                  </a:cubicBezTo>
                  <a:lnTo>
                    <a:pt x="100328" y="228371"/>
                  </a:lnTo>
                  <a:cubicBezTo>
                    <a:pt x="98352" y="228036"/>
                    <a:pt x="96375" y="227853"/>
                    <a:pt x="93700" y="227488"/>
                  </a:cubicBezTo>
                  <a:cubicBezTo>
                    <a:pt x="93700" y="231719"/>
                    <a:pt x="93700" y="235585"/>
                    <a:pt x="93700" y="239420"/>
                  </a:cubicBezTo>
                  <a:cubicBezTo>
                    <a:pt x="93700" y="254640"/>
                    <a:pt x="83728" y="264502"/>
                    <a:pt x="68436" y="264411"/>
                  </a:cubicBezTo>
                  <a:lnTo>
                    <a:pt x="26268" y="264228"/>
                  </a:lnTo>
                  <a:cubicBezTo>
                    <a:pt x="9121" y="264289"/>
                    <a:pt x="395" y="255401"/>
                    <a:pt x="365" y="238294"/>
                  </a:cubicBezTo>
                  <a:cubicBezTo>
                    <a:pt x="334" y="167826"/>
                    <a:pt x="547" y="97481"/>
                    <a:pt x="0" y="26831"/>
                  </a:cubicBezTo>
                  <a:cubicBezTo>
                    <a:pt x="0" y="11611"/>
                    <a:pt x="10428" y="-839"/>
                    <a:pt x="26693" y="44"/>
                  </a:cubicBezTo>
                  <a:cubicBezTo>
                    <a:pt x="41195" y="836"/>
                    <a:pt x="55758" y="592"/>
                    <a:pt x="70290" y="44"/>
                  </a:cubicBezTo>
                  <a:cubicBezTo>
                    <a:pt x="81843" y="-351"/>
                    <a:pt x="94612" y="11550"/>
                    <a:pt x="93791" y="24822"/>
                  </a:cubicBezTo>
                  <a:cubicBezTo>
                    <a:pt x="93457" y="31092"/>
                    <a:pt x="93730" y="37333"/>
                    <a:pt x="93730" y="44455"/>
                  </a:cubicBezTo>
                  <a:close/>
                  <a:moveTo>
                    <a:pt x="27697" y="218173"/>
                  </a:moveTo>
                  <a:cubicBezTo>
                    <a:pt x="27612" y="228764"/>
                    <a:pt x="36119" y="237418"/>
                    <a:pt x="46697" y="237502"/>
                  </a:cubicBezTo>
                  <a:cubicBezTo>
                    <a:pt x="46789" y="237503"/>
                    <a:pt x="46880" y="237503"/>
                    <a:pt x="46972" y="237502"/>
                  </a:cubicBezTo>
                  <a:cubicBezTo>
                    <a:pt x="57440" y="237360"/>
                    <a:pt x="65938" y="228986"/>
                    <a:pt x="66247" y="218508"/>
                  </a:cubicBezTo>
                  <a:cubicBezTo>
                    <a:pt x="66499" y="207970"/>
                    <a:pt x="58171" y="199224"/>
                    <a:pt x="47646" y="198971"/>
                  </a:cubicBezTo>
                  <a:cubicBezTo>
                    <a:pt x="47482" y="198967"/>
                    <a:pt x="47318" y="198966"/>
                    <a:pt x="47154" y="198966"/>
                  </a:cubicBezTo>
                  <a:cubicBezTo>
                    <a:pt x="34993" y="199270"/>
                    <a:pt x="28213" y="205967"/>
                    <a:pt x="27697" y="218173"/>
                  </a:cubicBezTo>
                  <a:close/>
                </a:path>
              </a:pathLst>
            </a:custGeom>
            <a:grpFill/>
            <a:ln w="3020" cap="flat">
              <a:noFill/>
              <a:prstDash val="solid"/>
              <a:miter/>
            </a:ln>
          </p:spPr>
          <p:txBody>
            <a:bodyPr rtlCol="0" anchor="ctr"/>
            <a:lstStyle/>
            <a:p>
              <a:endParaRPr lang="it-CO"/>
            </a:p>
          </p:txBody>
        </p:sp>
        <p:sp>
          <p:nvSpPr>
            <p:cNvPr id="189" name="Figura a mano libera 188">
              <a:extLst>
                <a:ext uri="{FF2B5EF4-FFF2-40B4-BE49-F238E27FC236}">
                  <a16:creationId xmlns:a16="http://schemas.microsoft.com/office/drawing/2014/main" id="{D8ACB661-390C-6CEC-B457-A61D2D7168A3}"/>
                </a:ext>
              </a:extLst>
            </p:cNvPr>
            <p:cNvSpPr/>
            <p:nvPr/>
          </p:nvSpPr>
          <p:spPr>
            <a:xfrm>
              <a:off x="7976110" y="4878918"/>
              <a:ext cx="38556" cy="38658"/>
            </a:xfrm>
            <a:custGeom>
              <a:avLst/>
              <a:gdLst>
                <a:gd name="connsiteX0" fmla="*/ 1 w 38556"/>
                <a:gd name="connsiteY0" fmla="*/ 19329 h 38658"/>
                <a:gd name="connsiteX1" fmla="*/ 19458 w 38556"/>
                <a:gd name="connsiteY1" fmla="*/ 0 h 38658"/>
                <a:gd name="connsiteX2" fmla="*/ 38556 w 38556"/>
                <a:gd name="connsiteY2" fmla="*/ 19050 h 38658"/>
                <a:gd name="connsiteX3" fmla="*/ 38551 w 38556"/>
                <a:gd name="connsiteY3" fmla="*/ 19542 h 38658"/>
                <a:gd name="connsiteX4" fmla="*/ 19276 w 38556"/>
                <a:gd name="connsiteY4" fmla="*/ 38658 h 38658"/>
                <a:gd name="connsiteX5" fmla="*/ 0 w 38556"/>
                <a:gd name="connsiteY5" fmla="*/ 19604 h 38658"/>
                <a:gd name="connsiteX6" fmla="*/ 1 w 38556"/>
                <a:gd name="connsiteY6" fmla="*/ 19329 h 3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6" h="38658">
                  <a:moveTo>
                    <a:pt x="1" y="19329"/>
                  </a:moveTo>
                  <a:cubicBezTo>
                    <a:pt x="517" y="7153"/>
                    <a:pt x="7297" y="426"/>
                    <a:pt x="19458" y="0"/>
                  </a:cubicBezTo>
                  <a:cubicBezTo>
                    <a:pt x="29986" y="-20"/>
                    <a:pt x="38536" y="8509"/>
                    <a:pt x="38556" y="19050"/>
                  </a:cubicBezTo>
                  <a:cubicBezTo>
                    <a:pt x="38557" y="19214"/>
                    <a:pt x="38555" y="19378"/>
                    <a:pt x="38551" y="19542"/>
                  </a:cubicBezTo>
                  <a:cubicBezTo>
                    <a:pt x="38306" y="30067"/>
                    <a:pt x="29790" y="38514"/>
                    <a:pt x="19276" y="38658"/>
                  </a:cubicBezTo>
                  <a:cubicBezTo>
                    <a:pt x="8698" y="38726"/>
                    <a:pt x="68" y="30195"/>
                    <a:pt x="0" y="19604"/>
                  </a:cubicBezTo>
                  <a:cubicBezTo>
                    <a:pt x="0" y="19512"/>
                    <a:pt x="0" y="19421"/>
                    <a:pt x="1" y="19329"/>
                  </a:cubicBezTo>
                  <a:close/>
                </a:path>
              </a:pathLst>
            </a:custGeom>
            <a:grpFill/>
            <a:ln w="3020" cap="flat">
              <a:noFill/>
              <a:prstDash val="solid"/>
              <a:miter/>
            </a:ln>
          </p:spPr>
          <p:txBody>
            <a:bodyPr rtlCol="0" anchor="ctr"/>
            <a:lstStyle/>
            <a:p>
              <a:endParaRPr lang="it-CO"/>
            </a:p>
          </p:txBody>
        </p:sp>
        <p:sp>
          <p:nvSpPr>
            <p:cNvPr id="190" name="Figura a mano libera 189">
              <a:extLst>
                <a:ext uri="{FF2B5EF4-FFF2-40B4-BE49-F238E27FC236}">
                  <a16:creationId xmlns:a16="http://schemas.microsoft.com/office/drawing/2014/main" id="{6B148F1A-5D15-B587-3B27-19040B66055C}"/>
                </a:ext>
              </a:extLst>
            </p:cNvPr>
            <p:cNvSpPr/>
            <p:nvPr/>
          </p:nvSpPr>
          <p:spPr>
            <a:xfrm>
              <a:off x="8148992" y="4232920"/>
              <a:ext cx="391294" cy="415973"/>
            </a:xfrm>
            <a:custGeom>
              <a:avLst/>
              <a:gdLst>
                <a:gd name="connsiteX0" fmla="*/ 318300 w 391294"/>
                <a:gd name="connsiteY0" fmla="*/ 117203 h 415973"/>
                <a:gd name="connsiteX1" fmla="*/ 238858 w 391294"/>
                <a:gd name="connsiteY1" fmla="*/ 11944 h 415973"/>
                <a:gd name="connsiteX2" fmla="*/ 230315 w 391294"/>
                <a:gd name="connsiteY2" fmla="*/ 4912 h 415973"/>
                <a:gd name="connsiteX3" fmla="*/ 161211 w 391294"/>
                <a:gd name="connsiteY3" fmla="*/ 28168 h 415973"/>
                <a:gd name="connsiteX4" fmla="*/ 157958 w 391294"/>
                <a:gd name="connsiteY4" fmla="*/ 31912 h 415973"/>
                <a:gd name="connsiteX5" fmla="*/ 155495 w 391294"/>
                <a:gd name="connsiteY5" fmla="*/ 30390 h 415973"/>
                <a:gd name="connsiteX6" fmla="*/ 169693 w 391294"/>
                <a:gd name="connsiteY6" fmla="*/ 5552 h 415973"/>
                <a:gd name="connsiteX7" fmla="*/ 127890 w 391294"/>
                <a:gd name="connsiteY7" fmla="*/ 63387 h 415973"/>
                <a:gd name="connsiteX8" fmla="*/ 146526 w 391294"/>
                <a:gd name="connsiteY8" fmla="*/ 14014 h 415973"/>
                <a:gd name="connsiteX9" fmla="*/ 132055 w 391294"/>
                <a:gd name="connsiteY9" fmla="*/ 24028 h 415973"/>
                <a:gd name="connsiteX10" fmla="*/ 14580 w 391294"/>
                <a:gd name="connsiteY10" fmla="*/ 182405 h 415973"/>
                <a:gd name="connsiteX11" fmla="*/ 13151 w 391294"/>
                <a:gd name="connsiteY11" fmla="*/ 351070 h 415973"/>
                <a:gd name="connsiteX12" fmla="*/ 111777 w 391294"/>
                <a:gd name="connsiteY12" fmla="*/ 415327 h 415973"/>
                <a:gd name="connsiteX13" fmla="*/ 115729 w 391294"/>
                <a:gd name="connsiteY13" fmla="*/ 396151 h 415973"/>
                <a:gd name="connsiteX14" fmla="*/ 142179 w 391294"/>
                <a:gd name="connsiteY14" fmla="*/ 391006 h 415973"/>
                <a:gd name="connsiteX15" fmla="*/ 153245 w 391294"/>
                <a:gd name="connsiteY15" fmla="*/ 373595 h 415973"/>
                <a:gd name="connsiteX16" fmla="*/ 175439 w 391294"/>
                <a:gd name="connsiteY16" fmla="*/ 374691 h 415973"/>
                <a:gd name="connsiteX17" fmla="*/ 175044 w 391294"/>
                <a:gd name="connsiteY17" fmla="*/ 372560 h 415973"/>
                <a:gd name="connsiteX18" fmla="*/ 202832 w 391294"/>
                <a:gd name="connsiteY18" fmla="*/ 360841 h 415973"/>
                <a:gd name="connsiteX19" fmla="*/ 208669 w 391294"/>
                <a:gd name="connsiteY19" fmla="*/ 372012 h 415973"/>
                <a:gd name="connsiteX20" fmla="*/ 208122 w 391294"/>
                <a:gd name="connsiteY20" fmla="*/ 364554 h 415973"/>
                <a:gd name="connsiteX21" fmla="*/ 237369 w 391294"/>
                <a:gd name="connsiteY21" fmla="*/ 360293 h 415973"/>
                <a:gd name="connsiteX22" fmla="*/ 238311 w 391294"/>
                <a:gd name="connsiteY22" fmla="*/ 352592 h 415973"/>
                <a:gd name="connsiteX23" fmla="*/ 266099 w 391294"/>
                <a:gd name="connsiteY23" fmla="*/ 348969 h 415973"/>
                <a:gd name="connsiteX24" fmla="*/ 271359 w 391294"/>
                <a:gd name="connsiteY24" fmla="*/ 359654 h 415973"/>
                <a:gd name="connsiteX25" fmla="*/ 271359 w 391294"/>
                <a:gd name="connsiteY25" fmla="*/ 354662 h 415973"/>
                <a:gd name="connsiteX26" fmla="*/ 299025 w 391294"/>
                <a:gd name="connsiteY26" fmla="*/ 346504 h 415973"/>
                <a:gd name="connsiteX27" fmla="*/ 313557 w 391294"/>
                <a:gd name="connsiteY27" fmla="*/ 332289 h 415973"/>
                <a:gd name="connsiteX28" fmla="*/ 342743 w 391294"/>
                <a:gd name="connsiteY28" fmla="*/ 330828 h 415973"/>
                <a:gd name="connsiteX29" fmla="*/ 344871 w 391294"/>
                <a:gd name="connsiteY29" fmla="*/ 340233 h 415973"/>
                <a:gd name="connsiteX30" fmla="*/ 350313 w 391294"/>
                <a:gd name="connsiteY30" fmla="*/ 342455 h 415973"/>
                <a:gd name="connsiteX31" fmla="*/ 380290 w 391294"/>
                <a:gd name="connsiteY31" fmla="*/ 338742 h 415973"/>
                <a:gd name="connsiteX32" fmla="*/ 380290 w 391294"/>
                <a:gd name="connsiteY32" fmla="*/ 338742 h 415973"/>
                <a:gd name="connsiteX33" fmla="*/ 387708 w 391294"/>
                <a:gd name="connsiteY33" fmla="*/ 310250 h 415973"/>
                <a:gd name="connsiteX34" fmla="*/ 318300 w 391294"/>
                <a:gd name="connsiteY34" fmla="*/ 117203 h 415973"/>
                <a:gd name="connsiteX35" fmla="*/ 247067 w 391294"/>
                <a:gd name="connsiteY35" fmla="*/ 242644 h 415973"/>
                <a:gd name="connsiteX36" fmla="*/ 214476 w 391294"/>
                <a:gd name="connsiteY36" fmla="*/ 282216 h 415973"/>
                <a:gd name="connsiteX37" fmla="*/ 207331 w 391294"/>
                <a:gd name="connsiteY37" fmla="*/ 284651 h 415973"/>
                <a:gd name="connsiteX38" fmla="*/ 205781 w 391294"/>
                <a:gd name="connsiteY38" fmla="*/ 286325 h 415973"/>
                <a:gd name="connsiteX39" fmla="*/ 204595 w 391294"/>
                <a:gd name="connsiteY39" fmla="*/ 308942 h 415973"/>
                <a:gd name="connsiteX40" fmla="*/ 185168 w 391294"/>
                <a:gd name="connsiteY40" fmla="*/ 308942 h 415973"/>
                <a:gd name="connsiteX41" fmla="*/ 183374 w 391294"/>
                <a:gd name="connsiteY41" fmla="*/ 286934 h 415973"/>
                <a:gd name="connsiteX42" fmla="*/ 167565 w 391294"/>
                <a:gd name="connsiteY42" fmla="*/ 283555 h 415973"/>
                <a:gd name="connsiteX43" fmla="*/ 151421 w 391294"/>
                <a:gd name="connsiteY43" fmla="*/ 254151 h 415973"/>
                <a:gd name="connsiteX44" fmla="*/ 193255 w 391294"/>
                <a:gd name="connsiteY44" fmla="*/ 260908 h 415973"/>
                <a:gd name="connsiteX45" fmla="*/ 215023 w 391294"/>
                <a:gd name="connsiteY45" fmla="*/ 245932 h 415973"/>
                <a:gd name="connsiteX46" fmla="*/ 202436 w 391294"/>
                <a:gd name="connsiteY46" fmla="*/ 224350 h 415973"/>
                <a:gd name="connsiteX47" fmla="*/ 177506 w 391294"/>
                <a:gd name="connsiteY47" fmla="*/ 213270 h 415973"/>
                <a:gd name="connsiteX48" fmla="*/ 146435 w 391294"/>
                <a:gd name="connsiteY48" fmla="*/ 172816 h 415973"/>
                <a:gd name="connsiteX49" fmla="*/ 179179 w 391294"/>
                <a:gd name="connsiteY49" fmla="*/ 131997 h 415973"/>
                <a:gd name="connsiteX50" fmla="*/ 186536 w 391294"/>
                <a:gd name="connsiteY50" fmla="*/ 129227 h 415973"/>
                <a:gd name="connsiteX51" fmla="*/ 186536 w 391294"/>
                <a:gd name="connsiteY51" fmla="*/ 107767 h 415973"/>
                <a:gd name="connsiteX52" fmla="*/ 206358 w 391294"/>
                <a:gd name="connsiteY52" fmla="*/ 106854 h 415973"/>
                <a:gd name="connsiteX53" fmla="*/ 208091 w 391294"/>
                <a:gd name="connsiteY53" fmla="*/ 128984 h 415973"/>
                <a:gd name="connsiteX54" fmla="*/ 241108 w 391294"/>
                <a:gd name="connsiteY54" fmla="*/ 137050 h 415973"/>
                <a:gd name="connsiteX55" fmla="*/ 234845 w 391294"/>
                <a:gd name="connsiteY55" fmla="*/ 159149 h 415973"/>
                <a:gd name="connsiteX56" fmla="*/ 197694 w 391294"/>
                <a:gd name="connsiteY56" fmla="*/ 153853 h 415973"/>
                <a:gd name="connsiteX57" fmla="*/ 178996 w 391294"/>
                <a:gd name="connsiteY57" fmla="*/ 166424 h 415973"/>
                <a:gd name="connsiteX58" fmla="*/ 192312 w 391294"/>
                <a:gd name="connsiteY58" fmla="*/ 187032 h 415973"/>
                <a:gd name="connsiteX59" fmla="*/ 221012 w 391294"/>
                <a:gd name="connsiteY59" fmla="*/ 200303 h 415973"/>
                <a:gd name="connsiteX60" fmla="*/ 247067 w 391294"/>
                <a:gd name="connsiteY60" fmla="*/ 242644 h 41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1294" h="415973">
                  <a:moveTo>
                    <a:pt x="318300" y="117203"/>
                  </a:moveTo>
                  <a:cubicBezTo>
                    <a:pt x="285283" y="87038"/>
                    <a:pt x="253756" y="55746"/>
                    <a:pt x="238858" y="11944"/>
                  </a:cubicBezTo>
                  <a:cubicBezTo>
                    <a:pt x="237027" y="8581"/>
                    <a:pt x="233965" y="6061"/>
                    <a:pt x="230315" y="4912"/>
                  </a:cubicBezTo>
                  <a:cubicBezTo>
                    <a:pt x="199518" y="-5955"/>
                    <a:pt x="179452" y="955"/>
                    <a:pt x="161211" y="28168"/>
                  </a:cubicBezTo>
                  <a:cubicBezTo>
                    <a:pt x="160210" y="29486"/>
                    <a:pt x="159123" y="30737"/>
                    <a:pt x="157958" y="31912"/>
                  </a:cubicBezTo>
                  <a:lnTo>
                    <a:pt x="155495" y="30390"/>
                  </a:lnTo>
                  <a:lnTo>
                    <a:pt x="169693" y="5552"/>
                  </a:lnTo>
                  <a:cubicBezTo>
                    <a:pt x="146070" y="18245"/>
                    <a:pt x="140932" y="43023"/>
                    <a:pt x="127890" y="63387"/>
                  </a:cubicBezTo>
                  <a:lnTo>
                    <a:pt x="146526" y="14014"/>
                  </a:lnTo>
                  <a:cubicBezTo>
                    <a:pt x="141024" y="17819"/>
                    <a:pt x="136372" y="20710"/>
                    <a:pt x="132055" y="24028"/>
                  </a:cubicBezTo>
                  <a:cubicBezTo>
                    <a:pt x="77908" y="65639"/>
                    <a:pt x="35771" y="116016"/>
                    <a:pt x="14580" y="182405"/>
                  </a:cubicBezTo>
                  <a:cubicBezTo>
                    <a:pt x="-3387" y="238626"/>
                    <a:pt x="-5759" y="295031"/>
                    <a:pt x="13151" y="351070"/>
                  </a:cubicBezTo>
                  <a:cubicBezTo>
                    <a:pt x="28748" y="397429"/>
                    <a:pt x="64835" y="420198"/>
                    <a:pt x="111777" y="415327"/>
                  </a:cubicBezTo>
                  <a:cubicBezTo>
                    <a:pt x="113297" y="409037"/>
                    <a:pt x="114614" y="402644"/>
                    <a:pt x="115729" y="396151"/>
                  </a:cubicBezTo>
                  <a:cubicBezTo>
                    <a:pt x="118070" y="382696"/>
                    <a:pt x="134882" y="382575"/>
                    <a:pt x="142179" y="391006"/>
                  </a:cubicBezTo>
                  <a:cubicBezTo>
                    <a:pt x="145138" y="384769"/>
                    <a:pt x="148855" y="378920"/>
                    <a:pt x="153245" y="373595"/>
                  </a:cubicBezTo>
                  <a:cubicBezTo>
                    <a:pt x="159326" y="366350"/>
                    <a:pt x="169845" y="368451"/>
                    <a:pt x="175439" y="374691"/>
                  </a:cubicBezTo>
                  <a:cubicBezTo>
                    <a:pt x="175439" y="373991"/>
                    <a:pt x="175165" y="373291"/>
                    <a:pt x="175044" y="372560"/>
                  </a:cubicBezTo>
                  <a:cubicBezTo>
                    <a:pt x="172490" y="355818"/>
                    <a:pt x="192890" y="345804"/>
                    <a:pt x="202832" y="360841"/>
                  </a:cubicBezTo>
                  <a:cubicBezTo>
                    <a:pt x="205164" y="364349"/>
                    <a:pt x="207121" y="368093"/>
                    <a:pt x="208669" y="372012"/>
                  </a:cubicBezTo>
                  <a:cubicBezTo>
                    <a:pt x="208365" y="369455"/>
                    <a:pt x="208182" y="366929"/>
                    <a:pt x="208122" y="364554"/>
                  </a:cubicBezTo>
                  <a:cubicBezTo>
                    <a:pt x="207726" y="346078"/>
                    <a:pt x="231562" y="345712"/>
                    <a:pt x="237369" y="360293"/>
                  </a:cubicBezTo>
                  <a:cubicBezTo>
                    <a:pt x="237582" y="357614"/>
                    <a:pt x="237886" y="355027"/>
                    <a:pt x="238311" y="352592"/>
                  </a:cubicBezTo>
                  <a:cubicBezTo>
                    <a:pt x="240743" y="338468"/>
                    <a:pt x="259380" y="339503"/>
                    <a:pt x="266099" y="348969"/>
                  </a:cubicBezTo>
                  <a:cubicBezTo>
                    <a:pt x="268409" y="352228"/>
                    <a:pt x="270184" y="355835"/>
                    <a:pt x="271359" y="359654"/>
                  </a:cubicBezTo>
                  <a:cubicBezTo>
                    <a:pt x="271359" y="357979"/>
                    <a:pt x="271359" y="356336"/>
                    <a:pt x="271359" y="354662"/>
                  </a:cubicBezTo>
                  <a:cubicBezTo>
                    <a:pt x="271359" y="338255"/>
                    <a:pt x="291576" y="335759"/>
                    <a:pt x="299025" y="346504"/>
                  </a:cubicBezTo>
                  <a:cubicBezTo>
                    <a:pt x="298052" y="336459"/>
                    <a:pt x="305652" y="331802"/>
                    <a:pt x="313557" y="332289"/>
                  </a:cubicBezTo>
                  <a:cubicBezTo>
                    <a:pt x="316597" y="318286"/>
                    <a:pt x="338274" y="314025"/>
                    <a:pt x="342743" y="330828"/>
                  </a:cubicBezTo>
                  <a:cubicBezTo>
                    <a:pt x="343564" y="333871"/>
                    <a:pt x="344294" y="337068"/>
                    <a:pt x="344871" y="340233"/>
                  </a:cubicBezTo>
                  <a:cubicBezTo>
                    <a:pt x="346822" y="340582"/>
                    <a:pt x="348676" y="341339"/>
                    <a:pt x="350313" y="342455"/>
                  </a:cubicBezTo>
                  <a:cubicBezTo>
                    <a:pt x="350101" y="326840"/>
                    <a:pt x="375183" y="321544"/>
                    <a:pt x="380290" y="338742"/>
                  </a:cubicBezTo>
                  <a:lnTo>
                    <a:pt x="380290" y="338742"/>
                  </a:lnTo>
                  <a:cubicBezTo>
                    <a:pt x="383552" y="329468"/>
                    <a:pt x="386033" y="319938"/>
                    <a:pt x="387708" y="310250"/>
                  </a:cubicBezTo>
                  <a:cubicBezTo>
                    <a:pt x="401389" y="232782"/>
                    <a:pt x="375426" y="169346"/>
                    <a:pt x="318300" y="117203"/>
                  </a:cubicBezTo>
                  <a:close/>
                  <a:moveTo>
                    <a:pt x="247067" y="242644"/>
                  </a:moveTo>
                  <a:cubicBezTo>
                    <a:pt x="245608" y="263435"/>
                    <a:pt x="232930" y="275336"/>
                    <a:pt x="214476" y="282216"/>
                  </a:cubicBezTo>
                  <a:cubicBezTo>
                    <a:pt x="212104" y="283098"/>
                    <a:pt x="209703" y="283799"/>
                    <a:pt x="207331" y="284651"/>
                  </a:cubicBezTo>
                  <a:cubicBezTo>
                    <a:pt x="206906" y="284651"/>
                    <a:pt x="206632" y="285381"/>
                    <a:pt x="205781" y="286325"/>
                  </a:cubicBezTo>
                  <a:cubicBezTo>
                    <a:pt x="205416" y="293144"/>
                    <a:pt x="205021" y="300571"/>
                    <a:pt x="204595" y="308942"/>
                  </a:cubicBezTo>
                  <a:lnTo>
                    <a:pt x="185168" y="308942"/>
                  </a:lnTo>
                  <a:cubicBezTo>
                    <a:pt x="184590" y="301849"/>
                    <a:pt x="184043" y="294970"/>
                    <a:pt x="183374" y="286934"/>
                  </a:cubicBezTo>
                  <a:cubicBezTo>
                    <a:pt x="178115" y="285808"/>
                    <a:pt x="172825" y="284712"/>
                    <a:pt x="167565" y="283555"/>
                  </a:cubicBezTo>
                  <a:cubicBezTo>
                    <a:pt x="143061" y="278198"/>
                    <a:pt x="141693" y="275458"/>
                    <a:pt x="151421" y="254151"/>
                  </a:cubicBezTo>
                  <a:cubicBezTo>
                    <a:pt x="165680" y="256525"/>
                    <a:pt x="179391" y="259691"/>
                    <a:pt x="193255" y="260908"/>
                  </a:cubicBezTo>
                  <a:cubicBezTo>
                    <a:pt x="203622" y="261821"/>
                    <a:pt x="212317" y="257042"/>
                    <a:pt x="215023" y="245932"/>
                  </a:cubicBezTo>
                  <a:cubicBezTo>
                    <a:pt x="217729" y="234822"/>
                    <a:pt x="211101" y="228703"/>
                    <a:pt x="202436" y="224350"/>
                  </a:cubicBezTo>
                  <a:cubicBezTo>
                    <a:pt x="194319" y="220271"/>
                    <a:pt x="185928" y="216740"/>
                    <a:pt x="177506" y="213270"/>
                  </a:cubicBezTo>
                  <a:cubicBezTo>
                    <a:pt x="159265" y="205721"/>
                    <a:pt x="146648" y="193850"/>
                    <a:pt x="146435" y="172816"/>
                  </a:cubicBezTo>
                  <a:cubicBezTo>
                    <a:pt x="146222" y="153670"/>
                    <a:pt x="157015" y="140703"/>
                    <a:pt x="179179" y="131997"/>
                  </a:cubicBezTo>
                  <a:lnTo>
                    <a:pt x="186536" y="129227"/>
                  </a:lnTo>
                  <a:lnTo>
                    <a:pt x="186536" y="107767"/>
                  </a:lnTo>
                  <a:lnTo>
                    <a:pt x="206358" y="106854"/>
                  </a:lnTo>
                  <a:cubicBezTo>
                    <a:pt x="206966" y="114312"/>
                    <a:pt x="207483" y="121130"/>
                    <a:pt x="208091" y="128984"/>
                  </a:cubicBezTo>
                  <a:lnTo>
                    <a:pt x="241108" y="137050"/>
                  </a:lnTo>
                  <a:lnTo>
                    <a:pt x="234845" y="159149"/>
                  </a:lnTo>
                  <a:cubicBezTo>
                    <a:pt x="222016" y="157140"/>
                    <a:pt x="209855" y="153974"/>
                    <a:pt x="197694" y="153853"/>
                  </a:cubicBezTo>
                  <a:cubicBezTo>
                    <a:pt x="189911" y="153853"/>
                    <a:pt x="177689" y="154705"/>
                    <a:pt x="178996" y="166424"/>
                  </a:cubicBezTo>
                  <a:cubicBezTo>
                    <a:pt x="179847" y="173821"/>
                    <a:pt x="186019" y="182405"/>
                    <a:pt x="192312" y="187032"/>
                  </a:cubicBezTo>
                  <a:cubicBezTo>
                    <a:pt x="200612" y="193119"/>
                    <a:pt x="211557" y="195615"/>
                    <a:pt x="221012" y="200303"/>
                  </a:cubicBezTo>
                  <a:cubicBezTo>
                    <a:pt x="238250" y="208948"/>
                    <a:pt x="248526" y="222433"/>
                    <a:pt x="247067" y="242644"/>
                  </a:cubicBezTo>
                  <a:close/>
                </a:path>
              </a:pathLst>
            </a:custGeom>
            <a:grpFill/>
            <a:ln w="3020" cap="flat">
              <a:noFill/>
              <a:prstDash val="solid"/>
              <a:miter/>
            </a:ln>
          </p:spPr>
          <p:txBody>
            <a:bodyPr rtlCol="0" anchor="ctr"/>
            <a:lstStyle/>
            <a:p>
              <a:endParaRPr lang="it-CO"/>
            </a:p>
          </p:txBody>
        </p:sp>
        <p:sp>
          <p:nvSpPr>
            <p:cNvPr id="191" name="Figura a mano libera 190">
              <a:extLst>
                <a:ext uri="{FF2B5EF4-FFF2-40B4-BE49-F238E27FC236}">
                  <a16:creationId xmlns:a16="http://schemas.microsoft.com/office/drawing/2014/main" id="{87B78B46-A59B-20C9-C798-2F547B936051}"/>
                </a:ext>
              </a:extLst>
            </p:cNvPr>
            <p:cNvSpPr/>
            <p:nvPr/>
          </p:nvSpPr>
          <p:spPr>
            <a:xfrm>
              <a:off x="8230877" y="4113976"/>
              <a:ext cx="206177" cy="119280"/>
            </a:xfrm>
            <a:custGeom>
              <a:avLst/>
              <a:gdLst>
                <a:gd name="connsiteX0" fmla="*/ 149737 w 206177"/>
                <a:gd name="connsiteY0" fmla="*/ 112625 h 119280"/>
                <a:gd name="connsiteX1" fmla="*/ 156760 w 206177"/>
                <a:gd name="connsiteY1" fmla="*/ 95548 h 119280"/>
                <a:gd name="connsiteX2" fmla="*/ 119122 w 206177"/>
                <a:gd name="connsiteY2" fmla="*/ 112138 h 119280"/>
                <a:gd name="connsiteX3" fmla="*/ 71846 w 206177"/>
                <a:gd name="connsiteY3" fmla="*/ 118986 h 119280"/>
                <a:gd name="connsiteX4" fmla="*/ 71117 w 206177"/>
                <a:gd name="connsiteY4" fmla="*/ 118317 h 119280"/>
                <a:gd name="connsiteX5" fmla="*/ 34634 w 206177"/>
                <a:gd name="connsiteY5" fmla="*/ 93783 h 119280"/>
                <a:gd name="connsiteX6" fmla="*/ 371 w 206177"/>
                <a:gd name="connsiteY6" fmla="*/ 69857 h 119280"/>
                <a:gd name="connsiteX7" fmla="*/ 22199 w 206177"/>
                <a:gd name="connsiteY7" fmla="*/ 37317 h 119280"/>
                <a:gd name="connsiteX8" fmla="*/ 61722 w 206177"/>
                <a:gd name="connsiteY8" fmla="*/ 34273 h 119280"/>
                <a:gd name="connsiteX9" fmla="*/ 82761 w 206177"/>
                <a:gd name="connsiteY9" fmla="*/ 21915 h 119280"/>
                <a:gd name="connsiteX10" fmla="*/ 100607 w 206177"/>
                <a:gd name="connsiteY10" fmla="*/ 1764 h 119280"/>
                <a:gd name="connsiteX11" fmla="*/ 126236 w 206177"/>
                <a:gd name="connsiteY11" fmla="*/ 12509 h 119280"/>
                <a:gd name="connsiteX12" fmla="*/ 136634 w 206177"/>
                <a:gd name="connsiteY12" fmla="*/ 25537 h 119280"/>
                <a:gd name="connsiteX13" fmla="*/ 163692 w 206177"/>
                <a:gd name="connsiteY13" fmla="*/ 29403 h 119280"/>
                <a:gd name="connsiteX14" fmla="*/ 177525 w 206177"/>
                <a:gd name="connsiteY14" fmla="*/ 20271 h 119280"/>
                <a:gd name="connsiteX15" fmla="*/ 197895 w 206177"/>
                <a:gd name="connsiteY15" fmla="*/ 18262 h 119280"/>
                <a:gd name="connsiteX16" fmla="*/ 206134 w 206177"/>
                <a:gd name="connsiteY16" fmla="*/ 38900 h 119280"/>
                <a:gd name="connsiteX17" fmla="*/ 180717 w 206177"/>
                <a:gd name="connsiteY17" fmla="*/ 92535 h 119280"/>
                <a:gd name="connsiteX18" fmla="*/ 163844 w 206177"/>
                <a:gd name="connsiteY18" fmla="*/ 109946 h 119280"/>
                <a:gd name="connsiteX19" fmla="*/ 151683 w 206177"/>
                <a:gd name="connsiteY19" fmla="*/ 116034 h 11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6177" h="119280">
                  <a:moveTo>
                    <a:pt x="149737" y="112625"/>
                  </a:moveTo>
                  <a:lnTo>
                    <a:pt x="156760" y="95548"/>
                  </a:lnTo>
                  <a:cubicBezTo>
                    <a:pt x="148248" y="111437"/>
                    <a:pt x="135023" y="112381"/>
                    <a:pt x="119122" y="112138"/>
                  </a:cubicBezTo>
                  <a:cubicBezTo>
                    <a:pt x="103921" y="111894"/>
                    <a:pt x="88507" y="116369"/>
                    <a:pt x="71846" y="118986"/>
                  </a:cubicBezTo>
                  <a:cubicBezTo>
                    <a:pt x="72607" y="119626"/>
                    <a:pt x="71451" y="119139"/>
                    <a:pt x="71117" y="118317"/>
                  </a:cubicBezTo>
                  <a:cubicBezTo>
                    <a:pt x="61114" y="93965"/>
                    <a:pt x="61114" y="93965"/>
                    <a:pt x="34634" y="93783"/>
                  </a:cubicBezTo>
                  <a:cubicBezTo>
                    <a:pt x="16393" y="93569"/>
                    <a:pt x="3046" y="84285"/>
                    <a:pt x="371" y="69857"/>
                  </a:cubicBezTo>
                  <a:cubicBezTo>
                    <a:pt x="-1910" y="57499"/>
                    <a:pt x="6451" y="42066"/>
                    <a:pt x="22199" y="37317"/>
                  </a:cubicBezTo>
                  <a:cubicBezTo>
                    <a:pt x="35052" y="33747"/>
                    <a:pt x="48476" y="32713"/>
                    <a:pt x="61722" y="34273"/>
                  </a:cubicBezTo>
                  <a:cubicBezTo>
                    <a:pt x="73458" y="35552"/>
                    <a:pt x="78869" y="34273"/>
                    <a:pt x="82761" y="21915"/>
                  </a:cubicBezTo>
                  <a:cubicBezTo>
                    <a:pt x="85995" y="13207"/>
                    <a:pt x="92359" y="6021"/>
                    <a:pt x="100607" y="1764"/>
                  </a:cubicBezTo>
                  <a:cubicBezTo>
                    <a:pt x="110944" y="-3411"/>
                    <a:pt x="119761" y="3590"/>
                    <a:pt x="126236" y="12509"/>
                  </a:cubicBezTo>
                  <a:cubicBezTo>
                    <a:pt x="129489" y="17014"/>
                    <a:pt x="133016" y="21337"/>
                    <a:pt x="136634" y="25537"/>
                  </a:cubicBezTo>
                  <a:cubicBezTo>
                    <a:pt x="144478" y="34669"/>
                    <a:pt x="153659" y="35674"/>
                    <a:pt x="163692" y="29403"/>
                  </a:cubicBezTo>
                  <a:cubicBezTo>
                    <a:pt x="168404" y="26359"/>
                    <a:pt x="172448" y="21854"/>
                    <a:pt x="177525" y="20271"/>
                  </a:cubicBezTo>
                  <a:cubicBezTo>
                    <a:pt x="184062" y="18262"/>
                    <a:pt x="193760" y="15218"/>
                    <a:pt x="197895" y="18262"/>
                  </a:cubicBezTo>
                  <a:cubicBezTo>
                    <a:pt x="203566" y="23575"/>
                    <a:pt x="206585" y="31137"/>
                    <a:pt x="206134" y="38900"/>
                  </a:cubicBezTo>
                  <a:cubicBezTo>
                    <a:pt x="203671" y="59203"/>
                    <a:pt x="197013" y="78472"/>
                    <a:pt x="180717" y="92535"/>
                  </a:cubicBezTo>
                  <a:cubicBezTo>
                    <a:pt x="174637" y="97801"/>
                    <a:pt x="169894" y="104710"/>
                    <a:pt x="163844" y="109946"/>
                  </a:cubicBezTo>
                  <a:cubicBezTo>
                    <a:pt x="160591" y="112807"/>
                    <a:pt x="155848" y="113964"/>
                    <a:pt x="151683" y="116034"/>
                  </a:cubicBezTo>
                  <a:close/>
                </a:path>
              </a:pathLst>
            </a:custGeom>
            <a:grpFill/>
            <a:ln w="3020" cap="flat">
              <a:noFill/>
              <a:prstDash val="solid"/>
              <a:miter/>
            </a:ln>
          </p:spPr>
          <p:txBody>
            <a:bodyPr rtlCol="0" anchor="ctr"/>
            <a:lstStyle/>
            <a:p>
              <a:endParaRPr lang="it-CO"/>
            </a:p>
          </p:txBody>
        </p:sp>
      </p:grpSp>
      <p:sp>
        <p:nvSpPr>
          <p:cNvPr id="194" name="Elemento grafico 192">
            <a:extLst>
              <a:ext uri="{FF2B5EF4-FFF2-40B4-BE49-F238E27FC236}">
                <a16:creationId xmlns:a16="http://schemas.microsoft.com/office/drawing/2014/main" id="{2DB707EA-8708-3B8E-F47D-1B8DBAD83586}"/>
              </a:ext>
            </a:extLst>
          </p:cNvPr>
          <p:cNvSpPr/>
          <p:nvPr/>
        </p:nvSpPr>
        <p:spPr>
          <a:xfrm>
            <a:off x="10012597" y="2787526"/>
            <a:ext cx="1022091" cy="1021663"/>
          </a:xfrm>
          <a:custGeom>
            <a:avLst/>
            <a:gdLst>
              <a:gd name="connsiteX0" fmla="*/ 3261535 w 6846796"/>
              <a:gd name="connsiteY0" fmla="*/ 0 h 6843927"/>
              <a:gd name="connsiteX1" fmla="*/ 3585235 w 6846796"/>
              <a:gd name="connsiteY1" fmla="*/ 0 h 6843927"/>
              <a:gd name="connsiteX2" fmla="*/ 3635789 w 6846796"/>
              <a:gd name="connsiteY2" fmla="*/ 9521 h 6843927"/>
              <a:gd name="connsiteX3" fmla="*/ 4003474 w 6846796"/>
              <a:gd name="connsiteY3" fmla="*/ 52649 h 6843927"/>
              <a:gd name="connsiteX4" fmla="*/ 6053065 w 6846796"/>
              <a:gd name="connsiteY4" fmla="*/ 1236819 h 6843927"/>
              <a:gd name="connsiteX5" fmla="*/ 6818235 w 6846796"/>
              <a:gd name="connsiteY5" fmla="*/ 3012218 h 6843927"/>
              <a:gd name="connsiteX6" fmla="*/ 6846796 w 6846796"/>
              <a:gd name="connsiteY6" fmla="*/ 3270702 h 6843927"/>
              <a:gd name="connsiteX7" fmla="*/ 6846796 w 6846796"/>
              <a:gd name="connsiteY7" fmla="*/ 3575360 h 6843927"/>
              <a:gd name="connsiteX8" fmla="*/ 6837276 w 6846796"/>
              <a:gd name="connsiteY8" fmla="*/ 3630485 h 6843927"/>
              <a:gd name="connsiteX9" fmla="*/ 6710747 w 6846796"/>
              <a:gd name="connsiteY9" fmla="*/ 4368520 h 6843927"/>
              <a:gd name="connsiteX10" fmla="*/ 3530015 w 6846796"/>
              <a:gd name="connsiteY10" fmla="*/ 6842254 h 6843927"/>
              <a:gd name="connsiteX11" fmla="*/ 1682356 w 6846796"/>
              <a:gd name="connsiteY11" fmla="*/ 6367748 h 6843927"/>
              <a:gd name="connsiteX12" fmla="*/ 51670 w 6846796"/>
              <a:gd name="connsiteY12" fmla="*/ 2843989 h 6843927"/>
              <a:gd name="connsiteX13" fmla="*/ 1243457 w 6846796"/>
              <a:gd name="connsiteY13" fmla="*/ 788114 h 6843927"/>
              <a:gd name="connsiteX14" fmla="*/ 3012381 w 6846796"/>
              <a:gd name="connsiteY14" fmla="*/ 28562 h 6843927"/>
              <a:gd name="connsiteX15" fmla="*/ 3261535 w 6846796"/>
              <a:gd name="connsiteY15" fmla="*/ 0 h 6843927"/>
              <a:gd name="connsiteX16" fmla="*/ 1266211 w 6846796"/>
              <a:gd name="connsiteY16" fmla="*/ 5051622 h 6843927"/>
              <a:gd name="connsiteX17" fmla="*/ 5053119 w 6846796"/>
              <a:gd name="connsiteY17" fmla="*/ 1265095 h 6843927"/>
              <a:gd name="connsiteX18" fmla="*/ 1444341 w 6846796"/>
              <a:gd name="connsiteY18" fmla="*/ 1580417 h 6843927"/>
              <a:gd name="connsiteX19" fmla="*/ 1266211 w 6846796"/>
              <a:gd name="connsiteY19" fmla="*/ 5051622 h 6843927"/>
              <a:gd name="connsiteX20" fmla="*/ 5579036 w 6846796"/>
              <a:gd name="connsiteY20" fmla="*/ 1789870 h 6843927"/>
              <a:gd name="connsiteX21" fmla="*/ 1791081 w 6846796"/>
              <a:gd name="connsiteY21" fmla="*/ 5576492 h 6843927"/>
              <a:gd name="connsiteX22" fmla="*/ 5251813 w 6846796"/>
              <a:gd name="connsiteY22" fmla="*/ 5414642 h 6843927"/>
              <a:gd name="connsiteX23" fmla="*/ 5579036 w 6846796"/>
              <a:gd name="connsiteY23" fmla="*/ 1789870 h 68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46796" h="6843927">
                <a:moveTo>
                  <a:pt x="3261535" y="0"/>
                </a:moveTo>
                <a:lnTo>
                  <a:pt x="3585235" y="0"/>
                </a:lnTo>
                <a:cubicBezTo>
                  <a:pt x="3602086" y="3237"/>
                  <a:pt x="3618747" y="7521"/>
                  <a:pt x="3635789" y="9521"/>
                </a:cubicBezTo>
                <a:cubicBezTo>
                  <a:pt x="3758414" y="23801"/>
                  <a:pt x="3882277" y="30847"/>
                  <a:pt x="4003474" y="52649"/>
                </a:cubicBezTo>
                <a:cubicBezTo>
                  <a:pt x="4828338" y="201170"/>
                  <a:pt x="5515058" y="593513"/>
                  <a:pt x="6053065" y="1236819"/>
                </a:cubicBezTo>
                <a:cubicBezTo>
                  <a:pt x="6483491" y="1751788"/>
                  <a:pt x="6736358" y="2345777"/>
                  <a:pt x="6818235" y="3012218"/>
                </a:cubicBezTo>
                <a:cubicBezTo>
                  <a:pt x="6828803" y="3097903"/>
                  <a:pt x="6837276" y="3184540"/>
                  <a:pt x="6846796" y="3270702"/>
                </a:cubicBezTo>
                <a:lnTo>
                  <a:pt x="6846796" y="3575360"/>
                </a:lnTo>
                <a:cubicBezTo>
                  <a:pt x="6842598" y="3593543"/>
                  <a:pt x="6839419" y="3611947"/>
                  <a:pt x="6837276" y="3630485"/>
                </a:cubicBezTo>
                <a:cubicBezTo>
                  <a:pt x="6822940" y="3880467"/>
                  <a:pt x="6780497" y="4128039"/>
                  <a:pt x="6710747" y="4368520"/>
                </a:cubicBezTo>
                <a:cubicBezTo>
                  <a:pt x="6298697" y="5796608"/>
                  <a:pt x="5015227" y="6797221"/>
                  <a:pt x="3530015" y="6842254"/>
                </a:cubicBezTo>
                <a:cubicBezTo>
                  <a:pt x="2869668" y="6862342"/>
                  <a:pt x="2253305" y="6701444"/>
                  <a:pt x="1682356" y="6367748"/>
                </a:cubicBezTo>
                <a:cubicBezTo>
                  <a:pt x="467815" y="5657417"/>
                  <a:pt x="-196817" y="4223998"/>
                  <a:pt x="51670" y="2843989"/>
                </a:cubicBezTo>
                <a:cubicBezTo>
                  <a:pt x="200762" y="2015698"/>
                  <a:pt x="596152" y="1326884"/>
                  <a:pt x="1243457" y="788114"/>
                </a:cubicBezTo>
                <a:cubicBezTo>
                  <a:pt x="1756807" y="361021"/>
                  <a:pt x="2348987" y="109772"/>
                  <a:pt x="3012381" y="28562"/>
                </a:cubicBezTo>
                <a:cubicBezTo>
                  <a:pt x="3095306" y="17899"/>
                  <a:pt x="3178420" y="9521"/>
                  <a:pt x="3261535" y="0"/>
                </a:cubicBezTo>
                <a:close/>
                <a:moveTo>
                  <a:pt x="1266211" y="5051622"/>
                </a:moveTo>
                <a:lnTo>
                  <a:pt x="5053119" y="1265095"/>
                </a:lnTo>
                <a:cubicBezTo>
                  <a:pt x="4029275" y="476029"/>
                  <a:pt x="2454761" y="495737"/>
                  <a:pt x="1444341" y="1580417"/>
                </a:cubicBezTo>
                <a:cubicBezTo>
                  <a:pt x="455057" y="2642343"/>
                  <a:pt x="546359" y="4134409"/>
                  <a:pt x="1266211" y="5051622"/>
                </a:cubicBezTo>
                <a:close/>
                <a:moveTo>
                  <a:pt x="5579036" y="1789870"/>
                </a:moveTo>
                <a:lnTo>
                  <a:pt x="1791081" y="5576492"/>
                </a:lnTo>
                <a:cubicBezTo>
                  <a:pt x="2683350" y="6281015"/>
                  <a:pt x="4169799" y="6406306"/>
                  <a:pt x="5251813" y="5414642"/>
                </a:cubicBezTo>
                <a:cubicBezTo>
                  <a:pt x="6339159" y="4417551"/>
                  <a:pt x="6383620" y="2837991"/>
                  <a:pt x="5579036" y="1789870"/>
                </a:cubicBezTo>
                <a:close/>
              </a:path>
            </a:pathLst>
          </a:custGeom>
          <a:solidFill>
            <a:srgbClr val="E61851"/>
          </a:solidFill>
          <a:ln w="9512" cap="flat">
            <a:noFill/>
            <a:prstDash val="solid"/>
            <a:miter/>
          </a:ln>
        </p:spPr>
        <p:txBody>
          <a:bodyPr rtlCol="0" anchor="ctr"/>
          <a:lstStyle/>
          <a:p>
            <a:endParaRPr lang="it-CO"/>
          </a:p>
        </p:txBody>
      </p:sp>
      <p:sp>
        <p:nvSpPr>
          <p:cNvPr id="195" name="Elemento grafico 192">
            <a:extLst>
              <a:ext uri="{FF2B5EF4-FFF2-40B4-BE49-F238E27FC236}">
                <a16:creationId xmlns:a16="http://schemas.microsoft.com/office/drawing/2014/main" id="{90EB8D25-AE1C-D2DA-978E-88EA9579D02A}"/>
              </a:ext>
            </a:extLst>
          </p:cNvPr>
          <p:cNvSpPr/>
          <p:nvPr/>
        </p:nvSpPr>
        <p:spPr>
          <a:xfrm>
            <a:off x="2806600" y="2787526"/>
            <a:ext cx="1022091" cy="1021663"/>
          </a:xfrm>
          <a:custGeom>
            <a:avLst/>
            <a:gdLst>
              <a:gd name="connsiteX0" fmla="*/ 3261535 w 6846796"/>
              <a:gd name="connsiteY0" fmla="*/ 0 h 6843927"/>
              <a:gd name="connsiteX1" fmla="*/ 3585235 w 6846796"/>
              <a:gd name="connsiteY1" fmla="*/ 0 h 6843927"/>
              <a:gd name="connsiteX2" fmla="*/ 3635789 w 6846796"/>
              <a:gd name="connsiteY2" fmla="*/ 9521 h 6843927"/>
              <a:gd name="connsiteX3" fmla="*/ 4003474 w 6846796"/>
              <a:gd name="connsiteY3" fmla="*/ 52649 h 6843927"/>
              <a:gd name="connsiteX4" fmla="*/ 6053065 w 6846796"/>
              <a:gd name="connsiteY4" fmla="*/ 1236819 h 6843927"/>
              <a:gd name="connsiteX5" fmla="*/ 6818235 w 6846796"/>
              <a:gd name="connsiteY5" fmla="*/ 3012218 h 6843927"/>
              <a:gd name="connsiteX6" fmla="*/ 6846796 w 6846796"/>
              <a:gd name="connsiteY6" fmla="*/ 3270702 h 6843927"/>
              <a:gd name="connsiteX7" fmla="*/ 6846796 w 6846796"/>
              <a:gd name="connsiteY7" fmla="*/ 3575360 h 6843927"/>
              <a:gd name="connsiteX8" fmla="*/ 6837276 w 6846796"/>
              <a:gd name="connsiteY8" fmla="*/ 3630485 h 6843927"/>
              <a:gd name="connsiteX9" fmla="*/ 6710747 w 6846796"/>
              <a:gd name="connsiteY9" fmla="*/ 4368520 h 6843927"/>
              <a:gd name="connsiteX10" fmla="*/ 3530015 w 6846796"/>
              <a:gd name="connsiteY10" fmla="*/ 6842254 h 6843927"/>
              <a:gd name="connsiteX11" fmla="*/ 1682356 w 6846796"/>
              <a:gd name="connsiteY11" fmla="*/ 6367748 h 6843927"/>
              <a:gd name="connsiteX12" fmla="*/ 51670 w 6846796"/>
              <a:gd name="connsiteY12" fmla="*/ 2843989 h 6843927"/>
              <a:gd name="connsiteX13" fmla="*/ 1243457 w 6846796"/>
              <a:gd name="connsiteY13" fmla="*/ 788114 h 6843927"/>
              <a:gd name="connsiteX14" fmla="*/ 3012381 w 6846796"/>
              <a:gd name="connsiteY14" fmla="*/ 28562 h 6843927"/>
              <a:gd name="connsiteX15" fmla="*/ 3261535 w 6846796"/>
              <a:gd name="connsiteY15" fmla="*/ 0 h 6843927"/>
              <a:gd name="connsiteX16" fmla="*/ 1266211 w 6846796"/>
              <a:gd name="connsiteY16" fmla="*/ 5051622 h 6843927"/>
              <a:gd name="connsiteX17" fmla="*/ 5053119 w 6846796"/>
              <a:gd name="connsiteY17" fmla="*/ 1265095 h 6843927"/>
              <a:gd name="connsiteX18" fmla="*/ 1444341 w 6846796"/>
              <a:gd name="connsiteY18" fmla="*/ 1580417 h 6843927"/>
              <a:gd name="connsiteX19" fmla="*/ 1266211 w 6846796"/>
              <a:gd name="connsiteY19" fmla="*/ 5051622 h 6843927"/>
              <a:gd name="connsiteX20" fmla="*/ 5579036 w 6846796"/>
              <a:gd name="connsiteY20" fmla="*/ 1789870 h 6843927"/>
              <a:gd name="connsiteX21" fmla="*/ 1791081 w 6846796"/>
              <a:gd name="connsiteY21" fmla="*/ 5576492 h 6843927"/>
              <a:gd name="connsiteX22" fmla="*/ 5251813 w 6846796"/>
              <a:gd name="connsiteY22" fmla="*/ 5414642 h 6843927"/>
              <a:gd name="connsiteX23" fmla="*/ 5579036 w 6846796"/>
              <a:gd name="connsiteY23" fmla="*/ 1789870 h 68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46796" h="6843927">
                <a:moveTo>
                  <a:pt x="3261535" y="0"/>
                </a:moveTo>
                <a:lnTo>
                  <a:pt x="3585235" y="0"/>
                </a:lnTo>
                <a:cubicBezTo>
                  <a:pt x="3602086" y="3237"/>
                  <a:pt x="3618747" y="7521"/>
                  <a:pt x="3635789" y="9521"/>
                </a:cubicBezTo>
                <a:cubicBezTo>
                  <a:pt x="3758414" y="23801"/>
                  <a:pt x="3882277" y="30847"/>
                  <a:pt x="4003474" y="52649"/>
                </a:cubicBezTo>
                <a:cubicBezTo>
                  <a:pt x="4828338" y="201170"/>
                  <a:pt x="5515058" y="593513"/>
                  <a:pt x="6053065" y="1236819"/>
                </a:cubicBezTo>
                <a:cubicBezTo>
                  <a:pt x="6483491" y="1751788"/>
                  <a:pt x="6736358" y="2345777"/>
                  <a:pt x="6818235" y="3012218"/>
                </a:cubicBezTo>
                <a:cubicBezTo>
                  <a:pt x="6828803" y="3097903"/>
                  <a:pt x="6837276" y="3184540"/>
                  <a:pt x="6846796" y="3270702"/>
                </a:cubicBezTo>
                <a:lnTo>
                  <a:pt x="6846796" y="3575360"/>
                </a:lnTo>
                <a:cubicBezTo>
                  <a:pt x="6842598" y="3593543"/>
                  <a:pt x="6839419" y="3611947"/>
                  <a:pt x="6837276" y="3630485"/>
                </a:cubicBezTo>
                <a:cubicBezTo>
                  <a:pt x="6822940" y="3880467"/>
                  <a:pt x="6780497" y="4128039"/>
                  <a:pt x="6710747" y="4368520"/>
                </a:cubicBezTo>
                <a:cubicBezTo>
                  <a:pt x="6298697" y="5796608"/>
                  <a:pt x="5015227" y="6797221"/>
                  <a:pt x="3530015" y="6842254"/>
                </a:cubicBezTo>
                <a:cubicBezTo>
                  <a:pt x="2869668" y="6862342"/>
                  <a:pt x="2253305" y="6701444"/>
                  <a:pt x="1682356" y="6367748"/>
                </a:cubicBezTo>
                <a:cubicBezTo>
                  <a:pt x="467815" y="5657417"/>
                  <a:pt x="-196817" y="4223998"/>
                  <a:pt x="51670" y="2843989"/>
                </a:cubicBezTo>
                <a:cubicBezTo>
                  <a:pt x="200762" y="2015698"/>
                  <a:pt x="596152" y="1326884"/>
                  <a:pt x="1243457" y="788114"/>
                </a:cubicBezTo>
                <a:cubicBezTo>
                  <a:pt x="1756807" y="361021"/>
                  <a:pt x="2348987" y="109772"/>
                  <a:pt x="3012381" y="28562"/>
                </a:cubicBezTo>
                <a:cubicBezTo>
                  <a:pt x="3095306" y="17899"/>
                  <a:pt x="3178420" y="9521"/>
                  <a:pt x="3261535" y="0"/>
                </a:cubicBezTo>
                <a:close/>
                <a:moveTo>
                  <a:pt x="1266211" y="5051622"/>
                </a:moveTo>
                <a:lnTo>
                  <a:pt x="5053119" y="1265095"/>
                </a:lnTo>
                <a:cubicBezTo>
                  <a:pt x="4029275" y="476029"/>
                  <a:pt x="2454761" y="495737"/>
                  <a:pt x="1444341" y="1580417"/>
                </a:cubicBezTo>
                <a:cubicBezTo>
                  <a:pt x="455057" y="2642343"/>
                  <a:pt x="546359" y="4134409"/>
                  <a:pt x="1266211" y="5051622"/>
                </a:cubicBezTo>
                <a:close/>
                <a:moveTo>
                  <a:pt x="5579036" y="1789870"/>
                </a:moveTo>
                <a:lnTo>
                  <a:pt x="1791081" y="5576492"/>
                </a:lnTo>
                <a:cubicBezTo>
                  <a:pt x="2683350" y="6281015"/>
                  <a:pt x="4169799" y="6406306"/>
                  <a:pt x="5251813" y="5414642"/>
                </a:cubicBezTo>
                <a:cubicBezTo>
                  <a:pt x="6339159" y="4417551"/>
                  <a:pt x="6383620" y="2837991"/>
                  <a:pt x="5579036" y="1789870"/>
                </a:cubicBezTo>
                <a:close/>
              </a:path>
            </a:pathLst>
          </a:custGeom>
          <a:solidFill>
            <a:srgbClr val="E61851"/>
          </a:solidFill>
          <a:ln w="9512" cap="flat">
            <a:noFill/>
            <a:prstDash val="solid"/>
            <a:miter/>
          </a:ln>
        </p:spPr>
        <p:txBody>
          <a:bodyPr rtlCol="0" anchor="ctr"/>
          <a:lstStyle/>
          <a:p>
            <a:endParaRPr lang="it-CO"/>
          </a:p>
        </p:txBody>
      </p:sp>
      <p:cxnSp>
        <p:nvCxnSpPr>
          <p:cNvPr id="197" name="Connettore 1 196">
            <a:extLst>
              <a:ext uri="{FF2B5EF4-FFF2-40B4-BE49-F238E27FC236}">
                <a16:creationId xmlns:a16="http://schemas.microsoft.com/office/drawing/2014/main" id="{8EABC61D-F64D-DEDE-2D1D-6117C24A1227}"/>
              </a:ext>
            </a:extLst>
          </p:cNvPr>
          <p:cNvCxnSpPr>
            <a:cxnSpLocks/>
            <a:stCxn id="195" idx="13"/>
            <a:endCxn id="195" idx="22"/>
          </p:cNvCxnSpPr>
          <p:nvPr/>
        </p:nvCxnSpPr>
        <p:spPr>
          <a:xfrm>
            <a:off x="2992223" y="2905176"/>
            <a:ext cx="598369" cy="690649"/>
          </a:xfrm>
          <a:prstGeom prst="line">
            <a:avLst/>
          </a:prstGeom>
          <a:ln w="76200">
            <a:solidFill>
              <a:srgbClr val="E618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00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lemento grafico 28">
            <a:extLst>
              <a:ext uri="{FF2B5EF4-FFF2-40B4-BE49-F238E27FC236}">
                <a16:creationId xmlns:a16="http://schemas.microsoft.com/office/drawing/2014/main" id="{A3ABE30B-FBD8-BAAA-0A5B-1C9B019FF209}"/>
              </a:ext>
            </a:extLst>
          </p:cNvPr>
          <p:cNvSpPr/>
          <p:nvPr/>
        </p:nvSpPr>
        <p:spPr>
          <a:xfrm rot="16200000">
            <a:off x="-4365443" y="3090309"/>
            <a:ext cx="8880670" cy="6431319"/>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rgbClr val="ED1951"/>
          </a:solidFill>
          <a:ln w="9504" cap="flat">
            <a:noFill/>
            <a:prstDash val="solid"/>
            <a:miter/>
          </a:ln>
        </p:spPr>
        <p:txBody>
          <a:bodyPr rtlCol="0" anchor="ctr"/>
          <a:lstStyle/>
          <a:p>
            <a:endParaRPr lang="it-CO" dirty="0"/>
          </a:p>
        </p:txBody>
      </p:sp>
      <p:sp>
        <p:nvSpPr>
          <p:cNvPr id="2" name="Rettangolo 1">
            <a:extLst>
              <a:ext uri="{FF2B5EF4-FFF2-40B4-BE49-F238E27FC236}">
                <a16:creationId xmlns:a16="http://schemas.microsoft.com/office/drawing/2014/main" id="{66D5917D-C657-C06B-02CA-039A145D746F}"/>
              </a:ext>
            </a:extLst>
          </p:cNvPr>
          <p:cNvSpPr/>
          <p:nvPr/>
        </p:nvSpPr>
        <p:spPr>
          <a:xfrm>
            <a:off x="10063605" y="114253"/>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3" name="CasellaDiTesto 2">
            <a:extLst>
              <a:ext uri="{FF2B5EF4-FFF2-40B4-BE49-F238E27FC236}">
                <a16:creationId xmlns:a16="http://schemas.microsoft.com/office/drawing/2014/main" id="{F3F65A16-123F-1018-ED13-3B753511BB62}"/>
              </a:ext>
            </a:extLst>
          </p:cNvPr>
          <p:cNvSpPr txBox="1"/>
          <p:nvPr/>
        </p:nvSpPr>
        <p:spPr>
          <a:xfrm>
            <a:off x="744474" y="381785"/>
            <a:ext cx="7670799" cy="707886"/>
          </a:xfrm>
          <a:prstGeom prst="rect">
            <a:avLst/>
          </a:prstGeom>
          <a:noFill/>
        </p:spPr>
        <p:txBody>
          <a:bodyPr wrap="square" rtlCol="0">
            <a:spAutoFit/>
          </a:bodyPr>
          <a:lstStyle/>
          <a:p>
            <a:r>
              <a:rPr lang="it-CO" sz="4000" b="1" dirty="0">
                <a:solidFill>
                  <a:srgbClr val="0070C0"/>
                </a:solidFill>
                <a:latin typeface="Proxima Nova Rg" panose="02000506030000020004" pitchFamily="2" charset="0"/>
              </a:rPr>
              <a:t>What is inclusion?</a:t>
            </a:r>
          </a:p>
        </p:txBody>
      </p:sp>
      <p:sp>
        <p:nvSpPr>
          <p:cNvPr id="157" name="CasellaDiTesto 156">
            <a:extLst>
              <a:ext uri="{FF2B5EF4-FFF2-40B4-BE49-F238E27FC236}">
                <a16:creationId xmlns:a16="http://schemas.microsoft.com/office/drawing/2014/main" id="{22987FA7-7C26-5813-3F78-CC8051D1C34A}"/>
              </a:ext>
            </a:extLst>
          </p:cNvPr>
          <p:cNvSpPr txBox="1"/>
          <p:nvPr/>
        </p:nvSpPr>
        <p:spPr>
          <a:xfrm>
            <a:off x="2322519" y="1325899"/>
            <a:ext cx="3519611" cy="4375557"/>
          </a:xfrm>
          <a:prstGeom prst="rect">
            <a:avLst/>
          </a:prstGeom>
          <a:noFill/>
        </p:spPr>
        <p:txBody>
          <a:bodyPr wrap="square">
            <a:spAutoFit/>
          </a:bodyPr>
          <a:lstStyle/>
          <a:p>
            <a:pPr lvl="0">
              <a:buClr>
                <a:schemeClr val="dk1"/>
              </a:buClr>
              <a:buSzPts val="2800"/>
            </a:pPr>
            <a:r>
              <a:rPr lang="en-US" sz="2000" dirty="0">
                <a:latin typeface="Proxima Nova Thin" panose="02000506030000020004" pitchFamily="2" charset="0"/>
              </a:rPr>
              <a:t>The state of being included.</a:t>
            </a:r>
          </a:p>
          <a:p>
            <a:pPr lvl="0">
              <a:buClr>
                <a:schemeClr val="dk1"/>
              </a:buClr>
              <a:buSzPts val="2800"/>
            </a:pPr>
            <a:r>
              <a:rPr lang="en-US" sz="2000" dirty="0">
                <a:latin typeface="Proxima Nova Thin" panose="02000506030000020004" pitchFamily="2" charset="0"/>
              </a:rPr>
              <a:t> </a:t>
            </a:r>
          </a:p>
          <a:p>
            <a:pPr lvl="0">
              <a:spcBef>
                <a:spcPts val="1000"/>
              </a:spcBef>
              <a:buClr>
                <a:schemeClr val="dk1"/>
              </a:buClr>
              <a:buSzPts val="2800"/>
            </a:pPr>
            <a:r>
              <a:rPr lang="en-US" sz="2000" dirty="0">
                <a:latin typeface="Proxima Nova Thin" panose="02000506030000020004" pitchFamily="2" charset="0"/>
              </a:rPr>
              <a:t>It is about:</a:t>
            </a:r>
          </a:p>
          <a:p>
            <a:pPr lvl="0">
              <a:spcBef>
                <a:spcPts val="1000"/>
              </a:spcBef>
              <a:buClr>
                <a:schemeClr val="dk1"/>
              </a:buClr>
              <a:buSzPts val="2800"/>
            </a:pPr>
            <a:endParaRPr lang="en-US" sz="2000" dirty="0">
              <a:latin typeface="Proxima Nova Thin" panose="02000506030000020004" pitchFamily="2" charset="0"/>
            </a:endParaRPr>
          </a:p>
          <a:p>
            <a:pPr lvl="0">
              <a:spcBef>
                <a:spcPts val="1000"/>
              </a:spcBef>
              <a:buClr>
                <a:schemeClr val="dk1"/>
              </a:buClr>
              <a:buSzPts val="2800"/>
            </a:pPr>
            <a:r>
              <a:rPr lang="en-US" sz="2000" dirty="0">
                <a:latin typeface="Proxima Nova Thin" panose="02000506030000020004" pitchFamily="2" charset="0"/>
              </a:rPr>
              <a:t>valuing all individuals. </a:t>
            </a:r>
          </a:p>
          <a:p>
            <a:pPr lvl="0">
              <a:spcBef>
                <a:spcPts val="1000"/>
              </a:spcBef>
              <a:buClr>
                <a:schemeClr val="dk1"/>
              </a:buClr>
              <a:buSzPts val="2800"/>
            </a:pPr>
            <a:endParaRPr lang="en-US" sz="2000" dirty="0">
              <a:latin typeface="Proxima Nova Thin" panose="02000506030000020004" pitchFamily="2" charset="0"/>
            </a:endParaRPr>
          </a:p>
          <a:p>
            <a:pPr lvl="0">
              <a:spcBef>
                <a:spcPts val="1000"/>
              </a:spcBef>
              <a:buClr>
                <a:schemeClr val="dk1"/>
              </a:buClr>
              <a:buSzPts val="2800"/>
            </a:pPr>
            <a:r>
              <a:rPr lang="en-US" sz="2000" dirty="0">
                <a:latin typeface="Proxima Nova Thin" panose="02000506030000020004" pitchFamily="2" charset="0"/>
              </a:rPr>
              <a:t>giving equal access and opportunity.</a:t>
            </a:r>
          </a:p>
          <a:p>
            <a:pPr lvl="0">
              <a:spcBef>
                <a:spcPts val="1000"/>
              </a:spcBef>
              <a:buClr>
                <a:schemeClr val="dk1"/>
              </a:buClr>
              <a:buSzPts val="2800"/>
            </a:pPr>
            <a:r>
              <a:rPr lang="en-US" sz="2000" dirty="0">
                <a:latin typeface="Proxima Nova Thin" panose="02000506030000020004" pitchFamily="2" charset="0"/>
              </a:rPr>
              <a:t> </a:t>
            </a:r>
          </a:p>
          <a:p>
            <a:pPr lvl="0">
              <a:spcBef>
                <a:spcPts val="1000"/>
              </a:spcBef>
              <a:buClr>
                <a:schemeClr val="dk1"/>
              </a:buClr>
              <a:buSzPts val="2800"/>
            </a:pPr>
            <a:r>
              <a:rPr lang="en-US" sz="2000" dirty="0">
                <a:latin typeface="Proxima Nova Thin" panose="02000506030000020004" pitchFamily="2" charset="0"/>
              </a:rPr>
              <a:t>removing discrimination and other barriers.</a:t>
            </a:r>
          </a:p>
        </p:txBody>
      </p:sp>
      <p:pic>
        <p:nvPicPr>
          <p:cNvPr id="174" name="Picture 7">
            <a:extLst>
              <a:ext uri="{FF2B5EF4-FFF2-40B4-BE49-F238E27FC236}">
                <a16:creationId xmlns:a16="http://schemas.microsoft.com/office/drawing/2014/main" id="{D4365F4D-F1B2-3DCE-06EA-8A8EB9144C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emento grafico 36">
            <a:extLst>
              <a:ext uri="{FF2B5EF4-FFF2-40B4-BE49-F238E27FC236}">
                <a16:creationId xmlns:a16="http://schemas.microsoft.com/office/drawing/2014/main" id="{0C5A7338-A7C8-671E-692C-F8F8CBA4D13F}"/>
              </a:ext>
            </a:extLst>
          </p:cNvPr>
          <p:cNvSpPr/>
          <p:nvPr/>
        </p:nvSpPr>
        <p:spPr>
          <a:xfrm>
            <a:off x="2030404" y="300467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70" name="Elemento grafico 36">
            <a:extLst>
              <a:ext uri="{FF2B5EF4-FFF2-40B4-BE49-F238E27FC236}">
                <a16:creationId xmlns:a16="http://schemas.microsoft.com/office/drawing/2014/main" id="{160B7325-4E29-6125-EF70-F757C1014183}"/>
              </a:ext>
            </a:extLst>
          </p:cNvPr>
          <p:cNvSpPr/>
          <p:nvPr/>
        </p:nvSpPr>
        <p:spPr>
          <a:xfrm>
            <a:off x="2030404" y="3870948"/>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02" name="Elemento grafico 36">
            <a:extLst>
              <a:ext uri="{FF2B5EF4-FFF2-40B4-BE49-F238E27FC236}">
                <a16:creationId xmlns:a16="http://schemas.microsoft.com/office/drawing/2014/main" id="{2C7E92F2-3B59-0884-9B95-52D16DA900F8}"/>
              </a:ext>
            </a:extLst>
          </p:cNvPr>
          <p:cNvSpPr/>
          <p:nvPr/>
        </p:nvSpPr>
        <p:spPr>
          <a:xfrm>
            <a:off x="2030404" y="5042022"/>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F25A22"/>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pic>
        <p:nvPicPr>
          <p:cNvPr id="120" name="Google Shape;328;p18" descr="A picture to show 4 types of approaches in developing programmes or activities - a circle of inclusion, with everyone inside the circle; a circle with many persons outside the circle - exclusion , two circles with some in the smaller circle segregated from the others; a circle with a circle inside a bigger circle integrating them into the bigger circle . ">
            <a:extLst>
              <a:ext uri="{FF2B5EF4-FFF2-40B4-BE49-F238E27FC236}">
                <a16:creationId xmlns:a16="http://schemas.microsoft.com/office/drawing/2014/main" id="{7C4D18B2-180B-8832-4A98-BF00292C894A}"/>
              </a:ext>
            </a:extLst>
          </p:cNvPr>
          <p:cNvPicPr preferRelativeResize="0">
            <a:picLocks/>
          </p:cNvPicPr>
          <p:nvPr/>
        </p:nvPicPr>
        <p:blipFill rotWithShape="1">
          <a:blip r:embed="rId4">
            <a:alphaModFix/>
          </a:blip>
          <a:srcRect/>
          <a:stretch/>
        </p:blipFill>
        <p:spPr>
          <a:xfrm>
            <a:off x="6349872" y="1374416"/>
            <a:ext cx="5181600" cy="4278521"/>
          </a:xfrm>
          <a:prstGeom prst="rect">
            <a:avLst/>
          </a:prstGeom>
          <a:noFill/>
          <a:ln>
            <a:noFill/>
          </a:ln>
        </p:spPr>
      </p:pic>
    </p:spTree>
    <p:extLst>
      <p:ext uri="{BB962C8B-B14F-4D97-AF65-F5344CB8AC3E}">
        <p14:creationId xmlns:p14="http://schemas.microsoft.com/office/powerpoint/2010/main" val="117343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emento grafico 28">
            <a:extLst>
              <a:ext uri="{FF2B5EF4-FFF2-40B4-BE49-F238E27FC236}">
                <a16:creationId xmlns:a16="http://schemas.microsoft.com/office/drawing/2014/main" id="{1A60FCFE-6C39-8CF0-D994-BEEBB02715B2}"/>
              </a:ext>
            </a:extLst>
          </p:cNvPr>
          <p:cNvSpPr/>
          <p:nvPr/>
        </p:nvSpPr>
        <p:spPr>
          <a:xfrm>
            <a:off x="-899305" y="-2664025"/>
            <a:ext cx="4882172" cy="5531642"/>
          </a:xfrm>
          <a:custGeom>
            <a:avLst/>
            <a:gdLst>
              <a:gd name="connsiteX0" fmla="*/ 71567 w 4294703"/>
              <a:gd name="connsiteY0" fmla="*/ 3518438 h 4866023"/>
              <a:gd name="connsiteX1" fmla="*/ 691282 w 4294703"/>
              <a:gd name="connsiteY1" fmla="*/ 4662216 h 4866023"/>
              <a:gd name="connsiteX2" fmla="*/ 1898445 w 4294703"/>
              <a:gd name="connsiteY2" fmla="*/ 4619381 h 4866023"/>
              <a:gd name="connsiteX3" fmla="*/ 2487131 w 4294703"/>
              <a:gd name="connsiteY3" fmla="*/ 3712145 h 4866023"/>
              <a:gd name="connsiteX4" fmla="*/ 3591214 w 4294703"/>
              <a:gd name="connsiteY4" fmla="*/ 3702627 h 4866023"/>
              <a:gd name="connsiteX5" fmla="*/ 4253188 w 4294703"/>
              <a:gd name="connsiteY5" fmla="*/ 3006994 h 4866023"/>
              <a:gd name="connsiteX6" fmla="*/ 4210167 w 4294703"/>
              <a:gd name="connsiteY6" fmla="*/ 2000953 h 4866023"/>
              <a:gd name="connsiteX7" fmla="*/ 3723038 w 4294703"/>
              <a:gd name="connsiteY7" fmla="*/ 779217 h 4866023"/>
              <a:gd name="connsiteX8" fmla="*/ 2132015 w 4294703"/>
              <a:gd name="connsiteY8" fmla="*/ 580 h 4866023"/>
              <a:gd name="connsiteX9" fmla="*/ 71567 w 4294703"/>
              <a:gd name="connsiteY9" fmla="*/ 3518438 h 48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703" h="4866023">
                <a:moveTo>
                  <a:pt x="71567" y="3518438"/>
                </a:moveTo>
                <a:cubicBezTo>
                  <a:pt x="159037" y="3953256"/>
                  <a:pt x="337499" y="4395118"/>
                  <a:pt x="691282" y="4662216"/>
                </a:cubicBezTo>
                <a:cubicBezTo>
                  <a:pt x="1045064" y="4929312"/>
                  <a:pt x="1606529" y="4952729"/>
                  <a:pt x="1898445" y="4619381"/>
                </a:cubicBezTo>
                <a:cubicBezTo>
                  <a:pt x="2139535" y="4344098"/>
                  <a:pt x="2166375" y="3888148"/>
                  <a:pt x="2487131" y="3712145"/>
                </a:cubicBezTo>
                <a:cubicBezTo>
                  <a:pt x="2814644" y="3532431"/>
                  <a:pt x="3222964" y="3768306"/>
                  <a:pt x="3591214" y="3702627"/>
                </a:cubicBezTo>
                <a:cubicBezTo>
                  <a:pt x="3924342" y="3643420"/>
                  <a:pt x="4171238" y="3335677"/>
                  <a:pt x="4253188" y="3006994"/>
                </a:cubicBezTo>
                <a:cubicBezTo>
                  <a:pt x="4335138" y="2678310"/>
                  <a:pt x="4282408" y="2331921"/>
                  <a:pt x="4210167" y="2000953"/>
                </a:cubicBezTo>
                <a:cubicBezTo>
                  <a:pt x="4116129" y="1569276"/>
                  <a:pt x="3984972" y="1134743"/>
                  <a:pt x="3723038" y="779217"/>
                </a:cubicBezTo>
                <a:cubicBezTo>
                  <a:pt x="3358500" y="285572"/>
                  <a:pt x="2745448" y="-15031"/>
                  <a:pt x="2132015" y="580"/>
                </a:cubicBezTo>
                <a:cubicBezTo>
                  <a:pt x="362627" y="45699"/>
                  <a:pt x="-220063" y="2069203"/>
                  <a:pt x="71567" y="3518438"/>
                </a:cubicBezTo>
                <a:close/>
              </a:path>
            </a:pathLst>
          </a:custGeom>
          <a:solidFill>
            <a:schemeClr val="bg1">
              <a:lumMod val="85000"/>
            </a:schemeClr>
          </a:solidFill>
          <a:ln w="9504" cap="flat">
            <a:noFill/>
            <a:prstDash val="solid"/>
            <a:miter/>
          </a:ln>
        </p:spPr>
        <p:txBody>
          <a:bodyPr rtlCol="0" anchor="ctr"/>
          <a:lstStyle/>
          <a:p>
            <a:endParaRPr lang="it-CO"/>
          </a:p>
        </p:txBody>
      </p:sp>
      <p:pic>
        <p:nvPicPr>
          <p:cNvPr id="7" name="Elemento grafico 6">
            <a:extLst>
              <a:ext uri="{FF2B5EF4-FFF2-40B4-BE49-F238E27FC236}">
                <a16:creationId xmlns:a16="http://schemas.microsoft.com/office/drawing/2014/main" id="{6DE3F138-DC52-2858-DA25-61D5D07DE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5975" y="4866237"/>
            <a:ext cx="3340100" cy="2908300"/>
          </a:xfrm>
          <a:prstGeom prst="rect">
            <a:avLst/>
          </a:prstGeom>
        </p:spPr>
      </p:pic>
      <p:sp>
        <p:nvSpPr>
          <p:cNvPr id="3" name="Rettangolo 2">
            <a:extLst>
              <a:ext uri="{FF2B5EF4-FFF2-40B4-BE49-F238E27FC236}">
                <a16:creationId xmlns:a16="http://schemas.microsoft.com/office/drawing/2014/main" id="{A56404B0-9C60-D5D2-D3B2-EF523FDB684F}"/>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pic>
        <p:nvPicPr>
          <p:cNvPr id="4" name="Picture 7">
            <a:extLst>
              <a:ext uri="{FF2B5EF4-FFF2-40B4-BE49-F238E27FC236}">
                <a16:creationId xmlns:a16="http://schemas.microsoft.com/office/drawing/2014/main" id="{6B79CFA0-C54D-FBDE-495C-AA242FB77D6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F1F9555B-D5B1-4019-CCBD-B981F2AA4520}"/>
              </a:ext>
            </a:extLst>
          </p:cNvPr>
          <p:cNvSpPr txBox="1"/>
          <p:nvPr/>
        </p:nvSpPr>
        <p:spPr>
          <a:xfrm>
            <a:off x="505387" y="101796"/>
            <a:ext cx="4905239" cy="1815882"/>
          </a:xfrm>
          <a:prstGeom prst="rect">
            <a:avLst/>
          </a:prstGeom>
          <a:noFill/>
        </p:spPr>
        <p:txBody>
          <a:bodyPr wrap="square" rtlCol="0">
            <a:spAutoFit/>
          </a:bodyPr>
          <a:lstStyle/>
          <a:p>
            <a:r>
              <a:rPr lang="it-CO" sz="2800" b="1" dirty="0">
                <a:solidFill>
                  <a:srgbClr val="0070C0"/>
                </a:solidFill>
                <a:latin typeface="Proxima Nova Rg" panose="02000506030000020004" pitchFamily="2" charset="0"/>
              </a:rPr>
              <a:t>Using the Humanitarian Inclusion Standards and the NTKG for older persons – complimentary tools</a:t>
            </a:r>
          </a:p>
        </p:txBody>
      </p:sp>
      <p:sp>
        <p:nvSpPr>
          <p:cNvPr id="5" name="CasellaDiTesto 4">
            <a:extLst>
              <a:ext uri="{FF2B5EF4-FFF2-40B4-BE49-F238E27FC236}">
                <a16:creationId xmlns:a16="http://schemas.microsoft.com/office/drawing/2014/main" id="{43AE84C6-BB6D-3907-F662-FB9798B7433B}"/>
              </a:ext>
            </a:extLst>
          </p:cNvPr>
          <p:cNvSpPr txBox="1"/>
          <p:nvPr/>
        </p:nvSpPr>
        <p:spPr>
          <a:xfrm>
            <a:off x="746850" y="3186476"/>
            <a:ext cx="4768492" cy="3293209"/>
          </a:xfrm>
          <a:prstGeom prst="rect">
            <a:avLst/>
          </a:prstGeom>
          <a:noFill/>
        </p:spPr>
        <p:txBody>
          <a:bodyPr wrap="square" rtlCol="0">
            <a:spAutoFit/>
          </a:bodyPr>
          <a:lstStyle/>
          <a:p>
            <a:r>
              <a:rPr lang="en-GB" sz="1600" dirty="0">
                <a:latin typeface="Proxima Nova Thin" panose="02000506030000020004" pitchFamily="2" charset="0"/>
              </a:rPr>
              <a:t>Area of  interest: </a:t>
            </a:r>
          </a:p>
          <a:p>
            <a:endParaRPr lang="en-GB" sz="1600" dirty="0">
              <a:latin typeface="Proxima Nova Thin" panose="02000506030000020004" pitchFamily="2" charset="0"/>
            </a:endParaRPr>
          </a:p>
          <a:p>
            <a:r>
              <a:rPr lang="en-GB" sz="1600" dirty="0">
                <a:latin typeface="Proxima Nova Thin" panose="02000506030000020004" pitchFamily="2" charset="0"/>
              </a:rPr>
              <a:t>Guiding principles with activities to keep older persons safe.</a:t>
            </a:r>
          </a:p>
          <a:p>
            <a:r>
              <a:rPr lang="en-GB" sz="1600" dirty="0">
                <a:latin typeface="Proxima Nova Thin" panose="02000506030000020004" pitchFamily="2" charset="0"/>
              </a:rPr>
              <a:t> </a:t>
            </a:r>
          </a:p>
          <a:p>
            <a:r>
              <a:rPr lang="en-US" sz="1600" dirty="0">
                <a:latin typeface="Proxima Nova Thin" panose="02000506030000020004" pitchFamily="2" charset="0"/>
              </a:rPr>
              <a:t>Useful resources to plan, implement, and evaluate humanitarian response.</a:t>
            </a:r>
          </a:p>
          <a:p>
            <a:r>
              <a:rPr lang="en-US" sz="1600" dirty="0">
                <a:latin typeface="Proxima Nova Thin" panose="02000506030000020004" pitchFamily="2" charset="0"/>
              </a:rPr>
              <a:t> </a:t>
            </a:r>
          </a:p>
          <a:p>
            <a:r>
              <a:rPr lang="en-GB" sz="1600" dirty="0">
                <a:latin typeface="Proxima Nova Thin" panose="02000506030000020004" pitchFamily="2" charset="0"/>
              </a:rPr>
              <a:t>Approaches apply to a wide range of context, mixed migration setting and public health emergencies.</a:t>
            </a:r>
          </a:p>
          <a:p>
            <a:endParaRPr lang="en-GB" sz="1600" dirty="0">
              <a:latin typeface="Proxima Nova Thin" panose="02000506030000020004" pitchFamily="2" charset="0"/>
            </a:endParaRPr>
          </a:p>
          <a:p>
            <a:r>
              <a:rPr lang="en-GB" sz="1600" dirty="0">
                <a:latin typeface="Proxima Nova Thin" panose="02000506030000020004" pitchFamily="2" charset="0"/>
              </a:rPr>
              <a:t>Address  multiple risks to build resilience of older persons, their family and community.  </a:t>
            </a:r>
          </a:p>
        </p:txBody>
      </p:sp>
      <p:sp>
        <p:nvSpPr>
          <p:cNvPr id="17" name="CasellaDiTesto 16">
            <a:extLst>
              <a:ext uri="{FF2B5EF4-FFF2-40B4-BE49-F238E27FC236}">
                <a16:creationId xmlns:a16="http://schemas.microsoft.com/office/drawing/2014/main" id="{BCF3B6A2-0CEA-20C5-276B-C93267011F44}"/>
              </a:ext>
            </a:extLst>
          </p:cNvPr>
          <p:cNvSpPr txBox="1"/>
          <p:nvPr/>
        </p:nvSpPr>
        <p:spPr>
          <a:xfrm>
            <a:off x="670128" y="1875582"/>
            <a:ext cx="4159193" cy="429541"/>
          </a:xfrm>
          <a:prstGeom prst="rect">
            <a:avLst/>
          </a:prstGeom>
          <a:noFill/>
        </p:spPr>
        <p:txBody>
          <a:bodyPr wrap="square">
            <a:spAutoFit/>
          </a:bodyPr>
          <a:lstStyle/>
          <a:p>
            <a:pPr>
              <a:lnSpc>
                <a:spcPct val="150000"/>
              </a:lnSpc>
            </a:pPr>
            <a:r>
              <a:rPr lang="en-GB" sz="1600" dirty="0">
                <a:latin typeface="Proxima Nova Thin" panose="02000506030000020004" pitchFamily="2" charset="0"/>
              </a:rPr>
              <a:t>Tick which points are applicable in your work.</a:t>
            </a:r>
            <a:endParaRPr lang="en-US" sz="1600" dirty="0">
              <a:latin typeface="Proxima Nova Thin" panose="02000506030000020004" pitchFamily="2" charset="0"/>
              <a:ea typeface="+mn-lt"/>
              <a:cs typeface="+mn-lt"/>
            </a:endParaRPr>
          </a:p>
        </p:txBody>
      </p:sp>
      <p:sp>
        <p:nvSpPr>
          <p:cNvPr id="23" name="Elemento grafico 36">
            <a:extLst>
              <a:ext uri="{FF2B5EF4-FFF2-40B4-BE49-F238E27FC236}">
                <a16:creationId xmlns:a16="http://schemas.microsoft.com/office/drawing/2014/main" id="{F1EB40C7-1B8F-1AFD-FBD2-36A2CBEB5CAD}"/>
              </a:ext>
            </a:extLst>
          </p:cNvPr>
          <p:cNvSpPr/>
          <p:nvPr/>
        </p:nvSpPr>
        <p:spPr>
          <a:xfrm>
            <a:off x="355942" y="5901392"/>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4" name="Elemento grafico 36">
            <a:extLst>
              <a:ext uri="{FF2B5EF4-FFF2-40B4-BE49-F238E27FC236}">
                <a16:creationId xmlns:a16="http://schemas.microsoft.com/office/drawing/2014/main" id="{BCE0CA90-CEC0-AB30-7A60-90B369EFAB84}"/>
              </a:ext>
            </a:extLst>
          </p:cNvPr>
          <p:cNvSpPr/>
          <p:nvPr/>
        </p:nvSpPr>
        <p:spPr>
          <a:xfrm>
            <a:off x="355942" y="5190174"/>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5" name="Elemento grafico 36">
            <a:extLst>
              <a:ext uri="{FF2B5EF4-FFF2-40B4-BE49-F238E27FC236}">
                <a16:creationId xmlns:a16="http://schemas.microsoft.com/office/drawing/2014/main" id="{98016299-81DD-C224-AA3B-F950F9092724}"/>
              </a:ext>
            </a:extLst>
          </p:cNvPr>
          <p:cNvSpPr/>
          <p:nvPr/>
        </p:nvSpPr>
        <p:spPr>
          <a:xfrm>
            <a:off x="355942" y="4421649"/>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6" name="Elemento grafico 36">
            <a:extLst>
              <a:ext uri="{FF2B5EF4-FFF2-40B4-BE49-F238E27FC236}">
                <a16:creationId xmlns:a16="http://schemas.microsoft.com/office/drawing/2014/main" id="{59D71D2F-233E-1D48-4BD9-04051F7AA89B}"/>
              </a:ext>
            </a:extLst>
          </p:cNvPr>
          <p:cNvSpPr/>
          <p:nvPr/>
        </p:nvSpPr>
        <p:spPr>
          <a:xfrm>
            <a:off x="355942" y="3710431"/>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9" name="CasellaDiTesto 8">
            <a:extLst>
              <a:ext uri="{FF2B5EF4-FFF2-40B4-BE49-F238E27FC236}">
                <a16:creationId xmlns:a16="http://schemas.microsoft.com/office/drawing/2014/main" id="{9FDE5DB7-FCDC-E2E0-D939-ECC2B3D3ED71}"/>
              </a:ext>
            </a:extLst>
          </p:cNvPr>
          <p:cNvSpPr txBox="1"/>
          <p:nvPr/>
        </p:nvSpPr>
        <p:spPr>
          <a:xfrm>
            <a:off x="2963320" y="2480275"/>
            <a:ext cx="2965699" cy="523220"/>
          </a:xfrm>
          <a:prstGeom prst="rect">
            <a:avLst/>
          </a:prstGeom>
          <a:noFill/>
        </p:spPr>
        <p:txBody>
          <a:bodyPr wrap="square" rtlCol="0">
            <a:spAutoFit/>
          </a:bodyPr>
          <a:lstStyle/>
          <a:p>
            <a:r>
              <a:rPr lang="it-CO" sz="2800" b="1" dirty="0">
                <a:solidFill>
                  <a:srgbClr val="0070C0"/>
                </a:solidFill>
                <a:latin typeface="Proxima Nova Rg" panose="02000506030000020004" pitchFamily="2" charset="0"/>
              </a:rPr>
              <a:t>Handout 4.1</a:t>
            </a:r>
          </a:p>
        </p:txBody>
      </p:sp>
      <p:sp>
        <p:nvSpPr>
          <p:cNvPr id="11" name="CasellaDiTesto 10">
            <a:extLst>
              <a:ext uri="{FF2B5EF4-FFF2-40B4-BE49-F238E27FC236}">
                <a16:creationId xmlns:a16="http://schemas.microsoft.com/office/drawing/2014/main" id="{31626A24-FE48-D4EB-F09C-FB5C6E1FF989}"/>
              </a:ext>
            </a:extLst>
          </p:cNvPr>
          <p:cNvSpPr txBox="1"/>
          <p:nvPr/>
        </p:nvSpPr>
        <p:spPr>
          <a:xfrm>
            <a:off x="6305479" y="784978"/>
            <a:ext cx="4882171" cy="2308324"/>
          </a:xfrm>
          <a:prstGeom prst="rect">
            <a:avLst/>
          </a:prstGeom>
          <a:noFill/>
        </p:spPr>
        <p:txBody>
          <a:bodyPr wrap="square">
            <a:spAutoFit/>
          </a:bodyPr>
          <a:lstStyle/>
          <a:p>
            <a:r>
              <a:rPr lang="en-GB" sz="1600" dirty="0">
                <a:latin typeface="Proxima Nova Thin" panose="02000506030000020004" pitchFamily="2" charset="0"/>
              </a:rPr>
              <a:t>Using standards with others guidance:</a:t>
            </a:r>
          </a:p>
          <a:p>
            <a:endParaRPr lang="en-GB" sz="1600" dirty="0">
              <a:latin typeface="Proxima Nova Thin" panose="02000506030000020004" pitchFamily="2" charset="0"/>
            </a:endParaRPr>
          </a:p>
          <a:p>
            <a:r>
              <a:rPr lang="en-GB" sz="1600" dirty="0">
                <a:latin typeface="Proxima Nova Thin" panose="02000506030000020004" pitchFamily="2" charset="0"/>
              </a:rPr>
              <a:t>Helps to focus where it is most needed. </a:t>
            </a:r>
          </a:p>
          <a:p>
            <a:endParaRPr lang="en-GB" sz="1600" dirty="0">
              <a:latin typeface="Proxima Nova Thin" panose="02000506030000020004" pitchFamily="2" charset="0"/>
            </a:endParaRPr>
          </a:p>
          <a:p>
            <a:r>
              <a:rPr lang="en-GB" sz="1600" dirty="0">
                <a:latin typeface="Proxima Nova Thin" panose="02000506030000020004" pitchFamily="2" charset="0"/>
              </a:rPr>
              <a:t>Helps to identify needs of older persons  and to know what to do.</a:t>
            </a:r>
          </a:p>
          <a:p>
            <a:endParaRPr lang="en-GB" sz="1600" dirty="0">
              <a:latin typeface="Proxima Nova Thin" panose="02000506030000020004" pitchFamily="2" charset="0"/>
            </a:endParaRPr>
          </a:p>
          <a:p>
            <a:r>
              <a:rPr lang="en-GB" sz="1600" dirty="0">
                <a:latin typeface="Proxima Nova Thin" panose="02000506030000020004" pitchFamily="2" charset="0"/>
              </a:rPr>
              <a:t>Can inform affected older  persons to understand their rights. </a:t>
            </a:r>
          </a:p>
        </p:txBody>
      </p:sp>
      <p:sp>
        <p:nvSpPr>
          <p:cNvPr id="12" name="CasellaDiTesto 11">
            <a:extLst>
              <a:ext uri="{FF2B5EF4-FFF2-40B4-BE49-F238E27FC236}">
                <a16:creationId xmlns:a16="http://schemas.microsoft.com/office/drawing/2014/main" id="{CF93CFEC-EA72-ADA1-71DE-E9FB9373830C}"/>
              </a:ext>
            </a:extLst>
          </p:cNvPr>
          <p:cNvSpPr txBox="1"/>
          <p:nvPr/>
        </p:nvSpPr>
        <p:spPr>
          <a:xfrm>
            <a:off x="6363678" y="3225395"/>
            <a:ext cx="4899849" cy="3293209"/>
          </a:xfrm>
          <a:prstGeom prst="rect">
            <a:avLst/>
          </a:prstGeom>
          <a:noFill/>
        </p:spPr>
        <p:txBody>
          <a:bodyPr wrap="square">
            <a:spAutoFit/>
          </a:bodyPr>
          <a:lstStyle/>
          <a:p>
            <a:r>
              <a:rPr lang="en-GB" sz="1600" dirty="0">
                <a:latin typeface="Proxima Nova Thin" panose="02000506030000020004" pitchFamily="2" charset="0"/>
              </a:rPr>
              <a:t>Use them to:</a:t>
            </a:r>
          </a:p>
          <a:p>
            <a:endParaRPr lang="en-GB" sz="1600" dirty="0">
              <a:latin typeface="Proxima Nova Thin" panose="02000506030000020004" pitchFamily="2" charset="0"/>
            </a:endParaRPr>
          </a:p>
          <a:p>
            <a:r>
              <a:rPr lang="en-GB" sz="1600" dirty="0">
                <a:latin typeface="Proxima Nova Thin" panose="02000506030000020004" pitchFamily="2" charset="0"/>
              </a:rPr>
              <a:t>Jointly prioritise actions.</a:t>
            </a:r>
          </a:p>
          <a:p>
            <a:r>
              <a:rPr lang="en-GB" sz="1600" dirty="0">
                <a:latin typeface="Proxima Nova Thin" panose="02000506030000020004" pitchFamily="2" charset="0"/>
              </a:rPr>
              <a:t> </a:t>
            </a:r>
          </a:p>
          <a:p>
            <a:r>
              <a:rPr lang="en-GB" sz="1600" dirty="0">
                <a:latin typeface="Proxima Nova Thin" panose="02000506030000020004" pitchFamily="2" charset="0"/>
              </a:rPr>
              <a:t>Work with governments, communities and partners.</a:t>
            </a:r>
          </a:p>
          <a:p>
            <a:r>
              <a:rPr lang="en-GB" sz="1600" dirty="0">
                <a:latin typeface="Proxima Nova Thin" panose="02000506030000020004" pitchFamily="2" charset="0"/>
              </a:rPr>
              <a:t> </a:t>
            </a:r>
          </a:p>
          <a:p>
            <a:r>
              <a:rPr lang="en-GB" sz="1600" dirty="0">
                <a:latin typeface="Proxima Nova Thin" panose="02000506030000020004" pitchFamily="2" charset="0"/>
              </a:rPr>
              <a:t>Design,  implement and improve a response.</a:t>
            </a:r>
          </a:p>
          <a:p>
            <a:r>
              <a:rPr lang="en-GB" sz="1600" dirty="0">
                <a:latin typeface="Proxima Nova Thin" panose="02000506030000020004" pitchFamily="2" charset="0"/>
              </a:rPr>
              <a:t> </a:t>
            </a:r>
          </a:p>
          <a:p>
            <a:r>
              <a:rPr lang="en-GB" sz="1600" dirty="0">
                <a:latin typeface="Proxima Nova Thin" panose="02000506030000020004" pitchFamily="2" charset="0"/>
              </a:rPr>
              <a:t>Measure how effective a programme is.</a:t>
            </a:r>
          </a:p>
          <a:p>
            <a:r>
              <a:rPr lang="en-GB" sz="1600" dirty="0">
                <a:latin typeface="Proxima Nova Thin" panose="02000506030000020004" pitchFamily="2" charset="0"/>
              </a:rPr>
              <a:t> </a:t>
            </a:r>
          </a:p>
          <a:p>
            <a:r>
              <a:rPr lang="en-GB" sz="1600" dirty="0">
                <a:latin typeface="Proxima Nova Thin" panose="02000506030000020004" pitchFamily="2" charset="0"/>
              </a:rPr>
              <a:t>Take steps to leave no one behind.</a:t>
            </a:r>
          </a:p>
          <a:p>
            <a:r>
              <a:rPr lang="en-GB" sz="1600" dirty="0">
                <a:latin typeface="Proxima Nova Thin" panose="02000506030000020004" pitchFamily="2" charset="0"/>
              </a:rPr>
              <a:t> </a:t>
            </a:r>
          </a:p>
          <a:p>
            <a:r>
              <a:rPr lang="en-GB" sz="1600" dirty="0">
                <a:latin typeface="Proxima Nova Thin" panose="02000506030000020004" pitchFamily="2" charset="0"/>
              </a:rPr>
              <a:t>Prepare before crisis strikes.</a:t>
            </a:r>
          </a:p>
        </p:txBody>
      </p:sp>
      <p:sp>
        <p:nvSpPr>
          <p:cNvPr id="14" name="Elemento grafico 36">
            <a:extLst>
              <a:ext uri="{FF2B5EF4-FFF2-40B4-BE49-F238E27FC236}">
                <a16:creationId xmlns:a16="http://schemas.microsoft.com/office/drawing/2014/main" id="{DFE57407-2015-32E7-FC34-23B099D80B1B}"/>
              </a:ext>
            </a:extLst>
          </p:cNvPr>
          <p:cNvSpPr/>
          <p:nvPr/>
        </p:nvSpPr>
        <p:spPr>
          <a:xfrm>
            <a:off x="6048983" y="3729040"/>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16" name="Elemento grafico 36">
            <a:extLst>
              <a:ext uri="{FF2B5EF4-FFF2-40B4-BE49-F238E27FC236}">
                <a16:creationId xmlns:a16="http://schemas.microsoft.com/office/drawing/2014/main" id="{5826372B-E322-AA83-F40D-ADB0321EC370}"/>
              </a:ext>
            </a:extLst>
          </p:cNvPr>
          <p:cNvSpPr/>
          <p:nvPr/>
        </p:nvSpPr>
        <p:spPr>
          <a:xfrm>
            <a:off x="6034067" y="2510010"/>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2" name="Elemento grafico 36">
            <a:extLst>
              <a:ext uri="{FF2B5EF4-FFF2-40B4-BE49-F238E27FC236}">
                <a16:creationId xmlns:a16="http://schemas.microsoft.com/office/drawing/2014/main" id="{8DB55E7D-D556-4858-18C0-8929F83BE50E}"/>
              </a:ext>
            </a:extLst>
          </p:cNvPr>
          <p:cNvSpPr/>
          <p:nvPr/>
        </p:nvSpPr>
        <p:spPr>
          <a:xfrm>
            <a:off x="6034067" y="1784465"/>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27" name="Elemento grafico 36">
            <a:extLst>
              <a:ext uri="{FF2B5EF4-FFF2-40B4-BE49-F238E27FC236}">
                <a16:creationId xmlns:a16="http://schemas.microsoft.com/office/drawing/2014/main" id="{D08C093E-12F6-5C88-E3AC-CA40F3EF5FCB}"/>
              </a:ext>
            </a:extLst>
          </p:cNvPr>
          <p:cNvSpPr/>
          <p:nvPr/>
        </p:nvSpPr>
        <p:spPr>
          <a:xfrm>
            <a:off x="6034067" y="1306444"/>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30" name="Elemento grafico 36">
            <a:extLst>
              <a:ext uri="{FF2B5EF4-FFF2-40B4-BE49-F238E27FC236}">
                <a16:creationId xmlns:a16="http://schemas.microsoft.com/office/drawing/2014/main" id="{DE833E91-60CC-FE78-F6EB-FABF9CB67D7C}"/>
              </a:ext>
            </a:extLst>
          </p:cNvPr>
          <p:cNvSpPr/>
          <p:nvPr/>
        </p:nvSpPr>
        <p:spPr>
          <a:xfrm>
            <a:off x="6048983" y="424523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31" name="Elemento grafico 36">
            <a:extLst>
              <a:ext uri="{FF2B5EF4-FFF2-40B4-BE49-F238E27FC236}">
                <a16:creationId xmlns:a16="http://schemas.microsoft.com/office/drawing/2014/main" id="{8A9E8DE0-1CD9-D25F-F540-C61B0447B6F3}"/>
              </a:ext>
            </a:extLst>
          </p:cNvPr>
          <p:cNvSpPr/>
          <p:nvPr/>
        </p:nvSpPr>
        <p:spPr>
          <a:xfrm>
            <a:off x="6048983" y="4717181"/>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32" name="Elemento grafico 36">
            <a:extLst>
              <a:ext uri="{FF2B5EF4-FFF2-40B4-BE49-F238E27FC236}">
                <a16:creationId xmlns:a16="http://schemas.microsoft.com/office/drawing/2014/main" id="{B722F950-A6F3-5C8A-0F7F-738FADC8BCCC}"/>
              </a:ext>
            </a:extLst>
          </p:cNvPr>
          <p:cNvSpPr/>
          <p:nvPr/>
        </p:nvSpPr>
        <p:spPr>
          <a:xfrm>
            <a:off x="6048983" y="5203877"/>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33" name="Elemento grafico 36">
            <a:extLst>
              <a:ext uri="{FF2B5EF4-FFF2-40B4-BE49-F238E27FC236}">
                <a16:creationId xmlns:a16="http://schemas.microsoft.com/office/drawing/2014/main" id="{5D428C6C-35C1-C6C3-511C-F922C7F7934D}"/>
              </a:ext>
            </a:extLst>
          </p:cNvPr>
          <p:cNvSpPr/>
          <p:nvPr/>
        </p:nvSpPr>
        <p:spPr>
          <a:xfrm>
            <a:off x="6048983" y="5705323"/>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34" name="Elemento grafico 36">
            <a:extLst>
              <a:ext uri="{FF2B5EF4-FFF2-40B4-BE49-F238E27FC236}">
                <a16:creationId xmlns:a16="http://schemas.microsoft.com/office/drawing/2014/main" id="{2B1CE2C5-132A-9399-6C2A-13BD5750C45F}"/>
              </a:ext>
            </a:extLst>
          </p:cNvPr>
          <p:cNvSpPr/>
          <p:nvPr/>
        </p:nvSpPr>
        <p:spPr>
          <a:xfrm>
            <a:off x="6048983" y="6192019"/>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noFill/>
          <a:ln w="28575" cap="flat">
            <a:solidFill>
              <a:srgbClr val="F25A22"/>
            </a:solid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Tree>
    <p:extLst>
      <p:ext uri="{BB962C8B-B14F-4D97-AF65-F5344CB8AC3E}">
        <p14:creationId xmlns:p14="http://schemas.microsoft.com/office/powerpoint/2010/main" val="103688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85B8939A-98EA-6371-4D0E-2E56BED88AB8}"/>
              </a:ext>
            </a:extLst>
          </p:cNvPr>
          <p:cNvSpPr/>
          <p:nvPr/>
        </p:nvSpPr>
        <p:spPr>
          <a:xfrm>
            <a:off x="690469" y="545690"/>
            <a:ext cx="4065701" cy="4065701"/>
          </a:xfrm>
          <a:prstGeom prst="ellipse">
            <a:avLst/>
          </a:prstGeom>
          <a:solidFill>
            <a:srgbClr val="E4E4E4"/>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dirty="0"/>
          </a:p>
        </p:txBody>
      </p:sp>
      <p:pic>
        <p:nvPicPr>
          <p:cNvPr id="42" name="Elemento grafico 41">
            <a:extLst>
              <a:ext uri="{FF2B5EF4-FFF2-40B4-BE49-F238E27FC236}">
                <a16:creationId xmlns:a16="http://schemas.microsoft.com/office/drawing/2014/main" id="{0B1264B3-3422-ECB4-2C2B-671430EDF9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707160">
            <a:off x="8879327" y="4436332"/>
            <a:ext cx="6614935" cy="5759771"/>
          </a:xfrm>
          <a:prstGeom prst="rect">
            <a:avLst/>
          </a:prstGeom>
        </p:spPr>
      </p:pic>
      <p:sp>
        <p:nvSpPr>
          <p:cNvPr id="40" name="Figura a mano libera 39">
            <a:extLst>
              <a:ext uri="{FF2B5EF4-FFF2-40B4-BE49-F238E27FC236}">
                <a16:creationId xmlns:a16="http://schemas.microsoft.com/office/drawing/2014/main" id="{648AD63E-F7F7-E54F-6A65-53BA688300F5}"/>
              </a:ext>
            </a:extLst>
          </p:cNvPr>
          <p:cNvSpPr/>
          <p:nvPr/>
        </p:nvSpPr>
        <p:spPr>
          <a:xfrm rot="2039819">
            <a:off x="-3744749" y="4603000"/>
            <a:ext cx="10632465" cy="2598856"/>
          </a:xfrm>
          <a:custGeom>
            <a:avLst/>
            <a:gdLst>
              <a:gd name="connsiteX0" fmla="*/ 0 w 9973875"/>
              <a:gd name="connsiteY0" fmla="*/ 1504816 h 1881619"/>
              <a:gd name="connsiteX1" fmla="*/ 3048000 w 9973875"/>
              <a:gd name="connsiteY1" fmla="*/ 1002793 h 1881619"/>
              <a:gd name="connsiteX2" fmla="*/ 6006353 w 9973875"/>
              <a:gd name="connsiteY2" fmla="*/ 1863404 h 1881619"/>
              <a:gd name="connsiteX3" fmla="*/ 9341223 w 9973875"/>
              <a:gd name="connsiteY3" fmla="*/ 34604 h 1881619"/>
              <a:gd name="connsiteX4" fmla="*/ 9968753 w 9973875"/>
              <a:gd name="connsiteY4" fmla="*/ 841428 h 1881619"/>
              <a:gd name="connsiteX0" fmla="*/ 0 w 10596606"/>
              <a:gd name="connsiteY0" fmla="*/ 1792033 h 2168836"/>
              <a:gd name="connsiteX1" fmla="*/ 3048000 w 10596606"/>
              <a:gd name="connsiteY1" fmla="*/ 1290010 h 2168836"/>
              <a:gd name="connsiteX2" fmla="*/ 6006353 w 10596606"/>
              <a:gd name="connsiteY2" fmla="*/ 2150621 h 2168836"/>
              <a:gd name="connsiteX3" fmla="*/ 9341223 w 10596606"/>
              <a:gd name="connsiteY3" fmla="*/ 321821 h 2168836"/>
              <a:gd name="connsiteX4" fmla="*/ 10596282 w 10596606"/>
              <a:gd name="connsiteY4" fmla="*/ 232174 h 2168836"/>
              <a:gd name="connsiteX0" fmla="*/ 0 w 10632465"/>
              <a:gd name="connsiteY0" fmla="*/ 2598856 h 2598856"/>
              <a:gd name="connsiteX1" fmla="*/ 3083859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 name="connsiteX0" fmla="*/ 0 w 10632465"/>
              <a:gd name="connsiteY0" fmla="*/ 2598856 h 2598856"/>
              <a:gd name="connsiteX1" fmla="*/ 2635624 w 10632465"/>
              <a:gd name="connsiteY1" fmla="*/ 1290010 h 2598856"/>
              <a:gd name="connsiteX2" fmla="*/ 6042212 w 10632465"/>
              <a:gd name="connsiteY2" fmla="*/ 2150621 h 2598856"/>
              <a:gd name="connsiteX3" fmla="*/ 9377082 w 10632465"/>
              <a:gd name="connsiteY3" fmla="*/ 321821 h 2598856"/>
              <a:gd name="connsiteX4" fmla="*/ 10632141 w 10632465"/>
              <a:gd name="connsiteY4" fmla="*/ 232174 h 259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465" h="2598856">
                <a:moveTo>
                  <a:pt x="0" y="2598856"/>
                </a:moveTo>
                <a:cubicBezTo>
                  <a:pt x="1023470" y="2317962"/>
                  <a:pt x="1628589" y="1364716"/>
                  <a:pt x="2635624" y="1290010"/>
                </a:cubicBezTo>
                <a:cubicBezTo>
                  <a:pt x="3642659" y="1215304"/>
                  <a:pt x="4918636" y="2311986"/>
                  <a:pt x="6042212" y="2150621"/>
                </a:cubicBezTo>
                <a:cubicBezTo>
                  <a:pt x="7165788" y="1989256"/>
                  <a:pt x="8716682" y="492150"/>
                  <a:pt x="9377082" y="321821"/>
                </a:cubicBezTo>
                <a:cubicBezTo>
                  <a:pt x="10037482" y="151492"/>
                  <a:pt x="10648576" y="-256403"/>
                  <a:pt x="10632141" y="2321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4" name="Rettangolo 3">
            <a:extLst>
              <a:ext uri="{FF2B5EF4-FFF2-40B4-BE49-F238E27FC236}">
                <a16:creationId xmlns:a16="http://schemas.microsoft.com/office/drawing/2014/main" id="{F386BDBC-E425-75C0-5C7E-6AE94535E3DE}"/>
              </a:ext>
            </a:extLst>
          </p:cNvPr>
          <p:cNvSpPr/>
          <p:nvPr/>
        </p:nvSpPr>
        <p:spPr>
          <a:xfrm>
            <a:off x="10058399" y="1"/>
            <a:ext cx="2128395" cy="1440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O"/>
          </a:p>
        </p:txBody>
      </p:sp>
      <p:sp>
        <p:nvSpPr>
          <p:cNvPr id="20" name="CasellaDiTesto 19">
            <a:extLst>
              <a:ext uri="{FF2B5EF4-FFF2-40B4-BE49-F238E27FC236}">
                <a16:creationId xmlns:a16="http://schemas.microsoft.com/office/drawing/2014/main" id="{9EDE0941-4E57-14D4-68F5-9B8CCD44F903}"/>
              </a:ext>
            </a:extLst>
          </p:cNvPr>
          <p:cNvSpPr txBox="1"/>
          <p:nvPr/>
        </p:nvSpPr>
        <p:spPr>
          <a:xfrm>
            <a:off x="4922693" y="473985"/>
            <a:ext cx="4652175" cy="1323439"/>
          </a:xfrm>
          <a:prstGeom prst="rect">
            <a:avLst/>
          </a:prstGeom>
          <a:noFill/>
        </p:spPr>
        <p:txBody>
          <a:bodyPr wrap="square" rtlCol="0">
            <a:spAutoFit/>
          </a:bodyPr>
          <a:lstStyle/>
          <a:p>
            <a:pPr algn="r"/>
            <a:r>
              <a:rPr lang="it-CO" sz="4000" b="1" dirty="0">
                <a:solidFill>
                  <a:srgbClr val="0070C0"/>
                </a:solidFill>
                <a:latin typeface="Proxima Nova Rg" panose="02000506030000020004" pitchFamily="2" charset="0"/>
              </a:rPr>
              <a:t>Why use Inclusion Standards?</a:t>
            </a:r>
          </a:p>
        </p:txBody>
      </p:sp>
      <p:sp>
        <p:nvSpPr>
          <p:cNvPr id="21" name="CasellaDiTesto 20">
            <a:extLst>
              <a:ext uri="{FF2B5EF4-FFF2-40B4-BE49-F238E27FC236}">
                <a16:creationId xmlns:a16="http://schemas.microsoft.com/office/drawing/2014/main" id="{CE6CC3AF-B0F6-1C69-C1C6-6255B59963E9}"/>
              </a:ext>
            </a:extLst>
          </p:cNvPr>
          <p:cNvSpPr txBox="1"/>
          <p:nvPr/>
        </p:nvSpPr>
        <p:spPr>
          <a:xfrm>
            <a:off x="1610116" y="4844313"/>
            <a:ext cx="5299471" cy="1631216"/>
          </a:xfrm>
          <a:prstGeom prst="rect">
            <a:avLst/>
          </a:prstGeom>
          <a:noFill/>
        </p:spPr>
        <p:txBody>
          <a:bodyPr wrap="square" rtlCol="0">
            <a:spAutoFit/>
          </a:bodyPr>
          <a:lstStyle/>
          <a:p>
            <a:r>
              <a:rPr lang="en-US" sz="2000" dirty="0">
                <a:latin typeface="Proxima Nova Thin" panose="02000506030000020004" pitchFamily="2" charset="0"/>
              </a:rPr>
              <a:t>Suggest ways to:</a:t>
            </a:r>
          </a:p>
          <a:p>
            <a:r>
              <a:rPr lang="en-US" sz="2000" dirty="0">
                <a:latin typeface="Proxima Nova Thin" panose="02000506030000020004" pitchFamily="2" charset="0"/>
              </a:rPr>
              <a:t> </a:t>
            </a:r>
          </a:p>
          <a:p>
            <a:r>
              <a:rPr lang="en-US" sz="2000" dirty="0">
                <a:latin typeface="Proxima Nova Thin" panose="02000506030000020004" pitchFamily="2" charset="0"/>
              </a:rPr>
              <a:t>Include those most at risk during emergencies.</a:t>
            </a:r>
          </a:p>
          <a:p>
            <a:r>
              <a:rPr lang="en-US" sz="2000" dirty="0">
                <a:latin typeface="Proxima Nova Thin" panose="02000506030000020004" pitchFamily="2" charset="0"/>
              </a:rPr>
              <a:t>   </a:t>
            </a:r>
          </a:p>
          <a:p>
            <a:r>
              <a:rPr lang="en-US" sz="2000" dirty="0">
                <a:latin typeface="Proxima Nova Thin" panose="02000506030000020004" pitchFamily="2" charset="0"/>
              </a:rPr>
              <a:t>Prevent anyone from being left behind.</a:t>
            </a:r>
          </a:p>
        </p:txBody>
      </p:sp>
      <p:sp>
        <p:nvSpPr>
          <p:cNvPr id="38" name="Elemento grafico 10">
            <a:extLst>
              <a:ext uri="{FF2B5EF4-FFF2-40B4-BE49-F238E27FC236}">
                <a16:creationId xmlns:a16="http://schemas.microsoft.com/office/drawing/2014/main" id="{31764124-214D-9BEA-06CC-B1B4A2F74483}"/>
              </a:ext>
            </a:extLst>
          </p:cNvPr>
          <p:cNvSpPr/>
          <p:nvPr/>
        </p:nvSpPr>
        <p:spPr>
          <a:xfrm>
            <a:off x="5279845" y="-1914794"/>
            <a:ext cx="2299141" cy="2203023"/>
          </a:xfrm>
          <a:custGeom>
            <a:avLst/>
            <a:gdLst>
              <a:gd name="connsiteX0" fmla="*/ 0 w 1504059"/>
              <a:gd name="connsiteY0" fmla="*/ 71994 h 1441180"/>
              <a:gd name="connsiteX1" fmla="*/ 71483 w 1504059"/>
              <a:gd name="connsiteY1" fmla="*/ 71994 h 1441180"/>
              <a:gd name="connsiteX2" fmla="*/ 71483 w 1504059"/>
              <a:gd name="connsiteY2" fmla="*/ 0 h 1441180"/>
              <a:gd name="connsiteX3" fmla="*/ 0 w 1504059"/>
              <a:gd name="connsiteY3" fmla="*/ 0 h 1441180"/>
              <a:gd name="connsiteX4" fmla="*/ 238709 w 1504059"/>
              <a:gd name="connsiteY4" fmla="*/ 71994 h 1441180"/>
              <a:gd name="connsiteX5" fmla="*/ 310192 w 1504059"/>
              <a:gd name="connsiteY5" fmla="*/ 71994 h 1441180"/>
              <a:gd name="connsiteX6" fmla="*/ 310192 w 1504059"/>
              <a:gd name="connsiteY6" fmla="*/ 0 h 1441180"/>
              <a:gd name="connsiteX7" fmla="*/ 238709 w 1504059"/>
              <a:gd name="connsiteY7" fmla="*/ 0 h 1441180"/>
              <a:gd name="connsiteX8" fmla="*/ 477741 w 1504059"/>
              <a:gd name="connsiteY8" fmla="*/ 71994 h 1441180"/>
              <a:gd name="connsiteX9" fmla="*/ 549871 w 1504059"/>
              <a:gd name="connsiteY9" fmla="*/ 71994 h 1441180"/>
              <a:gd name="connsiteX10" fmla="*/ 549871 w 1504059"/>
              <a:gd name="connsiteY10" fmla="*/ 0 h 1441180"/>
              <a:gd name="connsiteX11" fmla="*/ 478711 w 1504059"/>
              <a:gd name="connsiteY11" fmla="*/ 0 h 1441180"/>
              <a:gd name="connsiteX12" fmla="*/ 716450 w 1504059"/>
              <a:gd name="connsiteY12" fmla="*/ 71994 h 1441180"/>
              <a:gd name="connsiteX13" fmla="*/ 787610 w 1504059"/>
              <a:gd name="connsiteY13" fmla="*/ 71994 h 1441180"/>
              <a:gd name="connsiteX14" fmla="*/ 787610 w 1504059"/>
              <a:gd name="connsiteY14" fmla="*/ 0 h 1441180"/>
              <a:gd name="connsiteX15" fmla="*/ 716450 w 1504059"/>
              <a:gd name="connsiteY15" fmla="*/ 0 h 1441180"/>
              <a:gd name="connsiteX16" fmla="*/ 955159 w 1504059"/>
              <a:gd name="connsiteY16" fmla="*/ 71994 h 1441180"/>
              <a:gd name="connsiteX17" fmla="*/ 1026642 w 1504059"/>
              <a:gd name="connsiteY17" fmla="*/ 71994 h 1441180"/>
              <a:gd name="connsiteX18" fmla="*/ 1026642 w 1504059"/>
              <a:gd name="connsiteY18" fmla="*/ 0 h 1441180"/>
              <a:gd name="connsiteX19" fmla="*/ 955159 w 1504059"/>
              <a:gd name="connsiteY19" fmla="*/ 0 h 1441180"/>
              <a:gd name="connsiteX20" fmla="*/ 1193867 w 1504059"/>
              <a:gd name="connsiteY20" fmla="*/ 71994 h 1441180"/>
              <a:gd name="connsiteX21" fmla="*/ 1265351 w 1504059"/>
              <a:gd name="connsiteY21" fmla="*/ 71994 h 1441180"/>
              <a:gd name="connsiteX22" fmla="*/ 1265351 w 1504059"/>
              <a:gd name="connsiteY22" fmla="*/ 0 h 1441180"/>
              <a:gd name="connsiteX23" fmla="*/ 1193867 w 1504059"/>
              <a:gd name="connsiteY23" fmla="*/ 0 h 1441180"/>
              <a:gd name="connsiteX24" fmla="*/ 1432900 w 1504059"/>
              <a:gd name="connsiteY24" fmla="*/ 0 h 1441180"/>
              <a:gd name="connsiteX25" fmla="*/ 1432900 w 1504059"/>
              <a:gd name="connsiteY25" fmla="*/ 71994 h 1441180"/>
              <a:gd name="connsiteX26" fmla="*/ 1504059 w 1504059"/>
              <a:gd name="connsiteY26" fmla="*/ 71994 h 1441180"/>
              <a:gd name="connsiteX27" fmla="*/ 1504059 w 1504059"/>
              <a:gd name="connsiteY27" fmla="*/ 0 h 1441180"/>
              <a:gd name="connsiteX28" fmla="*/ 0 w 1504059"/>
              <a:gd name="connsiteY28" fmla="*/ 345636 h 1441180"/>
              <a:gd name="connsiteX29" fmla="*/ 71483 w 1504059"/>
              <a:gd name="connsiteY29" fmla="*/ 345636 h 1441180"/>
              <a:gd name="connsiteX30" fmla="*/ 71483 w 1504059"/>
              <a:gd name="connsiteY30" fmla="*/ 273968 h 1441180"/>
              <a:gd name="connsiteX31" fmla="*/ 0 w 1504059"/>
              <a:gd name="connsiteY31" fmla="*/ 273968 h 1441180"/>
              <a:gd name="connsiteX32" fmla="*/ 238709 w 1504059"/>
              <a:gd name="connsiteY32" fmla="*/ 345636 h 1441180"/>
              <a:gd name="connsiteX33" fmla="*/ 310192 w 1504059"/>
              <a:gd name="connsiteY33" fmla="*/ 345636 h 1441180"/>
              <a:gd name="connsiteX34" fmla="*/ 310192 w 1504059"/>
              <a:gd name="connsiteY34" fmla="*/ 273968 h 1441180"/>
              <a:gd name="connsiteX35" fmla="*/ 238709 w 1504059"/>
              <a:gd name="connsiteY35" fmla="*/ 273968 h 1441180"/>
              <a:gd name="connsiteX36" fmla="*/ 477741 w 1504059"/>
              <a:gd name="connsiteY36" fmla="*/ 345636 h 1441180"/>
              <a:gd name="connsiteX37" fmla="*/ 549871 w 1504059"/>
              <a:gd name="connsiteY37" fmla="*/ 345636 h 1441180"/>
              <a:gd name="connsiteX38" fmla="*/ 549871 w 1504059"/>
              <a:gd name="connsiteY38" fmla="*/ 273968 h 1441180"/>
              <a:gd name="connsiteX39" fmla="*/ 478711 w 1504059"/>
              <a:gd name="connsiteY39" fmla="*/ 273968 h 1441180"/>
              <a:gd name="connsiteX40" fmla="*/ 716450 w 1504059"/>
              <a:gd name="connsiteY40" fmla="*/ 345636 h 1441180"/>
              <a:gd name="connsiteX41" fmla="*/ 787610 w 1504059"/>
              <a:gd name="connsiteY41" fmla="*/ 345636 h 1441180"/>
              <a:gd name="connsiteX42" fmla="*/ 787610 w 1504059"/>
              <a:gd name="connsiteY42" fmla="*/ 273968 h 1441180"/>
              <a:gd name="connsiteX43" fmla="*/ 716450 w 1504059"/>
              <a:gd name="connsiteY43" fmla="*/ 273968 h 1441180"/>
              <a:gd name="connsiteX44" fmla="*/ 955159 w 1504059"/>
              <a:gd name="connsiteY44" fmla="*/ 345636 h 1441180"/>
              <a:gd name="connsiteX45" fmla="*/ 1026642 w 1504059"/>
              <a:gd name="connsiteY45" fmla="*/ 345636 h 1441180"/>
              <a:gd name="connsiteX46" fmla="*/ 1026642 w 1504059"/>
              <a:gd name="connsiteY46" fmla="*/ 273968 h 1441180"/>
              <a:gd name="connsiteX47" fmla="*/ 955159 w 1504059"/>
              <a:gd name="connsiteY47" fmla="*/ 273968 h 1441180"/>
              <a:gd name="connsiteX48" fmla="*/ 1193867 w 1504059"/>
              <a:gd name="connsiteY48" fmla="*/ 345636 h 1441180"/>
              <a:gd name="connsiteX49" fmla="*/ 1265351 w 1504059"/>
              <a:gd name="connsiteY49" fmla="*/ 345636 h 1441180"/>
              <a:gd name="connsiteX50" fmla="*/ 1265351 w 1504059"/>
              <a:gd name="connsiteY50" fmla="*/ 273968 h 1441180"/>
              <a:gd name="connsiteX51" fmla="*/ 1193867 w 1504059"/>
              <a:gd name="connsiteY51" fmla="*/ 273968 h 1441180"/>
              <a:gd name="connsiteX52" fmla="*/ 1432900 w 1504059"/>
              <a:gd name="connsiteY52" fmla="*/ 345636 h 1441180"/>
              <a:gd name="connsiteX53" fmla="*/ 1504059 w 1504059"/>
              <a:gd name="connsiteY53" fmla="*/ 345636 h 1441180"/>
              <a:gd name="connsiteX54" fmla="*/ 1504059 w 1504059"/>
              <a:gd name="connsiteY54" fmla="*/ 273968 h 1441180"/>
              <a:gd name="connsiteX55" fmla="*/ 1432900 w 1504059"/>
              <a:gd name="connsiteY55" fmla="*/ 273968 h 1441180"/>
              <a:gd name="connsiteX56" fmla="*/ 0 w 1504059"/>
              <a:gd name="connsiteY56" fmla="*/ 618952 h 1441180"/>
              <a:gd name="connsiteX57" fmla="*/ 71483 w 1504059"/>
              <a:gd name="connsiteY57" fmla="*/ 618952 h 1441180"/>
              <a:gd name="connsiteX58" fmla="*/ 71483 w 1504059"/>
              <a:gd name="connsiteY58" fmla="*/ 547609 h 1441180"/>
              <a:gd name="connsiteX59" fmla="*/ 0 w 1504059"/>
              <a:gd name="connsiteY59" fmla="*/ 547609 h 1441180"/>
              <a:gd name="connsiteX60" fmla="*/ 238709 w 1504059"/>
              <a:gd name="connsiteY60" fmla="*/ 618952 h 1441180"/>
              <a:gd name="connsiteX61" fmla="*/ 310192 w 1504059"/>
              <a:gd name="connsiteY61" fmla="*/ 618952 h 1441180"/>
              <a:gd name="connsiteX62" fmla="*/ 310192 w 1504059"/>
              <a:gd name="connsiteY62" fmla="*/ 547609 h 1441180"/>
              <a:gd name="connsiteX63" fmla="*/ 238709 w 1504059"/>
              <a:gd name="connsiteY63" fmla="*/ 547609 h 1441180"/>
              <a:gd name="connsiteX64" fmla="*/ 477741 w 1504059"/>
              <a:gd name="connsiteY64" fmla="*/ 618952 h 1441180"/>
              <a:gd name="connsiteX65" fmla="*/ 549871 w 1504059"/>
              <a:gd name="connsiteY65" fmla="*/ 618952 h 1441180"/>
              <a:gd name="connsiteX66" fmla="*/ 549871 w 1504059"/>
              <a:gd name="connsiteY66" fmla="*/ 547609 h 1441180"/>
              <a:gd name="connsiteX67" fmla="*/ 478711 w 1504059"/>
              <a:gd name="connsiteY67" fmla="*/ 547609 h 1441180"/>
              <a:gd name="connsiteX68" fmla="*/ 716450 w 1504059"/>
              <a:gd name="connsiteY68" fmla="*/ 618952 h 1441180"/>
              <a:gd name="connsiteX69" fmla="*/ 787610 w 1504059"/>
              <a:gd name="connsiteY69" fmla="*/ 618952 h 1441180"/>
              <a:gd name="connsiteX70" fmla="*/ 787610 w 1504059"/>
              <a:gd name="connsiteY70" fmla="*/ 547609 h 1441180"/>
              <a:gd name="connsiteX71" fmla="*/ 716450 w 1504059"/>
              <a:gd name="connsiteY71" fmla="*/ 547609 h 1441180"/>
              <a:gd name="connsiteX72" fmla="*/ 955159 w 1504059"/>
              <a:gd name="connsiteY72" fmla="*/ 618952 h 1441180"/>
              <a:gd name="connsiteX73" fmla="*/ 1026642 w 1504059"/>
              <a:gd name="connsiteY73" fmla="*/ 618952 h 1441180"/>
              <a:gd name="connsiteX74" fmla="*/ 1026642 w 1504059"/>
              <a:gd name="connsiteY74" fmla="*/ 547609 h 1441180"/>
              <a:gd name="connsiteX75" fmla="*/ 955159 w 1504059"/>
              <a:gd name="connsiteY75" fmla="*/ 547609 h 1441180"/>
              <a:gd name="connsiteX76" fmla="*/ 1193867 w 1504059"/>
              <a:gd name="connsiteY76" fmla="*/ 618952 h 1441180"/>
              <a:gd name="connsiteX77" fmla="*/ 1265351 w 1504059"/>
              <a:gd name="connsiteY77" fmla="*/ 618952 h 1441180"/>
              <a:gd name="connsiteX78" fmla="*/ 1265351 w 1504059"/>
              <a:gd name="connsiteY78" fmla="*/ 547609 h 1441180"/>
              <a:gd name="connsiteX79" fmla="*/ 1193867 w 1504059"/>
              <a:gd name="connsiteY79" fmla="*/ 547609 h 1441180"/>
              <a:gd name="connsiteX80" fmla="*/ 1432900 w 1504059"/>
              <a:gd name="connsiteY80" fmla="*/ 618952 h 1441180"/>
              <a:gd name="connsiteX81" fmla="*/ 1504059 w 1504059"/>
              <a:gd name="connsiteY81" fmla="*/ 618952 h 1441180"/>
              <a:gd name="connsiteX82" fmla="*/ 1504059 w 1504059"/>
              <a:gd name="connsiteY82" fmla="*/ 547609 h 1441180"/>
              <a:gd name="connsiteX83" fmla="*/ 1432900 w 1504059"/>
              <a:gd name="connsiteY83" fmla="*/ 547609 h 1441180"/>
              <a:gd name="connsiteX84" fmla="*/ 0 w 1504059"/>
              <a:gd name="connsiteY84" fmla="*/ 893571 h 1441180"/>
              <a:gd name="connsiteX85" fmla="*/ 71483 w 1504059"/>
              <a:gd name="connsiteY85" fmla="*/ 893571 h 1441180"/>
              <a:gd name="connsiteX86" fmla="*/ 71483 w 1504059"/>
              <a:gd name="connsiteY86" fmla="*/ 821577 h 1441180"/>
              <a:gd name="connsiteX87" fmla="*/ 0 w 1504059"/>
              <a:gd name="connsiteY87" fmla="*/ 821577 h 1441180"/>
              <a:gd name="connsiteX88" fmla="*/ 238709 w 1504059"/>
              <a:gd name="connsiteY88" fmla="*/ 893571 h 1441180"/>
              <a:gd name="connsiteX89" fmla="*/ 310192 w 1504059"/>
              <a:gd name="connsiteY89" fmla="*/ 893571 h 1441180"/>
              <a:gd name="connsiteX90" fmla="*/ 310192 w 1504059"/>
              <a:gd name="connsiteY90" fmla="*/ 821577 h 1441180"/>
              <a:gd name="connsiteX91" fmla="*/ 238709 w 1504059"/>
              <a:gd name="connsiteY91" fmla="*/ 821577 h 1441180"/>
              <a:gd name="connsiteX92" fmla="*/ 477741 w 1504059"/>
              <a:gd name="connsiteY92" fmla="*/ 893571 h 1441180"/>
              <a:gd name="connsiteX93" fmla="*/ 549871 w 1504059"/>
              <a:gd name="connsiteY93" fmla="*/ 893571 h 1441180"/>
              <a:gd name="connsiteX94" fmla="*/ 549871 w 1504059"/>
              <a:gd name="connsiteY94" fmla="*/ 821577 h 1441180"/>
              <a:gd name="connsiteX95" fmla="*/ 478711 w 1504059"/>
              <a:gd name="connsiteY95" fmla="*/ 821577 h 1441180"/>
              <a:gd name="connsiteX96" fmla="*/ 716450 w 1504059"/>
              <a:gd name="connsiteY96" fmla="*/ 893571 h 1441180"/>
              <a:gd name="connsiteX97" fmla="*/ 787610 w 1504059"/>
              <a:gd name="connsiteY97" fmla="*/ 893571 h 1441180"/>
              <a:gd name="connsiteX98" fmla="*/ 787610 w 1504059"/>
              <a:gd name="connsiteY98" fmla="*/ 821577 h 1441180"/>
              <a:gd name="connsiteX99" fmla="*/ 716450 w 1504059"/>
              <a:gd name="connsiteY99" fmla="*/ 821577 h 1441180"/>
              <a:gd name="connsiteX100" fmla="*/ 955159 w 1504059"/>
              <a:gd name="connsiteY100" fmla="*/ 893571 h 1441180"/>
              <a:gd name="connsiteX101" fmla="*/ 1026642 w 1504059"/>
              <a:gd name="connsiteY101" fmla="*/ 893571 h 1441180"/>
              <a:gd name="connsiteX102" fmla="*/ 1026642 w 1504059"/>
              <a:gd name="connsiteY102" fmla="*/ 821577 h 1441180"/>
              <a:gd name="connsiteX103" fmla="*/ 955159 w 1504059"/>
              <a:gd name="connsiteY103" fmla="*/ 821577 h 1441180"/>
              <a:gd name="connsiteX104" fmla="*/ 1193867 w 1504059"/>
              <a:gd name="connsiteY104" fmla="*/ 893571 h 1441180"/>
              <a:gd name="connsiteX105" fmla="*/ 1265351 w 1504059"/>
              <a:gd name="connsiteY105" fmla="*/ 893571 h 1441180"/>
              <a:gd name="connsiteX106" fmla="*/ 1265351 w 1504059"/>
              <a:gd name="connsiteY106" fmla="*/ 821577 h 1441180"/>
              <a:gd name="connsiteX107" fmla="*/ 1193867 w 1504059"/>
              <a:gd name="connsiteY107" fmla="*/ 821577 h 1441180"/>
              <a:gd name="connsiteX108" fmla="*/ 1432900 w 1504059"/>
              <a:gd name="connsiteY108" fmla="*/ 893571 h 1441180"/>
              <a:gd name="connsiteX109" fmla="*/ 1504059 w 1504059"/>
              <a:gd name="connsiteY109" fmla="*/ 893571 h 1441180"/>
              <a:gd name="connsiteX110" fmla="*/ 1504059 w 1504059"/>
              <a:gd name="connsiteY110" fmla="*/ 821577 h 1441180"/>
              <a:gd name="connsiteX111" fmla="*/ 1432900 w 1504059"/>
              <a:gd name="connsiteY111" fmla="*/ 821577 h 1441180"/>
              <a:gd name="connsiteX112" fmla="*/ 0 w 1504059"/>
              <a:gd name="connsiteY112" fmla="*/ 1167213 h 1441180"/>
              <a:gd name="connsiteX113" fmla="*/ 71483 w 1504059"/>
              <a:gd name="connsiteY113" fmla="*/ 1167213 h 1441180"/>
              <a:gd name="connsiteX114" fmla="*/ 71483 w 1504059"/>
              <a:gd name="connsiteY114" fmla="*/ 1095219 h 1441180"/>
              <a:gd name="connsiteX115" fmla="*/ 0 w 1504059"/>
              <a:gd name="connsiteY115" fmla="*/ 1095219 h 1441180"/>
              <a:gd name="connsiteX116" fmla="*/ 238709 w 1504059"/>
              <a:gd name="connsiteY116" fmla="*/ 1167213 h 1441180"/>
              <a:gd name="connsiteX117" fmla="*/ 310192 w 1504059"/>
              <a:gd name="connsiteY117" fmla="*/ 1167213 h 1441180"/>
              <a:gd name="connsiteX118" fmla="*/ 310192 w 1504059"/>
              <a:gd name="connsiteY118" fmla="*/ 1095219 h 1441180"/>
              <a:gd name="connsiteX119" fmla="*/ 238709 w 1504059"/>
              <a:gd name="connsiteY119" fmla="*/ 1095219 h 1441180"/>
              <a:gd name="connsiteX120" fmla="*/ 477741 w 1504059"/>
              <a:gd name="connsiteY120" fmla="*/ 1167213 h 1441180"/>
              <a:gd name="connsiteX121" fmla="*/ 549871 w 1504059"/>
              <a:gd name="connsiteY121" fmla="*/ 1167213 h 1441180"/>
              <a:gd name="connsiteX122" fmla="*/ 549871 w 1504059"/>
              <a:gd name="connsiteY122" fmla="*/ 1095219 h 1441180"/>
              <a:gd name="connsiteX123" fmla="*/ 478711 w 1504059"/>
              <a:gd name="connsiteY123" fmla="*/ 1095219 h 1441180"/>
              <a:gd name="connsiteX124" fmla="*/ 716450 w 1504059"/>
              <a:gd name="connsiteY124" fmla="*/ 1167213 h 1441180"/>
              <a:gd name="connsiteX125" fmla="*/ 787610 w 1504059"/>
              <a:gd name="connsiteY125" fmla="*/ 1167213 h 1441180"/>
              <a:gd name="connsiteX126" fmla="*/ 787610 w 1504059"/>
              <a:gd name="connsiteY126" fmla="*/ 1095219 h 1441180"/>
              <a:gd name="connsiteX127" fmla="*/ 716450 w 1504059"/>
              <a:gd name="connsiteY127" fmla="*/ 1095219 h 1441180"/>
              <a:gd name="connsiteX128" fmla="*/ 955159 w 1504059"/>
              <a:gd name="connsiteY128" fmla="*/ 1167213 h 1441180"/>
              <a:gd name="connsiteX129" fmla="*/ 1026642 w 1504059"/>
              <a:gd name="connsiteY129" fmla="*/ 1167213 h 1441180"/>
              <a:gd name="connsiteX130" fmla="*/ 1026642 w 1504059"/>
              <a:gd name="connsiteY130" fmla="*/ 1095219 h 1441180"/>
              <a:gd name="connsiteX131" fmla="*/ 955159 w 1504059"/>
              <a:gd name="connsiteY131" fmla="*/ 1095219 h 1441180"/>
              <a:gd name="connsiteX132" fmla="*/ 1193867 w 1504059"/>
              <a:gd name="connsiteY132" fmla="*/ 1167213 h 1441180"/>
              <a:gd name="connsiteX133" fmla="*/ 1265351 w 1504059"/>
              <a:gd name="connsiteY133" fmla="*/ 1167213 h 1441180"/>
              <a:gd name="connsiteX134" fmla="*/ 1265351 w 1504059"/>
              <a:gd name="connsiteY134" fmla="*/ 1095219 h 1441180"/>
              <a:gd name="connsiteX135" fmla="*/ 1193867 w 1504059"/>
              <a:gd name="connsiteY135" fmla="*/ 1095219 h 1441180"/>
              <a:gd name="connsiteX136" fmla="*/ 1432900 w 1504059"/>
              <a:gd name="connsiteY136" fmla="*/ 1167213 h 1441180"/>
              <a:gd name="connsiteX137" fmla="*/ 1504059 w 1504059"/>
              <a:gd name="connsiteY137" fmla="*/ 1167213 h 1441180"/>
              <a:gd name="connsiteX138" fmla="*/ 1504059 w 1504059"/>
              <a:gd name="connsiteY138" fmla="*/ 1095219 h 1441180"/>
              <a:gd name="connsiteX139" fmla="*/ 1432900 w 1504059"/>
              <a:gd name="connsiteY139" fmla="*/ 1095219 h 1441180"/>
              <a:gd name="connsiteX140" fmla="*/ 0 w 1504059"/>
              <a:gd name="connsiteY140" fmla="*/ 1441180 h 1441180"/>
              <a:gd name="connsiteX141" fmla="*/ 71483 w 1504059"/>
              <a:gd name="connsiteY141" fmla="*/ 1441180 h 1441180"/>
              <a:gd name="connsiteX142" fmla="*/ 71483 w 1504059"/>
              <a:gd name="connsiteY142" fmla="*/ 1368209 h 1441180"/>
              <a:gd name="connsiteX143" fmla="*/ 0 w 1504059"/>
              <a:gd name="connsiteY143" fmla="*/ 1368209 h 1441180"/>
              <a:gd name="connsiteX144" fmla="*/ 238709 w 1504059"/>
              <a:gd name="connsiteY144" fmla="*/ 1441180 h 1441180"/>
              <a:gd name="connsiteX145" fmla="*/ 310192 w 1504059"/>
              <a:gd name="connsiteY145" fmla="*/ 1441180 h 1441180"/>
              <a:gd name="connsiteX146" fmla="*/ 310192 w 1504059"/>
              <a:gd name="connsiteY146" fmla="*/ 1368209 h 1441180"/>
              <a:gd name="connsiteX147" fmla="*/ 238709 w 1504059"/>
              <a:gd name="connsiteY147" fmla="*/ 1368209 h 1441180"/>
              <a:gd name="connsiteX148" fmla="*/ 477741 w 1504059"/>
              <a:gd name="connsiteY148" fmla="*/ 1441180 h 1441180"/>
              <a:gd name="connsiteX149" fmla="*/ 549871 w 1504059"/>
              <a:gd name="connsiteY149" fmla="*/ 1441180 h 1441180"/>
              <a:gd name="connsiteX150" fmla="*/ 549871 w 1504059"/>
              <a:gd name="connsiteY150" fmla="*/ 1368209 h 1441180"/>
              <a:gd name="connsiteX151" fmla="*/ 478711 w 1504059"/>
              <a:gd name="connsiteY151" fmla="*/ 1368209 h 1441180"/>
              <a:gd name="connsiteX152" fmla="*/ 716450 w 1504059"/>
              <a:gd name="connsiteY152" fmla="*/ 1441180 h 1441180"/>
              <a:gd name="connsiteX153" fmla="*/ 787610 w 1504059"/>
              <a:gd name="connsiteY153" fmla="*/ 1441180 h 1441180"/>
              <a:gd name="connsiteX154" fmla="*/ 787610 w 1504059"/>
              <a:gd name="connsiteY154" fmla="*/ 1368209 h 1441180"/>
              <a:gd name="connsiteX155" fmla="*/ 716450 w 1504059"/>
              <a:gd name="connsiteY155" fmla="*/ 1368209 h 1441180"/>
              <a:gd name="connsiteX156" fmla="*/ 955159 w 1504059"/>
              <a:gd name="connsiteY156" fmla="*/ 1441180 h 1441180"/>
              <a:gd name="connsiteX157" fmla="*/ 1026642 w 1504059"/>
              <a:gd name="connsiteY157" fmla="*/ 1441180 h 1441180"/>
              <a:gd name="connsiteX158" fmla="*/ 1026642 w 1504059"/>
              <a:gd name="connsiteY158" fmla="*/ 1368209 h 1441180"/>
              <a:gd name="connsiteX159" fmla="*/ 955159 w 1504059"/>
              <a:gd name="connsiteY159" fmla="*/ 1368209 h 1441180"/>
              <a:gd name="connsiteX160" fmla="*/ 1193867 w 1504059"/>
              <a:gd name="connsiteY160" fmla="*/ 1441180 h 1441180"/>
              <a:gd name="connsiteX161" fmla="*/ 1265351 w 1504059"/>
              <a:gd name="connsiteY161" fmla="*/ 1441180 h 1441180"/>
              <a:gd name="connsiteX162" fmla="*/ 1265351 w 1504059"/>
              <a:gd name="connsiteY162" fmla="*/ 1368209 h 1441180"/>
              <a:gd name="connsiteX163" fmla="*/ 1193867 w 1504059"/>
              <a:gd name="connsiteY163" fmla="*/ 1368209 h 1441180"/>
              <a:gd name="connsiteX164" fmla="*/ 1432900 w 1504059"/>
              <a:gd name="connsiteY164" fmla="*/ 1441180 h 1441180"/>
              <a:gd name="connsiteX165" fmla="*/ 1504059 w 1504059"/>
              <a:gd name="connsiteY165" fmla="*/ 1441180 h 1441180"/>
              <a:gd name="connsiteX166" fmla="*/ 1504059 w 1504059"/>
              <a:gd name="connsiteY166" fmla="*/ 1368209 h 1441180"/>
              <a:gd name="connsiteX167" fmla="*/ 1432900 w 1504059"/>
              <a:gd name="connsiteY167" fmla="*/ 1368209 h 144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504059" h="1441180">
                <a:moveTo>
                  <a:pt x="0" y="71994"/>
                </a:moveTo>
                <a:lnTo>
                  <a:pt x="71483" y="71994"/>
                </a:lnTo>
                <a:lnTo>
                  <a:pt x="71483" y="0"/>
                </a:lnTo>
                <a:lnTo>
                  <a:pt x="0" y="0"/>
                </a:lnTo>
                <a:close/>
                <a:moveTo>
                  <a:pt x="238709" y="71994"/>
                </a:moveTo>
                <a:lnTo>
                  <a:pt x="310192" y="71994"/>
                </a:lnTo>
                <a:lnTo>
                  <a:pt x="310192" y="0"/>
                </a:lnTo>
                <a:lnTo>
                  <a:pt x="238709" y="0"/>
                </a:lnTo>
                <a:close/>
                <a:moveTo>
                  <a:pt x="477741" y="71994"/>
                </a:moveTo>
                <a:lnTo>
                  <a:pt x="549871" y="71994"/>
                </a:lnTo>
                <a:lnTo>
                  <a:pt x="549871" y="0"/>
                </a:lnTo>
                <a:lnTo>
                  <a:pt x="478711" y="0"/>
                </a:lnTo>
                <a:close/>
                <a:moveTo>
                  <a:pt x="716450" y="71994"/>
                </a:moveTo>
                <a:lnTo>
                  <a:pt x="787610" y="71994"/>
                </a:lnTo>
                <a:lnTo>
                  <a:pt x="787610" y="0"/>
                </a:lnTo>
                <a:lnTo>
                  <a:pt x="716450" y="0"/>
                </a:lnTo>
                <a:close/>
                <a:moveTo>
                  <a:pt x="955159" y="71994"/>
                </a:moveTo>
                <a:lnTo>
                  <a:pt x="1026642" y="71994"/>
                </a:lnTo>
                <a:lnTo>
                  <a:pt x="1026642" y="0"/>
                </a:lnTo>
                <a:lnTo>
                  <a:pt x="955159" y="0"/>
                </a:lnTo>
                <a:close/>
                <a:moveTo>
                  <a:pt x="1193867" y="71994"/>
                </a:moveTo>
                <a:lnTo>
                  <a:pt x="1265351" y="71994"/>
                </a:lnTo>
                <a:lnTo>
                  <a:pt x="1265351" y="0"/>
                </a:lnTo>
                <a:lnTo>
                  <a:pt x="1193867" y="0"/>
                </a:lnTo>
                <a:close/>
                <a:moveTo>
                  <a:pt x="1432900" y="0"/>
                </a:moveTo>
                <a:lnTo>
                  <a:pt x="1432900" y="71994"/>
                </a:lnTo>
                <a:lnTo>
                  <a:pt x="1504059" y="71994"/>
                </a:lnTo>
                <a:lnTo>
                  <a:pt x="1504059" y="0"/>
                </a:lnTo>
                <a:close/>
                <a:moveTo>
                  <a:pt x="0" y="345636"/>
                </a:moveTo>
                <a:lnTo>
                  <a:pt x="71483" y="345636"/>
                </a:lnTo>
                <a:lnTo>
                  <a:pt x="71483" y="273968"/>
                </a:lnTo>
                <a:lnTo>
                  <a:pt x="0" y="273968"/>
                </a:lnTo>
                <a:close/>
                <a:moveTo>
                  <a:pt x="238709" y="345636"/>
                </a:moveTo>
                <a:lnTo>
                  <a:pt x="310192" y="345636"/>
                </a:lnTo>
                <a:lnTo>
                  <a:pt x="310192" y="273968"/>
                </a:lnTo>
                <a:lnTo>
                  <a:pt x="238709" y="273968"/>
                </a:lnTo>
                <a:close/>
                <a:moveTo>
                  <a:pt x="477741" y="345636"/>
                </a:moveTo>
                <a:lnTo>
                  <a:pt x="549871" y="345636"/>
                </a:lnTo>
                <a:lnTo>
                  <a:pt x="549871" y="273968"/>
                </a:lnTo>
                <a:lnTo>
                  <a:pt x="478711" y="273968"/>
                </a:lnTo>
                <a:close/>
                <a:moveTo>
                  <a:pt x="716450" y="345636"/>
                </a:moveTo>
                <a:lnTo>
                  <a:pt x="787610" y="345636"/>
                </a:lnTo>
                <a:lnTo>
                  <a:pt x="787610" y="273968"/>
                </a:lnTo>
                <a:lnTo>
                  <a:pt x="716450" y="273968"/>
                </a:lnTo>
                <a:close/>
                <a:moveTo>
                  <a:pt x="955159" y="345636"/>
                </a:moveTo>
                <a:lnTo>
                  <a:pt x="1026642" y="345636"/>
                </a:lnTo>
                <a:lnTo>
                  <a:pt x="1026642" y="273968"/>
                </a:lnTo>
                <a:lnTo>
                  <a:pt x="955159" y="273968"/>
                </a:lnTo>
                <a:close/>
                <a:moveTo>
                  <a:pt x="1193867" y="345636"/>
                </a:moveTo>
                <a:lnTo>
                  <a:pt x="1265351" y="345636"/>
                </a:lnTo>
                <a:lnTo>
                  <a:pt x="1265351" y="273968"/>
                </a:lnTo>
                <a:lnTo>
                  <a:pt x="1193867" y="273968"/>
                </a:lnTo>
                <a:close/>
                <a:moveTo>
                  <a:pt x="1432900" y="345636"/>
                </a:moveTo>
                <a:lnTo>
                  <a:pt x="1504059" y="345636"/>
                </a:lnTo>
                <a:lnTo>
                  <a:pt x="1504059" y="273968"/>
                </a:lnTo>
                <a:lnTo>
                  <a:pt x="1432900" y="273968"/>
                </a:lnTo>
                <a:close/>
                <a:moveTo>
                  <a:pt x="0" y="618952"/>
                </a:moveTo>
                <a:lnTo>
                  <a:pt x="71483" y="618952"/>
                </a:lnTo>
                <a:lnTo>
                  <a:pt x="71483" y="547609"/>
                </a:lnTo>
                <a:lnTo>
                  <a:pt x="0" y="547609"/>
                </a:lnTo>
                <a:close/>
                <a:moveTo>
                  <a:pt x="238709" y="618952"/>
                </a:moveTo>
                <a:lnTo>
                  <a:pt x="310192" y="618952"/>
                </a:lnTo>
                <a:lnTo>
                  <a:pt x="310192" y="547609"/>
                </a:lnTo>
                <a:lnTo>
                  <a:pt x="238709" y="547609"/>
                </a:lnTo>
                <a:close/>
                <a:moveTo>
                  <a:pt x="477741" y="618952"/>
                </a:moveTo>
                <a:lnTo>
                  <a:pt x="549871" y="618952"/>
                </a:lnTo>
                <a:lnTo>
                  <a:pt x="549871" y="547609"/>
                </a:lnTo>
                <a:lnTo>
                  <a:pt x="478711" y="547609"/>
                </a:lnTo>
                <a:close/>
                <a:moveTo>
                  <a:pt x="716450" y="618952"/>
                </a:moveTo>
                <a:lnTo>
                  <a:pt x="787610" y="618952"/>
                </a:lnTo>
                <a:lnTo>
                  <a:pt x="787610" y="547609"/>
                </a:lnTo>
                <a:lnTo>
                  <a:pt x="716450" y="547609"/>
                </a:lnTo>
                <a:close/>
                <a:moveTo>
                  <a:pt x="955159" y="618952"/>
                </a:moveTo>
                <a:lnTo>
                  <a:pt x="1026642" y="618952"/>
                </a:lnTo>
                <a:lnTo>
                  <a:pt x="1026642" y="547609"/>
                </a:lnTo>
                <a:lnTo>
                  <a:pt x="955159" y="547609"/>
                </a:lnTo>
                <a:close/>
                <a:moveTo>
                  <a:pt x="1193867" y="618952"/>
                </a:moveTo>
                <a:lnTo>
                  <a:pt x="1265351" y="618952"/>
                </a:lnTo>
                <a:lnTo>
                  <a:pt x="1265351" y="547609"/>
                </a:lnTo>
                <a:lnTo>
                  <a:pt x="1193867" y="547609"/>
                </a:lnTo>
                <a:close/>
                <a:moveTo>
                  <a:pt x="1432900" y="618952"/>
                </a:moveTo>
                <a:lnTo>
                  <a:pt x="1504059" y="618952"/>
                </a:lnTo>
                <a:lnTo>
                  <a:pt x="1504059" y="547609"/>
                </a:lnTo>
                <a:lnTo>
                  <a:pt x="1432900" y="547609"/>
                </a:lnTo>
                <a:close/>
                <a:moveTo>
                  <a:pt x="0" y="893571"/>
                </a:moveTo>
                <a:lnTo>
                  <a:pt x="71483" y="893571"/>
                </a:lnTo>
                <a:lnTo>
                  <a:pt x="71483" y="821577"/>
                </a:lnTo>
                <a:lnTo>
                  <a:pt x="0" y="821577"/>
                </a:lnTo>
                <a:close/>
                <a:moveTo>
                  <a:pt x="238709" y="893571"/>
                </a:moveTo>
                <a:lnTo>
                  <a:pt x="310192" y="893571"/>
                </a:lnTo>
                <a:lnTo>
                  <a:pt x="310192" y="821577"/>
                </a:lnTo>
                <a:lnTo>
                  <a:pt x="238709" y="821577"/>
                </a:lnTo>
                <a:close/>
                <a:moveTo>
                  <a:pt x="477741" y="893571"/>
                </a:moveTo>
                <a:lnTo>
                  <a:pt x="549871" y="893571"/>
                </a:lnTo>
                <a:lnTo>
                  <a:pt x="549871" y="821577"/>
                </a:lnTo>
                <a:lnTo>
                  <a:pt x="478711" y="821577"/>
                </a:lnTo>
                <a:close/>
                <a:moveTo>
                  <a:pt x="716450" y="893571"/>
                </a:moveTo>
                <a:lnTo>
                  <a:pt x="787610" y="893571"/>
                </a:lnTo>
                <a:lnTo>
                  <a:pt x="787610" y="821577"/>
                </a:lnTo>
                <a:lnTo>
                  <a:pt x="716450" y="821577"/>
                </a:lnTo>
                <a:close/>
                <a:moveTo>
                  <a:pt x="955159" y="893571"/>
                </a:moveTo>
                <a:lnTo>
                  <a:pt x="1026642" y="893571"/>
                </a:lnTo>
                <a:lnTo>
                  <a:pt x="1026642" y="821577"/>
                </a:lnTo>
                <a:lnTo>
                  <a:pt x="955159" y="821577"/>
                </a:lnTo>
                <a:close/>
                <a:moveTo>
                  <a:pt x="1193867" y="893571"/>
                </a:moveTo>
                <a:lnTo>
                  <a:pt x="1265351" y="893571"/>
                </a:lnTo>
                <a:lnTo>
                  <a:pt x="1265351" y="821577"/>
                </a:lnTo>
                <a:lnTo>
                  <a:pt x="1193867" y="821577"/>
                </a:lnTo>
                <a:close/>
                <a:moveTo>
                  <a:pt x="1432900" y="893571"/>
                </a:moveTo>
                <a:lnTo>
                  <a:pt x="1504059" y="893571"/>
                </a:lnTo>
                <a:lnTo>
                  <a:pt x="1504059" y="821577"/>
                </a:lnTo>
                <a:lnTo>
                  <a:pt x="1432900" y="821577"/>
                </a:lnTo>
                <a:close/>
                <a:moveTo>
                  <a:pt x="0" y="1167213"/>
                </a:moveTo>
                <a:lnTo>
                  <a:pt x="71483" y="1167213"/>
                </a:lnTo>
                <a:lnTo>
                  <a:pt x="71483" y="1095219"/>
                </a:lnTo>
                <a:lnTo>
                  <a:pt x="0" y="1095219"/>
                </a:lnTo>
                <a:close/>
                <a:moveTo>
                  <a:pt x="238709" y="1167213"/>
                </a:moveTo>
                <a:lnTo>
                  <a:pt x="310192" y="1167213"/>
                </a:lnTo>
                <a:lnTo>
                  <a:pt x="310192" y="1095219"/>
                </a:lnTo>
                <a:lnTo>
                  <a:pt x="238709" y="1095219"/>
                </a:lnTo>
                <a:close/>
                <a:moveTo>
                  <a:pt x="477741" y="1167213"/>
                </a:moveTo>
                <a:lnTo>
                  <a:pt x="549871" y="1167213"/>
                </a:lnTo>
                <a:lnTo>
                  <a:pt x="549871" y="1095219"/>
                </a:lnTo>
                <a:lnTo>
                  <a:pt x="478711" y="1095219"/>
                </a:lnTo>
                <a:close/>
                <a:moveTo>
                  <a:pt x="716450" y="1167213"/>
                </a:moveTo>
                <a:lnTo>
                  <a:pt x="787610" y="1167213"/>
                </a:lnTo>
                <a:lnTo>
                  <a:pt x="787610" y="1095219"/>
                </a:lnTo>
                <a:lnTo>
                  <a:pt x="716450" y="1095219"/>
                </a:lnTo>
                <a:close/>
                <a:moveTo>
                  <a:pt x="955159" y="1167213"/>
                </a:moveTo>
                <a:lnTo>
                  <a:pt x="1026642" y="1167213"/>
                </a:lnTo>
                <a:lnTo>
                  <a:pt x="1026642" y="1095219"/>
                </a:lnTo>
                <a:lnTo>
                  <a:pt x="955159" y="1095219"/>
                </a:lnTo>
                <a:close/>
                <a:moveTo>
                  <a:pt x="1193867" y="1167213"/>
                </a:moveTo>
                <a:lnTo>
                  <a:pt x="1265351" y="1167213"/>
                </a:lnTo>
                <a:lnTo>
                  <a:pt x="1265351" y="1095219"/>
                </a:lnTo>
                <a:lnTo>
                  <a:pt x="1193867" y="1095219"/>
                </a:lnTo>
                <a:close/>
                <a:moveTo>
                  <a:pt x="1432900" y="1167213"/>
                </a:moveTo>
                <a:lnTo>
                  <a:pt x="1504059" y="1167213"/>
                </a:lnTo>
                <a:lnTo>
                  <a:pt x="1504059" y="1095219"/>
                </a:lnTo>
                <a:lnTo>
                  <a:pt x="1432900" y="1095219"/>
                </a:lnTo>
                <a:close/>
                <a:moveTo>
                  <a:pt x="0" y="1441180"/>
                </a:moveTo>
                <a:lnTo>
                  <a:pt x="71483" y="1441180"/>
                </a:lnTo>
                <a:lnTo>
                  <a:pt x="71483" y="1368209"/>
                </a:lnTo>
                <a:lnTo>
                  <a:pt x="0" y="1368209"/>
                </a:lnTo>
                <a:close/>
                <a:moveTo>
                  <a:pt x="238709" y="1441180"/>
                </a:moveTo>
                <a:lnTo>
                  <a:pt x="310192" y="1441180"/>
                </a:lnTo>
                <a:lnTo>
                  <a:pt x="310192" y="1368209"/>
                </a:lnTo>
                <a:lnTo>
                  <a:pt x="238709" y="1368209"/>
                </a:lnTo>
                <a:close/>
                <a:moveTo>
                  <a:pt x="477741" y="1441180"/>
                </a:moveTo>
                <a:lnTo>
                  <a:pt x="549871" y="1441180"/>
                </a:lnTo>
                <a:lnTo>
                  <a:pt x="549871" y="1368209"/>
                </a:lnTo>
                <a:lnTo>
                  <a:pt x="478711" y="1368209"/>
                </a:lnTo>
                <a:close/>
                <a:moveTo>
                  <a:pt x="716450" y="1441180"/>
                </a:moveTo>
                <a:lnTo>
                  <a:pt x="787610" y="1441180"/>
                </a:lnTo>
                <a:lnTo>
                  <a:pt x="787610" y="1368209"/>
                </a:lnTo>
                <a:lnTo>
                  <a:pt x="716450" y="1368209"/>
                </a:lnTo>
                <a:close/>
                <a:moveTo>
                  <a:pt x="955159" y="1441180"/>
                </a:moveTo>
                <a:lnTo>
                  <a:pt x="1026642" y="1441180"/>
                </a:lnTo>
                <a:lnTo>
                  <a:pt x="1026642" y="1368209"/>
                </a:lnTo>
                <a:lnTo>
                  <a:pt x="955159" y="1368209"/>
                </a:lnTo>
                <a:close/>
                <a:moveTo>
                  <a:pt x="1193867" y="1441180"/>
                </a:moveTo>
                <a:lnTo>
                  <a:pt x="1265351" y="1441180"/>
                </a:lnTo>
                <a:lnTo>
                  <a:pt x="1265351" y="1368209"/>
                </a:lnTo>
                <a:lnTo>
                  <a:pt x="1193867" y="1368209"/>
                </a:lnTo>
                <a:close/>
                <a:moveTo>
                  <a:pt x="1432900" y="1441180"/>
                </a:moveTo>
                <a:lnTo>
                  <a:pt x="1504059" y="1441180"/>
                </a:lnTo>
                <a:lnTo>
                  <a:pt x="1504059" y="1368209"/>
                </a:lnTo>
                <a:lnTo>
                  <a:pt x="1432900" y="1368209"/>
                </a:lnTo>
                <a:close/>
              </a:path>
            </a:pathLst>
          </a:custGeom>
          <a:solidFill>
            <a:srgbClr val="ED1951"/>
          </a:solidFill>
          <a:ln w="32223" cap="flat">
            <a:noFill/>
            <a:prstDash val="solid"/>
            <a:miter/>
          </a:ln>
        </p:spPr>
        <p:txBody>
          <a:bodyPr rtlCol="0" anchor="ctr"/>
          <a:lstStyle/>
          <a:p>
            <a:endParaRPr lang="it-CO" dirty="0"/>
          </a:p>
        </p:txBody>
      </p:sp>
      <p:pic>
        <p:nvPicPr>
          <p:cNvPr id="10" name="Picture 7">
            <a:extLst>
              <a:ext uri="{FF2B5EF4-FFF2-40B4-BE49-F238E27FC236}">
                <a16:creationId xmlns:a16="http://schemas.microsoft.com/office/drawing/2014/main" id="{19A80DCC-8C43-054A-C20E-B84389CABF5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1492"/>
          <a:stretch/>
        </p:blipFill>
        <p:spPr bwMode="auto">
          <a:xfrm>
            <a:off x="9736045" y="520633"/>
            <a:ext cx="1706904" cy="44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Cover picture of the Humanitarian Inclusion Standards for older people and people with disabilities ">
            <a:extLst>
              <a:ext uri="{FF2B5EF4-FFF2-40B4-BE49-F238E27FC236}">
                <a16:creationId xmlns:a16="http://schemas.microsoft.com/office/drawing/2014/main" id="{FD34C03D-D7D3-5545-557C-977F894EFD34}"/>
              </a:ext>
            </a:extLst>
          </p:cNvPr>
          <p:cNvPicPr>
            <a:picLocks noChangeAspect="1"/>
          </p:cNvPicPr>
          <p:nvPr/>
        </p:nvPicPr>
        <p:blipFill rotWithShape="1">
          <a:blip r:embed="rId7"/>
          <a:srcRect l="-16376" t="-3328" r="-19234" b="10040"/>
          <a:stretch/>
        </p:blipFill>
        <p:spPr>
          <a:xfrm>
            <a:off x="734259" y="603468"/>
            <a:ext cx="4065691" cy="3940110"/>
          </a:xfrm>
          <a:prstGeom prst="ellipse">
            <a:avLst/>
          </a:prstGeom>
        </p:spPr>
      </p:pic>
      <p:grpSp>
        <p:nvGrpSpPr>
          <p:cNvPr id="23" name="Elemento grafico 13">
            <a:extLst>
              <a:ext uri="{FF2B5EF4-FFF2-40B4-BE49-F238E27FC236}">
                <a16:creationId xmlns:a16="http://schemas.microsoft.com/office/drawing/2014/main" id="{EF4390E5-171C-6229-58B5-127C6059D6D2}"/>
              </a:ext>
            </a:extLst>
          </p:cNvPr>
          <p:cNvGrpSpPr/>
          <p:nvPr/>
        </p:nvGrpSpPr>
        <p:grpSpPr>
          <a:xfrm>
            <a:off x="675220" y="520633"/>
            <a:ext cx="4086296" cy="4090759"/>
            <a:chOff x="1146935" y="327331"/>
            <a:chExt cx="3515048" cy="3518888"/>
          </a:xfrm>
          <a:solidFill>
            <a:srgbClr val="F25A22"/>
          </a:solidFill>
        </p:grpSpPr>
        <p:sp>
          <p:nvSpPr>
            <p:cNvPr id="24" name="Figura a mano libera 23">
              <a:extLst>
                <a:ext uri="{FF2B5EF4-FFF2-40B4-BE49-F238E27FC236}">
                  <a16:creationId xmlns:a16="http://schemas.microsoft.com/office/drawing/2014/main" id="{B9334A63-5A98-290C-A738-1A1393FA5153}"/>
                </a:ext>
              </a:extLst>
            </p:cNvPr>
            <p:cNvSpPr/>
            <p:nvPr/>
          </p:nvSpPr>
          <p:spPr>
            <a:xfrm>
              <a:off x="1173860" y="1969944"/>
              <a:ext cx="17767" cy="146021"/>
            </a:xfrm>
            <a:custGeom>
              <a:avLst/>
              <a:gdLst>
                <a:gd name="connsiteX0" fmla="*/ 0 w 17767"/>
                <a:gd name="connsiteY0" fmla="*/ 127519 h 146021"/>
                <a:gd name="connsiteX1" fmla="*/ 7517 w 17767"/>
                <a:gd name="connsiteY1" fmla="*/ 131619 h 146021"/>
                <a:gd name="connsiteX2" fmla="*/ 17768 w 17767"/>
                <a:gd name="connsiteY2" fmla="*/ 53577 h 146021"/>
                <a:gd name="connsiteX3" fmla="*/ 4100 w 17767"/>
                <a:gd name="connsiteY3" fmla="*/ 0 h 146021"/>
                <a:gd name="connsiteX4" fmla="*/ 0 w 17767"/>
                <a:gd name="connsiteY4" fmla="*/ 127519 h 14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 h="146021">
                  <a:moveTo>
                    <a:pt x="0" y="127519"/>
                  </a:moveTo>
                  <a:cubicBezTo>
                    <a:pt x="2050" y="153487"/>
                    <a:pt x="4784" y="149524"/>
                    <a:pt x="7517" y="131619"/>
                  </a:cubicBezTo>
                  <a:cubicBezTo>
                    <a:pt x="10251" y="113715"/>
                    <a:pt x="14351" y="82416"/>
                    <a:pt x="17768" y="53577"/>
                  </a:cubicBezTo>
                  <a:cubicBezTo>
                    <a:pt x="12164" y="35809"/>
                    <a:pt x="8884" y="18041"/>
                    <a:pt x="4100" y="0"/>
                  </a:cubicBezTo>
                  <a:cubicBezTo>
                    <a:pt x="957" y="42370"/>
                    <a:pt x="957" y="85013"/>
                    <a:pt x="0" y="127519"/>
                  </a:cubicBezTo>
                  <a:close/>
                </a:path>
              </a:pathLst>
            </a:custGeom>
            <a:grpFill/>
            <a:ln w="13639" cap="flat">
              <a:noFill/>
              <a:prstDash val="solid"/>
              <a:miter/>
            </a:ln>
          </p:spPr>
          <p:txBody>
            <a:bodyPr rtlCol="0" anchor="ctr"/>
            <a:lstStyle/>
            <a:p>
              <a:endParaRPr lang="it-CO"/>
            </a:p>
          </p:txBody>
        </p:sp>
        <p:sp>
          <p:nvSpPr>
            <p:cNvPr id="25" name="Figura a mano libera 24">
              <a:extLst>
                <a:ext uri="{FF2B5EF4-FFF2-40B4-BE49-F238E27FC236}">
                  <a16:creationId xmlns:a16="http://schemas.microsoft.com/office/drawing/2014/main" id="{F686BF8B-D517-DB24-17CB-F59DD36E0516}"/>
                </a:ext>
              </a:extLst>
            </p:cNvPr>
            <p:cNvSpPr/>
            <p:nvPr/>
          </p:nvSpPr>
          <p:spPr>
            <a:xfrm>
              <a:off x="1178917" y="1667753"/>
              <a:ext cx="36902" cy="152085"/>
            </a:xfrm>
            <a:custGeom>
              <a:avLst/>
              <a:gdLst>
                <a:gd name="connsiteX0" fmla="*/ 23918 w 36902"/>
                <a:gd name="connsiteY0" fmla="*/ 145150 h 152085"/>
                <a:gd name="connsiteX1" fmla="*/ 28702 w 36902"/>
                <a:gd name="connsiteY1" fmla="*/ 72575 h 152085"/>
                <a:gd name="connsiteX2" fmla="*/ 36903 w 36902"/>
                <a:gd name="connsiteY2" fmla="*/ 0 h 152085"/>
                <a:gd name="connsiteX3" fmla="*/ 29112 w 36902"/>
                <a:gd name="connsiteY3" fmla="*/ 52074 h 152085"/>
                <a:gd name="connsiteX4" fmla="*/ 22415 w 36902"/>
                <a:gd name="connsiteY4" fmla="*/ 104011 h 152085"/>
                <a:gd name="connsiteX5" fmla="*/ 4237 w 36902"/>
                <a:gd name="connsiteY5" fmla="*/ 131346 h 152085"/>
                <a:gd name="connsiteX6" fmla="*/ 7107 w 36902"/>
                <a:gd name="connsiteY6" fmla="*/ 85286 h 152085"/>
                <a:gd name="connsiteX7" fmla="*/ 13668 w 36902"/>
                <a:gd name="connsiteY7" fmla="*/ 41003 h 152085"/>
                <a:gd name="connsiteX8" fmla="*/ 0 w 36902"/>
                <a:gd name="connsiteY8" fmla="*/ 132576 h 152085"/>
                <a:gd name="connsiteX9" fmla="*/ 4784 w 36902"/>
                <a:gd name="connsiteY9" fmla="*/ 151984 h 152085"/>
                <a:gd name="connsiteX10" fmla="*/ 23918 w 36902"/>
                <a:gd name="connsiteY10" fmla="*/ 145150 h 1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2" h="152085">
                  <a:moveTo>
                    <a:pt x="23918" y="145150"/>
                  </a:moveTo>
                  <a:cubicBezTo>
                    <a:pt x="25558" y="121095"/>
                    <a:pt x="25832" y="96630"/>
                    <a:pt x="28702" y="72575"/>
                  </a:cubicBezTo>
                  <a:lnTo>
                    <a:pt x="36903" y="0"/>
                  </a:lnTo>
                  <a:lnTo>
                    <a:pt x="29112" y="52074"/>
                  </a:lnTo>
                  <a:cubicBezTo>
                    <a:pt x="26652" y="69432"/>
                    <a:pt x="23645" y="86516"/>
                    <a:pt x="22415" y="104011"/>
                  </a:cubicBezTo>
                  <a:cubicBezTo>
                    <a:pt x="7791" y="160321"/>
                    <a:pt x="3827" y="155948"/>
                    <a:pt x="4237" y="131346"/>
                  </a:cubicBezTo>
                  <a:cubicBezTo>
                    <a:pt x="4237" y="119182"/>
                    <a:pt x="5604" y="102097"/>
                    <a:pt x="7107" y="85286"/>
                  </a:cubicBezTo>
                  <a:cubicBezTo>
                    <a:pt x="8611" y="68475"/>
                    <a:pt x="11891" y="52074"/>
                    <a:pt x="13668" y="41003"/>
                  </a:cubicBezTo>
                  <a:cubicBezTo>
                    <a:pt x="6382" y="71058"/>
                    <a:pt x="1808" y="101701"/>
                    <a:pt x="0" y="132576"/>
                  </a:cubicBezTo>
                  <a:cubicBezTo>
                    <a:pt x="0" y="148840"/>
                    <a:pt x="1640" y="152804"/>
                    <a:pt x="4784" y="151984"/>
                  </a:cubicBezTo>
                  <a:cubicBezTo>
                    <a:pt x="11207" y="150481"/>
                    <a:pt x="21732" y="129432"/>
                    <a:pt x="23918" y="145150"/>
                  </a:cubicBezTo>
                  <a:close/>
                </a:path>
              </a:pathLst>
            </a:custGeom>
            <a:grpFill/>
            <a:ln w="13639" cap="flat">
              <a:noFill/>
              <a:prstDash val="solid"/>
              <a:miter/>
            </a:ln>
          </p:spPr>
          <p:txBody>
            <a:bodyPr rtlCol="0" anchor="ctr"/>
            <a:lstStyle/>
            <a:p>
              <a:endParaRPr lang="it-CO"/>
            </a:p>
          </p:txBody>
        </p:sp>
        <p:sp>
          <p:nvSpPr>
            <p:cNvPr id="26" name="Figura a mano libera 25">
              <a:extLst>
                <a:ext uri="{FF2B5EF4-FFF2-40B4-BE49-F238E27FC236}">
                  <a16:creationId xmlns:a16="http://schemas.microsoft.com/office/drawing/2014/main" id="{7C2F9CB2-4399-42A0-A087-F72EF97DCF02}"/>
                </a:ext>
              </a:extLst>
            </p:cNvPr>
            <p:cNvSpPr/>
            <p:nvPr/>
          </p:nvSpPr>
          <p:spPr>
            <a:xfrm>
              <a:off x="1252787" y="1473049"/>
              <a:ext cx="25646" cy="73154"/>
            </a:xfrm>
            <a:custGeom>
              <a:avLst/>
              <a:gdLst>
                <a:gd name="connsiteX0" fmla="*/ 7589 w 25646"/>
                <a:gd name="connsiteY0" fmla="*/ 61445 h 73154"/>
                <a:gd name="connsiteX1" fmla="*/ 23307 w 25646"/>
                <a:gd name="connsiteY1" fmla="*/ 14975 h 73154"/>
                <a:gd name="connsiteX2" fmla="*/ 24947 w 25646"/>
                <a:gd name="connsiteY2" fmla="*/ 77 h 73154"/>
                <a:gd name="connsiteX3" fmla="*/ 4036 w 25646"/>
                <a:gd name="connsiteY3" fmla="*/ 29736 h 73154"/>
                <a:gd name="connsiteX4" fmla="*/ 7589 w 25646"/>
                <a:gd name="connsiteY4" fmla="*/ 61445 h 7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6" h="73154">
                  <a:moveTo>
                    <a:pt x="7589" y="61445"/>
                  </a:moveTo>
                  <a:cubicBezTo>
                    <a:pt x="14970" y="39440"/>
                    <a:pt x="21257" y="24679"/>
                    <a:pt x="23307" y="14975"/>
                  </a:cubicBezTo>
                  <a:cubicBezTo>
                    <a:pt x="25357" y="5271"/>
                    <a:pt x="26451" y="1307"/>
                    <a:pt x="24947" y="77"/>
                  </a:cubicBezTo>
                  <a:cubicBezTo>
                    <a:pt x="23444" y="-1153"/>
                    <a:pt x="12647" y="12514"/>
                    <a:pt x="4036" y="29736"/>
                  </a:cubicBezTo>
                  <a:cubicBezTo>
                    <a:pt x="5949" y="37800"/>
                    <a:pt x="-8265" y="98074"/>
                    <a:pt x="7589" y="61445"/>
                  </a:cubicBezTo>
                  <a:close/>
                </a:path>
              </a:pathLst>
            </a:custGeom>
            <a:grpFill/>
            <a:ln w="13639" cap="flat">
              <a:noFill/>
              <a:prstDash val="solid"/>
              <a:miter/>
            </a:ln>
          </p:spPr>
          <p:txBody>
            <a:bodyPr rtlCol="0" anchor="ctr"/>
            <a:lstStyle/>
            <a:p>
              <a:endParaRPr lang="it-CO"/>
            </a:p>
          </p:txBody>
        </p:sp>
        <p:sp>
          <p:nvSpPr>
            <p:cNvPr id="27" name="Figura a mano libera 26">
              <a:extLst>
                <a:ext uri="{FF2B5EF4-FFF2-40B4-BE49-F238E27FC236}">
                  <a16:creationId xmlns:a16="http://schemas.microsoft.com/office/drawing/2014/main" id="{AECE8310-926A-4522-1998-7C9494A20013}"/>
                </a:ext>
              </a:extLst>
            </p:cNvPr>
            <p:cNvSpPr/>
            <p:nvPr/>
          </p:nvSpPr>
          <p:spPr>
            <a:xfrm>
              <a:off x="4255226" y="2946066"/>
              <a:ext cx="40380" cy="57150"/>
            </a:xfrm>
            <a:custGeom>
              <a:avLst/>
              <a:gdLst>
                <a:gd name="connsiteX0" fmla="*/ 0 w 40380"/>
                <a:gd name="connsiteY0" fmla="*/ 57150 h 57150"/>
                <a:gd name="connsiteX1" fmla="*/ 33622 w 40380"/>
                <a:gd name="connsiteY1" fmla="*/ 18061 h 57150"/>
                <a:gd name="connsiteX2" fmla="*/ 38679 w 40380"/>
                <a:gd name="connsiteY2" fmla="*/ 1113 h 57150"/>
                <a:gd name="connsiteX3" fmla="*/ 0 w 403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0380" h="57150">
                  <a:moveTo>
                    <a:pt x="0" y="57150"/>
                  </a:moveTo>
                  <a:cubicBezTo>
                    <a:pt x="15581" y="37196"/>
                    <a:pt x="33212" y="12867"/>
                    <a:pt x="33622" y="18061"/>
                  </a:cubicBezTo>
                  <a:cubicBezTo>
                    <a:pt x="39773" y="5213"/>
                    <a:pt x="42370" y="-3124"/>
                    <a:pt x="38679" y="1113"/>
                  </a:cubicBezTo>
                  <a:cubicBezTo>
                    <a:pt x="34989" y="5350"/>
                    <a:pt x="23508" y="21614"/>
                    <a:pt x="0" y="57150"/>
                  </a:cubicBezTo>
                  <a:close/>
                </a:path>
              </a:pathLst>
            </a:custGeom>
            <a:grpFill/>
            <a:ln w="13639" cap="flat">
              <a:noFill/>
              <a:prstDash val="solid"/>
              <a:miter/>
            </a:ln>
          </p:spPr>
          <p:txBody>
            <a:bodyPr rtlCol="0" anchor="ctr"/>
            <a:lstStyle/>
            <a:p>
              <a:endParaRPr lang="it-CO"/>
            </a:p>
          </p:txBody>
        </p:sp>
        <p:sp>
          <p:nvSpPr>
            <p:cNvPr id="28" name="Figura a mano libera 27">
              <a:extLst>
                <a:ext uri="{FF2B5EF4-FFF2-40B4-BE49-F238E27FC236}">
                  <a16:creationId xmlns:a16="http://schemas.microsoft.com/office/drawing/2014/main" id="{D74876A5-2267-0B49-19C6-8B9DFE8AAED4}"/>
                </a:ext>
              </a:extLst>
            </p:cNvPr>
            <p:cNvSpPr/>
            <p:nvPr/>
          </p:nvSpPr>
          <p:spPr>
            <a:xfrm>
              <a:off x="4280511" y="2964127"/>
              <a:ext cx="8798" cy="16537"/>
            </a:xfrm>
            <a:custGeom>
              <a:avLst/>
              <a:gdLst>
                <a:gd name="connsiteX0" fmla="*/ 8337 w 8798"/>
                <a:gd name="connsiteY0" fmla="*/ 0 h 16537"/>
                <a:gd name="connsiteX1" fmla="*/ 0 w 8798"/>
                <a:gd name="connsiteY1" fmla="*/ 16538 h 16537"/>
                <a:gd name="connsiteX2" fmla="*/ 8611 w 8798"/>
                <a:gd name="connsiteY2" fmla="*/ 1640 h 16537"/>
                <a:gd name="connsiteX3" fmla="*/ 8337 w 8798"/>
                <a:gd name="connsiteY3" fmla="*/ 0 h 16537"/>
              </a:gdLst>
              <a:ahLst/>
              <a:cxnLst>
                <a:cxn ang="0">
                  <a:pos x="connsiteX0" y="connsiteY0"/>
                </a:cxn>
                <a:cxn ang="0">
                  <a:pos x="connsiteX1" y="connsiteY1"/>
                </a:cxn>
                <a:cxn ang="0">
                  <a:pos x="connsiteX2" y="connsiteY2"/>
                </a:cxn>
                <a:cxn ang="0">
                  <a:pos x="connsiteX3" y="connsiteY3"/>
                </a:cxn>
              </a:cxnLst>
              <a:rect l="l" t="t" r="r" b="b"/>
              <a:pathLst>
                <a:path w="8798" h="16537">
                  <a:moveTo>
                    <a:pt x="8337" y="0"/>
                  </a:moveTo>
                  <a:lnTo>
                    <a:pt x="0" y="16538"/>
                  </a:lnTo>
                  <a:lnTo>
                    <a:pt x="8611" y="1640"/>
                  </a:lnTo>
                  <a:cubicBezTo>
                    <a:pt x="9157" y="0"/>
                    <a:pt x="8337" y="1093"/>
                    <a:pt x="8337" y="0"/>
                  </a:cubicBezTo>
                  <a:close/>
                </a:path>
              </a:pathLst>
            </a:custGeom>
            <a:grpFill/>
            <a:ln w="13639" cap="flat">
              <a:noFill/>
              <a:prstDash val="solid"/>
              <a:miter/>
            </a:ln>
          </p:spPr>
          <p:txBody>
            <a:bodyPr rtlCol="0" anchor="ctr"/>
            <a:lstStyle/>
            <a:p>
              <a:endParaRPr lang="it-CO"/>
            </a:p>
          </p:txBody>
        </p:sp>
        <p:sp>
          <p:nvSpPr>
            <p:cNvPr id="29" name="Figura a mano libera 28">
              <a:extLst>
                <a:ext uri="{FF2B5EF4-FFF2-40B4-BE49-F238E27FC236}">
                  <a16:creationId xmlns:a16="http://schemas.microsoft.com/office/drawing/2014/main" id="{3176C48E-2B80-9E8B-719A-8BDCC9441C52}"/>
                </a:ext>
              </a:extLst>
            </p:cNvPr>
            <p:cNvSpPr/>
            <p:nvPr/>
          </p:nvSpPr>
          <p:spPr>
            <a:xfrm>
              <a:off x="1146935" y="327331"/>
              <a:ext cx="3515048" cy="3518888"/>
            </a:xfrm>
            <a:custGeom>
              <a:avLst/>
              <a:gdLst>
                <a:gd name="connsiteX0" fmla="*/ 3259046 w 3515048"/>
                <a:gd name="connsiteY0" fmla="*/ 829253 h 3518888"/>
                <a:gd name="connsiteX1" fmla="*/ 3215036 w 3515048"/>
                <a:gd name="connsiteY1" fmla="*/ 768295 h 3518888"/>
                <a:gd name="connsiteX2" fmla="*/ 3176493 w 3515048"/>
                <a:gd name="connsiteY2" fmla="*/ 715538 h 3518888"/>
                <a:gd name="connsiteX3" fmla="*/ 3137541 w 3515048"/>
                <a:gd name="connsiteY3" fmla="*/ 664421 h 3518888"/>
                <a:gd name="connsiteX4" fmla="*/ 3091344 w 3515048"/>
                <a:gd name="connsiteY4" fmla="*/ 609751 h 3518888"/>
                <a:gd name="connsiteX5" fmla="*/ 3064009 w 3515048"/>
                <a:gd name="connsiteY5" fmla="*/ 556310 h 3518888"/>
                <a:gd name="connsiteX6" fmla="*/ 3004144 w 3515048"/>
                <a:gd name="connsiteY6" fmla="*/ 505877 h 3518888"/>
                <a:gd name="connsiteX7" fmla="*/ 2957811 w 3515048"/>
                <a:gd name="connsiteY7" fmla="*/ 475671 h 3518888"/>
                <a:gd name="connsiteX8" fmla="*/ 2928289 w 3515048"/>
                <a:gd name="connsiteY8" fmla="*/ 443826 h 3518888"/>
                <a:gd name="connsiteX9" fmla="*/ 2890840 w 3515048"/>
                <a:gd name="connsiteY9" fmla="*/ 409657 h 3518888"/>
                <a:gd name="connsiteX10" fmla="*/ 2805144 w 3515048"/>
                <a:gd name="connsiteY10" fmla="*/ 340362 h 3518888"/>
                <a:gd name="connsiteX11" fmla="*/ 2723138 w 3515048"/>
                <a:gd name="connsiteY11" fmla="*/ 283505 h 3518888"/>
                <a:gd name="connsiteX12" fmla="*/ 2669151 w 3515048"/>
                <a:gd name="connsiteY12" fmla="*/ 249745 h 3518888"/>
                <a:gd name="connsiteX13" fmla="*/ 2725598 w 3515048"/>
                <a:gd name="connsiteY13" fmla="*/ 270520 h 3518888"/>
                <a:gd name="connsiteX14" fmla="*/ 2657260 w 3515048"/>
                <a:gd name="connsiteY14" fmla="*/ 232661 h 3518888"/>
                <a:gd name="connsiteX15" fmla="*/ 2607373 w 3515048"/>
                <a:gd name="connsiteY15" fmla="*/ 210929 h 3518888"/>
                <a:gd name="connsiteX16" fmla="*/ 2552703 w 3515048"/>
                <a:gd name="connsiteY16" fmla="*/ 186738 h 3518888"/>
                <a:gd name="connsiteX17" fmla="*/ 2466187 w 3515048"/>
                <a:gd name="connsiteY17" fmla="*/ 146965 h 3518888"/>
                <a:gd name="connsiteX18" fmla="*/ 2465367 w 3515048"/>
                <a:gd name="connsiteY18" fmla="*/ 142455 h 3518888"/>
                <a:gd name="connsiteX19" fmla="*/ 2169873 w 3515048"/>
                <a:gd name="connsiteY19" fmla="*/ 49241 h 3518888"/>
                <a:gd name="connsiteX20" fmla="*/ 1841849 w 3515048"/>
                <a:gd name="connsiteY20" fmla="*/ 2635 h 3518888"/>
                <a:gd name="connsiteX21" fmla="*/ 1503986 w 3515048"/>
                <a:gd name="connsiteY21" fmla="*/ 16439 h 3518888"/>
                <a:gd name="connsiteX22" fmla="*/ 1183480 w 3515048"/>
                <a:gd name="connsiteY22" fmla="*/ 94071 h 3518888"/>
                <a:gd name="connsiteX23" fmla="*/ 1216966 w 3515048"/>
                <a:gd name="connsiteY23" fmla="*/ 90518 h 3518888"/>
                <a:gd name="connsiteX24" fmla="*/ 898236 w 3515048"/>
                <a:gd name="connsiteY24" fmla="*/ 226100 h 3518888"/>
                <a:gd name="connsiteX25" fmla="*/ 611216 w 3515048"/>
                <a:gd name="connsiteY25" fmla="*/ 425511 h 3518888"/>
                <a:gd name="connsiteX26" fmla="*/ 385154 w 3515048"/>
                <a:gd name="connsiteY26" fmla="*/ 667018 h 3518888"/>
                <a:gd name="connsiteX27" fmla="*/ 236997 w 3515048"/>
                <a:gd name="connsiteY27" fmla="*/ 915769 h 3518888"/>
                <a:gd name="connsiteX28" fmla="*/ 349755 w 3515048"/>
                <a:gd name="connsiteY28" fmla="*/ 745470 h 3518888"/>
                <a:gd name="connsiteX29" fmla="*/ 506249 w 3515048"/>
                <a:gd name="connsiteY29" fmla="*/ 569705 h 3518888"/>
                <a:gd name="connsiteX30" fmla="*/ 847940 w 3515048"/>
                <a:gd name="connsiteY30" fmla="*/ 288425 h 3518888"/>
                <a:gd name="connsiteX31" fmla="*/ 914501 w 3515048"/>
                <a:gd name="connsiteY31" fmla="*/ 255076 h 3518888"/>
                <a:gd name="connsiteX32" fmla="*/ 984616 w 3515048"/>
                <a:gd name="connsiteY32" fmla="*/ 218720 h 3518888"/>
                <a:gd name="connsiteX33" fmla="*/ 1047214 w 3515048"/>
                <a:gd name="connsiteY33" fmla="*/ 191385 h 3518888"/>
                <a:gd name="connsiteX34" fmla="*/ 1090813 w 3515048"/>
                <a:gd name="connsiteY34" fmla="*/ 180177 h 3518888"/>
                <a:gd name="connsiteX35" fmla="*/ 1148627 w 3515048"/>
                <a:gd name="connsiteY35" fmla="*/ 158582 h 3518888"/>
                <a:gd name="connsiteX36" fmla="*/ 1203298 w 3515048"/>
                <a:gd name="connsiteY36" fmla="*/ 140131 h 3518888"/>
                <a:gd name="connsiteX37" fmla="*/ 1255508 w 3515048"/>
                <a:gd name="connsiteY37" fmla="*/ 124277 h 3518888"/>
                <a:gd name="connsiteX38" fmla="*/ 1305668 w 3515048"/>
                <a:gd name="connsiteY38" fmla="*/ 109379 h 3518888"/>
                <a:gd name="connsiteX39" fmla="*/ 1488405 w 3515048"/>
                <a:gd name="connsiteY39" fmla="*/ 67283 h 3518888"/>
                <a:gd name="connsiteX40" fmla="*/ 1578201 w 3515048"/>
                <a:gd name="connsiteY40" fmla="*/ 53615 h 3518888"/>
                <a:gd name="connsiteX41" fmla="*/ 1672918 w 3515048"/>
                <a:gd name="connsiteY41" fmla="*/ 44458 h 3518888"/>
                <a:gd name="connsiteX42" fmla="*/ 1723488 w 3515048"/>
                <a:gd name="connsiteY42" fmla="*/ 41451 h 3518888"/>
                <a:gd name="connsiteX43" fmla="*/ 1777338 w 3515048"/>
                <a:gd name="connsiteY43" fmla="*/ 41451 h 3518888"/>
                <a:gd name="connsiteX44" fmla="*/ 1894743 w 3515048"/>
                <a:gd name="connsiteY44" fmla="*/ 47328 h 3518888"/>
                <a:gd name="connsiteX45" fmla="*/ 1931236 w 3515048"/>
                <a:gd name="connsiteY45" fmla="*/ 67966 h 3518888"/>
                <a:gd name="connsiteX46" fmla="*/ 1667997 w 3515048"/>
                <a:gd name="connsiteY46" fmla="*/ 63319 h 3518888"/>
                <a:gd name="connsiteX47" fmla="*/ 1827772 w 3515048"/>
                <a:gd name="connsiteY47" fmla="*/ 70973 h 3518888"/>
                <a:gd name="connsiteX48" fmla="*/ 1761211 w 3515048"/>
                <a:gd name="connsiteY48" fmla="*/ 70973 h 3518888"/>
                <a:gd name="connsiteX49" fmla="*/ 1721438 w 3515048"/>
                <a:gd name="connsiteY49" fmla="*/ 70973 h 3518888"/>
                <a:gd name="connsiteX50" fmla="*/ 1680435 w 3515048"/>
                <a:gd name="connsiteY50" fmla="*/ 72750 h 3518888"/>
                <a:gd name="connsiteX51" fmla="*/ 1642439 w 3515048"/>
                <a:gd name="connsiteY51" fmla="*/ 74937 h 3518888"/>
                <a:gd name="connsiteX52" fmla="*/ 1609910 w 3515048"/>
                <a:gd name="connsiteY52" fmla="*/ 78763 h 3518888"/>
                <a:gd name="connsiteX53" fmla="*/ 1572324 w 3515048"/>
                <a:gd name="connsiteY53" fmla="*/ 88467 h 3518888"/>
                <a:gd name="connsiteX54" fmla="*/ 1977159 w 3515048"/>
                <a:gd name="connsiteY54" fmla="*/ 90654 h 3518888"/>
                <a:gd name="connsiteX55" fmla="*/ 2352335 w 3515048"/>
                <a:gd name="connsiteY55" fmla="*/ 180041 h 3518888"/>
                <a:gd name="connsiteX56" fmla="*/ 2042353 w 3515048"/>
                <a:gd name="connsiteY56" fmla="*/ 89698 h 3518888"/>
                <a:gd name="connsiteX57" fmla="*/ 1964038 w 3515048"/>
                <a:gd name="connsiteY57" fmla="*/ 70153 h 3518888"/>
                <a:gd name="connsiteX58" fmla="*/ 1925359 w 3515048"/>
                <a:gd name="connsiteY58" fmla="*/ 56485 h 3518888"/>
                <a:gd name="connsiteX59" fmla="*/ 1985086 w 3515048"/>
                <a:gd name="connsiteY59" fmla="*/ 60722 h 3518888"/>
                <a:gd name="connsiteX60" fmla="*/ 2043447 w 3515048"/>
                <a:gd name="connsiteY60" fmla="*/ 68239 h 3518888"/>
                <a:gd name="connsiteX61" fmla="*/ 2072286 w 3515048"/>
                <a:gd name="connsiteY61" fmla="*/ 72203 h 3518888"/>
                <a:gd name="connsiteX62" fmla="*/ 2100578 w 3515048"/>
                <a:gd name="connsiteY62" fmla="*/ 77670 h 3518888"/>
                <a:gd name="connsiteX63" fmla="*/ 2156752 w 3515048"/>
                <a:gd name="connsiteY63" fmla="*/ 88877 h 3518888"/>
                <a:gd name="connsiteX64" fmla="*/ 2211422 w 3515048"/>
                <a:gd name="connsiteY64" fmla="*/ 102545 h 3518888"/>
                <a:gd name="connsiteX65" fmla="*/ 2238757 w 3515048"/>
                <a:gd name="connsiteY65" fmla="*/ 109789 h 3518888"/>
                <a:gd name="connsiteX66" fmla="*/ 2266093 w 3515048"/>
                <a:gd name="connsiteY66" fmla="*/ 118400 h 3518888"/>
                <a:gd name="connsiteX67" fmla="*/ 2319396 w 3515048"/>
                <a:gd name="connsiteY67" fmla="*/ 135757 h 3518888"/>
                <a:gd name="connsiteX68" fmla="*/ 2371743 w 3515048"/>
                <a:gd name="connsiteY68" fmla="*/ 155849 h 3518888"/>
                <a:gd name="connsiteX69" fmla="*/ 2397848 w 3515048"/>
                <a:gd name="connsiteY69" fmla="*/ 165963 h 3518888"/>
                <a:gd name="connsiteX70" fmla="*/ 2423544 w 3515048"/>
                <a:gd name="connsiteY70" fmla="*/ 177307 h 3518888"/>
                <a:gd name="connsiteX71" fmla="*/ 2474387 w 3515048"/>
                <a:gd name="connsiteY71" fmla="*/ 202182 h 3518888"/>
                <a:gd name="connsiteX72" fmla="*/ 2525094 w 3515048"/>
                <a:gd name="connsiteY72" fmla="*/ 227877 h 3518888"/>
                <a:gd name="connsiteX73" fmla="*/ 2550653 w 3515048"/>
                <a:gd name="connsiteY73" fmla="*/ 240862 h 3518888"/>
                <a:gd name="connsiteX74" fmla="*/ 2575801 w 3515048"/>
                <a:gd name="connsiteY74" fmla="*/ 254529 h 3518888"/>
                <a:gd name="connsiteX75" fmla="*/ 2626371 w 3515048"/>
                <a:gd name="connsiteY75" fmla="*/ 283368 h 3518888"/>
                <a:gd name="connsiteX76" fmla="*/ 2676531 w 3515048"/>
                <a:gd name="connsiteY76" fmla="*/ 315077 h 3518888"/>
                <a:gd name="connsiteX77" fmla="*/ 2726828 w 3515048"/>
                <a:gd name="connsiteY77" fmla="*/ 348562 h 3518888"/>
                <a:gd name="connsiteX78" fmla="*/ 2777262 w 3515048"/>
                <a:gd name="connsiteY78" fmla="*/ 384235 h 3518888"/>
                <a:gd name="connsiteX79" fmla="*/ 2932526 w 3515048"/>
                <a:gd name="connsiteY79" fmla="*/ 526378 h 3518888"/>
                <a:gd name="connsiteX80" fmla="*/ 2882776 w 3515048"/>
                <a:gd name="connsiteY80" fmla="*/ 494259 h 3518888"/>
                <a:gd name="connsiteX81" fmla="*/ 2944007 w 3515048"/>
                <a:gd name="connsiteY81" fmla="*/ 533349 h 3518888"/>
                <a:gd name="connsiteX82" fmla="*/ 2967515 w 3515048"/>
                <a:gd name="connsiteY82" fmla="*/ 548246 h 3518888"/>
                <a:gd name="connsiteX83" fmla="*/ 3026149 w 3515048"/>
                <a:gd name="connsiteY83" fmla="*/ 608657 h 3518888"/>
                <a:gd name="connsiteX84" fmla="*/ 2994304 w 3515048"/>
                <a:gd name="connsiteY84" fmla="*/ 608657 h 3518888"/>
                <a:gd name="connsiteX85" fmla="*/ 3093531 w 3515048"/>
                <a:gd name="connsiteY85" fmla="*/ 713351 h 3518888"/>
                <a:gd name="connsiteX86" fmla="*/ 3199591 w 3515048"/>
                <a:gd name="connsiteY86" fmla="*/ 864379 h 3518888"/>
                <a:gd name="connsiteX87" fmla="*/ 3182917 w 3515048"/>
                <a:gd name="connsiteY87" fmla="*/ 858638 h 3518888"/>
                <a:gd name="connsiteX88" fmla="*/ 3153258 w 3515048"/>
                <a:gd name="connsiteY88" fmla="*/ 817635 h 3518888"/>
                <a:gd name="connsiteX89" fmla="*/ 3114852 w 3515048"/>
                <a:gd name="connsiteY89" fmla="*/ 765015 h 3518888"/>
                <a:gd name="connsiteX90" fmla="*/ 3150935 w 3515048"/>
                <a:gd name="connsiteY90" fmla="*/ 817089 h 3518888"/>
                <a:gd name="connsiteX91" fmla="*/ 3177313 w 3515048"/>
                <a:gd name="connsiteY91" fmla="*/ 851804 h 3518888"/>
                <a:gd name="connsiteX92" fmla="*/ 3229387 w 3515048"/>
                <a:gd name="connsiteY92" fmla="*/ 927113 h 3518888"/>
                <a:gd name="connsiteX93" fmla="*/ 3200821 w 3515048"/>
                <a:gd name="connsiteY93" fmla="*/ 897728 h 3518888"/>
                <a:gd name="connsiteX94" fmla="*/ 3187154 w 3515048"/>
                <a:gd name="connsiteY94" fmla="*/ 883103 h 3518888"/>
                <a:gd name="connsiteX95" fmla="*/ 3172256 w 3515048"/>
                <a:gd name="connsiteY95" fmla="*/ 869436 h 3518888"/>
                <a:gd name="connsiteX96" fmla="*/ 3210799 w 3515048"/>
                <a:gd name="connsiteY96" fmla="*/ 919869 h 3518888"/>
                <a:gd name="connsiteX97" fmla="*/ 3235401 w 3515048"/>
                <a:gd name="connsiteY97" fmla="*/ 970439 h 3518888"/>
                <a:gd name="connsiteX98" fmla="*/ 3262736 w 3515048"/>
                <a:gd name="connsiteY98" fmla="*/ 1057366 h 3518888"/>
                <a:gd name="connsiteX99" fmla="*/ 3308386 w 3515048"/>
                <a:gd name="connsiteY99" fmla="*/ 1114086 h 3518888"/>
                <a:gd name="connsiteX100" fmla="*/ 3311393 w 3515048"/>
                <a:gd name="connsiteY100" fmla="*/ 1150032 h 3518888"/>
                <a:gd name="connsiteX101" fmla="*/ 3332441 w 3515048"/>
                <a:gd name="connsiteY101" fmla="*/ 1179007 h 3518888"/>
                <a:gd name="connsiteX102" fmla="*/ 3365106 w 3515048"/>
                <a:gd name="connsiteY102" fmla="*/ 1258143 h 3518888"/>
                <a:gd name="connsiteX103" fmla="*/ 3331894 w 3515048"/>
                <a:gd name="connsiteY103" fmla="*/ 1212630 h 3518888"/>
                <a:gd name="connsiteX104" fmla="*/ 3368933 w 3515048"/>
                <a:gd name="connsiteY104" fmla="*/ 1347529 h 3518888"/>
                <a:gd name="connsiteX105" fmla="*/ 3397362 w 3515048"/>
                <a:gd name="connsiteY105" fmla="*/ 1395639 h 3518888"/>
                <a:gd name="connsiteX106" fmla="*/ 3403786 w 3515048"/>
                <a:gd name="connsiteY106" fmla="*/ 1462474 h 3518888"/>
                <a:gd name="connsiteX107" fmla="*/ 3395312 w 3515048"/>
                <a:gd name="connsiteY107" fmla="*/ 1468078 h 3518888"/>
                <a:gd name="connsiteX108" fmla="*/ 3373444 w 3515048"/>
                <a:gd name="connsiteY108" fmla="*/ 1471631 h 3518888"/>
                <a:gd name="connsiteX109" fmla="*/ 3362510 w 3515048"/>
                <a:gd name="connsiteY109" fmla="*/ 1430628 h 3518888"/>
                <a:gd name="connsiteX110" fmla="*/ 3349799 w 3515048"/>
                <a:gd name="connsiteY110" fmla="*/ 1387849 h 3518888"/>
                <a:gd name="connsiteX111" fmla="*/ 3337088 w 3515048"/>
                <a:gd name="connsiteY111" fmla="*/ 1345069 h 3518888"/>
                <a:gd name="connsiteX112" fmla="*/ 3323420 w 3515048"/>
                <a:gd name="connsiteY112" fmla="*/ 1304066 h 3518888"/>
                <a:gd name="connsiteX113" fmla="*/ 3296085 w 3515048"/>
                <a:gd name="connsiteY113" fmla="*/ 1230398 h 3518888"/>
                <a:gd name="connsiteX114" fmla="*/ 3284057 w 3515048"/>
                <a:gd name="connsiteY114" fmla="*/ 1200466 h 3518888"/>
                <a:gd name="connsiteX115" fmla="*/ 3272987 w 3515048"/>
                <a:gd name="connsiteY115" fmla="*/ 1177231 h 3518888"/>
                <a:gd name="connsiteX116" fmla="*/ 3283237 w 3515048"/>
                <a:gd name="connsiteY116" fmla="*/ 1201559 h 3518888"/>
                <a:gd name="connsiteX117" fmla="*/ 3292258 w 3515048"/>
                <a:gd name="connsiteY117" fmla="*/ 1226297 h 3518888"/>
                <a:gd name="connsiteX118" fmla="*/ 3310573 w 3515048"/>
                <a:gd name="connsiteY118" fmla="*/ 1275911 h 3518888"/>
                <a:gd name="connsiteX119" fmla="*/ 3326290 w 3515048"/>
                <a:gd name="connsiteY119" fmla="*/ 1326481 h 3518888"/>
                <a:gd name="connsiteX120" fmla="*/ 3341051 w 3515048"/>
                <a:gd name="connsiteY120" fmla="*/ 1377325 h 3518888"/>
                <a:gd name="connsiteX121" fmla="*/ 3342418 w 3515048"/>
                <a:gd name="connsiteY121" fmla="*/ 1430902 h 3518888"/>
                <a:gd name="connsiteX122" fmla="*/ 3341188 w 3515048"/>
                <a:gd name="connsiteY122" fmla="*/ 1450447 h 3518888"/>
                <a:gd name="connsiteX123" fmla="*/ 3327520 w 3515048"/>
                <a:gd name="connsiteY123" fmla="*/ 1412450 h 3518888"/>
                <a:gd name="connsiteX124" fmla="*/ 3365380 w 3515048"/>
                <a:gd name="connsiteY124" fmla="*/ 1742660 h 3518888"/>
                <a:gd name="connsiteX125" fmla="*/ 3347748 w 3515048"/>
                <a:gd name="connsiteY125" fmla="*/ 2069317 h 3518888"/>
                <a:gd name="connsiteX126" fmla="*/ 3358956 w 3515048"/>
                <a:gd name="connsiteY126" fmla="*/ 2028314 h 3518888"/>
                <a:gd name="connsiteX127" fmla="*/ 3366746 w 3515048"/>
                <a:gd name="connsiteY127" fmla="*/ 2012596 h 3518888"/>
                <a:gd name="connsiteX128" fmla="*/ 3335721 w 3515048"/>
                <a:gd name="connsiteY128" fmla="*/ 2121937 h 3518888"/>
                <a:gd name="connsiteX129" fmla="*/ 3335038 w 3515048"/>
                <a:gd name="connsiteY129" fmla="*/ 2241802 h 3518888"/>
                <a:gd name="connsiteX130" fmla="*/ 3271483 w 3515048"/>
                <a:gd name="connsiteY130" fmla="*/ 2398570 h 3518888"/>
                <a:gd name="connsiteX131" fmla="*/ 3242098 w 3515048"/>
                <a:gd name="connsiteY131" fmla="*/ 2457477 h 3518888"/>
                <a:gd name="connsiteX132" fmla="*/ 3223100 w 3515048"/>
                <a:gd name="connsiteY132" fmla="*/ 2491100 h 3518888"/>
                <a:gd name="connsiteX133" fmla="*/ 3197541 w 3515048"/>
                <a:gd name="connsiteY133" fmla="*/ 2529916 h 3518888"/>
                <a:gd name="connsiteX134" fmla="*/ 3213396 w 3515048"/>
                <a:gd name="connsiteY134" fmla="*/ 2528549 h 3518888"/>
                <a:gd name="connsiteX135" fmla="*/ 3162689 w 3515048"/>
                <a:gd name="connsiteY135" fmla="*/ 2620259 h 3518888"/>
                <a:gd name="connsiteX136" fmla="*/ 3141367 w 3515048"/>
                <a:gd name="connsiteY136" fmla="*/ 2661262 h 3518888"/>
                <a:gd name="connsiteX137" fmla="*/ 3105011 w 3515048"/>
                <a:gd name="connsiteY137" fmla="*/ 2714155 h 3518888"/>
                <a:gd name="connsiteX138" fmla="*/ 3133167 w 3515048"/>
                <a:gd name="connsiteY138" fmla="*/ 2653608 h 3518888"/>
                <a:gd name="connsiteX139" fmla="*/ 3104465 w 3515048"/>
                <a:gd name="connsiteY139" fmla="*/ 2698711 h 3518888"/>
                <a:gd name="connsiteX140" fmla="*/ 3081640 w 3515048"/>
                <a:gd name="connsiteY140" fmla="*/ 2724953 h 3518888"/>
                <a:gd name="connsiteX141" fmla="*/ 3027926 w 3515048"/>
                <a:gd name="connsiteY141" fmla="*/ 2792334 h 3518888"/>
                <a:gd name="connsiteX142" fmla="*/ 3043917 w 3515048"/>
                <a:gd name="connsiteY142" fmla="*/ 2759942 h 3518888"/>
                <a:gd name="connsiteX143" fmla="*/ 3058268 w 3515048"/>
                <a:gd name="connsiteY143" fmla="*/ 2726866 h 3518888"/>
                <a:gd name="connsiteX144" fmla="*/ 2993210 w 3515048"/>
                <a:gd name="connsiteY144" fmla="*/ 2814202 h 3518888"/>
                <a:gd name="connsiteX145" fmla="*/ 2967652 w 3515048"/>
                <a:gd name="connsiteY145" fmla="*/ 2830330 h 3518888"/>
                <a:gd name="connsiteX146" fmla="*/ 2938540 w 3515048"/>
                <a:gd name="connsiteY146" fmla="*/ 2871333 h 3518888"/>
                <a:gd name="connsiteX147" fmla="*/ 2901501 w 3515048"/>
                <a:gd name="connsiteY147" fmla="*/ 2915069 h 3518888"/>
                <a:gd name="connsiteX148" fmla="*/ 2858584 w 3515048"/>
                <a:gd name="connsiteY148" fmla="*/ 2960309 h 3518888"/>
                <a:gd name="connsiteX149" fmla="*/ 2811294 w 3515048"/>
                <a:gd name="connsiteY149" fmla="*/ 3005822 h 3518888"/>
                <a:gd name="connsiteX150" fmla="*/ 2760724 w 3515048"/>
                <a:gd name="connsiteY150" fmla="*/ 3050106 h 3518888"/>
                <a:gd name="connsiteX151" fmla="*/ 2708924 w 3515048"/>
                <a:gd name="connsiteY151" fmla="*/ 3092202 h 3518888"/>
                <a:gd name="connsiteX152" fmla="*/ 2657260 w 3515048"/>
                <a:gd name="connsiteY152" fmla="*/ 3131155 h 3518888"/>
                <a:gd name="connsiteX153" fmla="*/ 2607920 w 3515048"/>
                <a:gd name="connsiteY153" fmla="*/ 3166690 h 3518888"/>
                <a:gd name="connsiteX154" fmla="*/ 2610243 w 3515048"/>
                <a:gd name="connsiteY154" fmla="*/ 3151246 h 3518888"/>
                <a:gd name="connsiteX155" fmla="*/ 2582908 w 3515048"/>
                <a:gd name="connsiteY155" fmla="*/ 3173934 h 3518888"/>
                <a:gd name="connsiteX156" fmla="*/ 2545185 w 3515048"/>
                <a:gd name="connsiteY156" fmla="*/ 3198399 h 3518888"/>
                <a:gd name="connsiteX157" fmla="*/ 2501176 w 3515048"/>
                <a:gd name="connsiteY157" fmla="*/ 3224094 h 3518888"/>
                <a:gd name="connsiteX158" fmla="*/ 2453339 w 3515048"/>
                <a:gd name="connsiteY158" fmla="*/ 3248696 h 3518888"/>
                <a:gd name="connsiteX159" fmla="*/ 2405229 w 3515048"/>
                <a:gd name="connsiteY159" fmla="*/ 3271658 h 3518888"/>
                <a:gd name="connsiteX160" fmla="*/ 2360536 w 3515048"/>
                <a:gd name="connsiteY160" fmla="*/ 3292979 h 3518888"/>
                <a:gd name="connsiteX161" fmla="*/ 2293565 w 3515048"/>
                <a:gd name="connsiteY161" fmla="*/ 3327558 h 3518888"/>
                <a:gd name="connsiteX162" fmla="*/ 2280717 w 3515048"/>
                <a:gd name="connsiteY162" fmla="*/ 3326875 h 3518888"/>
                <a:gd name="connsiteX163" fmla="*/ 2207322 w 3515048"/>
                <a:gd name="connsiteY163" fmla="*/ 3359541 h 3518888"/>
                <a:gd name="connsiteX164" fmla="*/ 2132150 w 3515048"/>
                <a:gd name="connsiteY164" fmla="*/ 3388516 h 3518888"/>
                <a:gd name="connsiteX165" fmla="*/ 2076523 w 3515048"/>
                <a:gd name="connsiteY165" fmla="*/ 3386876 h 3518888"/>
                <a:gd name="connsiteX166" fmla="*/ 2019802 w 3515048"/>
                <a:gd name="connsiteY166" fmla="*/ 3399040 h 3518888"/>
                <a:gd name="connsiteX167" fmla="*/ 1965951 w 3515048"/>
                <a:gd name="connsiteY167" fmla="*/ 3409017 h 3518888"/>
                <a:gd name="connsiteX168" fmla="*/ 1865494 w 3515048"/>
                <a:gd name="connsiteY168" fmla="*/ 3420908 h 3518888"/>
                <a:gd name="connsiteX169" fmla="*/ 1775015 w 3515048"/>
                <a:gd name="connsiteY169" fmla="*/ 3425009 h 3518888"/>
                <a:gd name="connsiteX170" fmla="*/ 1694102 w 3515048"/>
                <a:gd name="connsiteY170" fmla="*/ 3422275 h 3518888"/>
                <a:gd name="connsiteX171" fmla="*/ 1650776 w 3515048"/>
                <a:gd name="connsiteY171" fmla="*/ 3430886 h 3518888"/>
                <a:gd name="connsiteX172" fmla="*/ 1570547 w 3515048"/>
                <a:gd name="connsiteY172" fmla="*/ 3431706 h 3518888"/>
                <a:gd name="connsiteX173" fmla="*/ 1521890 w 3515048"/>
                <a:gd name="connsiteY173" fmla="*/ 3428562 h 3518888"/>
                <a:gd name="connsiteX174" fmla="*/ 1470227 w 3515048"/>
                <a:gd name="connsiteY174" fmla="*/ 3423642 h 3518888"/>
                <a:gd name="connsiteX175" fmla="*/ 1418153 w 3515048"/>
                <a:gd name="connsiteY175" fmla="*/ 3415578 h 3518888"/>
                <a:gd name="connsiteX176" fmla="*/ 1367309 w 3515048"/>
                <a:gd name="connsiteY176" fmla="*/ 3406421 h 3518888"/>
                <a:gd name="connsiteX177" fmla="*/ 910127 w 3515048"/>
                <a:gd name="connsiteY177" fmla="*/ 3230382 h 3518888"/>
                <a:gd name="connsiteX178" fmla="*/ 702516 w 3515048"/>
                <a:gd name="connsiteY178" fmla="*/ 3094662 h 3518888"/>
                <a:gd name="connsiteX179" fmla="*/ 516090 w 3515048"/>
                <a:gd name="connsiteY179" fmla="*/ 2930650 h 3518888"/>
                <a:gd name="connsiteX180" fmla="*/ 473173 w 3515048"/>
                <a:gd name="connsiteY180" fmla="*/ 2885957 h 3518888"/>
                <a:gd name="connsiteX181" fmla="*/ 432170 w 3515048"/>
                <a:gd name="connsiteY181" fmla="*/ 2840034 h 3518888"/>
                <a:gd name="connsiteX182" fmla="*/ 355768 w 3515048"/>
                <a:gd name="connsiteY182" fmla="*/ 2743677 h 3518888"/>
                <a:gd name="connsiteX183" fmla="*/ 285927 w 3515048"/>
                <a:gd name="connsiteY183" fmla="*/ 2643357 h 3518888"/>
                <a:gd name="connsiteX184" fmla="*/ 224696 w 3515048"/>
                <a:gd name="connsiteY184" fmla="*/ 2538663 h 3518888"/>
                <a:gd name="connsiteX185" fmla="*/ 170025 w 3515048"/>
                <a:gd name="connsiteY185" fmla="*/ 2431372 h 3518888"/>
                <a:gd name="connsiteX186" fmla="*/ 146517 w 3515048"/>
                <a:gd name="connsiteY186" fmla="*/ 2376702 h 3518888"/>
                <a:gd name="connsiteX187" fmla="*/ 135036 w 3515048"/>
                <a:gd name="connsiteY187" fmla="*/ 2349366 h 3518888"/>
                <a:gd name="connsiteX188" fmla="*/ 124785 w 3515048"/>
                <a:gd name="connsiteY188" fmla="*/ 2322031 h 3518888"/>
                <a:gd name="connsiteX189" fmla="*/ 57814 w 3515048"/>
                <a:gd name="connsiteY189" fmla="*/ 2099386 h 3518888"/>
                <a:gd name="connsiteX190" fmla="*/ 41686 w 3515048"/>
                <a:gd name="connsiteY190" fmla="*/ 2026810 h 3518888"/>
                <a:gd name="connsiteX191" fmla="*/ 24328 w 3515048"/>
                <a:gd name="connsiteY191" fmla="*/ 1944804 h 3518888"/>
                <a:gd name="connsiteX192" fmla="*/ 9294 w 3515048"/>
                <a:gd name="connsiteY192" fmla="*/ 1857878 h 3518888"/>
                <a:gd name="connsiteX193" fmla="*/ 0 w 3515048"/>
                <a:gd name="connsiteY193" fmla="*/ 1769996 h 3518888"/>
                <a:gd name="connsiteX194" fmla="*/ 1230 w 3515048"/>
                <a:gd name="connsiteY194" fmla="*/ 1856238 h 3518888"/>
                <a:gd name="connsiteX195" fmla="*/ 7381 w 3515048"/>
                <a:gd name="connsiteY195" fmla="*/ 1917879 h 3518888"/>
                <a:gd name="connsiteX196" fmla="*/ 10797 w 3515048"/>
                <a:gd name="connsiteY196" fmla="*/ 1946991 h 3518888"/>
                <a:gd name="connsiteX197" fmla="*/ 15991 w 3515048"/>
                <a:gd name="connsiteY197" fmla="*/ 1978837 h 3518888"/>
                <a:gd name="connsiteX198" fmla="*/ 29659 w 3515048"/>
                <a:gd name="connsiteY198" fmla="*/ 2062483 h 3518888"/>
                <a:gd name="connsiteX199" fmla="*/ 37313 w 3515048"/>
                <a:gd name="connsiteY199" fmla="*/ 2130821 h 3518888"/>
                <a:gd name="connsiteX200" fmla="*/ 41823 w 3515048"/>
                <a:gd name="connsiteY200" fmla="*/ 2185491 h 3518888"/>
                <a:gd name="connsiteX201" fmla="*/ 46470 w 3515048"/>
                <a:gd name="connsiteY201" fmla="*/ 2237975 h 3518888"/>
                <a:gd name="connsiteX202" fmla="*/ 55354 w 3515048"/>
                <a:gd name="connsiteY202" fmla="*/ 2298523 h 3518888"/>
                <a:gd name="connsiteX203" fmla="*/ 55217 w 3515048"/>
                <a:gd name="connsiteY203" fmla="*/ 2249866 h 3518888"/>
                <a:gd name="connsiteX204" fmla="*/ 81596 w 3515048"/>
                <a:gd name="connsiteY204" fmla="*/ 2322441 h 3518888"/>
                <a:gd name="connsiteX205" fmla="*/ 92940 w 3515048"/>
                <a:gd name="connsiteY205" fmla="*/ 2360300 h 3518888"/>
                <a:gd name="connsiteX206" fmla="*/ 131209 w 3515048"/>
                <a:gd name="connsiteY206" fmla="*/ 2446543 h 3518888"/>
                <a:gd name="connsiteX207" fmla="*/ 109614 w 3515048"/>
                <a:gd name="connsiteY207" fmla="*/ 2450644 h 3518888"/>
                <a:gd name="connsiteX208" fmla="*/ 150617 w 3515048"/>
                <a:gd name="connsiteY208" fmla="*/ 2531009 h 3518888"/>
                <a:gd name="connsiteX209" fmla="*/ 185743 w 3515048"/>
                <a:gd name="connsiteY209" fmla="*/ 2615885 h 3518888"/>
                <a:gd name="connsiteX210" fmla="*/ 217042 w 3515048"/>
                <a:gd name="connsiteY210" fmla="*/ 2640760 h 3518888"/>
                <a:gd name="connsiteX211" fmla="*/ 244377 w 3515048"/>
                <a:gd name="connsiteY211" fmla="*/ 2696387 h 3518888"/>
                <a:gd name="connsiteX212" fmla="*/ 267202 w 3515048"/>
                <a:gd name="connsiteY212" fmla="*/ 2741354 h 3518888"/>
                <a:gd name="connsiteX213" fmla="*/ 292761 w 3515048"/>
                <a:gd name="connsiteY213" fmla="*/ 2802995 h 3518888"/>
                <a:gd name="connsiteX214" fmla="*/ 298638 w 3515048"/>
                <a:gd name="connsiteY214" fmla="*/ 2787960 h 3518888"/>
                <a:gd name="connsiteX215" fmla="*/ 335814 w 3515048"/>
                <a:gd name="connsiteY215" fmla="*/ 2843998 h 3518888"/>
                <a:gd name="connsiteX216" fmla="*/ 367659 w 3515048"/>
                <a:gd name="connsiteY216" fmla="*/ 2885821 h 3518888"/>
                <a:gd name="connsiteX217" fmla="*/ 402375 w 3515048"/>
                <a:gd name="connsiteY217" fmla="*/ 2926824 h 3518888"/>
                <a:gd name="connsiteX218" fmla="*/ 453355 w 3515048"/>
                <a:gd name="connsiteY218" fmla="*/ 2988874 h 3518888"/>
                <a:gd name="connsiteX219" fmla="*/ 436134 w 3515048"/>
                <a:gd name="connsiteY219" fmla="*/ 2987918 h 3518888"/>
                <a:gd name="connsiteX220" fmla="*/ 469756 w 3515048"/>
                <a:gd name="connsiteY220" fmla="*/ 3015253 h 3518888"/>
                <a:gd name="connsiteX221" fmla="*/ 519917 w 3515048"/>
                <a:gd name="connsiteY221" fmla="*/ 3058989 h 3518888"/>
                <a:gd name="connsiteX222" fmla="*/ 517183 w 3515048"/>
                <a:gd name="connsiteY222" fmla="*/ 3074981 h 3518888"/>
                <a:gd name="connsiteX223" fmla="*/ 671901 w 3515048"/>
                <a:gd name="connsiteY223" fmla="*/ 3205096 h 3518888"/>
                <a:gd name="connsiteX224" fmla="*/ 601922 w 3515048"/>
                <a:gd name="connsiteY224" fmla="*/ 3170927 h 3518888"/>
                <a:gd name="connsiteX225" fmla="*/ 649349 w 3515048"/>
                <a:gd name="connsiteY225" fmla="*/ 3207967 h 3518888"/>
                <a:gd name="connsiteX226" fmla="*/ 688302 w 3515048"/>
                <a:gd name="connsiteY226" fmla="*/ 3234345 h 3518888"/>
                <a:gd name="connsiteX227" fmla="*/ 741469 w 3515048"/>
                <a:gd name="connsiteY227" fmla="*/ 3265097 h 3518888"/>
                <a:gd name="connsiteX228" fmla="*/ 786572 w 3515048"/>
                <a:gd name="connsiteY228" fmla="*/ 3275758 h 3518888"/>
                <a:gd name="connsiteX229" fmla="*/ 825525 w 3515048"/>
                <a:gd name="connsiteY229" fmla="*/ 3280815 h 3518888"/>
                <a:gd name="connsiteX230" fmla="*/ 954274 w 3515048"/>
                <a:gd name="connsiteY230" fmla="*/ 3341636 h 3518888"/>
                <a:gd name="connsiteX231" fmla="*/ 947167 w 3515048"/>
                <a:gd name="connsiteY231" fmla="*/ 3347787 h 3518888"/>
                <a:gd name="connsiteX232" fmla="*/ 1022749 w 3515048"/>
                <a:gd name="connsiteY232" fmla="*/ 3372661 h 3518888"/>
                <a:gd name="connsiteX233" fmla="*/ 1095187 w 3515048"/>
                <a:gd name="connsiteY233" fmla="*/ 3413664 h 3518888"/>
                <a:gd name="connsiteX234" fmla="*/ 1370863 w 3515048"/>
                <a:gd name="connsiteY234" fmla="*/ 3482002 h 3518888"/>
                <a:gd name="connsiteX235" fmla="*/ 1708180 w 3515048"/>
                <a:gd name="connsiteY235" fmla="*/ 3515898 h 3518888"/>
                <a:gd name="connsiteX236" fmla="*/ 1768044 w 3515048"/>
                <a:gd name="connsiteY236" fmla="*/ 3516582 h 3518888"/>
                <a:gd name="connsiteX237" fmla="*/ 1838843 w 3515048"/>
                <a:gd name="connsiteY237" fmla="*/ 3518632 h 3518888"/>
                <a:gd name="connsiteX238" fmla="*/ 2019392 w 3515048"/>
                <a:gd name="connsiteY238" fmla="*/ 3504964 h 3518888"/>
                <a:gd name="connsiteX239" fmla="*/ 2008184 w 3515048"/>
                <a:gd name="connsiteY239" fmla="*/ 3493210 h 3518888"/>
                <a:gd name="connsiteX240" fmla="*/ 2326230 w 3515048"/>
                <a:gd name="connsiteY240" fmla="*/ 3431296 h 3518888"/>
                <a:gd name="connsiteX241" fmla="*/ 2632248 w 3515048"/>
                <a:gd name="connsiteY241" fmla="*/ 3323868 h 3518888"/>
                <a:gd name="connsiteX242" fmla="*/ 2667784 w 3515048"/>
                <a:gd name="connsiteY242" fmla="*/ 3296533 h 3518888"/>
                <a:gd name="connsiteX243" fmla="*/ 2659447 w 3515048"/>
                <a:gd name="connsiteY243" fmla="*/ 3299950 h 3518888"/>
                <a:gd name="connsiteX244" fmla="*/ 2617624 w 3515048"/>
                <a:gd name="connsiteY244" fmla="*/ 3316488 h 3518888"/>
                <a:gd name="connsiteX245" fmla="*/ 2648923 w 3515048"/>
                <a:gd name="connsiteY245" fmla="*/ 3295849 h 3518888"/>
                <a:gd name="connsiteX246" fmla="*/ 2676258 w 3515048"/>
                <a:gd name="connsiteY246" fmla="*/ 3276715 h 3518888"/>
                <a:gd name="connsiteX247" fmla="*/ 2722455 w 3515048"/>
                <a:gd name="connsiteY247" fmla="*/ 3245689 h 3518888"/>
                <a:gd name="connsiteX248" fmla="*/ 2789973 w 3515048"/>
                <a:gd name="connsiteY248" fmla="*/ 3202636 h 3518888"/>
                <a:gd name="connsiteX249" fmla="*/ 2843140 w 3515048"/>
                <a:gd name="connsiteY249" fmla="*/ 3171337 h 3518888"/>
                <a:gd name="connsiteX250" fmla="*/ 2870475 w 3515048"/>
                <a:gd name="connsiteY250" fmla="*/ 3154389 h 3518888"/>
                <a:gd name="connsiteX251" fmla="*/ 2901501 w 3515048"/>
                <a:gd name="connsiteY251" fmla="*/ 3132248 h 3518888"/>
                <a:gd name="connsiteX252" fmla="*/ 2869108 w 3515048"/>
                <a:gd name="connsiteY252" fmla="*/ 3140039 h 3518888"/>
                <a:gd name="connsiteX253" fmla="*/ 2919542 w 3515048"/>
                <a:gd name="connsiteY253" fmla="*/ 3099036 h 3518888"/>
                <a:gd name="connsiteX254" fmla="*/ 2954804 w 3515048"/>
                <a:gd name="connsiteY254" fmla="*/ 3065413 h 3518888"/>
                <a:gd name="connsiteX255" fmla="*/ 3003324 w 3515048"/>
                <a:gd name="connsiteY255" fmla="*/ 3010743 h 3518888"/>
                <a:gd name="connsiteX256" fmla="*/ 3026423 w 3515048"/>
                <a:gd name="connsiteY256" fmla="*/ 2981904 h 3518888"/>
                <a:gd name="connsiteX257" fmla="*/ 3040090 w 3515048"/>
                <a:gd name="connsiteY257" fmla="*/ 2965640 h 3518888"/>
                <a:gd name="connsiteX258" fmla="*/ 3055125 w 3515048"/>
                <a:gd name="connsiteY258" fmla="*/ 2946915 h 3518888"/>
                <a:gd name="connsiteX259" fmla="*/ 3093394 w 3515048"/>
                <a:gd name="connsiteY259" fmla="*/ 2901538 h 3518888"/>
                <a:gd name="connsiteX260" fmla="*/ 3144238 w 3515048"/>
                <a:gd name="connsiteY260" fmla="*/ 2840034 h 3518888"/>
                <a:gd name="connsiteX261" fmla="*/ 3096948 w 3515048"/>
                <a:gd name="connsiteY261" fmla="*/ 2916026 h 3518888"/>
                <a:gd name="connsiteX262" fmla="*/ 3284878 w 3515048"/>
                <a:gd name="connsiteY262" fmla="*/ 2626409 h 3518888"/>
                <a:gd name="connsiteX263" fmla="*/ 3438365 w 3515048"/>
                <a:gd name="connsiteY263" fmla="*/ 2249183 h 3518888"/>
                <a:gd name="connsiteX264" fmla="*/ 3469664 w 3515048"/>
                <a:gd name="connsiteY264" fmla="*/ 2136698 h 3518888"/>
                <a:gd name="connsiteX265" fmla="*/ 3482511 w 3515048"/>
                <a:gd name="connsiteY265" fmla="*/ 2075467 h 3518888"/>
                <a:gd name="connsiteX266" fmla="*/ 3488798 w 3515048"/>
                <a:gd name="connsiteY266" fmla="*/ 2043895 h 3518888"/>
                <a:gd name="connsiteX267" fmla="*/ 3493719 w 3515048"/>
                <a:gd name="connsiteY267" fmla="*/ 2011639 h 3518888"/>
                <a:gd name="connsiteX268" fmla="*/ 3515040 w 3515048"/>
                <a:gd name="connsiteY268" fmla="*/ 1736783 h 3518888"/>
                <a:gd name="connsiteX269" fmla="*/ 3513947 w 3515048"/>
                <a:gd name="connsiteY269" fmla="*/ 1665438 h 3518888"/>
                <a:gd name="connsiteX270" fmla="*/ 3509983 w 3515048"/>
                <a:gd name="connsiteY270" fmla="*/ 1593820 h 3518888"/>
                <a:gd name="connsiteX271" fmla="*/ 3493035 w 3515048"/>
                <a:gd name="connsiteY271" fmla="*/ 1451677 h 3518888"/>
                <a:gd name="connsiteX272" fmla="*/ 3466930 w 3515048"/>
                <a:gd name="connsiteY272" fmla="*/ 1313907 h 3518888"/>
                <a:gd name="connsiteX273" fmla="*/ 3450256 w 3515048"/>
                <a:gd name="connsiteY273" fmla="*/ 1247756 h 3518888"/>
                <a:gd name="connsiteX274" fmla="*/ 3431668 w 3515048"/>
                <a:gd name="connsiteY274" fmla="*/ 1183928 h 3518888"/>
                <a:gd name="connsiteX275" fmla="*/ 3424971 w 3515048"/>
                <a:gd name="connsiteY275" fmla="*/ 1179417 h 3518888"/>
                <a:gd name="connsiteX276" fmla="*/ 3418137 w 3515048"/>
                <a:gd name="connsiteY276" fmla="*/ 1152082 h 3518888"/>
                <a:gd name="connsiteX277" fmla="*/ 3409663 w 3515048"/>
                <a:gd name="connsiteY277" fmla="*/ 1125840 h 3518888"/>
                <a:gd name="connsiteX278" fmla="*/ 3390802 w 3515048"/>
                <a:gd name="connsiteY278" fmla="*/ 1072947 h 3518888"/>
                <a:gd name="connsiteX279" fmla="*/ 3367977 w 3515048"/>
                <a:gd name="connsiteY279" fmla="*/ 1020326 h 3518888"/>
                <a:gd name="connsiteX280" fmla="*/ 3342692 w 3515048"/>
                <a:gd name="connsiteY280" fmla="*/ 967569 h 3518888"/>
                <a:gd name="connsiteX281" fmla="*/ 3315356 w 3515048"/>
                <a:gd name="connsiteY281" fmla="*/ 914812 h 3518888"/>
                <a:gd name="connsiteX282" fmla="*/ 3285014 w 3515048"/>
                <a:gd name="connsiteY282" fmla="*/ 862192 h 3518888"/>
                <a:gd name="connsiteX283" fmla="*/ 3269570 w 3515048"/>
                <a:gd name="connsiteY283" fmla="*/ 834857 h 3518888"/>
                <a:gd name="connsiteX284" fmla="*/ 3253169 w 3515048"/>
                <a:gd name="connsiteY284" fmla="*/ 808478 h 3518888"/>
                <a:gd name="connsiteX285" fmla="*/ 3220093 w 3515048"/>
                <a:gd name="connsiteY285" fmla="*/ 754764 h 3518888"/>
                <a:gd name="connsiteX286" fmla="*/ 3259046 w 3515048"/>
                <a:gd name="connsiteY286" fmla="*/ 829253 h 35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3515048" h="3518888">
                  <a:moveTo>
                    <a:pt x="3259046" y="829253"/>
                  </a:moveTo>
                  <a:cubicBezTo>
                    <a:pt x="3242371" y="807111"/>
                    <a:pt x="3228020" y="787157"/>
                    <a:pt x="3215036" y="768295"/>
                  </a:cubicBezTo>
                  <a:cubicBezTo>
                    <a:pt x="3202052" y="749434"/>
                    <a:pt x="3188657" y="732759"/>
                    <a:pt x="3176493" y="715538"/>
                  </a:cubicBezTo>
                  <a:cubicBezTo>
                    <a:pt x="3164329" y="698317"/>
                    <a:pt x="3151345" y="681779"/>
                    <a:pt x="3137541" y="664421"/>
                  </a:cubicBezTo>
                  <a:cubicBezTo>
                    <a:pt x="3123736" y="647063"/>
                    <a:pt x="3109385" y="628612"/>
                    <a:pt x="3091344" y="609751"/>
                  </a:cubicBezTo>
                  <a:lnTo>
                    <a:pt x="3064009" y="556310"/>
                  </a:lnTo>
                  <a:cubicBezTo>
                    <a:pt x="3023006" y="516538"/>
                    <a:pt x="3012482" y="509840"/>
                    <a:pt x="3004144" y="505877"/>
                  </a:cubicBezTo>
                  <a:cubicBezTo>
                    <a:pt x="2987156" y="498398"/>
                    <a:pt x="2971506" y="488195"/>
                    <a:pt x="2957811" y="475671"/>
                  </a:cubicBezTo>
                  <a:cubicBezTo>
                    <a:pt x="2949337" y="465967"/>
                    <a:pt x="2939360" y="455307"/>
                    <a:pt x="2928289" y="443826"/>
                  </a:cubicBezTo>
                  <a:cubicBezTo>
                    <a:pt x="2917218" y="432345"/>
                    <a:pt x="2904097" y="421548"/>
                    <a:pt x="2890840" y="409657"/>
                  </a:cubicBezTo>
                  <a:cubicBezTo>
                    <a:pt x="2864871" y="385465"/>
                    <a:pt x="2833982" y="362777"/>
                    <a:pt x="2805144" y="340362"/>
                  </a:cubicBezTo>
                  <a:cubicBezTo>
                    <a:pt x="2776305" y="317947"/>
                    <a:pt x="2746646" y="299359"/>
                    <a:pt x="2723138" y="283505"/>
                  </a:cubicBezTo>
                  <a:cubicBezTo>
                    <a:pt x="2699630" y="267650"/>
                    <a:pt x="2679402" y="256169"/>
                    <a:pt x="2669151" y="249745"/>
                  </a:cubicBezTo>
                  <a:cubicBezTo>
                    <a:pt x="2644139" y="225964"/>
                    <a:pt x="2709470" y="264917"/>
                    <a:pt x="2725598" y="270520"/>
                  </a:cubicBezTo>
                  <a:cubicBezTo>
                    <a:pt x="2697033" y="253572"/>
                    <a:pt x="2675711" y="241955"/>
                    <a:pt x="2657260" y="232661"/>
                  </a:cubicBezTo>
                  <a:cubicBezTo>
                    <a:pt x="2638809" y="223367"/>
                    <a:pt x="2623364" y="217900"/>
                    <a:pt x="2607373" y="210929"/>
                  </a:cubicBezTo>
                  <a:lnTo>
                    <a:pt x="2552703" y="186738"/>
                  </a:lnTo>
                  <a:cubicBezTo>
                    <a:pt x="2530288" y="177307"/>
                    <a:pt x="2503773" y="163229"/>
                    <a:pt x="2466187" y="146965"/>
                  </a:cubicBezTo>
                  <a:lnTo>
                    <a:pt x="2465367" y="142455"/>
                  </a:lnTo>
                  <a:cubicBezTo>
                    <a:pt x="2369310" y="104112"/>
                    <a:pt x="2270548" y="72956"/>
                    <a:pt x="2169873" y="49241"/>
                  </a:cubicBezTo>
                  <a:cubicBezTo>
                    <a:pt x="2062103" y="24152"/>
                    <a:pt x="1952339" y="8557"/>
                    <a:pt x="1841849" y="2635"/>
                  </a:cubicBezTo>
                  <a:cubicBezTo>
                    <a:pt x="1729051" y="-3515"/>
                    <a:pt x="1615910" y="1107"/>
                    <a:pt x="1503986" y="16439"/>
                  </a:cubicBezTo>
                  <a:cubicBezTo>
                    <a:pt x="1394795" y="31405"/>
                    <a:pt x="1287413" y="57415"/>
                    <a:pt x="1183480" y="94071"/>
                  </a:cubicBezTo>
                  <a:cubicBezTo>
                    <a:pt x="1193926" y="89160"/>
                    <a:pt x="1205721" y="87908"/>
                    <a:pt x="1216966" y="90518"/>
                  </a:cubicBezTo>
                  <a:cubicBezTo>
                    <a:pt x="1106493" y="125041"/>
                    <a:pt x="999725" y="170458"/>
                    <a:pt x="898236" y="226100"/>
                  </a:cubicBezTo>
                  <a:cubicBezTo>
                    <a:pt x="795796" y="282259"/>
                    <a:pt x="699587" y="349102"/>
                    <a:pt x="611216" y="425511"/>
                  </a:cubicBezTo>
                  <a:cubicBezTo>
                    <a:pt x="527542" y="497801"/>
                    <a:pt x="451764" y="578755"/>
                    <a:pt x="385154" y="667018"/>
                  </a:cubicBezTo>
                  <a:cubicBezTo>
                    <a:pt x="326910" y="744328"/>
                    <a:pt x="277233" y="827734"/>
                    <a:pt x="236997" y="915769"/>
                  </a:cubicBezTo>
                  <a:cubicBezTo>
                    <a:pt x="270374" y="856326"/>
                    <a:pt x="308061" y="799407"/>
                    <a:pt x="349755" y="745470"/>
                  </a:cubicBezTo>
                  <a:cubicBezTo>
                    <a:pt x="398247" y="683712"/>
                    <a:pt x="450511" y="625012"/>
                    <a:pt x="506249" y="569705"/>
                  </a:cubicBezTo>
                  <a:cubicBezTo>
                    <a:pt x="612891" y="467464"/>
                    <a:pt x="727114" y="373435"/>
                    <a:pt x="847940" y="288425"/>
                  </a:cubicBezTo>
                  <a:cubicBezTo>
                    <a:pt x="868851" y="279541"/>
                    <a:pt x="891129" y="266967"/>
                    <a:pt x="914501" y="255076"/>
                  </a:cubicBezTo>
                  <a:lnTo>
                    <a:pt x="984616" y="218720"/>
                  </a:lnTo>
                  <a:cubicBezTo>
                    <a:pt x="1007441" y="208059"/>
                    <a:pt x="1028899" y="198219"/>
                    <a:pt x="1047214" y="191385"/>
                  </a:cubicBezTo>
                  <a:cubicBezTo>
                    <a:pt x="1061051" y="185333"/>
                    <a:pt x="1075772" y="181548"/>
                    <a:pt x="1090813" y="180177"/>
                  </a:cubicBezTo>
                  <a:cubicBezTo>
                    <a:pt x="1110495" y="172797"/>
                    <a:pt x="1129629" y="164049"/>
                    <a:pt x="1148627" y="158582"/>
                  </a:cubicBezTo>
                  <a:lnTo>
                    <a:pt x="1203298" y="140131"/>
                  </a:lnTo>
                  <a:cubicBezTo>
                    <a:pt x="1221066" y="133844"/>
                    <a:pt x="1238697" y="129470"/>
                    <a:pt x="1255508" y="124277"/>
                  </a:cubicBezTo>
                  <a:cubicBezTo>
                    <a:pt x="1272319" y="119083"/>
                    <a:pt x="1289404" y="113753"/>
                    <a:pt x="1305668" y="109379"/>
                  </a:cubicBezTo>
                  <a:cubicBezTo>
                    <a:pt x="1370316" y="92158"/>
                    <a:pt x="1428677" y="77943"/>
                    <a:pt x="1488405" y="67283"/>
                  </a:cubicBezTo>
                  <a:cubicBezTo>
                    <a:pt x="1518063" y="62226"/>
                    <a:pt x="1547585" y="56212"/>
                    <a:pt x="1578201" y="53615"/>
                  </a:cubicBezTo>
                  <a:cubicBezTo>
                    <a:pt x="1608816" y="51018"/>
                    <a:pt x="1639979" y="45688"/>
                    <a:pt x="1672918" y="44458"/>
                  </a:cubicBezTo>
                  <a:lnTo>
                    <a:pt x="1723488" y="41451"/>
                  </a:lnTo>
                  <a:lnTo>
                    <a:pt x="1777338" y="41451"/>
                  </a:lnTo>
                  <a:cubicBezTo>
                    <a:pt x="1813967" y="41451"/>
                    <a:pt x="1852784" y="44458"/>
                    <a:pt x="1894743" y="47328"/>
                  </a:cubicBezTo>
                  <a:cubicBezTo>
                    <a:pt x="1942307" y="55255"/>
                    <a:pt x="1918251" y="59765"/>
                    <a:pt x="1931236" y="67966"/>
                  </a:cubicBezTo>
                  <a:cubicBezTo>
                    <a:pt x="1843749" y="59445"/>
                    <a:pt x="1755730" y="57891"/>
                    <a:pt x="1667997" y="63319"/>
                  </a:cubicBezTo>
                  <a:cubicBezTo>
                    <a:pt x="1721438" y="63319"/>
                    <a:pt x="1774741" y="66326"/>
                    <a:pt x="1827772" y="70973"/>
                  </a:cubicBezTo>
                  <a:cubicBezTo>
                    <a:pt x="1810550" y="70973"/>
                    <a:pt x="1786769" y="71793"/>
                    <a:pt x="1761211" y="70973"/>
                  </a:cubicBezTo>
                  <a:lnTo>
                    <a:pt x="1721438" y="70973"/>
                  </a:lnTo>
                  <a:lnTo>
                    <a:pt x="1680435" y="72750"/>
                  </a:lnTo>
                  <a:lnTo>
                    <a:pt x="1642439" y="74937"/>
                  </a:lnTo>
                  <a:cubicBezTo>
                    <a:pt x="1630548" y="74937"/>
                    <a:pt x="1619477" y="77533"/>
                    <a:pt x="1609910" y="78763"/>
                  </a:cubicBezTo>
                  <a:cubicBezTo>
                    <a:pt x="1596898" y="79730"/>
                    <a:pt x="1584174" y="83017"/>
                    <a:pt x="1572324" y="88467"/>
                  </a:cubicBezTo>
                  <a:cubicBezTo>
                    <a:pt x="1684535" y="70290"/>
                    <a:pt x="1833922" y="70563"/>
                    <a:pt x="1977159" y="90654"/>
                  </a:cubicBezTo>
                  <a:cubicBezTo>
                    <a:pt x="2120396" y="110746"/>
                    <a:pt x="2256115" y="151065"/>
                    <a:pt x="2352335" y="180041"/>
                  </a:cubicBezTo>
                  <a:cubicBezTo>
                    <a:pt x="2252452" y="139178"/>
                    <a:pt x="2148551" y="108899"/>
                    <a:pt x="2042353" y="89698"/>
                  </a:cubicBezTo>
                  <a:cubicBezTo>
                    <a:pt x="2018572" y="83547"/>
                    <a:pt x="1987683" y="74800"/>
                    <a:pt x="1964038" y="70153"/>
                  </a:cubicBezTo>
                  <a:cubicBezTo>
                    <a:pt x="1940393" y="65506"/>
                    <a:pt x="1923035" y="60039"/>
                    <a:pt x="1925359" y="56485"/>
                  </a:cubicBezTo>
                  <a:lnTo>
                    <a:pt x="1985086" y="60722"/>
                  </a:lnTo>
                  <a:lnTo>
                    <a:pt x="2043447" y="68239"/>
                  </a:lnTo>
                  <a:lnTo>
                    <a:pt x="2072286" y="72203"/>
                  </a:lnTo>
                  <a:lnTo>
                    <a:pt x="2100578" y="77670"/>
                  </a:lnTo>
                  <a:lnTo>
                    <a:pt x="2156752" y="88877"/>
                  </a:lnTo>
                  <a:lnTo>
                    <a:pt x="2211422" y="102545"/>
                  </a:lnTo>
                  <a:lnTo>
                    <a:pt x="2238757" y="109789"/>
                  </a:lnTo>
                  <a:lnTo>
                    <a:pt x="2266093" y="118400"/>
                  </a:lnTo>
                  <a:lnTo>
                    <a:pt x="2319396" y="135757"/>
                  </a:lnTo>
                  <a:lnTo>
                    <a:pt x="2371743" y="155849"/>
                  </a:lnTo>
                  <a:lnTo>
                    <a:pt x="2397848" y="165963"/>
                  </a:lnTo>
                  <a:cubicBezTo>
                    <a:pt x="2406459" y="169516"/>
                    <a:pt x="2414933" y="173480"/>
                    <a:pt x="2423544" y="177307"/>
                  </a:cubicBezTo>
                  <a:lnTo>
                    <a:pt x="2474387" y="202182"/>
                  </a:lnTo>
                  <a:lnTo>
                    <a:pt x="2525094" y="227877"/>
                  </a:lnTo>
                  <a:lnTo>
                    <a:pt x="2550653" y="240862"/>
                  </a:lnTo>
                  <a:lnTo>
                    <a:pt x="2575801" y="254529"/>
                  </a:lnTo>
                  <a:lnTo>
                    <a:pt x="2626371" y="283368"/>
                  </a:lnTo>
                  <a:lnTo>
                    <a:pt x="2676531" y="315077"/>
                  </a:lnTo>
                  <a:cubicBezTo>
                    <a:pt x="2693616" y="325327"/>
                    <a:pt x="2710017" y="336945"/>
                    <a:pt x="2726828" y="348562"/>
                  </a:cubicBezTo>
                  <a:cubicBezTo>
                    <a:pt x="2743639" y="360180"/>
                    <a:pt x="2760997" y="371251"/>
                    <a:pt x="2777262" y="384235"/>
                  </a:cubicBezTo>
                  <a:cubicBezTo>
                    <a:pt x="2845600" y="432345"/>
                    <a:pt x="2927606" y="512027"/>
                    <a:pt x="2932526" y="526378"/>
                  </a:cubicBezTo>
                  <a:cubicBezTo>
                    <a:pt x="2891523" y="490296"/>
                    <a:pt x="2917355" y="522688"/>
                    <a:pt x="2882776" y="494259"/>
                  </a:cubicBezTo>
                  <a:cubicBezTo>
                    <a:pt x="2927059" y="532529"/>
                    <a:pt x="2933620" y="530342"/>
                    <a:pt x="2944007" y="533349"/>
                  </a:cubicBezTo>
                  <a:cubicBezTo>
                    <a:pt x="2952932" y="536337"/>
                    <a:pt x="2960996" y="541450"/>
                    <a:pt x="2967515" y="548246"/>
                  </a:cubicBezTo>
                  <a:cubicBezTo>
                    <a:pt x="2988427" y="567008"/>
                    <a:pt x="3008026" y="587192"/>
                    <a:pt x="3026149" y="608657"/>
                  </a:cubicBezTo>
                  <a:cubicBezTo>
                    <a:pt x="3015352" y="608657"/>
                    <a:pt x="3005101" y="608657"/>
                    <a:pt x="2994304" y="608657"/>
                  </a:cubicBezTo>
                  <a:cubicBezTo>
                    <a:pt x="3025603" y="625605"/>
                    <a:pt x="3060045" y="665105"/>
                    <a:pt x="3093531" y="713351"/>
                  </a:cubicBezTo>
                  <a:cubicBezTo>
                    <a:pt x="3127016" y="761598"/>
                    <a:pt x="3161869" y="816815"/>
                    <a:pt x="3199591" y="864379"/>
                  </a:cubicBezTo>
                  <a:cubicBezTo>
                    <a:pt x="3207109" y="885290"/>
                    <a:pt x="3199591" y="879276"/>
                    <a:pt x="3182917" y="858638"/>
                  </a:cubicBezTo>
                  <a:cubicBezTo>
                    <a:pt x="3174716" y="848388"/>
                    <a:pt x="3164602" y="834447"/>
                    <a:pt x="3153258" y="817635"/>
                  </a:cubicBezTo>
                  <a:cubicBezTo>
                    <a:pt x="3141914" y="800824"/>
                    <a:pt x="3128110" y="783876"/>
                    <a:pt x="3114852" y="765015"/>
                  </a:cubicBezTo>
                  <a:cubicBezTo>
                    <a:pt x="3128520" y="787020"/>
                    <a:pt x="3141231" y="803148"/>
                    <a:pt x="3150935" y="817089"/>
                  </a:cubicBezTo>
                  <a:cubicBezTo>
                    <a:pt x="3160639" y="831030"/>
                    <a:pt x="3169113" y="841690"/>
                    <a:pt x="3177313" y="851804"/>
                  </a:cubicBezTo>
                  <a:cubicBezTo>
                    <a:pt x="3197241" y="875029"/>
                    <a:pt x="3214694" y="900268"/>
                    <a:pt x="3229387" y="927113"/>
                  </a:cubicBezTo>
                  <a:lnTo>
                    <a:pt x="3200821" y="897728"/>
                  </a:lnTo>
                  <a:lnTo>
                    <a:pt x="3187154" y="883103"/>
                  </a:lnTo>
                  <a:lnTo>
                    <a:pt x="3172256" y="869436"/>
                  </a:lnTo>
                  <a:cubicBezTo>
                    <a:pt x="3187168" y="884559"/>
                    <a:pt x="3200125" y="901504"/>
                    <a:pt x="3210799" y="919869"/>
                  </a:cubicBezTo>
                  <a:cubicBezTo>
                    <a:pt x="3220640" y="935877"/>
                    <a:pt x="3228881" y="952815"/>
                    <a:pt x="3235401" y="970439"/>
                  </a:cubicBezTo>
                  <a:cubicBezTo>
                    <a:pt x="3247428" y="1003515"/>
                    <a:pt x="3255355" y="1033037"/>
                    <a:pt x="3262736" y="1057366"/>
                  </a:cubicBezTo>
                  <a:cubicBezTo>
                    <a:pt x="3269296" y="1060919"/>
                    <a:pt x="3264513" y="1011442"/>
                    <a:pt x="3308386" y="1114086"/>
                  </a:cubicBezTo>
                  <a:cubicBezTo>
                    <a:pt x="3323557" y="1159599"/>
                    <a:pt x="3309889" y="1138551"/>
                    <a:pt x="3311393" y="1150032"/>
                  </a:cubicBezTo>
                  <a:cubicBezTo>
                    <a:pt x="3320031" y="1158399"/>
                    <a:pt x="3327152" y="1168203"/>
                    <a:pt x="3332441" y="1179007"/>
                  </a:cubicBezTo>
                  <a:cubicBezTo>
                    <a:pt x="3345124" y="1204612"/>
                    <a:pt x="3356031" y="1231052"/>
                    <a:pt x="3365106" y="1258143"/>
                  </a:cubicBezTo>
                  <a:cubicBezTo>
                    <a:pt x="3363056" y="1272767"/>
                    <a:pt x="3339821" y="1214817"/>
                    <a:pt x="3331894" y="1212630"/>
                  </a:cubicBezTo>
                  <a:cubicBezTo>
                    <a:pt x="3348924" y="1256176"/>
                    <a:pt x="3361348" y="1301390"/>
                    <a:pt x="3368933" y="1347529"/>
                  </a:cubicBezTo>
                  <a:cubicBezTo>
                    <a:pt x="3396269" y="1441153"/>
                    <a:pt x="3376861" y="1338919"/>
                    <a:pt x="3397362" y="1395639"/>
                  </a:cubicBezTo>
                  <a:cubicBezTo>
                    <a:pt x="3402460" y="1417535"/>
                    <a:pt x="3404620" y="1440004"/>
                    <a:pt x="3403786" y="1462474"/>
                  </a:cubicBezTo>
                  <a:cubicBezTo>
                    <a:pt x="3402829" y="1472041"/>
                    <a:pt x="3399549" y="1471495"/>
                    <a:pt x="3395312" y="1468078"/>
                  </a:cubicBezTo>
                  <a:cubicBezTo>
                    <a:pt x="3387111" y="1461381"/>
                    <a:pt x="3375631" y="1443613"/>
                    <a:pt x="3373444" y="1471631"/>
                  </a:cubicBezTo>
                  <a:cubicBezTo>
                    <a:pt x="3369890" y="1457964"/>
                    <a:pt x="3366336" y="1444296"/>
                    <a:pt x="3362510" y="1430628"/>
                  </a:cubicBezTo>
                  <a:lnTo>
                    <a:pt x="3349799" y="1387849"/>
                  </a:lnTo>
                  <a:cubicBezTo>
                    <a:pt x="3345425" y="1374181"/>
                    <a:pt x="3342008" y="1359010"/>
                    <a:pt x="3337088" y="1345069"/>
                  </a:cubicBezTo>
                  <a:lnTo>
                    <a:pt x="3323420" y="1304066"/>
                  </a:lnTo>
                  <a:cubicBezTo>
                    <a:pt x="3315083" y="1276731"/>
                    <a:pt x="3304696" y="1252129"/>
                    <a:pt x="3296085" y="1230398"/>
                  </a:cubicBezTo>
                  <a:lnTo>
                    <a:pt x="3284057" y="1200466"/>
                  </a:lnTo>
                  <a:cubicBezTo>
                    <a:pt x="3280094" y="1191718"/>
                    <a:pt x="3276267" y="1183791"/>
                    <a:pt x="3272987" y="1177231"/>
                  </a:cubicBezTo>
                  <a:lnTo>
                    <a:pt x="3283237" y="1201559"/>
                  </a:lnTo>
                  <a:lnTo>
                    <a:pt x="3292258" y="1226297"/>
                  </a:lnTo>
                  <a:lnTo>
                    <a:pt x="3310573" y="1275911"/>
                  </a:lnTo>
                  <a:lnTo>
                    <a:pt x="3326290" y="1326481"/>
                  </a:lnTo>
                  <a:cubicBezTo>
                    <a:pt x="3331757" y="1343156"/>
                    <a:pt x="3336951" y="1360104"/>
                    <a:pt x="3341051" y="1377325"/>
                  </a:cubicBezTo>
                  <a:cubicBezTo>
                    <a:pt x="3335721" y="1371994"/>
                    <a:pt x="3341051" y="1407530"/>
                    <a:pt x="3342418" y="1430902"/>
                  </a:cubicBezTo>
                  <a:cubicBezTo>
                    <a:pt x="3343648" y="1442519"/>
                    <a:pt x="3342418" y="1451403"/>
                    <a:pt x="3341188" y="1450447"/>
                  </a:cubicBezTo>
                  <a:cubicBezTo>
                    <a:pt x="3335147" y="1438364"/>
                    <a:pt x="3330568" y="1425612"/>
                    <a:pt x="3327520" y="1412450"/>
                  </a:cubicBezTo>
                  <a:cubicBezTo>
                    <a:pt x="3348391" y="1521423"/>
                    <a:pt x="3361047" y="1631802"/>
                    <a:pt x="3365380" y="1742660"/>
                  </a:cubicBezTo>
                  <a:cubicBezTo>
                    <a:pt x="3369453" y="1851851"/>
                    <a:pt x="3363562" y="1961192"/>
                    <a:pt x="3347748" y="2069317"/>
                  </a:cubicBezTo>
                  <a:cubicBezTo>
                    <a:pt x="3351575" y="2055649"/>
                    <a:pt x="3355539" y="2039658"/>
                    <a:pt x="3358956" y="2028314"/>
                  </a:cubicBezTo>
                  <a:cubicBezTo>
                    <a:pt x="3362373" y="2016970"/>
                    <a:pt x="3364560" y="2009316"/>
                    <a:pt x="3366746" y="2012596"/>
                  </a:cubicBezTo>
                  <a:cubicBezTo>
                    <a:pt x="3354036" y="2116470"/>
                    <a:pt x="3345835" y="2103212"/>
                    <a:pt x="3335721" y="2121937"/>
                  </a:cubicBezTo>
                  <a:cubicBezTo>
                    <a:pt x="3324104" y="2198066"/>
                    <a:pt x="3338318" y="2193009"/>
                    <a:pt x="3335038" y="2241802"/>
                  </a:cubicBezTo>
                  <a:cubicBezTo>
                    <a:pt x="3306882" y="2317384"/>
                    <a:pt x="3288978" y="2359617"/>
                    <a:pt x="3271483" y="2398570"/>
                  </a:cubicBezTo>
                  <a:cubicBezTo>
                    <a:pt x="3262791" y="2418743"/>
                    <a:pt x="3252977" y="2438397"/>
                    <a:pt x="3242098" y="2457477"/>
                  </a:cubicBezTo>
                  <a:lnTo>
                    <a:pt x="3223100" y="2491100"/>
                  </a:lnTo>
                  <a:cubicBezTo>
                    <a:pt x="3215583" y="2502991"/>
                    <a:pt x="3206972" y="2515701"/>
                    <a:pt x="3197541" y="2529916"/>
                  </a:cubicBezTo>
                  <a:lnTo>
                    <a:pt x="3213396" y="2528549"/>
                  </a:lnTo>
                  <a:cubicBezTo>
                    <a:pt x="3193988" y="2557661"/>
                    <a:pt x="3177026" y="2588345"/>
                    <a:pt x="3162689" y="2620259"/>
                  </a:cubicBezTo>
                  <a:cubicBezTo>
                    <a:pt x="3156593" y="2634432"/>
                    <a:pt x="3149472" y="2648127"/>
                    <a:pt x="3141367" y="2661262"/>
                  </a:cubicBezTo>
                  <a:cubicBezTo>
                    <a:pt x="3130570" y="2679767"/>
                    <a:pt x="3118419" y="2697440"/>
                    <a:pt x="3105011" y="2714155"/>
                  </a:cubicBezTo>
                  <a:cubicBezTo>
                    <a:pt x="3099818" y="2717572"/>
                    <a:pt x="3118679" y="2682173"/>
                    <a:pt x="3133167" y="2653608"/>
                  </a:cubicBezTo>
                  <a:cubicBezTo>
                    <a:pt x="3124420" y="2669148"/>
                    <a:pt x="3114838" y="2684196"/>
                    <a:pt x="3104465" y="2698711"/>
                  </a:cubicBezTo>
                  <a:cubicBezTo>
                    <a:pt x="3096128" y="2709508"/>
                    <a:pt x="3088747" y="2717162"/>
                    <a:pt x="3081640" y="2724953"/>
                  </a:cubicBezTo>
                  <a:cubicBezTo>
                    <a:pt x="3062068" y="2746028"/>
                    <a:pt x="3044109" y="2768552"/>
                    <a:pt x="3027926" y="2792334"/>
                  </a:cubicBezTo>
                  <a:lnTo>
                    <a:pt x="3043917" y="2759942"/>
                  </a:lnTo>
                  <a:cubicBezTo>
                    <a:pt x="3048974" y="2749008"/>
                    <a:pt x="3053484" y="2737800"/>
                    <a:pt x="3058268" y="2726866"/>
                  </a:cubicBezTo>
                  <a:cubicBezTo>
                    <a:pt x="3038860" y="2756388"/>
                    <a:pt x="3011798" y="2790557"/>
                    <a:pt x="2993210" y="2814202"/>
                  </a:cubicBezTo>
                  <a:cubicBezTo>
                    <a:pt x="2974622" y="2837847"/>
                    <a:pt x="2960681" y="2848098"/>
                    <a:pt x="2967652" y="2830330"/>
                  </a:cubicBezTo>
                  <a:cubicBezTo>
                    <a:pt x="2959041" y="2843178"/>
                    <a:pt x="2949201" y="2856845"/>
                    <a:pt x="2938540" y="2871333"/>
                  </a:cubicBezTo>
                  <a:cubicBezTo>
                    <a:pt x="2927879" y="2885821"/>
                    <a:pt x="2914622" y="2899898"/>
                    <a:pt x="2901501" y="2915069"/>
                  </a:cubicBezTo>
                  <a:cubicBezTo>
                    <a:pt x="2888380" y="2930240"/>
                    <a:pt x="2874165" y="2945138"/>
                    <a:pt x="2858584" y="2960309"/>
                  </a:cubicBezTo>
                  <a:cubicBezTo>
                    <a:pt x="2843003" y="2975480"/>
                    <a:pt x="2828105" y="2991198"/>
                    <a:pt x="2811294" y="3005822"/>
                  </a:cubicBezTo>
                  <a:cubicBezTo>
                    <a:pt x="2794483" y="3020447"/>
                    <a:pt x="2778355" y="3036165"/>
                    <a:pt x="2760724" y="3050106"/>
                  </a:cubicBezTo>
                  <a:lnTo>
                    <a:pt x="2708924" y="3092202"/>
                  </a:lnTo>
                  <a:cubicBezTo>
                    <a:pt x="2691292" y="3105870"/>
                    <a:pt x="2673935" y="3118444"/>
                    <a:pt x="2657260" y="3131155"/>
                  </a:cubicBezTo>
                  <a:cubicBezTo>
                    <a:pt x="2640586" y="3143866"/>
                    <a:pt x="2623501" y="3154936"/>
                    <a:pt x="2607920" y="3166690"/>
                  </a:cubicBezTo>
                  <a:lnTo>
                    <a:pt x="2610243" y="3151246"/>
                  </a:lnTo>
                  <a:cubicBezTo>
                    <a:pt x="2601510" y="3159255"/>
                    <a:pt x="2592394" y="3166827"/>
                    <a:pt x="2582908" y="3173934"/>
                  </a:cubicBezTo>
                  <a:cubicBezTo>
                    <a:pt x="2571974" y="3182135"/>
                    <a:pt x="2558853" y="3189789"/>
                    <a:pt x="2545185" y="3198399"/>
                  </a:cubicBezTo>
                  <a:cubicBezTo>
                    <a:pt x="2531518" y="3207010"/>
                    <a:pt x="2516757" y="3216031"/>
                    <a:pt x="2501176" y="3224094"/>
                  </a:cubicBezTo>
                  <a:lnTo>
                    <a:pt x="2453339" y="3248696"/>
                  </a:lnTo>
                  <a:cubicBezTo>
                    <a:pt x="2437485" y="3257443"/>
                    <a:pt x="2420947" y="3264277"/>
                    <a:pt x="2405229" y="3271658"/>
                  </a:cubicBezTo>
                  <a:lnTo>
                    <a:pt x="2360536" y="3292979"/>
                  </a:lnTo>
                  <a:cubicBezTo>
                    <a:pt x="2337246" y="3302533"/>
                    <a:pt x="2314831" y="3314096"/>
                    <a:pt x="2293565" y="3327558"/>
                  </a:cubicBezTo>
                  <a:lnTo>
                    <a:pt x="2280717" y="3326875"/>
                  </a:lnTo>
                  <a:cubicBezTo>
                    <a:pt x="2256389" y="3337672"/>
                    <a:pt x="2232197" y="3349427"/>
                    <a:pt x="2207322" y="3359541"/>
                  </a:cubicBezTo>
                  <a:cubicBezTo>
                    <a:pt x="2182447" y="3369655"/>
                    <a:pt x="2157572" y="3379495"/>
                    <a:pt x="2132150" y="3388516"/>
                  </a:cubicBezTo>
                  <a:cubicBezTo>
                    <a:pt x="2060668" y="3403550"/>
                    <a:pt x="2081169" y="3380862"/>
                    <a:pt x="2076523" y="3386876"/>
                  </a:cubicBezTo>
                  <a:cubicBezTo>
                    <a:pt x="2057388" y="3392206"/>
                    <a:pt x="2038253" y="3395350"/>
                    <a:pt x="2019802" y="3399040"/>
                  </a:cubicBezTo>
                  <a:cubicBezTo>
                    <a:pt x="2001351" y="3402730"/>
                    <a:pt x="1983583" y="3406694"/>
                    <a:pt x="1965951" y="3409017"/>
                  </a:cubicBezTo>
                  <a:cubicBezTo>
                    <a:pt x="1930552" y="3413528"/>
                    <a:pt x="1897613" y="3419405"/>
                    <a:pt x="1865494" y="3420908"/>
                  </a:cubicBezTo>
                  <a:cubicBezTo>
                    <a:pt x="1833376" y="3422412"/>
                    <a:pt x="1803580" y="3425555"/>
                    <a:pt x="1775015" y="3425009"/>
                  </a:cubicBezTo>
                  <a:cubicBezTo>
                    <a:pt x="1748021" y="3425514"/>
                    <a:pt x="1721000" y="3424598"/>
                    <a:pt x="1694102" y="3422275"/>
                  </a:cubicBezTo>
                  <a:cubicBezTo>
                    <a:pt x="1680230" y="3427510"/>
                    <a:pt x="1665592" y="3430421"/>
                    <a:pt x="1650776" y="3430886"/>
                  </a:cubicBezTo>
                  <a:cubicBezTo>
                    <a:pt x="1624069" y="3432662"/>
                    <a:pt x="1597281" y="3432936"/>
                    <a:pt x="1570547" y="3431706"/>
                  </a:cubicBezTo>
                  <a:cubicBezTo>
                    <a:pt x="1554966" y="3431706"/>
                    <a:pt x="1538701" y="3430066"/>
                    <a:pt x="1521890" y="3428562"/>
                  </a:cubicBezTo>
                  <a:lnTo>
                    <a:pt x="1470227" y="3423642"/>
                  </a:lnTo>
                  <a:lnTo>
                    <a:pt x="1418153" y="3415578"/>
                  </a:lnTo>
                  <a:cubicBezTo>
                    <a:pt x="1400795" y="3412844"/>
                    <a:pt x="1383574" y="3410247"/>
                    <a:pt x="1367309" y="3406421"/>
                  </a:cubicBezTo>
                  <a:cubicBezTo>
                    <a:pt x="1207475" y="3369272"/>
                    <a:pt x="1053601" y="3310023"/>
                    <a:pt x="910127" y="3230382"/>
                  </a:cubicBezTo>
                  <a:cubicBezTo>
                    <a:pt x="837707" y="3190267"/>
                    <a:pt x="768319" y="3144904"/>
                    <a:pt x="702516" y="3094662"/>
                  </a:cubicBezTo>
                  <a:cubicBezTo>
                    <a:pt x="636365" y="3044721"/>
                    <a:pt x="574047" y="2989900"/>
                    <a:pt x="516090" y="2930650"/>
                  </a:cubicBezTo>
                  <a:cubicBezTo>
                    <a:pt x="502422" y="2915616"/>
                    <a:pt x="486568" y="2901675"/>
                    <a:pt x="473173" y="2885957"/>
                  </a:cubicBezTo>
                  <a:lnTo>
                    <a:pt x="432170" y="2840034"/>
                  </a:lnTo>
                  <a:cubicBezTo>
                    <a:pt x="406202" y="2808189"/>
                    <a:pt x="379413" y="2777026"/>
                    <a:pt x="355768" y="2743677"/>
                  </a:cubicBezTo>
                  <a:cubicBezTo>
                    <a:pt x="332123" y="2710328"/>
                    <a:pt x="308752" y="2676979"/>
                    <a:pt x="285927" y="2643357"/>
                  </a:cubicBezTo>
                  <a:cubicBezTo>
                    <a:pt x="263102" y="2609735"/>
                    <a:pt x="243147" y="2575019"/>
                    <a:pt x="224696" y="2538663"/>
                  </a:cubicBezTo>
                  <a:cubicBezTo>
                    <a:pt x="206244" y="2502307"/>
                    <a:pt x="188067" y="2467181"/>
                    <a:pt x="170025" y="2431372"/>
                  </a:cubicBezTo>
                  <a:cubicBezTo>
                    <a:pt x="161825" y="2413194"/>
                    <a:pt x="154444" y="2394880"/>
                    <a:pt x="146517" y="2376702"/>
                  </a:cubicBezTo>
                  <a:lnTo>
                    <a:pt x="135036" y="2349366"/>
                  </a:lnTo>
                  <a:lnTo>
                    <a:pt x="124785" y="2322031"/>
                  </a:lnTo>
                  <a:cubicBezTo>
                    <a:pt x="97423" y="2249429"/>
                    <a:pt x="75048" y="2175036"/>
                    <a:pt x="57814" y="2099386"/>
                  </a:cubicBezTo>
                  <a:cubicBezTo>
                    <a:pt x="53714" y="2076971"/>
                    <a:pt x="47973" y="2052642"/>
                    <a:pt x="41686" y="2026810"/>
                  </a:cubicBezTo>
                  <a:cubicBezTo>
                    <a:pt x="35399" y="2000978"/>
                    <a:pt x="30615" y="1973370"/>
                    <a:pt x="24328" y="1944804"/>
                  </a:cubicBezTo>
                  <a:lnTo>
                    <a:pt x="9294" y="1857878"/>
                  </a:lnTo>
                  <a:cubicBezTo>
                    <a:pt x="5877" y="1828493"/>
                    <a:pt x="2597" y="1798834"/>
                    <a:pt x="0" y="1769996"/>
                  </a:cubicBezTo>
                  <a:cubicBezTo>
                    <a:pt x="0" y="1805395"/>
                    <a:pt x="0" y="1832867"/>
                    <a:pt x="1230" y="1856238"/>
                  </a:cubicBezTo>
                  <a:cubicBezTo>
                    <a:pt x="2460" y="1879610"/>
                    <a:pt x="5194" y="1898745"/>
                    <a:pt x="7381" y="1917879"/>
                  </a:cubicBezTo>
                  <a:lnTo>
                    <a:pt x="10797" y="1946991"/>
                  </a:lnTo>
                  <a:cubicBezTo>
                    <a:pt x="12438" y="1956969"/>
                    <a:pt x="14078" y="1967356"/>
                    <a:pt x="15991" y="1978837"/>
                  </a:cubicBezTo>
                  <a:cubicBezTo>
                    <a:pt x="19818" y="2001525"/>
                    <a:pt x="22552" y="2028314"/>
                    <a:pt x="29659" y="2062483"/>
                  </a:cubicBezTo>
                  <a:cubicBezTo>
                    <a:pt x="33486" y="2088315"/>
                    <a:pt x="34716" y="2110593"/>
                    <a:pt x="37313" y="2130821"/>
                  </a:cubicBezTo>
                  <a:cubicBezTo>
                    <a:pt x="39909" y="2151049"/>
                    <a:pt x="40730" y="2168134"/>
                    <a:pt x="41823" y="2185491"/>
                  </a:cubicBezTo>
                  <a:cubicBezTo>
                    <a:pt x="42916" y="2202849"/>
                    <a:pt x="44420" y="2219797"/>
                    <a:pt x="46470" y="2237975"/>
                  </a:cubicBezTo>
                  <a:cubicBezTo>
                    <a:pt x="48520" y="2256153"/>
                    <a:pt x="50707" y="2275971"/>
                    <a:pt x="55354" y="2298523"/>
                  </a:cubicBezTo>
                  <a:cubicBezTo>
                    <a:pt x="55217" y="2282532"/>
                    <a:pt x="55217" y="2265857"/>
                    <a:pt x="55217" y="2249866"/>
                  </a:cubicBezTo>
                  <a:lnTo>
                    <a:pt x="81596" y="2322441"/>
                  </a:lnTo>
                  <a:cubicBezTo>
                    <a:pt x="87336" y="2339116"/>
                    <a:pt x="90206" y="2349776"/>
                    <a:pt x="92940" y="2360300"/>
                  </a:cubicBezTo>
                  <a:cubicBezTo>
                    <a:pt x="101935" y="2390574"/>
                    <a:pt x="114798" y="2419563"/>
                    <a:pt x="131209" y="2446543"/>
                  </a:cubicBezTo>
                  <a:lnTo>
                    <a:pt x="109614" y="2450644"/>
                  </a:lnTo>
                  <a:cubicBezTo>
                    <a:pt x="126552" y="2475628"/>
                    <a:pt x="140326" y="2502635"/>
                    <a:pt x="150617" y="2531009"/>
                  </a:cubicBezTo>
                  <a:cubicBezTo>
                    <a:pt x="165515" y="2562991"/>
                    <a:pt x="177952" y="2596477"/>
                    <a:pt x="185743" y="2615885"/>
                  </a:cubicBezTo>
                  <a:lnTo>
                    <a:pt x="217042" y="2640760"/>
                  </a:lnTo>
                  <a:cubicBezTo>
                    <a:pt x="226473" y="2661398"/>
                    <a:pt x="235357" y="2680123"/>
                    <a:pt x="244377" y="2696387"/>
                  </a:cubicBezTo>
                  <a:cubicBezTo>
                    <a:pt x="253398" y="2712652"/>
                    <a:pt x="260642" y="2727960"/>
                    <a:pt x="267202" y="2741354"/>
                  </a:cubicBezTo>
                  <a:cubicBezTo>
                    <a:pt x="278440" y="2760666"/>
                    <a:pt x="287035" y="2781400"/>
                    <a:pt x="292761" y="2802995"/>
                  </a:cubicBezTo>
                  <a:lnTo>
                    <a:pt x="298638" y="2787960"/>
                  </a:lnTo>
                  <a:cubicBezTo>
                    <a:pt x="309085" y="2807861"/>
                    <a:pt x="321542" y="2826640"/>
                    <a:pt x="335814" y="2843998"/>
                  </a:cubicBezTo>
                  <a:cubicBezTo>
                    <a:pt x="345654" y="2857665"/>
                    <a:pt x="356588" y="2871333"/>
                    <a:pt x="367659" y="2885821"/>
                  </a:cubicBezTo>
                  <a:cubicBezTo>
                    <a:pt x="378730" y="2900308"/>
                    <a:pt x="391167" y="2913976"/>
                    <a:pt x="402375" y="2926824"/>
                  </a:cubicBezTo>
                  <a:cubicBezTo>
                    <a:pt x="424106" y="2954159"/>
                    <a:pt x="445018" y="2976164"/>
                    <a:pt x="453355" y="2988874"/>
                  </a:cubicBezTo>
                  <a:cubicBezTo>
                    <a:pt x="461692" y="3001586"/>
                    <a:pt x="458959" y="3003636"/>
                    <a:pt x="436134" y="2987918"/>
                  </a:cubicBezTo>
                  <a:cubicBezTo>
                    <a:pt x="446385" y="2996529"/>
                    <a:pt x="456909" y="3003909"/>
                    <a:pt x="469756" y="3015253"/>
                  </a:cubicBezTo>
                  <a:cubicBezTo>
                    <a:pt x="487349" y="3028798"/>
                    <a:pt x="504100" y="3043408"/>
                    <a:pt x="519917" y="3058989"/>
                  </a:cubicBezTo>
                  <a:lnTo>
                    <a:pt x="517183" y="3074981"/>
                  </a:lnTo>
                  <a:cubicBezTo>
                    <a:pt x="580737" y="3129925"/>
                    <a:pt x="656593" y="3184595"/>
                    <a:pt x="671901" y="3205096"/>
                  </a:cubicBezTo>
                  <a:cubicBezTo>
                    <a:pt x="650537" y="3190062"/>
                    <a:pt x="626915" y="3178527"/>
                    <a:pt x="601922" y="3170927"/>
                  </a:cubicBezTo>
                  <a:cubicBezTo>
                    <a:pt x="619554" y="3184595"/>
                    <a:pt x="635271" y="3197169"/>
                    <a:pt x="649349" y="3207967"/>
                  </a:cubicBezTo>
                  <a:cubicBezTo>
                    <a:pt x="663427" y="3218764"/>
                    <a:pt x="676684" y="3226828"/>
                    <a:pt x="688302" y="3234345"/>
                  </a:cubicBezTo>
                  <a:cubicBezTo>
                    <a:pt x="705103" y="3246113"/>
                    <a:pt x="722892" y="3256405"/>
                    <a:pt x="741469" y="3265097"/>
                  </a:cubicBezTo>
                  <a:cubicBezTo>
                    <a:pt x="767984" y="3277398"/>
                    <a:pt x="777825" y="3276988"/>
                    <a:pt x="786572" y="3275758"/>
                  </a:cubicBezTo>
                  <a:cubicBezTo>
                    <a:pt x="799771" y="3273544"/>
                    <a:pt x="813329" y="3275307"/>
                    <a:pt x="825525" y="3280815"/>
                  </a:cubicBezTo>
                  <a:cubicBezTo>
                    <a:pt x="848213" y="3288332"/>
                    <a:pt x="884569" y="3307330"/>
                    <a:pt x="954274" y="3341636"/>
                  </a:cubicBezTo>
                  <a:lnTo>
                    <a:pt x="947167" y="3347787"/>
                  </a:lnTo>
                  <a:cubicBezTo>
                    <a:pt x="971905" y="3357354"/>
                    <a:pt x="997600" y="3364324"/>
                    <a:pt x="1022749" y="3372661"/>
                  </a:cubicBezTo>
                  <a:cubicBezTo>
                    <a:pt x="1046120" y="3387969"/>
                    <a:pt x="1070859" y="3399997"/>
                    <a:pt x="1095187" y="3413664"/>
                  </a:cubicBezTo>
                  <a:cubicBezTo>
                    <a:pt x="1153001" y="3419815"/>
                    <a:pt x="1254962" y="3456718"/>
                    <a:pt x="1370863" y="3482002"/>
                  </a:cubicBezTo>
                  <a:cubicBezTo>
                    <a:pt x="1486764" y="3507287"/>
                    <a:pt x="1614420" y="3524236"/>
                    <a:pt x="1708180" y="3515898"/>
                  </a:cubicBezTo>
                  <a:cubicBezTo>
                    <a:pt x="1726631" y="3515898"/>
                    <a:pt x="1746449" y="3515898"/>
                    <a:pt x="1768044" y="3516582"/>
                  </a:cubicBezTo>
                  <a:cubicBezTo>
                    <a:pt x="1789639" y="3517265"/>
                    <a:pt x="1813284" y="3519179"/>
                    <a:pt x="1838843" y="3518632"/>
                  </a:cubicBezTo>
                  <a:cubicBezTo>
                    <a:pt x="1899335" y="3520067"/>
                    <a:pt x="1959815" y="3515488"/>
                    <a:pt x="2019392" y="3504964"/>
                  </a:cubicBezTo>
                  <a:lnTo>
                    <a:pt x="2008184" y="3493210"/>
                  </a:lnTo>
                  <a:cubicBezTo>
                    <a:pt x="2065042" y="3491707"/>
                    <a:pt x="2197754" y="3469975"/>
                    <a:pt x="2326230" y="3431296"/>
                  </a:cubicBezTo>
                  <a:cubicBezTo>
                    <a:pt x="2454706" y="3392616"/>
                    <a:pt x="2578124" y="3339039"/>
                    <a:pt x="2632248" y="3323868"/>
                  </a:cubicBezTo>
                  <a:cubicBezTo>
                    <a:pt x="2644741" y="3315627"/>
                    <a:pt x="2656618" y="3306497"/>
                    <a:pt x="2667784" y="3296533"/>
                  </a:cubicBezTo>
                  <a:cubicBezTo>
                    <a:pt x="2670654" y="3293526"/>
                    <a:pt x="2666417" y="3295849"/>
                    <a:pt x="2659447" y="3299950"/>
                  </a:cubicBezTo>
                  <a:cubicBezTo>
                    <a:pt x="2645779" y="3307877"/>
                    <a:pt x="2619264" y="3321545"/>
                    <a:pt x="2617624" y="3316488"/>
                  </a:cubicBezTo>
                  <a:lnTo>
                    <a:pt x="2648923" y="3295849"/>
                  </a:lnTo>
                  <a:lnTo>
                    <a:pt x="2676258" y="3276715"/>
                  </a:lnTo>
                  <a:cubicBezTo>
                    <a:pt x="2693479" y="3264687"/>
                    <a:pt x="2708787" y="3254710"/>
                    <a:pt x="2722455" y="3245689"/>
                  </a:cubicBezTo>
                  <a:cubicBezTo>
                    <a:pt x="2749790" y="3226828"/>
                    <a:pt x="2770701" y="3213570"/>
                    <a:pt x="2789973" y="3202636"/>
                  </a:cubicBezTo>
                  <a:cubicBezTo>
                    <a:pt x="2809244" y="3191702"/>
                    <a:pt x="2825372" y="3181588"/>
                    <a:pt x="2843140" y="3171337"/>
                  </a:cubicBezTo>
                  <a:cubicBezTo>
                    <a:pt x="2852024" y="3166007"/>
                    <a:pt x="2861455" y="3160813"/>
                    <a:pt x="2870475" y="3154389"/>
                  </a:cubicBezTo>
                  <a:cubicBezTo>
                    <a:pt x="2879496" y="3147966"/>
                    <a:pt x="2890293" y="3140722"/>
                    <a:pt x="2901501" y="3132248"/>
                  </a:cubicBezTo>
                  <a:cubicBezTo>
                    <a:pt x="2996217" y="3041222"/>
                    <a:pt x="2822365" y="3194026"/>
                    <a:pt x="2869108" y="3140039"/>
                  </a:cubicBezTo>
                  <a:cubicBezTo>
                    <a:pt x="2888790" y="3124731"/>
                    <a:pt x="2905327" y="3111337"/>
                    <a:pt x="2919542" y="3099036"/>
                  </a:cubicBezTo>
                  <a:cubicBezTo>
                    <a:pt x="2933756" y="3086735"/>
                    <a:pt x="2944827" y="3075391"/>
                    <a:pt x="2954804" y="3065413"/>
                  </a:cubicBezTo>
                  <a:cubicBezTo>
                    <a:pt x="2972162" y="3048274"/>
                    <a:pt x="2988372" y="3030014"/>
                    <a:pt x="3003324" y="3010743"/>
                  </a:cubicBezTo>
                  <a:lnTo>
                    <a:pt x="3026423" y="2981904"/>
                  </a:lnTo>
                  <a:lnTo>
                    <a:pt x="3040090" y="2965640"/>
                  </a:lnTo>
                  <a:lnTo>
                    <a:pt x="3055125" y="2946915"/>
                  </a:lnTo>
                  <a:cubicBezTo>
                    <a:pt x="3065785" y="2933247"/>
                    <a:pt x="3078360" y="2918760"/>
                    <a:pt x="3093394" y="2901538"/>
                  </a:cubicBezTo>
                  <a:cubicBezTo>
                    <a:pt x="3108428" y="2884317"/>
                    <a:pt x="3124420" y="2863406"/>
                    <a:pt x="3144238" y="2840034"/>
                  </a:cubicBezTo>
                  <a:cubicBezTo>
                    <a:pt x="3165286" y="2825136"/>
                    <a:pt x="3109658" y="2893475"/>
                    <a:pt x="3096948" y="2916026"/>
                  </a:cubicBezTo>
                  <a:cubicBezTo>
                    <a:pt x="3165149" y="2823209"/>
                    <a:pt x="3227911" y="2726511"/>
                    <a:pt x="3284878" y="2626409"/>
                  </a:cubicBezTo>
                  <a:cubicBezTo>
                    <a:pt x="3350988" y="2507282"/>
                    <a:pt x="3402528" y="2380624"/>
                    <a:pt x="3438365" y="2249183"/>
                  </a:cubicBezTo>
                  <a:cubicBezTo>
                    <a:pt x="3450392" y="2214330"/>
                    <a:pt x="3459140" y="2176198"/>
                    <a:pt x="3469664" y="2136698"/>
                  </a:cubicBezTo>
                  <a:cubicBezTo>
                    <a:pt x="3474447" y="2116743"/>
                    <a:pt x="3478138" y="2095695"/>
                    <a:pt x="3482511" y="2075467"/>
                  </a:cubicBezTo>
                  <a:cubicBezTo>
                    <a:pt x="3484562" y="2065080"/>
                    <a:pt x="3486612" y="2054556"/>
                    <a:pt x="3488798" y="2043895"/>
                  </a:cubicBezTo>
                  <a:lnTo>
                    <a:pt x="3493719" y="2011639"/>
                  </a:lnTo>
                  <a:cubicBezTo>
                    <a:pt x="3508193" y="1920736"/>
                    <a:pt x="3515327" y="1828821"/>
                    <a:pt x="3515040" y="1736783"/>
                  </a:cubicBezTo>
                  <a:cubicBezTo>
                    <a:pt x="3515040" y="1713138"/>
                    <a:pt x="3515040" y="1689220"/>
                    <a:pt x="3513947" y="1665438"/>
                  </a:cubicBezTo>
                  <a:lnTo>
                    <a:pt x="3509983" y="1593820"/>
                  </a:lnTo>
                  <a:cubicBezTo>
                    <a:pt x="3505336" y="1546257"/>
                    <a:pt x="3501236" y="1498147"/>
                    <a:pt x="3493035" y="1451677"/>
                  </a:cubicBezTo>
                  <a:cubicBezTo>
                    <a:pt x="3484835" y="1405207"/>
                    <a:pt x="3476224" y="1359010"/>
                    <a:pt x="3466930" y="1313907"/>
                  </a:cubicBezTo>
                  <a:cubicBezTo>
                    <a:pt x="3461367" y="1291674"/>
                    <a:pt x="3455819" y="1269624"/>
                    <a:pt x="3450256" y="1247756"/>
                  </a:cubicBezTo>
                  <a:cubicBezTo>
                    <a:pt x="3444925" y="1225887"/>
                    <a:pt x="3437681" y="1204976"/>
                    <a:pt x="3431668" y="1183928"/>
                  </a:cubicBezTo>
                  <a:lnTo>
                    <a:pt x="3424971" y="1179417"/>
                  </a:lnTo>
                  <a:cubicBezTo>
                    <a:pt x="3422647" y="1170534"/>
                    <a:pt x="3420460" y="1161786"/>
                    <a:pt x="3418137" y="1152082"/>
                  </a:cubicBezTo>
                  <a:cubicBezTo>
                    <a:pt x="3415813" y="1142378"/>
                    <a:pt x="3412533" y="1134588"/>
                    <a:pt x="3409663" y="1125840"/>
                  </a:cubicBezTo>
                  <a:cubicBezTo>
                    <a:pt x="3403649" y="1108346"/>
                    <a:pt x="3397362" y="1090715"/>
                    <a:pt x="3390802" y="1072947"/>
                  </a:cubicBezTo>
                  <a:cubicBezTo>
                    <a:pt x="3383968" y="1055315"/>
                    <a:pt x="3375767" y="1037958"/>
                    <a:pt x="3367977" y="1020326"/>
                  </a:cubicBezTo>
                  <a:cubicBezTo>
                    <a:pt x="3360186" y="1002695"/>
                    <a:pt x="3352259" y="984790"/>
                    <a:pt x="3342692" y="967569"/>
                  </a:cubicBezTo>
                  <a:lnTo>
                    <a:pt x="3315356" y="914812"/>
                  </a:lnTo>
                  <a:cubicBezTo>
                    <a:pt x="3305789" y="897181"/>
                    <a:pt x="3295128" y="879960"/>
                    <a:pt x="3285014" y="862192"/>
                  </a:cubicBezTo>
                  <a:lnTo>
                    <a:pt x="3269570" y="834857"/>
                  </a:lnTo>
                  <a:cubicBezTo>
                    <a:pt x="3264239" y="826109"/>
                    <a:pt x="3258636" y="817362"/>
                    <a:pt x="3253169" y="808478"/>
                  </a:cubicBezTo>
                  <a:lnTo>
                    <a:pt x="3220093" y="754764"/>
                  </a:lnTo>
                  <a:cubicBezTo>
                    <a:pt x="3233487" y="780186"/>
                    <a:pt x="3246198" y="804788"/>
                    <a:pt x="3259046" y="829253"/>
                  </a:cubicBezTo>
                  <a:close/>
                </a:path>
              </a:pathLst>
            </a:custGeom>
            <a:grpFill/>
            <a:ln w="13639" cap="flat">
              <a:noFill/>
              <a:prstDash val="solid"/>
              <a:miter/>
            </a:ln>
          </p:spPr>
          <p:txBody>
            <a:bodyPr rtlCol="0" anchor="ctr"/>
            <a:lstStyle/>
            <a:p>
              <a:endParaRPr lang="it-CO" dirty="0"/>
            </a:p>
          </p:txBody>
        </p:sp>
        <p:sp>
          <p:nvSpPr>
            <p:cNvPr id="30" name="Figura a mano libera 29">
              <a:extLst>
                <a:ext uri="{FF2B5EF4-FFF2-40B4-BE49-F238E27FC236}">
                  <a16:creationId xmlns:a16="http://schemas.microsoft.com/office/drawing/2014/main" id="{DBDF443B-D6C0-98AD-3C6E-A0D6F94705C2}"/>
                </a:ext>
              </a:extLst>
            </p:cNvPr>
            <p:cNvSpPr/>
            <p:nvPr/>
          </p:nvSpPr>
          <p:spPr>
            <a:xfrm>
              <a:off x="2649417" y="426185"/>
              <a:ext cx="173988" cy="21321"/>
            </a:xfrm>
            <a:custGeom>
              <a:avLst/>
              <a:gdLst>
                <a:gd name="connsiteX0" fmla="*/ 0 w 173988"/>
                <a:gd name="connsiteY0" fmla="*/ 13258 h 21321"/>
                <a:gd name="connsiteX1" fmla="*/ 27335 w 173988"/>
                <a:gd name="connsiteY1" fmla="*/ 21321 h 21321"/>
                <a:gd name="connsiteX2" fmla="*/ 100320 w 173988"/>
                <a:gd name="connsiteY2" fmla="*/ 10661 h 21321"/>
                <a:gd name="connsiteX3" fmla="*/ 137086 w 173988"/>
                <a:gd name="connsiteY3" fmla="*/ 5877 h 21321"/>
                <a:gd name="connsiteX4" fmla="*/ 173989 w 173988"/>
                <a:gd name="connsiteY4" fmla="*/ 3007 h 21321"/>
                <a:gd name="connsiteX5" fmla="*/ 132986 w 173988"/>
                <a:gd name="connsiteY5" fmla="*/ 0 h 21321"/>
                <a:gd name="connsiteX6" fmla="*/ 95400 w 173988"/>
                <a:gd name="connsiteY6" fmla="*/ 2597 h 21321"/>
                <a:gd name="connsiteX7" fmla="*/ 54397 w 173988"/>
                <a:gd name="connsiteY7" fmla="*/ 6834 h 21321"/>
                <a:gd name="connsiteX8" fmla="*/ 0 w 173988"/>
                <a:gd name="connsiteY8" fmla="*/ 13258 h 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8" h="21321">
                  <a:moveTo>
                    <a:pt x="0" y="13258"/>
                  </a:moveTo>
                  <a:lnTo>
                    <a:pt x="27335" y="21321"/>
                  </a:lnTo>
                  <a:cubicBezTo>
                    <a:pt x="51527" y="16401"/>
                    <a:pt x="75992" y="13941"/>
                    <a:pt x="100320" y="10661"/>
                  </a:cubicBezTo>
                  <a:lnTo>
                    <a:pt x="137086" y="5877"/>
                  </a:lnTo>
                  <a:lnTo>
                    <a:pt x="173989" y="3007"/>
                  </a:lnTo>
                  <a:cubicBezTo>
                    <a:pt x="160403" y="1142"/>
                    <a:pt x="146708" y="137"/>
                    <a:pt x="132986" y="0"/>
                  </a:cubicBezTo>
                  <a:cubicBezTo>
                    <a:pt x="120275" y="0"/>
                    <a:pt x="108111" y="1367"/>
                    <a:pt x="95400" y="2597"/>
                  </a:cubicBezTo>
                  <a:lnTo>
                    <a:pt x="54397" y="6834"/>
                  </a:lnTo>
                  <a:cubicBezTo>
                    <a:pt x="37859" y="8747"/>
                    <a:pt x="20501" y="11344"/>
                    <a:pt x="0" y="13258"/>
                  </a:cubicBezTo>
                  <a:close/>
                </a:path>
              </a:pathLst>
            </a:custGeom>
            <a:grpFill/>
            <a:ln w="13639" cap="flat">
              <a:noFill/>
              <a:prstDash val="solid"/>
              <a:miter/>
            </a:ln>
          </p:spPr>
          <p:txBody>
            <a:bodyPr rtlCol="0" anchor="ctr"/>
            <a:lstStyle/>
            <a:p>
              <a:endParaRPr lang="it-CO"/>
            </a:p>
          </p:txBody>
        </p:sp>
        <p:sp>
          <p:nvSpPr>
            <p:cNvPr id="31" name="Figura a mano libera 30">
              <a:extLst>
                <a:ext uri="{FF2B5EF4-FFF2-40B4-BE49-F238E27FC236}">
                  <a16:creationId xmlns:a16="http://schemas.microsoft.com/office/drawing/2014/main" id="{DEEB0A7C-796E-13D4-F9E1-A51EB77B20EB}"/>
                </a:ext>
              </a:extLst>
            </p:cNvPr>
            <p:cNvSpPr/>
            <p:nvPr/>
          </p:nvSpPr>
          <p:spPr>
            <a:xfrm>
              <a:off x="2599394" y="400006"/>
              <a:ext cx="126698" cy="16475"/>
            </a:xfrm>
            <a:custGeom>
              <a:avLst/>
              <a:gdLst>
                <a:gd name="connsiteX0" fmla="*/ 77632 w 126698"/>
                <a:gd name="connsiteY0" fmla="*/ 484 h 16475"/>
                <a:gd name="connsiteX1" fmla="*/ 0 w 126698"/>
                <a:gd name="connsiteY1" fmla="*/ 16476 h 16475"/>
                <a:gd name="connsiteX2" fmla="*/ 63281 w 126698"/>
                <a:gd name="connsiteY2" fmla="*/ 7318 h 16475"/>
                <a:gd name="connsiteX3" fmla="*/ 94853 w 126698"/>
                <a:gd name="connsiteY3" fmla="*/ 3081 h 16475"/>
                <a:gd name="connsiteX4" fmla="*/ 126699 w 126698"/>
                <a:gd name="connsiteY4" fmla="*/ 348 h 16475"/>
                <a:gd name="connsiteX5" fmla="*/ 77632 w 126698"/>
                <a:gd name="connsiteY5" fmla="*/ 484 h 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98" h="16475">
                  <a:moveTo>
                    <a:pt x="77632" y="484"/>
                  </a:moveTo>
                  <a:cubicBezTo>
                    <a:pt x="51664" y="5952"/>
                    <a:pt x="25695" y="10188"/>
                    <a:pt x="0" y="16476"/>
                  </a:cubicBezTo>
                  <a:cubicBezTo>
                    <a:pt x="20911" y="12375"/>
                    <a:pt x="42233" y="10462"/>
                    <a:pt x="63281" y="7318"/>
                  </a:cubicBezTo>
                  <a:lnTo>
                    <a:pt x="94853" y="3081"/>
                  </a:lnTo>
                  <a:lnTo>
                    <a:pt x="126699" y="348"/>
                  </a:lnTo>
                  <a:cubicBezTo>
                    <a:pt x="110434" y="74"/>
                    <a:pt x="94033" y="-336"/>
                    <a:pt x="77632" y="484"/>
                  </a:cubicBezTo>
                  <a:close/>
                </a:path>
              </a:pathLst>
            </a:custGeom>
            <a:grpFill/>
            <a:ln w="13639" cap="flat">
              <a:noFill/>
              <a:prstDash val="solid"/>
              <a:miter/>
            </a:ln>
          </p:spPr>
          <p:txBody>
            <a:bodyPr rtlCol="0" anchor="ctr"/>
            <a:lstStyle/>
            <a:p>
              <a:endParaRPr lang="it-CO"/>
            </a:p>
          </p:txBody>
        </p:sp>
        <p:sp>
          <p:nvSpPr>
            <p:cNvPr id="32" name="Figura a mano libera 31">
              <a:extLst>
                <a:ext uri="{FF2B5EF4-FFF2-40B4-BE49-F238E27FC236}">
                  <a16:creationId xmlns:a16="http://schemas.microsoft.com/office/drawing/2014/main" id="{9E2E9853-8EBC-6710-9FFF-18CA0C1EA15D}"/>
                </a:ext>
              </a:extLst>
            </p:cNvPr>
            <p:cNvSpPr/>
            <p:nvPr/>
          </p:nvSpPr>
          <p:spPr>
            <a:xfrm>
              <a:off x="4110896" y="961410"/>
              <a:ext cx="190526" cy="236859"/>
            </a:xfrm>
            <a:custGeom>
              <a:avLst/>
              <a:gdLst>
                <a:gd name="connsiteX0" fmla="*/ 190527 w 190526"/>
                <a:gd name="connsiteY0" fmla="*/ 236860 h 236859"/>
                <a:gd name="connsiteX1" fmla="*/ 181506 w 190526"/>
                <a:gd name="connsiteY1" fmla="*/ 219502 h 236859"/>
                <a:gd name="connsiteX2" fmla="*/ 0 w 190526"/>
                <a:gd name="connsiteY2" fmla="*/ 0 h 236859"/>
                <a:gd name="connsiteX3" fmla="*/ 190527 w 190526"/>
                <a:gd name="connsiteY3" fmla="*/ 236860 h 236859"/>
              </a:gdLst>
              <a:ahLst/>
              <a:cxnLst>
                <a:cxn ang="0">
                  <a:pos x="connsiteX0" y="connsiteY0"/>
                </a:cxn>
                <a:cxn ang="0">
                  <a:pos x="connsiteX1" y="connsiteY1"/>
                </a:cxn>
                <a:cxn ang="0">
                  <a:pos x="connsiteX2" y="connsiteY2"/>
                </a:cxn>
                <a:cxn ang="0">
                  <a:pos x="connsiteX3" y="connsiteY3"/>
                </a:cxn>
              </a:cxnLst>
              <a:rect l="l" t="t" r="r" b="b"/>
              <a:pathLst>
                <a:path w="190526" h="236859">
                  <a:moveTo>
                    <a:pt x="190527" y="236860"/>
                  </a:moveTo>
                  <a:lnTo>
                    <a:pt x="181506" y="219502"/>
                  </a:lnTo>
                  <a:cubicBezTo>
                    <a:pt x="127150" y="141464"/>
                    <a:pt x="66438" y="68047"/>
                    <a:pt x="0" y="0"/>
                  </a:cubicBezTo>
                  <a:cubicBezTo>
                    <a:pt x="70443" y="73115"/>
                    <a:pt x="134202" y="152384"/>
                    <a:pt x="190527" y="236860"/>
                  </a:cubicBezTo>
                  <a:close/>
                </a:path>
              </a:pathLst>
            </a:custGeom>
            <a:grpFill/>
            <a:ln w="13639" cap="flat">
              <a:noFill/>
              <a:prstDash val="solid"/>
              <a:miter/>
            </a:ln>
          </p:spPr>
          <p:txBody>
            <a:bodyPr rtlCol="0" anchor="ctr"/>
            <a:lstStyle/>
            <a:p>
              <a:endParaRPr lang="it-CO"/>
            </a:p>
          </p:txBody>
        </p:sp>
        <p:sp>
          <p:nvSpPr>
            <p:cNvPr id="33" name="Figura a mano libera 32">
              <a:extLst>
                <a:ext uri="{FF2B5EF4-FFF2-40B4-BE49-F238E27FC236}">
                  <a16:creationId xmlns:a16="http://schemas.microsoft.com/office/drawing/2014/main" id="{DB4A1F05-EB90-082A-B282-5F9009FDD8B8}"/>
                </a:ext>
              </a:extLst>
            </p:cNvPr>
            <p:cNvSpPr/>
            <p:nvPr/>
          </p:nvSpPr>
          <p:spPr>
            <a:xfrm>
              <a:off x="4239235" y="2889912"/>
              <a:ext cx="61914" cy="113167"/>
            </a:xfrm>
            <a:custGeom>
              <a:avLst/>
              <a:gdLst>
                <a:gd name="connsiteX0" fmla="*/ 11754 w 61914"/>
                <a:gd name="connsiteY0" fmla="*/ 98270 h 113167"/>
                <a:gd name="connsiteX1" fmla="*/ 37039 w 61914"/>
                <a:gd name="connsiteY1" fmla="*/ 49750 h 113167"/>
                <a:gd name="connsiteX2" fmla="*/ 61914 w 61914"/>
                <a:gd name="connsiteY2" fmla="*/ 0 h 113167"/>
                <a:gd name="connsiteX3" fmla="*/ 32392 w 61914"/>
                <a:gd name="connsiteY3" fmla="*/ 57267 h 113167"/>
                <a:gd name="connsiteX4" fmla="*/ 0 w 61914"/>
                <a:gd name="connsiteY4" fmla="*/ 113168 h 11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113167">
                  <a:moveTo>
                    <a:pt x="11754" y="98270"/>
                  </a:moveTo>
                  <a:cubicBezTo>
                    <a:pt x="19189" y="81596"/>
                    <a:pt x="27636" y="65399"/>
                    <a:pt x="37039" y="49750"/>
                  </a:cubicBezTo>
                  <a:cubicBezTo>
                    <a:pt x="46196" y="32529"/>
                    <a:pt x="55627" y="15308"/>
                    <a:pt x="61914" y="0"/>
                  </a:cubicBezTo>
                  <a:lnTo>
                    <a:pt x="32392" y="57267"/>
                  </a:lnTo>
                  <a:lnTo>
                    <a:pt x="0" y="113168"/>
                  </a:lnTo>
                  <a:close/>
                </a:path>
              </a:pathLst>
            </a:custGeom>
            <a:grpFill/>
            <a:ln w="13639" cap="flat">
              <a:noFill/>
              <a:prstDash val="solid"/>
              <a:miter/>
            </a:ln>
          </p:spPr>
          <p:txBody>
            <a:bodyPr rtlCol="0" anchor="ctr"/>
            <a:lstStyle/>
            <a:p>
              <a:endParaRPr lang="it-CO"/>
            </a:p>
          </p:txBody>
        </p:sp>
        <p:sp>
          <p:nvSpPr>
            <p:cNvPr id="34" name="Figura a mano libera 33">
              <a:extLst>
                <a:ext uri="{FF2B5EF4-FFF2-40B4-BE49-F238E27FC236}">
                  <a16:creationId xmlns:a16="http://schemas.microsoft.com/office/drawing/2014/main" id="{8316AA3F-FCF3-35A1-A7DE-23BC2B9E38CE}"/>
                </a:ext>
              </a:extLst>
            </p:cNvPr>
            <p:cNvSpPr/>
            <p:nvPr/>
          </p:nvSpPr>
          <p:spPr>
            <a:xfrm>
              <a:off x="3184558" y="3649422"/>
              <a:ext cx="67416" cy="25285"/>
            </a:xfrm>
            <a:custGeom>
              <a:avLst/>
              <a:gdLst>
                <a:gd name="connsiteX0" fmla="*/ 58854 w 67416"/>
                <a:gd name="connsiteY0" fmla="*/ 0 h 25285"/>
                <a:gd name="connsiteX1" fmla="*/ 31519 w 67416"/>
                <a:gd name="connsiteY1" fmla="*/ 25285 h 25285"/>
                <a:gd name="connsiteX2" fmla="*/ 58854 w 67416"/>
                <a:gd name="connsiteY2" fmla="*/ 0 h 25285"/>
              </a:gdLst>
              <a:ahLst/>
              <a:cxnLst>
                <a:cxn ang="0">
                  <a:pos x="connsiteX0" y="connsiteY0"/>
                </a:cxn>
                <a:cxn ang="0">
                  <a:pos x="connsiteX1" y="connsiteY1"/>
                </a:cxn>
                <a:cxn ang="0">
                  <a:pos x="connsiteX2" y="connsiteY2"/>
                </a:cxn>
              </a:cxnLst>
              <a:rect l="l" t="t" r="r" b="b"/>
              <a:pathLst>
                <a:path w="67416" h="25285">
                  <a:moveTo>
                    <a:pt x="58854" y="0"/>
                  </a:moveTo>
                  <a:cubicBezTo>
                    <a:pt x="17031" y="31299"/>
                    <a:pt x="-34359" y="20228"/>
                    <a:pt x="31519" y="25285"/>
                  </a:cubicBezTo>
                  <a:cubicBezTo>
                    <a:pt x="105324" y="4920"/>
                    <a:pt x="39172" y="11618"/>
                    <a:pt x="58854" y="0"/>
                  </a:cubicBezTo>
                  <a:close/>
                </a:path>
              </a:pathLst>
            </a:custGeom>
            <a:grpFill/>
            <a:ln w="13639" cap="flat">
              <a:noFill/>
              <a:prstDash val="solid"/>
              <a:miter/>
            </a:ln>
          </p:spPr>
          <p:txBody>
            <a:bodyPr rtlCol="0" anchor="ctr"/>
            <a:lstStyle/>
            <a:p>
              <a:endParaRPr lang="it-CO"/>
            </a:p>
          </p:txBody>
        </p:sp>
        <p:sp>
          <p:nvSpPr>
            <p:cNvPr id="35" name="Figura a mano libera 34">
              <a:extLst>
                <a:ext uri="{FF2B5EF4-FFF2-40B4-BE49-F238E27FC236}">
                  <a16:creationId xmlns:a16="http://schemas.microsoft.com/office/drawing/2014/main" id="{2DCCA631-C41A-D3AC-0F43-DAB68F543645}"/>
                </a:ext>
              </a:extLst>
            </p:cNvPr>
            <p:cNvSpPr/>
            <p:nvPr/>
          </p:nvSpPr>
          <p:spPr>
            <a:xfrm>
              <a:off x="2965276" y="3706617"/>
              <a:ext cx="91846" cy="14286"/>
            </a:xfrm>
            <a:custGeom>
              <a:avLst/>
              <a:gdLst>
                <a:gd name="connsiteX0" fmla="*/ 0 w 91846"/>
                <a:gd name="connsiteY0" fmla="*/ 14286 h 14286"/>
                <a:gd name="connsiteX1" fmla="*/ 91846 w 91846"/>
                <a:gd name="connsiteY1" fmla="*/ 619 h 14286"/>
                <a:gd name="connsiteX2" fmla="*/ 36083 w 91846"/>
                <a:gd name="connsiteY2" fmla="*/ 3763 h 14286"/>
                <a:gd name="connsiteX3" fmla="*/ 0 w 91846"/>
                <a:gd name="connsiteY3" fmla="*/ 14286 h 14286"/>
              </a:gdLst>
              <a:ahLst/>
              <a:cxnLst>
                <a:cxn ang="0">
                  <a:pos x="connsiteX0" y="connsiteY0"/>
                </a:cxn>
                <a:cxn ang="0">
                  <a:pos x="connsiteX1" y="connsiteY1"/>
                </a:cxn>
                <a:cxn ang="0">
                  <a:pos x="connsiteX2" y="connsiteY2"/>
                </a:cxn>
                <a:cxn ang="0">
                  <a:pos x="connsiteX3" y="connsiteY3"/>
                </a:cxn>
              </a:cxnLst>
              <a:rect l="l" t="t" r="r" b="b"/>
              <a:pathLst>
                <a:path w="91846" h="14286">
                  <a:moveTo>
                    <a:pt x="0" y="14286"/>
                  </a:moveTo>
                  <a:cubicBezTo>
                    <a:pt x="31026" y="13193"/>
                    <a:pt x="61846" y="8614"/>
                    <a:pt x="91846" y="619"/>
                  </a:cubicBezTo>
                  <a:cubicBezTo>
                    <a:pt x="73204" y="-816"/>
                    <a:pt x="54452" y="250"/>
                    <a:pt x="36083" y="3763"/>
                  </a:cubicBezTo>
                  <a:cubicBezTo>
                    <a:pt x="25012" y="6633"/>
                    <a:pt x="16675" y="11006"/>
                    <a:pt x="0" y="14286"/>
                  </a:cubicBezTo>
                  <a:close/>
                </a:path>
              </a:pathLst>
            </a:custGeom>
            <a:grpFill/>
            <a:ln w="13639" cap="flat">
              <a:noFill/>
              <a:prstDash val="solid"/>
              <a:miter/>
            </a:ln>
          </p:spPr>
          <p:txBody>
            <a:bodyPr rtlCol="0" anchor="ctr"/>
            <a:lstStyle/>
            <a:p>
              <a:endParaRPr lang="it-CO"/>
            </a:p>
          </p:txBody>
        </p:sp>
      </p:grpSp>
      <p:sp>
        <p:nvSpPr>
          <p:cNvPr id="8" name="Elemento grafico 36">
            <a:extLst>
              <a:ext uri="{FF2B5EF4-FFF2-40B4-BE49-F238E27FC236}">
                <a16:creationId xmlns:a16="http://schemas.microsoft.com/office/drawing/2014/main" id="{BE9AF391-B776-73E1-BF1B-530E4A19979E}"/>
              </a:ext>
            </a:extLst>
          </p:cNvPr>
          <p:cNvSpPr/>
          <p:nvPr/>
        </p:nvSpPr>
        <p:spPr>
          <a:xfrm>
            <a:off x="1309633" y="5506021"/>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sp>
        <p:nvSpPr>
          <p:cNvPr id="9" name="Elemento grafico 36">
            <a:extLst>
              <a:ext uri="{FF2B5EF4-FFF2-40B4-BE49-F238E27FC236}">
                <a16:creationId xmlns:a16="http://schemas.microsoft.com/office/drawing/2014/main" id="{2AA1B65C-6317-FD15-433F-348F97FD8E55}"/>
              </a:ext>
            </a:extLst>
          </p:cNvPr>
          <p:cNvSpPr/>
          <p:nvPr/>
        </p:nvSpPr>
        <p:spPr>
          <a:xfrm>
            <a:off x="1309633" y="6127458"/>
            <a:ext cx="261850" cy="261850"/>
          </a:xfrm>
          <a:custGeom>
            <a:avLst/>
            <a:gdLst>
              <a:gd name="connsiteX0" fmla="*/ 378026 w 378026"/>
              <a:gd name="connsiteY0" fmla="*/ 189013 h 378026"/>
              <a:gd name="connsiteX1" fmla="*/ 189013 w 378026"/>
              <a:gd name="connsiteY1" fmla="*/ 378026 h 378026"/>
              <a:gd name="connsiteX2" fmla="*/ 0 w 378026"/>
              <a:gd name="connsiteY2" fmla="*/ 189013 h 378026"/>
              <a:gd name="connsiteX3" fmla="*/ 189013 w 378026"/>
              <a:gd name="connsiteY3" fmla="*/ 0 h 378026"/>
              <a:gd name="connsiteX4" fmla="*/ 378026 w 378026"/>
              <a:gd name="connsiteY4" fmla="*/ 189013 h 37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26" h="378026">
                <a:moveTo>
                  <a:pt x="378026" y="189013"/>
                </a:moveTo>
                <a:cubicBezTo>
                  <a:pt x="378026" y="293402"/>
                  <a:pt x="293402" y="378026"/>
                  <a:pt x="189013" y="378026"/>
                </a:cubicBezTo>
                <a:cubicBezTo>
                  <a:pt x="84624" y="378026"/>
                  <a:pt x="0" y="293402"/>
                  <a:pt x="0" y="189013"/>
                </a:cubicBezTo>
                <a:cubicBezTo>
                  <a:pt x="0" y="84624"/>
                  <a:pt x="84624" y="0"/>
                  <a:pt x="189013" y="0"/>
                </a:cubicBezTo>
                <a:cubicBezTo>
                  <a:pt x="293402" y="0"/>
                  <a:pt x="378026" y="84624"/>
                  <a:pt x="378026" y="189013"/>
                </a:cubicBezTo>
                <a:close/>
              </a:path>
            </a:pathLst>
          </a:custGeom>
          <a:solidFill>
            <a:srgbClr val="E61851"/>
          </a:solidFill>
          <a:ln w="9293" cap="flat">
            <a:noFill/>
            <a:prstDash val="solid"/>
            <a:miter/>
          </a:ln>
        </p:spPr>
        <p:txBody>
          <a:bodyPr rtlCol="0" anchor="ctr"/>
          <a:lstStyle/>
          <a:p>
            <a:pPr algn="ctr"/>
            <a:endParaRPr lang="it-CO" dirty="0">
              <a:solidFill>
                <a:schemeClr val="bg1"/>
              </a:solidFill>
              <a:latin typeface="Proxima Nova Thin" panose="02000506030000020004" pitchFamily="2" charset="0"/>
            </a:endParaRPr>
          </a:p>
        </p:txBody>
      </p:sp>
      <p:pic>
        <p:nvPicPr>
          <p:cNvPr id="11" name="Online Media 3" descr="This shows the sectors that are explained in the Humanitarian Inclusion Standards for older people and people with disabilities?">
            <a:hlinkClick r:id="" action="ppaction://media"/>
            <a:extLst>
              <a:ext uri="{FF2B5EF4-FFF2-40B4-BE49-F238E27FC236}">
                <a16:creationId xmlns:a16="http://schemas.microsoft.com/office/drawing/2014/main" id="{9F86679A-2426-96B8-0AD7-94F79B5E0B8E}"/>
              </a:ext>
            </a:extLst>
          </p:cNvPr>
          <p:cNvPicPr>
            <a:picLocks noRot="1" noChangeAspect="1"/>
          </p:cNvPicPr>
          <p:nvPr>
            <a:videoFile r:link="rId1"/>
          </p:nvPr>
        </p:nvPicPr>
        <p:blipFill>
          <a:blip r:embed="rId8"/>
          <a:stretch>
            <a:fillRect/>
          </a:stretch>
        </p:blipFill>
        <p:spPr>
          <a:xfrm>
            <a:off x="5584634" y="2116717"/>
            <a:ext cx="5539424" cy="3129986"/>
          </a:xfrm>
          <a:prstGeom prst="rect">
            <a:avLst/>
          </a:prstGeom>
        </p:spPr>
      </p:pic>
    </p:spTree>
    <p:extLst>
      <p:ext uri="{BB962C8B-B14F-4D97-AF65-F5344CB8AC3E}">
        <p14:creationId xmlns:p14="http://schemas.microsoft.com/office/powerpoint/2010/main" val="9241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E8A064A0CE34DAD7DAD3792D68BE5" ma:contentTypeVersion="18" ma:contentTypeDescription="Create a new document." ma:contentTypeScope="" ma:versionID="131c83b3b4b8435fae8409966f7f369b">
  <xsd:schema xmlns:xsd="http://www.w3.org/2001/XMLSchema" xmlns:xs="http://www.w3.org/2001/XMLSchema" xmlns:p="http://schemas.microsoft.com/office/2006/metadata/properties" xmlns:ns2="e2e28f0a-1429-4847-bacf-d71185b1f9be" xmlns:ns3="f3c5914b-f836-4f8a-87ca-6de4087dd009" targetNamespace="http://schemas.microsoft.com/office/2006/metadata/properties" ma:root="true" ma:fieldsID="d5fd1bdddca48729c67c0792844320cd" ns2:_="" ns3:_="">
    <xsd:import namespace="e2e28f0a-1429-4847-bacf-d71185b1f9be"/>
    <xsd:import namespace="f3c5914b-f836-4f8a-87ca-6de4087dd0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8f0a-1429-4847-bacf-d71185b1f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c5914b-f836-4f8a-87ca-6de4087dd0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b206a59-faf5-46ea-97da-0c54fe2d1a7e}" ma:internalName="TaxCatchAll" ma:showField="CatchAllData" ma:web="f3c5914b-f836-4f8a-87ca-6de4087dd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c5914b-f836-4f8a-87ca-6de4087dd009" xsi:nil="true"/>
    <_Flow_SignoffStatus xmlns="e2e28f0a-1429-4847-bacf-d71185b1f9be" xsi:nil="true"/>
    <lcf76f155ced4ddcb4097134ff3c332f xmlns="e2e28f0a-1429-4847-bacf-d71185b1f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46B7A3-8657-46AB-BF23-16B6B9C53251}"/>
</file>

<file path=customXml/itemProps2.xml><?xml version="1.0" encoding="utf-8"?>
<ds:datastoreItem xmlns:ds="http://schemas.openxmlformats.org/officeDocument/2006/customXml" ds:itemID="{A1C14539-6451-4BA2-8BFD-43125A64010F}"/>
</file>

<file path=customXml/itemProps3.xml><?xml version="1.0" encoding="utf-8"?>
<ds:datastoreItem xmlns:ds="http://schemas.openxmlformats.org/officeDocument/2006/customXml" ds:itemID="{2580D388-49E1-481C-9F12-5B7F6C0BBF45}"/>
</file>

<file path=docProps/app.xml><?xml version="1.0" encoding="utf-8"?>
<Properties xmlns="http://schemas.openxmlformats.org/officeDocument/2006/extended-properties" xmlns:vt="http://schemas.openxmlformats.org/officeDocument/2006/docPropsVTypes">
  <TotalTime>5300</TotalTime>
  <Words>5241</Words>
  <Application>Microsoft Macintosh PowerPoint</Application>
  <PresentationFormat>Widescreen</PresentationFormat>
  <Paragraphs>544</Paragraphs>
  <Slides>22</Slides>
  <Notes>22</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Calibri</vt:lpstr>
      <vt:lpstr>Helvetica Neue</vt:lpstr>
      <vt:lpstr>Proxima Nova Thin</vt:lpstr>
      <vt:lpstr>Proxima Nova Rg</vt:lpstr>
      <vt:lpstr>Arial</vt:lpstr>
      <vt:lpstr>Calibri Light</vt:lpstr>
      <vt:lpstr>freight-sans-pro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on the move and Humanitarian Principles</dc:title>
  <dc:subject/>
  <dc:creator>Deepak Malik</dc:creator>
  <cp:keywords/>
  <dc:description/>
  <cp:lastModifiedBy>Microsoft Office User</cp:lastModifiedBy>
  <cp:revision>133</cp:revision>
  <cp:lastPrinted>2022-07-09T21:20:06Z</cp:lastPrinted>
  <dcterms:created xsi:type="dcterms:W3CDTF">2021-10-15T09:55:27Z</dcterms:created>
  <dcterms:modified xsi:type="dcterms:W3CDTF">2022-07-20T18:25:58Z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0x0101001B3E8A064A0CE34DAD7DAD3792D68BE5</vt:lpwstr>
  </property>
</Properties>
</file>