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7"/>
  </p:notesMasterIdLst>
  <p:sldIdLst>
    <p:sldId id="4441" r:id="rId2"/>
    <p:sldId id="4445" r:id="rId3"/>
    <p:sldId id="4444" r:id="rId4"/>
    <p:sldId id="4447" r:id="rId5"/>
    <p:sldId id="4468" r:id="rId6"/>
    <p:sldId id="4453" r:id="rId7"/>
    <p:sldId id="4454" r:id="rId8"/>
    <p:sldId id="4455" r:id="rId9"/>
    <p:sldId id="4449" r:id="rId10"/>
    <p:sldId id="4460" r:id="rId11"/>
    <p:sldId id="4469" r:id="rId12"/>
    <p:sldId id="4471" r:id="rId13"/>
    <p:sldId id="4443" r:id="rId14"/>
    <p:sldId id="4472" r:id="rId15"/>
    <p:sldId id="4450" r:id="rId16"/>
    <p:sldId id="4465" r:id="rId17"/>
    <p:sldId id="4473" r:id="rId18"/>
    <p:sldId id="4474" r:id="rId19"/>
    <p:sldId id="4475" r:id="rId20"/>
    <p:sldId id="4448" r:id="rId21"/>
    <p:sldId id="4476" r:id="rId22"/>
    <p:sldId id="4477" r:id="rId23"/>
    <p:sldId id="4463" r:id="rId24"/>
    <p:sldId id="4466" r:id="rId25"/>
    <p:sldId id="4458" r:id="rId26"/>
  </p:sldIdLst>
  <p:sldSz cx="12192000" cy="6858000"/>
  <p:notesSz cx="7102475" cy="9388475"/>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Proxima Nova Rg" panose="02000506030000020004" pitchFamily="2" charset="0"/>
      <p:regular r:id="rId34"/>
      <p:bold r:id="rId35"/>
    </p:embeddedFont>
    <p:embeddedFont>
      <p:font typeface="Proxima Nova Thin" panose="02000506030000020004" pitchFamily="2" charset="0"/>
      <p:regular r:id="rId36"/>
    </p:embeddedFont>
    <p:embeddedFont>
      <p:font typeface="Verdana" panose="020B060403050404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91E9FC-ECFC-2ECD-514F-D502070DE85D}" name="Cristina Sousa Rodriguez" initials="CSR" userId="S::sousarod@unhcr.org::8e801df7-63e9-473a-96b5-7f5e30cf95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ristina Sousa Rodriguez" initials="CSR" lastIdx="4" clrIdx="0">
    <p:extLst>
      <p:ext uri="{19B8F6BF-5375-455C-9EA6-DF929625EA0E}">
        <p15:presenceInfo xmlns:p15="http://schemas.microsoft.com/office/powerpoint/2012/main" userId="S::sousarod@unhcr.org::8e801df7-63e9-473a-96b5-7f5e30cf9564" providerId="AD"/>
      </p:ext>
    </p:extLst>
  </p:cmAuthor>
  <p:cmAuthor id="2" name="Ricardo Pla Cordero" initials="RPC" lastIdx="20" clrIdx="1">
    <p:extLst>
      <p:ext uri="{19B8F6BF-5375-455C-9EA6-DF929625EA0E}">
        <p15:presenceInfo xmlns:p15="http://schemas.microsoft.com/office/powerpoint/2012/main" userId="S::placorde@unhcr.org::ad94682a-2679-43c8-afd4-b13f46734a0b" providerId="AD"/>
      </p:ext>
    </p:extLst>
  </p:cmAuthor>
  <p:cmAuthor id="3" name="Diana Hiscock" initials="DH" lastIdx="14" clrIdx="2">
    <p:extLst>
      <p:ext uri="{19B8F6BF-5375-455C-9EA6-DF929625EA0E}">
        <p15:presenceInfo xmlns:p15="http://schemas.microsoft.com/office/powerpoint/2012/main" userId="S::diana.hiscock@helpage.org::f3113008-15b1-4aec-bff0-07f42b9e1630" providerId="AD"/>
      </p:ext>
    </p:extLst>
  </p:cmAuthor>
  <p:cmAuthor id="4" name="Microsoft Office User" initials="MOU" lastIdx="2"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A22"/>
    <a:srgbClr val="E61851"/>
    <a:srgbClr val="ED1951"/>
    <a:srgbClr val="43071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543" autoAdjust="0"/>
    <p:restoredTop sz="83516" autoAdjust="0"/>
  </p:normalViewPr>
  <p:slideViewPr>
    <p:cSldViewPr snapToGrid="0">
      <p:cViewPr varScale="1">
        <p:scale>
          <a:sx n="61" d="100"/>
          <a:sy n="61" d="100"/>
        </p:scale>
        <p:origin x="232" y="10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5757A13C-BFB1-9346-A3F3-3139FFC1857A}" type="datetimeFigureOut">
              <a:rPr lang="en-US" smtClean="0"/>
              <a:t>7/20/22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AAC6369-6DFD-8249-9D57-215F64690089}" type="slidenum">
              <a:rPr lang="en-US" smtClean="0"/>
              <a:t>‹N›</a:t>
            </a:fld>
            <a:endParaRPr lang="en-US"/>
          </a:p>
        </p:txBody>
      </p:sp>
    </p:spTree>
    <p:extLst>
      <p:ext uri="{BB962C8B-B14F-4D97-AF65-F5344CB8AC3E}">
        <p14:creationId xmlns:p14="http://schemas.microsoft.com/office/powerpoint/2010/main" val="157542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a:t>
            </a:fld>
            <a:endParaRPr lang="en-US"/>
          </a:p>
        </p:txBody>
      </p:sp>
    </p:spTree>
    <p:extLst>
      <p:ext uri="{BB962C8B-B14F-4D97-AF65-F5344CB8AC3E}">
        <p14:creationId xmlns:p14="http://schemas.microsoft.com/office/powerpoint/2010/main" val="762552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Case 3 </a:t>
            </a:r>
          </a:p>
          <a:p>
            <a:r>
              <a:rPr lang="en-IN" dirty="0"/>
              <a:t>You are told that an older transgender migrant who is recently attacked and robbed, lives in your area of work. </a:t>
            </a:r>
          </a:p>
          <a:p>
            <a:r>
              <a:rPr lang="en-IN" dirty="0"/>
              <a:t>The community doesn’t interact with her and she is not registered for any support as no one had recognized her when registration was going on. </a:t>
            </a:r>
          </a:p>
          <a:p>
            <a:r>
              <a:rPr lang="en-IN" dirty="0"/>
              <a:t>Now she has not come out of her shack for last two days, and people fear that after being attacked she may have not received any medical support and might be unwell.</a:t>
            </a:r>
            <a:endParaRPr lang="en-US" dirty="0"/>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10</a:t>
            </a:fld>
            <a:endParaRPr lang="en-US"/>
          </a:p>
        </p:txBody>
      </p:sp>
    </p:spTree>
    <p:extLst>
      <p:ext uri="{BB962C8B-B14F-4D97-AF65-F5344CB8AC3E}">
        <p14:creationId xmlns:p14="http://schemas.microsoft.com/office/powerpoint/2010/main" val="4064855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Case 4 </a:t>
            </a:r>
          </a:p>
          <a:p>
            <a:r>
              <a:rPr lang="en-US" dirty="0"/>
              <a:t>You have come to know that there is one older women above 80 years of age. </a:t>
            </a:r>
          </a:p>
          <a:p>
            <a:r>
              <a:rPr lang="en-US" dirty="0" err="1"/>
              <a:t>Neighbours</a:t>
            </a:r>
            <a:r>
              <a:rPr lang="en-US" dirty="0"/>
              <a:t> have heard her crying but they have not seen her for over 3 months now. </a:t>
            </a:r>
          </a:p>
          <a:p>
            <a:r>
              <a:rPr lang="en-US" dirty="0"/>
              <a:t>She is locked in a small dark room without window by her family. </a:t>
            </a:r>
          </a:p>
          <a:p>
            <a:r>
              <a:rPr lang="en-US" dirty="0" err="1"/>
              <a:t>Neighbours</a:t>
            </a:r>
            <a:r>
              <a:rPr lang="en-US" dirty="0"/>
              <a:t> are always told that she is too old to come out and not interested in seeing anyone, but people fear that she is not given proper treatment and food, and also beaten sometimes.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11</a:t>
            </a:fld>
            <a:endParaRPr lang="en-US"/>
          </a:p>
        </p:txBody>
      </p:sp>
    </p:spTree>
    <p:extLst>
      <p:ext uri="{BB962C8B-B14F-4D97-AF65-F5344CB8AC3E}">
        <p14:creationId xmlns:p14="http://schemas.microsoft.com/office/powerpoint/2010/main" val="3874713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Give time – 5 mins to get any comments from the participants on the exercise – it is aimed to highlight the importance of finding appropriate ways to communicate. It is often easier to talk to others in the family, if there is a challenge to communicate using voice … consider using charts, pictures, diagrams. Make sure every conversation has a conclusion and not leave the older persons without a next step. Is it possible to give a positive message? If an older person is emotional, take time together to console and then , when he or she is ready to continue the discussion … move ahead ( this is common and manageable in most cases) .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12</a:t>
            </a:fld>
            <a:endParaRPr lang="en-US"/>
          </a:p>
        </p:txBody>
      </p:sp>
    </p:spTree>
    <p:extLst>
      <p:ext uri="{BB962C8B-B14F-4D97-AF65-F5344CB8AC3E}">
        <p14:creationId xmlns:p14="http://schemas.microsoft.com/office/powerpoint/2010/main" val="2161217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We have looked at the importance of effective communication to ensure we understand each others. So lets looks now at the Case Studies shared in Module 2 , to discuss making a case plan. There is a lot of experience to build on as we go through this activity.</a:t>
            </a:r>
          </a:p>
          <a:p>
            <a:endParaRPr lang="en-GB" dirty="0"/>
          </a:p>
          <a:p>
            <a:r>
              <a:rPr lang="en-GB" dirty="0"/>
              <a:t>Lets use these point in talking to Betty and Garcia.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13</a:t>
            </a:fld>
            <a:endParaRPr lang="en-US"/>
          </a:p>
        </p:txBody>
      </p:sp>
    </p:spTree>
    <p:extLst>
      <p:ext uri="{BB962C8B-B14F-4D97-AF65-F5344CB8AC3E}">
        <p14:creationId xmlns:p14="http://schemas.microsoft.com/office/powerpoint/2010/main" val="3348584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Look at these pictures of older persons from the LAC region who live in different displacement settings. We discussed their protection risks and now we need to put a case management plan in place. Use handout 3.1 with case studies to refresh you of their stories </a:t>
            </a:r>
          </a:p>
          <a:p>
            <a:r>
              <a:rPr lang="en-GB" dirty="0"/>
              <a:t>Do we all have the same understanding of a case management approach ? </a:t>
            </a:r>
          </a:p>
          <a:p>
            <a:r>
              <a:rPr lang="en-GB" dirty="0"/>
              <a:t>Do we all have the same understanding of the role of the case worker? </a:t>
            </a:r>
          </a:p>
          <a:p>
            <a:r>
              <a:rPr lang="en-GB" dirty="0"/>
              <a:t>Look at the next  slides and give your comments in the chat box / or F2F hands up …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14</a:t>
            </a:fld>
            <a:endParaRPr lang="en-US"/>
          </a:p>
        </p:txBody>
      </p:sp>
    </p:spTree>
    <p:extLst>
      <p:ext uri="{BB962C8B-B14F-4D97-AF65-F5344CB8AC3E}">
        <p14:creationId xmlns:p14="http://schemas.microsoft.com/office/powerpoint/2010/main" val="4293033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Protection case management (PCM) is a structured and sustained method for providing responsive and remedial support to a person at heightened risk of a rights violation to help them to manage, and ultimately claim, their rights, leading to their safety, dignity and ensuing resilience.</a:t>
            </a:r>
          </a:p>
          <a:p>
            <a:r>
              <a:rPr lang="en-US" dirty="0"/>
              <a:t>It is an empowering and collaborative process drawing on the strengths of the client, where the client is supported to connect to services needed, to take control of their personal life, to learn new ways of thinking about their situation, and to adopt new </a:t>
            </a:r>
            <a:r>
              <a:rPr lang="en-US" dirty="0" err="1"/>
              <a:t>behaviours</a:t>
            </a:r>
            <a:r>
              <a:rPr lang="en-US" dirty="0"/>
              <a:t> that can help them to recover and respond to new risks. </a:t>
            </a:r>
          </a:p>
          <a:p>
            <a:r>
              <a:rPr lang="en-US" dirty="0"/>
              <a:t>A client is supported by an assigned caseworker, who provides a safe environment for them and develops a healing relationship built on trust.</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15</a:t>
            </a:fld>
            <a:endParaRPr lang="en-US"/>
          </a:p>
        </p:txBody>
      </p:sp>
    </p:spTree>
    <p:extLst>
      <p:ext uri="{BB962C8B-B14F-4D97-AF65-F5344CB8AC3E}">
        <p14:creationId xmlns:p14="http://schemas.microsoft.com/office/powerpoint/2010/main" val="1577939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Provides a safe environment for the client and develops a healing relationship built on trust.</a:t>
            </a:r>
          </a:p>
          <a:p>
            <a:r>
              <a:rPr lang="en-US" dirty="0"/>
              <a:t>Supports the client to assess their situation, and to </a:t>
            </a:r>
            <a:r>
              <a:rPr lang="en-US" dirty="0" err="1"/>
              <a:t>recognise</a:t>
            </a:r>
            <a:r>
              <a:rPr lang="en-US" dirty="0"/>
              <a:t> and strengthen the protective factors in their life. </a:t>
            </a:r>
          </a:p>
          <a:p>
            <a:r>
              <a:rPr lang="en-US" dirty="0"/>
              <a:t>Informs the client of all the options available and assists them in identifying, and then reaching, personal goals by leveraging their strengths and working with service providers.</a:t>
            </a:r>
          </a:p>
          <a:p>
            <a:r>
              <a:rPr lang="en-US" dirty="0"/>
              <a:t>Takes responsibility for linking the client to these services, advocating for actions needed, and following up those actions in a coordinated way. </a:t>
            </a:r>
            <a:endParaRPr lang="en-GB" dirty="0"/>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16</a:t>
            </a:fld>
            <a:endParaRPr lang="en-US"/>
          </a:p>
        </p:txBody>
      </p:sp>
    </p:spTree>
    <p:extLst>
      <p:ext uri="{BB962C8B-B14F-4D97-AF65-F5344CB8AC3E}">
        <p14:creationId xmlns:p14="http://schemas.microsoft.com/office/powerpoint/2010/main" val="506073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We discussed their protection risks previously and now we need to put a case management plan in place.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17</a:t>
            </a:fld>
            <a:endParaRPr lang="en-US"/>
          </a:p>
        </p:txBody>
      </p:sp>
    </p:spTree>
    <p:extLst>
      <p:ext uri="{BB962C8B-B14F-4D97-AF65-F5344CB8AC3E}">
        <p14:creationId xmlns:p14="http://schemas.microsoft.com/office/powerpoint/2010/main" val="3748510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42289">
              <a:defRPr/>
            </a:pPr>
            <a:r>
              <a:rPr lang="en-GB" b="1" dirty="0"/>
              <a:t>In groups look at a case study – either Betty or Garcia and </a:t>
            </a:r>
            <a:r>
              <a:rPr lang="en-GB" b="1" dirty="0" err="1"/>
              <a:t>Leti</a:t>
            </a:r>
            <a:r>
              <a:rPr lang="en-GB" b="1" dirty="0"/>
              <a:t> </a:t>
            </a:r>
          </a:p>
          <a:p>
            <a:pPr defTabSz="942289">
              <a:defRPr/>
            </a:pPr>
            <a:r>
              <a:rPr lang="en-GB" b="0" dirty="0"/>
              <a:t>Read through the case study and a) list patterns of abuse </a:t>
            </a:r>
          </a:p>
          <a:p>
            <a:pPr defTabSz="942289">
              <a:defRPr/>
            </a:pPr>
            <a:r>
              <a:rPr lang="en-GB" b="0" dirty="0"/>
              <a:t>b) Decide if there are immediate life saving action to respond to </a:t>
            </a:r>
          </a:p>
          <a:p>
            <a:pPr defTabSz="942289">
              <a:defRPr/>
            </a:pPr>
            <a:r>
              <a:rPr lang="en-GB" b="0" dirty="0"/>
              <a:t>c) Decide on ways to support the older persons to rebuild their lives </a:t>
            </a:r>
          </a:p>
          <a:p>
            <a:pPr defTabSz="942289">
              <a:defRPr/>
            </a:pPr>
            <a:r>
              <a:rPr lang="en-GB" b="0" dirty="0"/>
              <a:t>d) Decide on ways to make their environment safer </a:t>
            </a:r>
          </a:p>
          <a:p>
            <a:pPr defTabSz="942289">
              <a:defRPr/>
            </a:pPr>
            <a:r>
              <a:rPr lang="en-GB" b="0" dirty="0"/>
              <a:t>e) What are the possible referral mechanisms needed ? </a:t>
            </a:r>
          </a:p>
          <a:p>
            <a:pPr defTabSz="942289">
              <a:defRPr/>
            </a:pPr>
            <a:endParaRPr lang="en-GB" b="1" dirty="0"/>
          </a:p>
          <a:p>
            <a:pPr defTabSz="942289">
              <a:defRPr/>
            </a:pPr>
            <a:r>
              <a:rPr lang="en-GB" b="1" dirty="0"/>
              <a:t>Here are more details for the Facilitator </a:t>
            </a:r>
          </a:p>
          <a:p>
            <a:pPr defTabSz="942289">
              <a:defRPr/>
            </a:pPr>
            <a:r>
              <a:rPr lang="en-GB" b="1" dirty="0"/>
              <a:t>1. Identify patterns of abuse – </a:t>
            </a:r>
            <a:r>
              <a:rPr lang="en-GB" b="0" dirty="0"/>
              <a:t>list against protection risks – neglect , abuse , violence etc </a:t>
            </a:r>
          </a:p>
          <a:p>
            <a:r>
              <a:rPr lang="en-IN" b="1" dirty="0">
                <a:latin typeface="Times" charset="0"/>
                <a:ea typeface="MS PGothic" panose="020B0600070205080204" pitchFamily="34" charset="-128"/>
                <a:cs typeface="ＭＳ Ｐゴシック" charset="0"/>
              </a:rPr>
              <a:t>2. Responsive action </a:t>
            </a:r>
            <a:r>
              <a:rPr lang="en-IN" dirty="0">
                <a:latin typeface="Times" charset="0"/>
                <a:ea typeface="MS PGothic" panose="020B0600070205080204" pitchFamily="34" charset="-128"/>
                <a:cs typeface="ＭＳ Ｐゴシック" charset="0"/>
              </a:rPr>
              <a:t>is any immediate activity undertaken in connection with an emerging or established pattern of violation and is aimed at preventing its recurrence, putting a stop to it, and/ or alleviating its immediate effects. Responsive activities have a sense of real urgency (but can last for many years) and aim to reach a particular older persons suffering the immediate horrors of a violation. They are primarily about stopping, preventing or mitigating a pattern of abuse. </a:t>
            </a:r>
          </a:p>
          <a:p>
            <a:r>
              <a:rPr lang="en-IN" b="1" dirty="0">
                <a:latin typeface="Times" charset="0"/>
                <a:ea typeface="MS PGothic" panose="020B0600070205080204" pitchFamily="34" charset="-128"/>
                <a:cs typeface="ＭＳ Ｐゴシック" charset="0"/>
              </a:rPr>
              <a:t>Example: </a:t>
            </a:r>
            <a:r>
              <a:rPr lang="en-IN" dirty="0">
                <a:latin typeface="Times" charset="0"/>
                <a:ea typeface="MS PGothic" panose="020B0600070205080204" pitchFamily="34" charset="-128"/>
                <a:cs typeface="ＭＳ Ｐゴシック" charset="0"/>
              </a:rPr>
              <a:t>Develop  activities and or referral services that have specific times for different groups to ensure Betty and her daughter are included in food distributions that reduce the risk of </a:t>
            </a:r>
            <a:r>
              <a:rPr lang="en-IN" dirty="0" err="1">
                <a:latin typeface="Times" charset="0"/>
                <a:ea typeface="MS PGothic" panose="020B0600070205080204" pitchFamily="34" charset="-128"/>
                <a:cs typeface="ＭＳ Ｐゴシック" charset="0"/>
              </a:rPr>
              <a:t>harrassment</a:t>
            </a:r>
            <a:r>
              <a:rPr lang="en-IN" dirty="0">
                <a:latin typeface="Times" charset="0"/>
                <a:ea typeface="MS PGothic" panose="020B0600070205080204" pitchFamily="34" charset="-128"/>
                <a:cs typeface="ＭＳ Ｐゴシック" charset="0"/>
              </a:rPr>
              <a:t> </a:t>
            </a:r>
            <a:br>
              <a:rPr lang="en-IN" dirty="0">
                <a:latin typeface="Times" charset="0"/>
                <a:ea typeface="MS PGothic" panose="020B0600070205080204" pitchFamily="34" charset="-128"/>
                <a:cs typeface="ＭＳ Ｐゴシック" charset="0"/>
              </a:rPr>
            </a:br>
            <a:r>
              <a:rPr lang="en-IN" b="1" dirty="0">
                <a:latin typeface="Times" charset="0"/>
                <a:ea typeface="MS PGothic" panose="020B0600070205080204" pitchFamily="34" charset="-128"/>
                <a:cs typeface="ＭＳ Ｐゴシック" charset="0"/>
              </a:rPr>
              <a:t>Example: </a:t>
            </a:r>
            <a:r>
              <a:rPr lang="en-IN" dirty="0">
                <a:latin typeface="Times" charset="0"/>
                <a:ea typeface="MS PGothic" panose="020B0600070205080204" pitchFamily="34" charset="-128"/>
                <a:cs typeface="ＭＳ Ｐゴシック" charset="0"/>
              </a:rPr>
              <a:t>Providing firewood as part of an NFI distribution, so older women and adolescent girls, who have been harassed or threatened,  do not have to travel outside an IDP camp </a:t>
            </a:r>
          </a:p>
          <a:p>
            <a:r>
              <a:rPr lang="en-IN" b="1" dirty="0">
                <a:latin typeface="Times" charset="0"/>
                <a:ea typeface="MS PGothic" panose="020B0600070205080204" pitchFamily="34" charset="-128"/>
                <a:cs typeface="ＭＳ Ｐゴシック" charset="0"/>
              </a:rPr>
              <a:t> </a:t>
            </a:r>
            <a:endParaRPr lang="en-IN" dirty="0">
              <a:latin typeface="Times" charset="0"/>
              <a:ea typeface="MS PGothic" panose="020B0600070205080204" pitchFamily="34" charset="-128"/>
              <a:cs typeface="ＭＳ Ｐゴシック" charset="0"/>
            </a:endParaRPr>
          </a:p>
          <a:p>
            <a:r>
              <a:rPr lang="en-IN" b="1" dirty="0">
                <a:latin typeface="Times" charset="0"/>
                <a:ea typeface="MS PGothic" panose="020B0600070205080204" pitchFamily="34" charset="-128"/>
                <a:cs typeface="ＭＳ Ｐゴシック" charset="0"/>
              </a:rPr>
              <a:t>3. Remedial action </a:t>
            </a:r>
            <a:r>
              <a:rPr lang="en-IN" dirty="0">
                <a:latin typeface="Times" charset="0"/>
                <a:ea typeface="MS PGothic" panose="020B0600070205080204" pitchFamily="34" charset="-128"/>
                <a:cs typeface="ＭＳ Ｐゴシック" charset="0"/>
              </a:rPr>
              <a:t>is aimed at restoring person ’s dignity and ensuring adequate living conditions subsequent to a pattern of violation, through rehabilitation, restitution, compensation and repair. Remedial activities are longer term and aim to assist older person living with the effects of abuse. This might include the recuperation of their health, tracing of their families, livelihood support, housing, education, judicial investigation and redress. </a:t>
            </a:r>
          </a:p>
          <a:p>
            <a:r>
              <a:rPr lang="en-IN" b="1" dirty="0">
                <a:latin typeface="Times" charset="0"/>
                <a:ea typeface="MS PGothic" panose="020B0600070205080204" pitchFamily="34" charset="-128"/>
                <a:cs typeface="ＭＳ Ｐゴシック" charset="0"/>
              </a:rPr>
              <a:t>Example: </a:t>
            </a:r>
            <a:r>
              <a:rPr lang="en-IN" dirty="0">
                <a:latin typeface="Times" charset="0"/>
                <a:ea typeface="MS PGothic" panose="020B0600070205080204" pitchFamily="34" charset="-128"/>
                <a:cs typeface="ＭＳ Ｐゴシック" charset="0"/>
              </a:rPr>
              <a:t>Education in health centres to prevent stigmatisation of older survivors of sexual violence, who are not recognised as needing services  </a:t>
            </a:r>
          </a:p>
          <a:p>
            <a:r>
              <a:rPr lang="en-IN" b="1" dirty="0">
                <a:latin typeface="Times" charset="0"/>
                <a:ea typeface="MS PGothic" panose="020B0600070205080204" pitchFamily="34" charset="-128"/>
                <a:cs typeface="ＭＳ Ｐゴシック" charset="0"/>
              </a:rPr>
              <a:t>Example: </a:t>
            </a:r>
            <a:r>
              <a:rPr lang="en-IN" dirty="0">
                <a:latin typeface="Times" charset="0"/>
                <a:ea typeface="MS PGothic" panose="020B0600070205080204" pitchFamily="34" charset="-128"/>
                <a:cs typeface="ＭＳ Ｐゴシック" charset="0"/>
              </a:rPr>
              <a:t>Livelihood training and psychosocial support for older men and women living alone or separated from their family as part of a livelihoods program </a:t>
            </a:r>
          </a:p>
          <a:p>
            <a:r>
              <a:rPr lang="en-IN" b="1" dirty="0">
                <a:latin typeface="Times" charset="0"/>
                <a:ea typeface="MS PGothic" panose="020B0600070205080204" pitchFamily="34" charset="-128"/>
                <a:cs typeface="ＭＳ Ｐゴシック" charset="0"/>
              </a:rPr>
              <a:t> </a:t>
            </a:r>
            <a:endParaRPr lang="en-IN" dirty="0">
              <a:latin typeface="Times" charset="0"/>
              <a:ea typeface="MS PGothic" panose="020B0600070205080204" pitchFamily="34" charset="-128"/>
              <a:cs typeface="ＭＳ Ｐゴシック" charset="0"/>
            </a:endParaRPr>
          </a:p>
          <a:p>
            <a:r>
              <a:rPr lang="en-IN" b="1" dirty="0">
                <a:latin typeface="Times" charset="0"/>
                <a:ea typeface="MS PGothic" panose="020B0600070205080204" pitchFamily="34" charset="-128"/>
                <a:cs typeface="ＭＳ Ｐゴシック" charset="0"/>
              </a:rPr>
              <a:t>4. Environment-building action </a:t>
            </a:r>
            <a:r>
              <a:rPr lang="en-IN" dirty="0">
                <a:latin typeface="Times" charset="0"/>
                <a:ea typeface="MS PGothic" panose="020B0600070205080204" pitchFamily="34" charset="-128"/>
                <a:cs typeface="ＭＳ Ｐゴシック" charset="0"/>
              </a:rPr>
              <a:t>is aimed at creating and/or consolidating an environment – political, social, cultural, institutional, economic and legal – conducive to full respect for the rights of the individual. Environment-building is a deeper, more structural process that challenges society as a whole by aiming to change policy, attitude, belief and behaviour. It is likely to involve the establishment of more humane political values, improvements in law and legal practice, the training of security forces and local security teams, and the development of an increasingly non-violent public culture. </a:t>
            </a:r>
          </a:p>
          <a:p>
            <a:r>
              <a:rPr lang="en-IN" b="1" dirty="0">
                <a:latin typeface="Times" charset="0"/>
                <a:ea typeface="MS PGothic" panose="020B0600070205080204" pitchFamily="34" charset="-128"/>
                <a:cs typeface="ＭＳ Ｐゴシック" charset="0"/>
              </a:rPr>
              <a:t>Example: </a:t>
            </a:r>
            <a:r>
              <a:rPr lang="en-IN" dirty="0">
                <a:latin typeface="Times" charset="0"/>
                <a:ea typeface="MS PGothic" panose="020B0600070205080204" pitchFamily="34" charset="-128"/>
                <a:cs typeface="ＭＳ Ｐゴシック" charset="0"/>
              </a:rPr>
              <a:t>Providing information to an older person within a WASH project about the Code of Conduct by which NGO and UN staff are expected to abide </a:t>
            </a:r>
          </a:p>
          <a:p>
            <a:r>
              <a:rPr lang="en-IN" b="1" dirty="0">
                <a:latin typeface="Times" charset="0"/>
                <a:ea typeface="MS PGothic" panose="020B0600070205080204" pitchFamily="34" charset="-128"/>
                <a:cs typeface="ＭＳ Ｐゴシック" charset="0"/>
              </a:rPr>
              <a:t>Example: </a:t>
            </a:r>
            <a:r>
              <a:rPr lang="en-IN" dirty="0">
                <a:latin typeface="Times" charset="0"/>
                <a:ea typeface="MS PGothic" panose="020B0600070205080204" pitchFamily="34" charset="-128"/>
                <a:cs typeface="ＭＳ Ｐゴシック" charset="0"/>
              </a:rPr>
              <a:t>Advocating for prohibitions on sexual violence to be included in domestic legislation that recognises older persons  </a:t>
            </a:r>
          </a:p>
          <a:p>
            <a:r>
              <a:rPr lang="en-IN" b="1" dirty="0">
                <a:latin typeface="Times" charset="0"/>
                <a:ea typeface="MS PGothic" panose="020B0600070205080204" pitchFamily="34" charset="-128"/>
                <a:cs typeface="ＭＳ Ｐゴシック" charset="0"/>
              </a:rPr>
              <a:t>Example: </a:t>
            </a:r>
            <a:r>
              <a:rPr lang="en-IN" dirty="0">
                <a:latin typeface="Times" charset="0"/>
                <a:ea typeface="MS PGothic" panose="020B0600070205080204" pitchFamily="34" charset="-128"/>
                <a:cs typeface="ＭＳ Ｐゴシック" charset="0"/>
              </a:rPr>
              <a:t>Advocating for the Guiding Principles on Internal Displacement to be adopted as national policy and included older persons</a:t>
            </a:r>
            <a:r>
              <a:rPr lang="en-IN" dirty="0">
                <a:effectLst/>
              </a:rPr>
              <a:t> </a:t>
            </a:r>
          </a:p>
          <a:p>
            <a:endParaRPr lang="en-GB" dirty="0"/>
          </a:p>
          <a:p>
            <a:pPr eaLnBrk="1" hangingPunct="1"/>
            <a:r>
              <a:rPr lang="en-GB" b="1" dirty="0"/>
              <a:t>Remember • Not all humanitarian agencies operate in all three phases of case management. • No single organisation is able to provide the comprehensive range of services required to protect the entire affected population in time of emergencies. Thus it is important to put a referral system in place</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18</a:t>
            </a:fld>
            <a:endParaRPr lang="en-US"/>
          </a:p>
        </p:txBody>
      </p:sp>
    </p:spTree>
    <p:extLst>
      <p:ext uri="{BB962C8B-B14F-4D97-AF65-F5344CB8AC3E}">
        <p14:creationId xmlns:p14="http://schemas.microsoft.com/office/powerpoint/2010/main" val="3688444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In groups taking one case study and use handout 3.1 for reference – and make a list of suggestions</a:t>
            </a:r>
          </a:p>
          <a:p>
            <a:pPr defTabSz="942289">
              <a:defRPr/>
            </a:pPr>
            <a:r>
              <a:rPr lang="en-GB" b="1" dirty="0"/>
              <a:t>In groups look at a case study – either Betty or Garcia and </a:t>
            </a:r>
            <a:r>
              <a:rPr lang="en-GB" b="1" dirty="0" err="1"/>
              <a:t>Leti</a:t>
            </a:r>
            <a:r>
              <a:rPr lang="en-GB" b="1" dirty="0"/>
              <a:t> </a:t>
            </a:r>
          </a:p>
          <a:p>
            <a:pPr defTabSz="942289">
              <a:defRPr/>
            </a:pPr>
            <a:r>
              <a:rPr lang="en-GB" b="0" dirty="0"/>
              <a:t>Betty - Read through the case study and a) list patterns of abuse e g harassment  and theft  outside of the home, feeling insecure </a:t>
            </a:r>
          </a:p>
          <a:p>
            <a:pPr defTabSz="942289">
              <a:defRPr/>
            </a:pPr>
            <a:r>
              <a:rPr lang="en-GB" b="0" dirty="0"/>
              <a:t>b) Decide if there are immediate life saving action to respond to – e g not at this point – to monitor </a:t>
            </a:r>
          </a:p>
          <a:p>
            <a:pPr defTabSz="942289">
              <a:defRPr/>
            </a:pPr>
            <a:r>
              <a:rPr lang="en-GB" b="0" dirty="0"/>
              <a:t>c) Decide on ways to support the older persons to rebuild their lives – listen to Betty story and meet the people living near her and her daughter to identify community networks and possible support from others </a:t>
            </a:r>
          </a:p>
          <a:p>
            <a:pPr defTabSz="942289">
              <a:defRPr/>
            </a:pPr>
            <a:r>
              <a:rPr lang="en-GB" b="0" dirty="0"/>
              <a:t>d) Decide on ways to make their environment safer –</a:t>
            </a:r>
            <a:r>
              <a:rPr lang="en-GB" b="0" dirty="0" err="1"/>
              <a:t>e.g</a:t>
            </a:r>
            <a:r>
              <a:rPr lang="en-GB" b="0" dirty="0"/>
              <a:t> look at times of distribution and link with NGO’s’ to better address these safety concerns – e g provide escorts, different timing etc, </a:t>
            </a:r>
          </a:p>
          <a:p>
            <a:pPr defTabSz="942289">
              <a:defRPr/>
            </a:pPr>
            <a:r>
              <a:rPr lang="en-GB" b="0" dirty="0"/>
              <a:t>e) What are the possible referral mechanisms needed ? – access to work for Beti and her daughter , food banks, health care </a:t>
            </a:r>
          </a:p>
          <a:p>
            <a:pPr defTabSz="942289">
              <a:defRPr/>
            </a:pPr>
            <a:endParaRPr lang="en-GB" b="0" dirty="0"/>
          </a:p>
          <a:p>
            <a:pPr defTabSz="942289">
              <a:defRPr/>
            </a:pPr>
            <a:r>
              <a:rPr lang="en-GB" b="0" dirty="0"/>
              <a:t>For Garcia </a:t>
            </a:r>
          </a:p>
          <a:p>
            <a:pPr defTabSz="942289">
              <a:defRPr/>
            </a:pPr>
            <a:r>
              <a:rPr lang="en-GB" b="0" dirty="0"/>
              <a:t>a) List patterns of abuse e g lack of access to safe housing and toilets , lack of information in accessible format </a:t>
            </a:r>
          </a:p>
          <a:p>
            <a:pPr defTabSz="942289">
              <a:defRPr/>
            </a:pPr>
            <a:r>
              <a:rPr lang="en-GB" b="0" dirty="0"/>
              <a:t>b) Decide if there are immediate life saving action to respond to e g not at present – to monitor </a:t>
            </a:r>
          </a:p>
          <a:p>
            <a:pPr defTabSz="942289">
              <a:defRPr/>
            </a:pPr>
            <a:r>
              <a:rPr lang="en-GB" b="0" dirty="0"/>
              <a:t>c) Decide on ways to support the older persons to rebuild their lives – address physical accessibility – as cannot walk – provide AP ; provide alternative toilet – toilet chair ; provide link to NGO’s by developing a complaints mechanism that is accessible to all </a:t>
            </a:r>
          </a:p>
          <a:p>
            <a:pPr defTabSz="942289">
              <a:defRPr/>
            </a:pPr>
            <a:r>
              <a:rPr lang="en-GB" b="0" dirty="0"/>
              <a:t>d) Decide on ways to make their environment safer e g make access to toilets segregated by gender and give set times and make toilets safer and more accessible  </a:t>
            </a:r>
          </a:p>
          <a:p>
            <a:pPr defTabSz="942289">
              <a:defRPr/>
            </a:pPr>
            <a:r>
              <a:rPr lang="en-GB" b="0" dirty="0"/>
              <a:t>e) What are the possible referral mechanisms needed ? Access to shelter services</a:t>
            </a:r>
          </a:p>
          <a:p>
            <a:pPr defTabSz="942289">
              <a:defRPr/>
            </a:pPr>
            <a:endParaRPr lang="en-GB" b="0" dirty="0"/>
          </a:p>
          <a:p>
            <a:pPr defTabSz="942289">
              <a:defRPr/>
            </a:pPr>
            <a:r>
              <a:rPr lang="en-GB" b="0" dirty="0"/>
              <a:t>Go into groups to discuss for 15 mins and come up with a plan around these 5 questions </a:t>
            </a:r>
          </a:p>
          <a:p>
            <a:pPr defTabSz="942289">
              <a:defRPr/>
            </a:pPr>
            <a:endParaRPr lang="en-GB" b="0" dirty="0"/>
          </a:p>
          <a:p>
            <a:r>
              <a:rPr lang="en-GB" dirty="0"/>
              <a:t>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19</a:t>
            </a:fld>
            <a:endParaRPr lang="en-US"/>
          </a:p>
        </p:txBody>
      </p:sp>
    </p:spTree>
    <p:extLst>
      <p:ext uri="{BB962C8B-B14F-4D97-AF65-F5344CB8AC3E}">
        <p14:creationId xmlns:p14="http://schemas.microsoft.com/office/powerpoint/2010/main" val="1301746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In Module 2, the objectives were to look at protection risks that older persons face in the region. </a:t>
            </a:r>
          </a:p>
          <a:p>
            <a:r>
              <a:rPr lang="en-GB" dirty="0"/>
              <a:t>This module will look at ways to strengthen protection activities in our work. </a:t>
            </a:r>
          </a:p>
          <a:p>
            <a:r>
              <a:rPr lang="en-GB" dirty="0"/>
              <a:t>This is a practical session on working with older persons on building skills to ensure a safe and responsive Protection Case Management approach. </a:t>
            </a:r>
          </a:p>
          <a:p>
            <a:endParaRPr lang="en-GB" dirty="0"/>
          </a:p>
          <a:p>
            <a:r>
              <a:rPr lang="en-GB" dirty="0"/>
              <a:t>Objectives </a:t>
            </a:r>
          </a:p>
          <a:p>
            <a:endParaRPr lang="en-GB" dirty="0"/>
          </a:p>
          <a:p>
            <a:pPr marL="530038" indent="-530038">
              <a:buAutoNum type="arabicPeriod"/>
            </a:pPr>
            <a:r>
              <a:rPr lang="en-GB" dirty="0"/>
              <a:t>Identify key ways to ensure effective communication </a:t>
            </a:r>
          </a:p>
          <a:p>
            <a:pPr marL="530038" indent="-530038">
              <a:buAutoNum type="arabicPeriod"/>
            </a:pPr>
            <a:endParaRPr lang="en-GB" dirty="0"/>
          </a:p>
          <a:p>
            <a:pPr marL="530038" indent="-530038">
              <a:buAutoNum type="arabicPeriod"/>
            </a:pPr>
            <a:r>
              <a:rPr lang="en-GB" dirty="0"/>
              <a:t>Identify 5 steps plans for effective case management with older persons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2</a:t>
            </a:fld>
            <a:endParaRPr lang="en-US"/>
          </a:p>
        </p:txBody>
      </p:sp>
    </p:spTree>
    <p:extLst>
      <p:ext uri="{BB962C8B-B14F-4D97-AF65-F5344CB8AC3E}">
        <p14:creationId xmlns:p14="http://schemas.microsoft.com/office/powerpoint/2010/main" val="3552930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42289">
              <a:defRPr/>
            </a:pPr>
            <a:r>
              <a:rPr lang="en-GB" b="0" dirty="0"/>
              <a:t>These are an example to share and then others can add to the discussion – 10 mins feedback time for both cases </a:t>
            </a:r>
          </a:p>
          <a:p>
            <a:pPr defTabSz="942289">
              <a:defRPr/>
            </a:pPr>
            <a:r>
              <a:rPr lang="en-GB" b="0" dirty="0"/>
              <a:t> a) </a:t>
            </a:r>
            <a:r>
              <a:rPr lang="en-GB" b="1" dirty="0"/>
              <a:t>List patterns of abuse </a:t>
            </a:r>
            <a:r>
              <a:rPr lang="en-GB" b="0" dirty="0"/>
              <a:t>e g harassment  and theft  outside of the home, feeling insecure </a:t>
            </a:r>
          </a:p>
          <a:p>
            <a:pPr defTabSz="942289">
              <a:defRPr/>
            </a:pPr>
            <a:r>
              <a:rPr lang="en-GB" b="0" dirty="0"/>
              <a:t>b) Decide if there are </a:t>
            </a:r>
            <a:r>
              <a:rPr lang="en-GB" b="1" dirty="0"/>
              <a:t>immediate life saving action </a:t>
            </a:r>
            <a:r>
              <a:rPr lang="en-GB" b="0" dirty="0"/>
              <a:t>to respond to – e g  to monitor security in area with local community to identify gangs etc and </a:t>
            </a:r>
            <a:r>
              <a:rPr lang="en-GB" b="0" dirty="0" err="1"/>
              <a:t>gernal</a:t>
            </a:r>
            <a:r>
              <a:rPr lang="en-GB" b="0" dirty="0"/>
              <a:t> attitude towards older persons in the community  </a:t>
            </a:r>
          </a:p>
          <a:p>
            <a:pPr defTabSz="942289">
              <a:defRPr/>
            </a:pPr>
            <a:r>
              <a:rPr lang="en-GB" b="0" dirty="0"/>
              <a:t>c) Decide on ways to support the older persons </a:t>
            </a:r>
            <a:r>
              <a:rPr lang="en-GB" b="1" dirty="0"/>
              <a:t>to rebuild their lives </a:t>
            </a:r>
            <a:r>
              <a:rPr lang="en-GB" b="0" dirty="0"/>
              <a:t>– listen to Betty story and meet the people living near her and her daughter to identify community networks and possible support from others of different ages </a:t>
            </a:r>
          </a:p>
          <a:p>
            <a:pPr defTabSz="942289">
              <a:defRPr/>
            </a:pPr>
            <a:r>
              <a:rPr lang="en-GB" b="0" dirty="0"/>
              <a:t>d) Decide on ways to </a:t>
            </a:r>
            <a:r>
              <a:rPr lang="en-GB" b="1" dirty="0"/>
              <a:t>make their environment safer </a:t>
            </a:r>
            <a:r>
              <a:rPr lang="en-GB" b="0" dirty="0"/>
              <a:t>–e.g. look at times of distribution and link with NGO’s’ to better address these safety concerns – e g provide escorts, different timing etc </a:t>
            </a:r>
          </a:p>
          <a:p>
            <a:pPr defTabSz="942289">
              <a:defRPr/>
            </a:pPr>
            <a:r>
              <a:rPr lang="en-GB" b="0" dirty="0"/>
              <a:t>e) What are the </a:t>
            </a:r>
            <a:r>
              <a:rPr lang="en-GB" b="1" dirty="0"/>
              <a:t>possible referral mechanisms needed </a:t>
            </a:r>
            <a:r>
              <a:rPr lang="en-GB" b="0" dirty="0"/>
              <a:t>? – access to work for Beti and her daughter which are age friendly , links to accessible food banks, access to appropriate health care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20</a:t>
            </a:fld>
            <a:endParaRPr lang="en-US"/>
          </a:p>
        </p:txBody>
      </p:sp>
    </p:spTree>
    <p:extLst>
      <p:ext uri="{BB962C8B-B14F-4D97-AF65-F5344CB8AC3E}">
        <p14:creationId xmlns:p14="http://schemas.microsoft.com/office/powerpoint/2010/main" val="3810480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42289" rtl="0" eaLnBrk="1" fontAlgn="auto" latinLnBrk="0" hangingPunct="1">
              <a:lnSpc>
                <a:spcPct val="100000"/>
              </a:lnSpc>
              <a:spcBef>
                <a:spcPts val="0"/>
              </a:spcBef>
              <a:spcAft>
                <a:spcPts val="0"/>
              </a:spcAft>
              <a:buClrTx/>
              <a:buSzTx/>
              <a:buFontTx/>
              <a:buNone/>
              <a:tabLst/>
              <a:defRPr/>
            </a:pPr>
            <a:r>
              <a:rPr lang="en-GB" b="0" dirty="0"/>
              <a:t>These are an example to share and then others can add to the discussion – 10 mins feedback time for both cases </a:t>
            </a:r>
          </a:p>
          <a:p>
            <a:pPr defTabSz="942289">
              <a:defRPr/>
            </a:pPr>
            <a:r>
              <a:rPr lang="en-GB" b="0" dirty="0"/>
              <a:t>a)</a:t>
            </a:r>
            <a:r>
              <a:rPr lang="en-GB" b="1" dirty="0"/>
              <a:t> List patterns of abuse </a:t>
            </a:r>
            <a:r>
              <a:rPr lang="en-GB" b="0" dirty="0"/>
              <a:t>e g lack of access to safe housing and toilets , lack of information in accessible format </a:t>
            </a:r>
          </a:p>
          <a:p>
            <a:pPr defTabSz="942289">
              <a:defRPr/>
            </a:pPr>
            <a:r>
              <a:rPr lang="en-GB" b="0" dirty="0"/>
              <a:t>b) Decide if there are </a:t>
            </a:r>
            <a:r>
              <a:rPr lang="en-GB" b="1" dirty="0"/>
              <a:t>immediate life saving action </a:t>
            </a:r>
            <a:r>
              <a:rPr lang="en-GB" b="0" dirty="0"/>
              <a:t>to respond to e g not at present – to monitor general community tensions to see if older persons are more at risk with other groups </a:t>
            </a:r>
          </a:p>
          <a:p>
            <a:pPr defTabSz="942289">
              <a:defRPr/>
            </a:pPr>
            <a:r>
              <a:rPr lang="en-GB" b="0" dirty="0"/>
              <a:t>c) Decide on ways to support the </a:t>
            </a:r>
            <a:r>
              <a:rPr lang="en-GB" b="1" dirty="0"/>
              <a:t>older persons to rebuild their lives </a:t>
            </a:r>
            <a:r>
              <a:rPr lang="en-GB" b="0" dirty="0"/>
              <a:t>– address physical accessibility – as cannot walk or see – provide assistive products to help move in the community ; provide alternative toilet or toilet chair to reduce toileting challenges as older persons may need to use the toilet more frequently especially men; provide link to NGO’s by developing a complaints mechanism that is accessible to all and ensure there is a follow up on the complaint </a:t>
            </a:r>
          </a:p>
          <a:p>
            <a:pPr defTabSz="942289">
              <a:defRPr/>
            </a:pPr>
            <a:r>
              <a:rPr lang="en-GB" b="0" dirty="0"/>
              <a:t>d) Decide on ways to </a:t>
            </a:r>
            <a:r>
              <a:rPr lang="en-GB" b="1" dirty="0"/>
              <a:t>make their environment safer </a:t>
            </a:r>
            <a:r>
              <a:rPr lang="en-GB" b="0" dirty="0"/>
              <a:t>e g make access to toilets segregated by gender and give set times and make toilets safer and more accessible  </a:t>
            </a:r>
          </a:p>
          <a:p>
            <a:pPr defTabSz="942289">
              <a:defRPr/>
            </a:pPr>
            <a:r>
              <a:rPr lang="en-GB" b="0" dirty="0"/>
              <a:t>e) What are the </a:t>
            </a:r>
            <a:r>
              <a:rPr lang="en-GB" b="1" dirty="0"/>
              <a:t>possible referral mechanisms needed </a:t>
            </a:r>
            <a:r>
              <a:rPr lang="en-GB" b="0" dirty="0"/>
              <a:t>? Access to shelter services</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21</a:t>
            </a:fld>
            <a:endParaRPr lang="en-US"/>
          </a:p>
        </p:txBody>
      </p:sp>
    </p:spTree>
    <p:extLst>
      <p:ext uri="{BB962C8B-B14F-4D97-AF65-F5344CB8AC3E}">
        <p14:creationId xmlns:p14="http://schemas.microsoft.com/office/powerpoint/2010/main" val="565649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In 4 Groups lets go to the last activity to make sure we have considered how to ensure Betty and Garcia are given the appropriate protection and support to rebuild their lives. You have 10 mins</a:t>
            </a:r>
          </a:p>
          <a:p>
            <a:r>
              <a:rPr lang="en-GB" dirty="0"/>
              <a:t>We have discussed a case management plan for Betty and Garcia, there are 2 steps to recall in building the project activities. Remember in Module 2 , the importance of identify a twin tracked approach to working with older persons?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Considering the discussions on the case studies, list down 2-3 Mainstream activities and 2-3 Targeted activities, that you see useful to develop to better support Betty and Garcia. Use Handout 3.2 to provide suggestions and use your experiences as well </a:t>
            </a:r>
          </a:p>
          <a:p>
            <a:endParaRPr lang="en-GB" dirty="0"/>
          </a:p>
          <a:p>
            <a:r>
              <a:rPr lang="en-GB" dirty="0"/>
              <a:t>Share suggestions on a) a mainstream approach b) targeted approach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Design activities that use a twin track approach, mainstreaming older persons in sector activities and or developing targeted plan for more specialised services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22</a:t>
            </a:fld>
            <a:endParaRPr lang="en-US"/>
          </a:p>
        </p:txBody>
      </p:sp>
    </p:spTree>
    <p:extLst>
      <p:ext uri="{BB962C8B-B14F-4D97-AF65-F5344CB8AC3E}">
        <p14:creationId xmlns:p14="http://schemas.microsoft.com/office/powerpoint/2010/main" val="1333979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Go around the group and share one example of mainstreaming and one targeted approach with the group. </a:t>
            </a:r>
          </a:p>
          <a:p>
            <a:pPr marL="0" indent="0">
              <a:buNone/>
            </a:pPr>
            <a:endParaRPr lang="en-GB" dirty="0"/>
          </a:p>
          <a:p>
            <a:r>
              <a:rPr lang="en-GB" dirty="0"/>
              <a:t>Other group members to agree or disagree </a:t>
            </a:r>
          </a:p>
          <a:p>
            <a:endParaRPr lang="en-GB" dirty="0"/>
          </a:p>
          <a:p>
            <a:r>
              <a:rPr lang="en-GB" dirty="0"/>
              <a:t>Facilitator to guide the discussion and manage the responses. </a:t>
            </a:r>
          </a:p>
          <a:p>
            <a:r>
              <a:rPr lang="en-GB" dirty="0"/>
              <a:t>Use examples from the handout if the discussion is not active.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23</a:t>
            </a:fld>
            <a:endParaRPr lang="en-US"/>
          </a:p>
        </p:txBody>
      </p:sp>
    </p:spTree>
    <p:extLst>
      <p:ext uri="{BB962C8B-B14F-4D97-AF65-F5344CB8AC3E}">
        <p14:creationId xmlns:p14="http://schemas.microsoft.com/office/powerpoint/2010/main" val="2071296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buNone/>
            </a:pPr>
            <a:r>
              <a:rPr lang="en-GB" dirty="0"/>
              <a:t>To end the session – lets recap on the 3 key points and takeaways. </a:t>
            </a:r>
          </a:p>
          <a:p>
            <a:pPr marL="530038" indent="-530038">
              <a:buAutoNum type="arabicPeriod"/>
            </a:pPr>
            <a:r>
              <a:rPr lang="en-GB" dirty="0"/>
              <a:t>Take time to ensure effective communication in developing a Protection case plan  </a:t>
            </a:r>
          </a:p>
          <a:p>
            <a:pPr marL="530038" indent="-530038">
              <a:buAutoNum type="arabicPeriod"/>
            </a:pPr>
            <a:endParaRPr lang="en-GB" dirty="0"/>
          </a:p>
          <a:p>
            <a:pPr marL="530038" indent="-530038">
              <a:buAutoNum type="arabicPeriod"/>
            </a:pPr>
            <a:r>
              <a:rPr lang="en-GB" dirty="0"/>
              <a:t>Use a 5 steps plans for effective case management with older persons to respond to their immediate  and longer term needs and put in place  and monitor referral mechanisms to support the older person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24</a:t>
            </a:fld>
            <a:endParaRPr lang="en-US"/>
          </a:p>
        </p:txBody>
      </p:sp>
    </p:spTree>
    <p:extLst>
      <p:ext uri="{BB962C8B-B14F-4D97-AF65-F5344CB8AC3E}">
        <p14:creationId xmlns:p14="http://schemas.microsoft.com/office/powerpoint/2010/main" val="1997379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Provide </a:t>
            </a:r>
            <a:r>
              <a:rPr lang="en-GB" dirty="0"/>
              <a:t>summary of the 3 modules, and ask what ae some takeaways from the 3 sessions that the participants feel they can use in the future.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25</a:t>
            </a:fld>
            <a:endParaRPr lang="en-US"/>
          </a:p>
        </p:txBody>
      </p:sp>
    </p:spTree>
    <p:extLst>
      <p:ext uri="{BB962C8B-B14F-4D97-AF65-F5344CB8AC3E}">
        <p14:creationId xmlns:p14="http://schemas.microsoft.com/office/powerpoint/2010/main" val="2570303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42289">
              <a:defRPr/>
            </a:pPr>
            <a:r>
              <a:rPr lang="en-GB" dirty="0"/>
              <a:t>Ice breaker for the session </a:t>
            </a:r>
          </a:p>
          <a:p>
            <a:pPr defTabSz="942289">
              <a:defRPr/>
            </a:pPr>
            <a:r>
              <a:rPr lang="en-GB" dirty="0"/>
              <a:t>In making a case management plan , it is useful to consider what are the challenges in communicating to make sure we understand each other.</a:t>
            </a:r>
          </a:p>
          <a:p>
            <a:pPr defTabSz="942289">
              <a:defRPr/>
            </a:pPr>
            <a:r>
              <a:rPr lang="en-GB" dirty="0"/>
              <a:t> </a:t>
            </a:r>
          </a:p>
          <a:p>
            <a:pPr defTabSz="942289">
              <a:defRPr/>
            </a:pPr>
            <a:r>
              <a:rPr lang="en-GB" dirty="0"/>
              <a:t>What are the common challenges / barriers in communicating with older persons ? </a:t>
            </a:r>
          </a:p>
          <a:p>
            <a:endParaRPr lang="en-GB" dirty="0"/>
          </a:p>
          <a:p>
            <a:pPr defTabSz="942289">
              <a:defRPr/>
            </a:pPr>
            <a:r>
              <a:rPr lang="en-GB" dirty="0"/>
              <a:t>Make a list ( word cloud or </a:t>
            </a:r>
            <a:r>
              <a:rPr lang="en-GB" dirty="0" err="1"/>
              <a:t>mentimeter</a:t>
            </a:r>
            <a:r>
              <a:rPr lang="en-GB" dirty="0"/>
              <a:t> ) </a:t>
            </a:r>
          </a:p>
          <a:p>
            <a:r>
              <a:rPr lang="en-GB" dirty="0"/>
              <a:t>If F2F – can work in 2’s and then go around the room to get input without duplication </a:t>
            </a:r>
          </a:p>
          <a:p>
            <a:pPr defTabSz="942289">
              <a:defRPr/>
            </a:pPr>
            <a:endParaRPr lang="en-GB" dirty="0"/>
          </a:p>
          <a:p>
            <a:pPr defTabSz="942289">
              <a:defRPr/>
            </a:pPr>
            <a:r>
              <a:rPr lang="en-GB" dirty="0"/>
              <a:t>Collect feedback and move to next slide for top feedback points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3</a:t>
            </a:fld>
            <a:endParaRPr lang="en-US"/>
          </a:p>
        </p:txBody>
      </p:sp>
    </p:spTree>
    <p:extLst>
      <p:ext uri="{BB962C8B-B14F-4D97-AF65-F5344CB8AC3E}">
        <p14:creationId xmlns:p14="http://schemas.microsoft.com/office/powerpoint/2010/main" val="3133760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fontAlgn="base">
              <a:buFont typeface="Arial" panose="020B0604020202020204" pitchFamily="34" charset="0"/>
              <a:buNone/>
            </a:pPr>
            <a:r>
              <a:rPr lang="en-US" dirty="0"/>
              <a:t>Common barriers to consider  </a:t>
            </a:r>
          </a:p>
          <a:p>
            <a:pPr algn="l" fontAlgn="base">
              <a:buFont typeface="Arial" panose="020B0604020202020204" pitchFamily="34" charset="0"/>
              <a:buChar char="•"/>
            </a:pPr>
            <a:r>
              <a:rPr lang="en-US" dirty="0"/>
              <a:t>Accents/ dialects: Strong accents and different dialects can make it problematic for people to communicate.</a:t>
            </a:r>
          </a:p>
          <a:p>
            <a:pPr algn="l" fontAlgn="base">
              <a:buFont typeface="Arial" panose="020B0604020202020204" pitchFamily="34" charset="0"/>
              <a:buChar char="•"/>
            </a:pPr>
            <a:r>
              <a:rPr lang="en-US" dirty="0"/>
              <a:t>Jargon/slang: An older person may not understand the jargon that a volunteer uses, and this can cause a complete breakdown in communication. Situations also occur when difficult words are used and people may not understand what is meant.</a:t>
            </a:r>
          </a:p>
          <a:p>
            <a:pPr algn="l" fontAlgn="base">
              <a:buFont typeface="Arial" panose="020B0604020202020204" pitchFamily="34" charset="0"/>
              <a:buChar char="•"/>
            </a:pPr>
            <a:r>
              <a:rPr lang="en-US" dirty="0"/>
              <a:t>Environmental / emotional: Older people can sometimes feel uncomfortable in their surroundings and are unable to communicate effectively what they need. </a:t>
            </a:r>
          </a:p>
          <a:p>
            <a:pPr algn="l" fontAlgn="base">
              <a:buFont typeface="Arial" panose="020B0604020202020204" pitchFamily="34" charset="0"/>
              <a:buChar char="•"/>
            </a:pPr>
            <a:r>
              <a:rPr lang="en-US" dirty="0"/>
              <a:t>Factors such as lighting, background noise and seating should always be considered. </a:t>
            </a:r>
          </a:p>
          <a:p>
            <a:pPr algn="l" fontAlgn="base">
              <a:buFont typeface="Arial" panose="020B0604020202020204" pitchFamily="34" charset="0"/>
              <a:buChar char="•"/>
            </a:pPr>
            <a:r>
              <a:rPr lang="en-US" dirty="0"/>
              <a:t>Sometimes older men and women may feel scared or mistrusting in certain situations.</a:t>
            </a:r>
          </a:p>
          <a:p>
            <a:pPr algn="l" fontAlgn="base">
              <a:buFont typeface="Arial" panose="020B0604020202020204" pitchFamily="34" charset="0"/>
              <a:buChar char="•"/>
            </a:pPr>
            <a:r>
              <a:rPr lang="en-US" dirty="0"/>
              <a:t>Physical: most people like to communicate face-to-face, however, this may not be possible if there are doors, limited space and nowhere to sit together that impede this.</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4</a:t>
            </a:fld>
            <a:endParaRPr lang="en-US"/>
          </a:p>
        </p:txBody>
      </p:sp>
    </p:spTree>
    <p:extLst>
      <p:ext uri="{BB962C8B-B14F-4D97-AF65-F5344CB8AC3E}">
        <p14:creationId xmlns:p14="http://schemas.microsoft.com/office/powerpoint/2010/main" val="3877041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42289">
              <a:defRPr/>
            </a:pPr>
            <a:r>
              <a:rPr lang="en-GB" dirty="0"/>
              <a:t>Ice breaker for the session </a:t>
            </a:r>
          </a:p>
          <a:p>
            <a:pPr defTabSz="942289">
              <a:defRPr/>
            </a:pPr>
            <a:endParaRPr lang="en-GB" dirty="0"/>
          </a:p>
          <a:p>
            <a:pPr defTabSz="942289">
              <a:defRPr/>
            </a:pPr>
            <a:r>
              <a:rPr lang="en-GB" dirty="0"/>
              <a:t>In making a case management plan , it is useful to consider how we communicate  to make sure we understand each other. </a:t>
            </a:r>
          </a:p>
          <a:p>
            <a:pPr defTabSz="942289">
              <a:defRPr/>
            </a:pPr>
            <a:r>
              <a:rPr lang="en-GB" dirty="0"/>
              <a:t>What are the top tips in communicating effectively with older persons ? </a:t>
            </a:r>
          </a:p>
          <a:p>
            <a:pPr defTabSz="942289">
              <a:defRPr/>
            </a:pPr>
            <a:r>
              <a:rPr lang="en-GB" dirty="0"/>
              <a:t>Make a list ( word cloud or </a:t>
            </a:r>
            <a:r>
              <a:rPr lang="en-GB" dirty="0" err="1"/>
              <a:t>mentimeter</a:t>
            </a:r>
            <a:r>
              <a:rPr lang="en-GB" dirty="0"/>
              <a:t> ) </a:t>
            </a:r>
          </a:p>
          <a:p>
            <a:r>
              <a:rPr lang="en-GB" dirty="0"/>
              <a:t>If F2F – can work in 2’s and then go around the room to get input without duplication </a:t>
            </a:r>
          </a:p>
          <a:p>
            <a:pPr defTabSz="942289">
              <a:defRPr/>
            </a:pPr>
            <a:endParaRPr lang="en-GB" dirty="0"/>
          </a:p>
          <a:p>
            <a:pPr defTabSz="942289">
              <a:defRPr/>
            </a:pPr>
            <a:r>
              <a:rPr lang="en-GB" dirty="0"/>
              <a:t>Collect feedback and move to next slide for top feedback points </a:t>
            </a:r>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5</a:t>
            </a:fld>
            <a:endParaRPr lang="en-US"/>
          </a:p>
        </p:txBody>
      </p:sp>
    </p:spTree>
    <p:extLst>
      <p:ext uri="{BB962C8B-B14F-4D97-AF65-F5344CB8AC3E}">
        <p14:creationId xmlns:p14="http://schemas.microsoft.com/office/powerpoint/2010/main" val="469153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fontAlgn="base"/>
            <a:r>
              <a:rPr lang="en-US" b="0" i="0" dirty="0">
                <a:effectLst/>
              </a:rPr>
              <a:t>Some top tips to consider </a:t>
            </a:r>
          </a:p>
          <a:p>
            <a:pPr algn="l" fontAlgn="base"/>
            <a:r>
              <a:rPr lang="en-US" b="0" i="0" dirty="0">
                <a:effectLst/>
              </a:rPr>
              <a:t>It may be difficult to communicate with an older person if they have a physical health condition i.e., they have a hearing difficulty or an eyesight problem. </a:t>
            </a:r>
          </a:p>
          <a:p>
            <a:pPr algn="l" fontAlgn="base"/>
            <a:r>
              <a:rPr lang="en-US" b="0" i="0" dirty="0">
                <a:effectLst/>
              </a:rPr>
              <a:t>Developmental disorders affecting the brain such as Alzheimer’s disease or stroke could also pose problems.</a:t>
            </a:r>
          </a:p>
          <a:p>
            <a:pPr algn="l" fontAlgn="base"/>
            <a:r>
              <a:rPr lang="en-US" dirty="0"/>
              <a:t>It is important to ask the older person and their </a:t>
            </a:r>
            <a:r>
              <a:rPr lang="en-US" dirty="0" err="1"/>
              <a:t>carer</a:t>
            </a:r>
            <a:r>
              <a:rPr lang="en-US" dirty="0"/>
              <a:t> on what is the best way to communicate – </a:t>
            </a:r>
            <a:r>
              <a:rPr lang="en-US" dirty="0" err="1"/>
              <a:t>e.g</a:t>
            </a:r>
            <a:r>
              <a:rPr lang="en-US" dirty="0"/>
              <a:t> speaking, giving written questions and asking older person to write the answer or give pictures or a selection of answers to respond to. </a:t>
            </a:r>
            <a:endParaRPr lang="en-US" b="0" i="0" dirty="0">
              <a:effectLst/>
            </a:endParaRPr>
          </a:p>
          <a:p>
            <a:pPr algn="l" fontAlgn="base"/>
            <a:r>
              <a:rPr lang="en-US" b="0" i="0" dirty="0">
                <a:effectLst/>
              </a:rPr>
              <a:t>Evaluating how to communicate and care for an older person with communication challenges  is crucial. </a:t>
            </a:r>
          </a:p>
          <a:p>
            <a:pPr algn="l" fontAlgn="base"/>
            <a:r>
              <a:rPr lang="en-US" b="0" i="0" dirty="0">
                <a:effectLst/>
              </a:rPr>
              <a:t>Consider tone of voice, how you speak, your body language and gestures as these are imperative to communicating clearly.</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Observe the older person , make eye contact </a:t>
            </a:r>
            <a:endParaRPr lang="en-US" b="0" i="0" dirty="0">
              <a:effectLst/>
            </a:endParaRPr>
          </a:p>
          <a:p>
            <a:pPr algn="l" fontAlgn="base"/>
            <a:r>
              <a:rPr lang="en-US" b="0" i="0" dirty="0">
                <a:effectLst/>
              </a:rPr>
              <a:t>Give the person your full attention and ignore background distractions, but ensure that you are aware of the older person’s reactions as not all communication is verbal. </a:t>
            </a:r>
          </a:p>
          <a:p>
            <a:pPr algn="l" fontAlgn="base"/>
            <a:r>
              <a:rPr lang="en-US" b="0" i="0" dirty="0">
                <a:effectLst/>
              </a:rPr>
              <a:t>It is vital that you do not speak for them and that you allow them to try and respond whichever way they can.</a:t>
            </a:r>
          </a:p>
          <a:p>
            <a:pPr algn="l" fontAlgn="base"/>
            <a:r>
              <a:rPr lang="en-US" b="0" i="0" dirty="0">
                <a:effectLst/>
              </a:rPr>
              <a:t>Communicating with the older men and women can also pose problems, so it is important you speak slowly, clearly and loudly. </a:t>
            </a:r>
            <a:endParaRPr lang="en-GB" dirty="0"/>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6</a:t>
            </a:fld>
            <a:endParaRPr lang="en-US"/>
          </a:p>
        </p:txBody>
      </p:sp>
    </p:spTree>
    <p:extLst>
      <p:ext uri="{BB962C8B-B14F-4D97-AF65-F5344CB8AC3E}">
        <p14:creationId xmlns:p14="http://schemas.microsoft.com/office/powerpoint/2010/main" val="2227253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Below are few case studies which have been referred to you for assessment.  ( this can be a handout if F2F or on slide in plenary ) – 3-4 min per slide </a:t>
            </a:r>
          </a:p>
          <a:p>
            <a:r>
              <a:rPr lang="en-US" dirty="0"/>
              <a:t>Based on your field experience and information shared, give your suggestions:</a:t>
            </a:r>
          </a:p>
          <a:p>
            <a:pPr defTabSz="942289" eaLnBrk="0" fontAlgn="base" hangingPunct="0">
              <a:spcBef>
                <a:spcPct val="30000"/>
              </a:spcBef>
              <a:spcAft>
                <a:spcPct val="0"/>
              </a:spcAft>
              <a:defRPr/>
            </a:pPr>
            <a:r>
              <a:rPr lang="en-US" dirty="0">
                <a:latin typeface="Times" charset="0"/>
                <a:ea typeface="MS PGothic" panose="020B0600070205080204" pitchFamily="34" charset="-128"/>
                <a:cs typeface="ＭＳ Ｐゴシック" charset="0"/>
              </a:rPr>
              <a:t>Ask them to individually read the case studies and list  ( put in chat box) </a:t>
            </a:r>
          </a:p>
          <a:p>
            <a:r>
              <a:rPr lang="en-GB" dirty="0">
                <a:solidFill>
                  <a:schemeClr val="accent1"/>
                </a:solidFill>
              </a:rPr>
              <a:t>1. Three things which will facilitate effective communication with the person in the case study</a:t>
            </a:r>
          </a:p>
          <a:p>
            <a:r>
              <a:rPr lang="en-GB" dirty="0"/>
              <a:t>2. How will you build trust with this older person? </a:t>
            </a:r>
          </a:p>
          <a:p>
            <a:r>
              <a:rPr lang="en-GB" dirty="0">
                <a:solidFill>
                  <a:schemeClr val="accent1"/>
                </a:solidFill>
              </a:rPr>
              <a:t>3. </a:t>
            </a:r>
            <a:r>
              <a:rPr lang="en-GB" dirty="0"/>
              <a:t>How will you know if you understand each other ? e.g. what sort of questions would be useful to ask </a:t>
            </a:r>
            <a:endParaRPr lang="en-GB" dirty="0">
              <a:solidFill>
                <a:schemeClr val="accent1"/>
              </a:solidFill>
            </a:endParaRPr>
          </a:p>
          <a:p>
            <a:r>
              <a:rPr lang="en-US" dirty="0">
                <a:latin typeface="Times" charset="0"/>
                <a:ea typeface="MS PGothic" panose="020B0600070205080204" pitchFamily="34" charset="-128"/>
                <a:cs typeface="ＭＳ Ｐゴシック" charset="0"/>
              </a:rPr>
              <a:t> </a:t>
            </a:r>
            <a:endParaRPr lang="en-IN" dirty="0">
              <a:latin typeface="Times" charset="0"/>
              <a:ea typeface="MS PGothic" panose="020B0600070205080204" pitchFamily="34" charset="-128"/>
              <a:cs typeface="ＭＳ Ｐゴシック" charset="0"/>
            </a:endParaRPr>
          </a:p>
          <a:p>
            <a:r>
              <a:rPr lang="en-US" dirty="0">
                <a:latin typeface="Times" charset="0"/>
                <a:ea typeface="MS PGothic" panose="020B0600070205080204" pitchFamily="34" charset="-128"/>
                <a:cs typeface="ＭＳ Ｐゴシック" charset="0"/>
              </a:rPr>
              <a:t>Virtual- If the session is virtual, as them to write their response in the message box as you show them the case study. Hold the case for 2 minutes for each question, in total 6 minutes for each case slide. Use number of cases based on time available to you for discussion</a:t>
            </a:r>
          </a:p>
          <a:p>
            <a:endParaRPr lang="en-IN" dirty="0">
              <a:latin typeface="Times" charset="0"/>
              <a:ea typeface="MS PGothic" panose="020B0600070205080204" pitchFamily="34" charset="-128"/>
              <a:cs typeface="ＭＳ Ｐゴシック" charset="0"/>
            </a:endParaRPr>
          </a:p>
          <a:p>
            <a:r>
              <a:rPr lang="en-US" dirty="0">
                <a:latin typeface="Times" charset="0"/>
                <a:ea typeface="MS PGothic" panose="020B0600070205080204" pitchFamily="34" charset="-128"/>
                <a:cs typeface="ＭＳ Ｐゴシック" charset="0"/>
              </a:rPr>
              <a:t>In person training- for in person session ask them to write approaches/activities on a sticky note and put on the common wall for other to read.</a:t>
            </a:r>
            <a:endParaRPr lang="en-IN" dirty="0">
              <a:latin typeface="Times" charset="0"/>
              <a:ea typeface="MS PGothic" panose="020B0600070205080204" pitchFamily="34" charset="-128"/>
              <a:cs typeface="ＭＳ Ｐゴシック" charset="0"/>
            </a:endParaRPr>
          </a:p>
          <a:p>
            <a:r>
              <a:rPr lang="en-IN" dirty="0">
                <a:latin typeface="Times" charset="0"/>
                <a:ea typeface="MS PGothic" panose="020B0600070205080204" pitchFamily="34" charset="-128"/>
                <a:cs typeface="ＭＳ Ｐゴシック" charset="0"/>
              </a:rPr>
              <a:t> </a:t>
            </a:r>
          </a:p>
          <a:p>
            <a:r>
              <a:rPr lang="en-US" dirty="0">
                <a:latin typeface="Times" charset="0"/>
                <a:ea typeface="MS PGothic" panose="020B0600070205080204" pitchFamily="34" charset="-128"/>
                <a:cs typeface="ＭＳ Ｐゴシック" charset="0"/>
              </a:rPr>
              <a:t>Once the activity is over, ask them to go through all the responses mentioned by other participants to read and see how others are proposing to deal with it. </a:t>
            </a:r>
            <a:endParaRPr lang="en-GB" dirty="0"/>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7</a:t>
            </a:fld>
            <a:endParaRPr lang="en-US"/>
          </a:p>
        </p:txBody>
      </p:sp>
    </p:spTree>
    <p:extLst>
      <p:ext uri="{BB962C8B-B14F-4D97-AF65-F5344CB8AC3E}">
        <p14:creationId xmlns:p14="http://schemas.microsoft.com/office/powerpoint/2010/main" val="1301746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IN" dirty="0"/>
              <a:t>Case 1 </a:t>
            </a:r>
          </a:p>
          <a:p>
            <a:r>
              <a:rPr lang="en-IN" dirty="0"/>
              <a:t>An older female migrant has not seen a doctor for 3 years and now developing health issues linked to her age and her increasingly deteriorating life style. </a:t>
            </a:r>
          </a:p>
          <a:p>
            <a:r>
              <a:rPr lang="en-IN" dirty="0"/>
              <a:t>She cannot hear properly. </a:t>
            </a:r>
          </a:p>
          <a:p>
            <a:r>
              <a:rPr lang="en-IN" dirty="0"/>
              <a:t>She has no registration and afraid to go out of her home. </a:t>
            </a:r>
            <a:endParaRPr lang="en-US" dirty="0"/>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8</a:t>
            </a:fld>
            <a:endParaRPr lang="en-US"/>
          </a:p>
        </p:txBody>
      </p:sp>
    </p:spTree>
    <p:extLst>
      <p:ext uri="{BB962C8B-B14F-4D97-AF65-F5344CB8AC3E}">
        <p14:creationId xmlns:p14="http://schemas.microsoft.com/office/powerpoint/2010/main" val="1725338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Case 2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An older cross border male migrant, with papers; he has difficulty seeing and has recently lost his wife and now living alone. </a:t>
            </a:r>
            <a:r>
              <a:rPr lang="en-IN" sz="1200" dirty="0"/>
              <a:t>He is a wheelchair user, having an amputation of his right leg. </a:t>
            </a:r>
          </a:p>
          <a:p>
            <a:endParaRPr lang="en-IN" dirty="0"/>
          </a:p>
          <a:p>
            <a:r>
              <a:rPr lang="en-IN" dirty="0"/>
              <a:t>He is becoming depressed and neglectful in his old shack; he has no income and now has no motivation to work. </a:t>
            </a:r>
          </a:p>
          <a:p>
            <a:r>
              <a:rPr lang="en-IN" dirty="0"/>
              <a:t>No one in the community is supporting him.  </a:t>
            </a:r>
            <a:endParaRPr lang="en-US" dirty="0"/>
          </a:p>
          <a:p>
            <a:endParaRPr lang="it-CO" dirty="0"/>
          </a:p>
        </p:txBody>
      </p:sp>
      <p:sp>
        <p:nvSpPr>
          <p:cNvPr id="4" name="Segnaposto numero diapositiva 3"/>
          <p:cNvSpPr>
            <a:spLocks noGrp="1"/>
          </p:cNvSpPr>
          <p:nvPr>
            <p:ph type="sldNum" sz="quarter" idx="5"/>
          </p:nvPr>
        </p:nvSpPr>
        <p:spPr/>
        <p:txBody>
          <a:bodyPr/>
          <a:lstStyle/>
          <a:p>
            <a:fld id="{CAAC6369-6DFD-8249-9D57-215F64690089}" type="slidenum">
              <a:rPr lang="en-US" smtClean="0"/>
              <a:t>9</a:t>
            </a:fld>
            <a:endParaRPr lang="en-US"/>
          </a:p>
        </p:txBody>
      </p:sp>
    </p:spTree>
    <p:extLst>
      <p:ext uri="{BB962C8B-B14F-4D97-AF65-F5344CB8AC3E}">
        <p14:creationId xmlns:p14="http://schemas.microsoft.com/office/powerpoint/2010/main" val="1333979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00100-3EE3-154F-8ABF-2C02431B1BC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A9B2BA5-91CE-1C49-A397-0C879B0724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B7287DE-16A9-6F42-AA8E-8FE404EC8666}"/>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5" name="Footer Placeholder 4">
            <a:extLst>
              <a:ext uri="{FF2B5EF4-FFF2-40B4-BE49-F238E27FC236}">
                <a16:creationId xmlns:a16="http://schemas.microsoft.com/office/drawing/2014/main" id="{DDDE604D-E9CB-DE45-A41A-0FF05A009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B3035-2E19-9D41-936C-E1575F29096B}"/>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2481543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DC3A8-EEE9-E14C-99E6-F8226A38994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AF88F6F-F391-2949-8E6C-C73A63C2BF2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93172BE-0E1C-6C44-BE94-EC5C60168992}"/>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5" name="Footer Placeholder 4">
            <a:extLst>
              <a:ext uri="{FF2B5EF4-FFF2-40B4-BE49-F238E27FC236}">
                <a16:creationId xmlns:a16="http://schemas.microsoft.com/office/drawing/2014/main" id="{96CA0DFD-6AC6-C544-82B6-3EE0F7D98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7D341-1B25-8948-A6B6-F2C6ADDA13C5}"/>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152379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7C2D79-E15D-704E-8350-B8BDDADFE2B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0394E54-BB48-DA49-BBA7-6F36008262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88FF2C-E33D-F04D-B946-33C2F6B9996B}"/>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5" name="Footer Placeholder 4">
            <a:extLst>
              <a:ext uri="{FF2B5EF4-FFF2-40B4-BE49-F238E27FC236}">
                <a16:creationId xmlns:a16="http://schemas.microsoft.com/office/drawing/2014/main" id="{798F41E3-2784-804D-90BD-2BB1BBFA9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67E0C-3B96-5A41-8655-D38760A7BF74}"/>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327744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4368-EEE3-C04F-8447-376AAA3DFF8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DDAC40-0AE4-D741-9B81-4C66A64D62B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EC357A-5B5E-A443-BB5D-4E4CC928855D}"/>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5" name="Footer Placeholder 4">
            <a:extLst>
              <a:ext uri="{FF2B5EF4-FFF2-40B4-BE49-F238E27FC236}">
                <a16:creationId xmlns:a16="http://schemas.microsoft.com/office/drawing/2014/main" id="{505DDD5A-B55C-1D41-91A0-6DC287D9B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C7DBF-C805-0A46-B9C1-116F2097E511}"/>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87097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714B7-8B83-2048-9EAB-AD83C99B49E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5935910-EA4B-8440-AA96-D826F9F6B5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6B2957D-F516-AA45-90B7-A59DBE0B14E4}"/>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5" name="Footer Placeholder 4">
            <a:extLst>
              <a:ext uri="{FF2B5EF4-FFF2-40B4-BE49-F238E27FC236}">
                <a16:creationId xmlns:a16="http://schemas.microsoft.com/office/drawing/2014/main" id="{12C77DC8-78B4-C148-9F06-BA527E809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618892-C5DC-CA42-ABCA-C5D85AA8A2B7}"/>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1003178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73FC-2919-D343-AACD-3741FFB797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F8E7F00-CE4F-7C49-9D8E-FC1040F232D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0EE411D-EA7E-AD4F-A634-14C641A184F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80E9CA3-3BFF-7649-B929-6BC7F1C17FF4}"/>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6" name="Footer Placeholder 5">
            <a:extLst>
              <a:ext uri="{FF2B5EF4-FFF2-40B4-BE49-F238E27FC236}">
                <a16:creationId xmlns:a16="http://schemas.microsoft.com/office/drawing/2014/main" id="{8BFD5B8E-E789-6F4D-A1E9-13CE057D80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59FAB-2847-304E-AA3F-4245C258913A}"/>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142290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234F1-192A-944D-9E04-7D6B83F6CBE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00AFB13-763B-AF47-A7B8-DB3145B304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D449C0-AF76-CA48-8962-069639ABAC1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E1479D7-F0D1-8A4D-B0D5-B7974B6DE6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7392EE-61AB-1A4A-84AF-AE8A2B45F2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239FB06-068D-0A43-A3F2-91DC764FD238}"/>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8" name="Footer Placeholder 7">
            <a:extLst>
              <a:ext uri="{FF2B5EF4-FFF2-40B4-BE49-F238E27FC236}">
                <a16:creationId xmlns:a16="http://schemas.microsoft.com/office/drawing/2014/main" id="{17CC2B0F-254C-0344-8156-7990E5D46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4CE245-CA56-364E-8020-71A8383F8991}"/>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1097141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9D07-0B7F-924F-9A1C-EAE5AF5554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CAEBD4C-186D-9A48-9A1D-D44B202940EE}"/>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4" name="Footer Placeholder 3">
            <a:extLst>
              <a:ext uri="{FF2B5EF4-FFF2-40B4-BE49-F238E27FC236}">
                <a16:creationId xmlns:a16="http://schemas.microsoft.com/office/drawing/2014/main" id="{53D66B67-A40F-0E40-AD59-0C63BDFC70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92AF8A-E03A-AC42-8807-2AF3CF16B762}"/>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2872400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7A35E3-3BE8-8349-8A72-1DA5A6B96608}"/>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3" name="Footer Placeholder 2">
            <a:extLst>
              <a:ext uri="{FF2B5EF4-FFF2-40B4-BE49-F238E27FC236}">
                <a16:creationId xmlns:a16="http://schemas.microsoft.com/office/drawing/2014/main" id="{4C03C7D0-D25C-A544-91A3-CD3371E162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A0211B-4863-5345-952B-CEA8B555AA40}"/>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2358516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0C76-0EA4-624B-83D4-6F3239A018E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0D8258C-1068-964A-BFDE-CC1B521391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759A622-7855-2547-A0F6-8A9117F36D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661382-DBB7-F34A-BF44-EB19381E6D34}"/>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6" name="Footer Placeholder 5">
            <a:extLst>
              <a:ext uri="{FF2B5EF4-FFF2-40B4-BE49-F238E27FC236}">
                <a16:creationId xmlns:a16="http://schemas.microsoft.com/office/drawing/2014/main" id="{72BAD303-6AC3-1B46-B799-1927C2831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05D9D-879A-834E-A6A6-DAC341AC64E7}"/>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1522342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6983-5A3E-A44F-89E1-12D8AE104D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D971A6B-11EC-E84E-A5C1-9221D43A61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0380AD-10E6-E34A-8EF6-3FF62457F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7071AA1-41BA-C549-911F-DDB6FBFC91DE}"/>
              </a:ext>
            </a:extLst>
          </p:cNvPr>
          <p:cNvSpPr>
            <a:spLocks noGrp="1"/>
          </p:cNvSpPr>
          <p:nvPr>
            <p:ph type="dt" sz="half" idx="10"/>
          </p:nvPr>
        </p:nvSpPr>
        <p:spPr/>
        <p:txBody>
          <a:bodyPr/>
          <a:lstStyle/>
          <a:p>
            <a:fld id="{9FB2ED6F-C6E7-3044-99E9-9407FA377944}" type="datetimeFigureOut">
              <a:rPr lang="en-US" smtClean="0"/>
              <a:t>7/20/22</a:t>
            </a:fld>
            <a:endParaRPr lang="en-US"/>
          </a:p>
        </p:txBody>
      </p:sp>
      <p:sp>
        <p:nvSpPr>
          <p:cNvPr id="6" name="Footer Placeholder 5">
            <a:extLst>
              <a:ext uri="{FF2B5EF4-FFF2-40B4-BE49-F238E27FC236}">
                <a16:creationId xmlns:a16="http://schemas.microsoft.com/office/drawing/2014/main" id="{62D0C806-B795-6948-A8D0-FEFE02757F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173443-7160-2C4F-B614-BFD0854F285C}"/>
              </a:ext>
            </a:extLst>
          </p:cNvPr>
          <p:cNvSpPr>
            <a:spLocks noGrp="1"/>
          </p:cNvSpPr>
          <p:nvPr>
            <p:ph type="sldNum" sz="quarter" idx="12"/>
          </p:nvPr>
        </p:nvSpPr>
        <p:spPr/>
        <p:txBody>
          <a:bodyPr/>
          <a:lstStyle/>
          <a:p>
            <a:fld id="{3B326313-8F33-024C-98DB-845B7103DBE9}" type="slidenum">
              <a:rPr lang="en-US" smtClean="0"/>
              <a:t>‹N›</a:t>
            </a:fld>
            <a:endParaRPr lang="en-US"/>
          </a:p>
        </p:txBody>
      </p:sp>
    </p:spTree>
    <p:extLst>
      <p:ext uri="{BB962C8B-B14F-4D97-AF65-F5344CB8AC3E}">
        <p14:creationId xmlns:p14="http://schemas.microsoft.com/office/powerpoint/2010/main" val="4260812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11CD82-C4B5-D04E-8F80-27D0ADB0BF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8CF758C-BA82-0944-BE59-DAF21AFFBE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2167CD-E978-564E-BFDF-A4EB0F739C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2ED6F-C6E7-3044-99E9-9407FA377944}" type="datetimeFigureOut">
              <a:rPr lang="en-US" smtClean="0"/>
              <a:t>7/20/22</a:t>
            </a:fld>
            <a:endParaRPr lang="en-US"/>
          </a:p>
        </p:txBody>
      </p:sp>
      <p:sp>
        <p:nvSpPr>
          <p:cNvPr id="5" name="Footer Placeholder 4">
            <a:extLst>
              <a:ext uri="{FF2B5EF4-FFF2-40B4-BE49-F238E27FC236}">
                <a16:creationId xmlns:a16="http://schemas.microsoft.com/office/drawing/2014/main" id="{DD3BF11B-CDC8-0140-9AE4-84C49649A8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DA32A9-F8E8-844E-AEA2-29A55D8D05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326313-8F33-024C-98DB-845B7103DBE9}" type="slidenum">
              <a:rPr lang="en-US" smtClean="0"/>
              <a:t>‹N›</a:t>
            </a:fld>
            <a:endParaRPr lang="en-US"/>
          </a:p>
        </p:txBody>
      </p:sp>
      <p:pic>
        <p:nvPicPr>
          <p:cNvPr id="7" name="Picture 6" descr="A close up of a sign&#10;&#10;Description automatically generated">
            <a:extLst>
              <a:ext uri="{FF2B5EF4-FFF2-40B4-BE49-F238E27FC236}">
                <a16:creationId xmlns:a16="http://schemas.microsoft.com/office/drawing/2014/main" id="{A2A563D9-9FD1-F748-8B3B-857AB214370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274594" y="136525"/>
            <a:ext cx="1822813" cy="1014046"/>
          </a:xfrm>
          <a:prstGeom prst="rect">
            <a:avLst/>
          </a:prstGeom>
        </p:spPr>
      </p:pic>
    </p:spTree>
    <p:extLst>
      <p:ext uri="{BB962C8B-B14F-4D97-AF65-F5344CB8AC3E}">
        <p14:creationId xmlns:p14="http://schemas.microsoft.com/office/powerpoint/2010/main" val="1361863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3.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ttangolo 42">
            <a:extLst>
              <a:ext uri="{FF2B5EF4-FFF2-40B4-BE49-F238E27FC236}">
                <a16:creationId xmlns:a16="http://schemas.microsoft.com/office/drawing/2014/main" id="{75387138-4EEE-EBB5-7C5A-C0A10C65AF36}"/>
              </a:ext>
            </a:extLst>
          </p:cNvPr>
          <p:cNvSpPr/>
          <p:nvPr/>
        </p:nvSpPr>
        <p:spPr>
          <a:xfrm>
            <a:off x="9727851" y="0"/>
            <a:ext cx="2458944" cy="1883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0" name="Elemento grafico 28">
            <a:extLst>
              <a:ext uri="{FF2B5EF4-FFF2-40B4-BE49-F238E27FC236}">
                <a16:creationId xmlns:a16="http://schemas.microsoft.com/office/drawing/2014/main" id="{B1032917-BD3E-7903-8774-AB5ACE9E9F8D}"/>
              </a:ext>
            </a:extLst>
          </p:cNvPr>
          <p:cNvSpPr/>
          <p:nvPr/>
        </p:nvSpPr>
        <p:spPr>
          <a:xfrm>
            <a:off x="-899305" y="-2664025"/>
            <a:ext cx="4882172" cy="5531642"/>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a:p>
        </p:txBody>
      </p:sp>
      <p:pic>
        <p:nvPicPr>
          <p:cNvPr id="32" name="Elemento grafico 31">
            <a:extLst>
              <a:ext uri="{FF2B5EF4-FFF2-40B4-BE49-F238E27FC236}">
                <a16:creationId xmlns:a16="http://schemas.microsoft.com/office/drawing/2014/main" id="{62DBC86E-1BE8-16A7-193F-6FF68E44AC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45975" y="4866237"/>
            <a:ext cx="3340100" cy="2908300"/>
          </a:xfrm>
          <a:prstGeom prst="rect">
            <a:avLst/>
          </a:prstGeom>
        </p:spPr>
      </p:pic>
      <p:sp>
        <p:nvSpPr>
          <p:cNvPr id="40" name="CasellaDiTesto 39">
            <a:extLst>
              <a:ext uri="{FF2B5EF4-FFF2-40B4-BE49-F238E27FC236}">
                <a16:creationId xmlns:a16="http://schemas.microsoft.com/office/drawing/2014/main" id="{4B6F60CB-3708-DA70-BDC8-86FF5DF1731B}"/>
              </a:ext>
            </a:extLst>
          </p:cNvPr>
          <p:cNvSpPr txBox="1"/>
          <p:nvPr/>
        </p:nvSpPr>
        <p:spPr>
          <a:xfrm>
            <a:off x="3385143" y="2593366"/>
            <a:ext cx="3760725" cy="1015663"/>
          </a:xfrm>
          <a:prstGeom prst="rect">
            <a:avLst/>
          </a:prstGeom>
          <a:noFill/>
        </p:spPr>
        <p:txBody>
          <a:bodyPr wrap="square" rtlCol="0">
            <a:spAutoFit/>
          </a:bodyPr>
          <a:lstStyle/>
          <a:p>
            <a:pPr algn="r"/>
            <a:r>
              <a:rPr lang="it-CO" sz="6000" b="1" dirty="0">
                <a:solidFill>
                  <a:srgbClr val="0070C0"/>
                </a:solidFill>
                <a:latin typeface="Proxima Nova Rg" panose="02000506030000020004" pitchFamily="2" charset="0"/>
              </a:rPr>
              <a:t>Module 3</a:t>
            </a:r>
          </a:p>
        </p:txBody>
      </p:sp>
      <p:sp>
        <p:nvSpPr>
          <p:cNvPr id="41" name="CasellaDiTesto 40">
            <a:extLst>
              <a:ext uri="{FF2B5EF4-FFF2-40B4-BE49-F238E27FC236}">
                <a16:creationId xmlns:a16="http://schemas.microsoft.com/office/drawing/2014/main" id="{55E251A2-FAC1-0471-4B9A-44AB93BA2880}"/>
              </a:ext>
            </a:extLst>
          </p:cNvPr>
          <p:cNvSpPr txBox="1"/>
          <p:nvPr/>
        </p:nvSpPr>
        <p:spPr>
          <a:xfrm>
            <a:off x="1621027" y="3466587"/>
            <a:ext cx="5524841" cy="1477328"/>
          </a:xfrm>
          <a:prstGeom prst="rect">
            <a:avLst/>
          </a:prstGeom>
          <a:noFill/>
        </p:spPr>
        <p:txBody>
          <a:bodyPr wrap="square" rtlCol="0">
            <a:spAutoFit/>
          </a:bodyPr>
          <a:lstStyle/>
          <a:p>
            <a:pPr algn="r"/>
            <a:r>
              <a:rPr lang="it-CO" sz="3000" b="1" dirty="0">
                <a:solidFill>
                  <a:srgbClr val="0070C0"/>
                </a:solidFill>
                <a:latin typeface="Proxima Nova Rg" panose="02000506030000020004" pitchFamily="2" charset="0"/>
              </a:rPr>
              <a:t>Practical session on working with older persons in Protection Case Management</a:t>
            </a:r>
          </a:p>
        </p:txBody>
      </p:sp>
      <p:pic>
        <p:nvPicPr>
          <p:cNvPr id="42" name="Picture 7">
            <a:extLst>
              <a:ext uri="{FF2B5EF4-FFF2-40B4-BE49-F238E27FC236}">
                <a16:creationId xmlns:a16="http://schemas.microsoft.com/office/drawing/2014/main" id="{14BC3DD5-685B-ECB4-0A87-5269C43045C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889980" y="5528469"/>
            <a:ext cx="4029075" cy="104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Figura a mano libera 43">
            <a:extLst>
              <a:ext uri="{FF2B5EF4-FFF2-40B4-BE49-F238E27FC236}">
                <a16:creationId xmlns:a16="http://schemas.microsoft.com/office/drawing/2014/main" id="{805CF19B-4833-81CD-8DD3-CCF5DCEE457B}"/>
              </a:ext>
            </a:extLst>
          </p:cNvPr>
          <p:cNvSpPr/>
          <p:nvPr/>
        </p:nvSpPr>
        <p:spPr>
          <a:xfrm>
            <a:off x="-1132778" y="-988278"/>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9" name="Elemento grafico 36">
            <a:extLst>
              <a:ext uri="{FF2B5EF4-FFF2-40B4-BE49-F238E27FC236}">
                <a16:creationId xmlns:a16="http://schemas.microsoft.com/office/drawing/2014/main" id="{DE492C52-647F-651B-4200-699B5FD59925}"/>
              </a:ext>
            </a:extLst>
          </p:cNvPr>
          <p:cNvSpPr/>
          <p:nvPr/>
        </p:nvSpPr>
        <p:spPr>
          <a:xfrm>
            <a:off x="6096000" y="351922"/>
            <a:ext cx="378026" cy="378026"/>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D1951"/>
          </a:solidFill>
          <a:ln w="9293" cap="flat">
            <a:noFill/>
            <a:prstDash val="solid"/>
            <a:miter/>
          </a:ln>
        </p:spPr>
        <p:txBody>
          <a:bodyPr rtlCol="0" anchor="ctr"/>
          <a:lstStyle/>
          <a:p>
            <a:endParaRPr lang="it-CO"/>
          </a:p>
        </p:txBody>
      </p:sp>
      <p:pic>
        <p:nvPicPr>
          <p:cNvPr id="3" name="Immagine 2">
            <a:extLst>
              <a:ext uri="{FF2B5EF4-FFF2-40B4-BE49-F238E27FC236}">
                <a16:creationId xmlns:a16="http://schemas.microsoft.com/office/drawing/2014/main" id="{63E44FAE-9D2F-2D59-ACCE-8CE6E184FCE3}"/>
              </a:ext>
            </a:extLst>
          </p:cNvPr>
          <p:cNvPicPr>
            <a:picLocks noChangeAspect="1"/>
          </p:cNvPicPr>
          <p:nvPr/>
        </p:nvPicPr>
        <p:blipFill rotWithShape="1">
          <a:blip r:embed="rId6"/>
          <a:srcRect t="54" r="25321" b="25374"/>
          <a:stretch/>
        </p:blipFill>
        <p:spPr>
          <a:xfrm>
            <a:off x="7385629" y="-988278"/>
            <a:ext cx="6026726" cy="6018204"/>
          </a:xfrm>
          <a:prstGeom prst="ellipse">
            <a:avLst/>
          </a:prstGeom>
        </p:spPr>
      </p:pic>
      <p:grpSp>
        <p:nvGrpSpPr>
          <p:cNvPr id="15" name="Elemento grafico 13">
            <a:extLst>
              <a:ext uri="{FF2B5EF4-FFF2-40B4-BE49-F238E27FC236}">
                <a16:creationId xmlns:a16="http://schemas.microsoft.com/office/drawing/2014/main" id="{1C80CCAC-CA02-7A16-2885-FDC30BA8D2EE}"/>
              </a:ext>
            </a:extLst>
          </p:cNvPr>
          <p:cNvGrpSpPr/>
          <p:nvPr/>
        </p:nvGrpSpPr>
        <p:grpSpPr>
          <a:xfrm>
            <a:off x="7368696" y="-1048062"/>
            <a:ext cx="6088271" cy="6094921"/>
            <a:chOff x="1146935" y="327331"/>
            <a:chExt cx="3515048" cy="3518888"/>
          </a:xfrm>
          <a:solidFill>
            <a:schemeClr val="bg1">
              <a:lumMod val="75000"/>
            </a:schemeClr>
          </a:solidFill>
        </p:grpSpPr>
        <p:sp>
          <p:nvSpPr>
            <p:cNvPr id="16" name="Figura a mano libera 15">
              <a:extLst>
                <a:ext uri="{FF2B5EF4-FFF2-40B4-BE49-F238E27FC236}">
                  <a16:creationId xmlns:a16="http://schemas.microsoft.com/office/drawing/2014/main" id="{CB68D9A6-2BB1-9021-9CF0-3ECFD26FD598}"/>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17" name="Figura a mano libera 16">
              <a:extLst>
                <a:ext uri="{FF2B5EF4-FFF2-40B4-BE49-F238E27FC236}">
                  <a16:creationId xmlns:a16="http://schemas.microsoft.com/office/drawing/2014/main" id="{0890A155-8FE0-7350-37D4-EA67E12C84FA}"/>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18" name="Figura a mano libera 17">
              <a:extLst>
                <a:ext uri="{FF2B5EF4-FFF2-40B4-BE49-F238E27FC236}">
                  <a16:creationId xmlns:a16="http://schemas.microsoft.com/office/drawing/2014/main" id="{99804193-4B00-F8C0-ED9E-67AF3FAEBA38}"/>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19" name="Figura a mano libera 18">
              <a:extLst>
                <a:ext uri="{FF2B5EF4-FFF2-40B4-BE49-F238E27FC236}">
                  <a16:creationId xmlns:a16="http://schemas.microsoft.com/office/drawing/2014/main" id="{F2E21B8F-67E0-8E4F-E776-FBBFC7627FF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20" name="Figura a mano libera 19">
              <a:extLst>
                <a:ext uri="{FF2B5EF4-FFF2-40B4-BE49-F238E27FC236}">
                  <a16:creationId xmlns:a16="http://schemas.microsoft.com/office/drawing/2014/main" id="{D61E2761-3C7A-1EAB-E2A8-18CACEFD1109}"/>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21" name="Figura a mano libera 20">
              <a:extLst>
                <a:ext uri="{FF2B5EF4-FFF2-40B4-BE49-F238E27FC236}">
                  <a16:creationId xmlns:a16="http://schemas.microsoft.com/office/drawing/2014/main" id="{B37B5FF5-3904-0285-F8FE-12B464271127}"/>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22" name="Figura a mano libera 21">
              <a:extLst>
                <a:ext uri="{FF2B5EF4-FFF2-40B4-BE49-F238E27FC236}">
                  <a16:creationId xmlns:a16="http://schemas.microsoft.com/office/drawing/2014/main" id="{FFA54DFC-3C85-E3F5-ECFF-C33D63E9246F}"/>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23" name="Figura a mano libera 22">
              <a:extLst>
                <a:ext uri="{FF2B5EF4-FFF2-40B4-BE49-F238E27FC236}">
                  <a16:creationId xmlns:a16="http://schemas.microsoft.com/office/drawing/2014/main" id="{7906F09D-0B8A-9C8E-AD2F-5C464B5EF615}"/>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24" name="Figura a mano libera 23">
              <a:extLst>
                <a:ext uri="{FF2B5EF4-FFF2-40B4-BE49-F238E27FC236}">
                  <a16:creationId xmlns:a16="http://schemas.microsoft.com/office/drawing/2014/main" id="{288EAC8F-DBF7-0968-203E-91C13A0B9BC2}"/>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25" name="Figura a mano libera 24">
              <a:extLst>
                <a:ext uri="{FF2B5EF4-FFF2-40B4-BE49-F238E27FC236}">
                  <a16:creationId xmlns:a16="http://schemas.microsoft.com/office/drawing/2014/main" id="{AE343642-3CC2-6F78-4D3C-6D999874B8AB}"/>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26" name="Figura a mano libera 25">
              <a:extLst>
                <a:ext uri="{FF2B5EF4-FFF2-40B4-BE49-F238E27FC236}">
                  <a16:creationId xmlns:a16="http://schemas.microsoft.com/office/drawing/2014/main" id="{A9874073-F8CA-43CB-477D-87B4D902F723}"/>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27" name="Figura a mano libera 26">
              <a:extLst>
                <a:ext uri="{FF2B5EF4-FFF2-40B4-BE49-F238E27FC236}">
                  <a16:creationId xmlns:a16="http://schemas.microsoft.com/office/drawing/2014/main" id="{11D9BF55-F2A1-AD79-A0B5-D8B2BFEB05D0}"/>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spTree>
    <p:extLst>
      <p:ext uri="{BB962C8B-B14F-4D97-AF65-F5344CB8AC3E}">
        <p14:creationId xmlns:p14="http://schemas.microsoft.com/office/powerpoint/2010/main" val="129393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10" descr="Imagen que contiene persona, exterior, edificio, hombre&#10;&#10;Descripción generada automáticamente">
            <a:extLst>
              <a:ext uri="{FF2B5EF4-FFF2-40B4-BE49-F238E27FC236}">
                <a16:creationId xmlns:a16="http://schemas.microsoft.com/office/drawing/2014/main" id="{8CEC5DB2-D333-C2A6-9DEB-4C17092250B3}"/>
              </a:ext>
            </a:extLst>
          </p:cNvPr>
          <p:cNvPicPr>
            <a:picLocks noChangeAspect="1"/>
          </p:cNvPicPr>
          <p:nvPr/>
        </p:nvPicPr>
        <p:blipFill rotWithShape="1">
          <a:blip r:embed="rId3">
            <a:extLst>
              <a:ext uri="{28A0092B-C50C-407E-A947-70E740481C1C}">
                <a14:useLocalDpi xmlns:a14="http://schemas.microsoft.com/office/drawing/2010/main" val="0"/>
              </a:ext>
            </a:extLst>
          </a:blip>
          <a:srcRect l="17700" t="9714" r="18322" b="5386"/>
          <a:stretch/>
        </p:blipFill>
        <p:spPr>
          <a:xfrm>
            <a:off x="2257001" y="2145318"/>
            <a:ext cx="2649892" cy="2637372"/>
          </a:xfrm>
          <a:prstGeom prst="ellipse">
            <a:avLst/>
          </a:prstGeom>
        </p:spPr>
      </p:pic>
      <p:sp>
        <p:nvSpPr>
          <p:cNvPr id="7" name="Elemento grafico 28">
            <a:extLst>
              <a:ext uri="{FF2B5EF4-FFF2-40B4-BE49-F238E27FC236}">
                <a16:creationId xmlns:a16="http://schemas.microsoft.com/office/drawing/2014/main" id="{3329945B-D435-1A48-685D-F1F1DA3914E9}"/>
              </a:ext>
            </a:extLst>
          </p:cNvPr>
          <p:cNvSpPr/>
          <p:nvPr/>
        </p:nvSpPr>
        <p:spPr>
          <a:xfrm rot="6219013">
            <a:off x="-5754940" y="870267"/>
            <a:ext cx="8880670" cy="6431319"/>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chemeClr val="bg1">
              <a:lumMod val="85000"/>
            </a:schemeClr>
          </a:solidFill>
          <a:ln w="9504" cap="flat">
            <a:noFill/>
            <a:prstDash val="solid"/>
            <a:miter/>
          </a:ln>
        </p:spPr>
        <p:txBody>
          <a:bodyPr rtlCol="0" anchor="ctr"/>
          <a:lstStyle/>
          <a:p>
            <a:endParaRPr lang="it-CO" dirty="0"/>
          </a:p>
        </p:txBody>
      </p:sp>
      <p:sp>
        <p:nvSpPr>
          <p:cNvPr id="3" name="Rettangolo 2">
            <a:extLst>
              <a:ext uri="{FF2B5EF4-FFF2-40B4-BE49-F238E27FC236}">
                <a16:creationId xmlns:a16="http://schemas.microsoft.com/office/drawing/2014/main" id="{5D37DCF9-55B4-DCA3-A91C-BC6D13B957CC}"/>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4" name="Picture 7">
            <a:extLst>
              <a:ext uri="{FF2B5EF4-FFF2-40B4-BE49-F238E27FC236}">
                <a16:creationId xmlns:a16="http://schemas.microsoft.com/office/drawing/2014/main" id="{EDD85448-C7DE-3E3E-E008-2AD190DB29B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4524B0CF-B748-2DAF-9105-3E80718D7FE4}"/>
              </a:ext>
            </a:extLst>
          </p:cNvPr>
          <p:cNvSpPr txBox="1"/>
          <p:nvPr/>
        </p:nvSpPr>
        <p:spPr>
          <a:xfrm>
            <a:off x="5957954" y="1668095"/>
            <a:ext cx="4880375" cy="4093428"/>
          </a:xfrm>
          <a:prstGeom prst="rect">
            <a:avLst/>
          </a:prstGeom>
          <a:noFill/>
        </p:spPr>
        <p:txBody>
          <a:bodyPr wrap="square">
            <a:spAutoFit/>
          </a:bodyPr>
          <a:lstStyle/>
          <a:p>
            <a:r>
              <a:rPr lang="en-IN" sz="2000" dirty="0">
                <a:latin typeface="Proxima Nova Thin" panose="02000506030000020004" pitchFamily="2" charset="0"/>
              </a:rPr>
              <a:t>You are told that an older transgender migrant who is recently attacked and robbed, lives in your area of work. </a:t>
            </a:r>
          </a:p>
          <a:p>
            <a:endParaRPr lang="en-IN" sz="2000" dirty="0">
              <a:latin typeface="Proxima Nova Thin" panose="02000506030000020004" pitchFamily="2" charset="0"/>
            </a:endParaRPr>
          </a:p>
          <a:p>
            <a:r>
              <a:rPr lang="en-IN" sz="2000" dirty="0">
                <a:latin typeface="Proxima Nova Thin" panose="02000506030000020004" pitchFamily="2" charset="0"/>
              </a:rPr>
              <a:t>The community doesn’t interact with her and she is not registered for any support as no one had recognized her when registration was going on. </a:t>
            </a:r>
          </a:p>
          <a:p>
            <a:endParaRPr lang="en-IN" sz="2000" dirty="0">
              <a:latin typeface="Proxima Nova Thin" panose="02000506030000020004" pitchFamily="2" charset="0"/>
            </a:endParaRPr>
          </a:p>
          <a:p>
            <a:r>
              <a:rPr lang="en-IN" sz="2000" dirty="0">
                <a:latin typeface="Proxima Nova Thin" panose="02000506030000020004" pitchFamily="2" charset="0"/>
              </a:rPr>
              <a:t>Now she has not come out of her shack for last two days, and people fear that after being attacked she may have not received any medical support and might be unwell.</a:t>
            </a:r>
            <a:endParaRPr lang="en-US" sz="2000" dirty="0">
              <a:latin typeface="Proxima Nova Thin" panose="02000506030000020004" pitchFamily="2" charset="0"/>
            </a:endParaRPr>
          </a:p>
        </p:txBody>
      </p:sp>
      <p:sp>
        <p:nvSpPr>
          <p:cNvPr id="8" name="Elemento grafico 36">
            <a:extLst>
              <a:ext uri="{FF2B5EF4-FFF2-40B4-BE49-F238E27FC236}">
                <a16:creationId xmlns:a16="http://schemas.microsoft.com/office/drawing/2014/main" id="{CE85FC7D-9596-3495-11D8-D031F37336FD}"/>
              </a:ext>
            </a:extLst>
          </p:cNvPr>
          <p:cNvSpPr/>
          <p:nvPr/>
        </p:nvSpPr>
        <p:spPr>
          <a:xfrm>
            <a:off x="5623834" y="1744333"/>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12" name="CasellaDiTesto 11">
            <a:extLst>
              <a:ext uri="{FF2B5EF4-FFF2-40B4-BE49-F238E27FC236}">
                <a16:creationId xmlns:a16="http://schemas.microsoft.com/office/drawing/2014/main" id="{E2052C2F-1AA6-A3F7-F47A-1A034E6FC435}"/>
              </a:ext>
            </a:extLst>
          </p:cNvPr>
          <p:cNvSpPr txBox="1"/>
          <p:nvPr/>
        </p:nvSpPr>
        <p:spPr>
          <a:xfrm>
            <a:off x="3152373" y="381785"/>
            <a:ext cx="2098739" cy="707886"/>
          </a:xfrm>
          <a:prstGeom prst="rect">
            <a:avLst/>
          </a:prstGeom>
          <a:noFill/>
        </p:spPr>
        <p:txBody>
          <a:bodyPr wrap="square" rtlCol="0">
            <a:spAutoFit/>
          </a:bodyPr>
          <a:lstStyle/>
          <a:p>
            <a:r>
              <a:rPr lang="it-CO" sz="4000" b="1" dirty="0">
                <a:solidFill>
                  <a:srgbClr val="0070C0"/>
                </a:solidFill>
                <a:latin typeface="Proxima Nova Rg" panose="02000506030000020004" pitchFamily="2" charset="0"/>
              </a:rPr>
              <a:t>Case 3</a:t>
            </a:r>
          </a:p>
        </p:txBody>
      </p:sp>
      <p:sp>
        <p:nvSpPr>
          <p:cNvPr id="13" name="Elemento grafico 8">
            <a:extLst>
              <a:ext uri="{FF2B5EF4-FFF2-40B4-BE49-F238E27FC236}">
                <a16:creationId xmlns:a16="http://schemas.microsoft.com/office/drawing/2014/main" id="{3CF167CB-09F7-7448-A637-D6D4D8943EF1}"/>
              </a:ext>
            </a:extLst>
          </p:cNvPr>
          <p:cNvSpPr/>
          <p:nvPr/>
        </p:nvSpPr>
        <p:spPr>
          <a:xfrm>
            <a:off x="10990514" y="4451948"/>
            <a:ext cx="572961" cy="2963600"/>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sp>
        <p:nvSpPr>
          <p:cNvPr id="14" name="Elemento grafico 36">
            <a:extLst>
              <a:ext uri="{FF2B5EF4-FFF2-40B4-BE49-F238E27FC236}">
                <a16:creationId xmlns:a16="http://schemas.microsoft.com/office/drawing/2014/main" id="{69171C6F-4F01-B65A-76A9-16C7361A468E}"/>
              </a:ext>
            </a:extLst>
          </p:cNvPr>
          <p:cNvSpPr/>
          <p:nvPr/>
        </p:nvSpPr>
        <p:spPr>
          <a:xfrm>
            <a:off x="5623834" y="3008357"/>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15" name="Elemento grafico 36">
            <a:extLst>
              <a:ext uri="{FF2B5EF4-FFF2-40B4-BE49-F238E27FC236}">
                <a16:creationId xmlns:a16="http://schemas.microsoft.com/office/drawing/2014/main" id="{03000E61-05FE-9773-656C-0AA1C57EA66A}"/>
              </a:ext>
            </a:extLst>
          </p:cNvPr>
          <p:cNvSpPr/>
          <p:nvPr/>
        </p:nvSpPr>
        <p:spPr>
          <a:xfrm>
            <a:off x="5623834" y="4500981"/>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17" name="CasellaDiTesto 16">
            <a:extLst>
              <a:ext uri="{FF2B5EF4-FFF2-40B4-BE49-F238E27FC236}">
                <a16:creationId xmlns:a16="http://schemas.microsoft.com/office/drawing/2014/main" id="{06B4E04E-FE6A-63CE-3315-194EB364E081}"/>
              </a:ext>
            </a:extLst>
          </p:cNvPr>
          <p:cNvSpPr txBox="1"/>
          <p:nvPr/>
        </p:nvSpPr>
        <p:spPr>
          <a:xfrm>
            <a:off x="2196158" y="5171493"/>
            <a:ext cx="2646047" cy="954107"/>
          </a:xfrm>
          <a:prstGeom prst="rect">
            <a:avLst/>
          </a:prstGeom>
          <a:noFill/>
        </p:spPr>
        <p:txBody>
          <a:bodyPr wrap="square" rtlCol="0">
            <a:spAutoFit/>
          </a:bodyPr>
          <a:lstStyle/>
          <a:p>
            <a:pPr algn="ctr"/>
            <a:r>
              <a:rPr lang="es-CO" sz="1400" dirty="0" err="1">
                <a:solidFill>
                  <a:srgbClr val="1E1919"/>
                </a:solidFill>
                <a:latin typeface="Proxima Nova Thin" panose="02000506030000020004" pitchFamily="2" charset="0"/>
              </a:rPr>
              <a:t>Older</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colombian</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woman</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mother</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of</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three</a:t>
            </a:r>
            <a:r>
              <a:rPr lang="es-CO" sz="1400" dirty="0">
                <a:solidFill>
                  <a:srgbClr val="1E1919"/>
                </a:solidFill>
                <a:latin typeface="Proxima Nova Thin" panose="02000506030000020004" pitchFamily="2" charset="0"/>
              </a:rPr>
              <a:t>. </a:t>
            </a:r>
          </a:p>
          <a:p>
            <a:pPr algn="ctr"/>
            <a:r>
              <a:rPr lang="es-CO" sz="1400" dirty="0" err="1">
                <a:solidFill>
                  <a:srgbClr val="1E1919"/>
                </a:solidFill>
                <a:latin typeface="Proxima Nova Thin" panose="02000506030000020004" pitchFamily="2" charset="0"/>
              </a:rPr>
              <a:t>Ph</a:t>
            </a:r>
            <a:r>
              <a:rPr lang="es-CO" sz="1400" dirty="0">
                <a:solidFill>
                  <a:srgbClr val="1E1919"/>
                </a:solidFill>
                <a:latin typeface="Proxima Nova Thin" panose="02000506030000020004" pitchFamily="2" charset="0"/>
              </a:rPr>
              <a:t>: Valentina Pardo</a:t>
            </a:r>
            <a:endParaRPr lang="es-CO" sz="1400" dirty="0">
              <a:latin typeface="Proxima Nova Thin" panose="02000506030000020004" pitchFamily="2" charset="0"/>
            </a:endParaRPr>
          </a:p>
          <a:p>
            <a:pPr algn="ctr"/>
            <a:endParaRPr lang="it-CO" sz="1400" dirty="0">
              <a:latin typeface="Proxima Nova Thin" panose="02000506030000020004" pitchFamily="2" charset="0"/>
            </a:endParaRPr>
          </a:p>
        </p:txBody>
      </p:sp>
      <p:grpSp>
        <p:nvGrpSpPr>
          <p:cNvPr id="18" name="Elemento grafico 13">
            <a:extLst>
              <a:ext uri="{FF2B5EF4-FFF2-40B4-BE49-F238E27FC236}">
                <a16:creationId xmlns:a16="http://schemas.microsoft.com/office/drawing/2014/main" id="{BED5C466-3CF5-EC7B-C066-15B23D7CA363}"/>
              </a:ext>
            </a:extLst>
          </p:cNvPr>
          <p:cNvGrpSpPr/>
          <p:nvPr/>
        </p:nvGrpSpPr>
        <p:grpSpPr>
          <a:xfrm>
            <a:off x="2220979" y="2101550"/>
            <a:ext cx="2721936" cy="2724909"/>
            <a:chOff x="1146935" y="327331"/>
            <a:chExt cx="3515048" cy="3518888"/>
          </a:xfrm>
          <a:solidFill>
            <a:srgbClr val="F25A22"/>
          </a:solidFill>
        </p:grpSpPr>
        <p:sp>
          <p:nvSpPr>
            <p:cNvPr id="19" name="Figura a mano libera 18">
              <a:extLst>
                <a:ext uri="{FF2B5EF4-FFF2-40B4-BE49-F238E27FC236}">
                  <a16:creationId xmlns:a16="http://schemas.microsoft.com/office/drawing/2014/main" id="{CE2DD1CE-D59A-8EB6-23B9-D09100A5A209}"/>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20" name="Figura a mano libera 19">
              <a:extLst>
                <a:ext uri="{FF2B5EF4-FFF2-40B4-BE49-F238E27FC236}">
                  <a16:creationId xmlns:a16="http://schemas.microsoft.com/office/drawing/2014/main" id="{438426C4-AFC1-7F4F-3BA6-9FF8ACA161E1}"/>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21" name="Figura a mano libera 20">
              <a:extLst>
                <a:ext uri="{FF2B5EF4-FFF2-40B4-BE49-F238E27FC236}">
                  <a16:creationId xmlns:a16="http://schemas.microsoft.com/office/drawing/2014/main" id="{87D975ED-104E-726C-0C64-81C874CD56BF}"/>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22" name="Figura a mano libera 21">
              <a:extLst>
                <a:ext uri="{FF2B5EF4-FFF2-40B4-BE49-F238E27FC236}">
                  <a16:creationId xmlns:a16="http://schemas.microsoft.com/office/drawing/2014/main" id="{77F704B6-DE5C-796C-BDA9-A3ECEC3391D2}"/>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23" name="Figura a mano libera 22">
              <a:extLst>
                <a:ext uri="{FF2B5EF4-FFF2-40B4-BE49-F238E27FC236}">
                  <a16:creationId xmlns:a16="http://schemas.microsoft.com/office/drawing/2014/main" id="{AD49562F-3E75-AA23-656E-4CD11825D5BE}"/>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24" name="Figura a mano libera 23">
              <a:extLst>
                <a:ext uri="{FF2B5EF4-FFF2-40B4-BE49-F238E27FC236}">
                  <a16:creationId xmlns:a16="http://schemas.microsoft.com/office/drawing/2014/main" id="{C887F1B0-40C6-3265-EEB7-90889AA3E764}"/>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25" name="Figura a mano libera 24">
              <a:extLst>
                <a:ext uri="{FF2B5EF4-FFF2-40B4-BE49-F238E27FC236}">
                  <a16:creationId xmlns:a16="http://schemas.microsoft.com/office/drawing/2014/main" id="{0A8E6FE1-A6EA-6B42-1E4E-DE2832FF7EF0}"/>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26" name="Figura a mano libera 25">
              <a:extLst>
                <a:ext uri="{FF2B5EF4-FFF2-40B4-BE49-F238E27FC236}">
                  <a16:creationId xmlns:a16="http://schemas.microsoft.com/office/drawing/2014/main" id="{2D671288-EEB5-6888-96ED-A89496B0B852}"/>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27" name="Figura a mano libera 26">
              <a:extLst>
                <a:ext uri="{FF2B5EF4-FFF2-40B4-BE49-F238E27FC236}">
                  <a16:creationId xmlns:a16="http://schemas.microsoft.com/office/drawing/2014/main" id="{CF2D6E85-ED41-3F6F-3C79-F3C72EFC525E}"/>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28" name="Figura a mano libera 27">
              <a:extLst>
                <a:ext uri="{FF2B5EF4-FFF2-40B4-BE49-F238E27FC236}">
                  <a16:creationId xmlns:a16="http://schemas.microsoft.com/office/drawing/2014/main" id="{FFA3C455-F350-45A6-6A92-44EF3676E026}"/>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29" name="Figura a mano libera 28">
              <a:extLst>
                <a:ext uri="{FF2B5EF4-FFF2-40B4-BE49-F238E27FC236}">
                  <a16:creationId xmlns:a16="http://schemas.microsoft.com/office/drawing/2014/main" id="{7BBC2DB5-8CE2-02F5-BA04-221992108FBF}"/>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30" name="Figura a mano libera 29">
              <a:extLst>
                <a:ext uri="{FF2B5EF4-FFF2-40B4-BE49-F238E27FC236}">
                  <a16:creationId xmlns:a16="http://schemas.microsoft.com/office/drawing/2014/main" id="{11869579-C5E1-3CB1-7E69-44D028CF2E26}"/>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spTree>
    <p:extLst>
      <p:ext uri="{BB962C8B-B14F-4D97-AF65-F5344CB8AC3E}">
        <p14:creationId xmlns:p14="http://schemas.microsoft.com/office/powerpoint/2010/main" val="2282843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6D5917D-C657-C06B-02CA-039A145D746F}"/>
              </a:ext>
            </a:extLst>
          </p:cNvPr>
          <p:cNvSpPr/>
          <p:nvPr/>
        </p:nvSpPr>
        <p:spPr>
          <a:xfrm>
            <a:off x="10063605" y="11425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172" name="Elemento grafico 171">
            <a:extLst>
              <a:ext uri="{FF2B5EF4-FFF2-40B4-BE49-F238E27FC236}">
                <a16:creationId xmlns:a16="http://schemas.microsoft.com/office/drawing/2014/main" id="{B206FAB3-7DA5-FE18-253C-FF12223CB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00000">
            <a:off x="9584890" y="881269"/>
            <a:ext cx="7359886" cy="6408418"/>
          </a:xfrm>
          <a:prstGeom prst="rect">
            <a:avLst/>
          </a:prstGeom>
        </p:spPr>
      </p:pic>
      <p:sp>
        <p:nvSpPr>
          <p:cNvPr id="161" name="Elemento grafico 28">
            <a:extLst>
              <a:ext uri="{FF2B5EF4-FFF2-40B4-BE49-F238E27FC236}">
                <a16:creationId xmlns:a16="http://schemas.microsoft.com/office/drawing/2014/main" id="{A3ABE30B-FBD8-BAAA-0A5B-1C9B019FF209}"/>
              </a:ext>
            </a:extLst>
          </p:cNvPr>
          <p:cNvSpPr/>
          <p:nvPr/>
        </p:nvSpPr>
        <p:spPr>
          <a:xfrm rot="16200000">
            <a:off x="-4365443" y="3090309"/>
            <a:ext cx="8880670" cy="6431319"/>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dirty="0"/>
          </a:p>
        </p:txBody>
      </p:sp>
      <p:sp>
        <p:nvSpPr>
          <p:cNvPr id="3" name="CasellaDiTesto 2">
            <a:extLst>
              <a:ext uri="{FF2B5EF4-FFF2-40B4-BE49-F238E27FC236}">
                <a16:creationId xmlns:a16="http://schemas.microsoft.com/office/drawing/2014/main" id="{F3F65A16-123F-1018-ED13-3B753511BB62}"/>
              </a:ext>
            </a:extLst>
          </p:cNvPr>
          <p:cNvSpPr txBox="1"/>
          <p:nvPr/>
        </p:nvSpPr>
        <p:spPr>
          <a:xfrm>
            <a:off x="5322958" y="387787"/>
            <a:ext cx="2098739" cy="707886"/>
          </a:xfrm>
          <a:prstGeom prst="rect">
            <a:avLst/>
          </a:prstGeom>
          <a:noFill/>
        </p:spPr>
        <p:txBody>
          <a:bodyPr wrap="square" rtlCol="0">
            <a:spAutoFit/>
          </a:bodyPr>
          <a:lstStyle/>
          <a:p>
            <a:r>
              <a:rPr lang="it-CO" sz="4000" b="1" dirty="0">
                <a:solidFill>
                  <a:srgbClr val="0070C0"/>
                </a:solidFill>
                <a:latin typeface="Proxima Nova Rg" panose="02000506030000020004" pitchFamily="2" charset="0"/>
              </a:rPr>
              <a:t>Case 4</a:t>
            </a:r>
          </a:p>
        </p:txBody>
      </p:sp>
      <p:sp>
        <p:nvSpPr>
          <p:cNvPr id="173" name="Elemento grafico 8">
            <a:extLst>
              <a:ext uri="{FF2B5EF4-FFF2-40B4-BE49-F238E27FC236}">
                <a16:creationId xmlns:a16="http://schemas.microsoft.com/office/drawing/2014/main" id="{37F7469C-173E-E49B-B3A8-FA4261A9A06B}"/>
              </a:ext>
            </a:extLst>
          </p:cNvPr>
          <p:cNvSpPr/>
          <p:nvPr/>
        </p:nvSpPr>
        <p:spPr>
          <a:xfrm>
            <a:off x="10841321" y="5091315"/>
            <a:ext cx="572961" cy="2963600"/>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pic>
        <p:nvPicPr>
          <p:cNvPr id="174" name="Picture 7">
            <a:extLst>
              <a:ext uri="{FF2B5EF4-FFF2-40B4-BE49-F238E27FC236}">
                <a16:creationId xmlns:a16="http://schemas.microsoft.com/office/drawing/2014/main" id="{D4365F4D-F1B2-3DCE-06EA-8A8EB9144C0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 name="CasellaDiTesto 178">
            <a:extLst>
              <a:ext uri="{FF2B5EF4-FFF2-40B4-BE49-F238E27FC236}">
                <a16:creationId xmlns:a16="http://schemas.microsoft.com/office/drawing/2014/main" id="{B3272DC3-9416-3DFA-382B-0EFD1E32D0C9}"/>
              </a:ext>
            </a:extLst>
          </p:cNvPr>
          <p:cNvSpPr txBox="1"/>
          <p:nvPr/>
        </p:nvSpPr>
        <p:spPr>
          <a:xfrm>
            <a:off x="2680752" y="1532617"/>
            <a:ext cx="4770952" cy="4708981"/>
          </a:xfrm>
          <a:prstGeom prst="rect">
            <a:avLst/>
          </a:prstGeom>
          <a:noFill/>
        </p:spPr>
        <p:txBody>
          <a:bodyPr wrap="square">
            <a:spAutoFit/>
          </a:bodyPr>
          <a:lstStyle/>
          <a:p>
            <a:r>
              <a:rPr lang="en-US" sz="2000" dirty="0">
                <a:latin typeface="Proxima Nova Thin" panose="02000506030000020004" pitchFamily="2" charset="0"/>
              </a:rPr>
              <a:t>You have come to know that there is one older women above 80 years of age. </a:t>
            </a:r>
          </a:p>
          <a:p>
            <a:endParaRPr lang="en-US" sz="2000" dirty="0">
              <a:latin typeface="Proxima Nova Thin" panose="02000506030000020004" pitchFamily="2" charset="0"/>
            </a:endParaRPr>
          </a:p>
          <a:p>
            <a:r>
              <a:rPr lang="en-US" sz="2000" dirty="0" err="1">
                <a:latin typeface="Proxima Nova Thin" panose="02000506030000020004" pitchFamily="2" charset="0"/>
              </a:rPr>
              <a:t>Neighbours</a:t>
            </a:r>
            <a:r>
              <a:rPr lang="en-US" sz="2000" dirty="0">
                <a:latin typeface="Proxima Nova Thin" panose="02000506030000020004" pitchFamily="2" charset="0"/>
              </a:rPr>
              <a:t> have heard her crying but they have not seen her for over 3 months now. </a:t>
            </a:r>
          </a:p>
          <a:p>
            <a:endParaRPr lang="en-US" sz="2000" dirty="0">
              <a:latin typeface="Proxima Nova Thin" panose="02000506030000020004" pitchFamily="2" charset="0"/>
            </a:endParaRPr>
          </a:p>
          <a:p>
            <a:r>
              <a:rPr lang="en-US" sz="2000" dirty="0">
                <a:latin typeface="Proxima Nova Thin" panose="02000506030000020004" pitchFamily="2" charset="0"/>
              </a:rPr>
              <a:t>She is locked in a small dark room without window by her family. </a:t>
            </a:r>
          </a:p>
          <a:p>
            <a:endParaRPr lang="en-US" sz="2000" dirty="0">
              <a:latin typeface="Proxima Nova Thin" panose="02000506030000020004" pitchFamily="2" charset="0"/>
            </a:endParaRPr>
          </a:p>
          <a:p>
            <a:r>
              <a:rPr lang="en-US" sz="2000" dirty="0" err="1">
                <a:latin typeface="Proxima Nova Thin" panose="02000506030000020004" pitchFamily="2" charset="0"/>
              </a:rPr>
              <a:t>Neighbours</a:t>
            </a:r>
            <a:r>
              <a:rPr lang="en-US" sz="2000" dirty="0">
                <a:latin typeface="Proxima Nova Thin" panose="02000506030000020004" pitchFamily="2" charset="0"/>
              </a:rPr>
              <a:t> are always told that she is too old to come out and not interested in seeing anyone, but people fear that she is not given proper treatment and food, and also beaten sometimes. </a:t>
            </a:r>
          </a:p>
        </p:txBody>
      </p:sp>
      <p:sp>
        <p:nvSpPr>
          <p:cNvPr id="181" name="Elemento grafico 36">
            <a:extLst>
              <a:ext uri="{FF2B5EF4-FFF2-40B4-BE49-F238E27FC236}">
                <a16:creationId xmlns:a16="http://schemas.microsoft.com/office/drawing/2014/main" id="{3EFC72E0-BD4E-2035-DD79-901EBB7D67DF}"/>
              </a:ext>
            </a:extLst>
          </p:cNvPr>
          <p:cNvSpPr/>
          <p:nvPr/>
        </p:nvSpPr>
        <p:spPr>
          <a:xfrm>
            <a:off x="2356824" y="1631855"/>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4" name="Elemento grafico 36">
            <a:extLst>
              <a:ext uri="{FF2B5EF4-FFF2-40B4-BE49-F238E27FC236}">
                <a16:creationId xmlns:a16="http://schemas.microsoft.com/office/drawing/2014/main" id="{F609D4AC-B6CB-EF33-9A89-DD03FFEEDBFD}"/>
              </a:ext>
            </a:extLst>
          </p:cNvPr>
          <p:cNvSpPr/>
          <p:nvPr/>
        </p:nvSpPr>
        <p:spPr>
          <a:xfrm>
            <a:off x="2356824" y="2559702"/>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5" name="Elemento grafico 36">
            <a:extLst>
              <a:ext uri="{FF2B5EF4-FFF2-40B4-BE49-F238E27FC236}">
                <a16:creationId xmlns:a16="http://schemas.microsoft.com/office/drawing/2014/main" id="{965450A0-9CA3-E853-D118-52CEA1DE1F78}"/>
              </a:ext>
            </a:extLst>
          </p:cNvPr>
          <p:cNvSpPr/>
          <p:nvPr/>
        </p:nvSpPr>
        <p:spPr>
          <a:xfrm>
            <a:off x="2356824" y="3756490"/>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6" name="Elemento grafico 36">
            <a:extLst>
              <a:ext uri="{FF2B5EF4-FFF2-40B4-BE49-F238E27FC236}">
                <a16:creationId xmlns:a16="http://schemas.microsoft.com/office/drawing/2014/main" id="{CB05B53E-6DAE-5A23-A0B0-6AEF2BBBCE93}"/>
              </a:ext>
            </a:extLst>
          </p:cNvPr>
          <p:cNvSpPr/>
          <p:nvPr/>
        </p:nvSpPr>
        <p:spPr>
          <a:xfrm>
            <a:off x="2356824" y="4697784"/>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grpSp>
        <p:nvGrpSpPr>
          <p:cNvPr id="7" name="Gruppo 6">
            <a:extLst>
              <a:ext uri="{FF2B5EF4-FFF2-40B4-BE49-F238E27FC236}">
                <a16:creationId xmlns:a16="http://schemas.microsoft.com/office/drawing/2014/main" id="{561EC44B-E1AC-73FA-A39B-4BB849A15D29}"/>
              </a:ext>
            </a:extLst>
          </p:cNvPr>
          <p:cNvGrpSpPr/>
          <p:nvPr/>
        </p:nvGrpSpPr>
        <p:grpSpPr>
          <a:xfrm>
            <a:off x="7864588" y="2249746"/>
            <a:ext cx="2724909" cy="4022563"/>
            <a:chOff x="4712998" y="2674067"/>
            <a:chExt cx="2724909" cy="4022563"/>
          </a:xfrm>
        </p:grpSpPr>
        <p:pic>
          <p:nvPicPr>
            <p:cNvPr id="8" name="Picture 5" descr="An older woman lying in bed, unable to sit up alone ">
              <a:extLst>
                <a:ext uri="{FF2B5EF4-FFF2-40B4-BE49-F238E27FC236}">
                  <a16:creationId xmlns:a16="http://schemas.microsoft.com/office/drawing/2014/main" id="{54B9930E-9463-2658-FDB3-C2AD6C1CE4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726" t="32927" r="18016" b="15628"/>
            <a:stretch/>
          </p:blipFill>
          <p:spPr bwMode="auto">
            <a:xfrm>
              <a:off x="4733400" y="2706209"/>
              <a:ext cx="2691271" cy="2694146"/>
            </a:xfrm>
            <a:prstGeom prst="ellipse">
              <a:avLst/>
            </a:prstGeom>
            <a:noFill/>
            <a:ln>
              <a:noFill/>
            </a:ln>
          </p:spPr>
        </p:pic>
        <p:grpSp>
          <p:nvGrpSpPr>
            <p:cNvPr id="9" name="Elemento grafico 13">
              <a:extLst>
                <a:ext uri="{FF2B5EF4-FFF2-40B4-BE49-F238E27FC236}">
                  <a16:creationId xmlns:a16="http://schemas.microsoft.com/office/drawing/2014/main" id="{CD4057EA-2541-19B7-1E89-3873C9A5B272}"/>
                </a:ext>
              </a:extLst>
            </p:cNvPr>
            <p:cNvGrpSpPr/>
            <p:nvPr/>
          </p:nvGrpSpPr>
          <p:grpSpPr>
            <a:xfrm rot="7200000">
              <a:off x="4714485" y="2672580"/>
              <a:ext cx="2721936" cy="2724909"/>
              <a:chOff x="1146935" y="327331"/>
              <a:chExt cx="3515048" cy="3518888"/>
            </a:xfrm>
            <a:solidFill>
              <a:srgbClr val="F25A22"/>
            </a:solidFill>
          </p:grpSpPr>
          <p:sp>
            <p:nvSpPr>
              <p:cNvPr id="12" name="Figura a mano libera 11">
                <a:extLst>
                  <a:ext uri="{FF2B5EF4-FFF2-40B4-BE49-F238E27FC236}">
                    <a16:creationId xmlns:a16="http://schemas.microsoft.com/office/drawing/2014/main" id="{8ACDE38C-3C9F-9C34-9B87-9ED280767517}"/>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13" name="Figura a mano libera 12">
                <a:extLst>
                  <a:ext uri="{FF2B5EF4-FFF2-40B4-BE49-F238E27FC236}">
                    <a16:creationId xmlns:a16="http://schemas.microsoft.com/office/drawing/2014/main" id="{D97EAEB5-8175-9627-256F-910C0560E383}"/>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14" name="Figura a mano libera 13">
                <a:extLst>
                  <a:ext uri="{FF2B5EF4-FFF2-40B4-BE49-F238E27FC236}">
                    <a16:creationId xmlns:a16="http://schemas.microsoft.com/office/drawing/2014/main" id="{4AC17B76-594C-4E7A-5C25-05C27946BB8A}"/>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15" name="Figura a mano libera 14">
                <a:extLst>
                  <a:ext uri="{FF2B5EF4-FFF2-40B4-BE49-F238E27FC236}">
                    <a16:creationId xmlns:a16="http://schemas.microsoft.com/office/drawing/2014/main" id="{1382EF13-06CC-84C6-1EF8-7C9085D5B2E5}"/>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16" name="Figura a mano libera 15">
                <a:extLst>
                  <a:ext uri="{FF2B5EF4-FFF2-40B4-BE49-F238E27FC236}">
                    <a16:creationId xmlns:a16="http://schemas.microsoft.com/office/drawing/2014/main" id="{EAB1C0C4-83D7-9505-5724-F5C6A5F7E45F}"/>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17" name="Figura a mano libera 16">
                <a:extLst>
                  <a:ext uri="{FF2B5EF4-FFF2-40B4-BE49-F238E27FC236}">
                    <a16:creationId xmlns:a16="http://schemas.microsoft.com/office/drawing/2014/main" id="{2C7CAF75-AEFF-92F3-E7E5-6997A3522D53}"/>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18" name="Figura a mano libera 17">
                <a:extLst>
                  <a:ext uri="{FF2B5EF4-FFF2-40B4-BE49-F238E27FC236}">
                    <a16:creationId xmlns:a16="http://schemas.microsoft.com/office/drawing/2014/main" id="{C661ACF6-5281-2E6D-1A85-2885F8140E40}"/>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19" name="Figura a mano libera 18">
                <a:extLst>
                  <a:ext uri="{FF2B5EF4-FFF2-40B4-BE49-F238E27FC236}">
                    <a16:creationId xmlns:a16="http://schemas.microsoft.com/office/drawing/2014/main" id="{CBEDBC7C-9471-1BA9-341F-D40AB4B1C873}"/>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20" name="Figura a mano libera 19">
                <a:extLst>
                  <a:ext uri="{FF2B5EF4-FFF2-40B4-BE49-F238E27FC236}">
                    <a16:creationId xmlns:a16="http://schemas.microsoft.com/office/drawing/2014/main" id="{AC156D9D-8517-F346-25C9-59FEAC737A9A}"/>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21" name="Figura a mano libera 20">
                <a:extLst>
                  <a:ext uri="{FF2B5EF4-FFF2-40B4-BE49-F238E27FC236}">
                    <a16:creationId xmlns:a16="http://schemas.microsoft.com/office/drawing/2014/main" id="{999F3F26-1DAA-56AE-D49D-A2EE2DE498BC}"/>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22" name="Figura a mano libera 21">
                <a:extLst>
                  <a:ext uri="{FF2B5EF4-FFF2-40B4-BE49-F238E27FC236}">
                    <a16:creationId xmlns:a16="http://schemas.microsoft.com/office/drawing/2014/main" id="{086BAEC2-C959-0661-DCC4-C559F2FAD0C3}"/>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23" name="Figura a mano libera 22">
                <a:extLst>
                  <a:ext uri="{FF2B5EF4-FFF2-40B4-BE49-F238E27FC236}">
                    <a16:creationId xmlns:a16="http://schemas.microsoft.com/office/drawing/2014/main" id="{4B7341CC-8173-4723-7B82-FA78BEF5C9F7}"/>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sp>
          <p:nvSpPr>
            <p:cNvPr id="10" name="CasellaDiTesto 9">
              <a:extLst>
                <a:ext uri="{FF2B5EF4-FFF2-40B4-BE49-F238E27FC236}">
                  <a16:creationId xmlns:a16="http://schemas.microsoft.com/office/drawing/2014/main" id="{67578754-833F-63C2-09DA-BA7B5E077320}"/>
                </a:ext>
              </a:extLst>
            </p:cNvPr>
            <p:cNvSpPr txBox="1"/>
            <p:nvPr/>
          </p:nvSpPr>
          <p:spPr>
            <a:xfrm>
              <a:off x="4714484" y="5742523"/>
              <a:ext cx="2721937" cy="954107"/>
            </a:xfrm>
            <a:prstGeom prst="rect">
              <a:avLst/>
            </a:prstGeom>
            <a:noFill/>
          </p:spPr>
          <p:txBody>
            <a:bodyPr wrap="square" rtlCol="0">
              <a:spAutoFit/>
            </a:bodyPr>
            <a:lstStyle/>
            <a:p>
              <a:pPr algn="ctr"/>
              <a:r>
                <a:rPr lang="es-CO" sz="1400" dirty="0" err="1">
                  <a:solidFill>
                    <a:srgbClr val="1E1919"/>
                  </a:solidFill>
                  <a:latin typeface="Proxima Nova Thin" panose="02000506030000020004" pitchFamily="2" charset="0"/>
                </a:rPr>
                <a:t>Older</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woman</a:t>
              </a:r>
              <a:r>
                <a:rPr lang="es-CO" sz="1400" dirty="0">
                  <a:solidFill>
                    <a:srgbClr val="1E1919"/>
                  </a:solidFill>
                  <a:latin typeface="Proxima Nova Thin" panose="02000506030000020004" pitchFamily="2" charset="0"/>
                </a:rPr>
                <a:t>, 71 </a:t>
              </a:r>
              <a:r>
                <a:rPr lang="es-CO" sz="1400" dirty="0" err="1">
                  <a:solidFill>
                    <a:srgbClr val="1E1919"/>
                  </a:solidFill>
                  <a:latin typeface="Proxima Nova Thin" panose="02000506030000020004" pitchFamily="2" charset="0"/>
                </a:rPr>
                <a:t>years</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migrant</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from</a:t>
              </a:r>
              <a:r>
                <a:rPr lang="es-CO" sz="1400" dirty="0">
                  <a:solidFill>
                    <a:srgbClr val="1E1919"/>
                  </a:solidFill>
                  <a:latin typeface="Proxima Nova Thin" panose="02000506030000020004" pitchFamily="2" charset="0"/>
                </a:rPr>
                <a:t> Venezuela, has </a:t>
              </a:r>
              <a:r>
                <a:rPr lang="es-CO" sz="1400" dirty="0" err="1">
                  <a:solidFill>
                    <a:srgbClr val="1E1919"/>
                  </a:solidFill>
                  <a:latin typeface="Proxima Nova Thin" panose="02000506030000020004" pitchFamily="2" charset="0"/>
                </a:rPr>
                <a:t>alzheimer</a:t>
              </a:r>
              <a:r>
                <a:rPr lang="es-CO" sz="1400" dirty="0">
                  <a:solidFill>
                    <a:srgbClr val="1E1919"/>
                  </a:solidFill>
                  <a:latin typeface="Proxima Nova Thin" panose="02000506030000020004" pitchFamily="2" charset="0"/>
                </a:rPr>
                <a:t>.</a:t>
              </a:r>
            </a:p>
            <a:p>
              <a:pPr algn="ctr"/>
              <a:r>
                <a:rPr lang="es-CO" sz="1400" dirty="0" err="1">
                  <a:solidFill>
                    <a:srgbClr val="1E1919"/>
                  </a:solidFill>
                  <a:latin typeface="Proxima Nova Thin" panose="02000506030000020004" pitchFamily="2" charset="0"/>
                </a:rPr>
                <a:t>Ph</a:t>
              </a:r>
              <a:r>
                <a:rPr lang="es-CO" sz="1400" dirty="0">
                  <a:solidFill>
                    <a:srgbClr val="1E1919"/>
                  </a:solidFill>
                  <a:latin typeface="Proxima Nova Thin" panose="02000506030000020004" pitchFamily="2" charset="0"/>
                </a:rPr>
                <a:t>: Pedro Pinilla Seijas</a:t>
              </a:r>
              <a:endParaRPr lang="es-CO" sz="1400" dirty="0">
                <a:latin typeface="Proxima Nova Thin" panose="02000506030000020004" pitchFamily="2" charset="0"/>
              </a:endParaRPr>
            </a:p>
            <a:p>
              <a:pPr algn="ctr"/>
              <a:endParaRPr lang="it-CO" sz="1400" dirty="0">
                <a:latin typeface="Proxima Nova Thin" panose="02000506030000020004" pitchFamily="2" charset="0"/>
              </a:endParaRPr>
            </a:p>
          </p:txBody>
        </p:sp>
      </p:grpSp>
    </p:spTree>
    <p:extLst>
      <p:ext uri="{BB962C8B-B14F-4D97-AF65-F5344CB8AC3E}">
        <p14:creationId xmlns:p14="http://schemas.microsoft.com/office/powerpoint/2010/main" val="3131079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39825CA8-A6B5-BBB6-84DB-6898716F74FE}"/>
              </a:ext>
            </a:extLst>
          </p:cNvPr>
          <p:cNvPicPr>
            <a:picLocks noChangeAspect="1"/>
          </p:cNvPicPr>
          <p:nvPr/>
        </p:nvPicPr>
        <p:blipFill>
          <a:blip r:embed="rId3"/>
          <a:srcRect t="1716" b="1716"/>
          <a:stretch/>
        </p:blipFill>
        <p:spPr bwMode="auto">
          <a:xfrm>
            <a:off x="2328333" y="-152401"/>
            <a:ext cx="9863667" cy="7128933"/>
          </a:xfrm>
          <a:prstGeom prst="rect">
            <a:avLst/>
          </a:prstGeom>
          <a:noFill/>
          <a:ln>
            <a:noFill/>
          </a:ln>
        </p:spPr>
      </p:pic>
      <p:pic>
        <p:nvPicPr>
          <p:cNvPr id="3" name="Elemento grafico 2">
            <a:extLst>
              <a:ext uri="{FF2B5EF4-FFF2-40B4-BE49-F238E27FC236}">
                <a16:creationId xmlns:a16="http://schemas.microsoft.com/office/drawing/2014/main" id="{9AD954D2-7CCB-19D6-B8E8-957EBBB901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332954">
            <a:off x="-2656235" y="-553386"/>
            <a:ext cx="8196816" cy="9943751"/>
          </a:xfrm>
          <a:prstGeom prst="rect">
            <a:avLst/>
          </a:prstGeom>
        </p:spPr>
      </p:pic>
      <p:sp>
        <p:nvSpPr>
          <p:cNvPr id="5" name="CasellaDiTesto 4">
            <a:extLst>
              <a:ext uri="{FF2B5EF4-FFF2-40B4-BE49-F238E27FC236}">
                <a16:creationId xmlns:a16="http://schemas.microsoft.com/office/drawing/2014/main" id="{DAD5C688-B193-6C3F-1869-8139CF829C5B}"/>
              </a:ext>
            </a:extLst>
          </p:cNvPr>
          <p:cNvSpPr txBox="1"/>
          <p:nvPr/>
        </p:nvSpPr>
        <p:spPr>
          <a:xfrm>
            <a:off x="-597544" y="5016048"/>
            <a:ext cx="5662644" cy="1323439"/>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Feedback from the discussions</a:t>
            </a:r>
          </a:p>
        </p:txBody>
      </p:sp>
      <p:pic>
        <p:nvPicPr>
          <p:cNvPr id="15" name="Elemento grafico 14">
            <a:extLst>
              <a:ext uri="{FF2B5EF4-FFF2-40B4-BE49-F238E27FC236}">
                <a16:creationId xmlns:a16="http://schemas.microsoft.com/office/drawing/2014/main" id="{667A9805-7FF3-C103-FB2F-AF9B93EB5F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665637">
            <a:off x="-3625395" y="-1287589"/>
            <a:ext cx="6115526" cy="5324925"/>
          </a:xfrm>
          <a:prstGeom prst="rect">
            <a:avLst/>
          </a:prstGeom>
        </p:spPr>
      </p:pic>
      <p:sp>
        <p:nvSpPr>
          <p:cNvPr id="9" name="Elemento grafico 8">
            <a:extLst>
              <a:ext uri="{FF2B5EF4-FFF2-40B4-BE49-F238E27FC236}">
                <a16:creationId xmlns:a16="http://schemas.microsoft.com/office/drawing/2014/main" id="{217ED0A9-562E-5ED5-4CCB-A58F00B6A7DB}"/>
              </a:ext>
            </a:extLst>
          </p:cNvPr>
          <p:cNvSpPr/>
          <p:nvPr/>
        </p:nvSpPr>
        <p:spPr>
          <a:xfrm rot="16200000">
            <a:off x="596678" y="-359908"/>
            <a:ext cx="670780" cy="3469567"/>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F25A22"/>
          </a:solidFill>
          <a:ln w="8996" cap="flat">
            <a:noFill/>
            <a:prstDash val="solid"/>
            <a:miter/>
          </a:ln>
        </p:spPr>
        <p:txBody>
          <a:bodyPr rtlCol="0" anchor="ctr"/>
          <a:lstStyle/>
          <a:p>
            <a:endParaRPr lang="it-CO"/>
          </a:p>
        </p:txBody>
      </p:sp>
    </p:spTree>
    <p:extLst>
      <p:ext uri="{BB962C8B-B14F-4D97-AF65-F5344CB8AC3E}">
        <p14:creationId xmlns:p14="http://schemas.microsoft.com/office/powerpoint/2010/main" val="1238963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50653A8-DEE2-B008-519A-5D4EF179D1D2}"/>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5" name="Elemento grafico 4">
            <a:extLst>
              <a:ext uri="{FF2B5EF4-FFF2-40B4-BE49-F238E27FC236}">
                <a16:creationId xmlns:a16="http://schemas.microsoft.com/office/drawing/2014/main" id="{0AE9108B-6A05-F334-79D4-7E94ADE78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200000">
            <a:off x="-3435517" y="89220"/>
            <a:ext cx="7359886" cy="6408418"/>
          </a:xfrm>
          <a:prstGeom prst="rect">
            <a:avLst/>
          </a:prstGeom>
        </p:spPr>
      </p:pic>
      <p:sp>
        <p:nvSpPr>
          <p:cNvPr id="2" name="Elemento grafico 28">
            <a:extLst>
              <a:ext uri="{FF2B5EF4-FFF2-40B4-BE49-F238E27FC236}">
                <a16:creationId xmlns:a16="http://schemas.microsoft.com/office/drawing/2014/main" id="{04A1CFC2-ADDF-A9A6-8FB0-A68405162AE5}"/>
              </a:ext>
            </a:extLst>
          </p:cNvPr>
          <p:cNvSpPr/>
          <p:nvPr/>
        </p:nvSpPr>
        <p:spPr>
          <a:xfrm rot="10800000">
            <a:off x="-579121" y="2468807"/>
            <a:ext cx="13350242" cy="7815372"/>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dirty="0"/>
          </a:p>
        </p:txBody>
      </p:sp>
      <p:sp>
        <p:nvSpPr>
          <p:cNvPr id="12" name="Elemento grafico 10">
            <a:extLst>
              <a:ext uri="{FF2B5EF4-FFF2-40B4-BE49-F238E27FC236}">
                <a16:creationId xmlns:a16="http://schemas.microsoft.com/office/drawing/2014/main" id="{D959FEF5-D56F-BEEF-6FC8-4418A5768701}"/>
              </a:ext>
            </a:extLst>
          </p:cNvPr>
          <p:cNvSpPr/>
          <p:nvPr/>
        </p:nvSpPr>
        <p:spPr>
          <a:xfrm>
            <a:off x="2594592" y="6070245"/>
            <a:ext cx="1504059" cy="1441180"/>
          </a:xfrm>
          <a:custGeom>
            <a:avLst/>
            <a:gdLst>
              <a:gd name="connsiteX0" fmla="*/ 0 w 1504059"/>
              <a:gd name="connsiteY0" fmla="*/ 71994 h 1441180"/>
              <a:gd name="connsiteX1" fmla="*/ 71483 w 1504059"/>
              <a:gd name="connsiteY1" fmla="*/ 71994 h 1441180"/>
              <a:gd name="connsiteX2" fmla="*/ 71483 w 1504059"/>
              <a:gd name="connsiteY2" fmla="*/ 0 h 1441180"/>
              <a:gd name="connsiteX3" fmla="*/ 0 w 1504059"/>
              <a:gd name="connsiteY3" fmla="*/ 0 h 1441180"/>
              <a:gd name="connsiteX4" fmla="*/ 238709 w 1504059"/>
              <a:gd name="connsiteY4" fmla="*/ 71994 h 1441180"/>
              <a:gd name="connsiteX5" fmla="*/ 310192 w 1504059"/>
              <a:gd name="connsiteY5" fmla="*/ 71994 h 1441180"/>
              <a:gd name="connsiteX6" fmla="*/ 310192 w 1504059"/>
              <a:gd name="connsiteY6" fmla="*/ 0 h 1441180"/>
              <a:gd name="connsiteX7" fmla="*/ 238709 w 1504059"/>
              <a:gd name="connsiteY7" fmla="*/ 0 h 1441180"/>
              <a:gd name="connsiteX8" fmla="*/ 477741 w 1504059"/>
              <a:gd name="connsiteY8" fmla="*/ 71994 h 1441180"/>
              <a:gd name="connsiteX9" fmla="*/ 549871 w 1504059"/>
              <a:gd name="connsiteY9" fmla="*/ 71994 h 1441180"/>
              <a:gd name="connsiteX10" fmla="*/ 549871 w 1504059"/>
              <a:gd name="connsiteY10" fmla="*/ 0 h 1441180"/>
              <a:gd name="connsiteX11" fmla="*/ 478711 w 1504059"/>
              <a:gd name="connsiteY11" fmla="*/ 0 h 1441180"/>
              <a:gd name="connsiteX12" fmla="*/ 716450 w 1504059"/>
              <a:gd name="connsiteY12" fmla="*/ 71994 h 1441180"/>
              <a:gd name="connsiteX13" fmla="*/ 787610 w 1504059"/>
              <a:gd name="connsiteY13" fmla="*/ 71994 h 1441180"/>
              <a:gd name="connsiteX14" fmla="*/ 787610 w 1504059"/>
              <a:gd name="connsiteY14" fmla="*/ 0 h 1441180"/>
              <a:gd name="connsiteX15" fmla="*/ 716450 w 1504059"/>
              <a:gd name="connsiteY15" fmla="*/ 0 h 1441180"/>
              <a:gd name="connsiteX16" fmla="*/ 955159 w 1504059"/>
              <a:gd name="connsiteY16" fmla="*/ 71994 h 1441180"/>
              <a:gd name="connsiteX17" fmla="*/ 1026642 w 1504059"/>
              <a:gd name="connsiteY17" fmla="*/ 71994 h 1441180"/>
              <a:gd name="connsiteX18" fmla="*/ 1026642 w 1504059"/>
              <a:gd name="connsiteY18" fmla="*/ 0 h 1441180"/>
              <a:gd name="connsiteX19" fmla="*/ 955159 w 1504059"/>
              <a:gd name="connsiteY19" fmla="*/ 0 h 1441180"/>
              <a:gd name="connsiteX20" fmla="*/ 1193867 w 1504059"/>
              <a:gd name="connsiteY20" fmla="*/ 71994 h 1441180"/>
              <a:gd name="connsiteX21" fmla="*/ 1265351 w 1504059"/>
              <a:gd name="connsiteY21" fmla="*/ 71994 h 1441180"/>
              <a:gd name="connsiteX22" fmla="*/ 1265351 w 1504059"/>
              <a:gd name="connsiteY22" fmla="*/ 0 h 1441180"/>
              <a:gd name="connsiteX23" fmla="*/ 1193867 w 1504059"/>
              <a:gd name="connsiteY23" fmla="*/ 0 h 1441180"/>
              <a:gd name="connsiteX24" fmla="*/ 1432900 w 1504059"/>
              <a:gd name="connsiteY24" fmla="*/ 0 h 1441180"/>
              <a:gd name="connsiteX25" fmla="*/ 1432900 w 1504059"/>
              <a:gd name="connsiteY25" fmla="*/ 71994 h 1441180"/>
              <a:gd name="connsiteX26" fmla="*/ 1504059 w 1504059"/>
              <a:gd name="connsiteY26" fmla="*/ 71994 h 1441180"/>
              <a:gd name="connsiteX27" fmla="*/ 1504059 w 1504059"/>
              <a:gd name="connsiteY27" fmla="*/ 0 h 1441180"/>
              <a:gd name="connsiteX28" fmla="*/ 0 w 1504059"/>
              <a:gd name="connsiteY28" fmla="*/ 345636 h 1441180"/>
              <a:gd name="connsiteX29" fmla="*/ 71483 w 1504059"/>
              <a:gd name="connsiteY29" fmla="*/ 345636 h 1441180"/>
              <a:gd name="connsiteX30" fmla="*/ 71483 w 1504059"/>
              <a:gd name="connsiteY30" fmla="*/ 273968 h 1441180"/>
              <a:gd name="connsiteX31" fmla="*/ 0 w 1504059"/>
              <a:gd name="connsiteY31" fmla="*/ 273968 h 1441180"/>
              <a:gd name="connsiteX32" fmla="*/ 238709 w 1504059"/>
              <a:gd name="connsiteY32" fmla="*/ 345636 h 1441180"/>
              <a:gd name="connsiteX33" fmla="*/ 310192 w 1504059"/>
              <a:gd name="connsiteY33" fmla="*/ 345636 h 1441180"/>
              <a:gd name="connsiteX34" fmla="*/ 310192 w 1504059"/>
              <a:gd name="connsiteY34" fmla="*/ 273968 h 1441180"/>
              <a:gd name="connsiteX35" fmla="*/ 238709 w 1504059"/>
              <a:gd name="connsiteY35" fmla="*/ 273968 h 1441180"/>
              <a:gd name="connsiteX36" fmla="*/ 477741 w 1504059"/>
              <a:gd name="connsiteY36" fmla="*/ 345636 h 1441180"/>
              <a:gd name="connsiteX37" fmla="*/ 549871 w 1504059"/>
              <a:gd name="connsiteY37" fmla="*/ 345636 h 1441180"/>
              <a:gd name="connsiteX38" fmla="*/ 549871 w 1504059"/>
              <a:gd name="connsiteY38" fmla="*/ 273968 h 1441180"/>
              <a:gd name="connsiteX39" fmla="*/ 478711 w 1504059"/>
              <a:gd name="connsiteY39" fmla="*/ 273968 h 1441180"/>
              <a:gd name="connsiteX40" fmla="*/ 716450 w 1504059"/>
              <a:gd name="connsiteY40" fmla="*/ 345636 h 1441180"/>
              <a:gd name="connsiteX41" fmla="*/ 787610 w 1504059"/>
              <a:gd name="connsiteY41" fmla="*/ 345636 h 1441180"/>
              <a:gd name="connsiteX42" fmla="*/ 787610 w 1504059"/>
              <a:gd name="connsiteY42" fmla="*/ 273968 h 1441180"/>
              <a:gd name="connsiteX43" fmla="*/ 716450 w 1504059"/>
              <a:gd name="connsiteY43" fmla="*/ 273968 h 1441180"/>
              <a:gd name="connsiteX44" fmla="*/ 955159 w 1504059"/>
              <a:gd name="connsiteY44" fmla="*/ 345636 h 1441180"/>
              <a:gd name="connsiteX45" fmla="*/ 1026642 w 1504059"/>
              <a:gd name="connsiteY45" fmla="*/ 345636 h 1441180"/>
              <a:gd name="connsiteX46" fmla="*/ 1026642 w 1504059"/>
              <a:gd name="connsiteY46" fmla="*/ 273968 h 1441180"/>
              <a:gd name="connsiteX47" fmla="*/ 955159 w 1504059"/>
              <a:gd name="connsiteY47" fmla="*/ 273968 h 1441180"/>
              <a:gd name="connsiteX48" fmla="*/ 1193867 w 1504059"/>
              <a:gd name="connsiteY48" fmla="*/ 345636 h 1441180"/>
              <a:gd name="connsiteX49" fmla="*/ 1265351 w 1504059"/>
              <a:gd name="connsiteY49" fmla="*/ 345636 h 1441180"/>
              <a:gd name="connsiteX50" fmla="*/ 1265351 w 1504059"/>
              <a:gd name="connsiteY50" fmla="*/ 273968 h 1441180"/>
              <a:gd name="connsiteX51" fmla="*/ 1193867 w 1504059"/>
              <a:gd name="connsiteY51" fmla="*/ 273968 h 1441180"/>
              <a:gd name="connsiteX52" fmla="*/ 1432900 w 1504059"/>
              <a:gd name="connsiteY52" fmla="*/ 345636 h 1441180"/>
              <a:gd name="connsiteX53" fmla="*/ 1504059 w 1504059"/>
              <a:gd name="connsiteY53" fmla="*/ 345636 h 1441180"/>
              <a:gd name="connsiteX54" fmla="*/ 1504059 w 1504059"/>
              <a:gd name="connsiteY54" fmla="*/ 273968 h 1441180"/>
              <a:gd name="connsiteX55" fmla="*/ 1432900 w 1504059"/>
              <a:gd name="connsiteY55" fmla="*/ 273968 h 1441180"/>
              <a:gd name="connsiteX56" fmla="*/ 0 w 1504059"/>
              <a:gd name="connsiteY56" fmla="*/ 618952 h 1441180"/>
              <a:gd name="connsiteX57" fmla="*/ 71483 w 1504059"/>
              <a:gd name="connsiteY57" fmla="*/ 618952 h 1441180"/>
              <a:gd name="connsiteX58" fmla="*/ 71483 w 1504059"/>
              <a:gd name="connsiteY58" fmla="*/ 547609 h 1441180"/>
              <a:gd name="connsiteX59" fmla="*/ 0 w 1504059"/>
              <a:gd name="connsiteY59" fmla="*/ 547609 h 1441180"/>
              <a:gd name="connsiteX60" fmla="*/ 238709 w 1504059"/>
              <a:gd name="connsiteY60" fmla="*/ 618952 h 1441180"/>
              <a:gd name="connsiteX61" fmla="*/ 310192 w 1504059"/>
              <a:gd name="connsiteY61" fmla="*/ 618952 h 1441180"/>
              <a:gd name="connsiteX62" fmla="*/ 310192 w 1504059"/>
              <a:gd name="connsiteY62" fmla="*/ 547609 h 1441180"/>
              <a:gd name="connsiteX63" fmla="*/ 238709 w 1504059"/>
              <a:gd name="connsiteY63" fmla="*/ 547609 h 1441180"/>
              <a:gd name="connsiteX64" fmla="*/ 477741 w 1504059"/>
              <a:gd name="connsiteY64" fmla="*/ 618952 h 1441180"/>
              <a:gd name="connsiteX65" fmla="*/ 549871 w 1504059"/>
              <a:gd name="connsiteY65" fmla="*/ 618952 h 1441180"/>
              <a:gd name="connsiteX66" fmla="*/ 549871 w 1504059"/>
              <a:gd name="connsiteY66" fmla="*/ 547609 h 1441180"/>
              <a:gd name="connsiteX67" fmla="*/ 478711 w 1504059"/>
              <a:gd name="connsiteY67" fmla="*/ 547609 h 1441180"/>
              <a:gd name="connsiteX68" fmla="*/ 716450 w 1504059"/>
              <a:gd name="connsiteY68" fmla="*/ 618952 h 1441180"/>
              <a:gd name="connsiteX69" fmla="*/ 787610 w 1504059"/>
              <a:gd name="connsiteY69" fmla="*/ 618952 h 1441180"/>
              <a:gd name="connsiteX70" fmla="*/ 787610 w 1504059"/>
              <a:gd name="connsiteY70" fmla="*/ 547609 h 1441180"/>
              <a:gd name="connsiteX71" fmla="*/ 716450 w 1504059"/>
              <a:gd name="connsiteY71" fmla="*/ 547609 h 1441180"/>
              <a:gd name="connsiteX72" fmla="*/ 955159 w 1504059"/>
              <a:gd name="connsiteY72" fmla="*/ 618952 h 1441180"/>
              <a:gd name="connsiteX73" fmla="*/ 1026642 w 1504059"/>
              <a:gd name="connsiteY73" fmla="*/ 618952 h 1441180"/>
              <a:gd name="connsiteX74" fmla="*/ 1026642 w 1504059"/>
              <a:gd name="connsiteY74" fmla="*/ 547609 h 1441180"/>
              <a:gd name="connsiteX75" fmla="*/ 955159 w 1504059"/>
              <a:gd name="connsiteY75" fmla="*/ 547609 h 1441180"/>
              <a:gd name="connsiteX76" fmla="*/ 1193867 w 1504059"/>
              <a:gd name="connsiteY76" fmla="*/ 618952 h 1441180"/>
              <a:gd name="connsiteX77" fmla="*/ 1265351 w 1504059"/>
              <a:gd name="connsiteY77" fmla="*/ 618952 h 1441180"/>
              <a:gd name="connsiteX78" fmla="*/ 1265351 w 1504059"/>
              <a:gd name="connsiteY78" fmla="*/ 547609 h 1441180"/>
              <a:gd name="connsiteX79" fmla="*/ 1193867 w 1504059"/>
              <a:gd name="connsiteY79" fmla="*/ 547609 h 1441180"/>
              <a:gd name="connsiteX80" fmla="*/ 1432900 w 1504059"/>
              <a:gd name="connsiteY80" fmla="*/ 618952 h 1441180"/>
              <a:gd name="connsiteX81" fmla="*/ 1504059 w 1504059"/>
              <a:gd name="connsiteY81" fmla="*/ 618952 h 1441180"/>
              <a:gd name="connsiteX82" fmla="*/ 1504059 w 1504059"/>
              <a:gd name="connsiteY82" fmla="*/ 547609 h 1441180"/>
              <a:gd name="connsiteX83" fmla="*/ 1432900 w 1504059"/>
              <a:gd name="connsiteY83" fmla="*/ 547609 h 1441180"/>
              <a:gd name="connsiteX84" fmla="*/ 0 w 1504059"/>
              <a:gd name="connsiteY84" fmla="*/ 893571 h 1441180"/>
              <a:gd name="connsiteX85" fmla="*/ 71483 w 1504059"/>
              <a:gd name="connsiteY85" fmla="*/ 893571 h 1441180"/>
              <a:gd name="connsiteX86" fmla="*/ 71483 w 1504059"/>
              <a:gd name="connsiteY86" fmla="*/ 821577 h 1441180"/>
              <a:gd name="connsiteX87" fmla="*/ 0 w 1504059"/>
              <a:gd name="connsiteY87" fmla="*/ 821577 h 1441180"/>
              <a:gd name="connsiteX88" fmla="*/ 238709 w 1504059"/>
              <a:gd name="connsiteY88" fmla="*/ 893571 h 1441180"/>
              <a:gd name="connsiteX89" fmla="*/ 310192 w 1504059"/>
              <a:gd name="connsiteY89" fmla="*/ 893571 h 1441180"/>
              <a:gd name="connsiteX90" fmla="*/ 310192 w 1504059"/>
              <a:gd name="connsiteY90" fmla="*/ 821577 h 1441180"/>
              <a:gd name="connsiteX91" fmla="*/ 238709 w 1504059"/>
              <a:gd name="connsiteY91" fmla="*/ 821577 h 1441180"/>
              <a:gd name="connsiteX92" fmla="*/ 477741 w 1504059"/>
              <a:gd name="connsiteY92" fmla="*/ 893571 h 1441180"/>
              <a:gd name="connsiteX93" fmla="*/ 549871 w 1504059"/>
              <a:gd name="connsiteY93" fmla="*/ 893571 h 1441180"/>
              <a:gd name="connsiteX94" fmla="*/ 549871 w 1504059"/>
              <a:gd name="connsiteY94" fmla="*/ 821577 h 1441180"/>
              <a:gd name="connsiteX95" fmla="*/ 478711 w 1504059"/>
              <a:gd name="connsiteY95" fmla="*/ 821577 h 1441180"/>
              <a:gd name="connsiteX96" fmla="*/ 716450 w 1504059"/>
              <a:gd name="connsiteY96" fmla="*/ 893571 h 1441180"/>
              <a:gd name="connsiteX97" fmla="*/ 787610 w 1504059"/>
              <a:gd name="connsiteY97" fmla="*/ 893571 h 1441180"/>
              <a:gd name="connsiteX98" fmla="*/ 787610 w 1504059"/>
              <a:gd name="connsiteY98" fmla="*/ 821577 h 1441180"/>
              <a:gd name="connsiteX99" fmla="*/ 716450 w 1504059"/>
              <a:gd name="connsiteY99" fmla="*/ 821577 h 1441180"/>
              <a:gd name="connsiteX100" fmla="*/ 955159 w 1504059"/>
              <a:gd name="connsiteY100" fmla="*/ 893571 h 1441180"/>
              <a:gd name="connsiteX101" fmla="*/ 1026642 w 1504059"/>
              <a:gd name="connsiteY101" fmla="*/ 893571 h 1441180"/>
              <a:gd name="connsiteX102" fmla="*/ 1026642 w 1504059"/>
              <a:gd name="connsiteY102" fmla="*/ 821577 h 1441180"/>
              <a:gd name="connsiteX103" fmla="*/ 955159 w 1504059"/>
              <a:gd name="connsiteY103" fmla="*/ 821577 h 1441180"/>
              <a:gd name="connsiteX104" fmla="*/ 1193867 w 1504059"/>
              <a:gd name="connsiteY104" fmla="*/ 893571 h 1441180"/>
              <a:gd name="connsiteX105" fmla="*/ 1265351 w 1504059"/>
              <a:gd name="connsiteY105" fmla="*/ 893571 h 1441180"/>
              <a:gd name="connsiteX106" fmla="*/ 1265351 w 1504059"/>
              <a:gd name="connsiteY106" fmla="*/ 821577 h 1441180"/>
              <a:gd name="connsiteX107" fmla="*/ 1193867 w 1504059"/>
              <a:gd name="connsiteY107" fmla="*/ 821577 h 1441180"/>
              <a:gd name="connsiteX108" fmla="*/ 1432900 w 1504059"/>
              <a:gd name="connsiteY108" fmla="*/ 893571 h 1441180"/>
              <a:gd name="connsiteX109" fmla="*/ 1504059 w 1504059"/>
              <a:gd name="connsiteY109" fmla="*/ 893571 h 1441180"/>
              <a:gd name="connsiteX110" fmla="*/ 1504059 w 1504059"/>
              <a:gd name="connsiteY110" fmla="*/ 821577 h 1441180"/>
              <a:gd name="connsiteX111" fmla="*/ 1432900 w 1504059"/>
              <a:gd name="connsiteY111" fmla="*/ 821577 h 1441180"/>
              <a:gd name="connsiteX112" fmla="*/ 0 w 1504059"/>
              <a:gd name="connsiteY112" fmla="*/ 1167213 h 1441180"/>
              <a:gd name="connsiteX113" fmla="*/ 71483 w 1504059"/>
              <a:gd name="connsiteY113" fmla="*/ 1167213 h 1441180"/>
              <a:gd name="connsiteX114" fmla="*/ 71483 w 1504059"/>
              <a:gd name="connsiteY114" fmla="*/ 1095219 h 1441180"/>
              <a:gd name="connsiteX115" fmla="*/ 0 w 1504059"/>
              <a:gd name="connsiteY115" fmla="*/ 1095219 h 1441180"/>
              <a:gd name="connsiteX116" fmla="*/ 238709 w 1504059"/>
              <a:gd name="connsiteY116" fmla="*/ 1167213 h 1441180"/>
              <a:gd name="connsiteX117" fmla="*/ 310192 w 1504059"/>
              <a:gd name="connsiteY117" fmla="*/ 1167213 h 1441180"/>
              <a:gd name="connsiteX118" fmla="*/ 310192 w 1504059"/>
              <a:gd name="connsiteY118" fmla="*/ 1095219 h 1441180"/>
              <a:gd name="connsiteX119" fmla="*/ 238709 w 1504059"/>
              <a:gd name="connsiteY119" fmla="*/ 1095219 h 1441180"/>
              <a:gd name="connsiteX120" fmla="*/ 477741 w 1504059"/>
              <a:gd name="connsiteY120" fmla="*/ 1167213 h 1441180"/>
              <a:gd name="connsiteX121" fmla="*/ 549871 w 1504059"/>
              <a:gd name="connsiteY121" fmla="*/ 1167213 h 1441180"/>
              <a:gd name="connsiteX122" fmla="*/ 549871 w 1504059"/>
              <a:gd name="connsiteY122" fmla="*/ 1095219 h 1441180"/>
              <a:gd name="connsiteX123" fmla="*/ 478711 w 1504059"/>
              <a:gd name="connsiteY123" fmla="*/ 1095219 h 1441180"/>
              <a:gd name="connsiteX124" fmla="*/ 716450 w 1504059"/>
              <a:gd name="connsiteY124" fmla="*/ 1167213 h 1441180"/>
              <a:gd name="connsiteX125" fmla="*/ 787610 w 1504059"/>
              <a:gd name="connsiteY125" fmla="*/ 1167213 h 1441180"/>
              <a:gd name="connsiteX126" fmla="*/ 787610 w 1504059"/>
              <a:gd name="connsiteY126" fmla="*/ 1095219 h 1441180"/>
              <a:gd name="connsiteX127" fmla="*/ 716450 w 1504059"/>
              <a:gd name="connsiteY127" fmla="*/ 1095219 h 1441180"/>
              <a:gd name="connsiteX128" fmla="*/ 955159 w 1504059"/>
              <a:gd name="connsiteY128" fmla="*/ 1167213 h 1441180"/>
              <a:gd name="connsiteX129" fmla="*/ 1026642 w 1504059"/>
              <a:gd name="connsiteY129" fmla="*/ 1167213 h 1441180"/>
              <a:gd name="connsiteX130" fmla="*/ 1026642 w 1504059"/>
              <a:gd name="connsiteY130" fmla="*/ 1095219 h 1441180"/>
              <a:gd name="connsiteX131" fmla="*/ 955159 w 1504059"/>
              <a:gd name="connsiteY131" fmla="*/ 1095219 h 1441180"/>
              <a:gd name="connsiteX132" fmla="*/ 1193867 w 1504059"/>
              <a:gd name="connsiteY132" fmla="*/ 1167213 h 1441180"/>
              <a:gd name="connsiteX133" fmla="*/ 1265351 w 1504059"/>
              <a:gd name="connsiteY133" fmla="*/ 1167213 h 1441180"/>
              <a:gd name="connsiteX134" fmla="*/ 1265351 w 1504059"/>
              <a:gd name="connsiteY134" fmla="*/ 1095219 h 1441180"/>
              <a:gd name="connsiteX135" fmla="*/ 1193867 w 1504059"/>
              <a:gd name="connsiteY135" fmla="*/ 1095219 h 1441180"/>
              <a:gd name="connsiteX136" fmla="*/ 1432900 w 1504059"/>
              <a:gd name="connsiteY136" fmla="*/ 1167213 h 1441180"/>
              <a:gd name="connsiteX137" fmla="*/ 1504059 w 1504059"/>
              <a:gd name="connsiteY137" fmla="*/ 1167213 h 1441180"/>
              <a:gd name="connsiteX138" fmla="*/ 1504059 w 1504059"/>
              <a:gd name="connsiteY138" fmla="*/ 1095219 h 1441180"/>
              <a:gd name="connsiteX139" fmla="*/ 1432900 w 1504059"/>
              <a:gd name="connsiteY139" fmla="*/ 1095219 h 1441180"/>
              <a:gd name="connsiteX140" fmla="*/ 0 w 1504059"/>
              <a:gd name="connsiteY140" fmla="*/ 1441180 h 1441180"/>
              <a:gd name="connsiteX141" fmla="*/ 71483 w 1504059"/>
              <a:gd name="connsiteY141" fmla="*/ 1441180 h 1441180"/>
              <a:gd name="connsiteX142" fmla="*/ 71483 w 1504059"/>
              <a:gd name="connsiteY142" fmla="*/ 1368209 h 1441180"/>
              <a:gd name="connsiteX143" fmla="*/ 0 w 1504059"/>
              <a:gd name="connsiteY143" fmla="*/ 1368209 h 1441180"/>
              <a:gd name="connsiteX144" fmla="*/ 238709 w 1504059"/>
              <a:gd name="connsiteY144" fmla="*/ 1441180 h 1441180"/>
              <a:gd name="connsiteX145" fmla="*/ 310192 w 1504059"/>
              <a:gd name="connsiteY145" fmla="*/ 1441180 h 1441180"/>
              <a:gd name="connsiteX146" fmla="*/ 310192 w 1504059"/>
              <a:gd name="connsiteY146" fmla="*/ 1368209 h 1441180"/>
              <a:gd name="connsiteX147" fmla="*/ 238709 w 1504059"/>
              <a:gd name="connsiteY147" fmla="*/ 1368209 h 1441180"/>
              <a:gd name="connsiteX148" fmla="*/ 477741 w 1504059"/>
              <a:gd name="connsiteY148" fmla="*/ 1441180 h 1441180"/>
              <a:gd name="connsiteX149" fmla="*/ 549871 w 1504059"/>
              <a:gd name="connsiteY149" fmla="*/ 1441180 h 1441180"/>
              <a:gd name="connsiteX150" fmla="*/ 549871 w 1504059"/>
              <a:gd name="connsiteY150" fmla="*/ 1368209 h 1441180"/>
              <a:gd name="connsiteX151" fmla="*/ 478711 w 1504059"/>
              <a:gd name="connsiteY151" fmla="*/ 1368209 h 1441180"/>
              <a:gd name="connsiteX152" fmla="*/ 716450 w 1504059"/>
              <a:gd name="connsiteY152" fmla="*/ 1441180 h 1441180"/>
              <a:gd name="connsiteX153" fmla="*/ 787610 w 1504059"/>
              <a:gd name="connsiteY153" fmla="*/ 1441180 h 1441180"/>
              <a:gd name="connsiteX154" fmla="*/ 787610 w 1504059"/>
              <a:gd name="connsiteY154" fmla="*/ 1368209 h 1441180"/>
              <a:gd name="connsiteX155" fmla="*/ 716450 w 1504059"/>
              <a:gd name="connsiteY155" fmla="*/ 1368209 h 1441180"/>
              <a:gd name="connsiteX156" fmla="*/ 955159 w 1504059"/>
              <a:gd name="connsiteY156" fmla="*/ 1441180 h 1441180"/>
              <a:gd name="connsiteX157" fmla="*/ 1026642 w 1504059"/>
              <a:gd name="connsiteY157" fmla="*/ 1441180 h 1441180"/>
              <a:gd name="connsiteX158" fmla="*/ 1026642 w 1504059"/>
              <a:gd name="connsiteY158" fmla="*/ 1368209 h 1441180"/>
              <a:gd name="connsiteX159" fmla="*/ 955159 w 1504059"/>
              <a:gd name="connsiteY159" fmla="*/ 1368209 h 1441180"/>
              <a:gd name="connsiteX160" fmla="*/ 1193867 w 1504059"/>
              <a:gd name="connsiteY160" fmla="*/ 1441180 h 1441180"/>
              <a:gd name="connsiteX161" fmla="*/ 1265351 w 1504059"/>
              <a:gd name="connsiteY161" fmla="*/ 1441180 h 1441180"/>
              <a:gd name="connsiteX162" fmla="*/ 1265351 w 1504059"/>
              <a:gd name="connsiteY162" fmla="*/ 1368209 h 1441180"/>
              <a:gd name="connsiteX163" fmla="*/ 1193867 w 1504059"/>
              <a:gd name="connsiteY163" fmla="*/ 1368209 h 1441180"/>
              <a:gd name="connsiteX164" fmla="*/ 1432900 w 1504059"/>
              <a:gd name="connsiteY164" fmla="*/ 1441180 h 1441180"/>
              <a:gd name="connsiteX165" fmla="*/ 1504059 w 1504059"/>
              <a:gd name="connsiteY165" fmla="*/ 1441180 h 1441180"/>
              <a:gd name="connsiteX166" fmla="*/ 1504059 w 1504059"/>
              <a:gd name="connsiteY166" fmla="*/ 1368209 h 1441180"/>
              <a:gd name="connsiteX167" fmla="*/ 1432900 w 1504059"/>
              <a:gd name="connsiteY167" fmla="*/ 1368209 h 14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504059" h="1441180">
                <a:moveTo>
                  <a:pt x="0" y="71994"/>
                </a:moveTo>
                <a:lnTo>
                  <a:pt x="71483" y="71994"/>
                </a:lnTo>
                <a:lnTo>
                  <a:pt x="71483" y="0"/>
                </a:lnTo>
                <a:lnTo>
                  <a:pt x="0" y="0"/>
                </a:lnTo>
                <a:close/>
                <a:moveTo>
                  <a:pt x="238709" y="71994"/>
                </a:moveTo>
                <a:lnTo>
                  <a:pt x="310192" y="71994"/>
                </a:lnTo>
                <a:lnTo>
                  <a:pt x="310192" y="0"/>
                </a:lnTo>
                <a:lnTo>
                  <a:pt x="238709" y="0"/>
                </a:lnTo>
                <a:close/>
                <a:moveTo>
                  <a:pt x="477741" y="71994"/>
                </a:moveTo>
                <a:lnTo>
                  <a:pt x="549871" y="71994"/>
                </a:lnTo>
                <a:lnTo>
                  <a:pt x="549871" y="0"/>
                </a:lnTo>
                <a:lnTo>
                  <a:pt x="478711" y="0"/>
                </a:lnTo>
                <a:close/>
                <a:moveTo>
                  <a:pt x="716450" y="71994"/>
                </a:moveTo>
                <a:lnTo>
                  <a:pt x="787610" y="71994"/>
                </a:lnTo>
                <a:lnTo>
                  <a:pt x="787610" y="0"/>
                </a:lnTo>
                <a:lnTo>
                  <a:pt x="716450" y="0"/>
                </a:lnTo>
                <a:close/>
                <a:moveTo>
                  <a:pt x="955159" y="71994"/>
                </a:moveTo>
                <a:lnTo>
                  <a:pt x="1026642" y="71994"/>
                </a:lnTo>
                <a:lnTo>
                  <a:pt x="1026642" y="0"/>
                </a:lnTo>
                <a:lnTo>
                  <a:pt x="955159" y="0"/>
                </a:lnTo>
                <a:close/>
                <a:moveTo>
                  <a:pt x="1193867" y="71994"/>
                </a:moveTo>
                <a:lnTo>
                  <a:pt x="1265351" y="71994"/>
                </a:lnTo>
                <a:lnTo>
                  <a:pt x="1265351" y="0"/>
                </a:lnTo>
                <a:lnTo>
                  <a:pt x="1193867" y="0"/>
                </a:lnTo>
                <a:close/>
                <a:moveTo>
                  <a:pt x="1432900" y="0"/>
                </a:moveTo>
                <a:lnTo>
                  <a:pt x="1432900" y="71994"/>
                </a:lnTo>
                <a:lnTo>
                  <a:pt x="1504059" y="71994"/>
                </a:lnTo>
                <a:lnTo>
                  <a:pt x="1504059" y="0"/>
                </a:lnTo>
                <a:close/>
                <a:moveTo>
                  <a:pt x="0" y="345636"/>
                </a:moveTo>
                <a:lnTo>
                  <a:pt x="71483" y="345636"/>
                </a:lnTo>
                <a:lnTo>
                  <a:pt x="71483" y="273968"/>
                </a:lnTo>
                <a:lnTo>
                  <a:pt x="0" y="273968"/>
                </a:lnTo>
                <a:close/>
                <a:moveTo>
                  <a:pt x="238709" y="345636"/>
                </a:moveTo>
                <a:lnTo>
                  <a:pt x="310192" y="345636"/>
                </a:lnTo>
                <a:lnTo>
                  <a:pt x="310192" y="273968"/>
                </a:lnTo>
                <a:lnTo>
                  <a:pt x="238709" y="273968"/>
                </a:lnTo>
                <a:close/>
                <a:moveTo>
                  <a:pt x="477741" y="345636"/>
                </a:moveTo>
                <a:lnTo>
                  <a:pt x="549871" y="345636"/>
                </a:lnTo>
                <a:lnTo>
                  <a:pt x="549871" y="273968"/>
                </a:lnTo>
                <a:lnTo>
                  <a:pt x="478711" y="273968"/>
                </a:lnTo>
                <a:close/>
                <a:moveTo>
                  <a:pt x="716450" y="345636"/>
                </a:moveTo>
                <a:lnTo>
                  <a:pt x="787610" y="345636"/>
                </a:lnTo>
                <a:lnTo>
                  <a:pt x="787610" y="273968"/>
                </a:lnTo>
                <a:lnTo>
                  <a:pt x="716450" y="273968"/>
                </a:lnTo>
                <a:close/>
                <a:moveTo>
                  <a:pt x="955159" y="345636"/>
                </a:moveTo>
                <a:lnTo>
                  <a:pt x="1026642" y="345636"/>
                </a:lnTo>
                <a:lnTo>
                  <a:pt x="1026642" y="273968"/>
                </a:lnTo>
                <a:lnTo>
                  <a:pt x="955159" y="273968"/>
                </a:lnTo>
                <a:close/>
                <a:moveTo>
                  <a:pt x="1193867" y="345636"/>
                </a:moveTo>
                <a:lnTo>
                  <a:pt x="1265351" y="345636"/>
                </a:lnTo>
                <a:lnTo>
                  <a:pt x="1265351" y="273968"/>
                </a:lnTo>
                <a:lnTo>
                  <a:pt x="1193867" y="273968"/>
                </a:lnTo>
                <a:close/>
                <a:moveTo>
                  <a:pt x="1432900" y="345636"/>
                </a:moveTo>
                <a:lnTo>
                  <a:pt x="1504059" y="345636"/>
                </a:lnTo>
                <a:lnTo>
                  <a:pt x="1504059" y="273968"/>
                </a:lnTo>
                <a:lnTo>
                  <a:pt x="1432900" y="273968"/>
                </a:lnTo>
                <a:close/>
                <a:moveTo>
                  <a:pt x="0" y="618952"/>
                </a:moveTo>
                <a:lnTo>
                  <a:pt x="71483" y="618952"/>
                </a:lnTo>
                <a:lnTo>
                  <a:pt x="71483" y="547609"/>
                </a:lnTo>
                <a:lnTo>
                  <a:pt x="0" y="547609"/>
                </a:lnTo>
                <a:close/>
                <a:moveTo>
                  <a:pt x="238709" y="618952"/>
                </a:moveTo>
                <a:lnTo>
                  <a:pt x="310192" y="618952"/>
                </a:lnTo>
                <a:lnTo>
                  <a:pt x="310192" y="547609"/>
                </a:lnTo>
                <a:lnTo>
                  <a:pt x="238709" y="547609"/>
                </a:lnTo>
                <a:close/>
                <a:moveTo>
                  <a:pt x="477741" y="618952"/>
                </a:moveTo>
                <a:lnTo>
                  <a:pt x="549871" y="618952"/>
                </a:lnTo>
                <a:lnTo>
                  <a:pt x="549871" y="547609"/>
                </a:lnTo>
                <a:lnTo>
                  <a:pt x="478711" y="547609"/>
                </a:lnTo>
                <a:close/>
                <a:moveTo>
                  <a:pt x="716450" y="618952"/>
                </a:moveTo>
                <a:lnTo>
                  <a:pt x="787610" y="618952"/>
                </a:lnTo>
                <a:lnTo>
                  <a:pt x="787610" y="547609"/>
                </a:lnTo>
                <a:lnTo>
                  <a:pt x="716450" y="547609"/>
                </a:lnTo>
                <a:close/>
                <a:moveTo>
                  <a:pt x="955159" y="618952"/>
                </a:moveTo>
                <a:lnTo>
                  <a:pt x="1026642" y="618952"/>
                </a:lnTo>
                <a:lnTo>
                  <a:pt x="1026642" y="547609"/>
                </a:lnTo>
                <a:lnTo>
                  <a:pt x="955159" y="547609"/>
                </a:lnTo>
                <a:close/>
                <a:moveTo>
                  <a:pt x="1193867" y="618952"/>
                </a:moveTo>
                <a:lnTo>
                  <a:pt x="1265351" y="618952"/>
                </a:lnTo>
                <a:lnTo>
                  <a:pt x="1265351" y="547609"/>
                </a:lnTo>
                <a:lnTo>
                  <a:pt x="1193867" y="547609"/>
                </a:lnTo>
                <a:close/>
                <a:moveTo>
                  <a:pt x="1432900" y="618952"/>
                </a:moveTo>
                <a:lnTo>
                  <a:pt x="1504059" y="618952"/>
                </a:lnTo>
                <a:lnTo>
                  <a:pt x="1504059" y="547609"/>
                </a:lnTo>
                <a:lnTo>
                  <a:pt x="1432900" y="547609"/>
                </a:lnTo>
                <a:close/>
                <a:moveTo>
                  <a:pt x="0" y="893571"/>
                </a:moveTo>
                <a:lnTo>
                  <a:pt x="71483" y="893571"/>
                </a:lnTo>
                <a:lnTo>
                  <a:pt x="71483" y="821577"/>
                </a:lnTo>
                <a:lnTo>
                  <a:pt x="0" y="821577"/>
                </a:lnTo>
                <a:close/>
                <a:moveTo>
                  <a:pt x="238709" y="893571"/>
                </a:moveTo>
                <a:lnTo>
                  <a:pt x="310192" y="893571"/>
                </a:lnTo>
                <a:lnTo>
                  <a:pt x="310192" y="821577"/>
                </a:lnTo>
                <a:lnTo>
                  <a:pt x="238709" y="821577"/>
                </a:lnTo>
                <a:close/>
                <a:moveTo>
                  <a:pt x="477741" y="893571"/>
                </a:moveTo>
                <a:lnTo>
                  <a:pt x="549871" y="893571"/>
                </a:lnTo>
                <a:lnTo>
                  <a:pt x="549871" y="821577"/>
                </a:lnTo>
                <a:lnTo>
                  <a:pt x="478711" y="821577"/>
                </a:lnTo>
                <a:close/>
                <a:moveTo>
                  <a:pt x="716450" y="893571"/>
                </a:moveTo>
                <a:lnTo>
                  <a:pt x="787610" y="893571"/>
                </a:lnTo>
                <a:lnTo>
                  <a:pt x="787610" y="821577"/>
                </a:lnTo>
                <a:lnTo>
                  <a:pt x="716450" y="821577"/>
                </a:lnTo>
                <a:close/>
                <a:moveTo>
                  <a:pt x="955159" y="893571"/>
                </a:moveTo>
                <a:lnTo>
                  <a:pt x="1026642" y="893571"/>
                </a:lnTo>
                <a:lnTo>
                  <a:pt x="1026642" y="821577"/>
                </a:lnTo>
                <a:lnTo>
                  <a:pt x="955159" y="821577"/>
                </a:lnTo>
                <a:close/>
                <a:moveTo>
                  <a:pt x="1193867" y="893571"/>
                </a:moveTo>
                <a:lnTo>
                  <a:pt x="1265351" y="893571"/>
                </a:lnTo>
                <a:lnTo>
                  <a:pt x="1265351" y="821577"/>
                </a:lnTo>
                <a:lnTo>
                  <a:pt x="1193867" y="821577"/>
                </a:lnTo>
                <a:close/>
                <a:moveTo>
                  <a:pt x="1432900" y="893571"/>
                </a:moveTo>
                <a:lnTo>
                  <a:pt x="1504059" y="893571"/>
                </a:lnTo>
                <a:lnTo>
                  <a:pt x="1504059" y="821577"/>
                </a:lnTo>
                <a:lnTo>
                  <a:pt x="1432900" y="821577"/>
                </a:lnTo>
                <a:close/>
                <a:moveTo>
                  <a:pt x="0" y="1167213"/>
                </a:moveTo>
                <a:lnTo>
                  <a:pt x="71483" y="1167213"/>
                </a:lnTo>
                <a:lnTo>
                  <a:pt x="71483" y="1095219"/>
                </a:lnTo>
                <a:lnTo>
                  <a:pt x="0" y="1095219"/>
                </a:lnTo>
                <a:close/>
                <a:moveTo>
                  <a:pt x="238709" y="1167213"/>
                </a:moveTo>
                <a:lnTo>
                  <a:pt x="310192" y="1167213"/>
                </a:lnTo>
                <a:lnTo>
                  <a:pt x="310192" y="1095219"/>
                </a:lnTo>
                <a:lnTo>
                  <a:pt x="238709" y="1095219"/>
                </a:lnTo>
                <a:close/>
                <a:moveTo>
                  <a:pt x="477741" y="1167213"/>
                </a:moveTo>
                <a:lnTo>
                  <a:pt x="549871" y="1167213"/>
                </a:lnTo>
                <a:lnTo>
                  <a:pt x="549871" y="1095219"/>
                </a:lnTo>
                <a:lnTo>
                  <a:pt x="478711" y="1095219"/>
                </a:lnTo>
                <a:close/>
                <a:moveTo>
                  <a:pt x="716450" y="1167213"/>
                </a:moveTo>
                <a:lnTo>
                  <a:pt x="787610" y="1167213"/>
                </a:lnTo>
                <a:lnTo>
                  <a:pt x="787610" y="1095219"/>
                </a:lnTo>
                <a:lnTo>
                  <a:pt x="716450" y="1095219"/>
                </a:lnTo>
                <a:close/>
                <a:moveTo>
                  <a:pt x="955159" y="1167213"/>
                </a:moveTo>
                <a:lnTo>
                  <a:pt x="1026642" y="1167213"/>
                </a:lnTo>
                <a:lnTo>
                  <a:pt x="1026642" y="1095219"/>
                </a:lnTo>
                <a:lnTo>
                  <a:pt x="955159" y="1095219"/>
                </a:lnTo>
                <a:close/>
                <a:moveTo>
                  <a:pt x="1193867" y="1167213"/>
                </a:moveTo>
                <a:lnTo>
                  <a:pt x="1265351" y="1167213"/>
                </a:lnTo>
                <a:lnTo>
                  <a:pt x="1265351" y="1095219"/>
                </a:lnTo>
                <a:lnTo>
                  <a:pt x="1193867" y="1095219"/>
                </a:lnTo>
                <a:close/>
                <a:moveTo>
                  <a:pt x="1432900" y="1167213"/>
                </a:moveTo>
                <a:lnTo>
                  <a:pt x="1504059" y="1167213"/>
                </a:lnTo>
                <a:lnTo>
                  <a:pt x="1504059" y="1095219"/>
                </a:lnTo>
                <a:lnTo>
                  <a:pt x="1432900" y="1095219"/>
                </a:lnTo>
                <a:close/>
                <a:moveTo>
                  <a:pt x="0" y="1441180"/>
                </a:moveTo>
                <a:lnTo>
                  <a:pt x="71483" y="1441180"/>
                </a:lnTo>
                <a:lnTo>
                  <a:pt x="71483" y="1368209"/>
                </a:lnTo>
                <a:lnTo>
                  <a:pt x="0" y="1368209"/>
                </a:lnTo>
                <a:close/>
                <a:moveTo>
                  <a:pt x="238709" y="1441180"/>
                </a:moveTo>
                <a:lnTo>
                  <a:pt x="310192" y="1441180"/>
                </a:lnTo>
                <a:lnTo>
                  <a:pt x="310192" y="1368209"/>
                </a:lnTo>
                <a:lnTo>
                  <a:pt x="238709" y="1368209"/>
                </a:lnTo>
                <a:close/>
                <a:moveTo>
                  <a:pt x="477741" y="1441180"/>
                </a:moveTo>
                <a:lnTo>
                  <a:pt x="549871" y="1441180"/>
                </a:lnTo>
                <a:lnTo>
                  <a:pt x="549871" y="1368209"/>
                </a:lnTo>
                <a:lnTo>
                  <a:pt x="478711" y="1368209"/>
                </a:lnTo>
                <a:close/>
                <a:moveTo>
                  <a:pt x="716450" y="1441180"/>
                </a:moveTo>
                <a:lnTo>
                  <a:pt x="787610" y="1441180"/>
                </a:lnTo>
                <a:lnTo>
                  <a:pt x="787610" y="1368209"/>
                </a:lnTo>
                <a:lnTo>
                  <a:pt x="716450" y="1368209"/>
                </a:lnTo>
                <a:close/>
                <a:moveTo>
                  <a:pt x="955159" y="1441180"/>
                </a:moveTo>
                <a:lnTo>
                  <a:pt x="1026642" y="1441180"/>
                </a:lnTo>
                <a:lnTo>
                  <a:pt x="1026642" y="1368209"/>
                </a:lnTo>
                <a:lnTo>
                  <a:pt x="955159" y="1368209"/>
                </a:lnTo>
                <a:close/>
                <a:moveTo>
                  <a:pt x="1193867" y="1441180"/>
                </a:moveTo>
                <a:lnTo>
                  <a:pt x="1265351" y="1441180"/>
                </a:lnTo>
                <a:lnTo>
                  <a:pt x="1265351" y="1368209"/>
                </a:lnTo>
                <a:lnTo>
                  <a:pt x="1193867" y="1368209"/>
                </a:lnTo>
                <a:close/>
                <a:moveTo>
                  <a:pt x="1432900" y="1441180"/>
                </a:moveTo>
                <a:lnTo>
                  <a:pt x="1504059" y="1441180"/>
                </a:lnTo>
                <a:lnTo>
                  <a:pt x="1504059" y="1368209"/>
                </a:lnTo>
                <a:lnTo>
                  <a:pt x="1432900" y="1368209"/>
                </a:lnTo>
                <a:close/>
              </a:path>
            </a:pathLst>
          </a:custGeom>
          <a:solidFill>
            <a:srgbClr val="FFFFFF"/>
          </a:solidFill>
          <a:ln w="32223" cap="flat">
            <a:noFill/>
            <a:prstDash val="solid"/>
            <a:miter/>
          </a:ln>
        </p:spPr>
        <p:txBody>
          <a:bodyPr rtlCol="0" anchor="ctr"/>
          <a:lstStyle/>
          <a:p>
            <a:endParaRPr lang="it-CO"/>
          </a:p>
        </p:txBody>
      </p:sp>
      <p:sp>
        <p:nvSpPr>
          <p:cNvPr id="13" name="Elemento grafico 8">
            <a:extLst>
              <a:ext uri="{FF2B5EF4-FFF2-40B4-BE49-F238E27FC236}">
                <a16:creationId xmlns:a16="http://schemas.microsoft.com/office/drawing/2014/main" id="{EBE81E85-31CA-4674-66CC-7BF12E25DBAF}"/>
              </a:ext>
            </a:extLst>
          </p:cNvPr>
          <p:cNvSpPr/>
          <p:nvPr/>
        </p:nvSpPr>
        <p:spPr>
          <a:xfrm>
            <a:off x="8137899" y="718562"/>
            <a:ext cx="518529" cy="2682053"/>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sp>
        <p:nvSpPr>
          <p:cNvPr id="15" name="CasellaDiTesto 14">
            <a:extLst>
              <a:ext uri="{FF2B5EF4-FFF2-40B4-BE49-F238E27FC236}">
                <a16:creationId xmlns:a16="http://schemas.microsoft.com/office/drawing/2014/main" id="{F68264D1-1382-CABA-3260-C4DEEACA4C47}"/>
              </a:ext>
            </a:extLst>
          </p:cNvPr>
          <p:cNvSpPr txBox="1"/>
          <p:nvPr/>
        </p:nvSpPr>
        <p:spPr>
          <a:xfrm>
            <a:off x="2120639" y="1034213"/>
            <a:ext cx="4078455" cy="1938992"/>
          </a:xfrm>
          <a:prstGeom prst="rect">
            <a:avLst/>
          </a:prstGeom>
          <a:noFill/>
        </p:spPr>
        <p:txBody>
          <a:bodyPr wrap="square">
            <a:spAutoFit/>
          </a:bodyPr>
          <a:lstStyle/>
          <a:p>
            <a:r>
              <a:rPr lang="it-CO" sz="4000" b="1" dirty="0">
                <a:solidFill>
                  <a:srgbClr val="0070C0"/>
                </a:solidFill>
                <a:latin typeface="Proxima Nova Rg" panose="02000506030000020004" pitchFamily="2" charset="0"/>
              </a:rPr>
              <a:t>Protection Case Management for older persons</a:t>
            </a:r>
            <a:endParaRPr lang="it-CO" sz="4000" dirty="0"/>
          </a:p>
        </p:txBody>
      </p:sp>
      <p:pic>
        <p:nvPicPr>
          <p:cNvPr id="17" name="Elemento grafico 16">
            <a:extLst>
              <a:ext uri="{FF2B5EF4-FFF2-40B4-BE49-F238E27FC236}">
                <a16:creationId xmlns:a16="http://schemas.microsoft.com/office/drawing/2014/main" id="{2087F7CC-FAD4-7C3D-D32E-682D796F8D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901225">
            <a:off x="9240547" y="3657711"/>
            <a:ext cx="4035916" cy="3514162"/>
          </a:xfrm>
          <a:prstGeom prst="rect">
            <a:avLst/>
          </a:prstGeom>
        </p:spPr>
      </p:pic>
      <p:sp>
        <p:nvSpPr>
          <p:cNvPr id="18" name="Figura a mano libera 17">
            <a:extLst>
              <a:ext uri="{FF2B5EF4-FFF2-40B4-BE49-F238E27FC236}">
                <a16:creationId xmlns:a16="http://schemas.microsoft.com/office/drawing/2014/main" id="{DD9D99B5-B7F7-BDE9-78BA-E72920301B1A}"/>
              </a:ext>
            </a:extLst>
          </p:cNvPr>
          <p:cNvSpPr/>
          <p:nvPr/>
        </p:nvSpPr>
        <p:spPr>
          <a:xfrm rot="21033741">
            <a:off x="2556090" y="4058432"/>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11" name="Picture 7">
            <a:extLst>
              <a:ext uri="{FF2B5EF4-FFF2-40B4-BE49-F238E27FC236}">
                <a16:creationId xmlns:a16="http://schemas.microsoft.com/office/drawing/2014/main" id="{7F0DC1D4-B792-FB6C-1916-36D4B4770C49}"/>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35B2D1BE-0FE7-D112-982B-6306728FD4F9}"/>
              </a:ext>
            </a:extLst>
          </p:cNvPr>
          <p:cNvSpPr txBox="1"/>
          <p:nvPr/>
        </p:nvSpPr>
        <p:spPr>
          <a:xfrm>
            <a:off x="7355225" y="3596935"/>
            <a:ext cx="2380820" cy="400110"/>
          </a:xfrm>
          <a:prstGeom prst="rect">
            <a:avLst/>
          </a:prstGeom>
          <a:noFill/>
        </p:spPr>
        <p:txBody>
          <a:bodyPr wrap="square" rtlCol="0">
            <a:spAutoFit/>
          </a:bodyPr>
          <a:lstStyle/>
          <a:p>
            <a:r>
              <a:rPr lang="en-GB" sz="2000" dirty="0">
                <a:solidFill>
                  <a:schemeClr val="bg1"/>
                </a:solidFill>
                <a:latin typeface="Proxima Nova Thin" panose="02000506030000020004" pitchFamily="2" charset="0"/>
              </a:rPr>
              <a:t>Making a case plan</a:t>
            </a:r>
          </a:p>
        </p:txBody>
      </p:sp>
    </p:spTree>
    <p:extLst>
      <p:ext uri="{BB962C8B-B14F-4D97-AF65-F5344CB8AC3E}">
        <p14:creationId xmlns:p14="http://schemas.microsoft.com/office/powerpoint/2010/main" val="2014129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5" descr="A person cooking in a kitchen&#10;&#10;Description automatically generated with low confidence">
            <a:extLst>
              <a:ext uri="{FF2B5EF4-FFF2-40B4-BE49-F238E27FC236}">
                <a16:creationId xmlns:a16="http://schemas.microsoft.com/office/drawing/2014/main" id="{969F4A72-5B5B-4D8D-AAC6-5ED93D5DAC1C}"/>
              </a:ext>
            </a:extLst>
          </p:cNvPr>
          <p:cNvPicPr>
            <a:picLocks noChangeAspect="1"/>
          </p:cNvPicPr>
          <p:nvPr/>
        </p:nvPicPr>
        <p:blipFill rotWithShape="1">
          <a:blip r:embed="rId3"/>
          <a:srcRect b="22165"/>
          <a:stretch/>
        </p:blipFill>
        <p:spPr>
          <a:xfrm>
            <a:off x="2070084" y="2450773"/>
            <a:ext cx="2657206" cy="2634354"/>
          </a:xfrm>
          <a:prstGeom prst="ellipse">
            <a:avLst/>
          </a:prstGeom>
        </p:spPr>
      </p:pic>
      <p:pic>
        <p:nvPicPr>
          <p:cNvPr id="22" name="Picture 9">
            <a:extLst>
              <a:ext uri="{FF2B5EF4-FFF2-40B4-BE49-F238E27FC236}">
                <a16:creationId xmlns:a16="http://schemas.microsoft.com/office/drawing/2014/main" id="{BD52F539-1364-8802-C110-740AB1D7149A}"/>
              </a:ext>
            </a:extLst>
          </p:cNvPr>
          <p:cNvPicPr>
            <a:picLocks noChangeAspect="1"/>
          </p:cNvPicPr>
          <p:nvPr/>
        </p:nvPicPr>
        <p:blipFill rotWithShape="1">
          <a:blip r:embed="rId4"/>
          <a:srcRect b="21127"/>
          <a:stretch/>
        </p:blipFill>
        <p:spPr>
          <a:xfrm>
            <a:off x="6402128" y="2397910"/>
            <a:ext cx="2638893" cy="2624392"/>
          </a:xfrm>
          <a:prstGeom prst="ellipse">
            <a:avLst/>
          </a:prstGeom>
        </p:spPr>
      </p:pic>
      <p:pic>
        <p:nvPicPr>
          <p:cNvPr id="64" name="Elemento grafico 63">
            <a:extLst>
              <a:ext uri="{FF2B5EF4-FFF2-40B4-BE49-F238E27FC236}">
                <a16:creationId xmlns:a16="http://schemas.microsoft.com/office/drawing/2014/main" id="{19221F52-8615-9816-9823-B1E85052E1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400000">
            <a:off x="9136734" y="3816744"/>
            <a:ext cx="6614935" cy="5759771"/>
          </a:xfrm>
          <a:prstGeom prst="rect">
            <a:avLst/>
          </a:prstGeom>
        </p:spPr>
      </p:pic>
      <p:sp>
        <p:nvSpPr>
          <p:cNvPr id="4" name="Rettangolo 3">
            <a:extLst>
              <a:ext uri="{FF2B5EF4-FFF2-40B4-BE49-F238E27FC236}">
                <a16:creationId xmlns:a16="http://schemas.microsoft.com/office/drawing/2014/main" id="{F386BDBC-E425-75C0-5C7E-6AE94535E3DE}"/>
              </a:ext>
            </a:extLst>
          </p:cNvPr>
          <p:cNvSpPr/>
          <p:nvPr/>
        </p:nvSpPr>
        <p:spPr>
          <a:xfrm>
            <a:off x="10059885" y="38529"/>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0" name="CasellaDiTesto 19">
            <a:extLst>
              <a:ext uri="{FF2B5EF4-FFF2-40B4-BE49-F238E27FC236}">
                <a16:creationId xmlns:a16="http://schemas.microsoft.com/office/drawing/2014/main" id="{9EDE0941-4E57-14D4-68F5-9B8CCD44F903}"/>
              </a:ext>
            </a:extLst>
          </p:cNvPr>
          <p:cNvSpPr txBox="1"/>
          <p:nvPr/>
        </p:nvSpPr>
        <p:spPr>
          <a:xfrm>
            <a:off x="341276" y="338943"/>
            <a:ext cx="6005845" cy="1323439"/>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Remember Betty and Garcia and his wife, Leti?</a:t>
            </a:r>
          </a:p>
        </p:txBody>
      </p:sp>
      <p:sp>
        <p:nvSpPr>
          <p:cNvPr id="38" name="Elemento grafico 10">
            <a:extLst>
              <a:ext uri="{FF2B5EF4-FFF2-40B4-BE49-F238E27FC236}">
                <a16:creationId xmlns:a16="http://schemas.microsoft.com/office/drawing/2014/main" id="{31764124-214D-9BEA-06CC-B1B4A2F74483}"/>
              </a:ext>
            </a:extLst>
          </p:cNvPr>
          <p:cNvSpPr/>
          <p:nvPr/>
        </p:nvSpPr>
        <p:spPr>
          <a:xfrm>
            <a:off x="7012708" y="-1565402"/>
            <a:ext cx="2299141" cy="2203023"/>
          </a:xfrm>
          <a:custGeom>
            <a:avLst/>
            <a:gdLst>
              <a:gd name="connsiteX0" fmla="*/ 0 w 1504059"/>
              <a:gd name="connsiteY0" fmla="*/ 71994 h 1441180"/>
              <a:gd name="connsiteX1" fmla="*/ 71483 w 1504059"/>
              <a:gd name="connsiteY1" fmla="*/ 71994 h 1441180"/>
              <a:gd name="connsiteX2" fmla="*/ 71483 w 1504059"/>
              <a:gd name="connsiteY2" fmla="*/ 0 h 1441180"/>
              <a:gd name="connsiteX3" fmla="*/ 0 w 1504059"/>
              <a:gd name="connsiteY3" fmla="*/ 0 h 1441180"/>
              <a:gd name="connsiteX4" fmla="*/ 238709 w 1504059"/>
              <a:gd name="connsiteY4" fmla="*/ 71994 h 1441180"/>
              <a:gd name="connsiteX5" fmla="*/ 310192 w 1504059"/>
              <a:gd name="connsiteY5" fmla="*/ 71994 h 1441180"/>
              <a:gd name="connsiteX6" fmla="*/ 310192 w 1504059"/>
              <a:gd name="connsiteY6" fmla="*/ 0 h 1441180"/>
              <a:gd name="connsiteX7" fmla="*/ 238709 w 1504059"/>
              <a:gd name="connsiteY7" fmla="*/ 0 h 1441180"/>
              <a:gd name="connsiteX8" fmla="*/ 477741 w 1504059"/>
              <a:gd name="connsiteY8" fmla="*/ 71994 h 1441180"/>
              <a:gd name="connsiteX9" fmla="*/ 549871 w 1504059"/>
              <a:gd name="connsiteY9" fmla="*/ 71994 h 1441180"/>
              <a:gd name="connsiteX10" fmla="*/ 549871 w 1504059"/>
              <a:gd name="connsiteY10" fmla="*/ 0 h 1441180"/>
              <a:gd name="connsiteX11" fmla="*/ 478711 w 1504059"/>
              <a:gd name="connsiteY11" fmla="*/ 0 h 1441180"/>
              <a:gd name="connsiteX12" fmla="*/ 716450 w 1504059"/>
              <a:gd name="connsiteY12" fmla="*/ 71994 h 1441180"/>
              <a:gd name="connsiteX13" fmla="*/ 787610 w 1504059"/>
              <a:gd name="connsiteY13" fmla="*/ 71994 h 1441180"/>
              <a:gd name="connsiteX14" fmla="*/ 787610 w 1504059"/>
              <a:gd name="connsiteY14" fmla="*/ 0 h 1441180"/>
              <a:gd name="connsiteX15" fmla="*/ 716450 w 1504059"/>
              <a:gd name="connsiteY15" fmla="*/ 0 h 1441180"/>
              <a:gd name="connsiteX16" fmla="*/ 955159 w 1504059"/>
              <a:gd name="connsiteY16" fmla="*/ 71994 h 1441180"/>
              <a:gd name="connsiteX17" fmla="*/ 1026642 w 1504059"/>
              <a:gd name="connsiteY17" fmla="*/ 71994 h 1441180"/>
              <a:gd name="connsiteX18" fmla="*/ 1026642 w 1504059"/>
              <a:gd name="connsiteY18" fmla="*/ 0 h 1441180"/>
              <a:gd name="connsiteX19" fmla="*/ 955159 w 1504059"/>
              <a:gd name="connsiteY19" fmla="*/ 0 h 1441180"/>
              <a:gd name="connsiteX20" fmla="*/ 1193867 w 1504059"/>
              <a:gd name="connsiteY20" fmla="*/ 71994 h 1441180"/>
              <a:gd name="connsiteX21" fmla="*/ 1265351 w 1504059"/>
              <a:gd name="connsiteY21" fmla="*/ 71994 h 1441180"/>
              <a:gd name="connsiteX22" fmla="*/ 1265351 w 1504059"/>
              <a:gd name="connsiteY22" fmla="*/ 0 h 1441180"/>
              <a:gd name="connsiteX23" fmla="*/ 1193867 w 1504059"/>
              <a:gd name="connsiteY23" fmla="*/ 0 h 1441180"/>
              <a:gd name="connsiteX24" fmla="*/ 1432900 w 1504059"/>
              <a:gd name="connsiteY24" fmla="*/ 0 h 1441180"/>
              <a:gd name="connsiteX25" fmla="*/ 1432900 w 1504059"/>
              <a:gd name="connsiteY25" fmla="*/ 71994 h 1441180"/>
              <a:gd name="connsiteX26" fmla="*/ 1504059 w 1504059"/>
              <a:gd name="connsiteY26" fmla="*/ 71994 h 1441180"/>
              <a:gd name="connsiteX27" fmla="*/ 1504059 w 1504059"/>
              <a:gd name="connsiteY27" fmla="*/ 0 h 1441180"/>
              <a:gd name="connsiteX28" fmla="*/ 0 w 1504059"/>
              <a:gd name="connsiteY28" fmla="*/ 345636 h 1441180"/>
              <a:gd name="connsiteX29" fmla="*/ 71483 w 1504059"/>
              <a:gd name="connsiteY29" fmla="*/ 345636 h 1441180"/>
              <a:gd name="connsiteX30" fmla="*/ 71483 w 1504059"/>
              <a:gd name="connsiteY30" fmla="*/ 273968 h 1441180"/>
              <a:gd name="connsiteX31" fmla="*/ 0 w 1504059"/>
              <a:gd name="connsiteY31" fmla="*/ 273968 h 1441180"/>
              <a:gd name="connsiteX32" fmla="*/ 238709 w 1504059"/>
              <a:gd name="connsiteY32" fmla="*/ 345636 h 1441180"/>
              <a:gd name="connsiteX33" fmla="*/ 310192 w 1504059"/>
              <a:gd name="connsiteY33" fmla="*/ 345636 h 1441180"/>
              <a:gd name="connsiteX34" fmla="*/ 310192 w 1504059"/>
              <a:gd name="connsiteY34" fmla="*/ 273968 h 1441180"/>
              <a:gd name="connsiteX35" fmla="*/ 238709 w 1504059"/>
              <a:gd name="connsiteY35" fmla="*/ 273968 h 1441180"/>
              <a:gd name="connsiteX36" fmla="*/ 477741 w 1504059"/>
              <a:gd name="connsiteY36" fmla="*/ 345636 h 1441180"/>
              <a:gd name="connsiteX37" fmla="*/ 549871 w 1504059"/>
              <a:gd name="connsiteY37" fmla="*/ 345636 h 1441180"/>
              <a:gd name="connsiteX38" fmla="*/ 549871 w 1504059"/>
              <a:gd name="connsiteY38" fmla="*/ 273968 h 1441180"/>
              <a:gd name="connsiteX39" fmla="*/ 478711 w 1504059"/>
              <a:gd name="connsiteY39" fmla="*/ 273968 h 1441180"/>
              <a:gd name="connsiteX40" fmla="*/ 716450 w 1504059"/>
              <a:gd name="connsiteY40" fmla="*/ 345636 h 1441180"/>
              <a:gd name="connsiteX41" fmla="*/ 787610 w 1504059"/>
              <a:gd name="connsiteY41" fmla="*/ 345636 h 1441180"/>
              <a:gd name="connsiteX42" fmla="*/ 787610 w 1504059"/>
              <a:gd name="connsiteY42" fmla="*/ 273968 h 1441180"/>
              <a:gd name="connsiteX43" fmla="*/ 716450 w 1504059"/>
              <a:gd name="connsiteY43" fmla="*/ 273968 h 1441180"/>
              <a:gd name="connsiteX44" fmla="*/ 955159 w 1504059"/>
              <a:gd name="connsiteY44" fmla="*/ 345636 h 1441180"/>
              <a:gd name="connsiteX45" fmla="*/ 1026642 w 1504059"/>
              <a:gd name="connsiteY45" fmla="*/ 345636 h 1441180"/>
              <a:gd name="connsiteX46" fmla="*/ 1026642 w 1504059"/>
              <a:gd name="connsiteY46" fmla="*/ 273968 h 1441180"/>
              <a:gd name="connsiteX47" fmla="*/ 955159 w 1504059"/>
              <a:gd name="connsiteY47" fmla="*/ 273968 h 1441180"/>
              <a:gd name="connsiteX48" fmla="*/ 1193867 w 1504059"/>
              <a:gd name="connsiteY48" fmla="*/ 345636 h 1441180"/>
              <a:gd name="connsiteX49" fmla="*/ 1265351 w 1504059"/>
              <a:gd name="connsiteY49" fmla="*/ 345636 h 1441180"/>
              <a:gd name="connsiteX50" fmla="*/ 1265351 w 1504059"/>
              <a:gd name="connsiteY50" fmla="*/ 273968 h 1441180"/>
              <a:gd name="connsiteX51" fmla="*/ 1193867 w 1504059"/>
              <a:gd name="connsiteY51" fmla="*/ 273968 h 1441180"/>
              <a:gd name="connsiteX52" fmla="*/ 1432900 w 1504059"/>
              <a:gd name="connsiteY52" fmla="*/ 345636 h 1441180"/>
              <a:gd name="connsiteX53" fmla="*/ 1504059 w 1504059"/>
              <a:gd name="connsiteY53" fmla="*/ 345636 h 1441180"/>
              <a:gd name="connsiteX54" fmla="*/ 1504059 w 1504059"/>
              <a:gd name="connsiteY54" fmla="*/ 273968 h 1441180"/>
              <a:gd name="connsiteX55" fmla="*/ 1432900 w 1504059"/>
              <a:gd name="connsiteY55" fmla="*/ 273968 h 1441180"/>
              <a:gd name="connsiteX56" fmla="*/ 0 w 1504059"/>
              <a:gd name="connsiteY56" fmla="*/ 618952 h 1441180"/>
              <a:gd name="connsiteX57" fmla="*/ 71483 w 1504059"/>
              <a:gd name="connsiteY57" fmla="*/ 618952 h 1441180"/>
              <a:gd name="connsiteX58" fmla="*/ 71483 w 1504059"/>
              <a:gd name="connsiteY58" fmla="*/ 547609 h 1441180"/>
              <a:gd name="connsiteX59" fmla="*/ 0 w 1504059"/>
              <a:gd name="connsiteY59" fmla="*/ 547609 h 1441180"/>
              <a:gd name="connsiteX60" fmla="*/ 238709 w 1504059"/>
              <a:gd name="connsiteY60" fmla="*/ 618952 h 1441180"/>
              <a:gd name="connsiteX61" fmla="*/ 310192 w 1504059"/>
              <a:gd name="connsiteY61" fmla="*/ 618952 h 1441180"/>
              <a:gd name="connsiteX62" fmla="*/ 310192 w 1504059"/>
              <a:gd name="connsiteY62" fmla="*/ 547609 h 1441180"/>
              <a:gd name="connsiteX63" fmla="*/ 238709 w 1504059"/>
              <a:gd name="connsiteY63" fmla="*/ 547609 h 1441180"/>
              <a:gd name="connsiteX64" fmla="*/ 477741 w 1504059"/>
              <a:gd name="connsiteY64" fmla="*/ 618952 h 1441180"/>
              <a:gd name="connsiteX65" fmla="*/ 549871 w 1504059"/>
              <a:gd name="connsiteY65" fmla="*/ 618952 h 1441180"/>
              <a:gd name="connsiteX66" fmla="*/ 549871 w 1504059"/>
              <a:gd name="connsiteY66" fmla="*/ 547609 h 1441180"/>
              <a:gd name="connsiteX67" fmla="*/ 478711 w 1504059"/>
              <a:gd name="connsiteY67" fmla="*/ 547609 h 1441180"/>
              <a:gd name="connsiteX68" fmla="*/ 716450 w 1504059"/>
              <a:gd name="connsiteY68" fmla="*/ 618952 h 1441180"/>
              <a:gd name="connsiteX69" fmla="*/ 787610 w 1504059"/>
              <a:gd name="connsiteY69" fmla="*/ 618952 h 1441180"/>
              <a:gd name="connsiteX70" fmla="*/ 787610 w 1504059"/>
              <a:gd name="connsiteY70" fmla="*/ 547609 h 1441180"/>
              <a:gd name="connsiteX71" fmla="*/ 716450 w 1504059"/>
              <a:gd name="connsiteY71" fmla="*/ 547609 h 1441180"/>
              <a:gd name="connsiteX72" fmla="*/ 955159 w 1504059"/>
              <a:gd name="connsiteY72" fmla="*/ 618952 h 1441180"/>
              <a:gd name="connsiteX73" fmla="*/ 1026642 w 1504059"/>
              <a:gd name="connsiteY73" fmla="*/ 618952 h 1441180"/>
              <a:gd name="connsiteX74" fmla="*/ 1026642 w 1504059"/>
              <a:gd name="connsiteY74" fmla="*/ 547609 h 1441180"/>
              <a:gd name="connsiteX75" fmla="*/ 955159 w 1504059"/>
              <a:gd name="connsiteY75" fmla="*/ 547609 h 1441180"/>
              <a:gd name="connsiteX76" fmla="*/ 1193867 w 1504059"/>
              <a:gd name="connsiteY76" fmla="*/ 618952 h 1441180"/>
              <a:gd name="connsiteX77" fmla="*/ 1265351 w 1504059"/>
              <a:gd name="connsiteY77" fmla="*/ 618952 h 1441180"/>
              <a:gd name="connsiteX78" fmla="*/ 1265351 w 1504059"/>
              <a:gd name="connsiteY78" fmla="*/ 547609 h 1441180"/>
              <a:gd name="connsiteX79" fmla="*/ 1193867 w 1504059"/>
              <a:gd name="connsiteY79" fmla="*/ 547609 h 1441180"/>
              <a:gd name="connsiteX80" fmla="*/ 1432900 w 1504059"/>
              <a:gd name="connsiteY80" fmla="*/ 618952 h 1441180"/>
              <a:gd name="connsiteX81" fmla="*/ 1504059 w 1504059"/>
              <a:gd name="connsiteY81" fmla="*/ 618952 h 1441180"/>
              <a:gd name="connsiteX82" fmla="*/ 1504059 w 1504059"/>
              <a:gd name="connsiteY82" fmla="*/ 547609 h 1441180"/>
              <a:gd name="connsiteX83" fmla="*/ 1432900 w 1504059"/>
              <a:gd name="connsiteY83" fmla="*/ 547609 h 1441180"/>
              <a:gd name="connsiteX84" fmla="*/ 0 w 1504059"/>
              <a:gd name="connsiteY84" fmla="*/ 893571 h 1441180"/>
              <a:gd name="connsiteX85" fmla="*/ 71483 w 1504059"/>
              <a:gd name="connsiteY85" fmla="*/ 893571 h 1441180"/>
              <a:gd name="connsiteX86" fmla="*/ 71483 w 1504059"/>
              <a:gd name="connsiteY86" fmla="*/ 821577 h 1441180"/>
              <a:gd name="connsiteX87" fmla="*/ 0 w 1504059"/>
              <a:gd name="connsiteY87" fmla="*/ 821577 h 1441180"/>
              <a:gd name="connsiteX88" fmla="*/ 238709 w 1504059"/>
              <a:gd name="connsiteY88" fmla="*/ 893571 h 1441180"/>
              <a:gd name="connsiteX89" fmla="*/ 310192 w 1504059"/>
              <a:gd name="connsiteY89" fmla="*/ 893571 h 1441180"/>
              <a:gd name="connsiteX90" fmla="*/ 310192 w 1504059"/>
              <a:gd name="connsiteY90" fmla="*/ 821577 h 1441180"/>
              <a:gd name="connsiteX91" fmla="*/ 238709 w 1504059"/>
              <a:gd name="connsiteY91" fmla="*/ 821577 h 1441180"/>
              <a:gd name="connsiteX92" fmla="*/ 477741 w 1504059"/>
              <a:gd name="connsiteY92" fmla="*/ 893571 h 1441180"/>
              <a:gd name="connsiteX93" fmla="*/ 549871 w 1504059"/>
              <a:gd name="connsiteY93" fmla="*/ 893571 h 1441180"/>
              <a:gd name="connsiteX94" fmla="*/ 549871 w 1504059"/>
              <a:gd name="connsiteY94" fmla="*/ 821577 h 1441180"/>
              <a:gd name="connsiteX95" fmla="*/ 478711 w 1504059"/>
              <a:gd name="connsiteY95" fmla="*/ 821577 h 1441180"/>
              <a:gd name="connsiteX96" fmla="*/ 716450 w 1504059"/>
              <a:gd name="connsiteY96" fmla="*/ 893571 h 1441180"/>
              <a:gd name="connsiteX97" fmla="*/ 787610 w 1504059"/>
              <a:gd name="connsiteY97" fmla="*/ 893571 h 1441180"/>
              <a:gd name="connsiteX98" fmla="*/ 787610 w 1504059"/>
              <a:gd name="connsiteY98" fmla="*/ 821577 h 1441180"/>
              <a:gd name="connsiteX99" fmla="*/ 716450 w 1504059"/>
              <a:gd name="connsiteY99" fmla="*/ 821577 h 1441180"/>
              <a:gd name="connsiteX100" fmla="*/ 955159 w 1504059"/>
              <a:gd name="connsiteY100" fmla="*/ 893571 h 1441180"/>
              <a:gd name="connsiteX101" fmla="*/ 1026642 w 1504059"/>
              <a:gd name="connsiteY101" fmla="*/ 893571 h 1441180"/>
              <a:gd name="connsiteX102" fmla="*/ 1026642 w 1504059"/>
              <a:gd name="connsiteY102" fmla="*/ 821577 h 1441180"/>
              <a:gd name="connsiteX103" fmla="*/ 955159 w 1504059"/>
              <a:gd name="connsiteY103" fmla="*/ 821577 h 1441180"/>
              <a:gd name="connsiteX104" fmla="*/ 1193867 w 1504059"/>
              <a:gd name="connsiteY104" fmla="*/ 893571 h 1441180"/>
              <a:gd name="connsiteX105" fmla="*/ 1265351 w 1504059"/>
              <a:gd name="connsiteY105" fmla="*/ 893571 h 1441180"/>
              <a:gd name="connsiteX106" fmla="*/ 1265351 w 1504059"/>
              <a:gd name="connsiteY106" fmla="*/ 821577 h 1441180"/>
              <a:gd name="connsiteX107" fmla="*/ 1193867 w 1504059"/>
              <a:gd name="connsiteY107" fmla="*/ 821577 h 1441180"/>
              <a:gd name="connsiteX108" fmla="*/ 1432900 w 1504059"/>
              <a:gd name="connsiteY108" fmla="*/ 893571 h 1441180"/>
              <a:gd name="connsiteX109" fmla="*/ 1504059 w 1504059"/>
              <a:gd name="connsiteY109" fmla="*/ 893571 h 1441180"/>
              <a:gd name="connsiteX110" fmla="*/ 1504059 w 1504059"/>
              <a:gd name="connsiteY110" fmla="*/ 821577 h 1441180"/>
              <a:gd name="connsiteX111" fmla="*/ 1432900 w 1504059"/>
              <a:gd name="connsiteY111" fmla="*/ 821577 h 1441180"/>
              <a:gd name="connsiteX112" fmla="*/ 0 w 1504059"/>
              <a:gd name="connsiteY112" fmla="*/ 1167213 h 1441180"/>
              <a:gd name="connsiteX113" fmla="*/ 71483 w 1504059"/>
              <a:gd name="connsiteY113" fmla="*/ 1167213 h 1441180"/>
              <a:gd name="connsiteX114" fmla="*/ 71483 w 1504059"/>
              <a:gd name="connsiteY114" fmla="*/ 1095219 h 1441180"/>
              <a:gd name="connsiteX115" fmla="*/ 0 w 1504059"/>
              <a:gd name="connsiteY115" fmla="*/ 1095219 h 1441180"/>
              <a:gd name="connsiteX116" fmla="*/ 238709 w 1504059"/>
              <a:gd name="connsiteY116" fmla="*/ 1167213 h 1441180"/>
              <a:gd name="connsiteX117" fmla="*/ 310192 w 1504059"/>
              <a:gd name="connsiteY117" fmla="*/ 1167213 h 1441180"/>
              <a:gd name="connsiteX118" fmla="*/ 310192 w 1504059"/>
              <a:gd name="connsiteY118" fmla="*/ 1095219 h 1441180"/>
              <a:gd name="connsiteX119" fmla="*/ 238709 w 1504059"/>
              <a:gd name="connsiteY119" fmla="*/ 1095219 h 1441180"/>
              <a:gd name="connsiteX120" fmla="*/ 477741 w 1504059"/>
              <a:gd name="connsiteY120" fmla="*/ 1167213 h 1441180"/>
              <a:gd name="connsiteX121" fmla="*/ 549871 w 1504059"/>
              <a:gd name="connsiteY121" fmla="*/ 1167213 h 1441180"/>
              <a:gd name="connsiteX122" fmla="*/ 549871 w 1504059"/>
              <a:gd name="connsiteY122" fmla="*/ 1095219 h 1441180"/>
              <a:gd name="connsiteX123" fmla="*/ 478711 w 1504059"/>
              <a:gd name="connsiteY123" fmla="*/ 1095219 h 1441180"/>
              <a:gd name="connsiteX124" fmla="*/ 716450 w 1504059"/>
              <a:gd name="connsiteY124" fmla="*/ 1167213 h 1441180"/>
              <a:gd name="connsiteX125" fmla="*/ 787610 w 1504059"/>
              <a:gd name="connsiteY125" fmla="*/ 1167213 h 1441180"/>
              <a:gd name="connsiteX126" fmla="*/ 787610 w 1504059"/>
              <a:gd name="connsiteY126" fmla="*/ 1095219 h 1441180"/>
              <a:gd name="connsiteX127" fmla="*/ 716450 w 1504059"/>
              <a:gd name="connsiteY127" fmla="*/ 1095219 h 1441180"/>
              <a:gd name="connsiteX128" fmla="*/ 955159 w 1504059"/>
              <a:gd name="connsiteY128" fmla="*/ 1167213 h 1441180"/>
              <a:gd name="connsiteX129" fmla="*/ 1026642 w 1504059"/>
              <a:gd name="connsiteY129" fmla="*/ 1167213 h 1441180"/>
              <a:gd name="connsiteX130" fmla="*/ 1026642 w 1504059"/>
              <a:gd name="connsiteY130" fmla="*/ 1095219 h 1441180"/>
              <a:gd name="connsiteX131" fmla="*/ 955159 w 1504059"/>
              <a:gd name="connsiteY131" fmla="*/ 1095219 h 1441180"/>
              <a:gd name="connsiteX132" fmla="*/ 1193867 w 1504059"/>
              <a:gd name="connsiteY132" fmla="*/ 1167213 h 1441180"/>
              <a:gd name="connsiteX133" fmla="*/ 1265351 w 1504059"/>
              <a:gd name="connsiteY133" fmla="*/ 1167213 h 1441180"/>
              <a:gd name="connsiteX134" fmla="*/ 1265351 w 1504059"/>
              <a:gd name="connsiteY134" fmla="*/ 1095219 h 1441180"/>
              <a:gd name="connsiteX135" fmla="*/ 1193867 w 1504059"/>
              <a:gd name="connsiteY135" fmla="*/ 1095219 h 1441180"/>
              <a:gd name="connsiteX136" fmla="*/ 1432900 w 1504059"/>
              <a:gd name="connsiteY136" fmla="*/ 1167213 h 1441180"/>
              <a:gd name="connsiteX137" fmla="*/ 1504059 w 1504059"/>
              <a:gd name="connsiteY137" fmla="*/ 1167213 h 1441180"/>
              <a:gd name="connsiteX138" fmla="*/ 1504059 w 1504059"/>
              <a:gd name="connsiteY138" fmla="*/ 1095219 h 1441180"/>
              <a:gd name="connsiteX139" fmla="*/ 1432900 w 1504059"/>
              <a:gd name="connsiteY139" fmla="*/ 1095219 h 1441180"/>
              <a:gd name="connsiteX140" fmla="*/ 0 w 1504059"/>
              <a:gd name="connsiteY140" fmla="*/ 1441180 h 1441180"/>
              <a:gd name="connsiteX141" fmla="*/ 71483 w 1504059"/>
              <a:gd name="connsiteY141" fmla="*/ 1441180 h 1441180"/>
              <a:gd name="connsiteX142" fmla="*/ 71483 w 1504059"/>
              <a:gd name="connsiteY142" fmla="*/ 1368209 h 1441180"/>
              <a:gd name="connsiteX143" fmla="*/ 0 w 1504059"/>
              <a:gd name="connsiteY143" fmla="*/ 1368209 h 1441180"/>
              <a:gd name="connsiteX144" fmla="*/ 238709 w 1504059"/>
              <a:gd name="connsiteY144" fmla="*/ 1441180 h 1441180"/>
              <a:gd name="connsiteX145" fmla="*/ 310192 w 1504059"/>
              <a:gd name="connsiteY145" fmla="*/ 1441180 h 1441180"/>
              <a:gd name="connsiteX146" fmla="*/ 310192 w 1504059"/>
              <a:gd name="connsiteY146" fmla="*/ 1368209 h 1441180"/>
              <a:gd name="connsiteX147" fmla="*/ 238709 w 1504059"/>
              <a:gd name="connsiteY147" fmla="*/ 1368209 h 1441180"/>
              <a:gd name="connsiteX148" fmla="*/ 477741 w 1504059"/>
              <a:gd name="connsiteY148" fmla="*/ 1441180 h 1441180"/>
              <a:gd name="connsiteX149" fmla="*/ 549871 w 1504059"/>
              <a:gd name="connsiteY149" fmla="*/ 1441180 h 1441180"/>
              <a:gd name="connsiteX150" fmla="*/ 549871 w 1504059"/>
              <a:gd name="connsiteY150" fmla="*/ 1368209 h 1441180"/>
              <a:gd name="connsiteX151" fmla="*/ 478711 w 1504059"/>
              <a:gd name="connsiteY151" fmla="*/ 1368209 h 1441180"/>
              <a:gd name="connsiteX152" fmla="*/ 716450 w 1504059"/>
              <a:gd name="connsiteY152" fmla="*/ 1441180 h 1441180"/>
              <a:gd name="connsiteX153" fmla="*/ 787610 w 1504059"/>
              <a:gd name="connsiteY153" fmla="*/ 1441180 h 1441180"/>
              <a:gd name="connsiteX154" fmla="*/ 787610 w 1504059"/>
              <a:gd name="connsiteY154" fmla="*/ 1368209 h 1441180"/>
              <a:gd name="connsiteX155" fmla="*/ 716450 w 1504059"/>
              <a:gd name="connsiteY155" fmla="*/ 1368209 h 1441180"/>
              <a:gd name="connsiteX156" fmla="*/ 955159 w 1504059"/>
              <a:gd name="connsiteY156" fmla="*/ 1441180 h 1441180"/>
              <a:gd name="connsiteX157" fmla="*/ 1026642 w 1504059"/>
              <a:gd name="connsiteY157" fmla="*/ 1441180 h 1441180"/>
              <a:gd name="connsiteX158" fmla="*/ 1026642 w 1504059"/>
              <a:gd name="connsiteY158" fmla="*/ 1368209 h 1441180"/>
              <a:gd name="connsiteX159" fmla="*/ 955159 w 1504059"/>
              <a:gd name="connsiteY159" fmla="*/ 1368209 h 1441180"/>
              <a:gd name="connsiteX160" fmla="*/ 1193867 w 1504059"/>
              <a:gd name="connsiteY160" fmla="*/ 1441180 h 1441180"/>
              <a:gd name="connsiteX161" fmla="*/ 1265351 w 1504059"/>
              <a:gd name="connsiteY161" fmla="*/ 1441180 h 1441180"/>
              <a:gd name="connsiteX162" fmla="*/ 1265351 w 1504059"/>
              <a:gd name="connsiteY162" fmla="*/ 1368209 h 1441180"/>
              <a:gd name="connsiteX163" fmla="*/ 1193867 w 1504059"/>
              <a:gd name="connsiteY163" fmla="*/ 1368209 h 1441180"/>
              <a:gd name="connsiteX164" fmla="*/ 1432900 w 1504059"/>
              <a:gd name="connsiteY164" fmla="*/ 1441180 h 1441180"/>
              <a:gd name="connsiteX165" fmla="*/ 1504059 w 1504059"/>
              <a:gd name="connsiteY165" fmla="*/ 1441180 h 1441180"/>
              <a:gd name="connsiteX166" fmla="*/ 1504059 w 1504059"/>
              <a:gd name="connsiteY166" fmla="*/ 1368209 h 1441180"/>
              <a:gd name="connsiteX167" fmla="*/ 1432900 w 1504059"/>
              <a:gd name="connsiteY167" fmla="*/ 1368209 h 14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504059" h="1441180">
                <a:moveTo>
                  <a:pt x="0" y="71994"/>
                </a:moveTo>
                <a:lnTo>
                  <a:pt x="71483" y="71994"/>
                </a:lnTo>
                <a:lnTo>
                  <a:pt x="71483" y="0"/>
                </a:lnTo>
                <a:lnTo>
                  <a:pt x="0" y="0"/>
                </a:lnTo>
                <a:close/>
                <a:moveTo>
                  <a:pt x="238709" y="71994"/>
                </a:moveTo>
                <a:lnTo>
                  <a:pt x="310192" y="71994"/>
                </a:lnTo>
                <a:lnTo>
                  <a:pt x="310192" y="0"/>
                </a:lnTo>
                <a:lnTo>
                  <a:pt x="238709" y="0"/>
                </a:lnTo>
                <a:close/>
                <a:moveTo>
                  <a:pt x="477741" y="71994"/>
                </a:moveTo>
                <a:lnTo>
                  <a:pt x="549871" y="71994"/>
                </a:lnTo>
                <a:lnTo>
                  <a:pt x="549871" y="0"/>
                </a:lnTo>
                <a:lnTo>
                  <a:pt x="478711" y="0"/>
                </a:lnTo>
                <a:close/>
                <a:moveTo>
                  <a:pt x="716450" y="71994"/>
                </a:moveTo>
                <a:lnTo>
                  <a:pt x="787610" y="71994"/>
                </a:lnTo>
                <a:lnTo>
                  <a:pt x="787610" y="0"/>
                </a:lnTo>
                <a:lnTo>
                  <a:pt x="716450" y="0"/>
                </a:lnTo>
                <a:close/>
                <a:moveTo>
                  <a:pt x="955159" y="71994"/>
                </a:moveTo>
                <a:lnTo>
                  <a:pt x="1026642" y="71994"/>
                </a:lnTo>
                <a:lnTo>
                  <a:pt x="1026642" y="0"/>
                </a:lnTo>
                <a:lnTo>
                  <a:pt x="955159" y="0"/>
                </a:lnTo>
                <a:close/>
                <a:moveTo>
                  <a:pt x="1193867" y="71994"/>
                </a:moveTo>
                <a:lnTo>
                  <a:pt x="1265351" y="71994"/>
                </a:lnTo>
                <a:lnTo>
                  <a:pt x="1265351" y="0"/>
                </a:lnTo>
                <a:lnTo>
                  <a:pt x="1193867" y="0"/>
                </a:lnTo>
                <a:close/>
                <a:moveTo>
                  <a:pt x="1432900" y="0"/>
                </a:moveTo>
                <a:lnTo>
                  <a:pt x="1432900" y="71994"/>
                </a:lnTo>
                <a:lnTo>
                  <a:pt x="1504059" y="71994"/>
                </a:lnTo>
                <a:lnTo>
                  <a:pt x="1504059" y="0"/>
                </a:lnTo>
                <a:close/>
                <a:moveTo>
                  <a:pt x="0" y="345636"/>
                </a:moveTo>
                <a:lnTo>
                  <a:pt x="71483" y="345636"/>
                </a:lnTo>
                <a:lnTo>
                  <a:pt x="71483" y="273968"/>
                </a:lnTo>
                <a:lnTo>
                  <a:pt x="0" y="273968"/>
                </a:lnTo>
                <a:close/>
                <a:moveTo>
                  <a:pt x="238709" y="345636"/>
                </a:moveTo>
                <a:lnTo>
                  <a:pt x="310192" y="345636"/>
                </a:lnTo>
                <a:lnTo>
                  <a:pt x="310192" y="273968"/>
                </a:lnTo>
                <a:lnTo>
                  <a:pt x="238709" y="273968"/>
                </a:lnTo>
                <a:close/>
                <a:moveTo>
                  <a:pt x="477741" y="345636"/>
                </a:moveTo>
                <a:lnTo>
                  <a:pt x="549871" y="345636"/>
                </a:lnTo>
                <a:lnTo>
                  <a:pt x="549871" y="273968"/>
                </a:lnTo>
                <a:lnTo>
                  <a:pt x="478711" y="273968"/>
                </a:lnTo>
                <a:close/>
                <a:moveTo>
                  <a:pt x="716450" y="345636"/>
                </a:moveTo>
                <a:lnTo>
                  <a:pt x="787610" y="345636"/>
                </a:lnTo>
                <a:lnTo>
                  <a:pt x="787610" y="273968"/>
                </a:lnTo>
                <a:lnTo>
                  <a:pt x="716450" y="273968"/>
                </a:lnTo>
                <a:close/>
                <a:moveTo>
                  <a:pt x="955159" y="345636"/>
                </a:moveTo>
                <a:lnTo>
                  <a:pt x="1026642" y="345636"/>
                </a:lnTo>
                <a:lnTo>
                  <a:pt x="1026642" y="273968"/>
                </a:lnTo>
                <a:lnTo>
                  <a:pt x="955159" y="273968"/>
                </a:lnTo>
                <a:close/>
                <a:moveTo>
                  <a:pt x="1193867" y="345636"/>
                </a:moveTo>
                <a:lnTo>
                  <a:pt x="1265351" y="345636"/>
                </a:lnTo>
                <a:lnTo>
                  <a:pt x="1265351" y="273968"/>
                </a:lnTo>
                <a:lnTo>
                  <a:pt x="1193867" y="273968"/>
                </a:lnTo>
                <a:close/>
                <a:moveTo>
                  <a:pt x="1432900" y="345636"/>
                </a:moveTo>
                <a:lnTo>
                  <a:pt x="1504059" y="345636"/>
                </a:lnTo>
                <a:lnTo>
                  <a:pt x="1504059" y="273968"/>
                </a:lnTo>
                <a:lnTo>
                  <a:pt x="1432900" y="273968"/>
                </a:lnTo>
                <a:close/>
                <a:moveTo>
                  <a:pt x="0" y="618952"/>
                </a:moveTo>
                <a:lnTo>
                  <a:pt x="71483" y="618952"/>
                </a:lnTo>
                <a:lnTo>
                  <a:pt x="71483" y="547609"/>
                </a:lnTo>
                <a:lnTo>
                  <a:pt x="0" y="547609"/>
                </a:lnTo>
                <a:close/>
                <a:moveTo>
                  <a:pt x="238709" y="618952"/>
                </a:moveTo>
                <a:lnTo>
                  <a:pt x="310192" y="618952"/>
                </a:lnTo>
                <a:lnTo>
                  <a:pt x="310192" y="547609"/>
                </a:lnTo>
                <a:lnTo>
                  <a:pt x="238709" y="547609"/>
                </a:lnTo>
                <a:close/>
                <a:moveTo>
                  <a:pt x="477741" y="618952"/>
                </a:moveTo>
                <a:lnTo>
                  <a:pt x="549871" y="618952"/>
                </a:lnTo>
                <a:lnTo>
                  <a:pt x="549871" y="547609"/>
                </a:lnTo>
                <a:lnTo>
                  <a:pt x="478711" y="547609"/>
                </a:lnTo>
                <a:close/>
                <a:moveTo>
                  <a:pt x="716450" y="618952"/>
                </a:moveTo>
                <a:lnTo>
                  <a:pt x="787610" y="618952"/>
                </a:lnTo>
                <a:lnTo>
                  <a:pt x="787610" y="547609"/>
                </a:lnTo>
                <a:lnTo>
                  <a:pt x="716450" y="547609"/>
                </a:lnTo>
                <a:close/>
                <a:moveTo>
                  <a:pt x="955159" y="618952"/>
                </a:moveTo>
                <a:lnTo>
                  <a:pt x="1026642" y="618952"/>
                </a:lnTo>
                <a:lnTo>
                  <a:pt x="1026642" y="547609"/>
                </a:lnTo>
                <a:lnTo>
                  <a:pt x="955159" y="547609"/>
                </a:lnTo>
                <a:close/>
                <a:moveTo>
                  <a:pt x="1193867" y="618952"/>
                </a:moveTo>
                <a:lnTo>
                  <a:pt x="1265351" y="618952"/>
                </a:lnTo>
                <a:lnTo>
                  <a:pt x="1265351" y="547609"/>
                </a:lnTo>
                <a:lnTo>
                  <a:pt x="1193867" y="547609"/>
                </a:lnTo>
                <a:close/>
                <a:moveTo>
                  <a:pt x="1432900" y="618952"/>
                </a:moveTo>
                <a:lnTo>
                  <a:pt x="1504059" y="618952"/>
                </a:lnTo>
                <a:lnTo>
                  <a:pt x="1504059" y="547609"/>
                </a:lnTo>
                <a:lnTo>
                  <a:pt x="1432900" y="547609"/>
                </a:lnTo>
                <a:close/>
                <a:moveTo>
                  <a:pt x="0" y="893571"/>
                </a:moveTo>
                <a:lnTo>
                  <a:pt x="71483" y="893571"/>
                </a:lnTo>
                <a:lnTo>
                  <a:pt x="71483" y="821577"/>
                </a:lnTo>
                <a:lnTo>
                  <a:pt x="0" y="821577"/>
                </a:lnTo>
                <a:close/>
                <a:moveTo>
                  <a:pt x="238709" y="893571"/>
                </a:moveTo>
                <a:lnTo>
                  <a:pt x="310192" y="893571"/>
                </a:lnTo>
                <a:lnTo>
                  <a:pt x="310192" y="821577"/>
                </a:lnTo>
                <a:lnTo>
                  <a:pt x="238709" y="821577"/>
                </a:lnTo>
                <a:close/>
                <a:moveTo>
                  <a:pt x="477741" y="893571"/>
                </a:moveTo>
                <a:lnTo>
                  <a:pt x="549871" y="893571"/>
                </a:lnTo>
                <a:lnTo>
                  <a:pt x="549871" y="821577"/>
                </a:lnTo>
                <a:lnTo>
                  <a:pt x="478711" y="821577"/>
                </a:lnTo>
                <a:close/>
                <a:moveTo>
                  <a:pt x="716450" y="893571"/>
                </a:moveTo>
                <a:lnTo>
                  <a:pt x="787610" y="893571"/>
                </a:lnTo>
                <a:lnTo>
                  <a:pt x="787610" y="821577"/>
                </a:lnTo>
                <a:lnTo>
                  <a:pt x="716450" y="821577"/>
                </a:lnTo>
                <a:close/>
                <a:moveTo>
                  <a:pt x="955159" y="893571"/>
                </a:moveTo>
                <a:lnTo>
                  <a:pt x="1026642" y="893571"/>
                </a:lnTo>
                <a:lnTo>
                  <a:pt x="1026642" y="821577"/>
                </a:lnTo>
                <a:lnTo>
                  <a:pt x="955159" y="821577"/>
                </a:lnTo>
                <a:close/>
                <a:moveTo>
                  <a:pt x="1193867" y="893571"/>
                </a:moveTo>
                <a:lnTo>
                  <a:pt x="1265351" y="893571"/>
                </a:lnTo>
                <a:lnTo>
                  <a:pt x="1265351" y="821577"/>
                </a:lnTo>
                <a:lnTo>
                  <a:pt x="1193867" y="821577"/>
                </a:lnTo>
                <a:close/>
                <a:moveTo>
                  <a:pt x="1432900" y="893571"/>
                </a:moveTo>
                <a:lnTo>
                  <a:pt x="1504059" y="893571"/>
                </a:lnTo>
                <a:lnTo>
                  <a:pt x="1504059" y="821577"/>
                </a:lnTo>
                <a:lnTo>
                  <a:pt x="1432900" y="821577"/>
                </a:lnTo>
                <a:close/>
                <a:moveTo>
                  <a:pt x="0" y="1167213"/>
                </a:moveTo>
                <a:lnTo>
                  <a:pt x="71483" y="1167213"/>
                </a:lnTo>
                <a:lnTo>
                  <a:pt x="71483" y="1095219"/>
                </a:lnTo>
                <a:lnTo>
                  <a:pt x="0" y="1095219"/>
                </a:lnTo>
                <a:close/>
                <a:moveTo>
                  <a:pt x="238709" y="1167213"/>
                </a:moveTo>
                <a:lnTo>
                  <a:pt x="310192" y="1167213"/>
                </a:lnTo>
                <a:lnTo>
                  <a:pt x="310192" y="1095219"/>
                </a:lnTo>
                <a:lnTo>
                  <a:pt x="238709" y="1095219"/>
                </a:lnTo>
                <a:close/>
                <a:moveTo>
                  <a:pt x="477741" y="1167213"/>
                </a:moveTo>
                <a:lnTo>
                  <a:pt x="549871" y="1167213"/>
                </a:lnTo>
                <a:lnTo>
                  <a:pt x="549871" y="1095219"/>
                </a:lnTo>
                <a:lnTo>
                  <a:pt x="478711" y="1095219"/>
                </a:lnTo>
                <a:close/>
                <a:moveTo>
                  <a:pt x="716450" y="1167213"/>
                </a:moveTo>
                <a:lnTo>
                  <a:pt x="787610" y="1167213"/>
                </a:lnTo>
                <a:lnTo>
                  <a:pt x="787610" y="1095219"/>
                </a:lnTo>
                <a:lnTo>
                  <a:pt x="716450" y="1095219"/>
                </a:lnTo>
                <a:close/>
                <a:moveTo>
                  <a:pt x="955159" y="1167213"/>
                </a:moveTo>
                <a:lnTo>
                  <a:pt x="1026642" y="1167213"/>
                </a:lnTo>
                <a:lnTo>
                  <a:pt x="1026642" y="1095219"/>
                </a:lnTo>
                <a:lnTo>
                  <a:pt x="955159" y="1095219"/>
                </a:lnTo>
                <a:close/>
                <a:moveTo>
                  <a:pt x="1193867" y="1167213"/>
                </a:moveTo>
                <a:lnTo>
                  <a:pt x="1265351" y="1167213"/>
                </a:lnTo>
                <a:lnTo>
                  <a:pt x="1265351" y="1095219"/>
                </a:lnTo>
                <a:lnTo>
                  <a:pt x="1193867" y="1095219"/>
                </a:lnTo>
                <a:close/>
                <a:moveTo>
                  <a:pt x="1432900" y="1167213"/>
                </a:moveTo>
                <a:lnTo>
                  <a:pt x="1504059" y="1167213"/>
                </a:lnTo>
                <a:lnTo>
                  <a:pt x="1504059" y="1095219"/>
                </a:lnTo>
                <a:lnTo>
                  <a:pt x="1432900" y="1095219"/>
                </a:lnTo>
                <a:close/>
                <a:moveTo>
                  <a:pt x="0" y="1441180"/>
                </a:moveTo>
                <a:lnTo>
                  <a:pt x="71483" y="1441180"/>
                </a:lnTo>
                <a:lnTo>
                  <a:pt x="71483" y="1368209"/>
                </a:lnTo>
                <a:lnTo>
                  <a:pt x="0" y="1368209"/>
                </a:lnTo>
                <a:close/>
                <a:moveTo>
                  <a:pt x="238709" y="1441180"/>
                </a:moveTo>
                <a:lnTo>
                  <a:pt x="310192" y="1441180"/>
                </a:lnTo>
                <a:lnTo>
                  <a:pt x="310192" y="1368209"/>
                </a:lnTo>
                <a:lnTo>
                  <a:pt x="238709" y="1368209"/>
                </a:lnTo>
                <a:close/>
                <a:moveTo>
                  <a:pt x="477741" y="1441180"/>
                </a:moveTo>
                <a:lnTo>
                  <a:pt x="549871" y="1441180"/>
                </a:lnTo>
                <a:lnTo>
                  <a:pt x="549871" y="1368209"/>
                </a:lnTo>
                <a:lnTo>
                  <a:pt x="478711" y="1368209"/>
                </a:lnTo>
                <a:close/>
                <a:moveTo>
                  <a:pt x="716450" y="1441180"/>
                </a:moveTo>
                <a:lnTo>
                  <a:pt x="787610" y="1441180"/>
                </a:lnTo>
                <a:lnTo>
                  <a:pt x="787610" y="1368209"/>
                </a:lnTo>
                <a:lnTo>
                  <a:pt x="716450" y="1368209"/>
                </a:lnTo>
                <a:close/>
                <a:moveTo>
                  <a:pt x="955159" y="1441180"/>
                </a:moveTo>
                <a:lnTo>
                  <a:pt x="1026642" y="1441180"/>
                </a:lnTo>
                <a:lnTo>
                  <a:pt x="1026642" y="1368209"/>
                </a:lnTo>
                <a:lnTo>
                  <a:pt x="955159" y="1368209"/>
                </a:lnTo>
                <a:close/>
                <a:moveTo>
                  <a:pt x="1193867" y="1441180"/>
                </a:moveTo>
                <a:lnTo>
                  <a:pt x="1265351" y="1441180"/>
                </a:lnTo>
                <a:lnTo>
                  <a:pt x="1265351" y="1368209"/>
                </a:lnTo>
                <a:lnTo>
                  <a:pt x="1193867" y="1368209"/>
                </a:lnTo>
                <a:close/>
                <a:moveTo>
                  <a:pt x="1432900" y="1441180"/>
                </a:moveTo>
                <a:lnTo>
                  <a:pt x="1504059" y="1441180"/>
                </a:lnTo>
                <a:lnTo>
                  <a:pt x="1504059" y="1368209"/>
                </a:lnTo>
                <a:lnTo>
                  <a:pt x="1432900" y="1368209"/>
                </a:lnTo>
                <a:close/>
              </a:path>
            </a:pathLst>
          </a:custGeom>
          <a:solidFill>
            <a:srgbClr val="ED1951"/>
          </a:solidFill>
          <a:ln w="32223" cap="flat">
            <a:noFill/>
            <a:prstDash val="solid"/>
            <a:miter/>
          </a:ln>
        </p:spPr>
        <p:txBody>
          <a:bodyPr rtlCol="0" anchor="ctr"/>
          <a:lstStyle/>
          <a:p>
            <a:endParaRPr lang="it-CO" dirty="0"/>
          </a:p>
        </p:txBody>
      </p:sp>
      <p:pic>
        <p:nvPicPr>
          <p:cNvPr id="10" name="Picture 7">
            <a:extLst>
              <a:ext uri="{FF2B5EF4-FFF2-40B4-BE49-F238E27FC236}">
                <a16:creationId xmlns:a16="http://schemas.microsoft.com/office/drawing/2014/main" id="{19A80DCC-8C43-054A-C20E-B84389CABF5B}"/>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asellaDiTesto 20">
            <a:extLst>
              <a:ext uri="{FF2B5EF4-FFF2-40B4-BE49-F238E27FC236}">
                <a16:creationId xmlns:a16="http://schemas.microsoft.com/office/drawing/2014/main" id="{CE6CC3AF-B0F6-1C69-C1C6-6255B59963E9}"/>
              </a:ext>
            </a:extLst>
          </p:cNvPr>
          <p:cNvSpPr txBox="1"/>
          <p:nvPr/>
        </p:nvSpPr>
        <p:spPr>
          <a:xfrm>
            <a:off x="1800281" y="5475962"/>
            <a:ext cx="3087833" cy="954107"/>
          </a:xfrm>
          <a:prstGeom prst="rect">
            <a:avLst/>
          </a:prstGeom>
          <a:noFill/>
        </p:spPr>
        <p:txBody>
          <a:bodyPr wrap="square" rtlCol="0">
            <a:spAutoFit/>
          </a:bodyPr>
          <a:lstStyle/>
          <a:p>
            <a:pPr algn="ctr"/>
            <a:r>
              <a:rPr lang="es-MX" sz="1400" dirty="0">
                <a:latin typeface="Proxima Nova Thin" panose="02000506030000020004" pitchFamily="2" charset="0"/>
              </a:rPr>
              <a:t>A 70-year-old colombian woman that was displaced by internal violence. </a:t>
            </a:r>
          </a:p>
          <a:p>
            <a:pPr algn="ctr"/>
            <a:r>
              <a:rPr lang="es-MX" sz="1400" dirty="0">
                <a:latin typeface="Proxima Nova Thin" panose="02000506030000020004" pitchFamily="2" charset="0"/>
              </a:rPr>
              <a:t>Ph: </a:t>
            </a:r>
            <a:r>
              <a:rPr lang="es-CO" sz="1400" dirty="0">
                <a:latin typeface="Proxima Nova Thin" panose="02000506030000020004" pitchFamily="2" charset="0"/>
              </a:rPr>
              <a:t>Sandra Viviana Trujillo Piza</a:t>
            </a:r>
          </a:p>
          <a:p>
            <a:pPr algn="ctr"/>
            <a:endParaRPr lang="it-CO" sz="1400" dirty="0">
              <a:latin typeface="Proxima Nova Thin" panose="02000506030000020004" pitchFamily="2" charset="0"/>
            </a:endParaRPr>
          </a:p>
        </p:txBody>
      </p:sp>
      <p:grpSp>
        <p:nvGrpSpPr>
          <p:cNvPr id="23" name="Elemento grafico 13">
            <a:extLst>
              <a:ext uri="{FF2B5EF4-FFF2-40B4-BE49-F238E27FC236}">
                <a16:creationId xmlns:a16="http://schemas.microsoft.com/office/drawing/2014/main" id="{EF4390E5-171C-6229-58B5-127C6059D6D2}"/>
              </a:ext>
            </a:extLst>
          </p:cNvPr>
          <p:cNvGrpSpPr/>
          <p:nvPr/>
        </p:nvGrpSpPr>
        <p:grpSpPr>
          <a:xfrm>
            <a:off x="2046145" y="2405496"/>
            <a:ext cx="2721936" cy="2724909"/>
            <a:chOff x="1146935" y="327331"/>
            <a:chExt cx="3515048" cy="3518888"/>
          </a:xfrm>
          <a:solidFill>
            <a:srgbClr val="F25A22"/>
          </a:solidFill>
        </p:grpSpPr>
        <p:sp>
          <p:nvSpPr>
            <p:cNvPr id="24" name="Figura a mano libera 23">
              <a:extLst>
                <a:ext uri="{FF2B5EF4-FFF2-40B4-BE49-F238E27FC236}">
                  <a16:creationId xmlns:a16="http://schemas.microsoft.com/office/drawing/2014/main" id="{B9334A63-5A98-290C-A738-1A1393FA5153}"/>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25" name="Figura a mano libera 24">
              <a:extLst>
                <a:ext uri="{FF2B5EF4-FFF2-40B4-BE49-F238E27FC236}">
                  <a16:creationId xmlns:a16="http://schemas.microsoft.com/office/drawing/2014/main" id="{F686BF8B-D517-DB24-17CB-F59DD36E0516}"/>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26" name="Figura a mano libera 25">
              <a:extLst>
                <a:ext uri="{FF2B5EF4-FFF2-40B4-BE49-F238E27FC236}">
                  <a16:creationId xmlns:a16="http://schemas.microsoft.com/office/drawing/2014/main" id="{7C2F9CB2-4399-42A0-A087-F72EF97DCF02}"/>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27" name="Figura a mano libera 26">
              <a:extLst>
                <a:ext uri="{FF2B5EF4-FFF2-40B4-BE49-F238E27FC236}">
                  <a16:creationId xmlns:a16="http://schemas.microsoft.com/office/drawing/2014/main" id="{AECE8310-926A-4522-1998-7C9494A2001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28" name="Figura a mano libera 27">
              <a:extLst>
                <a:ext uri="{FF2B5EF4-FFF2-40B4-BE49-F238E27FC236}">
                  <a16:creationId xmlns:a16="http://schemas.microsoft.com/office/drawing/2014/main" id="{D74876A5-2267-0B49-19C6-8B9DFE8AAED4}"/>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29" name="Figura a mano libera 28">
              <a:extLst>
                <a:ext uri="{FF2B5EF4-FFF2-40B4-BE49-F238E27FC236}">
                  <a16:creationId xmlns:a16="http://schemas.microsoft.com/office/drawing/2014/main" id="{3176C48E-2B80-9E8B-719A-8BDCC9441C52}"/>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30" name="Figura a mano libera 29">
              <a:extLst>
                <a:ext uri="{FF2B5EF4-FFF2-40B4-BE49-F238E27FC236}">
                  <a16:creationId xmlns:a16="http://schemas.microsoft.com/office/drawing/2014/main" id="{DBDF443B-D6C0-98AD-3C6E-A0D6F94705C2}"/>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31" name="Figura a mano libera 30">
              <a:extLst>
                <a:ext uri="{FF2B5EF4-FFF2-40B4-BE49-F238E27FC236}">
                  <a16:creationId xmlns:a16="http://schemas.microsoft.com/office/drawing/2014/main" id="{DEEB0A7C-796E-13D4-F9E1-A51EB77B20EB}"/>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32" name="Figura a mano libera 31">
              <a:extLst>
                <a:ext uri="{FF2B5EF4-FFF2-40B4-BE49-F238E27FC236}">
                  <a16:creationId xmlns:a16="http://schemas.microsoft.com/office/drawing/2014/main" id="{9E2E9853-8EBC-6710-9FFF-18CA0C1EA15D}"/>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33" name="Figura a mano libera 32">
              <a:extLst>
                <a:ext uri="{FF2B5EF4-FFF2-40B4-BE49-F238E27FC236}">
                  <a16:creationId xmlns:a16="http://schemas.microsoft.com/office/drawing/2014/main" id="{DB4A1F05-EB90-082A-B282-5F9009FDD8B8}"/>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34" name="Figura a mano libera 33">
              <a:extLst>
                <a:ext uri="{FF2B5EF4-FFF2-40B4-BE49-F238E27FC236}">
                  <a16:creationId xmlns:a16="http://schemas.microsoft.com/office/drawing/2014/main" id="{8316AA3F-FCF3-35A1-A7DE-23BC2B9E38CE}"/>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35" name="Figura a mano libera 34">
              <a:extLst>
                <a:ext uri="{FF2B5EF4-FFF2-40B4-BE49-F238E27FC236}">
                  <a16:creationId xmlns:a16="http://schemas.microsoft.com/office/drawing/2014/main" id="{2DCCA631-C41A-D3AC-0F43-DAB68F543645}"/>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grpSp>
        <p:nvGrpSpPr>
          <p:cNvPr id="3" name="Elemento grafico 13">
            <a:extLst>
              <a:ext uri="{FF2B5EF4-FFF2-40B4-BE49-F238E27FC236}">
                <a16:creationId xmlns:a16="http://schemas.microsoft.com/office/drawing/2014/main" id="{A26771E5-C619-FD19-FAFB-450949357936}"/>
              </a:ext>
            </a:extLst>
          </p:cNvPr>
          <p:cNvGrpSpPr/>
          <p:nvPr/>
        </p:nvGrpSpPr>
        <p:grpSpPr>
          <a:xfrm rot="7200000">
            <a:off x="6348608" y="2362456"/>
            <a:ext cx="2721936" cy="2724909"/>
            <a:chOff x="1146935" y="327331"/>
            <a:chExt cx="3515048" cy="3518888"/>
          </a:xfrm>
          <a:solidFill>
            <a:srgbClr val="F25A22"/>
          </a:solidFill>
        </p:grpSpPr>
        <p:sp>
          <p:nvSpPr>
            <p:cNvPr id="5" name="Figura a mano libera 4">
              <a:extLst>
                <a:ext uri="{FF2B5EF4-FFF2-40B4-BE49-F238E27FC236}">
                  <a16:creationId xmlns:a16="http://schemas.microsoft.com/office/drawing/2014/main" id="{41FF4211-EB14-EDD6-E683-B213E477217C}"/>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6" name="Figura a mano libera 5">
              <a:extLst>
                <a:ext uri="{FF2B5EF4-FFF2-40B4-BE49-F238E27FC236}">
                  <a16:creationId xmlns:a16="http://schemas.microsoft.com/office/drawing/2014/main" id="{40C2D825-DBEA-FB99-51E5-40E1C27C1269}"/>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7" name="Figura a mano libera 6">
              <a:extLst>
                <a:ext uri="{FF2B5EF4-FFF2-40B4-BE49-F238E27FC236}">
                  <a16:creationId xmlns:a16="http://schemas.microsoft.com/office/drawing/2014/main" id="{D939F27F-1C9B-789A-8355-FCFA7CB3AC3E}"/>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8" name="Figura a mano libera 7">
              <a:extLst>
                <a:ext uri="{FF2B5EF4-FFF2-40B4-BE49-F238E27FC236}">
                  <a16:creationId xmlns:a16="http://schemas.microsoft.com/office/drawing/2014/main" id="{6810B06E-C491-A328-B213-90CDD4E9E97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9" name="Figura a mano libera 8">
              <a:extLst>
                <a:ext uri="{FF2B5EF4-FFF2-40B4-BE49-F238E27FC236}">
                  <a16:creationId xmlns:a16="http://schemas.microsoft.com/office/drawing/2014/main" id="{73732F72-61C1-5D48-7BA6-BEF3CCE073A4}"/>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11" name="Figura a mano libera 10">
              <a:extLst>
                <a:ext uri="{FF2B5EF4-FFF2-40B4-BE49-F238E27FC236}">
                  <a16:creationId xmlns:a16="http://schemas.microsoft.com/office/drawing/2014/main" id="{6BC79469-7712-C77A-AF9F-01C6837CE999}"/>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12" name="Figura a mano libera 11">
              <a:extLst>
                <a:ext uri="{FF2B5EF4-FFF2-40B4-BE49-F238E27FC236}">
                  <a16:creationId xmlns:a16="http://schemas.microsoft.com/office/drawing/2014/main" id="{12BE6EB7-AF99-E18F-896A-DB3864346D9D}"/>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13" name="Figura a mano libera 12">
              <a:extLst>
                <a:ext uri="{FF2B5EF4-FFF2-40B4-BE49-F238E27FC236}">
                  <a16:creationId xmlns:a16="http://schemas.microsoft.com/office/drawing/2014/main" id="{26F5B011-9783-3DAE-C0AC-0DDEBFEBA74C}"/>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14" name="Figura a mano libera 13">
              <a:extLst>
                <a:ext uri="{FF2B5EF4-FFF2-40B4-BE49-F238E27FC236}">
                  <a16:creationId xmlns:a16="http://schemas.microsoft.com/office/drawing/2014/main" id="{4566C494-2212-EB45-98D1-CDC636BC5BBA}"/>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15" name="Figura a mano libera 14">
              <a:extLst>
                <a:ext uri="{FF2B5EF4-FFF2-40B4-BE49-F238E27FC236}">
                  <a16:creationId xmlns:a16="http://schemas.microsoft.com/office/drawing/2014/main" id="{BE7D843F-2E0D-42B9-932C-27908E8A03BA}"/>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16" name="Figura a mano libera 15">
              <a:extLst>
                <a:ext uri="{FF2B5EF4-FFF2-40B4-BE49-F238E27FC236}">
                  <a16:creationId xmlns:a16="http://schemas.microsoft.com/office/drawing/2014/main" id="{64665985-7B5F-893D-A8BA-3CC78F6BDC8A}"/>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17" name="Figura a mano libera 16">
              <a:extLst>
                <a:ext uri="{FF2B5EF4-FFF2-40B4-BE49-F238E27FC236}">
                  <a16:creationId xmlns:a16="http://schemas.microsoft.com/office/drawing/2014/main" id="{BAB60122-E5E3-8BC8-FCB1-1C9D4072C922}"/>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sp>
        <p:nvSpPr>
          <p:cNvPr id="59" name="CasellaDiTesto 58">
            <a:extLst>
              <a:ext uri="{FF2B5EF4-FFF2-40B4-BE49-F238E27FC236}">
                <a16:creationId xmlns:a16="http://schemas.microsoft.com/office/drawing/2014/main" id="{0DCD9B09-46AB-1271-A68D-3899BC5B3368}"/>
              </a:ext>
            </a:extLst>
          </p:cNvPr>
          <p:cNvSpPr txBox="1"/>
          <p:nvPr/>
        </p:nvSpPr>
        <p:spPr>
          <a:xfrm>
            <a:off x="6239953" y="5448894"/>
            <a:ext cx="2963242" cy="1169551"/>
          </a:xfrm>
          <a:prstGeom prst="rect">
            <a:avLst/>
          </a:prstGeom>
          <a:noFill/>
        </p:spPr>
        <p:txBody>
          <a:bodyPr wrap="square" rtlCol="0">
            <a:spAutoFit/>
          </a:bodyPr>
          <a:lstStyle/>
          <a:p>
            <a:pPr algn="ctr"/>
            <a:r>
              <a:rPr lang="en-US" sz="1400" dirty="0">
                <a:latin typeface="Proxima Nova Thin" panose="02000506030000020004" pitchFamily="2" charset="0"/>
              </a:rPr>
              <a:t>An older couple from the </a:t>
            </a:r>
            <a:r>
              <a:rPr lang="en-US" sz="1400" dirty="0" err="1">
                <a:latin typeface="Proxima Nova Thin" panose="02000506030000020004" pitchFamily="2" charset="0"/>
              </a:rPr>
              <a:t>Chami</a:t>
            </a:r>
            <a:r>
              <a:rPr lang="en-US" sz="1400" dirty="0">
                <a:latin typeface="Proxima Nova Thin" panose="02000506030000020004" pitchFamily="2" charset="0"/>
              </a:rPr>
              <a:t> </a:t>
            </a:r>
            <a:r>
              <a:rPr lang="en-US" sz="1400" dirty="0" err="1">
                <a:latin typeface="Proxima Nova Thin" panose="02000506030000020004" pitchFamily="2" charset="0"/>
              </a:rPr>
              <a:t>Ruru</a:t>
            </a:r>
            <a:r>
              <a:rPr lang="en-US" sz="1400" dirty="0">
                <a:latin typeface="Proxima Nova Thin" panose="02000506030000020004" pitchFamily="2" charset="0"/>
              </a:rPr>
              <a:t> community in Colombia were forcibly displaced by the violence.</a:t>
            </a:r>
          </a:p>
          <a:p>
            <a:pPr algn="ctr"/>
            <a:r>
              <a:rPr lang="es-MX" sz="1400" dirty="0">
                <a:latin typeface="Proxima Nova Thin" panose="02000506030000020004" pitchFamily="2" charset="0"/>
              </a:rPr>
              <a:t>Ph: </a:t>
            </a:r>
            <a:r>
              <a:rPr lang="es-CO" sz="1400" dirty="0" err="1">
                <a:latin typeface="Proxima Nova Thin" panose="02000506030000020004" pitchFamily="2" charset="0"/>
              </a:rPr>
              <a:t>Sebastian</a:t>
            </a:r>
            <a:r>
              <a:rPr lang="es-CO" sz="1400" dirty="0">
                <a:latin typeface="Proxima Nova Thin" panose="02000506030000020004" pitchFamily="2" charset="0"/>
              </a:rPr>
              <a:t> </a:t>
            </a:r>
            <a:r>
              <a:rPr lang="es-CO" sz="1400" dirty="0" err="1">
                <a:latin typeface="Proxima Nova Thin" panose="02000506030000020004" pitchFamily="2" charset="0"/>
              </a:rPr>
              <a:t>Rich</a:t>
            </a:r>
            <a:r>
              <a:rPr lang="es-CO" sz="1400" dirty="0">
                <a:latin typeface="Proxima Nova Thin" panose="02000506030000020004" pitchFamily="2" charset="0"/>
              </a:rPr>
              <a:t>/UNCHR</a:t>
            </a:r>
          </a:p>
          <a:p>
            <a:pPr algn="ctr"/>
            <a:endParaRPr lang="it-CO" sz="1400" dirty="0">
              <a:latin typeface="Proxima Nova Thin" panose="02000506030000020004" pitchFamily="2" charset="0"/>
            </a:endParaRPr>
          </a:p>
        </p:txBody>
      </p:sp>
      <p:sp>
        <p:nvSpPr>
          <p:cNvPr id="2" name="CasellaDiTesto 1">
            <a:extLst>
              <a:ext uri="{FF2B5EF4-FFF2-40B4-BE49-F238E27FC236}">
                <a16:creationId xmlns:a16="http://schemas.microsoft.com/office/drawing/2014/main" id="{D1FBA686-F7A0-13D5-7D31-46C6DAEB76D5}"/>
              </a:ext>
            </a:extLst>
          </p:cNvPr>
          <p:cNvSpPr txBox="1"/>
          <p:nvPr/>
        </p:nvSpPr>
        <p:spPr>
          <a:xfrm>
            <a:off x="8353180" y="1490547"/>
            <a:ext cx="2861427" cy="523220"/>
          </a:xfrm>
          <a:prstGeom prst="rect">
            <a:avLst/>
          </a:prstGeom>
          <a:noFill/>
        </p:spPr>
        <p:txBody>
          <a:bodyPr wrap="square" rtlCol="0">
            <a:spAutoFit/>
          </a:bodyPr>
          <a:lstStyle/>
          <a:p>
            <a:r>
              <a:rPr lang="it-IT" sz="2800" b="1" dirty="0">
                <a:solidFill>
                  <a:srgbClr val="0070C0"/>
                </a:solidFill>
                <a:latin typeface="Proxima Nova Rg" panose="02000506030000020004" pitchFamily="2" charset="0"/>
              </a:rPr>
              <a:t>U</a:t>
            </a:r>
            <a:r>
              <a:rPr lang="it-CO" sz="2800" b="1" dirty="0">
                <a:solidFill>
                  <a:srgbClr val="0070C0"/>
                </a:solidFill>
                <a:latin typeface="Proxima Nova Rg" panose="02000506030000020004" pitchFamily="2" charset="0"/>
              </a:rPr>
              <a:t>se Handout 3.1</a:t>
            </a:r>
          </a:p>
        </p:txBody>
      </p:sp>
    </p:spTree>
    <p:extLst>
      <p:ext uri="{BB962C8B-B14F-4D97-AF65-F5344CB8AC3E}">
        <p14:creationId xmlns:p14="http://schemas.microsoft.com/office/powerpoint/2010/main" val="3861085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C5390FBD-E33B-E7FA-485E-391B6EDC6057}"/>
              </a:ext>
            </a:extLst>
          </p:cNvPr>
          <p:cNvSpPr/>
          <p:nvPr/>
        </p:nvSpPr>
        <p:spPr>
          <a:xfrm>
            <a:off x="10063604" y="-1234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 name="Elemento grafico 28">
            <a:extLst>
              <a:ext uri="{FF2B5EF4-FFF2-40B4-BE49-F238E27FC236}">
                <a16:creationId xmlns:a16="http://schemas.microsoft.com/office/drawing/2014/main" id="{BE479312-963D-CFB8-8A6D-A3251F03C3C4}"/>
              </a:ext>
            </a:extLst>
          </p:cNvPr>
          <p:cNvSpPr/>
          <p:nvPr/>
        </p:nvSpPr>
        <p:spPr>
          <a:xfrm rot="7253506">
            <a:off x="6809192" y="2929337"/>
            <a:ext cx="10765614" cy="5290520"/>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dirty="0"/>
          </a:p>
        </p:txBody>
      </p:sp>
      <p:sp>
        <p:nvSpPr>
          <p:cNvPr id="3" name="CasellaDiTesto 2">
            <a:extLst>
              <a:ext uri="{FF2B5EF4-FFF2-40B4-BE49-F238E27FC236}">
                <a16:creationId xmlns:a16="http://schemas.microsoft.com/office/drawing/2014/main" id="{0C852478-B573-9CFE-940A-0029CFD54C8A}"/>
              </a:ext>
            </a:extLst>
          </p:cNvPr>
          <p:cNvSpPr txBox="1"/>
          <p:nvPr/>
        </p:nvSpPr>
        <p:spPr>
          <a:xfrm>
            <a:off x="1026028" y="990779"/>
            <a:ext cx="9037576" cy="1323439"/>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Protection case management (PCM)</a:t>
            </a:r>
          </a:p>
          <a:p>
            <a:pPr algn="r"/>
            <a:r>
              <a:rPr lang="it-IT" sz="4000" b="1" dirty="0">
                <a:solidFill>
                  <a:srgbClr val="0070C0"/>
                </a:solidFill>
                <a:latin typeface="Proxima Nova Rg" panose="02000506030000020004" pitchFamily="2" charset="0"/>
              </a:rPr>
              <a:t>a</a:t>
            </a:r>
            <a:r>
              <a:rPr lang="it-CO" sz="4000" b="1" dirty="0">
                <a:solidFill>
                  <a:srgbClr val="0070C0"/>
                </a:solidFill>
                <a:latin typeface="Proxima Nova Rg" panose="02000506030000020004" pitchFamily="2" charset="0"/>
              </a:rPr>
              <a:t>gree or disagree?</a:t>
            </a:r>
          </a:p>
        </p:txBody>
      </p:sp>
      <p:sp>
        <p:nvSpPr>
          <p:cNvPr id="4" name="CasellaDiTesto 3">
            <a:extLst>
              <a:ext uri="{FF2B5EF4-FFF2-40B4-BE49-F238E27FC236}">
                <a16:creationId xmlns:a16="http://schemas.microsoft.com/office/drawing/2014/main" id="{267A64AF-194F-8679-ADA3-D223B6D31440}"/>
              </a:ext>
            </a:extLst>
          </p:cNvPr>
          <p:cNvSpPr txBox="1"/>
          <p:nvPr/>
        </p:nvSpPr>
        <p:spPr>
          <a:xfrm>
            <a:off x="2611855" y="3161043"/>
            <a:ext cx="6618471" cy="2862322"/>
          </a:xfrm>
          <a:prstGeom prst="rect">
            <a:avLst/>
          </a:prstGeom>
          <a:noFill/>
        </p:spPr>
        <p:txBody>
          <a:bodyPr wrap="square" rtlCol="0">
            <a:spAutoFit/>
          </a:bodyPr>
          <a:lstStyle/>
          <a:p>
            <a:r>
              <a:rPr lang="en-US" sz="2000" dirty="0">
                <a:latin typeface="Proxima Nova Thin" panose="02000506030000020004" pitchFamily="2" charset="0"/>
              </a:rPr>
              <a:t>A structured and sustained method for providing responsive and remedial support  to help older persons to manage, and claim their rights, leading to their safety, dignity and ensuing resilience.</a:t>
            </a:r>
          </a:p>
          <a:p>
            <a:endParaRPr lang="en-US" sz="2000" dirty="0">
              <a:latin typeface="Proxima Nova Thin" panose="02000506030000020004" pitchFamily="2" charset="0"/>
            </a:endParaRPr>
          </a:p>
          <a:p>
            <a:r>
              <a:rPr lang="en-US" sz="2000" dirty="0">
                <a:latin typeface="Proxima Nova Thin" panose="02000506030000020004" pitchFamily="2" charset="0"/>
              </a:rPr>
              <a:t>An empowering and collaborative process, where the older person is supported to connect to services needed, to take control of their personal life, that can help them to recover and respond to new risks. </a:t>
            </a:r>
          </a:p>
        </p:txBody>
      </p:sp>
      <p:sp>
        <p:nvSpPr>
          <p:cNvPr id="7" name="Elemento grafico 8">
            <a:extLst>
              <a:ext uri="{FF2B5EF4-FFF2-40B4-BE49-F238E27FC236}">
                <a16:creationId xmlns:a16="http://schemas.microsoft.com/office/drawing/2014/main" id="{A42E2F53-BCDB-4D58-A1F6-77A74E694C71}"/>
              </a:ext>
            </a:extLst>
          </p:cNvPr>
          <p:cNvSpPr/>
          <p:nvPr/>
        </p:nvSpPr>
        <p:spPr>
          <a:xfrm rot="5400000">
            <a:off x="10851167" y="2456577"/>
            <a:ext cx="546093" cy="2824631"/>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chemeClr val="bg1">
              <a:lumMod val="95000"/>
            </a:schemeClr>
          </a:solidFill>
          <a:ln w="8996" cap="flat">
            <a:noFill/>
            <a:prstDash val="solid"/>
            <a:miter/>
          </a:ln>
        </p:spPr>
        <p:txBody>
          <a:bodyPr rtlCol="0" anchor="ctr"/>
          <a:lstStyle/>
          <a:p>
            <a:endParaRPr lang="it-CO"/>
          </a:p>
        </p:txBody>
      </p:sp>
      <p:pic>
        <p:nvPicPr>
          <p:cNvPr id="11" name="Picture 7">
            <a:extLst>
              <a:ext uri="{FF2B5EF4-FFF2-40B4-BE49-F238E27FC236}">
                <a16:creationId xmlns:a16="http://schemas.microsoft.com/office/drawing/2014/main" id="{7FE01B21-B195-EA06-3C87-A0600A018CF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tangolo 15">
            <a:extLst>
              <a:ext uri="{FF2B5EF4-FFF2-40B4-BE49-F238E27FC236}">
                <a16:creationId xmlns:a16="http://schemas.microsoft.com/office/drawing/2014/main" id="{3628D865-D59C-7A3B-055C-3F3815A8031B}"/>
              </a:ext>
            </a:extLst>
          </p:cNvPr>
          <p:cNvSpPr/>
          <p:nvPr/>
        </p:nvSpPr>
        <p:spPr>
          <a:xfrm>
            <a:off x="228600" y="1969286"/>
            <a:ext cx="814388" cy="407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CO" dirty="0"/>
              <a:t>v</a:t>
            </a:r>
          </a:p>
        </p:txBody>
      </p:sp>
      <p:sp>
        <p:nvSpPr>
          <p:cNvPr id="15" name="Figura a mano libera 14">
            <a:extLst>
              <a:ext uri="{FF2B5EF4-FFF2-40B4-BE49-F238E27FC236}">
                <a16:creationId xmlns:a16="http://schemas.microsoft.com/office/drawing/2014/main" id="{506CC3A9-0FEC-BD5A-CCF0-FECAE22B5D2E}"/>
              </a:ext>
            </a:extLst>
          </p:cNvPr>
          <p:cNvSpPr/>
          <p:nvPr/>
        </p:nvSpPr>
        <p:spPr>
          <a:xfrm rot="5862969">
            <a:off x="-4729111" y="5769863"/>
            <a:ext cx="10632465" cy="1976613"/>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17" name="Rettangolo 16">
            <a:extLst>
              <a:ext uri="{FF2B5EF4-FFF2-40B4-BE49-F238E27FC236}">
                <a16:creationId xmlns:a16="http://schemas.microsoft.com/office/drawing/2014/main" id="{46AF9774-25C0-6144-78DB-7C3E1794F441}"/>
              </a:ext>
            </a:extLst>
          </p:cNvPr>
          <p:cNvSpPr/>
          <p:nvPr/>
        </p:nvSpPr>
        <p:spPr>
          <a:xfrm>
            <a:off x="1042988" y="6449625"/>
            <a:ext cx="814388" cy="408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CO" dirty="0"/>
              <a:t>v</a:t>
            </a:r>
          </a:p>
        </p:txBody>
      </p:sp>
      <p:pic>
        <p:nvPicPr>
          <p:cNvPr id="10" name="Elemento grafico 9">
            <a:extLst>
              <a:ext uri="{FF2B5EF4-FFF2-40B4-BE49-F238E27FC236}">
                <a16:creationId xmlns:a16="http://schemas.microsoft.com/office/drawing/2014/main" id="{1B711C44-52DC-C916-7A7C-3AE8D9BDE4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791472">
            <a:off x="-1920146" y="-4096686"/>
            <a:ext cx="6614935" cy="5759771"/>
          </a:xfrm>
          <a:prstGeom prst="rect">
            <a:avLst/>
          </a:prstGeom>
        </p:spPr>
      </p:pic>
      <p:sp>
        <p:nvSpPr>
          <p:cNvPr id="18" name="Elemento grafico 36">
            <a:extLst>
              <a:ext uri="{FF2B5EF4-FFF2-40B4-BE49-F238E27FC236}">
                <a16:creationId xmlns:a16="http://schemas.microsoft.com/office/drawing/2014/main" id="{CFE0FA94-0B58-4FC9-B742-48EE94E25536}"/>
              </a:ext>
            </a:extLst>
          </p:cNvPr>
          <p:cNvSpPr/>
          <p:nvPr/>
        </p:nvSpPr>
        <p:spPr>
          <a:xfrm>
            <a:off x="2260632" y="3255172"/>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19" name="Elemento grafico 36">
            <a:extLst>
              <a:ext uri="{FF2B5EF4-FFF2-40B4-BE49-F238E27FC236}">
                <a16:creationId xmlns:a16="http://schemas.microsoft.com/office/drawing/2014/main" id="{A0A8E6D1-096D-1E71-93A0-0FD2A107FD95}"/>
              </a:ext>
            </a:extLst>
          </p:cNvPr>
          <p:cNvSpPr/>
          <p:nvPr/>
        </p:nvSpPr>
        <p:spPr>
          <a:xfrm>
            <a:off x="2260632" y="4764486"/>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2843925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o grafico 1">
            <a:extLst>
              <a:ext uri="{FF2B5EF4-FFF2-40B4-BE49-F238E27FC236}">
                <a16:creationId xmlns:a16="http://schemas.microsoft.com/office/drawing/2014/main" id="{DBF9FF0E-5456-9312-18A7-915022D79F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736045" y="1495803"/>
            <a:ext cx="6614935" cy="5759771"/>
          </a:xfrm>
          <a:prstGeom prst="rect">
            <a:avLst/>
          </a:prstGeom>
        </p:spPr>
      </p:pic>
      <p:pic>
        <p:nvPicPr>
          <p:cNvPr id="4" name="Elemento grafico 3">
            <a:extLst>
              <a:ext uri="{FF2B5EF4-FFF2-40B4-BE49-F238E27FC236}">
                <a16:creationId xmlns:a16="http://schemas.microsoft.com/office/drawing/2014/main" id="{D72FA638-D943-DB95-5554-CC19DD3E5E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711786">
            <a:off x="-4310500" y="-232381"/>
            <a:ext cx="6614935" cy="5759771"/>
          </a:xfrm>
          <a:prstGeom prst="rect">
            <a:avLst/>
          </a:prstGeom>
        </p:spPr>
      </p:pic>
      <p:sp>
        <p:nvSpPr>
          <p:cNvPr id="5" name="CasellaDiTesto 4">
            <a:extLst>
              <a:ext uri="{FF2B5EF4-FFF2-40B4-BE49-F238E27FC236}">
                <a16:creationId xmlns:a16="http://schemas.microsoft.com/office/drawing/2014/main" id="{4B70736F-12BF-15EA-F1BA-2AD4447C409F}"/>
              </a:ext>
            </a:extLst>
          </p:cNvPr>
          <p:cNvSpPr txBox="1"/>
          <p:nvPr/>
        </p:nvSpPr>
        <p:spPr>
          <a:xfrm>
            <a:off x="3203155" y="2253400"/>
            <a:ext cx="6364161" cy="4093428"/>
          </a:xfrm>
          <a:prstGeom prst="rect">
            <a:avLst/>
          </a:prstGeom>
          <a:noFill/>
        </p:spPr>
        <p:txBody>
          <a:bodyPr wrap="square">
            <a:spAutoFit/>
          </a:bodyPr>
          <a:lstStyle/>
          <a:p>
            <a:r>
              <a:rPr lang="en-US" sz="2000" dirty="0">
                <a:latin typeface="Proxima Nova Thin" panose="02000506030000020004" pitchFamily="2" charset="0"/>
              </a:rPr>
              <a:t>Provides a safe environment for the older person and develops a healing relationship built on trust.</a:t>
            </a:r>
          </a:p>
          <a:p>
            <a:endParaRPr lang="en-US" sz="2000" dirty="0">
              <a:latin typeface="Proxima Nova Thin" panose="02000506030000020004" pitchFamily="2" charset="0"/>
            </a:endParaRPr>
          </a:p>
          <a:p>
            <a:r>
              <a:rPr lang="en-US" sz="2000" dirty="0">
                <a:latin typeface="Proxima Nova Thin" panose="02000506030000020004" pitchFamily="2" charset="0"/>
              </a:rPr>
              <a:t>Supports the older person to assess their situation, and to recognize and strengthen the protective factors in their life. </a:t>
            </a:r>
          </a:p>
          <a:p>
            <a:endParaRPr lang="en-US" sz="2000" dirty="0">
              <a:latin typeface="Proxima Nova Thin" panose="02000506030000020004" pitchFamily="2" charset="0"/>
            </a:endParaRPr>
          </a:p>
          <a:p>
            <a:r>
              <a:rPr lang="en-US" sz="2000" dirty="0">
                <a:latin typeface="Proxima Nova Thin" panose="02000506030000020004" pitchFamily="2" charset="0"/>
              </a:rPr>
              <a:t>Informs the older person of all the options available and assists them in identifying personal goals and working with service providers.</a:t>
            </a:r>
          </a:p>
          <a:p>
            <a:endParaRPr lang="en-US" sz="2000" dirty="0">
              <a:latin typeface="Proxima Nova Thin" panose="02000506030000020004" pitchFamily="2" charset="0"/>
            </a:endParaRPr>
          </a:p>
          <a:p>
            <a:r>
              <a:rPr lang="en-US" sz="2000" dirty="0">
                <a:latin typeface="Proxima Nova Thin" panose="02000506030000020004" pitchFamily="2" charset="0"/>
              </a:rPr>
              <a:t>Takes responsibility for linking the older person to these services in a coordinated way. </a:t>
            </a:r>
            <a:endParaRPr lang="en-GB" sz="2000" dirty="0">
              <a:latin typeface="Proxima Nova Thin" panose="02000506030000020004" pitchFamily="2" charset="0"/>
            </a:endParaRPr>
          </a:p>
        </p:txBody>
      </p:sp>
      <p:sp>
        <p:nvSpPr>
          <p:cNvPr id="6" name="Rettangolo 5">
            <a:extLst>
              <a:ext uri="{FF2B5EF4-FFF2-40B4-BE49-F238E27FC236}">
                <a16:creationId xmlns:a16="http://schemas.microsoft.com/office/drawing/2014/main" id="{8E7CA79F-C217-0C94-D4A1-A076066BA188}"/>
              </a:ext>
            </a:extLst>
          </p:cNvPr>
          <p:cNvSpPr/>
          <p:nvPr/>
        </p:nvSpPr>
        <p:spPr>
          <a:xfrm>
            <a:off x="10063604" y="-1234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7" name="Picture 7">
            <a:extLst>
              <a:ext uri="{FF2B5EF4-FFF2-40B4-BE49-F238E27FC236}">
                <a16:creationId xmlns:a16="http://schemas.microsoft.com/office/drawing/2014/main" id="{A0A9E323-820F-9F91-3705-32B450CA1AF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igura a mano libera 7">
            <a:extLst>
              <a:ext uri="{FF2B5EF4-FFF2-40B4-BE49-F238E27FC236}">
                <a16:creationId xmlns:a16="http://schemas.microsoft.com/office/drawing/2014/main" id="{52A7C091-6675-DE26-A706-C04CAAACA192}"/>
              </a:ext>
            </a:extLst>
          </p:cNvPr>
          <p:cNvSpPr/>
          <p:nvPr/>
        </p:nvSpPr>
        <p:spPr>
          <a:xfrm rot="17100000">
            <a:off x="-2139643" y="2543915"/>
            <a:ext cx="6894786" cy="1687761"/>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rgbClr val="E61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CasellaDiTesto 2">
            <a:extLst>
              <a:ext uri="{FF2B5EF4-FFF2-40B4-BE49-F238E27FC236}">
                <a16:creationId xmlns:a16="http://schemas.microsoft.com/office/drawing/2014/main" id="{B9EFB58B-1626-3551-6496-2217B2D6CFA0}"/>
              </a:ext>
            </a:extLst>
          </p:cNvPr>
          <p:cNvSpPr txBox="1"/>
          <p:nvPr/>
        </p:nvSpPr>
        <p:spPr>
          <a:xfrm>
            <a:off x="2050341" y="418789"/>
            <a:ext cx="7220520" cy="1323439"/>
          </a:xfrm>
          <a:prstGeom prst="rect">
            <a:avLst/>
          </a:prstGeom>
          <a:noFill/>
        </p:spPr>
        <p:txBody>
          <a:bodyPr wrap="square" rtlCol="0">
            <a:spAutoFit/>
          </a:bodyPr>
          <a:lstStyle/>
          <a:p>
            <a:r>
              <a:rPr lang="it-CO" sz="4000" b="1" dirty="0">
                <a:solidFill>
                  <a:srgbClr val="0070C0"/>
                </a:solidFill>
                <a:latin typeface="Proxima Nova Rg" panose="02000506030000020004" pitchFamily="2" charset="0"/>
              </a:rPr>
              <a:t>Role of Case worker</a:t>
            </a:r>
          </a:p>
          <a:p>
            <a:pPr algn="r"/>
            <a:r>
              <a:rPr lang="it-IT" sz="4000" b="1" dirty="0" err="1">
                <a:solidFill>
                  <a:srgbClr val="0070C0"/>
                </a:solidFill>
                <a:latin typeface="Proxima Nova Rg" panose="02000506030000020004" pitchFamily="2" charset="0"/>
              </a:rPr>
              <a:t>agree</a:t>
            </a:r>
            <a:r>
              <a:rPr lang="it-IT" sz="4000" b="1" dirty="0">
                <a:solidFill>
                  <a:srgbClr val="0070C0"/>
                </a:solidFill>
                <a:latin typeface="Proxima Nova Rg" panose="02000506030000020004" pitchFamily="2" charset="0"/>
              </a:rPr>
              <a:t> or </a:t>
            </a:r>
            <a:r>
              <a:rPr lang="it-IT" sz="4000" b="1" dirty="0" err="1">
                <a:solidFill>
                  <a:srgbClr val="0070C0"/>
                </a:solidFill>
                <a:latin typeface="Proxima Nova Rg" panose="02000506030000020004" pitchFamily="2" charset="0"/>
              </a:rPr>
              <a:t>disagree</a:t>
            </a:r>
            <a:r>
              <a:rPr lang="it-IT" sz="4000" b="1" dirty="0">
                <a:solidFill>
                  <a:srgbClr val="0070C0"/>
                </a:solidFill>
                <a:latin typeface="Proxima Nova Rg" panose="02000506030000020004" pitchFamily="2" charset="0"/>
              </a:rPr>
              <a:t>?</a:t>
            </a:r>
            <a:endParaRPr lang="it-CO" sz="4000" b="1" dirty="0">
              <a:solidFill>
                <a:srgbClr val="0070C0"/>
              </a:solidFill>
              <a:latin typeface="Proxima Nova Rg" panose="02000506030000020004" pitchFamily="2" charset="0"/>
            </a:endParaRPr>
          </a:p>
        </p:txBody>
      </p:sp>
      <p:sp>
        <p:nvSpPr>
          <p:cNvPr id="9" name="Elemento grafico 36">
            <a:extLst>
              <a:ext uri="{FF2B5EF4-FFF2-40B4-BE49-F238E27FC236}">
                <a16:creationId xmlns:a16="http://schemas.microsoft.com/office/drawing/2014/main" id="{2E76122C-579D-30E1-6124-45CD0563ECF9}"/>
              </a:ext>
            </a:extLst>
          </p:cNvPr>
          <p:cNvSpPr/>
          <p:nvPr/>
        </p:nvSpPr>
        <p:spPr>
          <a:xfrm>
            <a:off x="2875988" y="2321560"/>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75000"/>
            </a:schemeClr>
          </a:solidFill>
          <a:ln w="9293" cap="flat">
            <a:no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14" name="Elemento grafico 36">
            <a:extLst>
              <a:ext uri="{FF2B5EF4-FFF2-40B4-BE49-F238E27FC236}">
                <a16:creationId xmlns:a16="http://schemas.microsoft.com/office/drawing/2014/main" id="{9FD6B22C-B473-1A75-0D4B-E9D595603511}"/>
              </a:ext>
            </a:extLst>
          </p:cNvPr>
          <p:cNvSpPr/>
          <p:nvPr/>
        </p:nvSpPr>
        <p:spPr>
          <a:xfrm>
            <a:off x="2875988" y="3249407"/>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75000"/>
            </a:schemeClr>
          </a:solidFill>
          <a:ln w="9293" cap="flat">
            <a:no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15" name="Elemento grafico 36">
            <a:extLst>
              <a:ext uri="{FF2B5EF4-FFF2-40B4-BE49-F238E27FC236}">
                <a16:creationId xmlns:a16="http://schemas.microsoft.com/office/drawing/2014/main" id="{3AE95400-231B-686F-A17A-5A23D17B1184}"/>
              </a:ext>
            </a:extLst>
          </p:cNvPr>
          <p:cNvSpPr/>
          <p:nvPr/>
        </p:nvSpPr>
        <p:spPr>
          <a:xfrm>
            <a:off x="2875988" y="4446195"/>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75000"/>
            </a:schemeClr>
          </a:solidFill>
          <a:ln w="9293" cap="flat">
            <a:no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16" name="Elemento grafico 36">
            <a:extLst>
              <a:ext uri="{FF2B5EF4-FFF2-40B4-BE49-F238E27FC236}">
                <a16:creationId xmlns:a16="http://schemas.microsoft.com/office/drawing/2014/main" id="{92A5E4CF-A95A-CF88-CF51-583BF7A7490C}"/>
              </a:ext>
            </a:extLst>
          </p:cNvPr>
          <p:cNvSpPr/>
          <p:nvPr/>
        </p:nvSpPr>
        <p:spPr>
          <a:xfrm>
            <a:off x="2875988" y="5656430"/>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75000"/>
            </a:schemeClr>
          </a:solidFill>
          <a:ln w="9293" cap="flat">
            <a:no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Tree>
    <p:extLst>
      <p:ext uri="{BB962C8B-B14F-4D97-AF65-F5344CB8AC3E}">
        <p14:creationId xmlns:p14="http://schemas.microsoft.com/office/powerpoint/2010/main" val="2735294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5" descr="A person cooking in a kitchen&#10;&#10;Description automatically generated with low confidence">
            <a:extLst>
              <a:ext uri="{FF2B5EF4-FFF2-40B4-BE49-F238E27FC236}">
                <a16:creationId xmlns:a16="http://schemas.microsoft.com/office/drawing/2014/main" id="{969F4A72-5B5B-4D8D-AAC6-5ED93D5DAC1C}"/>
              </a:ext>
            </a:extLst>
          </p:cNvPr>
          <p:cNvPicPr>
            <a:picLocks noChangeAspect="1"/>
          </p:cNvPicPr>
          <p:nvPr/>
        </p:nvPicPr>
        <p:blipFill rotWithShape="1">
          <a:blip r:embed="rId3"/>
          <a:srcRect b="22165"/>
          <a:stretch/>
        </p:blipFill>
        <p:spPr>
          <a:xfrm>
            <a:off x="2070084" y="2450773"/>
            <a:ext cx="2657206" cy="2634354"/>
          </a:xfrm>
          <a:prstGeom prst="ellipse">
            <a:avLst/>
          </a:prstGeom>
        </p:spPr>
      </p:pic>
      <p:pic>
        <p:nvPicPr>
          <p:cNvPr id="22" name="Picture 9">
            <a:extLst>
              <a:ext uri="{FF2B5EF4-FFF2-40B4-BE49-F238E27FC236}">
                <a16:creationId xmlns:a16="http://schemas.microsoft.com/office/drawing/2014/main" id="{BD52F539-1364-8802-C110-740AB1D7149A}"/>
              </a:ext>
            </a:extLst>
          </p:cNvPr>
          <p:cNvPicPr>
            <a:picLocks noChangeAspect="1"/>
          </p:cNvPicPr>
          <p:nvPr/>
        </p:nvPicPr>
        <p:blipFill rotWithShape="1">
          <a:blip r:embed="rId4"/>
          <a:srcRect b="21127"/>
          <a:stretch/>
        </p:blipFill>
        <p:spPr>
          <a:xfrm>
            <a:off x="6402128" y="2397910"/>
            <a:ext cx="2638893" cy="2624392"/>
          </a:xfrm>
          <a:prstGeom prst="ellipse">
            <a:avLst/>
          </a:prstGeom>
        </p:spPr>
      </p:pic>
      <p:pic>
        <p:nvPicPr>
          <p:cNvPr id="64" name="Elemento grafico 63">
            <a:extLst>
              <a:ext uri="{FF2B5EF4-FFF2-40B4-BE49-F238E27FC236}">
                <a16:creationId xmlns:a16="http://schemas.microsoft.com/office/drawing/2014/main" id="{19221F52-8615-9816-9823-B1E85052E1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400000">
            <a:off x="9136734" y="3816744"/>
            <a:ext cx="6614935" cy="5759771"/>
          </a:xfrm>
          <a:prstGeom prst="rect">
            <a:avLst/>
          </a:prstGeom>
        </p:spPr>
      </p:pic>
      <p:sp>
        <p:nvSpPr>
          <p:cNvPr id="4" name="Rettangolo 3">
            <a:extLst>
              <a:ext uri="{FF2B5EF4-FFF2-40B4-BE49-F238E27FC236}">
                <a16:creationId xmlns:a16="http://schemas.microsoft.com/office/drawing/2014/main" id="{F386BDBC-E425-75C0-5C7E-6AE94535E3DE}"/>
              </a:ext>
            </a:extLst>
          </p:cNvPr>
          <p:cNvSpPr/>
          <p:nvPr/>
        </p:nvSpPr>
        <p:spPr>
          <a:xfrm>
            <a:off x="10059885" y="38529"/>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0" name="CasellaDiTesto 19">
            <a:extLst>
              <a:ext uri="{FF2B5EF4-FFF2-40B4-BE49-F238E27FC236}">
                <a16:creationId xmlns:a16="http://schemas.microsoft.com/office/drawing/2014/main" id="{9EDE0941-4E57-14D4-68F5-9B8CCD44F903}"/>
              </a:ext>
            </a:extLst>
          </p:cNvPr>
          <p:cNvSpPr txBox="1"/>
          <p:nvPr/>
        </p:nvSpPr>
        <p:spPr>
          <a:xfrm>
            <a:off x="468932" y="285442"/>
            <a:ext cx="9105193" cy="1938992"/>
          </a:xfrm>
          <a:prstGeom prst="rect">
            <a:avLst/>
          </a:prstGeom>
          <a:noFill/>
        </p:spPr>
        <p:txBody>
          <a:bodyPr wrap="square" rtlCol="0">
            <a:spAutoFit/>
          </a:bodyPr>
          <a:lstStyle/>
          <a:p>
            <a:r>
              <a:rPr lang="it-CO" sz="4000" b="1" dirty="0">
                <a:solidFill>
                  <a:srgbClr val="0070C0"/>
                </a:solidFill>
                <a:latin typeface="Proxima Nova Rg" panose="02000506030000020004" pitchFamily="2" charset="0"/>
              </a:rPr>
              <a:t>What would be a good case management plan for Betty and Garcia and his wife, Leti?</a:t>
            </a:r>
          </a:p>
        </p:txBody>
      </p:sp>
      <p:sp>
        <p:nvSpPr>
          <p:cNvPr id="38" name="Elemento grafico 10">
            <a:extLst>
              <a:ext uri="{FF2B5EF4-FFF2-40B4-BE49-F238E27FC236}">
                <a16:creationId xmlns:a16="http://schemas.microsoft.com/office/drawing/2014/main" id="{31764124-214D-9BEA-06CC-B1B4A2F74483}"/>
              </a:ext>
            </a:extLst>
          </p:cNvPr>
          <p:cNvSpPr/>
          <p:nvPr/>
        </p:nvSpPr>
        <p:spPr>
          <a:xfrm>
            <a:off x="-1703745" y="3443474"/>
            <a:ext cx="2299141" cy="2203023"/>
          </a:xfrm>
          <a:custGeom>
            <a:avLst/>
            <a:gdLst>
              <a:gd name="connsiteX0" fmla="*/ 0 w 1504059"/>
              <a:gd name="connsiteY0" fmla="*/ 71994 h 1441180"/>
              <a:gd name="connsiteX1" fmla="*/ 71483 w 1504059"/>
              <a:gd name="connsiteY1" fmla="*/ 71994 h 1441180"/>
              <a:gd name="connsiteX2" fmla="*/ 71483 w 1504059"/>
              <a:gd name="connsiteY2" fmla="*/ 0 h 1441180"/>
              <a:gd name="connsiteX3" fmla="*/ 0 w 1504059"/>
              <a:gd name="connsiteY3" fmla="*/ 0 h 1441180"/>
              <a:gd name="connsiteX4" fmla="*/ 238709 w 1504059"/>
              <a:gd name="connsiteY4" fmla="*/ 71994 h 1441180"/>
              <a:gd name="connsiteX5" fmla="*/ 310192 w 1504059"/>
              <a:gd name="connsiteY5" fmla="*/ 71994 h 1441180"/>
              <a:gd name="connsiteX6" fmla="*/ 310192 w 1504059"/>
              <a:gd name="connsiteY6" fmla="*/ 0 h 1441180"/>
              <a:gd name="connsiteX7" fmla="*/ 238709 w 1504059"/>
              <a:gd name="connsiteY7" fmla="*/ 0 h 1441180"/>
              <a:gd name="connsiteX8" fmla="*/ 477741 w 1504059"/>
              <a:gd name="connsiteY8" fmla="*/ 71994 h 1441180"/>
              <a:gd name="connsiteX9" fmla="*/ 549871 w 1504059"/>
              <a:gd name="connsiteY9" fmla="*/ 71994 h 1441180"/>
              <a:gd name="connsiteX10" fmla="*/ 549871 w 1504059"/>
              <a:gd name="connsiteY10" fmla="*/ 0 h 1441180"/>
              <a:gd name="connsiteX11" fmla="*/ 478711 w 1504059"/>
              <a:gd name="connsiteY11" fmla="*/ 0 h 1441180"/>
              <a:gd name="connsiteX12" fmla="*/ 716450 w 1504059"/>
              <a:gd name="connsiteY12" fmla="*/ 71994 h 1441180"/>
              <a:gd name="connsiteX13" fmla="*/ 787610 w 1504059"/>
              <a:gd name="connsiteY13" fmla="*/ 71994 h 1441180"/>
              <a:gd name="connsiteX14" fmla="*/ 787610 w 1504059"/>
              <a:gd name="connsiteY14" fmla="*/ 0 h 1441180"/>
              <a:gd name="connsiteX15" fmla="*/ 716450 w 1504059"/>
              <a:gd name="connsiteY15" fmla="*/ 0 h 1441180"/>
              <a:gd name="connsiteX16" fmla="*/ 955159 w 1504059"/>
              <a:gd name="connsiteY16" fmla="*/ 71994 h 1441180"/>
              <a:gd name="connsiteX17" fmla="*/ 1026642 w 1504059"/>
              <a:gd name="connsiteY17" fmla="*/ 71994 h 1441180"/>
              <a:gd name="connsiteX18" fmla="*/ 1026642 w 1504059"/>
              <a:gd name="connsiteY18" fmla="*/ 0 h 1441180"/>
              <a:gd name="connsiteX19" fmla="*/ 955159 w 1504059"/>
              <a:gd name="connsiteY19" fmla="*/ 0 h 1441180"/>
              <a:gd name="connsiteX20" fmla="*/ 1193867 w 1504059"/>
              <a:gd name="connsiteY20" fmla="*/ 71994 h 1441180"/>
              <a:gd name="connsiteX21" fmla="*/ 1265351 w 1504059"/>
              <a:gd name="connsiteY21" fmla="*/ 71994 h 1441180"/>
              <a:gd name="connsiteX22" fmla="*/ 1265351 w 1504059"/>
              <a:gd name="connsiteY22" fmla="*/ 0 h 1441180"/>
              <a:gd name="connsiteX23" fmla="*/ 1193867 w 1504059"/>
              <a:gd name="connsiteY23" fmla="*/ 0 h 1441180"/>
              <a:gd name="connsiteX24" fmla="*/ 1432900 w 1504059"/>
              <a:gd name="connsiteY24" fmla="*/ 0 h 1441180"/>
              <a:gd name="connsiteX25" fmla="*/ 1432900 w 1504059"/>
              <a:gd name="connsiteY25" fmla="*/ 71994 h 1441180"/>
              <a:gd name="connsiteX26" fmla="*/ 1504059 w 1504059"/>
              <a:gd name="connsiteY26" fmla="*/ 71994 h 1441180"/>
              <a:gd name="connsiteX27" fmla="*/ 1504059 w 1504059"/>
              <a:gd name="connsiteY27" fmla="*/ 0 h 1441180"/>
              <a:gd name="connsiteX28" fmla="*/ 0 w 1504059"/>
              <a:gd name="connsiteY28" fmla="*/ 345636 h 1441180"/>
              <a:gd name="connsiteX29" fmla="*/ 71483 w 1504059"/>
              <a:gd name="connsiteY29" fmla="*/ 345636 h 1441180"/>
              <a:gd name="connsiteX30" fmla="*/ 71483 w 1504059"/>
              <a:gd name="connsiteY30" fmla="*/ 273968 h 1441180"/>
              <a:gd name="connsiteX31" fmla="*/ 0 w 1504059"/>
              <a:gd name="connsiteY31" fmla="*/ 273968 h 1441180"/>
              <a:gd name="connsiteX32" fmla="*/ 238709 w 1504059"/>
              <a:gd name="connsiteY32" fmla="*/ 345636 h 1441180"/>
              <a:gd name="connsiteX33" fmla="*/ 310192 w 1504059"/>
              <a:gd name="connsiteY33" fmla="*/ 345636 h 1441180"/>
              <a:gd name="connsiteX34" fmla="*/ 310192 w 1504059"/>
              <a:gd name="connsiteY34" fmla="*/ 273968 h 1441180"/>
              <a:gd name="connsiteX35" fmla="*/ 238709 w 1504059"/>
              <a:gd name="connsiteY35" fmla="*/ 273968 h 1441180"/>
              <a:gd name="connsiteX36" fmla="*/ 477741 w 1504059"/>
              <a:gd name="connsiteY36" fmla="*/ 345636 h 1441180"/>
              <a:gd name="connsiteX37" fmla="*/ 549871 w 1504059"/>
              <a:gd name="connsiteY37" fmla="*/ 345636 h 1441180"/>
              <a:gd name="connsiteX38" fmla="*/ 549871 w 1504059"/>
              <a:gd name="connsiteY38" fmla="*/ 273968 h 1441180"/>
              <a:gd name="connsiteX39" fmla="*/ 478711 w 1504059"/>
              <a:gd name="connsiteY39" fmla="*/ 273968 h 1441180"/>
              <a:gd name="connsiteX40" fmla="*/ 716450 w 1504059"/>
              <a:gd name="connsiteY40" fmla="*/ 345636 h 1441180"/>
              <a:gd name="connsiteX41" fmla="*/ 787610 w 1504059"/>
              <a:gd name="connsiteY41" fmla="*/ 345636 h 1441180"/>
              <a:gd name="connsiteX42" fmla="*/ 787610 w 1504059"/>
              <a:gd name="connsiteY42" fmla="*/ 273968 h 1441180"/>
              <a:gd name="connsiteX43" fmla="*/ 716450 w 1504059"/>
              <a:gd name="connsiteY43" fmla="*/ 273968 h 1441180"/>
              <a:gd name="connsiteX44" fmla="*/ 955159 w 1504059"/>
              <a:gd name="connsiteY44" fmla="*/ 345636 h 1441180"/>
              <a:gd name="connsiteX45" fmla="*/ 1026642 w 1504059"/>
              <a:gd name="connsiteY45" fmla="*/ 345636 h 1441180"/>
              <a:gd name="connsiteX46" fmla="*/ 1026642 w 1504059"/>
              <a:gd name="connsiteY46" fmla="*/ 273968 h 1441180"/>
              <a:gd name="connsiteX47" fmla="*/ 955159 w 1504059"/>
              <a:gd name="connsiteY47" fmla="*/ 273968 h 1441180"/>
              <a:gd name="connsiteX48" fmla="*/ 1193867 w 1504059"/>
              <a:gd name="connsiteY48" fmla="*/ 345636 h 1441180"/>
              <a:gd name="connsiteX49" fmla="*/ 1265351 w 1504059"/>
              <a:gd name="connsiteY49" fmla="*/ 345636 h 1441180"/>
              <a:gd name="connsiteX50" fmla="*/ 1265351 w 1504059"/>
              <a:gd name="connsiteY50" fmla="*/ 273968 h 1441180"/>
              <a:gd name="connsiteX51" fmla="*/ 1193867 w 1504059"/>
              <a:gd name="connsiteY51" fmla="*/ 273968 h 1441180"/>
              <a:gd name="connsiteX52" fmla="*/ 1432900 w 1504059"/>
              <a:gd name="connsiteY52" fmla="*/ 345636 h 1441180"/>
              <a:gd name="connsiteX53" fmla="*/ 1504059 w 1504059"/>
              <a:gd name="connsiteY53" fmla="*/ 345636 h 1441180"/>
              <a:gd name="connsiteX54" fmla="*/ 1504059 w 1504059"/>
              <a:gd name="connsiteY54" fmla="*/ 273968 h 1441180"/>
              <a:gd name="connsiteX55" fmla="*/ 1432900 w 1504059"/>
              <a:gd name="connsiteY55" fmla="*/ 273968 h 1441180"/>
              <a:gd name="connsiteX56" fmla="*/ 0 w 1504059"/>
              <a:gd name="connsiteY56" fmla="*/ 618952 h 1441180"/>
              <a:gd name="connsiteX57" fmla="*/ 71483 w 1504059"/>
              <a:gd name="connsiteY57" fmla="*/ 618952 h 1441180"/>
              <a:gd name="connsiteX58" fmla="*/ 71483 w 1504059"/>
              <a:gd name="connsiteY58" fmla="*/ 547609 h 1441180"/>
              <a:gd name="connsiteX59" fmla="*/ 0 w 1504059"/>
              <a:gd name="connsiteY59" fmla="*/ 547609 h 1441180"/>
              <a:gd name="connsiteX60" fmla="*/ 238709 w 1504059"/>
              <a:gd name="connsiteY60" fmla="*/ 618952 h 1441180"/>
              <a:gd name="connsiteX61" fmla="*/ 310192 w 1504059"/>
              <a:gd name="connsiteY61" fmla="*/ 618952 h 1441180"/>
              <a:gd name="connsiteX62" fmla="*/ 310192 w 1504059"/>
              <a:gd name="connsiteY62" fmla="*/ 547609 h 1441180"/>
              <a:gd name="connsiteX63" fmla="*/ 238709 w 1504059"/>
              <a:gd name="connsiteY63" fmla="*/ 547609 h 1441180"/>
              <a:gd name="connsiteX64" fmla="*/ 477741 w 1504059"/>
              <a:gd name="connsiteY64" fmla="*/ 618952 h 1441180"/>
              <a:gd name="connsiteX65" fmla="*/ 549871 w 1504059"/>
              <a:gd name="connsiteY65" fmla="*/ 618952 h 1441180"/>
              <a:gd name="connsiteX66" fmla="*/ 549871 w 1504059"/>
              <a:gd name="connsiteY66" fmla="*/ 547609 h 1441180"/>
              <a:gd name="connsiteX67" fmla="*/ 478711 w 1504059"/>
              <a:gd name="connsiteY67" fmla="*/ 547609 h 1441180"/>
              <a:gd name="connsiteX68" fmla="*/ 716450 w 1504059"/>
              <a:gd name="connsiteY68" fmla="*/ 618952 h 1441180"/>
              <a:gd name="connsiteX69" fmla="*/ 787610 w 1504059"/>
              <a:gd name="connsiteY69" fmla="*/ 618952 h 1441180"/>
              <a:gd name="connsiteX70" fmla="*/ 787610 w 1504059"/>
              <a:gd name="connsiteY70" fmla="*/ 547609 h 1441180"/>
              <a:gd name="connsiteX71" fmla="*/ 716450 w 1504059"/>
              <a:gd name="connsiteY71" fmla="*/ 547609 h 1441180"/>
              <a:gd name="connsiteX72" fmla="*/ 955159 w 1504059"/>
              <a:gd name="connsiteY72" fmla="*/ 618952 h 1441180"/>
              <a:gd name="connsiteX73" fmla="*/ 1026642 w 1504059"/>
              <a:gd name="connsiteY73" fmla="*/ 618952 h 1441180"/>
              <a:gd name="connsiteX74" fmla="*/ 1026642 w 1504059"/>
              <a:gd name="connsiteY74" fmla="*/ 547609 h 1441180"/>
              <a:gd name="connsiteX75" fmla="*/ 955159 w 1504059"/>
              <a:gd name="connsiteY75" fmla="*/ 547609 h 1441180"/>
              <a:gd name="connsiteX76" fmla="*/ 1193867 w 1504059"/>
              <a:gd name="connsiteY76" fmla="*/ 618952 h 1441180"/>
              <a:gd name="connsiteX77" fmla="*/ 1265351 w 1504059"/>
              <a:gd name="connsiteY77" fmla="*/ 618952 h 1441180"/>
              <a:gd name="connsiteX78" fmla="*/ 1265351 w 1504059"/>
              <a:gd name="connsiteY78" fmla="*/ 547609 h 1441180"/>
              <a:gd name="connsiteX79" fmla="*/ 1193867 w 1504059"/>
              <a:gd name="connsiteY79" fmla="*/ 547609 h 1441180"/>
              <a:gd name="connsiteX80" fmla="*/ 1432900 w 1504059"/>
              <a:gd name="connsiteY80" fmla="*/ 618952 h 1441180"/>
              <a:gd name="connsiteX81" fmla="*/ 1504059 w 1504059"/>
              <a:gd name="connsiteY81" fmla="*/ 618952 h 1441180"/>
              <a:gd name="connsiteX82" fmla="*/ 1504059 w 1504059"/>
              <a:gd name="connsiteY82" fmla="*/ 547609 h 1441180"/>
              <a:gd name="connsiteX83" fmla="*/ 1432900 w 1504059"/>
              <a:gd name="connsiteY83" fmla="*/ 547609 h 1441180"/>
              <a:gd name="connsiteX84" fmla="*/ 0 w 1504059"/>
              <a:gd name="connsiteY84" fmla="*/ 893571 h 1441180"/>
              <a:gd name="connsiteX85" fmla="*/ 71483 w 1504059"/>
              <a:gd name="connsiteY85" fmla="*/ 893571 h 1441180"/>
              <a:gd name="connsiteX86" fmla="*/ 71483 w 1504059"/>
              <a:gd name="connsiteY86" fmla="*/ 821577 h 1441180"/>
              <a:gd name="connsiteX87" fmla="*/ 0 w 1504059"/>
              <a:gd name="connsiteY87" fmla="*/ 821577 h 1441180"/>
              <a:gd name="connsiteX88" fmla="*/ 238709 w 1504059"/>
              <a:gd name="connsiteY88" fmla="*/ 893571 h 1441180"/>
              <a:gd name="connsiteX89" fmla="*/ 310192 w 1504059"/>
              <a:gd name="connsiteY89" fmla="*/ 893571 h 1441180"/>
              <a:gd name="connsiteX90" fmla="*/ 310192 w 1504059"/>
              <a:gd name="connsiteY90" fmla="*/ 821577 h 1441180"/>
              <a:gd name="connsiteX91" fmla="*/ 238709 w 1504059"/>
              <a:gd name="connsiteY91" fmla="*/ 821577 h 1441180"/>
              <a:gd name="connsiteX92" fmla="*/ 477741 w 1504059"/>
              <a:gd name="connsiteY92" fmla="*/ 893571 h 1441180"/>
              <a:gd name="connsiteX93" fmla="*/ 549871 w 1504059"/>
              <a:gd name="connsiteY93" fmla="*/ 893571 h 1441180"/>
              <a:gd name="connsiteX94" fmla="*/ 549871 w 1504059"/>
              <a:gd name="connsiteY94" fmla="*/ 821577 h 1441180"/>
              <a:gd name="connsiteX95" fmla="*/ 478711 w 1504059"/>
              <a:gd name="connsiteY95" fmla="*/ 821577 h 1441180"/>
              <a:gd name="connsiteX96" fmla="*/ 716450 w 1504059"/>
              <a:gd name="connsiteY96" fmla="*/ 893571 h 1441180"/>
              <a:gd name="connsiteX97" fmla="*/ 787610 w 1504059"/>
              <a:gd name="connsiteY97" fmla="*/ 893571 h 1441180"/>
              <a:gd name="connsiteX98" fmla="*/ 787610 w 1504059"/>
              <a:gd name="connsiteY98" fmla="*/ 821577 h 1441180"/>
              <a:gd name="connsiteX99" fmla="*/ 716450 w 1504059"/>
              <a:gd name="connsiteY99" fmla="*/ 821577 h 1441180"/>
              <a:gd name="connsiteX100" fmla="*/ 955159 w 1504059"/>
              <a:gd name="connsiteY100" fmla="*/ 893571 h 1441180"/>
              <a:gd name="connsiteX101" fmla="*/ 1026642 w 1504059"/>
              <a:gd name="connsiteY101" fmla="*/ 893571 h 1441180"/>
              <a:gd name="connsiteX102" fmla="*/ 1026642 w 1504059"/>
              <a:gd name="connsiteY102" fmla="*/ 821577 h 1441180"/>
              <a:gd name="connsiteX103" fmla="*/ 955159 w 1504059"/>
              <a:gd name="connsiteY103" fmla="*/ 821577 h 1441180"/>
              <a:gd name="connsiteX104" fmla="*/ 1193867 w 1504059"/>
              <a:gd name="connsiteY104" fmla="*/ 893571 h 1441180"/>
              <a:gd name="connsiteX105" fmla="*/ 1265351 w 1504059"/>
              <a:gd name="connsiteY105" fmla="*/ 893571 h 1441180"/>
              <a:gd name="connsiteX106" fmla="*/ 1265351 w 1504059"/>
              <a:gd name="connsiteY106" fmla="*/ 821577 h 1441180"/>
              <a:gd name="connsiteX107" fmla="*/ 1193867 w 1504059"/>
              <a:gd name="connsiteY107" fmla="*/ 821577 h 1441180"/>
              <a:gd name="connsiteX108" fmla="*/ 1432900 w 1504059"/>
              <a:gd name="connsiteY108" fmla="*/ 893571 h 1441180"/>
              <a:gd name="connsiteX109" fmla="*/ 1504059 w 1504059"/>
              <a:gd name="connsiteY109" fmla="*/ 893571 h 1441180"/>
              <a:gd name="connsiteX110" fmla="*/ 1504059 w 1504059"/>
              <a:gd name="connsiteY110" fmla="*/ 821577 h 1441180"/>
              <a:gd name="connsiteX111" fmla="*/ 1432900 w 1504059"/>
              <a:gd name="connsiteY111" fmla="*/ 821577 h 1441180"/>
              <a:gd name="connsiteX112" fmla="*/ 0 w 1504059"/>
              <a:gd name="connsiteY112" fmla="*/ 1167213 h 1441180"/>
              <a:gd name="connsiteX113" fmla="*/ 71483 w 1504059"/>
              <a:gd name="connsiteY113" fmla="*/ 1167213 h 1441180"/>
              <a:gd name="connsiteX114" fmla="*/ 71483 w 1504059"/>
              <a:gd name="connsiteY114" fmla="*/ 1095219 h 1441180"/>
              <a:gd name="connsiteX115" fmla="*/ 0 w 1504059"/>
              <a:gd name="connsiteY115" fmla="*/ 1095219 h 1441180"/>
              <a:gd name="connsiteX116" fmla="*/ 238709 w 1504059"/>
              <a:gd name="connsiteY116" fmla="*/ 1167213 h 1441180"/>
              <a:gd name="connsiteX117" fmla="*/ 310192 w 1504059"/>
              <a:gd name="connsiteY117" fmla="*/ 1167213 h 1441180"/>
              <a:gd name="connsiteX118" fmla="*/ 310192 w 1504059"/>
              <a:gd name="connsiteY118" fmla="*/ 1095219 h 1441180"/>
              <a:gd name="connsiteX119" fmla="*/ 238709 w 1504059"/>
              <a:gd name="connsiteY119" fmla="*/ 1095219 h 1441180"/>
              <a:gd name="connsiteX120" fmla="*/ 477741 w 1504059"/>
              <a:gd name="connsiteY120" fmla="*/ 1167213 h 1441180"/>
              <a:gd name="connsiteX121" fmla="*/ 549871 w 1504059"/>
              <a:gd name="connsiteY121" fmla="*/ 1167213 h 1441180"/>
              <a:gd name="connsiteX122" fmla="*/ 549871 w 1504059"/>
              <a:gd name="connsiteY122" fmla="*/ 1095219 h 1441180"/>
              <a:gd name="connsiteX123" fmla="*/ 478711 w 1504059"/>
              <a:gd name="connsiteY123" fmla="*/ 1095219 h 1441180"/>
              <a:gd name="connsiteX124" fmla="*/ 716450 w 1504059"/>
              <a:gd name="connsiteY124" fmla="*/ 1167213 h 1441180"/>
              <a:gd name="connsiteX125" fmla="*/ 787610 w 1504059"/>
              <a:gd name="connsiteY125" fmla="*/ 1167213 h 1441180"/>
              <a:gd name="connsiteX126" fmla="*/ 787610 w 1504059"/>
              <a:gd name="connsiteY126" fmla="*/ 1095219 h 1441180"/>
              <a:gd name="connsiteX127" fmla="*/ 716450 w 1504059"/>
              <a:gd name="connsiteY127" fmla="*/ 1095219 h 1441180"/>
              <a:gd name="connsiteX128" fmla="*/ 955159 w 1504059"/>
              <a:gd name="connsiteY128" fmla="*/ 1167213 h 1441180"/>
              <a:gd name="connsiteX129" fmla="*/ 1026642 w 1504059"/>
              <a:gd name="connsiteY129" fmla="*/ 1167213 h 1441180"/>
              <a:gd name="connsiteX130" fmla="*/ 1026642 w 1504059"/>
              <a:gd name="connsiteY130" fmla="*/ 1095219 h 1441180"/>
              <a:gd name="connsiteX131" fmla="*/ 955159 w 1504059"/>
              <a:gd name="connsiteY131" fmla="*/ 1095219 h 1441180"/>
              <a:gd name="connsiteX132" fmla="*/ 1193867 w 1504059"/>
              <a:gd name="connsiteY132" fmla="*/ 1167213 h 1441180"/>
              <a:gd name="connsiteX133" fmla="*/ 1265351 w 1504059"/>
              <a:gd name="connsiteY133" fmla="*/ 1167213 h 1441180"/>
              <a:gd name="connsiteX134" fmla="*/ 1265351 w 1504059"/>
              <a:gd name="connsiteY134" fmla="*/ 1095219 h 1441180"/>
              <a:gd name="connsiteX135" fmla="*/ 1193867 w 1504059"/>
              <a:gd name="connsiteY135" fmla="*/ 1095219 h 1441180"/>
              <a:gd name="connsiteX136" fmla="*/ 1432900 w 1504059"/>
              <a:gd name="connsiteY136" fmla="*/ 1167213 h 1441180"/>
              <a:gd name="connsiteX137" fmla="*/ 1504059 w 1504059"/>
              <a:gd name="connsiteY137" fmla="*/ 1167213 h 1441180"/>
              <a:gd name="connsiteX138" fmla="*/ 1504059 w 1504059"/>
              <a:gd name="connsiteY138" fmla="*/ 1095219 h 1441180"/>
              <a:gd name="connsiteX139" fmla="*/ 1432900 w 1504059"/>
              <a:gd name="connsiteY139" fmla="*/ 1095219 h 1441180"/>
              <a:gd name="connsiteX140" fmla="*/ 0 w 1504059"/>
              <a:gd name="connsiteY140" fmla="*/ 1441180 h 1441180"/>
              <a:gd name="connsiteX141" fmla="*/ 71483 w 1504059"/>
              <a:gd name="connsiteY141" fmla="*/ 1441180 h 1441180"/>
              <a:gd name="connsiteX142" fmla="*/ 71483 w 1504059"/>
              <a:gd name="connsiteY142" fmla="*/ 1368209 h 1441180"/>
              <a:gd name="connsiteX143" fmla="*/ 0 w 1504059"/>
              <a:gd name="connsiteY143" fmla="*/ 1368209 h 1441180"/>
              <a:gd name="connsiteX144" fmla="*/ 238709 w 1504059"/>
              <a:gd name="connsiteY144" fmla="*/ 1441180 h 1441180"/>
              <a:gd name="connsiteX145" fmla="*/ 310192 w 1504059"/>
              <a:gd name="connsiteY145" fmla="*/ 1441180 h 1441180"/>
              <a:gd name="connsiteX146" fmla="*/ 310192 w 1504059"/>
              <a:gd name="connsiteY146" fmla="*/ 1368209 h 1441180"/>
              <a:gd name="connsiteX147" fmla="*/ 238709 w 1504059"/>
              <a:gd name="connsiteY147" fmla="*/ 1368209 h 1441180"/>
              <a:gd name="connsiteX148" fmla="*/ 477741 w 1504059"/>
              <a:gd name="connsiteY148" fmla="*/ 1441180 h 1441180"/>
              <a:gd name="connsiteX149" fmla="*/ 549871 w 1504059"/>
              <a:gd name="connsiteY149" fmla="*/ 1441180 h 1441180"/>
              <a:gd name="connsiteX150" fmla="*/ 549871 w 1504059"/>
              <a:gd name="connsiteY150" fmla="*/ 1368209 h 1441180"/>
              <a:gd name="connsiteX151" fmla="*/ 478711 w 1504059"/>
              <a:gd name="connsiteY151" fmla="*/ 1368209 h 1441180"/>
              <a:gd name="connsiteX152" fmla="*/ 716450 w 1504059"/>
              <a:gd name="connsiteY152" fmla="*/ 1441180 h 1441180"/>
              <a:gd name="connsiteX153" fmla="*/ 787610 w 1504059"/>
              <a:gd name="connsiteY153" fmla="*/ 1441180 h 1441180"/>
              <a:gd name="connsiteX154" fmla="*/ 787610 w 1504059"/>
              <a:gd name="connsiteY154" fmla="*/ 1368209 h 1441180"/>
              <a:gd name="connsiteX155" fmla="*/ 716450 w 1504059"/>
              <a:gd name="connsiteY155" fmla="*/ 1368209 h 1441180"/>
              <a:gd name="connsiteX156" fmla="*/ 955159 w 1504059"/>
              <a:gd name="connsiteY156" fmla="*/ 1441180 h 1441180"/>
              <a:gd name="connsiteX157" fmla="*/ 1026642 w 1504059"/>
              <a:gd name="connsiteY157" fmla="*/ 1441180 h 1441180"/>
              <a:gd name="connsiteX158" fmla="*/ 1026642 w 1504059"/>
              <a:gd name="connsiteY158" fmla="*/ 1368209 h 1441180"/>
              <a:gd name="connsiteX159" fmla="*/ 955159 w 1504059"/>
              <a:gd name="connsiteY159" fmla="*/ 1368209 h 1441180"/>
              <a:gd name="connsiteX160" fmla="*/ 1193867 w 1504059"/>
              <a:gd name="connsiteY160" fmla="*/ 1441180 h 1441180"/>
              <a:gd name="connsiteX161" fmla="*/ 1265351 w 1504059"/>
              <a:gd name="connsiteY161" fmla="*/ 1441180 h 1441180"/>
              <a:gd name="connsiteX162" fmla="*/ 1265351 w 1504059"/>
              <a:gd name="connsiteY162" fmla="*/ 1368209 h 1441180"/>
              <a:gd name="connsiteX163" fmla="*/ 1193867 w 1504059"/>
              <a:gd name="connsiteY163" fmla="*/ 1368209 h 1441180"/>
              <a:gd name="connsiteX164" fmla="*/ 1432900 w 1504059"/>
              <a:gd name="connsiteY164" fmla="*/ 1441180 h 1441180"/>
              <a:gd name="connsiteX165" fmla="*/ 1504059 w 1504059"/>
              <a:gd name="connsiteY165" fmla="*/ 1441180 h 1441180"/>
              <a:gd name="connsiteX166" fmla="*/ 1504059 w 1504059"/>
              <a:gd name="connsiteY166" fmla="*/ 1368209 h 1441180"/>
              <a:gd name="connsiteX167" fmla="*/ 1432900 w 1504059"/>
              <a:gd name="connsiteY167" fmla="*/ 1368209 h 14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504059" h="1441180">
                <a:moveTo>
                  <a:pt x="0" y="71994"/>
                </a:moveTo>
                <a:lnTo>
                  <a:pt x="71483" y="71994"/>
                </a:lnTo>
                <a:lnTo>
                  <a:pt x="71483" y="0"/>
                </a:lnTo>
                <a:lnTo>
                  <a:pt x="0" y="0"/>
                </a:lnTo>
                <a:close/>
                <a:moveTo>
                  <a:pt x="238709" y="71994"/>
                </a:moveTo>
                <a:lnTo>
                  <a:pt x="310192" y="71994"/>
                </a:lnTo>
                <a:lnTo>
                  <a:pt x="310192" y="0"/>
                </a:lnTo>
                <a:lnTo>
                  <a:pt x="238709" y="0"/>
                </a:lnTo>
                <a:close/>
                <a:moveTo>
                  <a:pt x="477741" y="71994"/>
                </a:moveTo>
                <a:lnTo>
                  <a:pt x="549871" y="71994"/>
                </a:lnTo>
                <a:lnTo>
                  <a:pt x="549871" y="0"/>
                </a:lnTo>
                <a:lnTo>
                  <a:pt x="478711" y="0"/>
                </a:lnTo>
                <a:close/>
                <a:moveTo>
                  <a:pt x="716450" y="71994"/>
                </a:moveTo>
                <a:lnTo>
                  <a:pt x="787610" y="71994"/>
                </a:lnTo>
                <a:lnTo>
                  <a:pt x="787610" y="0"/>
                </a:lnTo>
                <a:lnTo>
                  <a:pt x="716450" y="0"/>
                </a:lnTo>
                <a:close/>
                <a:moveTo>
                  <a:pt x="955159" y="71994"/>
                </a:moveTo>
                <a:lnTo>
                  <a:pt x="1026642" y="71994"/>
                </a:lnTo>
                <a:lnTo>
                  <a:pt x="1026642" y="0"/>
                </a:lnTo>
                <a:lnTo>
                  <a:pt x="955159" y="0"/>
                </a:lnTo>
                <a:close/>
                <a:moveTo>
                  <a:pt x="1193867" y="71994"/>
                </a:moveTo>
                <a:lnTo>
                  <a:pt x="1265351" y="71994"/>
                </a:lnTo>
                <a:lnTo>
                  <a:pt x="1265351" y="0"/>
                </a:lnTo>
                <a:lnTo>
                  <a:pt x="1193867" y="0"/>
                </a:lnTo>
                <a:close/>
                <a:moveTo>
                  <a:pt x="1432900" y="0"/>
                </a:moveTo>
                <a:lnTo>
                  <a:pt x="1432900" y="71994"/>
                </a:lnTo>
                <a:lnTo>
                  <a:pt x="1504059" y="71994"/>
                </a:lnTo>
                <a:lnTo>
                  <a:pt x="1504059" y="0"/>
                </a:lnTo>
                <a:close/>
                <a:moveTo>
                  <a:pt x="0" y="345636"/>
                </a:moveTo>
                <a:lnTo>
                  <a:pt x="71483" y="345636"/>
                </a:lnTo>
                <a:lnTo>
                  <a:pt x="71483" y="273968"/>
                </a:lnTo>
                <a:lnTo>
                  <a:pt x="0" y="273968"/>
                </a:lnTo>
                <a:close/>
                <a:moveTo>
                  <a:pt x="238709" y="345636"/>
                </a:moveTo>
                <a:lnTo>
                  <a:pt x="310192" y="345636"/>
                </a:lnTo>
                <a:lnTo>
                  <a:pt x="310192" y="273968"/>
                </a:lnTo>
                <a:lnTo>
                  <a:pt x="238709" y="273968"/>
                </a:lnTo>
                <a:close/>
                <a:moveTo>
                  <a:pt x="477741" y="345636"/>
                </a:moveTo>
                <a:lnTo>
                  <a:pt x="549871" y="345636"/>
                </a:lnTo>
                <a:lnTo>
                  <a:pt x="549871" y="273968"/>
                </a:lnTo>
                <a:lnTo>
                  <a:pt x="478711" y="273968"/>
                </a:lnTo>
                <a:close/>
                <a:moveTo>
                  <a:pt x="716450" y="345636"/>
                </a:moveTo>
                <a:lnTo>
                  <a:pt x="787610" y="345636"/>
                </a:lnTo>
                <a:lnTo>
                  <a:pt x="787610" y="273968"/>
                </a:lnTo>
                <a:lnTo>
                  <a:pt x="716450" y="273968"/>
                </a:lnTo>
                <a:close/>
                <a:moveTo>
                  <a:pt x="955159" y="345636"/>
                </a:moveTo>
                <a:lnTo>
                  <a:pt x="1026642" y="345636"/>
                </a:lnTo>
                <a:lnTo>
                  <a:pt x="1026642" y="273968"/>
                </a:lnTo>
                <a:lnTo>
                  <a:pt x="955159" y="273968"/>
                </a:lnTo>
                <a:close/>
                <a:moveTo>
                  <a:pt x="1193867" y="345636"/>
                </a:moveTo>
                <a:lnTo>
                  <a:pt x="1265351" y="345636"/>
                </a:lnTo>
                <a:lnTo>
                  <a:pt x="1265351" y="273968"/>
                </a:lnTo>
                <a:lnTo>
                  <a:pt x="1193867" y="273968"/>
                </a:lnTo>
                <a:close/>
                <a:moveTo>
                  <a:pt x="1432900" y="345636"/>
                </a:moveTo>
                <a:lnTo>
                  <a:pt x="1504059" y="345636"/>
                </a:lnTo>
                <a:lnTo>
                  <a:pt x="1504059" y="273968"/>
                </a:lnTo>
                <a:lnTo>
                  <a:pt x="1432900" y="273968"/>
                </a:lnTo>
                <a:close/>
                <a:moveTo>
                  <a:pt x="0" y="618952"/>
                </a:moveTo>
                <a:lnTo>
                  <a:pt x="71483" y="618952"/>
                </a:lnTo>
                <a:lnTo>
                  <a:pt x="71483" y="547609"/>
                </a:lnTo>
                <a:lnTo>
                  <a:pt x="0" y="547609"/>
                </a:lnTo>
                <a:close/>
                <a:moveTo>
                  <a:pt x="238709" y="618952"/>
                </a:moveTo>
                <a:lnTo>
                  <a:pt x="310192" y="618952"/>
                </a:lnTo>
                <a:lnTo>
                  <a:pt x="310192" y="547609"/>
                </a:lnTo>
                <a:lnTo>
                  <a:pt x="238709" y="547609"/>
                </a:lnTo>
                <a:close/>
                <a:moveTo>
                  <a:pt x="477741" y="618952"/>
                </a:moveTo>
                <a:lnTo>
                  <a:pt x="549871" y="618952"/>
                </a:lnTo>
                <a:lnTo>
                  <a:pt x="549871" y="547609"/>
                </a:lnTo>
                <a:lnTo>
                  <a:pt x="478711" y="547609"/>
                </a:lnTo>
                <a:close/>
                <a:moveTo>
                  <a:pt x="716450" y="618952"/>
                </a:moveTo>
                <a:lnTo>
                  <a:pt x="787610" y="618952"/>
                </a:lnTo>
                <a:lnTo>
                  <a:pt x="787610" y="547609"/>
                </a:lnTo>
                <a:lnTo>
                  <a:pt x="716450" y="547609"/>
                </a:lnTo>
                <a:close/>
                <a:moveTo>
                  <a:pt x="955159" y="618952"/>
                </a:moveTo>
                <a:lnTo>
                  <a:pt x="1026642" y="618952"/>
                </a:lnTo>
                <a:lnTo>
                  <a:pt x="1026642" y="547609"/>
                </a:lnTo>
                <a:lnTo>
                  <a:pt x="955159" y="547609"/>
                </a:lnTo>
                <a:close/>
                <a:moveTo>
                  <a:pt x="1193867" y="618952"/>
                </a:moveTo>
                <a:lnTo>
                  <a:pt x="1265351" y="618952"/>
                </a:lnTo>
                <a:lnTo>
                  <a:pt x="1265351" y="547609"/>
                </a:lnTo>
                <a:lnTo>
                  <a:pt x="1193867" y="547609"/>
                </a:lnTo>
                <a:close/>
                <a:moveTo>
                  <a:pt x="1432900" y="618952"/>
                </a:moveTo>
                <a:lnTo>
                  <a:pt x="1504059" y="618952"/>
                </a:lnTo>
                <a:lnTo>
                  <a:pt x="1504059" y="547609"/>
                </a:lnTo>
                <a:lnTo>
                  <a:pt x="1432900" y="547609"/>
                </a:lnTo>
                <a:close/>
                <a:moveTo>
                  <a:pt x="0" y="893571"/>
                </a:moveTo>
                <a:lnTo>
                  <a:pt x="71483" y="893571"/>
                </a:lnTo>
                <a:lnTo>
                  <a:pt x="71483" y="821577"/>
                </a:lnTo>
                <a:lnTo>
                  <a:pt x="0" y="821577"/>
                </a:lnTo>
                <a:close/>
                <a:moveTo>
                  <a:pt x="238709" y="893571"/>
                </a:moveTo>
                <a:lnTo>
                  <a:pt x="310192" y="893571"/>
                </a:lnTo>
                <a:lnTo>
                  <a:pt x="310192" y="821577"/>
                </a:lnTo>
                <a:lnTo>
                  <a:pt x="238709" y="821577"/>
                </a:lnTo>
                <a:close/>
                <a:moveTo>
                  <a:pt x="477741" y="893571"/>
                </a:moveTo>
                <a:lnTo>
                  <a:pt x="549871" y="893571"/>
                </a:lnTo>
                <a:lnTo>
                  <a:pt x="549871" y="821577"/>
                </a:lnTo>
                <a:lnTo>
                  <a:pt x="478711" y="821577"/>
                </a:lnTo>
                <a:close/>
                <a:moveTo>
                  <a:pt x="716450" y="893571"/>
                </a:moveTo>
                <a:lnTo>
                  <a:pt x="787610" y="893571"/>
                </a:lnTo>
                <a:lnTo>
                  <a:pt x="787610" y="821577"/>
                </a:lnTo>
                <a:lnTo>
                  <a:pt x="716450" y="821577"/>
                </a:lnTo>
                <a:close/>
                <a:moveTo>
                  <a:pt x="955159" y="893571"/>
                </a:moveTo>
                <a:lnTo>
                  <a:pt x="1026642" y="893571"/>
                </a:lnTo>
                <a:lnTo>
                  <a:pt x="1026642" y="821577"/>
                </a:lnTo>
                <a:lnTo>
                  <a:pt x="955159" y="821577"/>
                </a:lnTo>
                <a:close/>
                <a:moveTo>
                  <a:pt x="1193867" y="893571"/>
                </a:moveTo>
                <a:lnTo>
                  <a:pt x="1265351" y="893571"/>
                </a:lnTo>
                <a:lnTo>
                  <a:pt x="1265351" y="821577"/>
                </a:lnTo>
                <a:lnTo>
                  <a:pt x="1193867" y="821577"/>
                </a:lnTo>
                <a:close/>
                <a:moveTo>
                  <a:pt x="1432900" y="893571"/>
                </a:moveTo>
                <a:lnTo>
                  <a:pt x="1504059" y="893571"/>
                </a:lnTo>
                <a:lnTo>
                  <a:pt x="1504059" y="821577"/>
                </a:lnTo>
                <a:lnTo>
                  <a:pt x="1432900" y="821577"/>
                </a:lnTo>
                <a:close/>
                <a:moveTo>
                  <a:pt x="0" y="1167213"/>
                </a:moveTo>
                <a:lnTo>
                  <a:pt x="71483" y="1167213"/>
                </a:lnTo>
                <a:lnTo>
                  <a:pt x="71483" y="1095219"/>
                </a:lnTo>
                <a:lnTo>
                  <a:pt x="0" y="1095219"/>
                </a:lnTo>
                <a:close/>
                <a:moveTo>
                  <a:pt x="238709" y="1167213"/>
                </a:moveTo>
                <a:lnTo>
                  <a:pt x="310192" y="1167213"/>
                </a:lnTo>
                <a:lnTo>
                  <a:pt x="310192" y="1095219"/>
                </a:lnTo>
                <a:lnTo>
                  <a:pt x="238709" y="1095219"/>
                </a:lnTo>
                <a:close/>
                <a:moveTo>
                  <a:pt x="477741" y="1167213"/>
                </a:moveTo>
                <a:lnTo>
                  <a:pt x="549871" y="1167213"/>
                </a:lnTo>
                <a:lnTo>
                  <a:pt x="549871" y="1095219"/>
                </a:lnTo>
                <a:lnTo>
                  <a:pt x="478711" y="1095219"/>
                </a:lnTo>
                <a:close/>
                <a:moveTo>
                  <a:pt x="716450" y="1167213"/>
                </a:moveTo>
                <a:lnTo>
                  <a:pt x="787610" y="1167213"/>
                </a:lnTo>
                <a:lnTo>
                  <a:pt x="787610" y="1095219"/>
                </a:lnTo>
                <a:lnTo>
                  <a:pt x="716450" y="1095219"/>
                </a:lnTo>
                <a:close/>
                <a:moveTo>
                  <a:pt x="955159" y="1167213"/>
                </a:moveTo>
                <a:lnTo>
                  <a:pt x="1026642" y="1167213"/>
                </a:lnTo>
                <a:lnTo>
                  <a:pt x="1026642" y="1095219"/>
                </a:lnTo>
                <a:lnTo>
                  <a:pt x="955159" y="1095219"/>
                </a:lnTo>
                <a:close/>
                <a:moveTo>
                  <a:pt x="1193867" y="1167213"/>
                </a:moveTo>
                <a:lnTo>
                  <a:pt x="1265351" y="1167213"/>
                </a:lnTo>
                <a:lnTo>
                  <a:pt x="1265351" y="1095219"/>
                </a:lnTo>
                <a:lnTo>
                  <a:pt x="1193867" y="1095219"/>
                </a:lnTo>
                <a:close/>
                <a:moveTo>
                  <a:pt x="1432900" y="1167213"/>
                </a:moveTo>
                <a:lnTo>
                  <a:pt x="1504059" y="1167213"/>
                </a:lnTo>
                <a:lnTo>
                  <a:pt x="1504059" y="1095219"/>
                </a:lnTo>
                <a:lnTo>
                  <a:pt x="1432900" y="1095219"/>
                </a:lnTo>
                <a:close/>
                <a:moveTo>
                  <a:pt x="0" y="1441180"/>
                </a:moveTo>
                <a:lnTo>
                  <a:pt x="71483" y="1441180"/>
                </a:lnTo>
                <a:lnTo>
                  <a:pt x="71483" y="1368209"/>
                </a:lnTo>
                <a:lnTo>
                  <a:pt x="0" y="1368209"/>
                </a:lnTo>
                <a:close/>
                <a:moveTo>
                  <a:pt x="238709" y="1441180"/>
                </a:moveTo>
                <a:lnTo>
                  <a:pt x="310192" y="1441180"/>
                </a:lnTo>
                <a:lnTo>
                  <a:pt x="310192" y="1368209"/>
                </a:lnTo>
                <a:lnTo>
                  <a:pt x="238709" y="1368209"/>
                </a:lnTo>
                <a:close/>
                <a:moveTo>
                  <a:pt x="477741" y="1441180"/>
                </a:moveTo>
                <a:lnTo>
                  <a:pt x="549871" y="1441180"/>
                </a:lnTo>
                <a:lnTo>
                  <a:pt x="549871" y="1368209"/>
                </a:lnTo>
                <a:lnTo>
                  <a:pt x="478711" y="1368209"/>
                </a:lnTo>
                <a:close/>
                <a:moveTo>
                  <a:pt x="716450" y="1441180"/>
                </a:moveTo>
                <a:lnTo>
                  <a:pt x="787610" y="1441180"/>
                </a:lnTo>
                <a:lnTo>
                  <a:pt x="787610" y="1368209"/>
                </a:lnTo>
                <a:lnTo>
                  <a:pt x="716450" y="1368209"/>
                </a:lnTo>
                <a:close/>
                <a:moveTo>
                  <a:pt x="955159" y="1441180"/>
                </a:moveTo>
                <a:lnTo>
                  <a:pt x="1026642" y="1441180"/>
                </a:lnTo>
                <a:lnTo>
                  <a:pt x="1026642" y="1368209"/>
                </a:lnTo>
                <a:lnTo>
                  <a:pt x="955159" y="1368209"/>
                </a:lnTo>
                <a:close/>
                <a:moveTo>
                  <a:pt x="1193867" y="1441180"/>
                </a:moveTo>
                <a:lnTo>
                  <a:pt x="1265351" y="1441180"/>
                </a:lnTo>
                <a:lnTo>
                  <a:pt x="1265351" y="1368209"/>
                </a:lnTo>
                <a:lnTo>
                  <a:pt x="1193867" y="1368209"/>
                </a:lnTo>
                <a:close/>
                <a:moveTo>
                  <a:pt x="1432900" y="1441180"/>
                </a:moveTo>
                <a:lnTo>
                  <a:pt x="1504059" y="1441180"/>
                </a:lnTo>
                <a:lnTo>
                  <a:pt x="1504059" y="1368209"/>
                </a:lnTo>
                <a:lnTo>
                  <a:pt x="1432900" y="1368209"/>
                </a:lnTo>
                <a:close/>
              </a:path>
            </a:pathLst>
          </a:custGeom>
          <a:solidFill>
            <a:srgbClr val="ED1951"/>
          </a:solidFill>
          <a:ln w="32223" cap="flat">
            <a:noFill/>
            <a:prstDash val="solid"/>
            <a:miter/>
          </a:ln>
        </p:spPr>
        <p:txBody>
          <a:bodyPr rtlCol="0" anchor="ctr"/>
          <a:lstStyle/>
          <a:p>
            <a:endParaRPr lang="it-CO" dirty="0"/>
          </a:p>
        </p:txBody>
      </p:sp>
      <p:pic>
        <p:nvPicPr>
          <p:cNvPr id="10" name="Picture 7">
            <a:extLst>
              <a:ext uri="{FF2B5EF4-FFF2-40B4-BE49-F238E27FC236}">
                <a16:creationId xmlns:a16="http://schemas.microsoft.com/office/drawing/2014/main" id="{19A80DCC-8C43-054A-C20E-B84389CABF5B}"/>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asellaDiTesto 20">
            <a:extLst>
              <a:ext uri="{FF2B5EF4-FFF2-40B4-BE49-F238E27FC236}">
                <a16:creationId xmlns:a16="http://schemas.microsoft.com/office/drawing/2014/main" id="{CE6CC3AF-B0F6-1C69-C1C6-6255B59963E9}"/>
              </a:ext>
            </a:extLst>
          </p:cNvPr>
          <p:cNvSpPr txBox="1"/>
          <p:nvPr/>
        </p:nvSpPr>
        <p:spPr>
          <a:xfrm>
            <a:off x="1800281" y="5475962"/>
            <a:ext cx="3087833" cy="954107"/>
          </a:xfrm>
          <a:prstGeom prst="rect">
            <a:avLst/>
          </a:prstGeom>
          <a:noFill/>
        </p:spPr>
        <p:txBody>
          <a:bodyPr wrap="square" rtlCol="0">
            <a:spAutoFit/>
          </a:bodyPr>
          <a:lstStyle/>
          <a:p>
            <a:pPr algn="ctr"/>
            <a:r>
              <a:rPr lang="es-MX" sz="1400" dirty="0">
                <a:latin typeface="Proxima Nova Thin" panose="02000506030000020004" pitchFamily="2" charset="0"/>
              </a:rPr>
              <a:t>A 70-year-old colombian woman that was displaced by internal violence. </a:t>
            </a:r>
          </a:p>
          <a:p>
            <a:pPr algn="ctr"/>
            <a:r>
              <a:rPr lang="es-MX" sz="1400" dirty="0">
                <a:latin typeface="Proxima Nova Thin" panose="02000506030000020004" pitchFamily="2" charset="0"/>
              </a:rPr>
              <a:t>Ph: </a:t>
            </a:r>
            <a:r>
              <a:rPr lang="es-CO" sz="1400" dirty="0">
                <a:latin typeface="Proxima Nova Thin" panose="02000506030000020004" pitchFamily="2" charset="0"/>
              </a:rPr>
              <a:t>Sandra Viviana Trujillo Piza</a:t>
            </a:r>
          </a:p>
          <a:p>
            <a:pPr algn="ctr"/>
            <a:endParaRPr lang="it-CO" sz="1400" dirty="0">
              <a:latin typeface="Proxima Nova Thin" panose="02000506030000020004" pitchFamily="2" charset="0"/>
            </a:endParaRPr>
          </a:p>
        </p:txBody>
      </p:sp>
      <p:grpSp>
        <p:nvGrpSpPr>
          <p:cNvPr id="23" name="Elemento grafico 13">
            <a:extLst>
              <a:ext uri="{FF2B5EF4-FFF2-40B4-BE49-F238E27FC236}">
                <a16:creationId xmlns:a16="http://schemas.microsoft.com/office/drawing/2014/main" id="{EF4390E5-171C-6229-58B5-127C6059D6D2}"/>
              </a:ext>
            </a:extLst>
          </p:cNvPr>
          <p:cNvGrpSpPr/>
          <p:nvPr/>
        </p:nvGrpSpPr>
        <p:grpSpPr>
          <a:xfrm>
            <a:off x="2046145" y="2405496"/>
            <a:ext cx="2721936" cy="2724909"/>
            <a:chOff x="1146935" y="327331"/>
            <a:chExt cx="3515048" cy="3518888"/>
          </a:xfrm>
          <a:solidFill>
            <a:srgbClr val="F25A22"/>
          </a:solidFill>
        </p:grpSpPr>
        <p:sp>
          <p:nvSpPr>
            <p:cNvPr id="24" name="Figura a mano libera 23">
              <a:extLst>
                <a:ext uri="{FF2B5EF4-FFF2-40B4-BE49-F238E27FC236}">
                  <a16:creationId xmlns:a16="http://schemas.microsoft.com/office/drawing/2014/main" id="{B9334A63-5A98-290C-A738-1A1393FA5153}"/>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25" name="Figura a mano libera 24">
              <a:extLst>
                <a:ext uri="{FF2B5EF4-FFF2-40B4-BE49-F238E27FC236}">
                  <a16:creationId xmlns:a16="http://schemas.microsoft.com/office/drawing/2014/main" id="{F686BF8B-D517-DB24-17CB-F59DD36E0516}"/>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26" name="Figura a mano libera 25">
              <a:extLst>
                <a:ext uri="{FF2B5EF4-FFF2-40B4-BE49-F238E27FC236}">
                  <a16:creationId xmlns:a16="http://schemas.microsoft.com/office/drawing/2014/main" id="{7C2F9CB2-4399-42A0-A087-F72EF97DCF02}"/>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27" name="Figura a mano libera 26">
              <a:extLst>
                <a:ext uri="{FF2B5EF4-FFF2-40B4-BE49-F238E27FC236}">
                  <a16:creationId xmlns:a16="http://schemas.microsoft.com/office/drawing/2014/main" id="{AECE8310-926A-4522-1998-7C9494A2001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28" name="Figura a mano libera 27">
              <a:extLst>
                <a:ext uri="{FF2B5EF4-FFF2-40B4-BE49-F238E27FC236}">
                  <a16:creationId xmlns:a16="http://schemas.microsoft.com/office/drawing/2014/main" id="{D74876A5-2267-0B49-19C6-8B9DFE8AAED4}"/>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29" name="Figura a mano libera 28">
              <a:extLst>
                <a:ext uri="{FF2B5EF4-FFF2-40B4-BE49-F238E27FC236}">
                  <a16:creationId xmlns:a16="http://schemas.microsoft.com/office/drawing/2014/main" id="{3176C48E-2B80-9E8B-719A-8BDCC9441C52}"/>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30" name="Figura a mano libera 29">
              <a:extLst>
                <a:ext uri="{FF2B5EF4-FFF2-40B4-BE49-F238E27FC236}">
                  <a16:creationId xmlns:a16="http://schemas.microsoft.com/office/drawing/2014/main" id="{DBDF443B-D6C0-98AD-3C6E-A0D6F94705C2}"/>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31" name="Figura a mano libera 30">
              <a:extLst>
                <a:ext uri="{FF2B5EF4-FFF2-40B4-BE49-F238E27FC236}">
                  <a16:creationId xmlns:a16="http://schemas.microsoft.com/office/drawing/2014/main" id="{DEEB0A7C-796E-13D4-F9E1-A51EB77B20EB}"/>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32" name="Figura a mano libera 31">
              <a:extLst>
                <a:ext uri="{FF2B5EF4-FFF2-40B4-BE49-F238E27FC236}">
                  <a16:creationId xmlns:a16="http://schemas.microsoft.com/office/drawing/2014/main" id="{9E2E9853-8EBC-6710-9FFF-18CA0C1EA15D}"/>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33" name="Figura a mano libera 32">
              <a:extLst>
                <a:ext uri="{FF2B5EF4-FFF2-40B4-BE49-F238E27FC236}">
                  <a16:creationId xmlns:a16="http://schemas.microsoft.com/office/drawing/2014/main" id="{DB4A1F05-EB90-082A-B282-5F9009FDD8B8}"/>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34" name="Figura a mano libera 33">
              <a:extLst>
                <a:ext uri="{FF2B5EF4-FFF2-40B4-BE49-F238E27FC236}">
                  <a16:creationId xmlns:a16="http://schemas.microsoft.com/office/drawing/2014/main" id="{8316AA3F-FCF3-35A1-A7DE-23BC2B9E38CE}"/>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35" name="Figura a mano libera 34">
              <a:extLst>
                <a:ext uri="{FF2B5EF4-FFF2-40B4-BE49-F238E27FC236}">
                  <a16:creationId xmlns:a16="http://schemas.microsoft.com/office/drawing/2014/main" id="{2DCCA631-C41A-D3AC-0F43-DAB68F543645}"/>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grpSp>
        <p:nvGrpSpPr>
          <p:cNvPr id="3" name="Elemento grafico 13">
            <a:extLst>
              <a:ext uri="{FF2B5EF4-FFF2-40B4-BE49-F238E27FC236}">
                <a16:creationId xmlns:a16="http://schemas.microsoft.com/office/drawing/2014/main" id="{A26771E5-C619-FD19-FAFB-450949357936}"/>
              </a:ext>
            </a:extLst>
          </p:cNvPr>
          <p:cNvGrpSpPr/>
          <p:nvPr/>
        </p:nvGrpSpPr>
        <p:grpSpPr>
          <a:xfrm rot="7200000">
            <a:off x="6348608" y="2362456"/>
            <a:ext cx="2721936" cy="2724909"/>
            <a:chOff x="1146935" y="327331"/>
            <a:chExt cx="3515048" cy="3518888"/>
          </a:xfrm>
          <a:solidFill>
            <a:srgbClr val="F25A22"/>
          </a:solidFill>
        </p:grpSpPr>
        <p:sp>
          <p:nvSpPr>
            <p:cNvPr id="5" name="Figura a mano libera 4">
              <a:extLst>
                <a:ext uri="{FF2B5EF4-FFF2-40B4-BE49-F238E27FC236}">
                  <a16:creationId xmlns:a16="http://schemas.microsoft.com/office/drawing/2014/main" id="{41FF4211-EB14-EDD6-E683-B213E477217C}"/>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6" name="Figura a mano libera 5">
              <a:extLst>
                <a:ext uri="{FF2B5EF4-FFF2-40B4-BE49-F238E27FC236}">
                  <a16:creationId xmlns:a16="http://schemas.microsoft.com/office/drawing/2014/main" id="{40C2D825-DBEA-FB99-51E5-40E1C27C1269}"/>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7" name="Figura a mano libera 6">
              <a:extLst>
                <a:ext uri="{FF2B5EF4-FFF2-40B4-BE49-F238E27FC236}">
                  <a16:creationId xmlns:a16="http://schemas.microsoft.com/office/drawing/2014/main" id="{D939F27F-1C9B-789A-8355-FCFA7CB3AC3E}"/>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8" name="Figura a mano libera 7">
              <a:extLst>
                <a:ext uri="{FF2B5EF4-FFF2-40B4-BE49-F238E27FC236}">
                  <a16:creationId xmlns:a16="http://schemas.microsoft.com/office/drawing/2014/main" id="{6810B06E-C491-A328-B213-90CDD4E9E97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9" name="Figura a mano libera 8">
              <a:extLst>
                <a:ext uri="{FF2B5EF4-FFF2-40B4-BE49-F238E27FC236}">
                  <a16:creationId xmlns:a16="http://schemas.microsoft.com/office/drawing/2014/main" id="{73732F72-61C1-5D48-7BA6-BEF3CCE073A4}"/>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11" name="Figura a mano libera 10">
              <a:extLst>
                <a:ext uri="{FF2B5EF4-FFF2-40B4-BE49-F238E27FC236}">
                  <a16:creationId xmlns:a16="http://schemas.microsoft.com/office/drawing/2014/main" id="{6BC79469-7712-C77A-AF9F-01C6837CE999}"/>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12" name="Figura a mano libera 11">
              <a:extLst>
                <a:ext uri="{FF2B5EF4-FFF2-40B4-BE49-F238E27FC236}">
                  <a16:creationId xmlns:a16="http://schemas.microsoft.com/office/drawing/2014/main" id="{12BE6EB7-AF99-E18F-896A-DB3864346D9D}"/>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13" name="Figura a mano libera 12">
              <a:extLst>
                <a:ext uri="{FF2B5EF4-FFF2-40B4-BE49-F238E27FC236}">
                  <a16:creationId xmlns:a16="http://schemas.microsoft.com/office/drawing/2014/main" id="{26F5B011-9783-3DAE-C0AC-0DDEBFEBA74C}"/>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14" name="Figura a mano libera 13">
              <a:extLst>
                <a:ext uri="{FF2B5EF4-FFF2-40B4-BE49-F238E27FC236}">
                  <a16:creationId xmlns:a16="http://schemas.microsoft.com/office/drawing/2014/main" id="{4566C494-2212-EB45-98D1-CDC636BC5BBA}"/>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15" name="Figura a mano libera 14">
              <a:extLst>
                <a:ext uri="{FF2B5EF4-FFF2-40B4-BE49-F238E27FC236}">
                  <a16:creationId xmlns:a16="http://schemas.microsoft.com/office/drawing/2014/main" id="{BE7D843F-2E0D-42B9-932C-27908E8A03BA}"/>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16" name="Figura a mano libera 15">
              <a:extLst>
                <a:ext uri="{FF2B5EF4-FFF2-40B4-BE49-F238E27FC236}">
                  <a16:creationId xmlns:a16="http://schemas.microsoft.com/office/drawing/2014/main" id="{64665985-7B5F-893D-A8BA-3CC78F6BDC8A}"/>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17" name="Figura a mano libera 16">
              <a:extLst>
                <a:ext uri="{FF2B5EF4-FFF2-40B4-BE49-F238E27FC236}">
                  <a16:creationId xmlns:a16="http://schemas.microsoft.com/office/drawing/2014/main" id="{BAB60122-E5E3-8BC8-FCB1-1C9D4072C922}"/>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sp>
        <p:nvSpPr>
          <p:cNvPr id="59" name="CasellaDiTesto 58">
            <a:extLst>
              <a:ext uri="{FF2B5EF4-FFF2-40B4-BE49-F238E27FC236}">
                <a16:creationId xmlns:a16="http://schemas.microsoft.com/office/drawing/2014/main" id="{0DCD9B09-46AB-1271-A68D-3899BC5B3368}"/>
              </a:ext>
            </a:extLst>
          </p:cNvPr>
          <p:cNvSpPr txBox="1"/>
          <p:nvPr/>
        </p:nvSpPr>
        <p:spPr>
          <a:xfrm>
            <a:off x="6239953" y="5448894"/>
            <a:ext cx="2963242" cy="1169551"/>
          </a:xfrm>
          <a:prstGeom prst="rect">
            <a:avLst/>
          </a:prstGeom>
          <a:noFill/>
        </p:spPr>
        <p:txBody>
          <a:bodyPr wrap="square" rtlCol="0">
            <a:spAutoFit/>
          </a:bodyPr>
          <a:lstStyle/>
          <a:p>
            <a:pPr algn="ctr"/>
            <a:r>
              <a:rPr lang="en-US" sz="1400" dirty="0">
                <a:latin typeface="Proxima Nova Thin" panose="02000506030000020004" pitchFamily="2" charset="0"/>
              </a:rPr>
              <a:t>An older couple from the </a:t>
            </a:r>
            <a:r>
              <a:rPr lang="en-US" sz="1400" dirty="0" err="1">
                <a:latin typeface="Proxima Nova Thin" panose="02000506030000020004" pitchFamily="2" charset="0"/>
              </a:rPr>
              <a:t>Chami</a:t>
            </a:r>
            <a:r>
              <a:rPr lang="en-US" sz="1400" dirty="0">
                <a:latin typeface="Proxima Nova Thin" panose="02000506030000020004" pitchFamily="2" charset="0"/>
              </a:rPr>
              <a:t> </a:t>
            </a:r>
            <a:r>
              <a:rPr lang="en-US" sz="1400" dirty="0" err="1">
                <a:latin typeface="Proxima Nova Thin" panose="02000506030000020004" pitchFamily="2" charset="0"/>
              </a:rPr>
              <a:t>Ruru</a:t>
            </a:r>
            <a:r>
              <a:rPr lang="en-US" sz="1400" dirty="0">
                <a:latin typeface="Proxima Nova Thin" panose="02000506030000020004" pitchFamily="2" charset="0"/>
              </a:rPr>
              <a:t> community in Colombia were forcibly displaced by the violence.</a:t>
            </a:r>
          </a:p>
          <a:p>
            <a:pPr algn="ctr"/>
            <a:r>
              <a:rPr lang="es-MX" sz="1400" dirty="0">
                <a:latin typeface="Proxima Nova Thin" panose="02000506030000020004" pitchFamily="2" charset="0"/>
              </a:rPr>
              <a:t>Ph: </a:t>
            </a:r>
            <a:r>
              <a:rPr lang="es-CO" sz="1400" dirty="0" err="1">
                <a:latin typeface="Proxima Nova Thin" panose="02000506030000020004" pitchFamily="2" charset="0"/>
              </a:rPr>
              <a:t>Sebastian</a:t>
            </a:r>
            <a:r>
              <a:rPr lang="es-CO" sz="1400" dirty="0">
                <a:latin typeface="Proxima Nova Thin" panose="02000506030000020004" pitchFamily="2" charset="0"/>
              </a:rPr>
              <a:t> </a:t>
            </a:r>
            <a:r>
              <a:rPr lang="es-CO" sz="1400" dirty="0" err="1">
                <a:latin typeface="Proxima Nova Thin" panose="02000506030000020004" pitchFamily="2" charset="0"/>
              </a:rPr>
              <a:t>Rich</a:t>
            </a:r>
            <a:r>
              <a:rPr lang="es-CO" sz="1400" dirty="0">
                <a:latin typeface="Proxima Nova Thin" panose="02000506030000020004" pitchFamily="2" charset="0"/>
              </a:rPr>
              <a:t>/UNCHR</a:t>
            </a:r>
          </a:p>
          <a:p>
            <a:pPr algn="ctr"/>
            <a:endParaRPr lang="it-CO" sz="1400" dirty="0">
              <a:latin typeface="Proxima Nova Thin" panose="02000506030000020004" pitchFamily="2" charset="0"/>
            </a:endParaRPr>
          </a:p>
        </p:txBody>
      </p:sp>
    </p:spTree>
    <p:extLst>
      <p:ext uri="{BB962C8B-B14F-4D97-AF65-F5344CB8AC3E}">
        <p14:creationId xmlns:p14="http://schemas.microsoft.com/office/powerpoint/2010/main" val="2792047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96B4B94-CFF7-7587-028B-08637F583B8B}"/>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CasellaDiTesto 2">
            <a:extLst>
              <a:ext uri="{FF2B5EF4-FFF2-40B4-BE49-F238E27FC236}">
                <a16:creationId xmlns:a16="http://schemas.microsoft.com/office/drawing/2014/main" id="{2725BD1A-42FD-7F46-40D0-613539585D04}"/>
              </a:ext>
            </a:extLst>
          </p:cNvPr>
          <p:cNvSpPr txBox="1"/>
          <p:nvPr/>
        </p:nvSpPr>
        <p:spPr>
          <a:xfrm>
            <a:off x="889803" y="364980"/>
            <a:ext cx="7670799" cy="1015663"/>
          </a:xfrm>
          <a:prstGeom prst="rect">
            <a:avLst/>
          </a:prstGeom>
          <a:noFill/>
        </p:spPr>
        <p:txBody>
          <a:bodyPr wrap="square" rtlCol="0">
            <a:spAutoFit/>
          </a:bodyPr>
          <a:lstStyle/>
          <a:p>
            <a:r>
              <a:rPr lang="it-CO" sz="6000" b="1" dirty="0">
                <a:solidFill>
                  <a:srgbClr val="0070C0"/>
                </a:solidFill>
                <a:latin typeface="Proxima Nova Rg" panose="02000506030000020004" pitchFamily="2" charset="0"/>
              </a:rPr>
              <a:t>Group work</a:t>
            </a:r>
          </a:p>
        </p:txBody>
      </p:sp>
      <p:pic>
        <p:nvPicPr>
          <p:cNvPr id="4" name="Picture 7">
            <a:extLst>
              <a:ext uri="{FF2B5EF4-FFF2-40B4-BE49-F238E27FC236}">
                <a16:creationId xmlns:a16="http://schemas.microsoft.com/office/drawing/2014/main" id="{86DA57B4-C4B3-6899-1B28-5BF21CE4B25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AA84C923-52B9-241A-3035-C36B38F048E8}"/>
              </a:ext>
            </a:extLst>
          </p:cNvPr>
          <p:cNvSpPr txBox="1"/>
          <p:nvPr/>
        </p:nvSpPr>
        <p:spPr>
          <a:xfrm>
            <a:off x="868268" y="1394776"/>
            <a:ext cx="3424645" cy="2554545"/>
          </a:xfrm>
          <a:prstGeom prst="rect">
            <a:avLst/>
          </a:prstGeom>
          <a:noFill/>
        </p:spPr>
        <p:txBody>
          <a:bodyPr wrap="square" rtlCol="0">
            <a:spAutoFit/>
          </a:bodyPr>
          <a:lstStyle/>
          <a:p>
            <a:r>
              <a:rPr lang="it-CO" sz="4000" b="1" dirty="0">
                <a:solidFill>
                  <a:srgbClr val="0070C0"/>
                </a:solidFill>
                <a:latin typeface="Proxima Nova Rg" panose="02000506030000020004" pitchFamily="2" charset="0"/>
              </a:rPr>
              <a:t>Protection case management</a:t>
            </a:r>
          </a:p>
          <a:p>
            <a:r>
              <a:rPr lang="it-IT" sz="4000" b="1" dirty="0">
                <a:solidFill>
                  <a:srgbClr val="0070C0"/>
                </a:solidFill>
                <a:latin typeface="Proxima Nova Rg" panose="02000506030000020004" pitchFamily="2" charset="0"/>
              </a:rPr>
              <a:t>K</a:t>
            </a:r>
            <a:r>
              <a:rPr lang="it-CO" sz="4000" b="1" dirty="0">
                <a:solidFill>
                  <a:srgbClr val="0070C0"/>
                </a:solidFill>
                <a:latin typeface="Proxima Nova Rg" panose="02000506030000020004" pitchFamily="2" charset="0"/>
              </a:rPr>
              <a:t>ey steps</a:t>
            </a:r>
          </a:p>
        </p:txBody>
      </p:sp>
      <p:sp>
        <p:nvSpPr>
          <p:cNvPr id="7" name="Elemento grafico 28">
            <a:extLst>
              <a:ext uri="{FF2B5EF4-FFF2-40B4-BE49-F238E27FC236}">
                <a16:creationId xmlns:a16="http://schemas.microsoft.com/office/drawing/2014/main" id="{204EB12C-1A8B-48D9-EC05-6D088D7F7218}"/>
              </a:ext>
            </a:extLst>
          </p:cNvPr>
          <p:cNvSpPr/>
          <p:nvPr/>
        </p:nvSpPr>
        <p:spPr>
          <a:xfrm rot="10800000">
            <a:off x="-525511" y="4151121"/>
            <a:ext cx="13350242" cy="7508861"/>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chemeClr val="bg1">
              <a:lumMod val="85000"/>
            </a:schemeClr>
          </a:solidFill>
          <a:ln w="9504" cap="flat">
            <a:noFill/>
            <a:prstDash val="solid"/>
            <a:miter/>
          </a:ln>
        </p:spPr>
        <p:txBody>
          <a:bodyPr rtlCol="0" anchor="ctr"/>
          <a:lstStyle/>
          <a:p>
            <a:endParaRPr lang="it-CO" dirty="0"/>
          </a:p>
        </p:txBody>
      </p:sp>
      <p:sp>
        <p:nvSpPr>
          <p:cNvPr id="8" name="Figura a mano libera 7">
            <a:extLst>
              <a:ext uri="{FF2B5EF4-FFF2-40B4-BE49-F238E27FC236}">
                <a16:creationId xmlns:a16="http://schemas.microsoft.com/office/drawing/2014/main" id="{F4F54281-9765-15EF-2BFE-E89BF1F6F671}"/>
              </a:ext>
            </a:extLst>
          </p:cNvPr>
          <p:cNvSpPr/>
          <p:nvPr/>
        </p:nvSpPr>
        <p:spPr>
          <a:xfrm>
            <a:off x="-695981" y="4516195"/>
            <a:ext cx="13520712" cy="3304820"/>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5" name="CasellaDiTesto 4">
            <a:extLst>
              <a:ext uri="{FF2B5EF4-FFF2-40B4-BE49-F238E27FC236}">
                <a16:creationId xmlns:a16="http://schemas.microsoft.com/office/drawing/2014/main" id="{C7061399-2535-8BA0-6FA6-867E7E34FA3A}"/>
              </a:ext>
            </a:extLst>
          </p:cNvPr>
          <p:cNvSpPr txBox="1"/>
          <p:nvPr/>
        </p:nvSpPr>
        <p:spPr>
          <a:xfrm>
            <a:off x="5686692" y="1348624"/>
            <a:ext cx="5231934" cy="4093428"/>
          </a:xfrm>
          <a:prstGeom prst="rect">
            <a:avLst/>
          </a:prstGeom>
          <a:noFill/>
        </p:spPr>
        <p:txBody>
          <a:bodyPr wrap="square">
            <a:spAutoFit/>
          </a:bodyPr>
          <a:lstStyle/>
          <a:p>
            <a:r>
              <a:rPr lang="en-GB" sz="2000" dirty="0">
                <a:latin typeface="Proxima Nova Thin" panose="02000506030000020004" pitchFamily="2" charset="0"/>
              </a:rPr>
              <a:t>Identify patterns of abuse.</a:t>
            </a:r>
          </a:p>
          <a:p>
            <a:endParaRPr lang="en-GB" sz="2000" dirty="0">
              <a:latin typeface="Proxima Nova Thin" panose="02000506030000020004" pitchFamily="2" charset="0"/>
            </a:endParaRPr>
          </a:p>
          <a:p>
            <a:r>
              <a:rPr lang="en-GB" sz="2000" dirty="0">
                <a:latin typeface="Proxima Nova Thin" panose="02000506030000020004" pitchFamily="2" charset="0"/>
              </a:rPr>
              <a:t>Responsive Action – stop violation and remove from imminent violation. </a:t>
            </a:r>
          </a:p>
          <a:p>
            <a:endParaRPr lang="en-GB" sz="2000" dirty="0">
              <a:latin typeface="Proxima Nova Thin" panose="02000506030000020004" pitchFamily="2" charset="0"/>
            </a:endParaRPr>
          </a:p>
          <a:p>
            <a:r>
              <a:rPr lang="en-GB" sz="2000" dirty="0">
                <a:latin typeface="Proxima Nova Thin" panose="02000506030000020004" pitchFamily="2" charset="0"/>
              </a:rPr>
              <a:t>Restore older persons dignity  and ensure adequate living conditions. </a:t>
            </a:r>
          </a:p>
          <a:p>
            <a:endParaRPr lang="en-GB" sz="2000" dirty="0">
              <a:latin typeface="Proxima Nova Thin" panose="02000506030000020004" pitchFamily="2" charset="0"/>
            </a:endParaRPr>
          </a:p>
          <a:p>
            <a:r>
              <a:rPr lang="en-GB" sz="2000" dirty="0">
                <a:latin typeface="Proxima Nova Thin" panose="02000506030000020004" pitchFamily="2" charset="0"/>
              </a:rPr>
              <a:t>Environment building by creating safe space to live in.</a:t>
            </a:r>
          </a:p>
          <a:p>
            <a:endParaRPr lang="en-GB" sz="2000" dirty="0">
              <a:latin typeface="Proxima Nova Thin" panose="02000506030000020004" pitchFamily="2" charset="0"/>
            </a:endParaRPr>
          </a:p>
          <a:p>
            <a:r>
              <a:rPr lang="en-GB" sz="2000" dirty="0">
                <a:latin typeface="Proxima Nova Thin" panose="02000506030000020004" pitchFamily="2" charset="0"/>
              </a:rPr>
              <a:t>At all stages ensure a referral mechanism is in place to access relevant services.</a:t>
            </a:r>
          </a:p>
        </p:txBody>
      </p:sp>
      <p:sp>
        <p:nvSpPr>
          <p:cNvPr id="9" name="Elemento grafico 36">
            <a:extLst>
              <a:ext uri="{FF2B5EF4-FFF2-40B4-BE49-F238E27FC236}">
                <a16:creationId xmlns:a16="http://schemas.microsoft.com/office/drawing/2014/main" id="{74876AC0-E48D-1807-F553-71CB818677EE}"/>
              </a:ext>
            </a:extLst>
          </p:cNvPr>
          <p:cNvSpPr/>
          <p:nvPr/>
        </p:nvSpPr>
        <p:spPr>
          <a:xfrm>
            <a:off x="5208683" y="1446220"/>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pPr algn="ctr"/>
            <a:r>
              <a:rPr lang="it-CO" dirty="0">
                <a:solidFill>
                  <a:schemeClr val="bg1"/>
                </a:solidFill>
                <a:latin typeface="Proxima Nova Thin" panose="02000506030000020004" pitchFamily="2" charset="0"/>
              </a:rPr>
              <a:t>1</a:t>
            </a:r>
          </a:p>
        </p:txBody>
      </p:sp>
      <p:sp>
        <p:nvSpPr>
          <p:cNvPr id="10" name="Elemento grafico 36">
            <a:extLst>
              <a:ext uri="{FF2B5EF4-FFF2-40B4-BE49-F238E27FC236}">
                <a16:creationId xmlns:a16="http://schemas.microsoft.com/office/drawing/2014/main" id="{70F9F72A-18FF-39EC-8F76-187AE44B90C2}"/>
              </a:ext>
            </a:extLst>
          </p:cNvPr>
          <p:cNvSpPr/>
          <p:nvPr/>
        </p:nvSpPr>
        <p:spPr>
          <a:xfrm>
            <a:off x="5208683" y="2069916"/>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pPr algn="ctr"/>
            <a:r>
              <a:rPr lang="it-CO" dirty="0">
                <a:solidFill>
                  <a:schemeClr val="bg1"/>
                </a:solidFill>
                <a:latin typeface="Proxima Nova Thin" panose="02000506030000020004" pitchFamily="2" charset="0"/>
              </a:rPr>
              <a:t>2</a:t>
            </a:r>
          </a:p>
        </p:txBody>
      </p:sp>
      <p:sp>
        <p:nvSpPr>
          <p:cNvPr id="11" name="Elemento grafico 36">
            <a:extLst>
              <a:ext uri="{FF2B5EF4-FFF2-40B4-BE49-F238E27FC236}">
                <a16:creationId xmlns:a16="http://schemas.microsoft.com/office/drawing/2014/main" id="{D42E682B-D39F-A2A5-8EB7-798B379937E2}"/>
              </a:ext>
            </a:extLst>
          </p:cNvPr>
          <p:cNvSpPr/>
          <p:nvPr/>
        </p:nvSpPr>
        <p:spPr>
          <a:xfrm>
            <a:off x="5208683" y="2951865"/>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pPr algn="ctr"/>
            <a:r>
              <a:rPr lang="it-CO" dirty="0">
                <a:solidFill>
                  <a:schemeClr val="bg1"/>
                </a:solidFill>
                <a:latin typeface="Proxima Nova Thin" panose="02000506030000020004" pitchFamily="2" charset="0"/>
              </a:rPr>
              <a:t>3</a:t>
            </a:r>
          </a:p>
        </p:txBody>
      </p:sp>
      <p:sp>
        <p:nvSpPr>
          <p:cNvPr id="12" name="Elemento grafico 36">
            <a:extLst>
              <a:ext uri="{FF2B5EF4-FFF2-40B4-BE49-F238E27FC236}">
                <a16:creationId xmlns:a16="http://schemas.microsoft.com/office/drawing/2014/main" id="{9E88B5D5-CAAC-3BF3-C83F-D415DA2D04BF}"/>
              </a:ext>
            </a:extLst>
          </p:cNvPr>
          <p:cNvSpPr/>
          <p:nvPr/>
        </p:nvSpPr>
        <p:spPr>
          <a:xfrm>
            <a:off x="5208683" y="3875138"/>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pPr algn="ctr"/>
            <a:r>
              <a:rPr lang="it-CO" dirty="0">
                <a:solidFill>
                  <a:schemeClr val="bg1"/>
                </a:solidFill>
                <a:latin typeface="Proxima Nova Thin" panose="02000506030000020004" pitchFamily="2" charset="0"/>
              </a:rPr>
              <a:t>4</a:t>
            </a:r>
          </a:p>
        </p:txBody>
      </p:sp>
      <p:sp>
        <p:nvSpPr>
          <p:cNvPr id="13" name="Elemento grafico 36">
            <a:extLst>
              <a:ext uri="{FF2B5EF4-FFF2-40B4-BE49-F238E27FC236}">
                <a16:creationId xmlns:a16="http://schemas.microsoft.com/office/drawing/2014/main" id="{F6A8CBBF-E6DA-6E59-2751-BEC399F10C23}"/>
              </a:ext>
            </a:extLst>
          </p:cNvPr>
          <p:cNvSpPr/>
          <p:nvPr/>
        </p:nvSpPr>
        <p:spPr>
          <a:xfrm>
            <a:off x="5208683" y="4780576"/>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pPr algn="ctr"/>
            <a:r>
              <a:rPr lang="it-CO" dirty="0">
                <a:solidFill>
                  <a:schemeClr val="bg1"/>
                </a:solidFill>
                <a:latin typeface="Proxima Nova Thin" panose="02000506030000020004" pitchFamily="2" charset="0"/>
              </a:rPr>
              <a:t>5</a:t>
            </a:r>
          </a:p>
        </p:txBody>
      </p:sp>
      <p:sp>
        <p:nvSpPr>
          <p:cNvPr id="14" name="Elemento grafico 8">
            <a:extLst>
              <a:ext uri="{FF2B5EF4-FFF2-40B4-BE49-F238E27FC236}">
                <a16:creationId xmlns:a16="http://schemas.microsoft.com/office/drawing/2014/main" id="{C1446443-345F-D3E7-1256-D152389732AF}"/>
              </a:ext>
            </a:extLst>
          </p:cNvPr>
          <p:cNvSpPr/>
          <p:nvPr/>
        </p:nvSpPr>
        <p:spPr>
          <a:xfrm rot="16200000">
            <a:off x="873882" y="4098431"/>
            <a:ext cx="670780" cy="3469567"/>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spTree>
    <p:extLst>
      <p:ext uri="{BB962C8B-B14F-4D97-AF65-F5344CB8AC3E}">
        <p14:creationId xmlns:p14="http://schemas.microsoft.com/office/powerpoint/2010/main" val="273683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emento grafico 28">
            <a:extLst>
              <a:ext uri="{FF2B5EF4-FFF2-40B4-BE49-F238E27FC236}">
                <a16:creationId xmlns:a16="http://schemas.microsoft.com/office/drawing/2014/main" id="{9D69AAF9-59A6-1255-5DD9-1B7B9B5EED1F}"/>
              </a:ext>
            </a:extLst>
          </p:cNvPr>
          <p:cNvSpPr/>
          <p:nvPr/>
        </p:nvSpPr>
        <p:spPr>
          <a:xfrm>
            <a:off x="-899305" y="-2664025"/>
            <a:ext cx="4882172" cy="5531642"/>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chemeClr val="bg1">
              <a:lumMod val="85000"/>
            </a:schemeClr>
          </a:solidFill>
          <a:ln w="9504" cap="flat">
            <a:noFill/>
            <a:prstDash val="solid"/>
            <a:miter/>
          </a:ln>
        </p:spPr>
        <p:txBody>
          <a:bodyPr rtlCol="0" anchor="ctr"/>
          <a:lstStyle/>
          <a:p>
            <a:endParaRPr lang="it-CO"/>
          </a:p>
        </p:txBody>
      </p:sp>
      <p:pic>
        <p:nvPicPr>
          <p:cNvPr id="22" name="Elemento grafico 21">
            <a:extLst>
              <a:ext uri="{FF2B5EF4-FFF2-40B4-BE49-F238E27FC236}">
                <a16:creationId xmlns:a16="http://schemas.microsoft.com/office/drawing/2014/main" id="{1BA23EEE-2012-B32B-5E6F-820D66AD6B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45975" y="4866237"/>
            <a:ext cx="3340100" cy="2908300"/>
          </a:xfrm>
          <a:prstGeom prst="rect">
            <a:avLst/>
          </a:prstGeom>
        </p:spPr>
      </p:pic>
      <p:sp>
        <p:nvSpPr>
          <p:cNvPr id="2" name="Rettangolo 1">
            <a:extLst>
              <a:ext uri="{FF2B5EF4-FFF2-40B4-BE49-F238E27FC236}">
                <a16:creationId xmlns:a16="http://schemas.microsoft.com/office/drawing/2014/main" id="{196B4B94-CFF7-7587-028B-08637F583B8B}"/>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CasellaDiTesto 2">
            <a:extLst>
              <a:ext uri="{FF2B5EF4-FFF2-40B4-BE49-F238E27FC236}">
                <a16:creationId xmlns:a16="http://schemas.microsoft.com/office/drawing/2014/main" id="{2725BD1A-42FD-7F46-40D0-613539585D04}"/>
              </a:ext>
            </a:extLst>
          </p:cNvPr>
          <p:cNvSpPr txBox="1"/>
          <p:nvPr/>
        </p:nvSpPr>
        <p:spPr>
          <a:xfrm>
            <a:off x="1227229" y="223448"/>
            <a:ext cx="7670799" cy="1015663"/>
          </a:xfrm>
          <a:prstGeom prst="rect">
            <a:avLst/>
          </a:prstGeom>
          <a:noFill/>
        </p:spPr>
        <p:txBody>
          <a:bodyPr wrap="square" rtlCol="0">
            <a:spAutoFit/>
          </a:bodyPr>
          <a:lstStyle/>
          <a:p>
            <a:r>
              <a:rPr lang="it-CO" sz="6000" b="1" dirty="0">
                <a:solidFill>
                  <a:srgbClr val="0070C0"/>
                </a:solidFill>
                <a:latin typeface="Proxima Nova Rg" panose="02000506030000020004" pitchFamily="2" charset="0"/>
              </a:rPr>
              <a:t>Group work</a:t>
            </a:r>
          </a:p>
        </p:txBody>
      </p:sp>
      <p:pic>
        <p:nvPicPr>
          <p:cNvPr id="4" name="Picture 7">
            <a:extLst>
              <a:ext uri="{FF2B5EF4-FFF2-40B4-BE49-F238E27FC236}">
                <a16:creationId xmlns:a16="http://schemas.microsoft.com/office/drawing/2014/main" id="{86DA57B4-C4B3-6899-1B28-5BF21CE4B25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igura a mano libera 7">
            <a:extLst>
              <a:ext uri="{FF2B5EF4-FFF2-40B4-BE49-F238E27FC236}">
                <a16:creationId xmlns:a16="http://schemas.microsoft.com/office/drawing/2014/main" id="{F4F54281-9765-15EF-2BFE-E89BF1F6F671}"/>
              </a:ext>
            </a:extLst>
          </p:cNvPr>
          <p:cNvSpPr/>
          <p:nvPr/>
        </p:nvSpPr>
        <p:spPr>
          <a:xfrm rot="1820335">
            <a:off x="-2944704" y="4291052"/>
            <a:ext cx="14801932" cy="3617984"/>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rgbClr val="F25A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grpSp>
        <p:nvGrpSpPr>
          <p:cNvPr id="40" name="Gruppo 39">
            <a:extLst>
              <a:ext uri="{FF2B5EF4-FFF2-40B4-BE49-F238E27FC236}">
                <a16:creationId xmlns:a16="http://schemas.microsoft.com/office/drawing/2014/main" id="{9A0C4C05-AC38-C874-8260-B052560C1B73}"/>
              </a:ext>
            </a:extLst>
          </p:cNvPr>
          <p:cNvGrpSpPr/>
          <p:nvPr/>
        </p:nvGrpSpPr>
        <p:grpSpPr>
          <a:xfrm>
            <a:off x="526170" y="3024637"/>
            <a:ext cx="2650073" cy="2647182"/>
            <a:chOff x="606" y="2101203"/>
            <a:chExt cx="3979509" cy="3975167"/>
          </a:xfrm>
        </p:grpSpPr>
        <p:grpSp>
          <p:nvGrpSpPr>
            <p:cNvPr id="26" name="Elemento grafico 13">
              <a:extLst>
                <a:ext uri="{FF2B5EF4-FFF2-40B4-BE49-F238E27FC236}">
                  <a16:creationId xmlns:a16="http://schemas.microsoft.com/office/drawing/2014/main" id="{14ABF9AB-1A21-1418-78FD-D481F7DAAFAE}"/>
                </a:ext>
              </a:extLst>
            </p:cNvPr>
            <p:cNvGrpSpPr/>
            <p:nvPr/>
          </p:nvGrpSpPr>
          <p:grpSpPr>
            <a:xfrm>
              <a:off x="606" y="2101203"/>
              <a:ext cx="3979509" cy="3975167"/>
              <a:chOff x="1145016" y="329250"/>
              <a:chExt cx="3518887" cy="3515049"/>
            </a:xfrm>
            <a:solidFill>
              <a:schemeClr val="bg1">
                <a:lumMod val="75000"/>
              </a:schemeClr>
            </a:solidFill>
          </p:grpSpPr>
          <p:sp>
            <p:nvSpPr>
              <p:cNvPr id="27" name="Figura a mano libera 26">
                <a:extLst>
                  <a:ext uri="{FF2B5EF4-FFF2-40B4-BE49-F238E27FC236}">
                    <a16:creationId xmlns:a16="http://schemas.microsoft.com/office/drawing/2014/main" id="{5C3EC52F-B0F7-0DF5-9F2F-62E0BB9442C8}"/>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28" name="Figura a mano libera 27">
                <a:extLst>
                  <a:ext uri="{FF2B5EF4-FFF2-40B4-BE49-F238E27FC236}">
                    <a16:creationId xmlns:a16="http://schemas.microsoft.com/office/drawing/2014/main" id="{D7BBB184-87F9-5346-4F51-0375D4C9F39F}"/>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29" name="Figura a mano libera 28">
                <a:extLst>
                  <a:ext uri="{FF2B5EF4-FFF2-40B4-BE49-F238E27FC236}">
                    <a16:creationId xmlns:a16="http://schemas.microsoft.com/office/drawing/2014/main" id="{BC09EEBB-B56C-F4D2-C854-950889F90203}"/>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30" name="Figura a mano libera 29">
                <a:extLst>
                  <a:ext uri="{FF2B5EF4-FFF2-40B4-BE49-F238E27FC236}">
                    <a16:creationId xmlns:a16="http://schemas.microsoft.com/office/drawing/2014/main" id="{C333484B-4F26-D8F9-39C2-3E03CB2B1C3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31" name="Figura a mano libera 30">
                <a:extLst>
                  <a:ext uri="{FF2B5EF4-FFF2-40B4-BE49-F238E27FC236}">
                    <a16:creationId xmlns:a16="http://schemas.microsoft.com/office/drawing/2014/main" id="{28861444-6D3E-FDB3-B8B2-0C46A168F2D1}"/>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32" name="Figura a mano libera 31">
                <a:extLst>
                  <a:ext uri="{FF2B5EF4-FFF2-40B4-BE49-F238E27FC236}">
                    <a16:creationId xmlns:a16="http://schemas.microsoft.com/office/drawing/2014/main" id="{57C8B80D-2B43-0E8E-6709-E8782FC67770}"/>
                  </a:ext>
                </a:extLst>
              </p:cNvPr>
              <p:cNvSpPr/>
              <p:nvPr/>
            </p:nvSpPr>
            <p:spPr>
              <a:xfrm rot="7200000">
                <a:off x="1146935" y="327331"/>
                <a:ext cx="3515049" cy="3518887"/>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33" name="Figura a mano libera 32">
                <a:extLst>
                  <a:ext uri="{FF2B5EF4-FFF2-40B4-BE49-F238E27FC236}">
                    <a16:creationId xmlns:a16="http://schemas.microsoft.com/office/drawing/2014/main" id="{FCDB35A8-5B2F-035F-3C34-FED6EACE01A4}"/>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34" name="Figura a mano libera 33">
                <a:extLst>
                  <a:ext uri="{FF2B5EF4-FFF2-40B4-BE49-F238E27FC236}">
                    <a16:creationId xmlns:a16="http://schemas.microsoft.com/office/drawing/2014/main" id="{86A4AB51-6400-FFAA-44A5-5C279103B05D}"/>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35" name="Figura a mano libera 34">
                <a:extLst>
                  <a:ext uri="{FF2B5EF4-FFF2-40B4-BE49-F238E27FC236}">
                    <a16:creationId xmlns:a16="http://schemas.microsoft.com/office/drawing/2014/main" id="{36404DD3-4AF2-0351-B9AE-588F77867AE4}"/>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36" name="Figura a mano libera 35">
                <a:extLst>
                  <a:ext uri="{FF2B5EF4-FFF2-40B4-BE49-F238E27FC236}">
                    <a16:creationId xmlns:a16="http://schemas.microsoft.com/office/drawing/2014/main" id="{7E14C1DA-2B92-C654-28CD-55AA963D54F3}"/>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37" name="Figura a mano libera 36">
                <a:extLst>
                  <a:ext uri="{FF2B5EF4-FFF2-40B4-BE49-F238E27FC236}">
                    <a16:creationId xmlns:a16="http://schemas.microsoft.com/office/drawing/2014/main" id="{804DEAEC-8ED6-76DC-4F3D-26EDEF6278C6}"/>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38" name="Figura a mano libera 37">
                <a:extLst>
                  <a:ext uri="{FF2B5EF4-FFF2-40B4-BE49-F238E27FC236}">
                    <a16:creationId xmlns:a16="http://schemas.microsoft.com/office/drawing/2014/main" id="{256964A3-149A-98FA-989A-BD93082ECC36}"/>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grpSp>
          <p:nvGrpSpPr>
            <p:cNvPr id="39" name="Gruppo 38">
              <a:extLst>
                <a:ext uri="{FF2B5EF4-FFF2-40B4-BE49-F238E27FC236}">
                  <a16:creationId xmlns:a16="http://schemas.microsoft.com/office/drawing/2014/main" id="{3C04892C-8431-1685-7654-570AFDCCF418}"/>
                </a:ext>
              </a:extLst>
            </p:cNvPr>
            <p:cNvGrpSpPr/>
            <p:nvPr/>
          </p:nvGrpSpPr>
          <p:grpSpPr>
            <a:xfrm>
              <a:off x="958702" y="2795268"/>
              <a:ext cx="2063315" cy="2587039"/>
              <a:chOff x="889211" y="2864572"/>
              <a:chExt cx="2063315" cy="2587039"/>
            </a:xfrm>
          </p:grpSpPr>
          <p:grpSp>
            <p:nvGrpSpPr>
              <p:cNvPr id="15" name="Gruppo 14">
                <a:extLst>
                  <a:ext uri="{FF2B5EF4-FFF2-40B4-BE49-F238E27FC236}">
                    <a16:creationId xmlns:a16="http://schemas.microsoft.com/office/drawing/2014/main" id="{3C8EC394-4E65-9673-4AC3-090B8840B61C}"/>
                  </a:ext>
                </a:extLst>
              </p:cNvPr>
              <p:cNvGrpSpPr/>
              <p:nvPr/>
            </p:nvGrpSpPr>
            <p:grpSpPr>
              <a:xfrm>
                <a:off x="889211" y="2956674"/>
                <a:ext cx="700881" cy="1671520"/>
                <a:chOff x="8060496" y="5792776"/>
                <a:chExt cx="149011" cy="355374"/>
              </a:xfrm>
            </p:grpSpPr>
            <p:sp>
              <p:nvSpPr>
                <p:cNvPr id="16" name="Figura a mano libera 15">
                  <a:extLst>
                    <a:ext uri="{FF2B5EF4-FFF2-40B4-BE49-F238E27FC236}">
                      <a16:creationId xmlns:a16="http://schemas.microsoft.com/office/drawing/2014/main" id="{14CDE537-A4F5-B5E4-B50B-770F0C93A4FF}"/>
                    </a:ext>
                  </a:extLst>
                </p:cNvPr>
                <p:cNvSpPr/>
                <p:nvPr/>
              </p:nvSpPr>
              <p:spPr>
                <a:xfrm flipH="1">
                  <a:off x="8060496" y="5886831"/>
                  <a:ext cx="149011" cy="261319"/>
                </a:xfrm>
                <a:custGeom>
                  <a:avLst/>
                  <a:gdLst>
                    <a:gd name="connsiteX0" fmla="*/ 491477 w 491477"/>
                    <a:gd name="connsiteY0" fmla="*/ 475437 h 861902"/>
                    <a:gd name="connsiteX1" fmla="*/ 418278 w 491477"/>
                    <a:gd name="connsiteY1" fmla="*/ 533075 h 861902"/>
                    <a:gd name="connsiteX2" fmla="*/ 418278 w 491477"/>
                    <a:gd name="connsiteY2" fmla="*/ 560571 h 861902"/>
                    <a:gd name="connsiteX3" fmla="*/ 418278 w 491477"/>
                    <a:gd name="connsiteY3" fmla="*/ 796791 h 861902"/>
                    <a:gd name="connsiteX4" fmla="*/ 355763 w 491477"/>
                    <a:gd name="connsiteY4" fmla="*/ 861695 h 861902"/>
                    <a:gd name="connsiteX5" fmla="*/ 353360 w 491477"/>
                    <a:gd name="connsiteY5" fmla="*/ 861704 h 861902"/>
                    <a:gd name="connsiteX6" fmla="*/ 319378 w 491477"/>
                    <a:gd name="connsiteY6" fmla="*/ 859342 h 861902"/>
                    <a:gd name="connsiteX7" fmla="*/ 268071 w 491477"/>
                    <a:gd name="connsiteY7" fmla="*/ 794901 h 861902"/>
                    <a:gd name="connsiteX8" fmla="*/ 268072 w 491477"/>
                    <a:gd name="connsiteY8" fmla="*/ 606681 h 861902"/>
                    <a:gd name="connsiteX9" fmla="*/ 268072 w 491477"/>
                    <a:gd name="connsiteY9" fmla="*/ 592319 h 861902"/>
                    <a:gd name="connsiteX10" fmla="*/ 229426 w 491477"/>
                    <a:gd name="connsiteY10" fmla="*/ 592319 h 861902"/>
                    <a:gd name="connsiteX11" fmla="*/ 229426 w 491477"/>
                    <a:gd name="connsiteY11" fmla="*/ 606209 h 861902"/>
                    <a:gd name="connsiteX12" fmla="*/ 229426 w 491477"/>
                    <a:gd name="connsiteY12" fmla="*/ 789326 h 861902"/>
                    <a:gd name="connsiteX13" fmla="*/ 171361 w 491477"/>
                    <a:gd name="connsiteY13" fmla="*/ 855751 h 861902"/>
                    <a:gd name="connsiteX14" fmla="*/ 95211 w 491477"/>
                    <a:gd name="connsiteY14" fmla="*/ 836854 h 861902"/>
                    <a:gd name="connsiteX15" fmla="*/ 76840 w 491477"/>
                    <a:gd name="connsiteY15" fmla="*/ 792728 h 861902"/>
                    <a:gd name="connsiteX16" fmla="*/ 76840 w 491477"/>
                    <a:gd name="connsiteY16" fmla="*/ 555280 h 861902"/>
                    <a:gd name="connsiteX17" fmla="*/ 76840 w 491477"/>
                    <a:gd name="connsiteY17" fmla="*/ 535721 h 861902"/>
                    <a:gd name="connsiteX18" fmla="*/ 34672 w 491477"/>
                    <a:gd name="connsiteY18" fmla="*/ 523532 h 861902"/>
                    <a:gd name="connsiteX19" fmla="*/ 119 w 491477"/>
                    <a:gd name="connsiteY19" fmla="*/ 468351 h 861902"/>
                    <a:gd name="connsiteX20" fmla="*/ 119 w 491477"/>
                    <a:gd name="connsiteY20" fmla="*/ 123469 h 861902"/>
                    <a:gd name="connsiteX21" fmla="*/ 44571 w 491477"/>
                    <a:gd name="connsiteY21" fmla="*/ 33611 h 861902"/>
                    <a:gd name="connsiteX22" fmla="*/ 107014 w 491477"/>
                    <a:gd name="connsiteY22" fmla="*/ 68 h 861902"/>
                    <a:gd name="connsiteX23" fmla="*/ 119293 w 491477"/>
                    <a:gd name="connsiteY23" fmla="*/ 3564 h 861902"/>
                    <a:gd name="connsiteX24" fmla="*/ 245322 w 491477"/>
                    <a:gd name="connsiteY24" fmla="*/ 52603 h 861902"/>
                    <a:gd name="connsiteX25" fmla="*/ 373730 w 491477"/>
                    <a:gd name="connsiteY25" fmla="*/ 6588 h 861902"/>
                    <a:gd name="connsiteX26" fmla="*/ 395337 w 491477"/>
                    <a:gd name="connsiteY26" fmla="*/ 2147 h 861902"/>
                    <a:gd name="connsiteX27" fmla="*/ 489383 w 491477"/>
                    <a:gd name="connsiteY27" fmla="*/ 107973 h 861902"/>
                    <a:gd name="connsiteX28" fmla="*/ 491477 w 491477"/>
                    <a:gd name="connsiteY28" fmla="*/ 113832 h 8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477" h="861902">
                      <a:moveTo>
                        <a:pt x="491477" y="475437"/>
                      </a:moveTo>
                      <a:cubicBezTo>
                        <a:pt x="483862" y="513232"/>
                        <a:pt x="457495" y="529295"/>
                        <a:pt x="418278" y="533075"/>
                      </a:cubicBezTo>
                      <a:lnTo>
                        <a:pt x="418278" y="560571"/>
                      </a:lnTo>
                      <a:cubicBezTo>
                        <a:pt x="418278" y="639279"/>
                        <a:pt x="418278" y="717988"/>
                        <a:pt x="418278" y="796791"/>
                      </a:cubicBezTo>
                      <a:cubicBezTo>
                        <a:pt x="419071" y="831850"/>
                        <a:pt x="391082" y="860909"/>
                        <a:pt x="355763" y="861695"/>
                      </a:cubicBezTo>
                      <a:cubicBezTo>
                        <a:pt x="354962" y="861713"/>
                        <a:pt x="354161" y="861716"/>
                        <a:pt x="353360" y="861704"/>
                      </a:cubicBezTo>
                      <a:cubicBezTo>
                        <a:pt x="341978" y="862296"/>
                        <a:pt x="330566" y="861503"/>
                        <a:pt x="319378" y="859342"/>
                      </a:cubicBezTo>
                      <a:cubicBezTo>
                        <a:pt x="288335" y="853806"/>
                        <a:pt x="266324" y="826161"/>
                        <a:pt x="268071" y="794901"/>
                      </a:cubicBezTo>
                      <a:cubicBezTo>
                        <a:pt x="268072" y="731909"/>
                        <a:pt x="268072" y="669169"/>
                        <a:pt x="268072" y="606681"/>
                      </a:cubicBezTo>
                      <a:lnTo>
                        <a:pt x="268072" y="592319"/>
                      </a:lnTo>
                      <a:lnTo>
                        <a:pt x="229426" y="592319"/>
                      </a:lnTo>
                      <a:lnTo>
                        <a:pt x="229426" y="606209"/>
                      </a:lnTo>
                      <a:cubicBezTo>
                        <a:pt x="229426" y="667248"/>
                        <a:pt x="228569" y="728287"/>
                        <a:pt x="229426" y="789326"/>
                      </a:cubicBezTo>
                      <a:cubicBezTo>
                        <a:pt x="230570" y="823142"/>
                        <a:pt x="205248" y="852110"/>
                        <a:pt x="171361" y="855751"/>
                      </a:cubicBezTo>
                      <a:cubicBezTo>
                        <a:pt x="144042" y="859814"/>
                        <a:pt x="117104" y="857358"/>
                        <a:pt x="95211" y="836854"/>
                      </a:cubicBezTo>
                      <a:cubicBezTo>
                        <a:pt x="83083" y="825381"/>
                        <a:pt x="76410" y="809352"/>
                        <a:pt x="76840" y="792728"/>
                      </a:cubicBezTo>
                      <a:cubicBezTo>
                        <a:pt x="76840" y="713547"/>
                        <a:pt x="76840" y="634398"/>
                        <a:pt x="76840" y="555280"/>
                      </a:cubicBezTo>
                      <a:lnTo>
                        <a:pt x="76840" y="535721"/>
                      </a:lnTo>
                      <a:cubicBezTo>
                        <a:pt x="62489" y="532738"/>
                        <a:pt x="48392" y="528663"/>
                        <a:pt x="34672" y="523532"/>
                      </a:cubicBezTo>
                      <a:cubicBezTo>
                        <a:pt x="12450" y="514367"/>
                        <a:pt x="-1438" y="492187"/>
                        <a:pt x="119" y="468351"/>
                      </a:cubicBezTo>
                      <a:cubicBezTo>
                        <a:pt x="563" y="353327"/>
                        <a:pt x="563" y="238367"/>
                        <a:pt x="119" y="123469"/>
                      </a:cubicBezTo>
                      <a:cubicBezTo>
                        <a:pt x="119" y="85674"/>
                        <a:pt x="19156" y="57989"/>
                        <a:pt x="44571" y="33611"/>
                      </a:cubicBezTo>
                      <a:cubicBezTo>
                        <a:pt x="61030" y="15825"/>
                        <a:pt x="83012" y="4017"/>
                        <a:pt x="107014" y="68"/>
                      </a:cubicBezTo>
                      <a:cubicBezTo>
                        <a:pt x="111405" y="-343"/>
                        <a:pt x="115790" y="906"/>
                        <a:pt x="119293" y="3564"/>
                      </a:cubicBezTo>
                      <a:cubicBezTo>
                        <a:pt x="153832" y="34685"/>
                        <a:pt x="198679" y="52135"/>
                        <a:pt x="245322" y="52603"/>
                      </a:cubicBezTo>
                      <a:cubicBezTo>
                        <a:pt x="292461" y="54024"/>
                        <a:pt x="338375" y="37570"/>
                        <a:pt x="373730" y="6588"/>
                      </a:cubicBezTo>
                      <a:cubicBezTo>
                        <a:pt x="379246" y="692"/>
                        <a:pt x="387917" y="-1090"/>
                        <a:pt x="395337" y="2147"/>
                      </a:cubicBezTo>
                      <a:cubicBezTo>
                        <a:pt x="444074" y="22178"/>
                        <a:pt x="477580" y="55533"/>
                        <a:pt x="489383" y="107973"/>
                      </a:cubicBezTo>
                      <a:cubicBezTo>
                        <a:pt x="489953" y="109969"/>
                        <a:pt x="490653" y="111926"/>
                        <a:pt x="491477" y="113832"/>
                      </a:cubicBezTo>
                      <a:close/>
                    </a:path>
                  </a:pathLst>
                </a:custGeom>
                <a:solidFill>
                  <a:srgbClr val="430716"/>
                </a:solidFill>
                <a:ln w="9516" cap="flat">
                  <a:noFill/>
                  <a:prstDash val="solid"/>
                  <a:miter/>
                </a:ln>
              </p:spPr>
              <p:txBody>
                <a:bodyPr rtlCol="0" anchor="ctr"/>
                <a:lstStyle/>
                <a:p>
                  <a:endParaRPr lang="it-CO"/>
                </a:p>
              </p:txBody>
            </p:sp>
            <p:sp>
              <p:nvSpPr>
                <p:cNvPr id="17" name="Figura a mano libera 16">
                  <a:extLst>
                    <a:ext uri="{FF2B5EF4-FFF2-40B4-BE49-F238E27FC236}">
                      <a16:creationId xmlns:a16="http://schemas.microsoft.com/office/drawing/2014/main" id="{4008FD5D-135D-5F7B-2D02-DD2A5383581D}"/>
                    </a:ext>
                  </a:extLst>
                </p:cNvPr>
                <p:cNvSpPr/>
                <p:nvPr/>
              </p:nvSpPr>
              <p:spPr>
                <a:xfrm flipH="1">
                  <a:off x="8081651" y="5792776"/>
                  <a:ext cx="104935" cy="104163"/>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5" y="266071"/>
                        <a:pt x="1" y="171201"/>
                      </a:cubicBezTo>
                      <a:cubicBezTo>
                        <a:pt x="1" y="171107"/>
                        <a:pt x="2" y="171014"/>
                        <a:pt x="2" y="170920"/>
                      </a:cubicBezTo>
                      <a:cubicBezTo>
                        <a:pt x="838" y="76312"/>
                        <a:pt x="78312" y="40"/>
                        <a:pt x="173624" y="-9"/>
                      </a:cubicBezTo>
                      <a:close/>
                    </a:path>
                  </a:pathLst>
                </a:custGeom>
                <a:solidFill>
                  <a:srgbClr val="430716"/>
                </a:solidFill>
                <a:ln w="9516" cap="flat">
                  <a:noFill/>
                  <a:prstDash val="solid"/>
                  <a:miter/>
                </a:ln>
              </p:spPr>
              <p:txBody>
                <a:bodyPr rtlCol="0" anchor="ctr"/>
                <a:lstStyle/>
                <a:p>
                  <a:endParaRPr lang="it-CO"/>
                </a:p>
              </p:txBody>
            </p:sp>
          </p:grpSp>
          <p:grpSp>
            <p:nvGrpSpPr>
              <p:cNvPr id="18" name="Gruppo 17">
                <a:extLst>
                  <a:ext uri="{FF2B5EF4-FFF2-40B4-BE49-F238E27FC236}">
                    <a16:creationId xmlns:a16="http://schemas.microsoft.com/office/drawing/2014/main" id="{15FE96E9-503E-F38C-5929-47DBB90A295F}"/>
                  </a:ext>
                </a:extLst>
              </p:cNvPr>
              <p:cNvGrpSpPr/>
              <p:nvPr/>
            </p:nvGrpSpPr>
            <p:grpSpPr>
              <a:xfrm>
                <a:off x="1809672" y="2864572"/>
                <a:ext cx="785183" cy="1686619"/>
                <a:chOff x="8231226" y="5792775"/>
                <a:chExt cx="166934" cy="358584"/>
              </a:xfrm>
            </p:grpSpPr>
            <p:sp>
              <p:nvSpPr>
                <p:cNvPr id="19" name="Figura a mano libera 18">
                  <a:extLst>
                    <a:ext uri="{FF2B5EF4-FFF2-40B4-BE49-F238E27FC236}">
                      <a16:creationId xmlns:a16="http://schemas.microsoft.com/office/drawing/2014/main" id="{DCA7675F-2E1D-E252-9577-697BFBA688FE}"/>
                    </a:ext>
                  </a:extLst>
                </p:cNvPr>
                <p:cNvSpPr/>
                <p:nvPr/>
              </p:nvSpPr>
              <p:spPr>
                <a:xfrm flipH="1">
                  <a:off x="8231226" y="5887821"/>
                  <a:ext cx="166934" cy="263538"/>
                </a:xfrm>
                <a:custGeom>
                  <a:avLst/>
                  <a:gdLst>
                    <a:gd name="connsiteX0" fmla="*/ 177155 w 550594"/>
                    <a:gd name="connsiteY0" fmla="*/ 868835 h 869221"/>
                    <a:gd name="connsiteX1" fmla="*/ 130704 w 550594"/>
                    <a:gd name="connsiteY1" fmla="*/ 821591 h 869221"/>
                    <a:gd name="connsiteX2" fmla="*/ 128990 w 550594"/>
                    <a:gd name="connsiteY2" fmla="*/ 801559 h 869221"/>
                    <a:gd name="connsiteX3" fmla="*/ 128990 w 550594"/>
                    <a:gd name="connsiteY3" fmla="*/ 610883 h 869221"/>
                    <a:gd name="connsiteX4" fmla="*/ 128990 w 550594"/>
                    <a:gd name="connsiteY4" fmla="*/ 595764 h 869221"/>
                    <a:gd name="connsiteX5" fmla="*/ 92819 w 550594"/>
                    <a:gd name="connsiteY5" fmla="*/ 595764 h 869221"/>
                    <a:gd name="connsiteX6" fmla="*/ 32089 w 550594"/>
                    <a:gd name="connsiteY6" fmla="*/ 521780 h 869221"/>
                    <a:gd name="connsiteX7" fmla="*/ 40466 w 550594"/>
                    <a:gd name="connsiteY7" fmla="*/ 483985 h 869221"/>
                    <a:gd name="connsiteX8" fmla="*/ 14479 w 550594"/>
                    <a:gd name="connsiteY8" fmla="*/ 473969 h 869221"/>
                    <a:gd name="connsiteX9" fmla="*/ 1629 w 550594"/>
                    <a:gd name="connsiteY9" fmla="*/ 445623 h 869221"/>
                    <a:gd name="connsiteX10" fmla="*/ 108430 w 550594"/>
                    <a:gd name="connsiteY10" fmla="*/ 41498 h 869221"/>
                    <a:gd name="connsiteX11" fmla="*/ 138985 w 550594"/>
                    <a:gd name="connsiteY11" fmla="*/ 2096 h 869221"/>
                    <a:gd name="connsiteX12" fmla="*/ 158022 w 550594"/>
                    <a:gd name="connsiteY12" fmla="*/ 4742 h 869221"/>
                    <a:gd name="connsiteX13" fmla="*/ 378477 w 550594"/>
                    <a:gd name="connsiteY13" fmla="*/ 22128 h 869221"/>
                    <a:gd name="connsiteX14" fmla="*/ 402274 w 550594"/>
                    <a:gd name="connsiteY14" fmla="*/ 5403 h 869221"/>
                    <a:gd name="connsiteX15" fmla="*/ 423501 w 550594"/>
                    <a:gd name="connsiteY15" fmla="*/ 3041 h 869221"/>
                    <a:gd name="connsiteX16" fmla="*/ 451867 w 550594"/>
                    <a:gd name="connsiteY16" fmla="*/ 42348 h 869221"/>
                    <a:gd name="connsiteX17" fmla="*/ 546388 w 550594"/>
                    <a:gd name="connsiteY17" fmla="*/ 441749 h 869221"/>
                    <a:gd name="connsiteX18" fmla="*/ 549148 w 550594"/>
                    <a:gd name="connsiteY18" fmla="*/ 452710 h 869221"/>
                    <a:gd name="connsiteX19" fmla="*/ 541057 w 550594"/>
                    <a:gd name="connsiteY19" fmla="*/ 474064 h 869221"/>
                    <a:gd name="connsiteX20" fmla="*/ 520782 w 550594"/>
                    <a:gd name="connsiteY20" fmla="*/ 483985 h 869221"/>
                    <a:gd name="connsiteX21" fmla="*/ 529540 w 550594"/>
                    <a:gd name="connsiteY21" fmla="*/ 523670 h 869221"/>
                    <a:gd name="connsiteX22" fmla="*/ 485131 w 550594"/>
                    <a:gd name="connsiteY22" fmla="*/ 594132 h 869221"/>
                    <a:gd name="connsiteX23" fmla="*/ 474426 w 550594"/>
                    <a:gd name="connsiteY23" fmla="*/ 595575 h 869221"/>
                    <a:gd name="connsiteX24" fmla="*/ 444156 w 550594"/>
                    <a:gd name="connsiteY24" fmla="*/ 595575 h 869221"/>
                    <a:gd name="connsiteX25" fmla="*/ 444156 w 550594"/>
                    <a:gd name="connsiteY25" fmla="*/ 610316 h 869221"/>
                    <a:gd name="connsiteX26" fmla="*/ 444156 w 550594"/>
                    <a:gd name="connsiteY26" fmla="*/ 790977 h 869221"/>
                    <a:gd name="connsiteX27" fmla="*/ 395706 w 550594"/>
                    <a:gd name="connsiteY27" fmla="*/ 868551 h 869221"/>
                    <a:gd name="connsiteX28" fmla="*/ 360011 w 550594"/>
                    <a:gd name="connsiteY28" fmla="*/ 868551 h 869221"/>
                    <a:gd name="connsiteX29" fmla="*/ 311275 w 550594"/>
                    <a:gd name="connsiteY29" fmla="*/ 792961 h 869221"/>
                    <a:gd name="connsiteX30" fmla="*/ 311750 w 550594"/>
                    <a:gd name="connsiteY30" fmla="*/ 609843 h 869221"/>
                    <a:gd name="connsiteX31" fmla="*/ 311750 w 550594"/>
                    <a:gd name="connsiteY31" fmla="*/ 597371 h 869221"/>
                    <a:gd name="connsiteX32" fmla="*/ 260539 w 550594"/>
                    <a:gd name="connsiteY32" fmla="*/ 597371 h 869221"/>
                    <a:gd name="connsiteX33" fmla="*/ 260539 w 550594"/>
                    <a:gd name="connsiteY33" fmla="*/ 791638 h 869221"/>
                    <a:gd name="connsiteX34" fmla="*/ 212089 w 550594"/>
                    <a:gd name="connsiteY34" fmla="*/ 869213 h 8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594" h="869221">
                      <a:moveTo>
                        <a:pt x="177155" y="868835"/>
                      </a:moveTo>
                      <a:cubicBezTo>
                        <a:pt x="154215" y="860425"/>
                        <a:pt x="136224" y="847008"/>
                        <a:pt x="130704" y="821591"/>
                      </a:cubicBezTo>
                      <a:cubicBezTo>
                        <a:pt x="129464" y="814987"/>
                        <a:pt x="128890" y="808276"/>
                        <a:pt x="128990" y="801559"/>
                      </a:cubicBezTo>
                      <a:cubicBezTo>
                        <a:pt x="128990" y="737969"/>
                        <a:pt x="128990" y="674378"/>
                        <a:pt x="128990" y="610883"/>
                      </a:cubicBezTo>
                      <a:lnTo>
                        <a:pt x="128990" y="595764"/>
                      </a:lnTo>
                      <a:cubicBezTo>
                        <a:pt x="116330" y="595764"/>
                        <a:pt x="104527" y="595764"/>
                        <a:pt x="92819" y="595764"/>
                      </a:cubicBezTo>
                      <a:cubicBezTo>
                        <a:pt x="51983" y="597749"/>
                        <a:pt x="20286" y="556079"/>
                        <a:pt x="32089" y="521780"/>
                      </a:cubicBezTo>
                      <a:cubicBezTo>
                        <a:pt x="35650" y="509362"/>
                        <a:pt x="38447" y="496740"/>
                        <a:pt x="40466" y="483985"/>
                      </a:cubicBezTo>
                      <a:cubicBezTo>
                        <a:pt x="30947" y="480395"/>
                        <a:pt x="22285" y="477843"/>
                        <a:pt x="14479" y="473969"/>
                      </a:cubicBezTo>
                      <a:cubicBezTo>
                        <a:pt x="392" y="467261"/>
                        <a:pt x="-2273" y="460552"/>
                        <a:pt x="1629" y="445623"/>
                      </a:cubicBezTo>
                      <a:cubicBezTo>
                        <a:pt x="37356" y="310883"/>
                        <a:pt x="72956" y="176175"/>
                        <a:pt x="108430" y="41498"/>
                      </a:cubicBezTo>
                      <a:cubicBezTo>
                        <a:pt x="111960" y="24394"/>
                        <a:pt x="123231" y="9859"/>
                        <a:pt x="138985" y="2096"/>
                      </a:cubicBezTo>
                      <a:cubicBezTo>
                        <a:pt x="145190" y="-1465"/>
                        <a:pt x="153041" y="-374"/>
                        <a:pt x="158022" y="4742"/>
                      </a:cubicBezTo>
                      <a:cubicBezTo>
                        <a:pt x="220154" y="56851"/>
                        <a:pt x="308836" y="63845"/>
                        <a:pt x="378477" y="22128"/>
                      </a:cubicBezTo>
                      <a:cubicBezTo>
                        <a:pt x="386969" y="17383"/>
                        <a:pt x="394945" y="11779"/>
                        <a:pt x="402274" y="5403"/>
                      </a:cubicBezTo>
                      <a:cubicBezTo>
                        <a:pt x="407638" y="-774"/>
                        <a:pt x="416892" y="-1804"/>
                        <a:pt x="423501" y="3041"/>
                      </a:cubicBezTo>
                      <a:cubicBezTo>
                        <a:pt x="438544" y="11115"/>
                        <a:pt x="449006" y="25612"/>
                        <a:pt x="451867" y="42348"/>
                      </a:cubicBezTo>
                      <a:lnTo>
                        <a:pt x="546388" y="441749"/>
                      </a:lnTo>
                      <a:cubicBezTo>
                        <a:pt x="547015" y="445469"/>
                        <a:pt x="547938" y="449134"/>
                        <a:pt x="549148" y="452710"/>
                      </a:cubicBezTo>
                      <a:cubicBezTo>
                        <a:pt x="552840" y="460825"/>
                        <a:pt x="549221" y="470375"/>
                        <a:pt x="541057" y="474064"/>
                      </a:cubicBezTo>
                      <a:cubicBezTo>
                        <a:pt x="534524" y="477806"/>
                        <a:pt x="527751" y="481120"/>
                        <a:pt x="520782" y="483985"/>
                      </a:cubicBezTo>
                      <a:cubicBezTo>
                        <a:pt x="523638" y="496930"/>
                        <a:pt x="526494" y="510347"/>
                        <a:pt x="529540" y="523670"/>
                      </a:cubicBezTo>
                      <a:cubicBezTo>
                        <a:pt x="536878" y="555301"/>
                        <a:pt x="516996" y="586848"/>
                        <a:pt x="485131" y="594132"/>
                      </a:cubicBezTo>
                      <a:cubicBezTo>
                        <a:pt x="481614" y="594936"/>
                        <a:pt x="478031" y="595419"/>
                        <a:pt x="474426" y="595575"/>
                      </a:cubicBezTo>
                      <a:cubicBezTo>
                        <a:pt x="464907" y="595575"/>
                        <a:pt x="455388" y="595575"/>
                        <a:pt x="444156" y="595575"/>
                      </a:cubicBezTo>
                      <a:lnTo>
                        <a:pt x="444156" y="610316"/>
                      </a:lnTo>
                      <a:cubicBezTo>
                        <a:pt x="444156" y="670599"/>
                        <a:pt x="443109" y="730788"/>
                        <a:pt x="444156" y="790977"/>
                      </a:cubicBezTo>
                      <a:cubicBezTo>
                        <a:pt x="445013" y="828772"/>
                        <a:pt x="432544" y="855417"/>
                        <a:pt x="395706" y="868551"/>
                      </a:cubicBezTo>
                      <a:lnTo>
                        <a:pt x="360011" y="868551"/>
                      </a:lnTo>
                      <a:cubicBezTo>
                        <a:pt x="323744" y="855890"/>
                        <a:pt x="310323" y="830095"/>
                        <a:pt x="311275" y="792961"/>
                      </a:cubicBezTo>
                      <a:cubicBezTo>
                        <a:pt x="312893" y="732016"/>
                        <a:pt x="311750" y="670882"/>
                        <a:pt x="311750" y="609843"/>
                      </a:cubicBezTo>
                      <a:lnTo>
                        <a:pt x="311750" y="597371"/>
                      </a:lnTo>
                      <a:lnTo>
                        <a:pt x="260539" y="597371"/>
                      </a:lnTo>
                      <a:cubicBezTo>
                        <a:pt x="260539" y="662756"/>
                        <a:pt x="259587" y="727197"/>
                        <a:pt x="260539" y="791638"/>
                      </a:cubicBezTo>
                      <a:cubicBezTo>
                        <a:pt x="261301" y="829433"/>
                        <a:pt x="248927" y="856079"/>
                        <a:pt x="212089" y="869213"/>
                      </a:cubicBezTo>
                      <a:close/>
                    </a:path>
                  </a:pathLst>
                </a:custGeom>
                <a:solidFill>
                  <a:srgbClr val="430716"/>
                </a:solidFill>
                <a:ln w="9516" cap="flat">
                  <a:noFill/>
                  <a:prstDash val="solid"/>
                  <a:miter/>
                </a:ln>
              </p:spPr>
              <p:txBody>
                <a:bodyPr rtlCol="0" anchor="ctr"/>
                <a:lstStyle/>
                <a:p>
                  <a:endParaRPr lang="it-CO"/>
                </a:p>
              </p:txBody>
            </p:sp>
            <p:sp>
              <p:nvSpPr>
                <p:cNvPr id="20" name="Figura a mano libera 19">
                  <a:extLst>
                    <a:ext uri="{FF2B5EF4-FFF2-40B4-BE49-F238E27FC236}">
                      <a16:creationId xmlns:a16="http://schemas.microsoft.com/office/drawing/2014/main" id="{D686CE56-6ACB-160D-8499-922379426BE9}"/>
                    </a:ext>
                  </a:extLst>
                </p:cNvPr>
                <p:cNvSpPr/>
                <p:nvPr/>
              </p:nvSpPr>
              <p:spPr>
                <a:xfrm flipH="1">
                  <a:off x="8260639" y="5792775"/>
                  <a:ext cx="104935" cy="104162"/>
                </a:xfrm>
                <a:custGeom>
                  <a:avLst/>
                  <a:gdLst>
                    <a:gd name="connsiteX0" fmla="*/ 174289 w 346102"/>
                    <a:gd name="connsiteY0" fmla="*/ -8 h 343554"/>
                    <a:gd name="connsiteX1" fmla="*/ 346098 w 346102"/>
                    <a:gd name="connsiteY1" fmla="*/ 172995 h 343554"/>
                    <a:gd name="connsiteX2" fmla="*/ 171813 w 346102"/>
                    <a:gd name="connsiteY2" fmla="*/ 343541 h 343554"/>
                    <a:gd name="connsiteX3" fmla="*/ 0 w 346102"/>
                    <a:gd name="connsiteY3" fmla="*/ 171488 h 343554"/>
                    <a:gd name="connsiteX4" fmla="*/ 174289 w 346102"/>
                    <a:gd name="connsiteY4" fmla="*/ -8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289" y="-8"/>
                      </a:moveTo>
                      <a:cubicBezTo>
                        <a:pt x="269860" y="670"/>
                        <a:pt x="346781" y="78127"/>
                        <a:pt x="346098" y="172995"/>
                      </a:cubicBezTo>
                      <a:cubicBezTo>
                        <a:pt x="345414" y="267864"/>
                        <a:pt x="267385" y="344220"/>
                        <a:pt x="171813" y="343541"/>
                      </a:cubicBezTo>
                      <a:cubicBezTo>
                        <a:pt x="76616" y="342866"/>
                        <a:pt x="-154" y="265988"/>
                        <a:pt x="0" y="171488"/>
                      </a:cubicBezTo>
                      <a:cubicBezTo>
                        <a:pt x="629" y="76442"/>
                        <a:pt x="78538" y="-218"/>
                        <a:pt x="174289" y="-8"/>
                      </a:cubicBezTo>
                      <a:close/>
                    </a:path>
                  </a:pathLst>
                </a:custGeom>
                <a:solidFill>
                  <a:srgbClr val="430716"/>
                </a:solidFill>
                <a:ln w="9516" cap="flat">
                  <a:noFill/>
                  <a:prstDash val="solid"/>
                  <a:miter/>
                </a:ln>
              </p:spPr>
              <p:txBody>
                <a:bodyPr rtlCol="0" anchor="ctr"/>
                <a:lstStyle/>
                <a:p>
                  <a:endParaRPr lang="it-CO"/>
                </a:p>
              </p:txBody>
            </p:sp>
          </p:grpSp>
          <p:grpSp>
            <p:nvGrpSpPr>
              <p:cNvPr id="13" name="Gruppo 12">
                <a:extLst>
                  <a:ext uri="{FF2B5EF4-FFF2-40B4-BE49-F238E27FC236}">
                    <a16:creationId xmlns:a16="http://schemas.microsoft.com/office/drawing/2014/main" id="{12002283-3B4F-6846-490E-A4EACF239775}"/>
                  </a:ext>
                </a:extLst>
              </p:cNvPr>
              <p:cNvGrpSpPr/>
              <p:nvPr/>
            </p:nvGrpSpPr>
            <p:grpSpPr>
              <a:xfrm>
                <a:off x="2167343" y="3764992"/>
                <a:ext cx="785183" cy="1686619"/>
                <a:chOff x="8231226" y="5792775"/>
                <a:chExt cx="166934" cy="358584"/>
              </a:xfrm>
              <a:solidFill>
                <a:srgbClr val="ED1951"/>
              </a:solidFill>
            </p:grpSpPr>
            <p:sp>
              <p:nvSpPr>
                <p:cNvPr id="10" name="Figura a mano libera 9">
                  <a:extLst>
                    <a:ext uri="{FF2B5EF4-FFF2-40B4-BE49-F238E27FC236}">
                      <a16:creationId xmlns:a16="http://schemas.microsoft.com/office/drawing/2014/main" id="{8279CB23-BA78-D0BB-1C21-6029B983532A}"/>
                    </a:ext>
                  </a:extLst>
                </p:cNvPr>
                <p:cNvSpPr/>
                <p:nvPr/>
              </p:nvSpPr>
              <p:spPr>
                <a:xfrm flipH="1">
                  <a:off x="8231226" y="5887821"/>
                  <a:ext cx="166934" cy="263538"/>
                </a:xfrm>
                <a:custGeom>
                  <a:avLst/>
                  <a:gdLst>
                    <a:gd name="connsiteX0" fmla="*/ 177155 w 550594"/>
                    <a:gd name="connsiteY0" fmla="*/ 868835 h 869221"/>
                    <a:gd name="connsiteX1" fmla="*/ 130704 w 550594"/>
                    <a:gd name="connsiteY1" fmla="*/ 821591 h 869221"/>
                    <a:gd name="connsiteX2" fmla="*/ 128990 w 550594"/>
                    <a:gd name="connsiteY2" fmla="*/ 801559 h 869221"/>
                    <a:gd name="connsiteX3" fmla="*/ 128990 w 550594"/>
                    <a:gd name="connsiteY3" fmla="*/ 610883 h 869221"/>
                    <a:gd name="connsiteX4" fmla="*/ 128990 w 550594"/>
                    <a:gd name="connsiteY4" fmla="*/ 595764 h 869221"/>
                    <a:gd name="connsiteX5" fmla="*/ 92819 w 550594"/>
                    <a:gd name="connsiteY5" fmla="*/ 595764 h 869221"/>
                    <a:gd name="connsiteX6" fmla="*/ 32089 w 550594"/>
                    <a:gd name="connsiteY6" fmla="*/ 521780 h 869221"/>
                    <a:gd name="connsiteX7" fmla="*/ 40466 w 550594"/>
                    <a:gd name="connsiteY7" fmla="*/ 483985 h 869221"/>
                    <a:gd name="connsiteX8" fmla="*/ 14479 w 550594"/>
                    <a:gd name="connsiteY8" fmla="*/ 473969 h 869221"/>
                    <a:gd name="connsiteX9" fmla="*/ 1629 w 550594"/>
                    <a:gd name="connsiteY9" fmla="*/ 445623 h 869221"/>
                    <a:gd name="connsiteX10" fmla="*/ 108430 w 550594"/>
                    <a:gd name="connsiteY10" fmla="*/ 41498 h 869221"/>
                    <a:gd name="connsiteX11" fmla="*/ 138985 w 550594"/>
                    <a:gd name="connsiteY11" fmla="*/ 2096 h 869221"/>
                    <a:gd name="connsiteX12" fmla="*/ 158022 w 550594"/>
                    <a:gd name="connsiteY12" fmla="*/ 4742 h 869221"/>
                    <a:gd name="connsiteX13" fmla="*/ 378477 w 550594"/>
                    <a:gd name="connsiteY13" fmla="*/ 22128 h 869221"/>
                    <a:gd name="connsiteX14" fmla="*/ 402274 w 550594"/>
                    <a:gd name="connsiteY14" fmla="*/ 5403 h 869221"/>
                    <a:gd name="connsiteX15" fmla="*/ 423501 w 550594"/>
                    <a:gd name="connsiteY15" fmla="*/ 3041 h 869221"/>
                    <a:gd name="connsiteX16" fmla="*/ 451867 w 550594"/>
                    <a:gd name="connsiteY16" fmla="*/ 42348 h 869221"/>
                    <a:gd name="connsiteX17" fmla="*/ 546388 w 550594"/>
                    <a:gd name="connsiteY17" fmla="*/ 441749 h 869221"/>
                    <a:gd name="connsiteX18" fmla="*/ 549148 w 550594"/>
                    <a:gd name="connsiteY18" fmla="*/ 452710 h 869221"/>
                    <a:gd name="connsiteX19" fmla="*/ 541057 w 550594"/>
                    <a:gd name="connsiteY19" fmla="*/ 474064 h 869221"/>
                    <a:gd name="connsiteX20" fmla="*/ 520782 w 550594"/>
                    <a:gd name="connsiteY20" fmla="*/ 483985 h 869221"/>
                    <a:gd name="connsiteX21" fmla="*/ 529540 w 550594"/>
                    <a:gd name="connsiteY21" fmla="*/ 523670 h 869221"/>
                    <a:gd name="connsiteX22" fmla="*/ 485131 w 550594"/>
                    <a:gd name="connsiteY22" fmla="*/ 594132 h 869221"/>
                    <a:gd name="connsiteX23" fmla="*/ 474426 w 550594"/>
                    <a:gd name="connsiteY23" fmla="*/ 595575 h 869221"/>
                    <a:gd name="connsiteX24" fmla="*/ 444156 w 550594"/>
                    <a:gd name="connsiteY24" fmla="*/ 595575 h 869221"/>
                    <a:gd name="connsiteX25" fmla="*/ 444156 w 550594"/>
                    <a:gd name="connsiteY25" fmla="*/ 610316 h 869221"/>
                    <a:gd name="connsiteX26" fmla="*/ 444156 w 550594"/>
                    <a:gd name="connsiteY26" fmla="*/ 790977 h 869221"/>
                    <a:gd name="connsiteX27" fmla="*/ 395706 w 550594"/>
                    <a:gd name="connsiteY27" fmla="*/ 868551 h 869221"/>
                    <a:gd name="connsiteX28" fmla="*/ 360011 w 550594"/>
                    <a:gd name="connsiteY28" fmla="*/ 868551 h 869221"/>
                    <a:gd name="connsiteX29" fmla="*/ 311275 w 550594"/>
                    <a:gd name="connsiteY29" fmla="*/ 792961 h 869221"/>
                    <a:gd name="connsiteX30" fmla="*/ 311750 w 550594"/>
                    <a:gd name="connsiteY30" fmla="*/ 609843 h 869221"/>
                    <a:gd name="connsiteX31" fmla="*/ 311750 w 550594"/>
                    <a:gd name="connsiteY31" fmla="*/ 597371 h 869221"/>
                    <a:gd name="connsiteX32" fmla="*/ 260539 w 550594"/>
                    <a:gd name="connsiteY32" fmla="*/ 597371 h 869221"/>
                    <a:gd name="connsiteX33" fmla="*/ 260539 w 550594"/>
                    <a:gd name="connsiteY33" fmla="*/ 791638 h 869221"/>
                    <a:gd name="connsiteX34" fmla="*/ 212089 w 550594"/>
                    <a:gd name="connsiteY34" fmla="*/ 869213 h 8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0594" h="869221">
                      <a:moveTo>
                        <a:pt x="177155" y="868835"/>
                      </a:moveTo>
                      <a:cubicBezTo>
                        <a:pt x="154215" y="860425"/>
                        <a:pt x="136224" y="847008"/>
                        <a:pt x="130704" y="821591"/>
                      </a:cubicBezTo>
                      <a:cubicBezTo>
                        <a:pt x="129464" y="814987"/>
                        <a:pt x="128890" y="808276"/>
                        <a:pt x="128990" y="801559"/>
                      </a:cubicBezTo>
                      <a:cubicBezTo>
                        <a:pt x="128990" y="737969"/>
                        <a:pt x="128990" y="674378"/>
                        <a:pt x="128990" y="610883"/>
                      </a:cubicBezTo>
                      <a:lnTo>
                        <a:pt x="128990" y="595764"/>
                      </a:lnTo>
                      <a:cubicBezTo>
                        <a:pt x="116330" y="595764"/>
                        <a:pt x="104527" y="595764"/>
                        <a:pt x="92819" y="595764"/>
                      </a:cubicBezTo>
                      <a:cubicBezTo>
                        <a:pt x="51983" y="597749"/>
                        <a:pt x="20286" y="556079"/>
                        <a:pt x="32089" y="521780"/>
                      </a:cubicBezTo>
                      <a:cubicBezTo>
                        <a:pt x="35650" y="509362"/>
                        <a:pt x="38447" y="496740"/>
                        <a:pt x="40466" y="483985"/>
                      </a:cubicBezTo>
                      <a:cubicBezTo>
                        <a:pt x="30947" y="480395"/>
                        <a:pt x="22285" y="477843"/>
                        <a:pt x="14479" y="473969"/>
                      </a:cubicBezTo>
                      <a:cubicBezTo>
                        <a:pt x="392" y="467261"/>
                        <a:pt x="-2273" y="460552"/>
                        <a:pt x="1629" y="445623"/>
                      </a:cubicBezTo>
                      <a:cubicBezTo>
                        <a:pt x="37356" y="310883"/>
                        <a:pt x="72956" y="176175"/>
                        <a:pt x="108430" y="41498"/>
                      </a:cubicBezTo>
                      <a:cubicBezTo>
                        <a:pt x="111960" y="24394"/>
                        <a:pt x="123231" y="9859"/>
                        <a:pt x="138985" y="2096"/>
                      </a:cubicBezTo>
                      <a:cubicBezTo>
                        <a:pt x="145190" y="-1465"/>
                        <a:pt x="153041" y="-374"/>
                        <a:pt x="158022" y="4742"/>
                      </a:cubicBezTo>
                      <a:cubicBezTo>
                        <a:pt x="220154" y="56851"/>
                        <a:pt x="308836" y="63845"/>
                        <a:pt x="378477" y="22128"/>
                      </a:cubicBezTo>
                      <a:cubicBezTo>
                        <a:pt x="386969" y="17383"/>
                        <a:pt x="394945" y="11779"/>
                        <a:pt x="402274" y="5403"/>
                      </a:cubicBezTo>
                      <a:cubicBezTo>
                        <a:pt x="407638" y="-774"/>
                        <a:pt x="416892" y="-1804"/>
                        <a:pt x="423501" y="3041"/>
                      </a:cubicBezTo>
                      <a:cubicBezTo>
                        <a:pt x="438544" y="11115"/>
                        <a:pt x="449006" y="25612"/>
                        <a:pt x="451867" y="42348"/>
                      </a:cubicBezTo>
                      <a:lnTo>
                        <a:pt x="546388" y="441749"/>
                      </a:lnTo>
                      <a:cubicBezTo>
                        <a:pt x="547015" y="445469"/>
                        <a:pt x="547938" y="449134"/>
                        <a:pt x="549148" y="452710"/>
                      </a:cubicBezTo>
                      <a:cubicBezTo>
                        <a:pt x="552840" y="460825"/>
                        <a:pt x="549221" y="470375"/>
                        <a:pt x="541057" y="474064"/>
                      </a:cubicBezTo>
                      <a:cubicBezTo>
                        <a:pt x="534524" y="477806"/>
                        <a:pt x="527751" y="481120"/>
                        <a:pt x="520782" y="483985"/>
                      </a:cubicBezTo>
                      <a:cubicBezTo>
                        <a:pt x="523638" y="496930"/>
                        <a:pt x="526494" y="510347"/>
                        <a:pt x="529540" y="523670"/>
                      </a:cubicBezTo>
                      <a:cubicBezTo>
                        <a:pt x="536878" y="555301"/>
                        <a:pt x="516996" y="586848"/>
                        <a:pt x="485131" y="594132"/>
                      </a:cubicBezTo>
                      <a:cubicBezTo>
                        <a:pt x="481614" y="594936"/>
                        <a:pt x="478031" y="595419"/>
                        <a:pt x="474426" y="595575"/>
                      </a:cubicBezTo>
                      <a:cubicBezTo>
                        <a:pt x="464907" y="595575"/>
                        <a:pt x="455388" y="595575"/>
                        <a:pt x="444156" y="595575"/>
                      </a:cubicBezTo>
                      <a:lnTo>
                        <a:pt x="444156" y="610316"/>
                      </a:lnTo>
                      <a:cubicBezTo>
                        <a:pt x="444156" y="670599"/>
                        <a:pt x="443109" y="730788"/>
                        <a:pt x="444156" y="790977"/>
                      </a:cubicBezTo>
                      <a:cubicBezTo>
                        <a:pt x="445013" y="828772"/>
                        <a:pt x="432544" y="855417"/>
                        <a:pt x="395706" y="868551"/>
                      </a:cubicBezTo>
                      <a:lnTo>
                        <a:pt x="360011" y="868551"/>
                      </a:lnTo>
                      <a:cubicBezTo>
                        <a:pt x="323744" y="855890"/>
                        <a:pt x="310323" y="830095"/>
                        <a:pt x="311275" y="792961"/>
                      </a:cubicBezTo>
                      <a:cubicBezTo>
                        <a:pt x="312893" y="732016"/>
                        <a:pt x="311750" y="670882"/>
                        <a:pt x="311750" y="609843"/>
                      </a:cubicBezTo>
                      <a:lnTo>
                        <a:pt x="311750" y="597371"/>
                      </a:lnTo>
                      <a:lnTo>
                        <a:pt x="260539" y="597371"/>
                      </a:lnTo>
                      <a:cubicBezTo>
                        <a:pt x="260539" y="662756"/>
                        <a:pt x="259587" y="727197"/>
                        <a:pt x="260539" y="791638"/>
                      </a:cubicBezTo>
                      <a:cubicBezTo>
                        <a:pt x="261301" y="829433"/>
                        <a:pt x="248927" y="856079"/>
                        <a:pt x="212089" y="869213"/>
                      </a:cubicBezTo>
                      <a:close/>
                    </a:path>
                  </a:pathLst>
                </a:custGeom>
                <a:grpFill/>
                <a:ln w="9516" cap="flat">
                  <a:noFill/>
                  <a:prstDash val="solid"/>
                  <a:miter/>
                </a:ln>
              </p:spPr>
              <p:txBody>
                <a:bodyPr rtlCol="0" anchor="ctr"/>
                <a:lstStyle/>
                <a:p>
                  <a:endParaRPr lang="it-CO" dirty="0"/>
                </a:p>
              </p:txBody>
            </p:sp>
            <p:sp>
              <p:nvSpPr>
                <p:cNvPr id="11" name="Figura a mano libera 10">
                  <a:extLst>
                    <a:ext uri="{FF2B5EF4-FFF2-40B4-BE49-F238E27FC236}">
                      <a16:creationId xmlns:a16="http://schemas.microsoft.com/office/drawing/2014/main" id="{465BA617-B2EF-7C2B-4CAD-D66E9756C1C5}"/>
                    </a:ext>
                  </a:extLst>
                </p:cNvPr>
                <p:cNvSpPr/>
                <p:nvPr/>
              </p:nvSpPr>
              <p:spPr>
                <a:xfrm flipH="1">
                  <a:off x="8260639" y="5792775"/>
                  <a:ext cx="104935" cy="104162"/>
                </a:xfrm>
                <a:custGeom>
                  <a:avLst/>
                  <a:gdLst>
                    <a:gd name="connsiteX0" fmla="*/ 174289 w 346102"/>
                    <a:gd name="connsiteY0" fmla="*/ -8 h 343554"/>
                    <a:gd name="connsiteX1" fmla="*/ 346098 w 346102"/>
                    <a:gd name="connsiteY1" fmla="*/ 172995 h 343554"/>
                    <a:gd name="connsiteX2" fmla="*/ 171813 w 346102"/>
                    <a:gd name="connsiteY2" fmla="*/ 343541 h 343554"/>
                    <a:gd name="connsiteX3" fmla="*/ 0 w 346102"/>
                    <a:gd name="connsiteY3" fmla="*/ 171488 h 343554"/>
                    <a:gd name="connsiteX4" fmla="*/ 174289 w 346102"/>
                    <a:gd name="connsiteY4" fmla="*/ -8 h 34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02" h="343554">
                      <a:moveTo>
                        <a:pt x="174289" y="-8"/>
                      </a:moveTo>
                      <a:cubicBezTo>
                        <a:pt x="269860" y="670"/>
                        <a:pt x="346781" y="78127"/>
                        <a:pt x="346098" y="172995"/>
                      </a:cubicBezTo>
                      <a:cubicBezTo>
                        <a:pt x="345414" y="267864"/>
                        <a:pt x="267385" y="344220"/>
                        <a:pt x="171813" y="343541"/>
                      </a:cubicBezTo>
                      <a:cubicBezTo>
                        <a:pt x="76616" y="342866"/>
                        <a:pt x="-154" y="265988"/>
                        <a:pt x="0" y="171488"/>
                      </a:cubicBezTo>
                      <a:cubicBezTo>
                        <a:pt x="629" y="76442"/>
                        <a:pt x="78538" y="-218"/>
                        <a:pt x="174289" y="-8"/>
                      </a:cubicBezTo>
                      <a:close/>
                    </a:path>
                  </a:pathLst>
                </a:custGeom>
                <a:grpFill/>
                <a:ln w="9516" cap="flat">
                  <a:noFill/>
                  <a:prstDash val="solid"/>
                  <a:miter/>
                </a:ln>
              </p:spPr>
              <p:txBody>
                <a:bodyPr rtlCol="0" anchor="ctr"/>
                <a:lstStyle/>
                <a:p>
                  <a:endParaRPr lang="it-CO"/>
                </a:p>
              </p:txBody>
            </p:sp>
          </p:grpSp>
          <p:grpSp>
            <p:nvGrpSpPr>
              <p:cNvPr id="14" name="Gruppo 13">
                <a:extLst>
                  <a:ext uri="{FF2B5EF4-FFF2-40B4-BE49-F238E27FC236}">
                    <a16:creationId xmlns:a16="http://schemas.microsoft.com/office/drawing/2014/main" id="{910CD0B8-407F-E9DA-8706-152B8D146877}"/>
                  </a:ext>
                </a:extLst>
              </p:cNvPr>
              <p:cNvGrpSpPr/>
              <p:nvPr/>
            </p:nvGrpSpPr>
            <p:grpSpPr>
              <a:xfrm>
                <a:off x="1397289" y="3780091"/>
                <a:ext cx="700881" cy="1671520"/>
                <a:chOff x="8060496" y="5792776"/>
                <a:chExt cx="149011" cy="355374"/>
              </a:xfrm>
              <a:solidFill>
                <a:srgbClr val="ED1951"/>
              </a:solidFill>
            </p:grpSpPr>
            <p:sp>
              <p:nvSpPr>
                <p:cNvPr id="9" name="Figura a mano libera 8">
                  <a:extLst>
                    <a:ext uri="{FF2B5EF4-FFF2-40B4-BE49-F238E27FC236}">
                      <a16:creationId xmlns:a16="http://schemas.microsoft.com/office/drawing/2014/main" id="{ABB95CE8-6199-C253-CA76-34ED6B3B5437}"/>
                    </a:ext>
                  </a:extLst>
                </p:cNvPr>
                <p:cNvSpPr/>
                <p:nvPr/>
              </p:nvSpPr>
              <p:spPr>
                <a:xfrm flipH="1">
                  <a:off x="8060496" y="5886831"/>
                  <a:ext cx="149011" cy="261319"/>
                </a:xfrm>
                <a:custGeom>
                  <a:avLst/>
                  <a:gdLst>
                    <a:gd name="connsiteX0" fmla="*/ 491477 w 491477"/>
                    <a:gd name="connsiteY0" fmla="*/ 475437 h 861902"/>
                    <a:gd name="connsiteX1" fmla="*/ 418278 w 491477"/>
                    <a:gd name="connsiteY1" fmla="*/ 533075 h 861902"/>
                    <a:gd name="connsiteX2" fmla="*/ 418278 w 491477"/>
                    <a:gd name="connsiteY2" fmla="*/ 560571 h 861902"/>
                    <a:gd name="connsiteX3" fmla="*/ 418278 w 491477"/>
                    <a:gd name="connsiteY3" fmla="*/ 796791 h 861902"/>
                    <a:gd name="connsiteX4" fmla="*/ 355763 w 491477"/>
                    <a:gd name="connsiteY4" fmla="*/ 861695 h 861902"/>
                    <a:gd name="connsiteX5" fmla="*/ 353360 w 491477"/>
                    <a:gd name="connsiteY5" fmla="*/ 861704 h 861902"/>
                    <a:gd name="connsiteX6" fmla="*/ 319378 w 491477"/>
                    <a:gd name="connsiteY6" fmla="*/ 859342 h 861902"/>
                    <a:gd name="connsiteX7" fmla="*/ 268071 w 491477"/>
                    <a:gd name="connsiteY7" fmla="*/ 794901 h 861902"/>
                    <a:gd name="connsiteX8" fmla="*/ 268072 w 491477"/>
                    <a:gd name="connsiteY8" fmla="*/ 606681 h 861902"/>
                    <a:gd name="connsiteX9" fmla="*/ 268072 w 491477"/>
                    <a:gd name="connsiteY9" fmla="*/ 592319 h 861902"/>
                    <a:gd name="connsiteX10" fmla="*/ 229426 w 491477"/>
                    <a:gd name="connsiteY10" fmla="*/ 592319 h 861902"/>
                    <a:gd name="connsiteX11" fmla="*/ 229426 w 491477"/>
                    <a:gd name="connsiteY11" fmla="*/ 606209 h 861902"/>
                    <a:gd name="connsiteX12" fmla="*/ 229426 w 491477"/>
                    <a:gd name="connsiteY12" fmla="*/ 789326 h 861902"/>
                    <a:gd name="connsiteX13" fmla="*/ 171361 w 491477"/>
                    <a:gd name="connsiteY13" fmla="*/ 855751 h 861902"/>
                    <a:gd name="connsiteX14" fmla="*/ 95211 w 491477"/>
                    <a:gd name="connsiteY14" fmla="*/ 836854 h 861902"/>
                    <a:gd name="connsiteX15" fmla="*/ 76840 w 491477"/>
                    <a:gd name="connsiteY15" fmla="*/ 792728 h 861902"/>
                    <a:gd name="connsiteX16" fmla="*/ 76840 w 491477"/>
                    <a:gd name="connsiteY16" fmla="*/ 555280 h 861902"/>
                    <a:gd name="connsiteX17" fmla="*/ 76840 w 491477"/>
                    <a:gd name="connsiteY17" fmla="*/ 535721 h 861902"/>
                    <a:gd name="connsiteX18" fmla="*/ 34672 w 491477"/>
                    <a:gd name="connsiteY18" fmla="*/ 523532 h 861902"/>
                    <a:gd name="connsiteX19" fmla="*/ 119 w 491477"/>
                    <a:gd name="connsiteY19" fmla="*/ 468351 h 861902"/>
                    <a:gd name="connsiteX20" fmla="*/ 119 w 491477"/>
                    <a:gd name="connsiteY20" fmla="*/ 123469 h 861902"/>
                    <a:gd name="connsiteX21" fmla="*/ 44571 w 491477"/>
                    <a:gd name="connsiteY21" fmla="*/ 33611 h 861902"/>
                    <a:gd name="connsiteX22" fmla="*/ 107014 w 491477"/>
                    <a:gd name="connsiteY22" fmla="*/ 68 h 861902"/>
                    <a:gd name="connsiteX23" fmla="*/ 119293 w 491477"/>
                    <a:gd name="connsiteY23" fmla="*/ 3564 h 861902"/>
                    <a:gd name="connsiteX24" fmla="*/ 245322 w 491477"/>
                    <a:gd name="connsiteY24" fmla="*/ 52603 h 861902"/>
                    <a:gd name="connsiteX25" fmla="*/ 373730 w 491477"/>
                    <a:gd name="connsiteY25" fmla="*/ 6588 h 861902"/>
                    <a:gd name="connsiteX26" fmla="*/ 395337 w 491477"/>
                    <a:gd name="connsiteY26" fmla="*/ 2147 h 861902"/>
                    <a:gd name="connsiteX27" fmla="*/ 489383 w 491477"/>
                    <a:gd name="connsiteY27" fmla="*/ 107973 h 861902"/>
                    <a:gd name="connsiteX28" fmla="*/ 491477 w 491477"/>
                    <a:gd name="connsiteY28" fmla="*/ 113832 h 86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1477" h="861902">
                      <a:moveTo>
                        <a:pt x="491477" y="475437"/>
                      </a:moveTo>
                      <a:cubicBezTo>
                        <a:pt x="483862" y="513232"/>
                        <a:pt x="457495" y="529295"/>
                        <a:pt x="418278" y="533075"/>
                      </a:cubicBezTo>
                      <a:lnTo>
                        <a:pt x="418278" y="560571"/>
                      </a:lnTo>
                      <a:cubicBezTo>
                        <a:pt x="418278" y="639279"/>
                        <a:pt x="418278" y="717988"/>
                        <a:pt x="418278" y="796791"/>
                      </a:cubicBezTo>
                      <a:cubicBezTo>
                        <a:pt x="419071" y="831850"/>
                        <a:pt x="391082" y="860909"/>
                        <a:pt x="355763" y="861695"/>
                      </a:cubicBezTo>
                      <a:cubicBezTo>
                        <a:pt x="354962" y="861713"/>
                        <a:pt x="354161" y="861716"/>
                        <a:pt x="353360" y="861704"/>
                      </a:cubicBezTo>
                      <a:cubicBezTo>
                        <a:pt x="341978" y="862296"/>
                        <a:pt x="330566" y="861503"/>
                        <a:pt x="319378" y="859342"/>
                      </a:cubicBezTo>
                      <a:cubicBezTo>
                        <a:pt x="288335" y="853806"/>
                        <a:pt x="266324" y="826161"/>
                        <a:pt x="268071" y="794901"/>
                      </a:cubicBezTo>
                      <a:cubicBezTo>
                        <a:pt x="268072" y="731909"/>
                        <a:pt x="268072" y="669169"/>
                        <a:pt x="268072" y="606681"/>
                      </a:cubicBezTo>
                      <a:lnTo>
                        <a:pt x="268072" y="592319"/>
                      </a:lnTo>
                      <a:lnTo>
                        <a:pt x="229426" y="592319"/>
                      </a:lnTo>
                      <a:lnTo>
                        <a:pt x="229426" y="606209"/>
                      </a:lnTo>
                      <a:cubicBezTo>
                        <a:pt x="229426" y="667248"/>
                        <a:pt x="228569" y="728287"/>
                        <a:pt x="229426" y="789326"/>
                      </a:cubicBezTo>
                      <a:cubicBezTo>
                        <a:pt x="230570" y="823142"/>
                        <a:pt x="205248" y="852110"/>
                        <a:pt x="171361" y="855751"/>
                      </a:cubicBezTo>
                      <a:cubicBezTo>
                        <a:pt x="144042" y="859814"/>
                        <a:pt x="117104" y="857358"/>
                        <a:pt x="95211" y="836854"/>
                      </a:cubicBezTo>
                      <a:cubicBezTo>
                        <a:pt x="83083" y="825381"/>
                        <a:pt x="76410" y="809352"/>
                        <a:pt x="76840" y="792728"/>
                      </a:cubicBezTo>
                      <a:cubicBezTo>
                        <a:pt x="76840" y="713547"/>
                        <a:pt x="76840" y="634398"/>
                        <a:pt x="76840" y="555280"/>
                      </a:cubicBezTo>
                      <a:lnTo>
                        <a:pt x="76840" y="535721"/>
                      </a:lnTo>
                      <a:cubicBezTo>
                        <a:pt x="62489" y="532738"/>
                        <a:pt x="48392" y="528663"/>
                        <a:pt x="34672" y="523532"/>
                      </a:cubicBezTo>
                      <a:cubicBezTo>
                        <a:pt x="12450" y="514367"/>
                        <a:pt x="-1438" y="492187"/>
                        <a:pt x="119" y="468351"/>
                      </a:cubicBezTo>
                      <a:cubicBezTo>
                        <a:pt x="563" y="353327"/>
                        <a:pt x="563" y="238367"/>
                        <a:pt x="119" y="123469"/>
                      </a:cubicBezTo>
                      <a:cubicBezTo>
                        <a:pt x="119" y="85674"/>
                        <a:pt x="19156" y="57989"/>
                        <a:pt x="44571" y="33611"/>
                      </a:cubicBezTo>
                      <a:cubicBezTo>
                        <a:pt x="61030" y="15825"/>
                        <a:pt x="83012" y="4017"/>
                        <a:pt x="107014" y="68"/>
                      </a:cubicBezTo>
                      <a:cubicBezTo>
                        <a:pt x="111405" y="-343"/>
                        <a:pt x="115790" y="906"/>
                        <a:pt x="119293" y="3564"/>
                      </a:cubicBezTo>
                      <a:cubicBezTo>
                        <a:pt x="153832" y="34685"/>
                        <a:pt x="198679" y="52135"/>
                        <a:pt x="245322" y="52603"/>
                      </a:cubicBezTo>
                      <a:cubicBezTo>
                        <a:pt x="292461" y="54024"/>
                        <a:pt x="338375" y="37570"/>
                        <a:pt x="373730" y="6588"/>
                      </a:cubicBezTo>
                      <a:cubicBezTo>
                        <a:pt x="379246" y="692"/>
                        <a:pt x="387917" y="-1090"/>
                        <a:pt x="395337" y="2147"/>
                      </a:cubicBezTo>
                      <a:cubicBezTo>
                        <a:pt x="444074" y="22178"/>
                        <a:pt x="477580" y="55533"/>
                        <a:pt x="489383" y="107973"/>
                      </a:cubicBezTo>
                      <a:cubicBezTo>
                        <a:pt x="489953" y="109969"/>
                        <a:pt x="490653" y="111926"/>
                        <a:pt x="491477" y="113832"/>
                      </a:cubicBezTo>
                      <a:close/>
                    </a:path>
                  </a:pathLst>
                </a:custGeom>
                <a:grpFill/>
                <a:ln w="9516" cap="flat">
                  <a:noFill/>
                  <a:prstDash val="solid"/>
                  <a:miter/>
                </a:ln>
              </p:spPr>
              <p:txBody>
                <a:bodyPr rtlCol="0" anchor="ctr"/>
                <a:lstStyle/>
                <a:p>
                  <a:endParaRPr lang="it-CO"/>
                </a:p>
              </p:txBody>
            </p:sp>
            <p:sp>
              <p:nvSpPr>
                <p:cNvPr id="12" name="Figura a mano libera 11">
                  <a:extLst>
                    <a:ext uri="{FF2B5EF4-FFF2-40B4-BE49-F238E27FC236}">
                      <a16:creationId xmlns:a16="http://schemas.microsoft.com/office/drawing/2014/main" id="{977A0ACC-7063-FFF8-3D2D-058AF34A29D0}"/>
                    </a:ext>
                  </a:extLst>
                </p:cNvPr>
                <p:cNvSpPr/>
                <p:nvPr/>
              </p:nvSpPr>
              <p:spPr>
                <a:xfrm flipH="1">
                  <a:off x="8081651" y="5792776"/>
                  <a:ext cx="104935" cy="104163"/>
                </a:xfrm>
                <a:custGeom>
                  <a:avLst/>
                  <a:gdLst>
                    <a:gd name="connsiteX0" fmla="*/ 173624 w 346102"/>
                    <a:gd name="connsiteY0" fmla="*/ -9 h 343557"/>
                    <a:gd name="connsiteX1" fmla="*/ 346101 w 346102"/>
                    <a:gd name="connsiteY1" fmla="*/ 172339 h 343557"/>
                    <a:gd name="connsiteX2" fmla="*/ 172478 w 346102"/>
                    <a:gd name="connsiteY2" fmla="*/ 343548 h 343557"/>
                    <a:gd name="connsiteX3" fmla="*/ 1 w 346102"/>
                    <a:gd name="connsiteY3" fmla="*/ 171201 h 343557"/>
                    <a:gd name="connsiteX4" fmla="*/ 2 w 346102"/>
                    <a:gd name="connsiteY4" fmla="*/ 170920 h 343557"/>
                    <a:gd name="connsiteX5" fmla="*/ 173624 w 346102"/>
                    <a:gd name="connsiteY5" fmla="*/ -9 h 3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102" h="343557">
                      <a:moveTo>
                        <a:pt x="173624" y="-9"/>
                      </a:moveTo>
                      <a:cubicBezTo>
                        <a:pt x="269197" y="306"/>
                        <a:pt x="346418" y="77468"/>
                        <a:pt x="346101" y="172339"/>
                      </a:cubicBezTo>
                      <a:cubicBezTo>
                        <a:pt x="345785" y="267209"/>
                        <a:pt x="268051" y="343862"/>
                        <a:pt x="172478" y="343548"/>
                      </a:cubicBezTo>
                      <a:cubicBezTo>
                        <a:pt x="76905" y="343234"/>
                        <a:pt x="-315" y="266071"/>
                        <a:pt x="1" y="171201"/>
                      </a:cubicBezTo>
                      <a:cubicBezTo>
                        <a:pt x="1" y="171107"/>
                        <a:pt x="2" y="171014"/>
                        <a:pt x="2" y="170920"/>
                      </a:cubicBezTo>
                      <a:cubicBezTo>
                        <a:pt x="838" y="76312"/>
                        <a:pt x="78312" y="40"/>
                        <a:pt x="173624" y="-9"/>
                      </a:cubicBezTo>
                      <a:close/>
                    </a:path>
                  </a:pathLst>
                </a:custGeom>
                <a:grpFill/>
                <a:ln w="9516" cap="flat">
                  <a:noFill/>
                  <a:prstDash val="solid"/>
                  <a:miter/>
                </a:ln>
              </p:spPr>
              <p:txBody>
                <a:bodyPr rtlCol="0" anchor="ctr"/>
                <a:lstStyle/>
                <a:p>
                  <a:endParaRPr lang="it-CO"/>
                </a:p>
              </p:txBody>
            </p:sp>
          </p:grpSp>
        </p:grpSp>
      </p:grpSp>
      <p:sp>
        <p:nvSpPr>
          <p:cNvPr id="42" name="CasellaDiTesto 41">
            <a:extLst>
              <a:ext uri="{FF2B5EF4-FFF2-40B4-BE49-F238E27FC236}">
                <a16:creationId xmlns:a16="http://schemas.microsoft.com/office/drawing/2014/main" id="{9643F702-5BBA-597E-6CEA-8EB4B586BE03}"/>
              </a:ext>
            </a:extLst>
          </p:cNvPr>
          <p:cNvSpPr txBox="1"/>
          <p:nvPr/>
        </p:nvSpPr>
        <p:spPr>
          <a:xfrm>
            <a:off x="731585" y="6003876"/>
            <a:ext cx="4296308" cy="400110"/>
          </a:xfrm>
          <a:prstGeom prst="rect">
            <a:avLst/>
          </a:prstGeom>
          <a:noFill/>
        </p:spPr>
        <p:txBody>
          <a:bodyPr wrap="square">
            <a:spAutoFit/>
          </a:bodyPr>
          <a:lstStyle/>
          <a:p>
            <a:pPr lvl="1" algn="ctr"/>
            <a:r>
              <a:rPr lang="en-US" sz="2000" dirty="0">
                <a:solidFill>
                  <a:schemeClr val="tx1">
                    <a:lumMod val="95000"/>
                    <a:lumOff val="5000"/>
                  </a:schemeClr>
                </a:solidFill>
                <a:latin typeface="Proxima Nova Thin" panose="02000506030000020004" pitchFamily="2" charset="0"/>
              </a:rPr>
              <a:t>You have 10 minutes to discuss</a:t>
            </a:r>
          </a:p>
        </p:txBody>
      </p:sp>
      <p:sp>
        <p:nvSpPr>
          <p:cNvPr id="25" name="CasellaDiTesto 24">
            <a:extLst>
              <a:ext uri="{FF2B5EF4-FFF2-40B4-BE49-F238E27FC236}">
                <a16:creationId xmlns:a16="http://schemas.microsoft.com/office/drawing/2014/main" id="{87E81398-3D7D-561E-5BBC-F1A89DB4CBD4}"/>
              </a:ext>
            </a:extLst>
          </p:cNvPr>
          <p:cNvSpPr txBox="1"/>
          <p:nvPr/>
        </p:nvSpPr>
        <p:spPr>
          <a:xfrm>
            <a:off x="2538218" y="2266466"/>
            <a:ext cx="2735419" cy="1323439"/>
          </a:xfrm>
          <a:prstGeom prst="rect">
            <a:avLst/>
          </a:prstGeom>
          <a:noFill/>
        </p:spPr>
        <p:txBody>
          <a:bodyPr wrap="square">
            <a:spAutoFit/>
          </a:bodyPr>
          <a:lstStyle>
            <a:defPPr>
              <a:defRPr lang="en-US"/>
            </a:defPPr>
            <a:lvl1pPr>
              <a:defRPr sz="2400">
                <a:solidFill>
                  <a:srgbClr val="222222"/>
                </a:solidFill>
                <a:latin typeface="Proxima Nova Thin" panose="02000506030000020004" pitchFamily="2" charset="0"/>
                <a:ea typeface="Times New Roman" panose="02020603050405020304" pitchFamily="18" charset="0"/>
              </a:defRPr>
            </a:lvl1pPr>
          </a:lstStyle>
          <a:p>
            <a:pPr lvl="0">
              <a:defRPr/>
            </a:pPr>
            <a:r>
              <a:rPr lang="en-GB" sz="2000" dirty="0">
                <a:latin typeface="Proxima Nova Thin" panose="02000506030000020004" pitchFamily="2" charset="0"/>
              </a:rPr>
              <a:t>In 4 groups look at a case study – assign groups to either Betty or Garcia and </a:t>
            </a:r>
            <a:r>
              <a:rPr lang="en-GB" sz="2000" dirty="0" err="1">
                <a:latin typeface="Proxima Nova Thin" panose="02000506030000020004" pitchFamily="2" charset="0"/>
              </a:rPr>
              <a:t>Leti</a:t>
            </a:r>
            <a:r>
              <a:rPr lang="en-GB" sz="2000" dirty="0">
                <a:latin typeface="Proxima Nova Thin" panose="02000506030000020004" pitchFamily="2" charset="0"/>
              </a:rPr>
              <a:t> </a:t>
            </a:r>
          </a:p>
        </p:txBody>
      </p:sp>
      <p:grpSp>
        <p:nvGrpSpPr>
          <p:cNvPr id="51" name="Gruppo 50">
            <a:extLst>
              <a:ext uri="{FF2B5EF4-FFF2-40B4-BE49-F238E27FC236}">
                <a16:creationId xmlns:a16="http://schemas.microsoft.com/office/drawing/2014/main" id="{84221947-7D18-0C90-B4DD-650FF981518A}"/>
              </a:ext>
            </a:extLst>
          </p:cNvPr>
          <p:cNvGrpSpPr/>
          <p:nvPr/>
        </p:nvGrpSpPr>
        <p:grpSpPr>
          <a:xfrm>
            <a:off x="5737557" y="1105972"/>
            <a:ext cx="5366647" cy="5016758"/>
            <a:chOff x="717580" y="1490187"/>
            <a:chExt cx="5366647" cy="5016758"/>
          </a:xfrm>
        </p:grpSpPr>
        <p:sp>
          <p:nvSpPr>
            <p:cNvPr id="5" name="CasellaDiTesto 4">
              <a:extLst>
                <a:ext uri="{FF2B5EF4-FFF2-40B4-BE49-F238E27FC236}">
                  <a16:creationId xmlns:a16="http://schemas.microsoft.com/office/drawing/2014/main" id="{C7061399-2535-8BA0-6FA6-867E7E34FA3A}"/>
                </a:ext>
              </a:extLst>
            </p:cNvPr>
            <p:cNvSpPr txBox="1"/>
            <p:nvPr/>
          </p:nvSpPr>
          <p:spPr>
            <a:xfrm>
              <a:off x="1202054" y="1490187"/>
              <a:ext cx="4882173" cy="5016758"/>
            </a:xfrm>
            <a:prstGeom prst="rect">
              <a:avLst/>
            </a:prstGeom>
            <a:noFill/>
          </p:spPr>
          <p:txBody>
            <a:bodyPr wrap="square">
              <a:spAutoFit/>
            </a:bodyPr>
            <a:lstStyle/>
            <a:p>
              <a:pPr lvl="0">
                <a:defRPr/>
              </a:pPr>
              <a:r>
                <a:rPr lang="en-GB" sz="2000" dirty="0">
                  <a:latin typeface="Proxima Nova Thin" panose="02000506030000020004" pitchFamily="2" charset="0"/>
                </a:rPr>
                <a:t>Read through the case studies and use Handout 3.1 for reference :</a:t>
              </a:r>
            </a:p>
            <a:p>
              <a:pPr lvl="0">
                <a:defRPr/>
              </a:pPr>
              <a:endParaRPr lang="en-GB" sz="2000" dirty="0">
                <a:latin typeface="Proxima Nova Thin" panose="02000506030000020004" pitchFamily="2" charset="0"/>
              </a:endParaRPr>
            </a:p>
            <a:p>
              <a:pPr lvl="0">
                <a:defRPr/>
              </a:pPr>
              <a:r>
                <a:rPr lang="en-GB" sz="2000" dirty="0">
                  <a:latin typeface="Proxima Nova Thin" panose="02000506030000020004" pitchFamily="2" charset="0"/>
                </a:rPr>
                <a:t>List patterns of abuse.</a:t>
              </a:r>
            </a:p>
            <a:p>
              <a:pPr lvl="0">
                <a:defRPr/>
              </a:pPr>
              <a:r>
                <a:rPr lang="en-GB" sz="2000" dirty="0">
                  <a:latin typeface="Proxima Nova Thin" panose="02000506030000020004" pitchFamily="2" charset="0"/>
                </a:rPr>
                <a:t> </a:t>
              </a:r>
            </a:p>
            <a:p>
              <a:pPr lvl="0">
                <a:defRPr/>
              </a:pPr>
              <a:r>
                <a:rPr lang="en-GB" sz="2000" dirty="0">
                  <a:latin typeface="Proxima Nova Thin" panose="02000506030000020004" pitchFamily="2" charset="0"/>
                </a:rPr>
                <a:t>Decide if there are immediate life saving action to respond to. </a:t>
              </a:r>
            </a:p>
            <a:p>
              <a:pPr lvl="0">
                <a:defRPr/>
              </a:pPr>
              <a:endParaRPr lang="en-GB" sz="2000" dirty="0">
                <a:latin typeface="Proxima Nova Thin" panose="02000506030000020004" pitchFamily="2" charset="0"/>
              </a:endParaRPr>
            </a:p>
            <a:p>
              <a:pPr lvl="0">
                <a:defRPr/>
              </a:pPr>
              <a:r>
                <a:rPr lang="en-GB" sz="2000" dirty="0">
                  <a:latin typeface="Proxima Nova Thin" panose="02000506030000020004" pitchFamily="2" charset="0"/>
                </a:rPr>
                <a:t>Decide on ways to support the older persons to rebuild their lives. </a:t>
              </a:r>
            </a:p>
            <a:p>
              <a:pPr lvl="0">
                <a:defRPr/>
              </a:pPr>
              <a:endParaRPr lang="en-GB" sz="2000" dirty="0">
                <a:latin typeface="Proxima Nova Thin" panose="02000506030000020004" pitchFamily="2" charset="0"/>
              </a:endParaRPr>
            </a:p>
            <a:p>
              <a:pPr lvl="0">
                <a:defRPr/>
              </a:pPr>
              <a:r>
                <a:rPr lang="en-GB" sz="2000" dirty="0">
                  <a:latin typeface="Proxima Nova Thin" panose="02000506030000020004" pitchFamily="2" charset="0"/>
                </a:rPr>
                <a:t>Decide on ways to make their environment safer.</a:t>
              </a:r>
            </a:p>
            <a:p>
              <a:pPr lvl="0">
                <a:defRPr/>
              </a:pPr>
              <a:endParaRPr lang="en-GB" sz="2000" dirty="0">
                <a:latin typeface="Proxima Nova Thin" panose="02000506030000020004" pitchFamily="2" charset="0"/>
              </a:endParaRPr>
            </a:p>
            <a:p>
              <a:pPr lvl="0">
                <a:defRPr/>
              </a:pPr>
              <a:r>
                <a:rPr lang="en-GB" sz="2000" dirty="0">
                  <a:latin typeface="Proxima Nova Thin" panose="02000506030000020004" pitchFamily="2" charset="0"/>
                </a:rPr>
                <a:t>What are the possible referral mechanisms needed ? </a:t>
              </a:r>
            </a:p>
          </p:txBody>
        </p:sp>
        <p:grpSp>
          <p:nvGrpSpPr>
            <p:cNvPr id="41" name="Gruppo 40">
              <a:extLst>
                <a:ext uri="{FF2B5EF4-FFF2-40B4-BE49-F238E27FC236}">
                  <a16:creationId xmlns:a16="http://schemas.microsoft.com/office/drawing/2014/main" id="{8F5F6712-5E9A-198B-4247-6C051956777E}"/>
                </a:ext>
              </a:extLst>
            </p:cNvPr>
            <p:cNvGrpSpPr/>
            <p:nvPr/>
          </p:nvGrpSpPr>
          <p:grpSpPr>
            <a:xfrm>
              <a:off x="717580" y="2486639"/>
              <a:ext cx="261850" cy="3607923"/>
              <a:chOff x="2762849" y="2908050"/>
              <a:chExt cx="261850" cy="3607923"/>
            </a:xfrm>
          </p:grpSpPr>
          <p:sp>
            <p:nvSpPr>
              <p:cNvPr id="45" name="Elemento grafico 36">
                <a:extLst>
                  <a:ext uri="{FF2B5EF4-FFF2-40B4-BE49-F238E27FC236}">
                    <a16:creationId xmlns:a16="http://schemas.microsoft.com/office/drawing/2014/main" id="{F2F06B79-EA36-6CBE-A05F-CE72395C3068}"/>
                  </a:ext>
                </a:extLst>
              </p:cNvPr>
              <p:cNvSpPr/>
              <p:nvPr/>
            </p:nvSpPr>
            <p:spPr>
              <a:xfrm>
                <a:off x="2762849" y="2908050"/>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dirty="0">
                    <a:solidFill>
                      <a:schemeClr val="bg1"/>
                    </a:solidFill>
                    <a:latin typeface="Proxima Nova Thin" panose="02000506030000020004" pitchFamily="2" charset="0"/>
                  </a:rPr>
                  <a:t>a</a:t>
                </a:r>
              </a:p>
            </p:txBody>
          </p:sp>
          <p:sp>
            <p:nvSpPr>
              <p:cNvPr id="46" name="Elemento grafico 36">
                <a:extLst>
                  <a:ext uri="{FF2B5EF4-FFF2-40B4-BE49-F238E27FC236}">
                    <a16:creationId xmlns:a16="http://schemas.microsoft.com/office/drawing/2014/main" id="{4C8631C5-1785-F7ED-13E7-9B8E5AEA493C}"/>
                  </a:ext>
                </a:extLst>
              </p:cNvPr>
              <p:cNvSpPr/>
              <p:nvPr/>
            </p:nvSpPr>
            <p:spPr>
              <a:xfrm>
                <a:off x="2762849" y="3543050"/>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dirty="0">
                    <a:solidFill>
                      <a:schemeClr val="bg1"/>
                    </a:solidFill>
                    <a:latin typeface="Proxima Nova Thin" panose="02000506030000020004" pitchFamily="2" charset="0"/>
                  </a:rPr>
                  <a:t>b</a:t>
                </a:r>
              </a:p>
            </p:txBody>
          </p:sp>
          <p:sp>
            <p:nvSpPr>
              <p:cNvPr id="47" name="Elemento grafico 36">
                <a:extLst>
                  <a:ext uri="{FF2B5EF4-FFF2-40B4-BE49-F238E27FC236}">
                    <a16:creationId xmlns:a16="http://schemas.microsoft.com/office/drawing/2014/main" id="{0997E526-531E-FEC5-5246-DE04C83914AB}"/>
                  </a:ext>
                </a:extLst>
              </p:cNvPr>
              <p:cNvSpPr/>
              <p:nvPr/>
            </p:nvSpPr>
            <p:spPr>
              <a:xfrm>
                <a:off x="2762849" y="4418602"/>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dirty="0">
                    <a:solidFill>
                      <a:schemeClr val="bg1"/>
                    </a:solidFill>
                    <a:latin typeface="Proxima Nova Thin" panose="02000506030000020004" pitchFamily="2" charset="0"/>
                  </a:rPr>
                  <a:t>c</a:t>
                </a:r>
              </a:p>
            </p:txBody>
          </p:sp>
          <p:sp>
            <p:nvSpPr>
              <p:cNvPr id="48" name="Elemento grafico 36">
                <a:extLst>
                  <a:ext uri="{FF2B5EF4-FFF2-40B4-BE49-F238E27FC236}">
                    <a16:creationId xmlns:a16="http://schemas.microsoft.com/office/drawing/2014/main" id="{C6474B75-5EE0-F66B-1C77-04D8D85717D6}"/>
                  </a:ext>
                </a:extLst>
              </p:cNvPr>
              <p:cNvSpPr/>
              <p:nvPr/>
            </p:nvSpPr>
            <p:spPr>
              <a:xfrm>
                <a:off x="2762849" y="5363630"/>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dirty="0">
                    <a:solidFill>
                      <a:schemeClr val="bg1"/>
                    </a:solidFill>
                    <a:latin typeface="Proxima Nova Thin" panose="02000506030000020004" pitchFamily="2" charset="0"/>
                  </a:rPr>
                  <a:t>d</a:t>
                </a:r>
              </a:p>
            </p:txBody>
          </p:sp>
          <p:sp>
            <p:nvSpPr>
              <p:cNvPr id="49" name="Elemento grafico 36">
                <a:extLst>
                  <a:ext uri="{FF2B5EF4-FFF2-40B4-BE49-F238E27FC236}">
                    <a16:creationId xmlns:a16="http://schemas.microsoft.com/office/drawing/2014/main" id="{796296B3-FA05-3792-F28A-E201E2475BEA}"/>
                  </a:ext>
                </a:extLst>
              </p:cNvPr>
              <p:cNvSpPr/>
              <p:nvPr/>
            </p:nvSpPr>
            <p:spPr>
              <a:xfrm>
                <a:off x="2762849" y="6254123"/>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dirty="0">
                    <a:solidFill>
                      <a:schemeClr val="bg1"/>
                    </a:solidFill>
                    <a:latin typeface="Proxima Nova Thin" panose="02000506030000020004" pitchFamily="2" charset="0"/>
                  </a:rPr>
                  <a:t>e</a:t>
                </a:r>
              </a:p>
            </p:txBody>
          </p:sp>
        </p:grpSp>
      </p:grpSp>
    </p:spTree>
    <p:extLst>
      <p:ext uri="{BB962C8B-B14F-4D97-AF65-F5344CB8AC3E}">
        <p14:creationId xmlns:p14="http://schemas.microsoft.com/office/powerpoint/2010/main" val="2910520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EE13FCD-C770-050C-8DB0-2BC89ADB60FF}"/>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Elemento grafico 28">
            <a:extLst>
              <a:ext uri="{FF2B5EF4-FFF2-40B4-BE49-F238E27FC236}">
                <a16:creationId xmlns:a16="http://schemas.microsoft.com/office/drawing/2014/main" id="{5E301B82-62EF-CFE8-A69C-D19460536F71}"/>
              </a:ext>
            </a:extLst>
          </p:cNvPr>
          <p:cNvSpPr/>
          <p:nvPr/>
        </p:nvSpPr>
        <p:spPr>
          <a:xfrm rot="7253506">
            <a:off x="6809192" y="2929337"/>
            <a:ext cx="10765614" cy="5290520"/>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dirty="0"/>
          </a:p>
        </p:txBody>
      </p:sp>
      <p:sp>
        <p:nvSpPr>
          <p:cNvPr id="4" name="CasellaDiTesto 3">
            <a:extLst>
              <a:ext uri="{FF2B5EF4-FFF2-40B4-BE49-F238E27FC236}">
                <a16:creationId xmlns:a16="http://schemas.microsoft.com/office/drawing/2014/main" id="{E50C42CE-1C47-497F-D2F7-D0C4FD97D154}"/>
              </a:ext>
            </a:extLst>
          </p:cNvPr>
          <p:cNvSpPr txBox="1"/>
          <p:nvPr/>
        </p:nvSpPr>
        <p:spPr>
          <a:xfrm>
            <a:off x="749051" y="720231"/>
            <a:ext cx="8838312" cy="1938992"/>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Practical session on working with older persons in Protection Case Management</a:t>
            </a:r>
          </a:p>
        </p:txBody>
      </p:sp>
      <p:sp>
        <p:nvSpPr>
          <p:cNvPr id="5" name="CasellaDiTesto 4">
            <a:extLst>
              <a:ext uri="{FF2B5EF4-FFF2-40B4-BE49-F238E27FC236}">
                <a16:creationId xmlns:a16="http://schemas.microsoft.com/office/drawing/2014/main" id="{210FCCBD-5E92-91F5-5707-67FA63A6D0E9}"/>
              </a:ext>
            </a:extLst>
          </p:cNvPr>
          <p:cNvSpPr txBox="1"/>
          <p:nvPr/>
        </p:nvSpPr>
        <p:spPr>
          <a:xfrm>
            <a:off x="2652758" y="2967670"/>
            <a:ext cx="7083288" cy="2862322"/>
          </a:xfrm>
          <a:prstGeom prst="rect">
            <a:avLst/>
          </a:prstGeom>
          <a:noFill/>
        </p:spPr>
        <p:txBody>
          <a:bodyPr wrap="square" rtlCol="0">
            <a:spAutoFit/>
          </a:bodyPr>
          <a:lstStyle/>
          <a:p>
            <a:r>
              <a:rPr lang="en-GB" sz="2000" dirty="0">
                <a:latin typeface="Proxima Nova Thin" panose="02000506030000020004" pitchFamily="2" charset="0"/>
              </a:rPr>
              <a:t>Objectives: </a:t>
            </a:r>
          </a:p>
          <a:p>
            <a:endParaRPr lang="en-GB" sz="2000" dirty="0">
              <a:latin typeface="Proxima Nova Thin" panose="02000506030000020004" pitchFamily="2" charset="0"/>
            </a:endParaRPr>
          </a:p>
          <a:p>
            <a:r>
              <a:rPr lang="en-GB" sz="2000" dirty="0">
                <a:latin typeface="Proxima Nova Thin" panose="02000506030000020004" pitchFamily="2" charset="0"/>
              </a:rPr>
              <a:t>Identify key ways to ensure effective communication. </a:t>
            </a:r>
          </a:p>
          <a:p>
            <a:pPr marL="514350" indent="-514350">
              <a:buAutoNum type="arabicPeriod"/>
            </a:pPr>
            <a:endParaRPr lang="en-GB" sz="2000" dirty="0">
              <a:latin typeface="Proxima Nova Thin" panose="02000506030000020004" pitchFamily="2" charset="0"/>
            </a:endParaRPr>
          </a:p>
          <a:p>
            <a:r>
              <a:rPr lang="en-GB" sz="2000" dirty="0">
                <a:latin typeface="Proxima Nova Thin" panose="02000506030000020004" pitchFamily="2" charset="0"/>
              </a:rPr>
              <a:t>Identify 5 steps plans for effective case management with older persons. </a:t>
            </a:r>
          </a:p>
          <a:p>
            <a:pPr marL="514350" indent="-514350">
              <a:buAutoNum type="arabicPeriod"/>
            </a:pPr>
            <a:endParaRPr lang="en-GB" sz="2000" dirty="0">
              <a:latin typeface="Proxima Nova Thin" panose="02000506030000020004" pitchFamily="2" charset="0"/>
            </a:endParaRPr>
          </a:p>
          <a:p>
            <a:r>
              <a:rPr lang="en-GB" sz="2000" dirty="0">
                <a:latin typeface="Proxima Nova Thin" panose="02000506030000020004" pitchFamily="2" charset="0"/>
              </a:rPr>
              <a:t>Promote a twin track approach  to strengthen protection programming to ensure older persons are included.</a:t>
            </a:r>
          </a:p>
        </p:txBody>
      </p:sp>
      <p:sp>
        <p:nvSpPr>
          <p:cNvPr id="10" name="Figura a mano libera 9">
            <a:extLst>
              <a:ext uri="{FF2B5EF4-FFF2-40B4-BE49-F238E27FC236}">
                <a16:creationId xmlns:a16="http://schemas.microsoft.com/office/drawing/2014/main" id="{9E1C1B30-2FD7-8229-7643-C6F7CF6B84E2}"/>
              </a:ext>
            </a:extLst>
          </p:cNvPr>
          <p:cNvSpPr/>
          <p:nvPr/>
        </p:nvSpPr>
        <p:spPr>
          <a:xfrm rot="5862969">
            <a:off x="-4298440" y="5626983"/>
            <a:ext cx="10632465" cy="1976613"/>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12" name="Elemento grafico 8">
            <a:extLst>
              <a:ext uri="{FF2B5EF4-FFF2-40B4-BE49-F238E27FC236}">
                <a16:creationId xmlns:a16="http://schemas.microsoft.com/office/drawing/2014/main" id="{9004F5AF-695D-4410-4884-DB41043E3F03}"/>
              </a:ext>
            </a:extLst>
          </p:cNvPr>
          <p:cNvSpPr/>
          <p:nvPr/>
        </p:nvSpPr>
        <p:spPr>
          <a:xfrm rot="5400000">
            <a:off x="10651135" y="1830014"/>
            <a:ext cx="546093" cy="2824631"/>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pic>
        <p:nvPicPr>
          <p:cNvPr id="6" name="Elemento grafico 5">
            <a:extLst>
              <a:ext uri="{FF2B5EF4-FFF2-40B4-BE49-F238E27FC236}">
                <a16:creationId xmlns:a16="http://schemas.microsoft.com/office/drawing/2014/main" id="{046F9491-50C8-92DA-2A62-66C000747E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390703">
            <a:off x="-1338615" y="-4142513"/>
            <a:ext cx="6614935" cy="5759771"/>
          </a:xfrm>
          <a:prstGeom prst="rect">
            <a:avLst/>
          </a:prstGeom>
        </p:spPr>
      </p:pic>
      <p:pic>
        <p:nvPicPr>
          <p:cNvPr id="19" name="Picture 7">
            <a:extLst>
              <a:ext uri="{FF2B5EF4-FFF2-40B4-BE49-F238E27FC236}">
                <a16:creationId xmlns:a16="http://schemas.microsoft.com/office/drawing/2014/main" id="{8DF92741-2FFC-DBA1-7CA9-B1FFB95379A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Elemento grafico 36">
            <a:extLst>
              <a:ext uri="{FF2B5EF4-FFF2-40B4-BE49-F238E27FC236}">
                <a16:creationId xmlns:a16="http://schemas.microsoft.com/office/drawing/2014/main" id="{FE2BA8D5-1781-37D8-B1C3-272B95DF2DFE}"/>
              </a:ext>
            </a:extLst>
          </p:cNvPr>
          <p:cNvSpPr/>
          <p:nvPr/>
        </p:nvSpPr>
        <p:spPr>
          <a:xfrm>
            <a:off x="2388558" y="3660871"/>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sz="1400" dirty="0">
                <a:solidFill>
                  <a:schemeClr val="bg1"/>
                </a:solidFill>
                <a:latin typeface="Proxima Nova Thin" panose="02000506030000020004" pitchFamily="2" charset="0"/>
              </a:rPr>
              <a:t>1</a:t>
            </a:r>
          </a:p>
        </p:txBody>
      </p:sp>
      <p:sp>
        <p:nvSpPr>
          <p:cNvPr id="7" name="Elemento grafico 36">
            <a:extLst>
              <a:ext uri="{FF2B5EF4-FFF2-40B4-BE49-F238E27FC236}">
                <a16:creationId xmlns:a16="http://schemas.microsoft.com/office/drawing/2014/main" id="{98C29F38-C14E-F4CA-44EB-409D3D1C8DD4}"/>
              </a:ext>
            </a:extLst>
          </p:cNvPr>
          <p:cNvSpPr/>
          <p:nvPr/>
        </p:nvSpPr>
        <p:spPr>
          <a:xfrm>
            <a:off x="2388558" y="4290263"/>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sz="1400" dirty="0">
                <a:solidFill>
                  <a:schemeClr val="bg1"/>
                </a:solidFill>
                <a:latin typeface="Proxima Nova Thin" panose="02000506030000020004" pitchFamily="2" charset="0"/>
              </a:rPr>
              <a:t>2</a:t>
            </a:r>
          </a:p>
        </p:txBody>
      </p:sp>
      <p:sp>
        <p:nvSpPr>
          <p:cNvPr id="8" name="Elemento grafico 36">
            <a:extLst>
              <a:ext uri="{FF2B5EF4-FFF2-40B4-BE49-F238E27FC236}">
                <a16:creationId xmlns:a16="http://schemas.microsoft.com/office/drawing/2014/main" id="{07B4EADA-4954-6B0C-48F7-07C56CED8594}"/>
              </a:ext>
            </a:extLst>
          </p:cNvPr>
          <p:cNvSpPr/>
          <p:nvPr/>
        </p:nvSpPr>
        <p:spPr>
          <a:xfrm>
            <a:off x="2388558" y="5204663"/>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r>
              <a:rPr lang="it-CO" sz="1400" dirty="0">
                <a:solidFill>
                  <a:schemeClr val="bg1"/>
                </a:solidFill>
                <a:latin typeface="Proxima Nova Thin" panose="02000506030000020004" pitchFamily="2" charset="0"/>
              </a:rPr>
              <a:t>3</a:t>
            </a:r>
          </a:p>
        </p:txBody>
      </p:sp>
    </p:spTree>
    <p:extLst>
      <p:ext uri="{BB962C8B-B14F-4D97-AF65-F5344CB8AC3E}">
        <p14:creationId xmlns:p14="http://schemas.microsoft.com/office/powerpoint/2010/main" val="1791964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0D3F457-E7F8-E8EA-E311-6864F868A79F}"/>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CasellaDiTesto 2">
            <a:extLst>
              <a:ext uri="{FF2B5EF4-FFF2-40B4-BE49-F238E27FC236}">
                <a16:creationId xmlns:a16="http://schemas.microsoft.com/office/drawing/2014/main" id="{9827A5D6-4F74-AC0C-D741-9302274096BD}"/>
              </a:ext>
            </a:extLst>
          </p:cNvPr>
          <p:cNvSpPr txBox="1"/>
          <p:nvPr/>
        </p:nvSpPr>
        <p:spPr>
          <a:xfrm>
            <a:off x="1321401" y="485951"/>
            <a:ext cx="7670799" cy="707886"/>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Betty’s case plan</a:t>
            </a:r>
          </a:p>
        </p:txBody>
      </p:sp>
      <p:sp>
        <p:nvSpPr>
          <p:cNvPr id="4" name="Elemento grafico 28">
            <a:extLst>
              <a:ext uri="{FF2B5EF4-FFF2-40B4-BE49-F238E27FC236}">
                <a16:creationId xmlns:a16="http://schemas.microsoft.com/office/drawing/2014/main" id="{C78049D0-511B-0F78-59AC-6E3356F87A09}"/>
              </a:ext>
            </a:extLst>
          </p:cNvPr>
          <p:cNvSpPr/>
          <p:nvPr/>
        </p:nvSpPr>
        <p:spPr>
          <a:xfrm rot="6075852">
            <a:off x="-5470713" y="1733558"/>
            <a:ext cx="13350242" cy="8002871"/>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 name="connsiteX0" fmla="*/ 71567 w 4294703"/>
              <a:gd name="connsiteY0" fmla="*/ 3518438 h 4790100"/>
              <a:gd name="connsiteX1" fmla="*/ 691282 w 4294703"/>
              <a:gd name="connsiteY1" fmla="*/ 4662216 h 4790100"/>
              <a:gd name="connsiteX2" fmla="*/ 1898445 w 4294703"/>
              <a:gd name="connsiteY2" fmla="*/ 4619381 h 4790100"/>
              <a:gd name="connsiteX3" fmla="*/ 2525262 w 4294703"/>
              <a:gd name="connsiteY3" fmla="*/ 4123325 h 4790100"/>
              <a:gd name="connsiteX4" fmla="*/ 3591214 w 4294703"/>
              <a:gd name="connsiteY4" fmla="*/ 3702627 h 4790100"/>
              <a:gd name="connsiteX5" fmla="*/ 4253188 w 4294703"/>
              <a:gd name="connsiteY5" fmla="*/ 3006994 h 4790100"/>
              <a:gd name="connsiteX6" fmla="*/ 4210167 w 4294703"/>
              <a:gd name="connsiteY6" fmla="*/ 2000953 h 4790100"/>
              <a:gd name="connsiteX7" fmla="*/ 3723038 w 4294703"/>
              <a:gd name="connsiteY7" fmla="*/ 779217 h 4790100"/>
              <a:gd name="connsiteX8" fmla="*/ 2132015 w 4294703"/>
              <a:gd name="connsiteY8" fmla="*/ 580 h 4790100"/>
              <a:gd name="connsiteX9" fmla="*/ 71567 w 4294703"/>
              <a:gd name="connsiteY9" fmla="*/ 3518438 h 4790100"/>
              <a:gd name="connsiteX0" fmla="*/ 71567 w 4294703"/>
              <a:gd name="connsiteY0" fmla="*/ 3518438 h 4892075"/>
              <a:gd name="connsiteX1" fmla="*/ 691282 w 4294703"/>
              <a:gd name="connsiteY1" fmla="*/ 4662216 h 4892075"/>
              <a:gd name="connsiteX2" fmla="*/ 1533471 w 4294703"/>
              <a:gd name="connsiteY2" fmla="*/ 4851329 h 4892075"/>
              <a:gd name="connsiteX3" fmla="*/ 2525262 w 4294703"/>
              <a:gd name="connsiteY3" fmla="*/ 4123325 h 4892075"/>
              <a:gd name="connsiteX4" fmla="*/ 3591214 w 4294703"/>
              <a:gd name="connsiteY4" fmla="*/ 3702627 h 4892075"/>
              <a:gd name="connsiteX5" fmla="*/ 4253188 w 4294703"/>
              <a:gd name="connsiteY5" fmla="*/ 3006994 h 4892075"/>
              <a:gd name="connsiteX6" fmla="*/ 4210167 w 4294703"/>
              <a:gd name="connsiteY6" fmla="*/ 2000953 h 4892075"/>
              <a:gd name="connsiteX7" fmla="*/ 3723038 w 4294703"/>
              <a:gd name="connsiteY7" fmla="*/ 779217 h 4892075"/>
              <a:gd name="connsiteX8" fmla="*/ 2132015 w 4294703"/>
              <a:gd name="connsiteY8" fmla="*/ 580 h 4892075"/>
              <a:gd name="connsiteX9" fmla="*/ 71567 w 4294703"/>
              <a:gd name="connsiteY9" fmla="*/ 3518438 h 4892075"/>
              <a:gd name="connsiteX0" fmla="*/ 71567 w 4294703"/>
              <a:gd name="connsiteY0" fmla="*/ 3518438 h 4974089"/>
              <a:gd name="connsiteX1" fmla="*/ 691282 w 4294703"/>
              <a:gd name="connsiteY1" fmla="*/ 4662216 h 4974089"/>
              <a:gd name="connsiteX2" fmla="*/ 1413629 w 4294703"/>
              <a:gd name="connsiteY2" fmla="*/ 4946217 h 4974089"/>
              <a:gd name="connsiteX3" fmla="*/ 2525262 w 4294703"/>
              <a:gd name="connsiteY3" fmla="*/ 4123325 h 4974089"/>
              <a:gd name="connsiteX4" fmla="*/ 3591214 w 4294703"/>
              <a:gd name="connsiteY4" fmla="*/ 3702627 h 4974089"/>
              <a:gd name="connsiteX5" fmla="*/ 4253188 w 4294703"/>
              <a:gd name="connsiteY5" fmla="*/ 3006994 h 4974089"/>
              <a:gd name="connsiteX6" fmla="*/ 4210167 w 4294703"/>
              <a:gd name="connsiteY6" fmla="*/ 2000953 h 4974089"/>
              <a:gd name="connsiteX7" fmla="*/ 3723038 w 4294703"/>
              <a:gd name="connsiteY7" fmla="*/ 779217 h 4974089"/>
              <a:gd name="connsiteX8" fmla="*/ 2132015 w 4294703"/>
              <a:gd name="connsiteY8" fmla="*/ 580 h 4974089"/>
              <a:gd name="connsiteX9" fmla="*/ 71567 w 4294703"/>
              <a:gd name="connsiteY9" fmla="*/ 3518438 h 4974089"/>
              <a:gd name="connsiteX0" fmla="*/ 71567 w 4294703"/>
              <a:gd name="connsiteY0" fmla="*/ 3518438 h 4982764"/>
              <a:gd name="connsiteX1" fmla="*/ 674940 w 4294703"/>
              <a:gd name="connsiteY1" fmla="*/ 4704389 h 4982764"/>
              <a:gd name="connsiteX2" fmla="*/ 1413629 w 4294703"/>
              <a:gd name="connsiteY2" fmla="*/ 4946217 h 4982764"/>
              <a:gd name="connsiteX3" fmla="*/ 2525262 w 4294703"/>
              <a:gd name="connsiteY3" fmla="*/ 4123325 h 4982764"/>
              <a:gd name="connsiteX4" fmla="*/ 3591214 w 4294703"/>
              <a:gd name="connsiteY4" fmla="*/ 3702627 h 4982764"/>
              <a:gd name="connsiteX5" fmla="*/ 4253188 w 4294703"/>
              <a:gd name="connsiteY5" fmla="*/ 3006994 h 4982764"/>
              <a:gd name="connsiteX6" fmla="*/ 4210167 w 4294703"/>
              <a:gd name="connsiteY6" fmla="*/ 2000953 h 4982764"/>
              <a:gd name="connsiteX7" fmla="*/ 3723038 w 4294703"/>
              <a:gd name="connsiteY7" fmla="*/ 779217 h 4982764"/>
              <a:gd name="connsiteX8" fmla="*/ 2132015 w 4294703"/>
              <a:gd name="connsiteY8" fmla="*/ 580 h 4982764"/>
              <a:gd name="connsiteX9" fmla="*/ 71567 w 4294703"/>
              <a:gd name="connsiteY9" fmla="*/ 3518438 h 498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982764">
                <a:moveTo>
                  <a:pt x="71567" y="3518438"/>
                </a:moveTo>
                <a:cubicBezTo>
                  <a:pt x="159037" y="3953256"/>
                  <a:pt x="451263" y="4466426"/>
                  <a:pt x="674940" y="4704389"/>
                </a:cubicBezTo>
                <a:cubicBezTo>
                  <a:pt x="898617" y="4942352"/>
                  <a:pt x="1105242" y="5043061"/>
                  <a:pt x="1413629" y="4946217"/>
                </a:cubicBezTo>
                <a:cubicBezTo>
                  <a:pt x="1722016" y="4849373"/>
                  <a:pt x="2162331" y="4330590"/>
                  <a:pt x="2525262" y="4123325"/>
                </a:cubicBezTo>
                <a:cubicBezTo>
                  <a:pt x="2888193" y="3916060"/>
                  <a:pt x="3303226" y="3888682"/>
                  <a:pt x="3591214" y="3702627"/>
                </a:cubicBezTo>
                <a:cubicBezTo>
                  <a:pt x="3879202" y="3516572"/>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dirty="0"/>
          </a:p>
        </p:txBody>
      </p:sp>
      <p:pic>
        <p:nvPicPr>
          <p:cNvPr id="5" name="Picture 7">
            <a:extLst>
              <a:ext uri="{FF2B5EF4-FFF2-40B4-BE49-F238E27FC236}">
                <a16:creationId xmlns:a16="http://schemas.microsoft.com/office/drawing/2014/main" id="{148E11C3-BC68-297F-545E-315B22DF63A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a:extLst>
              <a:ext uri="{FF2B5EF4-FFF2-40B4-BE49-F238E27FC236}">
                <a16:creationId xmlns:a16="http://schemas.microsoft.com/office/drawing/2014/main" id="{9C314429-9B09-6A68-6885-7EC3511EE0B1}"/>
              </a:ext>
            </a:extLst>
          </p:cNvPr>
          <p:cNvSpPr txBox="1"/>
          <p:nvPr/>
        </p:nvSpPr>
        <p:spPr>
          <a:xfrm>
            <a:off x="443754" y="1988810"/>
            <a:ext cx="4602518" cy="5016758"/>
          </a:xfrm>
          <a:prstGeom prst="rect">
            <a:avLst/>
          </a:prstGeom>
          <a:noFill/>
        </p:spPr>
        <p:txBody>
          <a:bodyPr wrap="square">
            <a:spAutoFit/>
          </a:bodyPr>
          <a:lstStyle>
            <a:defPPr>
              <a:defRPr lang="en-US"/>
            </a:defPPr>
            <a:lvl1pPr>
              <a:defRPr sz="2400">
                <a:solidFill>
                  <a:srgbClr val="222222"/>
                </a:solidFill>
                <a:latin typeface="Proxima Nova Thin" panose="02000506030000020004" pitchFamily="2" charset="0"/>
                <a:ea typeface="Times New Roman" panose="02020603050405020304" pitchFamily="18" charset="0"/>
              </a:defRPr>
            </a:lvl1pPr>
          </a:lstStyle>
          <a:p>
            <a:pPr lvl="0" algn="r"/>
            <a:r>
              <a:rPr lang="en-GB" sz="2000" dirty="0">
                <a:solidFill>
                  <a:schemeClr val="bg1"/>
                </a:solidFill>
              </a:rPr>
              <a:t>List patterns of abuse. </a:t>
            </a:r>
          </a:p>
          <a:p>
            <a:pPr lvl="0" algn="r"/>
            <a:endParaRPr lang="en-GB" sz="2000" dirty="0">
              <a:solidFill>
                <a:schemeClr val="bg1"/>
              </a:solidFill>
            </a:endParaRPr>
          </a:p>
          <a:p>
            <a:pPr algn="r"/>
            <a:r>
              <a:rPr lang="en-GB" sz="2000" dirty="0">
                <a:solidFill>
                  <a:schemeClr val="bg1"/>
                </a:solidFill>
              </a:rPr>
              <a:t>Decide if there are immediate life saving action to respond to.</a:t>
            </a:r>
          </a:p>
          <a:p>
            <a:pPr algn="r"/>
            <a:endParaRPr lang="en-GB" sz="2000" dirty="0">
              <a:solidFill>
                <a:schemeClr val="bg1"/>
              </a:solidFill>
            </a:endParaRPr>
          </a:p>
          <a:p>
            <a:pPr algn="r"/>
            <a:r>
              <a:rPr lang="en-GB" sz="2000" dirty="0">
                <a:solidFill>
                  <a:schemeClr val="bg1"/>
                </a:solidFill>
              </a:rPr>
              <a:t>Decide on ways to support the older persons to rebuild their lives.</a:t>
            </a:r>
          </a:p>
          <a:p>
            <a:pPr algn="r"/>
            <a:endParaRPr lang="en-GB" sz="2000" dirty="0">
              <a:solidFill>
                <a:schemeClr val="bg1"/>
              </a:solidFill>
            </a:endParaRPr>
          </a:p>
          <a:p>
            <a:pPr algn="r"/>
            <a:r>
              <a:rPr lang="en-GB" sz="2000" dirty="0">
                <a:solidFill>
                  <a:schemeClr val="bg1"/>
                </a:solidFill>
              </a:rPr>
              <a:t>Decide on ways to make their environment safer.</a:t>
            </a:r>
          </a:p>
          <a:p>
            <a:pPr algn="r"/>
            <a:endParaRPr lang="en-GB" sz="2000" dirty="0">
              <a:solidFill>
                <a:schemeClr val="bg1"/>
              </a:solidFill>
            </a:endParaRPr>
          </a:p>
          <a:p>
            <a:pPr algn="r"/>
            <a:r>
              <a:rPr lang="en-GB" sz="2000" dirty="0">
                <a:solidFill>
                  <a:schemeClr val="bg1"/>
                </a:solidFill>
              </a:rPr>
              <a:t>What are the possible referral mechanisms needed?</a:t>
            </a:r>
            <a:endParaRPr lang="en-US" sz="2000" dirty="0">
              <a:solidFill>
                <a:schemeClr val="bg1"/>
              </a:solidFill>
            </a:endParaRPr>
          </a:p>
          <a:p>
            <a:pPr algn="r"/>
            <a:r>
              <a:rPr lang="en-GB" sz="2000" dirty="0">
                <a:solidFill>
                  <a:schemeClr val="bg1"/>
                </a:solidFill>
              </a:rPr>
              <a:t> </a:t>
            </a:r>
            <a:endParaRPr lang="en-US" sz="2000" dirty="0">
              <a:solidFill>
                <a:schemeClr val="bg1"/>
              </a:solidFill>
            </a:endParaRPr>
          </a:p>
          <a:p>
            <a:pPr algn="r"/>
            <a:r>
              <a:rPr lang="en-GB" sz="2000" dirty="0">
                <a:solidFill>
                  <a:schemeClr val="bg1"/>
                </a:solidFill>
              </a:rPr>
              <a:t> </a:t>
            </a:r>
            <a:endParaRPr lang="en-US" sz="2000" dirty="0">
              <a:solidFill>
                <a:schemeClr val="bg1"/>
              </a:solidFill>
            </a:endParaRPr>
          </a:p>
          <a:p>
            <a:pPr lvl="0" algn="r"/>
            <a:endParaRPr lang="en-US" sz="2000" dirty="0">
              <a:solidFill>
                <a:schemeClr val="bg1"/>
              </a:solidFill>
            </a:endParaRPr>
          </a:p>
        </p:txBody>
      </p:sp>
      <p:sp>
        <p:nvSpPr>
          <p:cNvPr id="154" name="CasellaDiTesto 153">
            <a:extLst>
              <a:ext uri="{FF2B5EF4-FFF2-40B4-BE49-F238E27FC236}">
                <a16:creationId xmlns:a16="http://schemas.microsoft.com/office/drawing/2014/main" id="{7CDCFB63-1ADF-32DE-F9FA-CF772CBCECE6}"/>
              </a:ext>
            </a:extLst>
          </p:cNvPr>
          <p:cNvSpPr txBox="1"/>
          <p:nvPr/>
        </p:nvSpPr>
        <p:spPr>
          <a:xfrm>
            <a:off x="6179826" y="1352340"/>
            <a:ext cx="5568420" cy="5016758"/>
          </a:xfrm>
          <a:prstGeom prst="rect">
            <a:avLst/>
          </a:prstGeom>
          <a:noFill/>
        </p:spPr>
        <p:txBody>
          <a:bodyPr wrap="square">
            <a:spAutoFit/>
          </a:bodyPr>
          <a:lstStyle/>
          <a:p>
            <a:r>
              <a:rPr lang="en-GB" sz="2000" dirty="0">
                <a:latin typeface="Proxima Nova Thin" panose="02000506030000020004" pitchFamily="2" charset="0"/>
              </a:rPr>
              <a:t>Harassment  and theft  outside of the home, feeling insecure.</a:t>
            </a:r>
          </a:p>
          <a:p>
            <a:endParaRPr lang="en-GB" sz="2000" dirty="0">
              <a:latin typeface="Proxima Nova Thin" panose="02000506030000020004" pitchFamily="2" charset="0"/>
            </a:endParaRPr>
          </a:p>
          <a:p>
            <a:r>
              <a:rPr lang="en-GB" sz="2000" dirty="0">
                <a:latin typeface="Proxima Nova Thin" panose="02000506030000020004" pitchFamily="2" charset="0"/>
              </a:rPr>
              <a:t>Monitor security in area with local community; provide protection kit. </a:t>
            </a:r>
          </a:p>
          <a:p>
            <a:endParaRPr lang="en-GB" sz="2000" dirty="0">
              <a:latin typeface="Proxima Nova Thin" panose="02000506030000020004" pitchFamily="2" charset="0"/>
            </a:endParaRPr>
          </a:p>
          <a:p>
            <a:r>
              <a:rPr lang="en-GB" sz="2000" dirty="0">
                <a:latin typeface="Proxima Nova Thin" panose="02000506030000020004" pitchFamily="2" charset="0"/>
              </a:rPr>
              <a:t>Listen to Betty story and meet the people living near her and her daughter to identify community networks and possible support from others. </a:t>
            </a:r>
          </a:p>
          <a:p>
            <a:endParaRPr lang="en-GB" sz="2000" dirty="0">
              <a:latin typeface="Proxima Nova Thin" panose="02000506030000020004" pitchFamily="2" charset="0"/>
            </a:endParaRPr>
          </a:p>
          <a:p>
            <a:r>
              <a:rPr lang="en-GB" sz="2000" dirty="0">
                <a:latin typeface="Proxima Nova Thin" panose="02000506030000020004" pitchFamily="2" charset="0"/>
              </a:rPr>
              <a:t>Look at times of distribution and link with NGO’s’ to better address these safety concerns – e g provide escorts, different timing etc.</a:t>
            </a:r>
          </a:p>
          <a:p>
            <a:endParaRPr lang="en-GB" sz="2000" dirty="0">
              <a:latin typeface="Proxima Nova Thin" panose="02000506030000020004" pitchFamily="2" charset="0"/>
            </a:endParaRPr>
          </a:p>
          <a:p>
            <a:r>
              <a:rPr lang="en-GB" sz="2000" dirty="0">
                <a:latin typeface="Proxima Nova Thin" panose="02000506030000020004" pitchFamily="2" charset="0"/>
              </a:rPr>
              <a:t>Access to work for Beti and her daughter , food banks, health care and livelihood activities. </a:t>
            </a:r>
          </a:p>
        </p:txBody>
      </p:sp>
      <p:grpSp>
        <p:nvGrpSpPr>
          <p:cNvPr id="155" name="Gruppo 154">
            <a:extLst>
              <a:ext uri="{FF2B5EF4-FFF2-40B4-BE49-F238E27FC236}">
                <a16:creationId xmlns:a16="http://schemas.microsoft.com/office/drawing/2014/main" id="{F2DF04AB-2559-141F-2811-7219B9E920CA}"/>
              </a:ext>
            </a:extLst>
          </p:cNvPr>
          <p:cNvGrpSpPr/>
          <p:nvPr/>
        </p:nvGrpSpPr>
        <p:grpSpPr>
          <a:xfrm>
            <a:off x="5793916" y="1437322"/>
            <a:ext cx="261850" cy="4528164"/>
            <a:chOff x="2762849" y="2908050"/>
            <a:chExt cx="261850" cy="4528164"/>
          </a:xfrm>
        </p:grpSpPr>
        <p:sp>
          <p:nvSpPr>
            <p:cNvPr id="156" name="Elemento grafico 36">
              <a:extLst>
                <a:ext uri="{FF2B5EF4-FFF2-40B4-BE49-F238E27FC236}">
                  <a16:creationId xmlns:a16="http://schemas.microsoft.com/office/drawing/2014/main" id="{DEDAC10B-8FE8-156E-4394-F6322E88EECC}"/>
                </a:ext>
              </a:extLst>
            </p:cNvPr>
            <p:cNvSpPr/>
            <p:nvPr/>
          </p:nvSpPr>
          <p:spPr>
            <a:xfrm>
              <a:off x="2762849" y="2908050"/>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157" name="Elemento grafico 36">
              <a:extLst>
                <a:ext uri="{FF2B5EF4-FFF2-40B4-BE49-F238E27FC236}">
                  <a16:creationId xmlns:a16="http://schemas.microsoft.com/office/drawing/2014/main" id="{67F929E8-39AA-EE54-2132-1D0F44884F12}"/>
                </a:ext>
              </a:extLst>
            </p:cNvPr>
            <p:cNvSpPr/>
            <p:nvPr/>
          </p:nvSpPr>
          <p:spPr>
            <a:xfrm>
              <a:off x="2762849" y="3723975"/>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158" name="Elemento grafico 36">
              <a:extLst>
                <a:ext uri="{FF2B5EF4-FFF2-40B4-BE49-F238E27FC236}">
                  <a16:creationId xmlns:a16="http://schemas.microsoft.com/office/drawing/2014/main" id="{5089398C-7F4A-5120-7AAB-564ED112A3CA}"/>
                </a:ext>
              </a:extLst>
            </p:cNvPr>
            <p:cNvSpPr/>
            <p:nvPr/>
          </p:nvSpPr>
          <p:spPr>
            <a:xfrm>
              <a:off x="2762849" y="4706834"/>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159" name="Elemento grafico 36">
              <a:extLst>
                <a:ext uri="{FF2B5EF4-FFF2-40B4-BE49-F238E27FC236}">
                  <a16:creationId xmlns:a16="http://schemas.microsoft.com/office/drawing/2014/main" id="{2C9039BB-5359-5E0D-A322-BE2FA464EE08}"/>
                </a:ext>
              </a:extLst>
            </p:cNvPr>
            <p:cNvSpPr/>
            <p:nvPr/>
          </p:nvSpPr>
          <p:spPr>
            <a:xfrm>
              <a:off x="2762849" y="5961143"/>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160" name="Elemento grafico 36">
              <a:extLst>
                <a:ext uri="{FF2B5EF4-FFF2-40B4-BE49-F238E27FC236}">
                  <a16:creationId xmlns:a16="http://schemas.microsoft.com/office/drawing/2014/main" id="{DA586BEB-15E7-C008-1303-D593FA187CBA}"/>
                </a:ext>
              </a:extLst>
            </p:cNvPr>
            <p:cNvSpPr/>
            <p:nvPr/>
          </p:nvSpPr>
          <p:spPr>
            <a:xfrm>
              <a:off x="2762849" y="7174364"/>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pPr algn="ctr"/>
              <a:endParaRPr lang="it-CO" dirty="0">
                <a:solidFill>
                  <a:schemeClr val="bg1"/>
                </a:solidFill>
                <a:latin typeface="Proxima Nova Thin" panose="02000506030000020004" pitchFamily="2" charset="0"/>
              </a:endParaRPr>
            </a:p>
          </p:txBody>
        </p:sp>
      </p:grpSp>
    </p:spTree>
    <p:extLst>
      <p:ext uri="{BB962C8B-B14F-4D97-AF65-F5344CB8AC3E}">
        <p14:creationId xmlns:p14="http://schemas.microsoft.com/office/powerpoint/2010/main" val="908006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0D3F457-E7F8-E8EA-E311-6864F868A79F}"/>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4" name="Elemento grafico 28">
            <a:extLst>
              <a:ext uri="{FF2B5EF4-FFF2-40B4-BE49-F238E27FC236}">
                <a16:creationId xmlns:a16="http://schemas.microsoft.com/office/drawing/2014/main" id="{C78049D0-511B-0F78-59AC-6E3356F87A09}"/>
              </a:ext>
            </a:extLst>
          </p:cNvPr>
          <p:cNvSpPr/>
          <p:nvPr/>
        </p:nvSpPr>
        <p:spPr>
          <a:xfrm rot="6075852">
            <a:off x="-5470713" y="1733558"/>
            <a:ext cx="13350242" cy="8002871"/>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 name="connsiteX0" fmla="*/ 71567 w 4294703"/>
              <a:gd name="connsiteY0" fmla="*/ 3518438 h 4790100"/>
              <a:gd name="connsiteX1" fmla="*/ 691282 w 4294703"/>
              <a:gd name="connsiteY1" fmla="*/ 4662216 h 4790100"/>
              <a:gd name="connsiteX2" fmla="*/ 1898445 w 4294703"/>
              <a:gd name="connsiteY2" fmla="*/ 4619381 h 4790100"/>
              <a:gd name="connsiteX3" fmla="*/ 2525262 w 4294703"/>
              <a:gd name="connsiteY3" fmla="*/ 4123325 h 4790100"/>
              <a:gd name="connsiteX4" fmla="*/ 3591214 w 4294703"/>
              <a:gd name="connsiteY4" fmla="*/ 3702627 h 4790100"/>
              <a:gd name="connsiteX5" fmla="*/ 4253188 w 4294703"/>
              <a:gd name="connsiteY5" fmla="*/ 3006994 h 4790100"/>
              <a:gd name="connsiteX6" fmla="*/ 4210167 w 4294703"/>
              <a:gd name="connsiteY6" fmla="*/ 2000953 h 4790100"/>
              <a:gd name="connsiteX7" fmla="*/ 3723038 w 4294703"/>
              <a:gd name="connsiteY7" fmla="*/ 779217 h 4790100"/>
              <a:gd name="connsiteX8" fmla="*/ 2132015 w 4294703"/>
              <a:gd name="connsiteY8" fmla="*/ 580 h 4790100"/>
              <a:gd name="connsiteX9" fmla="*/ 71567 w 4294703"/>
              <a:gd name="connsiteY9" fmla="*/ 3518438 h 4790100"/>
              <a:gd name="connsiteX0" fmla="*/ 71567 w 4294703"/>
              <a:gd name="connsiteY0" fmla="*/ 3518438 h 4892075"/>
              <a:gd name="connsiteX1" fmla="*/ 691282 w 4294703"/>
              <a:gd name="connsiteY1" fmla="*/ 4662216 h 4892075"/>
              <a:gd name="connsiteX2" fmla="*/ 1533471 w 4294703"/>
              <a:gd name="connsiteY2" fmla="*/ 4851329 h 4892075"/>
              <a:gd name="connsiteX3" fmla="*/ 2525262 w 4294703"/>
              <a:gd name="connsiteY3" fmla="*/ 4123325 h 4892075"/>
              <a:gd name="connsiteX4" fmla="*/ 3591214 w 4294703"/>
              <a:gd name="connsiteY4" fmla="*/ 3702627 h 4892075"/>
              <a:gd name="connsiteX5" fmla="*/ 4253188 w 4294703"/>
              <a:gd name="connsiteY5" fmla="*/ 3006994 h 4892075"/>
              <a:gd name="connsiteX6" fmla="*/ 4210167 w 4294703"/>
              <a:gd name="connsiteY6" fmla="*/ 2000953 h 4892075"/>
              <a:gd name="connsiteX7" fmla="*/ 3723038 w 4294703"/>
              <a:gd name="connsiteY7" fmla="*/ 779217 h 4892075"/>
              <a:gd name="connsiteX8" fmla="*/ 2132015 w 4294703"/>
              <a:gd name="connsiteY8" fmla="*/ 580 h 4892075"/>
              <a:gd name="connsiteX9" fmla="*/ 71567 w 4294703"/>
              <a:gd name="connsiteY9" fmla="*/ 3518438 h 4892075"/>
              <a:gd name="connsiteX0" fmla="*/ 71567 w 4294703"/>
              <a:gd name="connsiteY0" fmla="*/ 3518438 h 4974089"/>
              <a:gd name="connsiteX1" fmla="*/ 691282 w 4294703"/>
              <a:gd name="connsiteY1" fmla="*/ 4662216 h 4974089"/>
              <a:gd name="connsiteX2" fmla="*/ 1413629 w 4294703"/>
              <a:gd name="connsiteY2" fmla="*/ 4946217 h 4974089"/>
              <a:gd name="connsiteX3" fmla="*/ 2525262 w 4294703"/>
              <a:gd name="connsiteY3" fmla="*/ 4123325 h 4974089"/>
              <a:gd name="connsiteX4" fmla="*/ 3591214 w 4294703"/>
              <a:gd name="connsiteY4" fmla="*/ 3702627 h 4974089"/>
              <a:gd name="connsiteX5" fmla="*/ 4253188 w 4294703"/>
              <a:gd name="connsiteY5" fmla="*/ 3006994 h 4974089"/>
              <a:gd name="connsiteX6" fmla="*/ 4210167 w 4294703"/>
              <a:gd name="connsiteY6" fmla="*/ 2000953 h 4974089"/>
              <a:gd name="connsiteX7" fmla="*/ 3723038 w 4294703"/>
              <a:gd name="connsiteY7" fmla="*/ 779217 h 4974089"/>
              <a:gd name="connsiteX8" fmla="*/ 2132015 w 4294703"/>
              <a:gd name="connsiteY8" fmla="*/ 580 h 4974089"/>
              <a:gd name="connsiteX9" fmla="*/ 71567 w 4294703"/>
              <a:gd name="connsiteY9" fmla="*/ 3518438 h 4974089"/>
              <a:gd name="connsiteX0" fmla="*/ 71567 w 4294703"/>
              <a:gd name="connsiteY0" fmla="*/ 3518438 h 4982764"/>
              <a:gd name="connsiteX1" fmla="*/ 674940 w 4294703"/>
              <a:gd name="connsiteY1" fmla="*/ 4704389 h 4982764"/>
              <a:gd name="connsiteX2" fmla="*/ 1413629 w 4294703"/>
              <a:gd name="connsiteY2" fmla="*/ 4946217 h 4982764"/>
              <a:gd name="connsiteX3" fmla="*/ 2525262 w 4294703"/>
              <a:gd name="connsiteY3" fmla="*/ 4123325 h 4982764"/>
              <a:gd name="connsiteX4" fmla="*/ 3591214 w 4294703"/>
              <a:gd name="connsiteY4" fmla="*/ 3702627 h 4982764"/>
              <a:gd name="connsiteX5" fmla="*/ 4253188 w 4294703"/>
              <a:gd name="connsiteY5" fmla="*/ 3006994 h 4982764"/>
              <a:gd name="connsiteX6" fmla="*/ 4210167 w 4294703"/>
              <a:gd name="connsiteY6" fmla="*/ 2000953 h 4982764"/>
              <a:gd name="connsiteX7" fmla="*/ 3723038 w 4294703"/>
              <a:gd name="connsiteY7" fmla="*/ 779217 h 4982764"/>
              <a:gd name="connsiteX8" fmla="*/ 2132015 w 4294703"/>
              <a:gd name="connsiteY8" fmla="*/ 580 h 4982764"/>
              <a:gd name="connsiteX9" fmla="*/ 71567 w 4294703"/>
              <a:gd name="connsiteY9" fmla="*/ 3518438 h 498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982764">
                <a:moveTo>
                  <a:pt x="71567" y="3518438"/>
                </a:moveTo>
                <a:cubicBezTo>
                  <a:pt x="159037" y="3953256"/>
                  <a:pt x="451263" y="4466426"/>
                  <a:pt x="674940" y="4704389"/>
                </a:cubicBezTo>
                <a:cubicBezTo>
                  <a:pt x="898617" y="4942352"/>
                  <a:pt x="1105242" y="5043061"/>
                  <a:pt x="1413629" y="4946217"/>
                </a:cubicBezTo>
                <a:cubicBezTo>
                  <a:pt x="1722016" y="4849373"/>
                  <a:pt x="2162331" y="4330590"/>
                  <a:pt x="2525262" y="4123325"/>
                </a:cubicBezTo>
                <a:cubicBezTo>
                  <a:pt x="2888193" y="3916060"/>
                  <a:pt x="3303226" y="3888682"/>
                  <a:pt x="3591214" y="3702627"/>
                </a:cubicBezTo>
                <a:cubicBezTo>
                  <a:pt x="3879202" y="3516572"/>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E61851"/>
          </a:solidFill>
          <a:ln w="9504" cap="flat">
            <a:noFill/>
            <a:prstDash val="solid"/>
            <a:miter/>
          </a:ln>
        </p:spPr>
        <p:txBody>
          <a:bodyPr rtlCol="0" anchor="ctr"/>
          <a:lstStyle/>
          <a:p>
            <a:endParaRPr lang="it-CO" dirty="0"/>
          </a:p>
        </p:txBody>
      </p:sp>
      <p:pic>
        <p:nvPicPr>
          <p:cNvPr id="5" name="Picture 7">
            <a:extLst>
              <a:ext uri="{FF2B5EF4-FFF2-40B4-BE49-F238E27FC236}">
                <a16:creationId xmlns:a16="http://schemas.microsoft.com/office/drawing/2014/main" id="{148E11C3-BC68-297F-545E-315B22DF63A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a:extLst>
              <a:ext uri="{FF2B5EF4-FFF2-40B4-BE49-F238E27FC236}">
                <a16:creationId xmlns:a16="http://schemas.microsoft.com/office/drawing/2014/main" id="{9C314429-9B09-6A68-6885-7EC3511EE0B1}"/>
              </a:ext>
            </a:extLst>
          </p:cNvPr>
          <p:cNvSpPr txBox="1"/>
          <p:nvPr/>
        </p:nvSpPr>
        <p:spPr>
          <a:xfrm>
            <a:off x="443754" y="1988810"/>
            <a:ext cx="4602518" cy="5016758"/>
          </a:xfrm>
          <a:prstGeom prst="rect">
            <a:avLst/>
          </a:prstGeom>
          <a:noFill/>
        </p:spPr>
        <p:txBody>
          <a:bodyPr wrap="square">
            <a:spAutoFit/>
          </a:bodyPr>
          <a:lstStyle>
            <a:defPPr>
              <a:defRPr lang="en-US"/>
            </a:defPPr>
            <a:lvl1pPr>
              <a:defRPr sz="2400">
                <a:solidFill>
                  <a:srgbClr val="222222"/>
                </a:solidFill>
                <a:latin typeface="Proxima Nova Thin" panose="02000506030000020004" pitchFamily="2" charset="0"/>
                <a:ea typeface="Times New Roman" panose="02020603050405020304" pitchFamily="18" charset="0"/>
              </a:defRPr>
            </a:lvl1pPr>
          </a:lstStyle>
          <a:p>
            <a:pPr lvl="0" algn="r"/>
            <a:r>
              <a:rPr lang="en-GB" sz="2000" dirty="0">
                <a:solidFill>
                  <a:schemeClr val="bg1"/>
                </a:solidFill>
              </a:rPr>
              <a:t>List patterns of abuse. </a:t>
            </a:r>
          </a:p>
          <a:p>
            <a:pPr lvl="0" algn="r"/>
            <a:endParaRPr lang="en-GB" sz="2000" dirty="0">
              <a:solidFill>
                <a:schemeClr val="bg1"/>
              </a:solidFill>
            </a:endParaRPr>
          </a:p>
          <a:p>
            <a:pPr algn="r"/>
            <a:r>
              <a:rPr lang="en-GB" sz="2000" dirty="0">
                <a:solidFill>
                  <a:schemeClr val="bg1"/>
                </a:solidFill>
              </a:rPr>
              <a:t>Decide if there are immediate life saving action to respond to.</a:t>
            </a:r>
          </a:p>
          <a:p>
            <a:pPr algn="r"/>
            <a:endParaRPr lang="en-GB" sz="2000" dirty="0">
              <a:solidFill>
                <a:schemeClr val="bg1"/>
              </a:solidFill>
            </a:endParaRPr>
          </a:p>
          <a:p>
            <a:pPr algn="r"/>
            <a:r>
              <a:rPr lang="en-GB" sz="2000" dirty="0">
                <a:solidFill>
                  <a:schemeClr val="bg1"/>
                </a:solidFill>
              </a:rPr>
              <a:t>Decide on ways to support the older persons to rebuild their lives.</a:t>
            </a:r>
          </a:p>
          <a:p>
            <a:pPr algn="r"/>
            <a:endParaRPr lang="en-GB" sz="2000" dirty="0">
              <a:solidFill>
                <a:schemeClr val="bg1"/>
              </a:solidFill>
            </a:endParaRPr>
          </a:p>
          <a:p>
            <a:pPr algn="r"/>
            <a:r>
              <a:rPr lang="en-GB" sz="2000" dirty="0">
                <a:solidFill>
                  <a:schemeClr val="bg1"/>
                </a:solidFill>
              </a:rPr>
              <a:t>Decide on ways to make their environment safer.</a:t>
            </a:r>
          </a:p>
          <a:p>
            <a:pPr algn="r"/>
            <a:endParaRPr lang="en-GB" sz="2000" dirty="0">
              <a:solidFill>
                <a:schemeClr val="bg1"/>
              </a:solidFill>
            </a:endParaRPr>
          </a:p>
          <a:p>
            <a:pPr algn="r"/>
            <a:r>
              <a:rPr lang="en-GB" sz="2000" dirty="0">
                <a:solidFill>
                  <a:schemeClr val="bg1"/>
                </a:solidFill>
              </a:rPr>
              <a:t>What are the possible referral mechanisms needed?</a:t>
            </a:r>
            <a:endParaRPr lang="en-US" sz="2000" dirty="0">
              <a:solidFill>
                <a:schemeClr val="bg1"/>
              </a:solidFill>
            </a:endParaRPr>
          </a:p>
          <a:p>
            <a:pPr algn="r"/>
            <a:r>
              <a:rPr lang="en-GB" sz="2000" dirty="0">
                <a:solidFill>
                  <a:schemeClr val="bg1"/>
                </a:solidFill>
              </a:rPr>
              <a:t> </a:t>
            </a:r>
            <a:endParaRPr lang="en-US" sz="2000" dirty="0">
              <a:solidFill>
                <a:schemeClr val="bg1"/>
              </a:solidFill>
            </a:endParaRPr>
          </a:p>
          <a:p>
            <a:pPr algn="r"/>
            <a:r>
              <a:rPr lang="en-GB" sz="2000" dirty="0">
                <a:solidFill>
                  <a:schemeClr val="bg1"/>
                </a:solidFill>
              </a:rPr>
              <a:t> </a:t>
            </a:r>
            <a:endParaRPr lang="en-US" sz="2000" dirty="0">
              <a:solidFill>
                <a:schemeClr val="bg1"/>
              </a:solidFill>
            </a:endParaRPr>
          </a:p>
          <a:p>
            <a:pPr lvl="0" algn="r"/>
            <a:endParaRPr lang="en-US" sz="2000" dirty="0">
              <a:solidFill>
                <a:schemeClr val="bg1"/>
              </a:solidFill>
            </a:endParaRPr>
          </a:p>
        </p:txBody>
      </p:sp>
      <p:sp>
        <p:nvSpPr>
          <p:cNvPr id="154" name="CasellaDiTesto 153">
            <a:extLst>
              <a:ext uri="{FF2B5EF4-FFF2-40B4-BE49-F238E27FC236}">
                <a16:creationId xmlns:a16="http://schemas.microsoft.com/office/drawing/2014/main" id="{7CDCFB63-1ADF-32DE-F9FA-CF772CBCECE6}"/>
              </a:ext>
            </a:extLst>
          </p:cNvPr>
          <p:cNvSpPr txBox="1"/>
          <p:nvPr/>
        </p:nvSpPr>
        <p:spPr>
          <a:xfrm>
            <a:off x="6179826" y="1352340"/>
            <a:ext cx="5568420" cy="5016758"/>
          </a:xfrm>
          <a:prstGeom prst="rect">
            <a:avLst/>
          </a:prstGeom>
          <a:noFill/>
        </p:spPr>
        <p:txBody>
          <a:bodyPr wrap="square">
            <a:spAutoFit/>
          </a:bodyPr>
          <a:lstStyle/>
          <a:p>
            <a:r>
              <a:rPr lang="en-GB" sz="2000" dirty="0">
                <a:latin typeface="Proxima Nova Thin" panose="02000506030000020004" pitchFamily="2" charset="0"/>
              </a:rPr>
              <a:t>Lack of access to safe housing and toilets , lack of information in accessible format.</a:t>
            </a:r>
          </a:p>
          <a:p>
            <a:endParaRPr lang="en-GB" sz="2000" dirty="0">
              <a:latin typeface="Proxima Nova Thin" panose="02000506030000020004" pitchFamily="2" charset="0"/>
            </a:endParaRPr>
          </a:p>
          <a:p>
            <a:r>
              <a:rPr lang="en-GB" sz="2000" dirty="0">
                <a:latin typeface="Proxima Nova Thin" panose="02000506030000020004" pitchFamily="2" charset="0"/>
              </a:rPr>
              <a:t>Not at present – to monitor.</a:t>
            </a:r>
          </a:p>
          <a:p>
            <a:endParaRPr lang="en-GB" sz="2000" dirty="0">
              <a:latin typeface="Proxima Nova Thin" panose="02000506030000020004" pitchFamily="2" charset="0"/>
            </a:endParaRPr>
          </a:p>
          <a:p>
            <a:r>
              <a:rPr lang="en-GB" sz="2000" dirty="0">
                <a:latin typeface="Proxima Nova Thin" panose="02000506030000020004" pitchFamily="2" charset="0"/>
              </a:rPr>
              <a:t>Address physical accessibility – as cannot walk or see – provide assistive products ; provide alternative toilet or toilet chair ; provide link to NGO’s by developing a complaints mechanism that is accessible to all.</a:t>
            </a:r>
          </a:p>
          <a:p>
            <a:endParaRPr lang="en-GB" sz="2000" dirty="0">
              <a:latin typeface="Proxima Nova Thin" panose="02000506030000020004" pitchFamily="2" charset="0"/>
            </a:endParaRPr>
          </a:p>
          <a:p>
            <a:r>
              <a:rPr lang="en-GB" sz="2000" dirty="0">
                <a:latin typeface="Proxima Nova Thin" panose="02000506030000020004" pitchFamily="2" charset="0"/>
              </a:rPr>
              <a:t>Make access to toilets segregated by gender and give set times and make toilets safer and more accessible.</a:t>
            </a:r>
          </a:p>
          <a:p>
            <a:endParaRPr lang="en-GB" sz="2000" dirty="0">
              <a:latin typeface="Proxima Nova Thin" panose="02000506030000020004" pitchFamily="2" charset="0"/>
            </a:endParaRPr>
          </a:p>
          <a:p>
            <a:r>
              <a:rPr lang="en-GB" sz="2000" dirty="0">
                <a:latin typeface="Proxima Nova Thin" panose="02000506030000020004" pitchFamily="2" charset="0"/>
              </a:rPr>
              <a:t>Access to shelter services and legal support. </a:t>
            </a:r>
          </a:p>
        </p:txBody>
      </p:sp>
      <p:grpSp>
        <p:nvGrpSpPr>
          <p:cNvPr id="155" name="Gruppo 154">
            <a:extLst>
              <a:ext uri="{FF2B5EF4-FFF2-40B4-BE49-F238E27FC236}">
                <a16:creationId xmlns:a16="http://schemas.microsoft.com/office/drawing/2014/main" id="{F2DF04AB-2559-141F-2811-7219B9E920CA}"/>
              </a:ext>
            </a:extLst>
          </p:cNvPr>
          <p:cNvGrpSpPr/>
          <p:nvPr/>
        </p:nvGrpSpPr>
        <p:grpSpPr>
          <a:xfrm>
            <a:off x="5778559" y="1440461"/>
            <a:ext cx="261850" cy="4810551"/>
            <a:chOff x="2762849" y="2908050"/>
            <a:chExt cx="261850" cy="4810551"/>
          </a:xfrm>
          <a:solidFill>
            <a:srgbClr val="F25A22"/>
          </a:solidFill>
        </p:grpSpPr>
        <p:sp>
          <p:nvSpPr>
            <p:cNvPr id="156" name="Elemento grafico 36">
              <a:extLst>
                <a:ext uri="{FF2B5EF4-FFF2-40B4-BE49-F238E27FC236}">
                  <a16:creationId xmlns:a16="http://schemas.microsoft.com/office/drawing/2014/main" id="{DEDAC10B-8FE8-156E-4394-F6322E88EECC}"/>
                </a:ext>
              </a:extLst>
            </p:cNvPr>
            <p:cNvSpPr/>
            <p:nvPr/>
          </p:nvSpPr>
          <p:spPr>
            <a:xfrm>
              <a:off x="2762849" y="2908050"/>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grpFill/>
            <a:ln w="9293" cap="flat">
              <a:no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157" name="Elemento grafico 36">
              <a:extLst>
                <a:ext uri="{FF2B5EF4-FFF2-40B4-BE49-F238E27FC236}">
                  <a16:creationId xmlns:a16="http://schemas.microsoft.com/office/drawing/2014/main" id="{67F929E8-39AA-EE54-2132-1D0F44884F12}"/>
                </a:ext>
              </a:extLst>
            </p:cNvPr>
            <p:cNvSpPr/>
            <p:nvPr/>
          </p:nvSpPr>
          <p:spPr>
            <a:xfrm>
              <a:off x="2762849" y="3777763"/>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grpFill/>
            <a:ln w="9293" cap="flat">
              <a:no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158" name="Elemento grafico 36">
              <a:extLst>
                <a:ext uri="{FF2B5EF4-FFF2-40B4-BE49-F238E27FC236}">
                  <a16:creationId xmlns:a16="http://schemas.microsoft.com/office/drawing/2014/main" id="{5089398C-7F4A-5120-7AAB-564ED112A3CA}"/>
                </a:ext>
              </a:extLst>
            </p:cNvPr>
            <p:cNvSpPr/>
            <p:nvPr/>
          </p:nvSpPr>
          <p:spPr>
            <a:xfrm>
              <a:off x="2762849" y="4397553"/>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grpFill/>
            <a:ln w="9293" cap="flat">
              <a:no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159" name="Elemento grafico 36">
              <a:extLst>
                <a:ext uri="{FF2B5EF4-FFF2-40B4-BE49-F238E27FC236}">
                  <a16:creationId xmlns:a16="http://schemas.microsoft.com/office/drawing/2014/main" id="{2C9039BB-5359-5E0D-A322-BE2FA464EE08}"/>
                </a:ext>
              </a:extLst>
            </p:cNvPr>
            <p:cNvSpPr/>
            <p:nvPr/>
          </p:nvSpPr>
          <p:spPr>
            <a:xfrm>
              <a:off x="2762849" y="6243530"/>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grpFill/>
            <a:ln w="9293" cap="flat">
              <a:noFill/>
              <a:prstDash val="solid"/>
              <a:miter/>
            </a:ln>
          </p:spPr>
          <p:txBody>
            <a:bodyPr rtlCol="0" anchor="ctr"/>
            <a:lstStyle/>
            <a:p>
              <a:pPr algn="ctr"/>
              <a:endParaRPr lang="it-CO" dirty="0">
                <a:solidFill>
                  <a:schemeClr val="bg1"/>
                </a:solidFill>
                <a:latin typeface="Proxima Nova Thin" panose="02000506030000020004" pitchFamily="2" charset="0"/>
              </a:endParaRPr>
            </a:p>
          </p:txBody>
        </p:sp>
        <p:sp>
          <p:nvSpPr>
            <p:cNvPr id="160" name="Elemento grafico 36">
              <a:extLst>
                <a:ext uri="{FF2B5EF4-FFF2-40B4-BE49-F238E27FC236}">
                  <a16:creationId xmlns:a16="http://schemas.microsoft.com/office/drawing/2014/main" id="{DA586BEB-15E7-C008-1303-D593FA187CBA}"/>
                </a:ext>
              </a:extLst>
            </p:cNvPr>
            <p:cNvSpPr/>
            <p:nvPr/>
          </p:nvSpPr>
          <p:spPr>
            <a:xfrm>
              <a:off x="2762849" y="7456751"/>
              <a:ext cx="261850" cy="261850"/>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grpFill/>
            <a:ln w="9293" cap="flat">
              <a:noFill/>
              <a:prstDash val="solid"/>
              <a:miter/>
            </a:ln>
          </p:spPr>
          <p:txBody>
            <a:bodyPr rtlCol="0" anchor="ctr"/>
            <a:lstStyle/>
            <a:p>
              <a:pPr algn="ctr"/>
              <a:endParaRPr lang="it-CO" dirty="0">
                <a:solidFill>
                  <a:schemeClr val="bg1"/>
                </a:solidFill>
                <a:latin typeface="Proxima Nova Thin" panose="02000506030000020004" pitchFamily="2" charset="0"/>
              </a:endParaRPr>
            </a:p>
          </p:txBody>
        </p:sp>
      </p:grpSp>
      <p:sp>
        <p:nvSpPr>
          <p:cNvPr id="3" name="CasellaDiTesto 2">
            <a:extLst>
              <a:ext uri="{FF2B5EF4-FFF2-40B4-BE49-F238E27FC236}">
                <a16:creationId xmlns:a16="http://schemas.microsoft.com/office/drawing/2014/main" id="{9827A5D6-4F74-AC0C-D741-9302274096BD}"/>
              </a:ext>
            </a:extLst>
          </p:cNvPr>
          <p:cNvSpPr txBox="1"/>
          <p:nvPr/>
        </p:nvSpPr>
        <p:spPr>
          <a:xfrm>
            <a:off x="1603789" y="485951"/>
            <a:ext cx="7670799" cy="707886"/>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Garcia and Leti’s case plan</a:t>
            </a:r>
          </a:p>
        </p:txBody>
      </p:sp>
    </p:spTree>
    <p:extLst>
      <p:ext uri="{BB962C8B-B14F-4D97-AF65-F5344CB8AC3E}">
        <p14:creationId xmlns:p14="http://schemas.microsoft.com/office/powerpoint/2010/main" val="1932936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Elemento grafico 28">
            <a:extLst>
              <a:ext uri="{FF2B5EF4-FFF2-40B4-BE49-F238E27FC236}">
                <a16:creationId xmlns:a16="http://schemas.microsoft.com/office/drawing/2014/main" id="{A3ABE30B-FBD8-BAAA-0A5B-1C9B019FF209}"/>
              </a:ext>
            </a:extLst>
          </p:cNvPr>
          <p:cNvSpPr/>
          <p:nvPr/>
        </p:nvSpPr>
        <p:spPr>
          <a:xfrm rot="16200000">
            <a:off x="-4365443" y="3090309"/>
            <a:ext cx="8880670" cy="6431319"/>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ED1951"/>
          </a:solidFill>
          <a:ln w="9504" cap="flat">
            <a:noFill/>
            <a:prstDash val="solid"/>
            <a:miter/>
          </a:ln>
        </p:spPr>
        <p:txBody>
          <a:bodyPr rtlCol="0" anchor="ctr"/>
          <a:lstStyle/>
          <a:p>
            <a:endParaRPr lang="it-CO" dirty="0"/>
          </a:p>
        </p:txBody>
      </p:sp>
      <p:sp>
        <p:nvSpPr>
          <p:cNvPr id="2" name="Rettangolo 1">
            <a:extLst>
              <a:ext uri="{FF2B5EF4-FFF2-40B4-BE49-F238E27FC236}">
                <a16:creationId xmlns:a16="http://schemas.microsoft.com/office/drawing/2014/main" id="{66D5917D-C657-C06B-02CA-039A145D746F}"/>
              </a:ext>
            </a:extLst>
          </p:cNvPr>
          <p:cNvSpPr/>
          <p:nvPr/>
        </p:nvSpPr>
        <p:spPr>
          <a:xfrm>
            <a:off x="10063605" y="11425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CasellaDiTesto 2">
            <a:extLst>
              <a:ext uri="{FF2B5EF4-FFF2-40B4-BE49-F238E27FC236}">
                <a16:creationId xmlns:a16="http://schemas.microsoft.com/office/drawing/2014/main" id="{F3F65A16-123F-1018-ED13-3B753511BB62}"/>
              </a:ext>
            </a:extLst>
          </p:cNvPr>
          <p:cNvSpPr txBox="1"/>
          <p:nvPr/>
        </p:nvSpPr>
        <p:spPr>
          <a:xfrm>
            <a:off x="331141" y="366759"/>
            <a:ext cx="9262627" cy="1323439"/>
          </a:xfrm>
          <a:prstGeom prst="rect">
            <a:avLst/>
          </a:prstGeom>
          <a:noFill/>
        </p:spPr>
        <p:txBody>
          <a:bodyPr wrap="square" rtlCol="0">
            <a:spAutoFit/>
          </a:bodyPr>
          <a:lstStyle/>
          <a:p>
            <a:r>
              <a:rPr lang="it-CO" sz="4000" b="1" dirty="0">
                <a:solidFill>
                  <a:srgbClr val="0070C0"/>
                </a:solidFill>
                <a:latin typeface="Proxima Nova Rg" panose="02000506030000020004" pitchFamily="2" charset="0"/>
              </a:rPr>
              <a:t>Examples of twin tracked protection activities for older persons</a:t>
            </a:r>
          </a:p>
        </p:txBody>
      </p:sp>
      <p:sp>
        <p:nvSpPr>
          <p:cNvPr id="157" name="CasellaDiTesto 156">
            <a:extLst>
              <a:ext uri="{FF2B5EF4-FFF2-40B4-BE49-F238E27FC236}">
                <a16:creationId xmlns:a16="http://schemas.microsoft.com/office/drawing/2014/main" id="{22987FA7-7C26-5813-3F78-CC8051D1C34A}"/>
              </a:ext>
            </a:extLst>
          </p:cNvPr>
          <p:cNvSpPr txBox="1"/>
          <p:nvPr/>
        </p:nvSpPr>
        <p:spPr>
          <a:xfrm>
            <a:off x="3091544" y="1865633"/>
            <a:ext cx="2080009" cy="400110"/>
          </a:xfrm>
          <a:prstGeom prst="rect">
            <a:avLst/>
          </a:prstGeom>
          <a:noFill/>
        </p:spPr>
        <p:txBody>
          <a:bodyPr wrap="square">
            <a:spAutoFit/>
          </a:bodyPr>
          <a:lstStyle/>
          <a:p>
            <a:pPr algn="ctr"/>
            <a:r>
              <a:rPr lang="es-ES" sz="2000" dirty="0">
                <a:latin typeface="Proxima Nova Thin" panose="02000506030000020004" pitchFamily="2" charset="0"/>
                <a:ea typeface="Times New Roman" panose="02020603050405020304" pitchFamily="18" charset="0"/>
              </a:rPr>
              <a:t>MAINSTREAMED</a:t>
            </a:r>
            <a:endParaRPr lang="en-GB" sz="2000" dirty="0">
              <a:latin typeface="Proxima Nova Thin" panose="02000506030000020004" pitchFamily="2" charset="0"/>
            </a:endParaRPr>
          </a:p>
        </p:txBody>
      </p:sp>
      <p:sp>
        <p:nvSpPr>
          <p:cNvPr id="158" name="CasellaDiTesto 157">
            <a:extLst>
              <a:ext uri="{FF2B5EF4-FFF2-40B4-BE49-F238E27FC236}">
                <a16:creationId xmlns:a16="http://schemas.microsoft.com/office/drawing/2014/main" id="{CB3A3048-8346-A89D-111E-63D464A2F512}"/>
              </a:ext>
            </a:extLst>
          </p:cNvPr>
          <p:cNvSpPr txBox="1"/>
          <p:nvPr/>
        </p:nvSpPr>
        <p:spPr>
          <a:xfrm>
            <a:off x="8001940" y="1865632"/>
            <a:ext cx="1427929" cy="400110"/>
          </a:xfrm>
          <a:prstGeom prst="rect">
            <a:avLst/>
          </a:prstGeom>
          <a:noFill/>
        </p:spPr>
        <p:txBody>
          <a:bodyPr wrap="square">
            <a:spAutoFit/>
          </a:bodyPr>
          <a:lstStyle/>
          <a:p>
            <a:pPr algn="ctr"/>
            <a:r>
              <a:rPr lang="es-ES" sz="2000" dirty="0">
                <a:latin typeface="Proxima Nova Thin" panose="02000506030000020004" pitchFamily="2" charset="0"/>
                <a:ea typeface="Times New Roman" panose="02020603050405020304" pitchFamily="18" charset="0"/>
              </a:rPr>
              <a:t>TARGETED</a:t>
            </a:r>
            <a:endParaRPr lang="en-GB" sz="2000" dirty="0">
              <a:latin typeface="Proxima Nova Thin" panose="02000506030000020004" pitchFamily="2" charset="0"/>
            </a:endParaRPr>
          </a:p>
        </p:txBody>
      </p:sp>
      <p:pic>
        <p:nvPicPr>
          <p:cNvPr id="172" name="Elemento grafico 171">
            <a:extLst>
              <a:ext uri="{FF2B5EF4-FFF2-40B4-BE49-F238E27FC236}">
                <a16:creationId xmlns:a16="http://schemas.microsoft.com/office/drawing/2014/main" id="{B206FAB3-7DA5-FE18-253C-FF12223CB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00000">
            <a:off x="10132716" y="881270"/>
            <a:ext cx="7359886" cy="6408418"/>
          </a:xfrm>
          <a:prstGeom prst="rect">
            <a:avLst/>
          </a:prstGeom>
        </p:spPr>
      </p:pic>
      <p:sp>
        <p:nvSpPr>
          <p:cNvPr id="173" name="Elemento grafico 8">
            <a:extLst>
              <a:ext uri="{FF2B5EF4-FFF2-40B4-BE49-F238E27FC236}">
                <a16:creationId xmlns:a16="http://schemas.microsoft.com/office/drawing/2014/main" id="{37F7469C-173E-E49B-B3A8-FA4261A9A06B}"/>
              </a:ext>
            </a:extLst>
          </p:cNvPr>
          <p:cNvSpPr/>
          <p:nvPr/>
        </p:nvSpPr>
        <p:spPr>
          <a:xfrm>
            <a:off x="10841321" y="5091315"/>
            <a:ext cx="572961" cy="2963600"/>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pic>
        <p:nvPicPr>
          <p:cNvPr id="174" name="Picture 7">
            <a:extLst>
              <a:ext uri="{FF2B5EF4-FFF2-40B4-BE49-F238E27FC236}">
                <a16:creationId xmlns:a16="http://schemas.microsoft.com/office/drawing/2014/main" id="{D4365F4D-F1B2-3DCE-06EA-8A8EB9144C0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4" descr="Symbol of Protection with a caring hand ">
            <a:extLst>
              <a:ext uri="{FF2B5EF4-FFF2-40B4-BE49-F238E27FC236}">
                <a16:creationId xmlns:a16="http://schemas.microsoft.com/office/drawing/2014/main" id="{D922E4FB-B6C0-563B-26D7-5A73C6F6BA80}"/>
              </a:ext>
            </a:extLst>
          </p:cNvPr>
          <p:cNvGrpSpPr/>
          <p:nvPr/>
        </p:nvGrpSpPr>
        <p:grpSpPr>
          <a:xfrm>
            <a:off x="9593768" y="3779955"/>
            <a:ext cx="517859" cy="576072"/>
            <a:chOff x="3617234" y="2953103"/>
            <a:chExt cx="320763" cy="320209"/>
          </a:xfrm>
          <a:solidFill>
            <a:schemeClr val="bg1">
              <a:lumMod val="50000"/>
            </a:schemeClr>
          </a:solidFill>
        </p:grpSpPr>
        <p:sp>
          <p:nvSpPr>
            <p:cNvPr id="70" name="Freeform: Shape 228">
              <a:extLst>
                <a:ext uri="{FF2B5EF4-FFF2-40B4-BE49-F238E27FC236}">
                  <a16:creationId xmlns:a16="http://schemas.microsoft.com/office/drawing/2014/main" id="{15DBA39B-249B-AFDF-1837-FDF4CE697DEA}"/>
                </a:ext>
              </a:extLst>
            </p:cNvPr>
            <p:cNvSpPr/>
            <p:nvPr/>
          </p:nvSpPr>
          <p:spPr>
            <a:xfrm>
              <a:off x="3794285" y="2985888"/>
              <a:ext cx="143712" cy="287424"/>
            </a:xfrm>
            <a:custGeom>
              <a:avLst/>
              <a:gdLst>
                <a:gd name="connsiteX0" fmla="*/ 124385 w 143712"/>
                <a:gd name="connsiteY0" fmla="*/ 6737 h 287424"/>
                <a:gd name="connsiteX1" fmla="*/ 104714 w 143712"/>
                <a:gd name="connsiteY1" fmla="*/ 26407 h 287424"/>
                <a:gd name="connsiteX2" fmla="*/ 104714 w 143712"/>
                <a:gd name="connsiteY2" fmla="*/ 131317 h 287424"/>
                <a:gd name="connsiteX3" fmla="*/ 73187 w 143712"/>
                <a:gd name="connsiteY3" fmla="*/ 163023 h 287424"/>
                <a:gd name="connsiteX4" fmla="*/ 64583 w 143712"/>
                <a:gd name="connsiteY4" fmla="*/ 165709 h 287424"/>
                <a:gd name="connsiteX5" fmla="*/ 62679 w 143712"/>
                <a:gd name="connsiteY5" fmla="*/ 164191 h 287424"/>
                <a:gd name="connsiteX6" fmla="*/ 62679 w 143712"/>
                <a:gd name="connsiteY6" fmla="*/ 152694 h 287424"/>
                <a:gd name="connsiteX7" fmla="*/ 89625 w 143712"/>
                <a:gd name="connsiteY7" fmla="*/ 125748 h 287424"/>
                <a:gd name="connsiteX8" fmla="*/ 89625 w 143712"/>
                <a:gd name="connsiteY8" fmla="*/ 106077 h 287424"/>
                <a:gd name="connsiteX9" fmla="*/ 70313 w 143712"/>
                <a:gd name="connsiteY9" fmla="*/ 105988 h 287424"/>
                <a:gd name="connsiteX10" fmla="*/ 70223 w 143712"/>
                <a:gd name="connsiteY10" fmla="*/ 106077 h 287424"/>
                <a:gd name="connsiteX11" fmla="*/ 18667 w 143712"/>
                <a:gd name="connsiteY11" fmla="*/ 158622 h 287424"/>
                <a:gd name="connsiteX12" fmla="*/ 6810 w 143712"/>
                <a:gd name="connsiteY12" fmla="*/ 190419 h 287424"/>
                <a:gd name="connsiteX13" fmla="*/ 6810 w 143712"/>
                <a:gd name="connsiteY13" fmla="*/ 190419 h 287424"/>
                <a:gd name="connsiteX14" fmla="*/ 6810 w 143712"/>
                <a:gd name="connsiteY14" fmla="*/ 288772 h 287424"/>
                <a:gd name="connsiteX15" fmla="*/ 65822 w 143712"/>
                <a:gd name="connsiteY15" fmla="*/ 288772 h 287424"/>
                <a:gd name="connsiteX16" fmla="*/ 65822 w 143712"/>
                <a:gd name="connsiteY16" fmla="*/ 225448 h 287424"/>
                <a:gd name="connsiteX17" fmla="*/ 76690 w 143712"/>
                <a:gd name="connsiteY17" fmla="*/ 217544 h 287424"/>
                <a:gd name="connsiteX18" fmla="*/ 138756 w 143712"/>
                <a:gd name="connsiteY18" fmla="*/ 154670 h 287424"/>
                <a:gd name="connsiteX19" fmla="*/ 144505 w 143712"/>
                <a:gd name="connsiteY19" fmla="*/ 140748 h 287424"/>
                <a:gd name="connsiteX20" fmla="*/ 144505 w 143712"/>
                <a:gd name="connsiteY20" fmla="*/ 26677 h 287424"/>
                <a:gd name="connsiteX21" fmla="*/ 124744 w 143712"/>
                <a:gd name="connsiteY21" fmla="*/ 6737 h 287424"/>
                <a:gd name="connsiteX22" fmla="*/ 124385 w 143712"/>
                <a:gd name="connsiteY22" fmla="*/ 6737 h 28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712" h="287424">
                  <a:moveTo>
                    <a:pt x="124385" y="6737"/>
                  </a:moveTo>
                  <a:cubicBezTo>
                    <a:pt x="113544" y="6781"/>
                    <a:pt x="104759" y="15566"/>
                    <a:pt x="104714" y="26407"/>
                  </a:cubicBezTo>
                  <a:lnTo>
                    <a:pt x="104714" y="131317"/>
                  </a:lnTo>
                  <a:lnTo>
                    <a:pt x="73187" y="163023"/>
                  </a:lnTo>
                  <a:cubicBezTo>
                    <a:pt x="71553" y="166140"/>
                    <a:pt x="67699" y="167344"/>
                    <a:pt x="64583" y="165709"/>
                  </a:cubicBezTo>
                  <a:cubicBezTo>
                    <a:pt x="63855" y="165332"/>
                    <a:pt x="63208" y="164811"/>
                    <a:pt x="62679" y="164191"/>
                  </a:cubicBezTo>
                  <a:cubicBezTo>
                    <a:pt x="59526" y="161003"/>
                    <a:pt x="59526" y="155883"/>
                    <a:pt x="62679" y="152694"/>
                  </a:cubicBezTo>
                  <a:lnTo>
                    <a:pt x="89625" y="125748"/>
                  </a:lnTo>
                  <a:cubicBezTo>
                    <a:pt x="94906" y="120251"/>
                    <a:pt x="94906" y="111574"/>
                    <a:pt x="89625" y="106077"/>
                  </a:cubicBezTo>
                  <a:cubicBezTo>
                    <a:pt x="84316" y="100724"/>
                    <a:pt x="75675" y="100679"/>
                    <a:pt x="70313" y="105988"/>
                  </a:cubicBezTo>
                  <a:cubicBezTo>
                    <a:pt x="70286" y="106015"/>
                    <a:pt x="70250" y="106051"/>
                    <a:pt x="70223" y="106077"/>
                  </a:cubicBezTo>
                  <a:lnTo>
                    <a:pt x="18667" y="158622"/>
                  </a:lnTo>
                  <a:cubicBezTo>
                    <a:pt x="10412" y="167074"/>
                    <a:pt x="6110" y="178625"/>
                    <a:pt x="6810" y="190419"/>
                  </a:cubicBezTo>
                  <a:lnTo>
                    <a:pt x="6810" y="190419"/>
                  </a:lnTo>
                  <a:lnTo>
                    <a:pt x="6810" y="288772"/>
                  </a:lnTo>
                  <a:lnTo>
                    <a:pt x="65822" y="288772"/>
                  </a:lnTo>
                  <a:lnTo>
                    <a:pt x="65822" y="225448"/>
                  </a:lnTo>
                  <a:cubicBezTo>
                    <a:pt x="69846" y="223418"/>
                    <a:pt x="73520" y="220751"/>
                    <a:pt x="76690" y="217544"/>
                  </a:cubicBezTo>
                  <a:lnTo>
                    <a:pt x="138756" y="154670"/>
                  </a:lnTo>
                  <a:cubicBezTo>
                    <a:pt x="142439" y="150970"/>
                    <a:pt x="144505" y="145967"/>
                    <a:pt x="144505" y="140748"/>
                  </a:cubicBezTo>
                  <a:lnTo>
                    <a:pt x="144505" y="26677"/>
                  </a:lnTo>
                  <a:cubicBezTo>
                    <a:pt x="144559" y="15709"/>
                    <a:pt x="135711" y="6781"/>
                    <a:pt x="124744" y="6737"/>
                  </a:cubicBezTo>
                  <a:cubicBezTo>
                    <a:pt x="124627" y="6737"/>
                    <a:pt x="124502" y="6737"/>
                    <a:pt x="124385" y="6737"/>
                  </a:cubicBezTo>
                  <a:close/>
                </a:path>
              </a:pathLst>
            </a:custGeom>
            <a:grpFill/>
            <a:ln w="9525" cap="flat">
              <a:noFill/>
              <a:prstDash val="solid"/>
              <a:miter/>
            </a:ln>
          </p:spPr>
          <p:txBody>
            <a:bodyPr anchor="ctr"/>
            <a:lstStyle/>
            <a:p>
              <a:pPr>
                <a:defRPr/>
              </a:pPr>
              <a:endParaRPr lang="en-US">
                <a:solidFill>
                  <a:schemeClr val="tx2">
                    <a:lumMod val="40000"/>
                    <a:lumOff val="60000"/>
                  </a:schemeClr>
                </a:solidFill>
                <a:latin typeface="Verdana" charset="0"/>
                <a:ea typeface="ＭＳ Ｐゴシック" charset="0"/>
                <a:cs typeface="ＭＳ Ｐゴシック" charset="0"/>
              </a:endParaRPr>
            </a:p>
          </p:txBody>
        </p:sp>
        <p:sp>
          <p:nvSpPr>
            <p:cNvPr id="102" name="Freeform: Shape 229">
              <a:extLst>
                <a:ext uri="{FF2B5EF4-FFF2-40B4-BE49-F238E27FC236}">
                  <a16:creationId xmlns:a16="http://schemas.microsoft.com/office/drawing/2014/main" id="{D50B6D51-B9A4-BEA4-D88A-43CC415B38BE}"/>
                </a:ext>
              </a:extLst>
            </p:cNvPr>
            <p:cNvSpPr/>
            <p:nvPr/>
          </p:nvSpPr>
          <p:spPr>
            <a:xfrm>
              <a:off x="3617234" y="2985888"/>
              <a:ext cx="143712" cy="287424"/>
            </a:xfrm>
            <a:custGeom>
              <a:avLst/>
              <a:gdLst>
                <a:gd name="connsiteX0" fmla="*/ 132036 w 143712"/>
                <a:gd name="connsiteY0" fmla="*/ 158532 h 287424"/>
                <a:gd name="connsiteX1" fmla="*/ 80479 w 143712"/>
                <a:gd name="connsiteY1" fmla="*/ 105988 h 287424"/>
                <a:gd name="connsiteX2" fmla="*/ 61168 w 143712"/>
                <a:gd name="connsiteY2" fmla="*/ 105898 h 287424"/>
                <a:gd name="connsiteX3" fmla="*/ 61078 w 143712"/>
                <a:gd name="connsiteY3" fmla="*/ 105988 h 287424"/>
                <a:gd name="connsiteX4" fmla="*/ 61078 w 143712"/>
                <a:gd name="connsiteY4" fmla="*/ 125658 h 287424"/>
                <a:gd name="connsiteX5" fmla="*/ 88024 w 143712"/>
                <a:gd name="connsiteY5" fmla="*/ 152605 h 287424"/>
                <a:gd name="connsiteX6" fmla="*/ 88024 w 143712"/>
                <a:gd name="connsiteY6" fmla="*/ 164101 h 287424"/>
                <a:gd name="connsiteX7" fmla="*/ 76841 w 143712"/>
                <a:gd name="connsiteY7" fmla="*/ 164155 h 287424"/>
                <a:gd name="connsiteX8" fmla="*/ 76796 w 143712"/>
                <a:gd name="connsiteY8" fmla="*/ 164101 h 287424"/>
                <a:gd name="connsiteX9" fmla="*/ 46078 w 143712"/>
                <a:gd name="connsiteY9" fmla="*/ 131227 h 287424"/>
                <a:gd name="connsiteX10" fmla="*/ 46078 w 143712"/>
                <a:gd name="connsiteY10" fmla="*/ 26407 h 287424"/>
                <a:gd name="connsiteX11" fmla="*/ 26407 w 143712"/>
                <a:gd name="connsiteY11" fmla="*/ 6737 h 287424"/>
                <a:gd name="connsiteX12" fmla="*/ 6737 w 143712"/>
                <a:gd name="connsiteY12" fmla="*/ 26407 h 287424"/>
                <a:gd name="connsiteX13" fmla="*/ 6737 w 143712"/>
                <a:gd name="connsiteY13" fmla="*/ 140479 h 287424"/>
                <a:gd name="connsiteX14" fmla="*/ 12395 w 143712"/>
                <a:gd name="connsiteY14" fmla="*/ 154401 h 287424"/>
                <a:gd name="connsiteX15" fmla="*/ 74461 w 143712"/>
                <a:gd name="connsiteY15" fmla="*/ 217275 h 287424"/>
                <a:gd name="connsiteX16" fmla="*/ 85419 w 143712"/>
                <a:gd name="connsiteY16" fmla="*/ 225179 h 287424"/>
                <a:gd name="connsiteX17" fmla="*/ 85419 w 143712"/>
                <a:gd name="connsiteY17" fmla="*/ 288502 h 287424"/>
                <a:gd name="connsiteX18" fmla="*/ 144431 w 143712"/>
                <a:gd name="connsiteY18" fmla="*/ 288502 h 287424"/>
                <a:gd name="connsiteX19" fmla="*/ 144431 w 143712"/>
                <a:gd name="connsiteY19" fmla="*/ 190329 h 287424"/>
                <a:gd name="connsiteX20" fmla="*/ 144431 w 143712"/>
                <a:gd name="connsiteY20" fmla="*/ 190329 h 287424"/>
                <a:gd name="connsiteX21" fmla="*/ 132036 w 143712"/>
                <a:gd name="connsiteY21" fmla="*/ 158532 h 28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712" h="287424">
                  <a:moveTo>
                    <a:pt x="132036" y="158532"/>
                  </a:moveTo>
                  <a:lnTo>
                    <a:pt x="80479" y="105988"/>
                  </a:lnTo>
                  <a:cubicBezTo>
                    <a:pt x="75171" y="100635"/>
                    <a:pt x="66530" y="100590"/>
                    <a:pt x="61168" y="105898"/>
                  </a:cubicBezTo>
                  <a:cubicBezTo>
                    <a:pt x="61141" y="105925"/>
                    <a:pt x="61105" y="105961"/>
                    <a:pt x="61078" y="105988"/>
                  </a:cubicBezTo>
                  <a:cubicBezTo>
                    <a:pt x="55797" y="111485"/>
                    <a:pt x="55797" y="120161"/>
                    <a:pt x="61078" y="125658"/>
                  </a:cubicBezTo>
                  <a:lnTo>
                    <a:pt x="88024" y="152605"/>
                  </a:lnTo>
                  <a:cubicBezTo>
                    <a:pt x="91177" y="155793"/>
                    <a:pt x="91177" y="160913"/>
                    <a:pt x="88024" y="164101"/>
                  </a:cubicBezTo>
                  <a:cubicBezTo>
                    <a:pt x="84952" y="167200"/>
                    <a:pt x="79949" y="167227"/>
                    <a:pt x="76841" y="164155"/>
                  </a:cubicBezTo>
                  <a:cubicBezTo>
                    <a:pt x="76832" y="164137"/>
                    <a:pt x="76814" y="164119"/>
                    <a:pt x="76796" y="164101"/>
                  </a:cubicBezTo>
                  <a:lnTo>
                    <a:pt x="46078" y="131227"/>
                  </a:lnTo>
                  <a:lnTo>
                    <a:pt x="46078" y="26407"/>
                  </a:lnTo>
                  <a:cubicBezTo>
                    <a:pt x="46078" y="15539"/>
                    <a:pt x="37276" y="6737"/>
                    <a:pt x="26407" y="6737"/>
                  </a:cubicBezTo>
                  <a:cubicBezTo>
                    <a:pt x="15548" y="6737"/>
                    <a:pt x="6737" y="15539"/>
                    <a:pt x="6737" y="26407"/>
                  </a:cubicBezTo>
                  <a:lnTo>
                    <a:pt x="6737" y="140479"/>
                  </a:lnTo>
                  <a:cubicBezTo>
                    <a:pt x="6710" y="145688"/>
                    <a:pt x="8740" y="150691"/>
                    <a:pt x="12395" y="154401"/>
                  </a:cubicBezTo>
                  <a:lnTo>
                    <a:pt x="74461" y="217275"/>
                  </a:lnTo>
                  <a:cubicBezTo>
                    <a:pt x="77650" y="220508"/>
                    <a:pt x="81350" y="223176"/>
                    <a:pt x="85419" y="225179"/>
                  </a:cubicBezTo>
                  <a:lnTo>
                    <a:pt x="85419" y="288502"/>
                  </a:lnTo>
                  <a:lnTo>
                    <a:pt x="144431" y="288502"/>
                  </a:lnTo>
                  <a:lnTo>
                    <a:pt x="144431" y="190329"/>
                  </a:lnTo>
                  <a:lnTo>
                    <a:pt x="144431" y="190329"/>
                  </a:lnTo>
                  <a:cubicBezTo>
                    <a:pt x="144988" y="178455"/>
                    <a:pt x="140488" y="166895"/>
                    <a:pt x="132036" y="158532"/>
                  </a:cubicBezTo>
                  <a:close/>
                </a:path>
              </a:pathLst>
            </a:custGeom>
            <a:grpFill/>
            <a:ln w="9525" cap="flat">
              <a:noFill/>
              <a:prstDash val="solid"/>
              <a:miter/>
            </a:ln>
          </p:spPr>
          <p:txBody>
            <a:bodyPr anchor="ctr"/>
            <a:lstStyle/>
            <a:p>
              <a:pPr>
                <a:defRPr/>
              </a:pPr>
              <a:endParaRPr lang="en-US">
                <a:solidFill>
                  <a:schemeClr val="tx2">
                    <a:lumMod val="40000"/>
                    <a:lumOff val="60000"/>
                  </a:schemeClr>
                </a:solidFill>
                <a:latin typeface="Verdana" charset="0"/>
                <a:ea typeface="ＭＳ Ｐゴシック" charset="0"/>
                <a:cs typeface="ＭＳ Ｐゴシック" charset="0"/>
              </a:endParaRPr>
            </a:p>
          </p:txBody>
        </p:sp>
        <p:sp>
          <p:nvSpPr>
            <p:cNvPr id="120" name="Freeform: Shape 230">
              <a:extLst>
                <a:ext uri="{FF2B5EF4-FFF2-40B4-BE49-F238E27FC236}">
                  <a16:creationId xmlns:a16="http://schemas.microsoft.com/office/drawing/2014/main" id="{6B1CB53C-942B-28F9-D8E3-6E706708EE67}"/>
                </a:ext>
              </a:extLst>
            </p:cNvPr>
            <p:cNvSpPr/>
            <p:nvPr/>
          </p:nvSpPr>
          <p:spPr>
            <a:xfrm>
              <a:off x="3715228" y="2953103"/>
              <a:ext cx="125748" cy="125748"/>
            </a:xfrm>
            <a:custGeom>
              <a:avLst/>
              <a:gdLst>
                <a:gd name="connsiteX0" fmla="*/ 124760 w 125748"/>
                <a:gd name="connsiteY0" fmla="*/ 65748 h 125748"/>
                <a:gd name="connsiteX1" fmla="*/ 65748 w 125748"/>
                <a:gd name="connsiteY1" fmla="*/ 124760 h 125748"/>
                <a:gd name="connsiteX2" fmla="*/ 6736 w 125748"/>
                <a:gd name="connsiteY2" fmla="*/ 65748 h 125748"/>
                <a:gd name="connsiteX3" fmla="*/ 65748 w 125748"/>
                <a:gd name="connsiteY3" fmla="*/ 6736 h 125748"/>
                <a:gd name="connsiteX4" fmla="*/ 124760 w 125748"/>
                <a:gd name="connsiteY4" fmla="*/ 65748 h 125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48" h="125748">
                  <a:moveTo>
                    <a:pt x="124760" y="65748"/>
                  </a:moveTo>
                  <a:cubicBezTo>
                    <a:pt x="124760" y="98340"/>
                    <a:pt x="98339" y="124760"/>
                    <a:pt x="65748" y="124760"/>
                  </a:cubicBezTo>
                  <a:cubicBezTo>
                    <a:pt x="33157" y="124760"/>
                    <a:pt x="6736" y="98340"/>
                    <a:pt x="6736" y="65748"/>
                  </a:cubicBezTo>
                  <a:cubicBezTo>
                    <a:pt x="6736" y="33157"/>
                    <a:pt x="33157" y="6736"/>
                    <a:pt x="65748" y="6736"/>
                  </a:cubicBezTo>
                  <a:cubicBezTo>
                    <a:pt x="98339" y="6736"/>
                    <a:pt x="124760" y="33157"/>
                    <a:pt x="124760" y="65748"/>
                  </a:cubicBezTo>
                  <a:close/>
                </a:path>
              </a:pathLst>
            </a:custGeom>
            <a:grpFill/>
            <a:ln w="9525" cap="flat">
              <a:noFill/>
              <a:prstDash val="solid"/>
              <a:miter/>
            </a:ln>
          </p:spPr>
          <p:txBody>
            <a:bodyPr anchor="ctr"/>
            <a:lstStyle/>
            <a:p>
              <a:pPr>
                <a:defRPr/>
              </a:pPr>
              <a:endParaRPr lang="en-US">
                <a:solidFill>
                  <a:schemeClr val="tx2">
                    <a:lumMod val="40000"/>
                    <a:lumOff val="60000"/>
                  </a:schemeClr>
                </a:solidFill>
                <a:latin typeface="Verdana" charset="0"/>
                <a:ea typeface="ＭＳ Ｐゴシック" charset="0"/>
                <a:cs typeface="ＭＳ Ｐゴシック" charset="0"/>
              </a:endParaRPr>
            </a:p>
          </p:txBody>
        </p:sp>
      </p:grpSp>
      <p:grpSp>
        <p:nvGrpSpPr>
          <p:cNvPr id="148" name="Group 8">
            <a:extLst>
              <a:ext uri="{FF2B5EF4-FFF2-40B4-BE49-F238E27FC236}">
                <a16:creationId xmlns:a16="http://schemas.microsoft.com/office/drawing/2014/main" id="{193F2BC6-3508-942C-44CC-FB5CB051F3DE}"/>
              </a:ext>
            </a:extLst>
          </p:cNvPr>
          <p:cNvGrpSpPr/>
          <p:nvPr/>
        </p:nvGrpSpPr>
        <p:grpSpPr>
          <a:xfrm>
            <a:off x="2325569" y="2500619"/>
            <a:ext cx="513723" cy="513723"/>
            <a:chOff x="2059664" y="3026253"/>
            <a:chExt cx="323352" cy="248586"/>
          </a:xfrm>
          <a:solidFill>
            <a:schemeClr val="bg1">
              <a:lumMod val="50000"/>
            </a:schemeClr>
          </a:solidFill>
        </p:grpSpPr>
        <p:sp>
          <p:nvSpPr>
            <p:cNvPr id="149" name="Freeform: Shape 214">
              <a:extLst>
                <a:ext uri="{FF2B5EF4-FFF2-40B4-BE49-F238E27FC236}">
                  <a16:creationId xmlns:a16="http://schemas.microsoft.com/office/drawing/2014/main" id="{EF46D6AA-07E1-9097-883A-4084FF7308AF}"/>
                </a:ext>
              </a:extLst>
            </p:cNvPr>
            <p:cNvSpPr/>
            <p:nvPr/>
          </p:nvSpPr>
          <p:spPr>
            <a:xfrm>
              <a:off x="2059664" y="3176037"/>
              <a:ext cx="323352" cy="98802"/>
            </a:xfrm>
            <a:custGeom>
              <a:avLst/>
              <a:gdLst>
                <a:gd name="connsiteX0" fmla="*/ 314909 w 323352"/>
                <a:gd name="connsiteY0" fmla="*/ 6737 h 98802"/>
                <a:gd name="connsiteX1" fmla="*/ 13293 w 323352"/>
                <a:gd name="connsiteY1" fmla="*/ 6737 h 98802"/>
                <a:gd name="connsiteX2" fmla="*/ 6737 w 323352"/>
                <a:gd name="connsiteY2" fmla="*/ 13293 h 98802"/>
                <a:gd name="connsiteX3" fmla="*/ 91976 w 323352"/>
                <a:gd name="connsiteY3" fmla="*/ 98533 h 98802"/>
                <a:gd name="connsiteX4" fmla="*/ 236227 w 323352"/>
                <a:gd name="connsiteY4" fmla="*/ 98533 h 98802"/>
                <a:gd name="connsiteX5" fmla="*/ 321466 w 323352"/>
                <a:gd name="connsiteY5" fmla="*/ 13293 h 98802"/>
                <a:gd name="connsiteX6" fmla="*/ 314909 w 323352"/>
                <a:gd name="connsiteY6" fmla="*/ 6737 h 9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352" h="98802">
                  <a:moveTo>
                    <a:pt x="314909" y="6737"/>
                  </a:moveTo>
                  <a:lnTo>
                    <a:pt x="13293" y="6737"/>
                  </a:lnTo>
                  <a:cubicBezTo>
                    <a:pt x="9674" y="6737"/>
                    <a:pt x="6737" y="9674"/>
                    <a:pt x="6737" y="13293"/>
                  </a:cubicBezTo>
                  <a:cubicBezTo>
                    <a:pt x="6737" y="60368"/>
                    <a:pt x="44901" y="98533"/>
                    <a:pt x="91976" y="98533"/>
                  </a:cubicBezTo>
                  <a:lnTo>
                    <a:pt x="236227" y="98533"/>
                  </a:lnTo>
                  <a:cubicBezTo>
                    <a:pt x="283302" y="98533"/>
                    <a:pt x="321466" y="60368"/>
                    <a:pt x="321466" y="13293"/>
                  </a:cubicBezTo>
                  <a:cubicBezTo>
                    <a:pt x="321466" y="9674"/>
                    <a:pt x="318529" y="6737"/>
                    <a:pt x="314909" y="6737"/>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50" name="Freeform: Shape 215">
              <a:extLst>
                <a:ext uri="{FF2B5EF4-FFF2-40B4-BE49-F238E27FC236}">
                  <a16:creationId xmlns:a16="http://schemas.microsoft.com/office/drawing/2014/main" id="{8B07BF02-F0C9-AF43-DA3E-B30DB0C395FF}"/>
                </a:ext>
              </a:extLst>
            </p:cNvPr>
            <p:cNvSpPr/>
            <p:nvPr/>
          </p:nvSpPr>
          <p:spPr>
            <a:xfrm>
              <a:off x="2138975" y="3099821"/>
              <a:ext cx="62874" cy="44910"/>
            </a:xfrm>
            <a:custGeom>
              <a:avLst/>
              <a:gdLst>
                <a:gd name="connsiteX0" fmla="*/ 64401 w 62874"/>
                <a:gd name="connsiteY0" fmla="*/ 12264 h 44910"/>
                <a:gd name="connsiteX1" fmla="*/ 48054 w 62874"/>
                <a:gd name="connsiteY1" fmla="*/ 7863 h 44910"/>
                <a:gd name="connsiteX2" fmla="*/ 7904 w 62874"/>
                <a:gd name="connsiteY2" fmla="*/ 31037 h 44910"/>
                <a:gd name="connsiteX3" fmla="*/ 6737 w 62874"/>
                <a:gd name="connsiteY3" fmla="*/ 35348 h 44910"/>
                <a:gd name="connsiteX4" fmla="*/ 23084 w 62874"/>
                <a:gd name="connsiteY4" fmla="*/ 39749 h 44910"/>
                <a:gd name="connsiteX5" fmla="*/ 63233 w 62874"/>
                <a:gd name="connsiteY5" fmla="*/ 16576 h 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74" h="44910">
                  <a:moveTo>
                    <a:pt x="64401" y="12264"/>
                  </a:moveTo>
                  <a:lnTo>
                    <a:pt x="48054" y="7863"/>
                  </a:lnTo>
                  <a:cubicBezTo>
                    <a:pt x="30566" y="3174"/>
                    <a:pt x="12593" y="13549"/>
                    <a:pt x="7904" y="31037"/>
                  </a:cubicBezTo>
                  <a:lnTo>
                    <a:pt x="6737" y="35348"/>
                  </a:lnTo>
                  <a:lnTo>
                    <a:pt x="23084" y="39749"/>
                  </a:lnTo>
                  <a:cubicBezTo>
                    <a:pt x="40572" y="44438"/>
                    <a:pt x="58545" y="34064"/>
                    <a:pt x="63233" y="16576"/>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51" name="Freeform: Shape 216">
              <a:extLst>
                <a:ext uri="{FF2B5EF4-FFF2-40B4-BE49-F238E27FC236}">
                  <a16:creationId xmlns:a16="http://schemas.microsoft.com/office/drawing/2014/main" id="{98E96B44-0987-0BBA-2A15-09C2E17FE301}"/>
                </a:ext>
              </a:extLst>
            </p:cNvPr>
            <p:cNvSpPr/>
            <p:nvPr/>
          </p:nvSpPr>
          <p:spPr>
            <a:xfrm>
              <a:off x="2192957" y="3114282"/>
              <a:ext cx="62874" cy="44910"/>
            </a:xfrm>
            <a:custGeom>
              <a:avLst/>
              <a:gdLst>
                <a:gd name="connsiteX0" fmla="*/ 6737 w 62874"/>
                <a:gd name="connsiteY0" fmla="*/ 35348 h 44910"/>
                <a:gd name="connsiteX1" fmla="*/ 23084 w 62874"/>
                <a:gd name="connsiteY1" fmla="*/ 39749 h 44910"/>
                <a:gd name="connsiteX2" fmla="*/ 63233 w 62874"/>
                <a:gd name="connsiteY2" fmla="*/ 16576 h 44910"/>
                <a:gd name="connsiteX3" fmla="*/ 64401 w 62874"/>
                <a:gd name="connsiteY3" fmla="*/ 12264 h 44910"/>
                <a:gd name="connsiteX4" fmla="*/ 48054 w 62874"/>
                <a:gd name="connsiteY4" fmla="*/ 7863 h 44910"/>
                <a:gd name="connsiteX5" fmla="*/ 7904 w 62874"/>
                <a:gd name="connsiteY5" fmla="*/ 31037 h 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74" h="44910">
                  <a:moveTo>
                    <a:pt x="6737" y="35348"/>
                  </a:moveTo>
                  <a:lnTo>
                    <a:pt x="23084" y="39749"/>
                  </a:lnTo>
                  <a:cubicBezTo>
                    <a:pt x="40572" y="44438"/>
                    <a:pt x="58545" y="34064"/>
                    <a:pt x="63233" y="16576"/>
                  </a:cubicBezTo>
                  <a:lnTo>
                    <a:pt x="64401" y="12264"/>
                  </a:lnTo>
                  <a:lnTo>
                    <a:pt x="48054" y="7863"/>
                  </a:lnTo>
                  <a:cubicBezTo>
                    <a:pt x="30566" y="3174"/>
                    <a:pt x="12593" y="13549"/>
                    <a:pt x="7904" y="31037"/>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52" name="Freeform: Shape 217">
              <a:extLst>
                <a:ext uri="{FF2B5EF4-FFF2-40B4-BE49-F238E27FC236}">
                  <a16:creationId xmlns:a16="http://schemas.microsoft.com/office/drawing/2014/main" id="{0568A829-9B90-14B0-0DE2-2DB27CE7DEFD}"/>
                </a:ext>
              </a:extLst>
            </p:cNvPr>
            <p:cNvSpPr/>
            <p:nvPr/>
          </p:nvSpPr>
          <p:spPr>
            <a:xfrm>
              <a:off x="2246939" y="3128743"/>
              <a:ext cx="62874" cy="44910"/>
            </a:xfrm>
            <a:custGeom>
              <a:avLst/>
              <a:gdLst>
                <a:gd name="connsiteX0" fmla="*/ 6737 w 62874"/>
                <a:gd name="connsiteY0" fmla="*/ 35438 h 44910"/>
                <a:gd name="connsiteX1" fmla="*/ 23084 w 62874"/>
                <a:gd name="connsiteY1" fmla="*/ 39749 h 44910"/>
                <a:gd name="connsiteX2" fmla="*/ 63233 w 62874"/>
                <a:gd name="connsiteY2" fmla="*/ 16576 h 44910"/>
                <a:gd name="connsiteX3" fmla="*/ 64401 w 62874"/>
                <a:gd name="connsiteY3" fmla="*/ 12264 h 44910"/>
                <a:gd name="connsiteX4" fmla="*/ 48054 w 62874"/>
                <a:gd name="connsiteY4" fmla="*/ 7863 h 44910"/>
                <a:gd name="connsiteX5" fmla="*/ 7904 w 62874"/>
                <a:gd name="connsiteY5" fmla="*/ 31037 h 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74" h="44910">
                  <a:moveTo>
                    <a:pt x="6737" y="35438"/>
                  </a:moveTo>
                  <a:lnTo>
                    <a:pt x="23084" y="39749"/>
                  </a:lnTo>
                  <a:cubicBezTo>
                    <a:pt x="40572" y="44438"/>
                    <a:pt x="58545" y="34064"/>
                    <a:pt x="63233" y="16576"/>
                  </a:cubicBezTo>
                  <a:lnTo>
                    <a:pt x="64401" y="12264"/>
                  </a:lnTo>
                  <a:lnTo>
                    <a:pt x="48054" y="7863"/>
                  </a:lnTo>
                  <a:cubicBezTo>
                    <a:pt x="30566" y="3174"/>
                    <a:pt x="12593" y="13549"/>
                    <a:pt x="7904" y="31037"/>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53" name="Freeform: Shape 218">
              <a:extLst>
                <a:ext uri="{FF2B5EF4-FFF2-40B4-BE49-F238E27FC236}">
                  <a16:creationId xmlns:a16="http://schemas.microsoft.com/office/drawing/2014/main" id="{96B36CA6-01CD-C355-7844-77D994E008F4}"/>
                </a:ext>
              </a:extLst>
            </p:cNvPr>
            <p:cNvSpPr/>
            <p:nvPr/>
          </p:nvSpPr>
          <p:spPr>
            <a:xfrm>
              <a:off x="2161054" y="3038522"/>
              <a:ext cx="53892" cy="53892"/>
            </a:xfrm>
            <a:custGeom>
              <a:avLst/>
              <a:gdLst>
                <a:gd name="connsiteX0" fmla="*/ 30556 w 53892"/>
                <a:gd name="connsiteY0" fmla="*/ 51287 h 53892"/>
                <a:gd name="connsiteX1" fmla="*/ 46813 w 53892"/>
                <a:gd name="connsiteY1" fmla="*/ 55688 h 53892"/>
                <a:gd name="connsiteX2" fmla="*/ 48520 w 53892"/>
                <a:gd name="connsiteY2" fmla="*/ 51287 h 53892"/>
                <a:gd name="connsiteX3" fmla="*/ 25346 w 53892"/>
                <a:gd name="connsiteY3" fmla="*/ 11138 h 53892"/>
                <a:gd name="connsiteX4" fmla="*/ 9089 w 53892"/>
                <a:gd name="connsiteY4" fmla="*/ 6737 h 53892"/>
                <a:gd name="connsiteX5" fmla="*/ 7921 w 53892"/>
                <a:gd name="connsiteY5" fmla="*/ 11048 h 53892"/>
                <a:gd name="connsiteX6" fmla="*/ 30556 w 53892"/>
                <a:gd name="connsiteY6" fmla="*/ 51287 h 5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92" h="53892">
                  <a:moveTo>
                    <a:pt x="30556" y="51287"/>
                  </a:moveTo>
                  <a:lnTo>
                    <a:pt x="46813" y="55688"/>
                  </a:lnTo>
                  <a:lnTo>
                    <a:pt x="48520" y="51287"/>
                  </a:lnTo>
                  <a:cubicBezTo>
                    <a:pt x="53208" y="33799"/>
                    <a:pt x="42834" y="15826"/>
                    <a:pt x="25346" y="11138"/>
                  </a:cubicBezTo>
                  <a:lnTo>
                    <a:pt x="9089" y="6737"/>
                  </a:lnTo>
                  <a:lnTo>
                    <a:pt x="7921" y="11048"/>
                  </a:lnTo>
                  <a:cubicBezTo>
                    <a:pt x="3143" y="28401"/>
                    <a:pt x="13247" y="46365"/>
                    <a:pt x="30556" y="51287"/>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59" name="Freeform: Shape 219">
              <a:extLst>
                <a:ext uri="{FF2B5EF4-FFF2-40B4-BE49-F238E27FC236}">
                  <a16:creationId xmlns:a16="http://schemas.microsoft.com/office/drawing/2014/main" id="{E389EF6A-3EED-01E3-6996-580DAA43775B}"/>
                </a:ext>
              </a:extLst>
            </p:cNvPr>
            <p:cNvSpPr/>
            <p:nvPr/>
          </p:nvSpPr>
          <p:spPr>
            <a:xfrm>
              <a:off x="2214465" y="3052983"/>
              <a:ext cx="53892" cy="53892"/>
            </a:xfrm>
            <a:custGeom>
              <a:avLst/>
              <a:gdLst>
                <a:gd name="connsiteX0" fmla="*/ 31037 w 53892"/>
                <a:gd name="connsiteY0" fmla="*/ 51198 h 53892"/>
                <a:gd name="connsiteX1" fmla="*/ 47294 w 53892"/>
                <a:gd name="connsiteY1" fmla="*/ 55599 h 53892"/>
                <a:gd name="connsiteX2" fmla="*/ 48462 w 53892"/>
                <a:gd name="connsiteY2" fmla="*/ 51287 h 53892"/>
                <a:gd name="connsiteX3" fmla="*/ 25288 w 53892"/>
                <a:gd name="connsiteY3" fmla="*/ 11138 h 53892"/>
                <a:gd name="connsiteX4" fmla="*/ 9031 w 53892"/>
                <a:gd name="connsiteY4" fmla="*/ 6737 h 53892"/>
                <a:gd name="connsiteX5" fmla="*/ 7863 w 53892"/>
                <a:gd name="connsiteY5" fmla="*/ 11048 h 53892"/>
                <a:gd name="connsiteX6" fmla="*/ 31037 w 53892"/>
                <a:gd name="connsiteY6" fmla="*/ 51198 h 5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92" h="53892">
                  <a:moveTo>
                    <a:pt x="31037" y="51198"/>
                  </a:moveTo>
                  <a:lnTo>
                    <a:pt x="47294" y="55599"/>
                  </a:lnTo>
                  <a:lnTo>
                    <a:pt x="48462" y="51287"/>
                  </a:lnTo>
                  <a:cubicBezTo>
                    <a:pt x="53150" y="33799"/>
                    <a:pt x="42776" y="15826"/>
                    <a:pt x="25288" y="11138"/>
                  </a:cubicBezTo>
                  <a:lnTo>
                    <a:pt x="9031" y="6737"/>
                  </a:lnTo>
                  <a:lnTo>
                    <a:pt x="7863" y="11048"/>
                  </a:lnTo>
                  <a:cubicBezTo>
                    <a:pt x="3174" y="28536"/>
                    <a:pt x="13549" y="46509"/>
                    <a:pt x="31037" y="51198"/>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75" name="Freeform: Shape 220">
              <a:extLst>
                <a:ext uri="{FF2B5EF4-FFF2-40B4-BE49-F238E27FC236}">
                  <a16:creationId xmlns:a16="http://schemas.microsoft.com/office/drawing/2014/main" id="{2F73506E-E776-5C5A-B7D2-1C530501C19A}"/>
                </a:ext>
              </a:extLst>
            </p:cNvPr>
            <p:cNvSpPr/>
            <p:nvPr/>
          </p:nvSpPr>
          <p:spPr>
            <a:xfrm>
              <a:off x="2268786" y="3067444"/>
              <a:ext cx="53892" cy="53892"/>
            </a:xfrm>
            <a:custGeom>
              <a:avLst/>
              <a:gdLst>
                <a:gd name="connsiteX0" fmla="*/ 31057 w 53892"/>
                <a:gd name="connsiteY0" fmla="*/ 51197 h 53892"/>
                <a:gd name="connsiteX1" fmla="*/ 47314 w 53892"/>
                <a:gd name="connsiteY1" fmla="*/ 55599 h 53892"/>
                <a:gd name="connsiteX2" fmla="*/ 48482 w 53892"/>
                <a:gd name="connsiteY2" fmla="*/ 51287 h 53892"/>
                <a:gd name="connsiteX3" fmla="*/ 25308 w 53892"/>
                <a:gd name="connsiteY3" fmla="*/ 11138 h 53892"/>
                <a:gd name="connsiteX4" fmla="*/ 8961 w 53892"/>
                <a:gd name="connsiteY4" fmla="*/ 6737 h 53892"/>
                <a:gd name="connsiteX5" fmla="*/ 7883 w 53892"/>
                <a:gd name="connsiteY5" fmla="*/ 11048 h 53892"/>
                <a:gd name="connsiteX6" fmla="*/ 30895 w 53892"/>
                <a:gd name="connsiteY6" fmla="*/ 51152 h 53892"/>
                <a:gd name="connsiteX7" fmla="*/ 31057 w 53892"/>
                <a:gd name="connsiteY7" fmla="*/ 51197 h 5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92" h="53892">
                  <a:moveTo>
                    <a:pt x="31057" y="51197"/>
                  </a:moveTo>
                  <a:lnTo>
                    <a:pt x="47314" y="55599"/>
                  </a:lnTo>
                  <a:lnTo>
                    <a:pt x="48482" y="51287"/>
                  </a:lnTo>
                  <a:cubicBezTo>
                    <a:pt x="53171" y="33799"/>
                    <a:pt x="42796" y="15826"/>
                    <a:pt x="25308" y="11138"/>
                  </a:cubicBezTo>
                  <a:lnTo>
                    <a:pt x="8961" y="6737"/>
                  </a:lnTo>
                  <a:lnTo>
                    <a:pt x="7883" y="11048"/>
                  </a:lnTo>
                  <a:cubicBezTo>
                    <a:pt x="3159" y="28473"/>
                    <a:pt x="13461" y="46428"/>
                    <a:pt x="30895" y="51152"/>
                  </a:cubicBezTo>
                  <a:cubicBezTo>
                    <a:pt x="30949" y="51170"/>
                    <a:pt x="31003" y="51179"/>
                    <a:pt x="31057" y="51197"/>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76" name="Freeform: Shape 221">
              <a:extLst>
                <a:ext uri="{FF2B5EF4-FFF2-40B4-BE49-F238E27FC236}">
                  <a16:creationId xmlns:a16="http://schemas.microsoft.com/office/drawing/2014/main" id="{FB05E498-633D-D71C-A2A6-CF150E4704B0}"/>
                </a:ext>
              </a:extLst>
            </p:cNvPr>
            <p:cNvSpPr/>
            <p:nvPr/>
          </p:nvSpPr>
          <p:spPr>
            <a:xfrm>
              <a:off x="2316549" y="3119360"/>
              <a:ext cx="53892" cy="35928"/>
            </a:xfrm>
            <a:custGeom>
              <a:avLst/>
              <a:gdLst>
                <a:gd name="connsiteX0" fmla="*/ 51108 w 53892"/>
                <a:gd name="connsiteY0" fmla="*/ 27126 h 35928"/>
                <a:gd name="connsiteX1" fmla="*/ 45179 w 53892"/>
                <a:gd name="connsiteY1" fmla="*/ 15889 h 35928"/>
                <a:gd name="connsiteX2" fmla="*/ 44551 w 53892"/>
                <a:gd name="connsiteY2" fmla="*/ 15719 h 35928"/>
                <a:gd name="connsiteX3" fmla="*/ 11587 w 53892"/>
                <a:gd name="connsiteY3" fmla="*/ 6737 h 35928"/>
                <a:gd name="connsiteX4" fmla="*/ 6737 w 53892"/>
                <a:gd name="connsiteY4" fmla="*/ 24701 h 35928"/>
                <a:gd name="connsiteX5" fmla="*/ 39700 w 53892"/>
                <a:gd name="connsiteY5" fmla="*/ 33683 h 35928"/>
                <a:gd name="connsiteX6" fmla="*/ 50937 w 53892"/>
                <a:gd name="connsiteY6" fmla="*/ 27754 h 35928"/>
                <a:gd name="connsiteX7" fmla="*/ 51108 w 53892"/>
                <a:gd name="connsiteY7" fmla="*/ 27126 h 3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92" h="35928">
                  <a:moveTo>
                    <a:pt x="51108" y="27126"/>
                  </a:moveTo>
                  <a:cubicBezTo>
                    <a:pt x="52572" y="22383"/>
                    <a:pt x="49922" y="17353"/>
                    <a:pt x="45179" y="15889"/>
                  </a:cubicBezTo>
                  <a:cubicBezTo>
                    <a:pt x="44973" y="15826"/>
                    <a:pt x="44766" y="15763"/>
                    <a:pt x="44551" y="15719"/>
                  </a:cubicBezTo>
                  <a:lnTo>
                    <a:pt x="11587" y="6737"/>
                  </a:lnTo>
                  <a:lnTo>
                    <a:pt x="6737" y="24701"/>
                  </a:lnTo>
                  <a:lnTo>
                    <a:pt x="39700" y="33683"/>
                  </a:lnTo>
                  <a:cubicBezTo>
                    <a:pt x="44443" y="35147"/>
                    <a:pt x="49473" y="32497"/>
                    <a:pt x="50937" y="27754"/>
                  </a:cubicBezTo>
                  <a:cubicBezTo>
                    <a:pt x="51000" y="27548"/>
                    <a:pt x="51063" y="27341"/>
                    <a:pt x="51108" y="27126"/>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77" name="Freeform: Shape 222">
              <a:extLst>
                <a:ext uri="{FF2B5EF4-FFF2-40B4-BE49-F238E27FC236}">
                  <a16:creationId xmlns:a16="http://schemas.microsoft.com/office/drawing/2014/main" id="{5990E036-1AEF-B4FA-534E-8C81A4C81F1F}"/>
                </a:ext>
              </a:extLst>
            </p:cNvPr>
            <p:cNvSpPr/>
            <p:nvPr/>
          </p:nvSpPr>
          <p:spPr>
            <a:xfrm>
              <a:off x="2087152" y="3098121"/>
              <a:ext cx="53892" cy="35928"/>
            </a:xfrm>
            <a:custGeom>
              <a:avLst/>
              <a:gdLst>
                <a:gd name="connsiteX0" fmla="*/ 18410 w 53892"/>
                <a:gd name="connsiteY0" fmla="*/ 7048 h 35928"/>
                <a:gd name="connsiteX1" fmla="*/ 7048 w 53892"/>
                <a:gd name="connsiteY1" fmla="*/ 13649 h 35928"/>
                <a:gd name="connsiteX2" fmla="*/ 13649 w 53892"/>
                <a:gd name="connsiteY2" fmla="*/ 25012 h 35928"/>
                <a:gd name="connsiteX3" fmla="*/ 37631 w 53892"/>
                <a:gd name="connsiteY3" fmla="*/ 31479 h 35928"/>
                <a:gd name="connsiteX4" fmla="*/ 48994 w 53892"/>
                <a:gd name="connsiteY4" fmla="*/ 24877 h 35928"/>
                <a:gd name="connsiteX5" fmla="*/ 42392 w 53892"/>
                <a:gd name="connsiteY5" fmla="*/ 13515 h 3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2" h="35928">
                  <a:moveTo>
                    <a:pt x="18410" y="7048"/>
                  </a:moveTo>
                  <a:cubicBezTo>
                    <a:pt x="13452" y="5736"/>
                    <a:pt x="8359" y="8691"/>
                    <a:pt x="7048" y="13649"/>
                  </a:cubicBezTo>
                  <a:cubicBezTo>
                    <a:pt x="5736" y="18608"/>
                    <a:pt x="8691" y="23700"/>
                    <a:pt x="13649" y="25012"/>
                  </a:cubicBezTo>
                  <a:lnTo>
                    <a:pt x="37631" y="31479"/>
                  </a:lnTo>
                  <a:cubicBezTo>
                    <a:pt x="42589" y="32790"/>
                    <a:pt x="47682" y="29835"/>
                    <a:pt x="48994" y="24877"/>
                  </a:cubicBezTo>
                  <a:cubicBezTo>
                    <a:pt x="50305" y="19919"/>
                    <a:pt x="47350" y="14826"/>
                    <a:pt x="42392" y="13515"/>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78" name="Freeform: Shape 223">
              <a:extLst>
                <a:ext uri="{FF2B5EF4-FFF2-40B4-BE49-F238E27FC236}">
                  <a16:creationId xmlns:a16="http://schemas.microsoft.com/office/drawing/2014/main" id="{B4382EAD-010D-7839-2525-FC2B00F2603B}"/>
                </a:ext>
              </a:extLst>
            </p:cNvPr>
            <p:cNvSpPr/>
            <p:nvPr/>
          </p:nvSpPr>
          <p:spPr>
            <a:xfrm>
              <a:off x="2106137" y="3026253"/>
              <a:ext cx="53892" cy="35928"/>
            </a:xfrm>
            <a:custGeom>
              <a:avLst/>
              <a:gdLst>
                <a:gd name="connsiteX0" fmla="*/ 13617 w 53892"/>
                <a:gd name="connsiteY0" fmla="*/ 24934 h 35928"/>
                <a:gd name="connsiteX1" fmla="*/ 37599 w 53892"/>
                <a:gd name="connsiteY1" fmla="*/ 31401 h 35928"/>
                <a:gd name="connsiteX2" fmla="*/ 49006 w 53892"/>
                <a:gd name="connsiteY2" fmla="*/ 24844 h 35928"/>
                <a:gd name="connsiteX3" fmla="*/ 42449 w 53892"/>
                <a:gd name="connsiteY3" fmla="*/ 13437 h 35928"/>
                <a:gd name="connsiteX4" fmla="*/ 18467 w 53892"/>
                <a:gd name="connsiteY4" fmla="*/ 7060 h 35928"/>
                <a:gd name="connsiteX5" fmla="*/ 7060 w 53892"/>
                <a:gd name="connsiteY5" fmla="*/ 13617 h 35928"/>
                <a:gd name="connsiteX6" fmla="*/ 13617 w 53892"/>
                <a:gd name="connsiteY6" fmla="*/ 25024 h 3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92" h="35928">
                  <a:moveTo>
                    <a:pt x="13617" y="24934"/>
                  </a:moveTo>
                  <a:lnTo>
                    <a:pt x="37599" y="31401"/>
                  </a:lnTo>
                  <a:cubicBezTo>
                    <a:pt x="42557" y="32740"/>
                    <a:pt x="47668" y="29802"/>
                    <a:pt x="49006" y="24844"/>
                  </a:cubicBezTo>
                  <a:cubicBezTo>
                    <a:pt x="50344" y="19886"/>
                    <a:pt x="47407" y="14776"/>
                    <a:pt x="42449" y="13437"/>
                  </a:cubicBezTo>
                  <a:lnTo>
                    <a:pt x="18467" y="7060"/>
                  </a:lnTo>
                  <a:cubicBezTo>
                    <a:pt x="13509" y="5722"/>
                    <a:pt x="8398" y="8659"/>
                    <a:pt x="7060" y="13617"/>
                  </a:cubicBezTo>
                  <a:cubicBezTo>
                    <a:pt x="5722" y="18575"/>
                    <a:pt x="8659" y="23686"/>
                    <a:pt x="13617" y="25024"/>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79" name="Freeform: Shape 224">
              <a:extLst>
                <a:ext uri="{FF2B5EF4-FFF2-40B4-BE49-F238E27FC236}">
                  <a16:creationId xmlns:a16="http://schemas.microsoft.com/office/drawing/2014/main" id="{01D6178F-1E3A-2DAB-00F6-C5610423997A}"/>
                </a:ext>
              </a:extLst>
            </p:cNvPr>
            <p:cNvSpPr/>
            <p:nvPr/>
          </p:nvSpPr>
          <p:spPr>
            <a:xfrm>
              <a:off x="2072781" y="3055816"/>
              <a:ext cx="89820" cy="44910"/>
            </a:xfrm>
            <a:custGeom>
              <a:avLst/>
              <a:gdLst>
                <a:gd name="connsiteX0" fmla="*/ 13649 w 89820"/>
                <a:gd name="connsiteY0" fmla="*/ 25012 h 44910"/>
                <a:gd name="connsiteX1" fmla="*/ 79577 w 89820"/>
                <a:gd name="connsiteY1" fmla="*/ 42976 h 44910"/>
                <a:gd name="connsiteX2" fmla="*/ 90984 w 89820"/>
                <a:gd name="connsiteY2" fmla="*/ 36419 h 44910"/>
                <a:gd name="connsiteX3" fmla="*/ 84428 w 89820"/>
                <a:gd name="connsiteY3" fmla="*/ 25012 h 44910"/>
                <a:gd name="connsiteX4" fmla="*/ 18410 w 89820"/>
                <a:gd name="connsiteY4" fmla="*/ 7048 h 44910"/>
                <a:gd name="connsiteX5" fmla="*/ 7048 w 89820"/>
                <a:gd name="connsiteY5" fmla="*/ 13649 h 44910"/>
                <a:gd name="connsiteX6" fmla="*/ 13649 w 89820"/>
                <a:gd name="connsiteY6" fmla="*/ 25012 h 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20" h="44910">
                  <a:moveTo>
                    <a:pt x="13649" y="25012"/>
                  </a:moveTo>
                  <a:lnTo>
                    <a:pt x="79577" y="42976"/>
                  </a:lnTo>
                  <a:cubicBezTo>
                    <a:pt x="84535" y="44314"/>
                    <a:pt x="89646" y="41377"/>
                    <a:pt x="90984" y="36419"/>
                  </a:cubicBezTo>
                  <a:cubicBezTo>
                    <a:pt x="92323" y="31461"/>
                    <a:pt x="89386" y="26350"/>
                    <a:pt x="84428" y="25012"/>
                  </a:cubicBezTo>
                  <a:lnTo>
                    <a:pt x="18410" y="7048"/>
                  </a:lnTo>
                  <a:cubicBezTo>
                    <a:pt x="13452" y="5736"/>
                    <a:pt x="8359" y="8691"/>
                    <a:pt x="7048" y="13649"/>
                  </a:cubicBezTo>
                  <a:cubicBezTo>
                    <a:pt x="5736" y="18607"/>
                    <a:pt x="8691" y="23700"/>
                    <a:pt x="13649" y="25012"/>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grpSp>
      <p:grpSp>
        <p:nvGrpSpPr>
          <p:cNvPr id="180" name="Group 20">
            <a:extLst>
              <a:ext uri="{FF2B5EF4-FFF2-40B4-BE49-F238E27FC236}">
                <a16:creationId xmlns:a16="http://schemas.microsoft.com/office/drawing/2014/main" id="{00679F9F-3C0A-0009-6B2E-067B2EAE132C}"/>
              </a:ext>
            </a:extLst>
          </p:cNvPr>
          <p:cNvGrpSpPr/>
          <p:nvPr/>
        </p:nvGrpSpPr>
        <p:grpSpPr>
          <a:xfrm>
            <a:off x="2325569" y="4132147"/>
            <a:ext cx="513723" cy="513723"/>
            <a:chOff x="4395435" y="2953056"/>
            <a:chExt cx="323352" cy="320075"/>
          </a:xfrm>
          <a:solidFill>
            <a:schemeClr val="bg1">
              <a:lumMod val="50000"/>
            </a:schemeClr>
          </a:solidFill>
        </p:grpSpPr>
        <p:sp>
          <p:nvSpPr>
            <p:cNvPr id="181" name="Freeform: Shape 234">
              <a:extLst>
                <a:ext uri="{FF2B5EF4-FFF2-40B4-BE49-F238E27FC236}">
                  <a16:creationId xmlns:a16="http://schemas.microsoft.com/office/drawing/2014/main" id="{0DD51F62-CC79-FC8D-7514-576BBAB13D51}"/>
                </a:ext>
              </a:extLst>
            </p:cNvPr>
            <p:cNvSpPr/>
            <p:nvPr/>
          </p:nvSpPr>
          <p:spPr>
            <a:xfrm>
              <a:off x="4395435" y="3156365"/>
              <a:ext cx="89820" cy="116766"/>
            </a:xfrm>
            <a:custGeom>
              <a:avLst/>
              <a:gdLst>
                <a:gd name="connsiteX0" fmla="*/ 43922 w 89820"/>
                <a:gd name="connsiteY0" fmla="*/ 7816 h 116766"/>
                <a:gd name="connsiteX1" fmla="*/ 6737 w 89820"/>
                <a:gd name="connsiteY1" fmla="*/ 78684 h 116766"/>
                <a:gd name="connsiteX2" fmla="*/ 46078 w 89820"/>
                <a:gd name="connsiteY2" fmla="*/ 118025 h 116766"/>
                <a:gd name="connsiteX3" fmla="*/ 85419 w 89820"/>
                <a:gd name="connsiteY3" fmla="*/ 78684 h 116766"/>
                <a:gd name="connsiteX4" fmla="*/ 48144 w 89820"/>
                <a:gd name="connsiteY4" fmla="*/ 7816 h 116766"/>
                <a:gd name="connsiteX5" fmla="*/ 44506 w 89820"/>
                <a:gd name="connsiteY5" fmla="*/ 7232 h 116766"/>
                <a:gd name="connsiteX6" fmla="*/ 43922 w 89820"/>
                <a:gd name="connsiteY6" fmla="*/ 7816 h 11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20" h="116766">
                  <a:moveTo>
                    <a:pt x="43922" y="7816"/>
                  </a:moveTo>
                  <a:cubicBezTo>
                    <a:pt x="35838" y="18864"/>
                    <a:pt x="6737" y="59911"/>
                    <a:pt x="6737" y="78684"/>
                  </a:cubicBezTo>
                  <a:cubicBezTo>
                    <a:pt x="6737" y="100411"/>
                    <a:pt x="24350" y="118025"/>
                    <a:pt x="46078" y="118025"/>
                  </a:cubicBezTo>
                  <a:cubicBezTo>
                    <a:pt x="67805" y="118025"/>
                    <a:pt x="85419" y="100411"/>
                    <a:pt x="85419" y="78684"/>
                  </a:cubicBezTo>
                  <a:cubicBezTo>
                    <a:pt x="85419" y="59911"/>
                    <a:pt x="56317" y="18864"/>
                    <a:pt x="48144" y="7816"/>
                  </a:cubicBezTo>
                  <a:cubicBezTo>
                    <a:pt x="47299" y="6648"/>
                    <a:pt x="45674" y="6388"/>
                    <a:pt x="44506" y="7232"/>
                  </a:cubicBezTo>
                  <a:cubicBezTo>
                    <a:pt x="44282" y="7394"/>
                    <a:pt x="44084" y="7591"/>
                    <a:pt x="43922" y="7816"/>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82" name="Freeform: Shape 235">
              <a:extLst>
                <a:ext uri="{FF2B5EF4-FFF2-40B4-BE49-F238E27FC236}">
                  <a16:creationId xmlns:a16="http://schemas.microsoft.com/office/drawing/2014/main" id="{83A33A81-9AA1-B62B-D2C0-125B5C3ADF19}"/>
                </a:ext>
              </a:extLst>
            </p:cNvPr>
            <p:cNvSpPr/>
            <p:nvPr/>
          </p:nvSpPr>
          <p:spPr>
            <a:xfrm>
              <a:off x="4395435" y="2953056"/>
              <a:ext cx="323352" cy="188622"/>
            </a:xfrm>
            <a:custGeom>
              <a:avLst/>
              <a:gdLst>
                <a:gd name="connsiteX0" fmla="*/ 308352 w 323352"/>
                <a:gd name="connsiteY0" fmla="*/ 13341 h 188622"/>
                <a:gd name="connsiteX1" fmla="*/ 288682 w 323352"/>
                <a:gd name="connsiteY1" fmla="*/ 13341 h 188622"/>
                <a:gd name="connsiteX2" fmla="*/ 275568 w 323352"/>
                <a:gd name="connsiteY2" fmla="*/ 26454 h 188622"/>
                <a:gd name="connsiteX3" fmla="*/ 275568 w 323352"/>
                <a:gd name="connsiteY3" fmla="*/ 59238 h 188622"/>
                <a:gd name="connsiteX4" fmla="*/ 196886 w 323352"/>
                <a:gd name="connsiteY4" fmla="*/ 59238 h 188622"/>
                <a:gd name="connsiteX5" fmla="*/ 196886 w 323352"/>
                <a:gd name="connsiteY5" fmla="*/ 26454 h 188622"/>
                <a:gd name="connsiteX6" fmla="*/ 226347 w 323352"/>
                <a:gd name="connsiteY6" fmla="*/ 26454 h 188622"/>
                <a:gd name="connsiteX7" fmla="*/ 237125 w 323352"/>
                <a:gd name="connsiteY7" fmla="*/ 17562 h 188622"/>
                <a:gd name="connsiteX8" fmla="*/ 228233 w 323352"/>
                <a:gd name="connsiteY8" fmla="*/ 6784 h 188622"/>
                <a:gd name="connsiteX9" fmla="*/ 226347 w 323352"/>
                <a:gd name="connsiteY9" fmla="*/ 6784 h 188622"/>
                <a:gd name="connsiteX10" fmla="*/ 134551 w 323352"/>
                <a:gd name="connsiteY10" fmla="*/ 6784 h 188622"/>
                <a:gd name="connsiteX11" fmla="*/ 125658 w 323352"/>
                <a:gd name="connsiteY11" fmla="*/ 17562 h 188622"/>
                <a:gd name="connsiteX12" fmla="*/ 134551 w 323352"/>
                <a:gd name="connsiteY12" fmla="*/ 26454 h 188622"/>
                <a:gd name="connsiteX13" fmla="*/ 164101 w 323352"/>
                <a:gd name="connsiteY13" fmla="*/ 26454 h 188622"/>
                <a:gd name="connsiteX14" fmla="*/ 164101 w 323352"/>
                <a:gd name="connsiteY14" fmla="*/ 59238 h 188622"/>
                <a:gd name="connsiteX15" fmla="*/ 97545 w 323352"/>
                <a:gd name="connsiteY15" fmla="*/ 59238 h 188622"/>
                <a:gd name="connsiteX16" fmla="*/ 19850 w 323352"/>
                <a:gd name="connsiteY16" fmla="*/ 136933 h 188622"/>
                <a:gd name="connsiteX17" fmla="*/ 19850 w 323352"/>
                <a:gd name="connsiteY17" fmla="*/ 151035 h 188622"/>
                <a:gd name="connsiteX18" fmla="*/ 13293 w 323352"/>
                <a:gd name="connsiteY18" fmla="*/ 151035 h 188622"/>
                <a:gd name="connsiteX19" fmla="*/ 6737 w 323352"/>
                <a:gd name="connsiteY19" fmla="*/ 157412 h 188622"/>
                <a:gd name="connsiteX20" fmla="*/ 6737 w 323352"/>
                <a:gd name="connsiteY20" fmla="*/ 157592 h 188622"/>
                <a:gd name="connsiteX21" fmla="*/ 6737 w 323352"/>
                <a:gd name="connsiteY21" fmla="*/ 177262 h 188622"/>
                <a:gd name="connsiteX22" fmla="*/ 13293 w 323352"/>
                <a:gd name="connsiteY22" fmla="*/ 183819 h 188622"/>
                <a:gd name="connsiteX23" fmla="*/ 78862 w 323352"/>
                <a:gd name="connsiteY23" fmla="*/ 183819 h 188622"/>
                <a:gd name="connsiteX24" fmla="*/ 85419 w 323352"/>
                <a:gd name="connsiteY24" fmla="*/ 177262 h 188622"/>
                <a:gd name="connsiteX25" fmla="*/ 85419 w 323352"/>
                <a:gd name="connsiteY25" fmla="*/ 157592 h 188622"/>
                <a:gd name="connsiteX26" fmla="*/ 78862 w 323352"/>
                <a:gd name="connsiteY26" fmla="*/ 151035 h 188622"/>
                <a:gd name="connsiteX27" fmla="*/ 72305 w 323352"/>
                <a:gd name="connsiteY27" fmla="*/ 151035 h 188622"/>
                <a:gd name="connsiteX28" fmla="*/ 72305 w 323352"/>
                <a:gd name="connsiteY28" fmla="*/ 136753 h 188622"/>
                <a:gd name="connsiteX29" fmla="*/ 97545 w 323352"/>
                <a:gd name="connsiteY29" fmla="*/ 111514 h 188622"/>
                <a:gd name="connsiteX30" fmla="*/ 275209 w 323352"/>
                <a:gd name="connsiteY30" fmla="*/ 111514 h 188622"/>
                <a:gd name="connsiteX31" fmla="*/ 275209 w 323352"/>
                <a:gd name="connsiteY31" fmla="*/ 144298 h 188622"/>
                <a:gd name="connsiteX32" fmla="*/ 288323 w 323352"/>
                <a:gd name="connsiteY32" fmla="*/ 157412 h 188622"/>
                <a:gd name="connsiteX33" fmla="*/ 307993 w 323352"/>
                <a:gd name="connsiteY33" fmla="*/ 157412 h 188622"/>
                <a:gd name="connsiteX34" fmla="*/ 321107 w 323352"/>
                <a:gd name="connsiteY34" fmla="*/ 144298 h 188622"/>
                <a:gd name="connsiteX35" fmla="*/ 321107 w 323352"/>
                <a:gd name="connsiteY35" fmla="*/ 26454 h 188622"/>
                <a:gd name="connsiteX36" fmla="*/ 308352 w 323352"/>
                <a:gd name="connsiteY36" fmla="*/ 13341 h 18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352" h="188622">
                  <a:moveTo>
                    <a:pt x="308352" y="13341"/>
                  </a:moveTo>
                  <a:lnTo>
                    <a:pt x="288682" y="13341"/>
                  </a:lnTo>
                  <a:cubicBezTo>
                    <a:pt x="281442" y="13341"/>
                    <a:pt x="275568" y="19215"/>
                    <a:pt x="275568" y="26454"/>
                  </a:cubicBezTo>
                  <a:lnTo>
                    <a:pt x="275568" y="59238"/>
                  </a:lnTo>
                  <a:lnTo>
                    <a:pt x="196886" y="59238"/>
                  </a:lnTo>
                  <a:lnTo>
                    <a:pt x="196886" y="26454"/>
                  </a:lnTo>
                  <a:lnTo>
                    <a:pt x="226347" y="26454"/>
                  </a:lnTo>
                  <a:cubicBezTo>
                    <a:pt x="231781" y="26975"/>
                    <a:pt x="236604" y="22996"/>
                    <a:pt x="237125" y="17562"/>
                  </a:cubicBezTo>
                  <a:cubicBezTo>
                    <a:pt x="237646" y="12128"/>
                    <a:pt x="233658" y="7305"/>
                    <a:pt x="228233" y="6784"/>
                  </a:cubicBezTo>
                  <a:cubicBezTo>
                    <a:pt x="227604" y="6721"/>
                    <a:pt x="226976" y="6721"/>
                    <a:pt x="226347" y="6784"/>
                  </a:cubicBezTo>
                  <a:lnTo>
                    <a:pt x="134551" y="6784"/>
                  </a:lnTo>
                  <a:cubicBezTo>
                    <a:pt x="129116" y="7305"/>
                    <a:pt x="125137" y="12128"/>
                    <a:pt x="125658" y="17562"/>
                  </a:cubicBezTo>
                  <a:cubicBezTo>
                    <a:pt x="126107" y="22269"/>
                    <a:pt x="129835" y="26005"/>
                    <a:pt x="134551" y="26454"/>
                  </a:cubicBezTo>
                  <a:lnTo>
                    <a:pt x="164101" y="26454"/>
                  </a:lnTo>
                  <a:lnTo>
                    <a:pt x="164101" y="59238"/>
                  </a:lnTo>
                  <a:lnTo>
                    <a:pt x="97545" y="59238"/>
                  </a:lnTo>
                  <a:cubicBezTo>
                    <a:pt x="54656" y="59292"/>
                    <a:pt x="19904" y="94044"/>
                    <a:pt x="19850" y="136933"/>
                  </a:cubicBezTo>
                  <a:lnTo>
                    <a:pt x="19850" y="151035"/>
                  </a:lnTo>
                  <a:lnTo>
                    <a:pt x="13293" y="151035"/>
                  </a:lnTo>
                  <a:cubicBezTo>
                    <a:pt x="9719" y="150981"/>
                    <a:pt x="6791" y="153837"/>
                    <a:pt x="6737" y="157412"/>
                  </a:cubicBezTo>
                  <a:cubicBezTo>
                    <a:pt x="6737" y="157475"/>
                    <a:pt x="6737" y="157529"/>
                    <a:pt x="6737" y="157592"/>
                  </a:cubicBezTo>
                  <a:lnTo>
                    <a:pt x="6737" y="177262"/>
                  </a:lnTo>
                  <a:cubicBezTo>
                    <a:pt x="6737" y="180882"/>
                    <a:pt x="9674" y="183819"/>
                    <a:pt x="13293" y="183819"/>
                  </a:cubicBezTo>
                  <a:lnTo>
                    <a:pt x="78862" y="183819"/>
                  </a:lnTo>
                  <a:cubicBezTo>
                    <a:pt x="82482" y="183819"/>
                    <a:pt x="85419" y="180882"/>
                    <a:pt x="85419" y="177262"/>
                  </a:cubicBezTo>
                  <a:lnTo>
                    <a:pt x="85419" y="157592"/>
                  </a:lnTo>
                  <a:cubicBezTo>
                    <a:pt x="85419" y="153972"/>
                    <a:pt x="82482" y="151035"/>
                    <a:pt x="78862" y="151035"/>
                  </a:cubicBezTo>
                  <a:lnTo>
                    <a:pt x="72305" y="151035"/>
                  </a:lnTo>
                  <a:lnTo>
                    <a:pt x="72305" y="136753"/>
                  </a:lnTo>
                  <a:cubicBezTo>
                    <a:pt x="72305" y="122813"/>
                    <a:pt x="83605" y="111514"/>
                    <a:pt x="97545" y="111514"/>
                  </a:cubicBezTo>
                  <a:lnTo>
                    <a:pt x="275209" y="111514"/>
                  </a:lnTo>
                  <a:lnTo>
                    <a:pt x="275209" y="144298"/>
                  </a:lnTo>
                  <a:cubicBezTo>
                    <a:pt x="275209" y="151538"/>
                    <a:pt x="281083" y="157412"/>
                    <a:pt x="288323" y="157412"/>
                  </a:cubicBezTo>
                  <a:lnTo>
                    <a:pt x="307993" y="157412"/>
                  </a:lnTo>
                  <a:cubicBezTo>
                    <a:pt x="315215" y="157367"/>
                    <a:pt x="321062" y="151520"/>
                    <a:pt x="321107" y="144298"/>
                  </a:cubicBezTo>
                  <a:lnTo>
                    <a:pt x="321107" y="26454"/>
                  </a:lnTo>
                  <a:cubicBezTo>
                    <a:pt x="321107" y="19349"/>
                    <a:pt x="315457" y="13538"/>
                    <a:pt x="308352" y="13341"/>
                  </a:cubicBezTo>
                  <a:close/>
                </a:path>
              </a:pathLst>
            </a:custGeom>
            <a:grp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grpSp>
      <p:sp>
        <p:nvSpPr>
          <p:cNvPr id="183" name="Freeform: Shape 279">
            <a:extLst>
              <a:ext uri="{FF2B5EF4-FFF2-40B4-BE49-F238E27FC236}">
                <a16:creationId xmlns:a16="http://schemas.microsoft.com/office/drawing/2014/main" id="{C6F2FEA7-A8CA-EF0F-D9FB-B5C53B86B869}"/>
              </a:ext>
            </a:extLst>
          </p:cNvPr>
          <p:cNvSpPr/>
          <p:nvPr/>
        </p:nvSpPr>
        <p:spPr>
          <a:xfrm>
            <a:off x="2325310" y="3342732"/>
            <a:ext cx="514240" cy="514240"/>
          </a:xfrm>
          <a:custGeom>
            <a:avLst/>
            <a:gdLst>
              <a:gd name="connsiteX0" fmla="*/ 255898 w 287424"/>
              <a:gd name="connsiteY0" fmla="*/ 6737 h 287424"/>
              <a:gd name="connsiteX1" fmla="*/ 32964 w 287424"/>
              <a:gd name="connsiteY1" fmla="*/ 6737 h 287424"/>
              <a:gd name="connsiteX2" fmla="*/ 6737 w 287424"/>
              <a:gd name="connsiteY2" fmla="*/ 32964 h 287424"/>
              <a:gd name="connsiteX3" fmla="*/ 6737 w 287424"/>
              <a:gd name="connsiteY3" fmla="*/ 255898 h 287424"/>
              <a:gd name="connsiteX4" fmla="*/ 32964 w 287424"/>
              <a:gd name="connsiteY4" fmla="*/ 282125 h 287424"/>
              <a:gd name="connsiteX5" fmla="*/ 255898 w 287424"/>
              <a:gd name="connsiteY5" fmla="*/ 282125 h 287424"/>
              <a:gd name="connsiteX6" fmla="*/ 282125 w 287424"/>
              <a:gd name="connsiteY6" fmla="*/ 255898 h 287424"/>
              <a:gd name="connsiteX7" fmla="*/ 282125 w 287424"/>
              <a:gd name="connsiteY7" fmla="*/ 32964 h 287424"/>
              <a:gd name="connsiteX8" fmla="*/ 255898 w 287424"/>
              <a:gd name="connsiteY8" fmla="*/ 6737 h 287424"/>
              <a:gd name="connsiteX9" fmla="*/ 124760 w 287424"/>
              <a:gd name="connsiteY9" fmla="*/ 200119 h 287424"/>
              <a:gd name="connsiteX10" fmla="*/ 117305 w 287424"/>
              <a:gd name="connsiteY10" fmla="*/ 209730 h 287424"/>
              <a:gd name="connsiteX11" fmla="*/ 114970 w 287424"/>
              <a:gd name="connsiteY11" fmla="*/ 209730 h 287424"/>
              <a:gd name="connsiteX12" fmla="*/ 105988 w 287424"/>
              <a:gd name="connsiteY12" fmla="*/ 204431 h 287424"/>
              <a:gd name="connsiteX13" fmla="*/ 65748 w 287424"/>
              <a:gd name="connsiteY13" fmla="*/ 128263 h 287424"/>
              <a:gd name="connsiteX14" fmla="*/ 65748 w 287424"/>
              <a:gd name="connsiteY14" fmla="*/ 200119 h 287424"/>
              <a:gd name="connsiteX15" fmla="*/ 56856 w 287424"/>
              <a:gd name="connsiteY15" fmla="*/ 210898 h 287424"/>
              <a:gd name="connsiteX16" fmla="*/ 46078 w 287424"/>
              <a:gd name="connsiteY16" fmla="*/ 202006 h 287424"/>
              <a:gd name="connsiteX17" fmla="*/ 46078 w 287424"/>
              <a:gd name="connsiteY17" fmla="*/ 200119 h 287424"/>
              <a:gd name="connsiteX18" fmla="*/ 46078 w 287424"/>
              <a:gd name="connsiteY18" fmla="*/ 88653 h 287424"/>
              <a:gd name="connsiteX19" fmla="*/ 53533 w 287424"/>
              <a:gd name="connsiteY19" fmla="*/ 79132 h 287424"/>
              <a:gd name="connsiteX20" fmla="*/ 64671 w 287424"/>
              <a:gd name="connsiteY20" fmla="*/ 84072 h 287424"/>
              <a:gd name="connsiteX21" fmla="*/ 105090 w 287424"/>
              <a:gd name="connsiteY21" fmla="*/ 160509 h 287424"/>
              <a:gd name="connsiteX22" fmla="*/ 105090 w 287424"/>
              <a:gd name="connsiteY22" fmla="*/ 88653 h 287424"/>
              <a:gd name="connsiteX23" fmla="*/ 115868 w 287424"/>
              <a:gd name="connsiteY23" fmla="*/ 79760 h 287424"/>
              <a:gd name="connsiteX24" fmla="*/ 124760 w 287424"/>
              <a:gd name="connsiteY24" fmla="*/ 88653 h 287424"/>
              <a:gd name="connsiteX25" fmla="*/ 193652 w 287424"/>
              <a:gd name="connsiteY25" fmla="*/ 131317 h 287424"/>
              <a:gd name="connsiteX26" fmla="*/ 202544 w 287424"/>
              <a:gd name="connsiteY26" fmla="*/ 142095 h 287424"/>
              <a:gd name="connsiteX27" fmla="*/ 193652 w 287424"/>
              <a:gd name="connsiteY27" fmla="*/ 150988 h 287424"/>
              <a:gd name="connsiteX28" fmla="*/ 164101 w 287424"/>
              <a:gd name="connsiteY28" fmla="*/ 150988 h 287424"/>
              <a:gd name="connsiteX29" fmla="*/ 164101 w 287424"/>
              <a:gd name="connsiteY29" fmla="*/ 200119 h 287424"/>
              <a:gd name="connsiteX30" fmla="*/ 155209 w 287424"/>
              <a:gd name="connsiteY30" fmla="*/ 210898 h 287424"/>
              <a:gd name="connsiteX31" fmla="*/ 144431 w 287424"/>
              <a:gd name="connsiteY31" fmla="*/ 202006 h 287424"/>
              <a:gd name="connsiteX32" fmla="*/ 144431 w 287424"/>
              <a:gd name="connsiteY32" fmla="*/ 200119 h 287424"/>
              <a:gd name="connsiteX33" fmla="*/ 144431 w 287424"/>
              <a:gd name="connsiteY33" fmla="*/ 88653 h 287424"/>
              <a:gd name="connsiteX34" fmla="*/ 154221 w 287424"/>
              <a:gd name="connsiteY34" fmla="*/ 78862 h 287424"/>
              <a:gd name="connsiteX35" fmla="*/ 154311 w 287424"/>
              <a:gd name="connsiteY35" fmla="*/ 78862 h 287424"/>
              <a:gd name="connsiteX36" fmla="*/ 193652 w 287424"/>
              <a:gd name="connsiteY36" fmla="*/ 78862 h 287424"/>
              <a:gd name="connsiteX37" fmla="*/ 202544 w 287424"/>
              <a:gd name="connsiteY37" fmla="*/ 89641 h 287424"/>
              <a:gd name="connsiteX38" fmla="*/ 193652 w 287424"/>
              <a:gd name="connsiteY38" fmla="*/ 98533 h 287424"/>
              <a:gd name="connsiteX39" fmla="*/ 164101 w 287424"/>
              <a:gd name="connsiteY39" fmla="*/ 98533 h 287424"/>
              <a:gd name="connsiteX40" fmla="*/ 164101 w 287424"/>
              <a:gd name="connsiteY40" fmla="*/ 131317 h 287424"/>
              <a:gd name="connsiteX41" fmla="*/ 242784 w 287424"/>
              <a:gd name="connsiteY41" fmla="*/ 200119 h 287424"/>
              <a:gd name="connsiteX42" fmla="*/ 233892 w 287424"/>
              <a:gd name="connsiteY42" fmla="*/ 210898 h 287424"/>
              <a:gd name="connsiteX43" fmla="*/ 223113 w 287424"/>
              <a:gd name="connsiteY43" fmla="*/ 202006 h 287424"/>
              <a:gd name="connsiteX44" fmla="*/ 223113 w 287424"/>
              <a:gd name="connsiteY44" fmla="*/ 200119 h 287424"/>
              <a:gd name="connsiteX45" fmla="*/ 223113 w 287424"/>
              <a:gd name="connsiteY45" fmla="*/ 88653 h 287424"/>
              <a:gd name="connsiteX46" fmla="*/ 233892 w 287424"/>
              <a:gd name="connsiteY46" fmla="*/ 79760 h 287424"/>
              <a:gd name="connsiteX47" fmla="*/ 242784 w 287424"/>
              <a:gd name="connsiteY47" fmla="*/ 88653 h 28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7424" h="287424">
                <a:moveTo>
                  <a:pt x="255898" y="6737"/>
                </a:moveTo>
                <a:lnTo>
                  <a:pt x="32964" y="6737"/>
                </a:lnTo>
                <a:cubicBezTo>
                  <a:pt x="18476" y="6737"/>
                  <a:pt x="6737" y="18476"/>
                  <a:pt x="6737" y="32964"/>
                </a:cubicBezTo>
                <a:lnTo>
                  <a:pt x="6737" y="255898"/>
                </a:lnTo>
                <a:cubicBezTo>
                  <a:pt x="6737" y="270386"/>
                  <a:pt x="18476" y="282125"/>
                  <a:pt x="32964" y="282125"/>
                </a:cubicBezTo>
                <a:lnTo>
                  <a:pt x="255898" y="282125"/>
                </a:lnTo>
                <a:cubicBezTo>
                  <a:pt x="270385" y="282125"/>
                  <a:pt x="282125" y="270386"/>
                  <a:pt x="282125" y="255898"/>
                </a:cubicBezTo>
                <a:lnTo>
                  <a:pt x="282125" y="32964"/>
                </a:lnTo>
                <a:cubicBezTo>
                  <a:pt x="282125" y="18476"/>
                  <a:pt x="270385" y="6737"/>
                  <a:pt x="255898" y="6737"/>
                </a:cubicBezTo>
                <a:close/>
                <a:moveTo>
                  <a:pt x="124760" y="200119"/>
                </a:moveTo>
                <a:cubicBezTo>
                  <a:pt x="124805" y="204664"/>
                  <a:pt x="121724" y="208643"/>
                  <a:pt x="117305" y="209730"/>
                </a:cubicBezTo>
                <a:lnTo>
                  <a:pt x="114970" y="209730"/>
                </a:lnTo>
                <a:cubicBezTo>
                  <a:pt x="111206" y="209838"/>
                  <a:pt x="107712" y="207781"/>
                  <a:pt x="105988" y="204431"/>
                </a:cubicBezTo>
                <a:lnTo>
                  <a:pt x="65748" y="128263"/>
                </a:lnTo>
                <a:lnTo>
                  <a:pt x="65748" y="200119"/>
                </a:lnTo>
                <a:cubicBezTo>
                  <a:pt x="66269" y="205553"/>
                  <a:pt x="62290" y="210377"/>
                  <a:pt x="56856" y="210898"/>
                </a:cubicBezTo>
                <a:cubicBezTo>
                  <a:pt x="51422" y="211419"/>
                  <a:pt x="46599" y="207431"/>
                  <a:pt x="46078" y="202006"/>
                </a:cubicBezTo>
                <a:cubicBezTo>
                  <a:pt x="46015" y="201377"/>
                  <a:pt x="46015" y="200748"/>
                  <a:pt x="46078" y="200119"/>
                </a:cubicBezTo>
                <a:lnTo>
                  <a:pt x="46078" y="88653"/>
                </a:lnTo>
                <a:cubicBezTo>
                  <a:pt x="46069" y="84144"/>
                  <a:pt x="49150" y="80210"/>
                  <a:pt x="53533" y="79132"/>
                </a:cubicBezTo>
                <a:cubicBezTo>
                  <a:pt x="57934" y="78090"/>
                  <a:pt x="62488" y="80111"/>
                  <a:pt x="64671" y="84072"/>
                </a:cubicBezTo>
                <a:lnTo>
                  <a:pt x="105090" y="160509"/>
                </a:lnTo>
                <a:lnTo>
                  <a:pt x="105090" y="88653"/>
                </a:lnTo>
                <a:cubicBezTo>
                  <a:pt x="105610" y="83218"/>
                  <a:pt x="110434" y="79239"/>
                  <a:pt x="115868" y="79760"/>
                </a:cubicBezTo>
                <a:cubicBezTo>
                  <a:pt x="120575" y="80210"/>
                  <a:pt x="124311" y="83937"/>
                  <a:pt x="124760" y="88653"/>
                </a:cubicBezTo>
                <a:close/>
                <a:moveTo>
                  <a:pt x="193652" y="131317"/>
                </a:moveTo>
                <a:cubicBezTo>
                  <a:pt x="199086" y="131838"/>
                  <a:pt x="203065" y="136661"/>
                  <a:pt x="202544" y="142095"/>
                </a:cubicBezTo>
                <a:cubicBezTo>
                  <a:pt x="202095" y="146811"/>
                  <a:pt x="198368" y="150539"/>
                  <a:pt x="193652" y="150988"/>
                </a:cubicBezTo>
                <a:lnTo>
                  <a:pt x="164101" y="150988"/>
                </a:lnTo>
                <a:lnTo>
                  <a:pt x="164101" y="200119"/>
                </a:lnTo>
                <a:cubicBezTo>
                  <a:pt x="164622" y="205553"/>
                  <a:pt x="160643" y="210377"/>
                  <a:pt x="155209" y="210898"/>
                </a:cubicBezTo>
                <a:cubicBezTo>
                  <a:pt x="149775" y="211419"/>
                  <a:pt x="144952" y="207431"/>
                  <a:pt x="144431" y="202006"/>
                </a:cubicBezTo>
                <a:cubicBezTo>
                  <a:pt x="144368" y="201377"/>
                  <a:pt x="144368" y="200748"/>
                  <a:pt x="144431" y="200119"/>
                </a:cubicBezTo>
                <a:lnTo>
                  <a:pt x="144431" y="88653"/>
                </a:lnTo>
                <a:cubicBezTo>
                  <a:pt x="144431" y="83245"/>
                  <a:pt x="148814" y="78862"/>
                  <a:pt x="154221" y="78862"/>
                </a:cubicBezTo>
                <a:cubicBezTo>
                  <a:pt x="154248" y="78862"/>
                  <a:pt x="154284" y="78862"/>
                  <a:pt x="154311" y="78862"/>
                </a:cubicBezTo>
                <a:lnTo>
                  <a:pt x="193652" y="78862"/>
                </a:lnTo>
                <a:cubicBezTo>
                  <a:pt x="199086" y="79383"/>
                  <a:pt x="203065" y="84206"/>
                  <a:pt x="202544" y="89641"/>
                </a:cubicBezTo>
                <a:cubicBezTo>
                  <a:pt x="202095" y="94347"/>
                  <a:pt x="198368" y="98084"/>
                  <a:pt x="193652" y="98533"/>
                </a:cubicBezTo>
                <a:lnTo>
                  <a:pt x="164101" y="98533"/>
                </a:lnTo>
                <a:lnTo>
                  <a:pt x="164101" y="131317"/>
                </a:lnTo>
                <a:close/>
                <a:moveTo>
                  <a:pt x="242784" y="200119"/>
                </a:moveTo>
                <a:cubicBezTo>
                  <a:pt x="243305" y="205553"/>
                  <a:pt x="239317" y="210377"/>
                  <a:pt x="233892" y="210898"/>
                </a:cubicBezTo>
                <a:cubicBezTo>
                  <a:pt x="228457" y="211419"/>
                  <a:pt x="223634" y="207431"/>
                  <a:pt x="223113" y="202006"/>
                </a:cubicBezTo>
                <a:cubicBezTo>
                  <a:pt x="223050" y="201377"/>
                  <a:pt x="223050" y="200748"/>
                  <a:pt x="223113" y="200119"/>
                </a:cubicBezTo>
                <a:lnTo>
                  <a:pt x="223113" y="88653"/>
                </a:lnTo>
                <a:cubicBezTo>
                  <a:pt x="223634" y="83218"/>
                  <a:pt x="228457" y="79239"/>
                  <a:pt x="233892" y="79760"/>
                </a:cubicBezTo>
                <a:cubicBezTo>
                  <a:pt x="238598" y="80210"/>
                  <a:pt x="242335" y="83937"/>
                  <a:pt x="242784" y="88653"/>
                </a:cubicBezTo>
                <a:close/>
              </a:path>
            </a:pathLst>
          </a:custGeom>
          <a:solidFill>
            <a:schemeClr val="bg1">
              <a:lumMod val="50000"/>
            </a:schemeClr>
          </a:solid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84" name="Freeform: Shape 290">
            <a:extLst>
              <a:ext uri="{FF2B5EF4-FFF2-40B4-BE49-F238E27FC236}">
                <a16:creationId xmlns:a16="http://schemas.microsoft.com/office/drawing/2014/main" id="{A44F5320-ADF0-DC41-58F0-E2E7B6606896}"/>
              </a:ext>
            </a:extLst>
          </p:cNvPr>
          <p:cNvSpPr/>
          <p:nvPr/>
        </p:nvSpPr>
        <p:spPr>
          <a:xfrm>
            <a:off x="2325877" y="4908038"/>
            <a:ext cx="513107" cy="514240"/>
          </a:xfrm>
          <a:custGeom>
            <a:avLst/>
            <a:gdLst>
              <a:gd name="connsiteX0" fmla="*/ 308083 w 323352"/>
              <a:gd name="connsiteY0" fmla="*/ 65748 h 278442"/>
              <a:gd name="connsiteX1" fmla="*/ 236227 w 323352"/>
              <a:gd name="connsiteY1" fmla="*/ 65748 h 278442"/>
              <a:gd name="connsiteX2" fmla="*/ 236227 w 323352"/>
              <a:gd name="connsiteY2" fmla="*/ 19850 h 278442"/>
              <a:gd name="connsiteX3" fmla="*/ 223113 w 323352"/>
              <a:gd name="connsiteY3" fmla="*/ 6737 h 278442"/>
              <a:gd name="connsiteX4" fmla="*/ 104820 w 323352"/>
              <a:gd name="connsiteY4" fmla="*/ 6737 h 278442"/>
              <a:gd name="connsiteX5" fmla="*/ 91706 w 323352"/>
              <a:gd name="connsiteY5" fmla="*/ 19850 h 278442"/>
              <a:gd name="connsiteX6" fmla="*/ 91706 w 323352"/>
              <a:gd name="connsiteY6" fmla="*/ 65748 h 278442"/>
              <a:gd name="connsiteX7" fmla="*/ 19850 w 323352"/>
              <a:gd name="connsiteY7" fmla="*/ 65748 h 278442"/>
              <a:gd name="connsiteX8" fmla="*/ 6737 w 323352"/>
              <a:gd name="connsiteY8" fmla="*/ 78862 h 278442"/>
              <a:gd name="connsiteX9" fmla="*/ 6737 w 323352"/>
              <a:gd name="connsiteY9" fmla="*/ 262455 h 278442"/>
              <a:gd name="connsiteX10" fmla="*/ 19850 w 323352"/>
              <a:gd name="connsiteY10" fmla="*/ 275568 h 278442"/>
              <a:gd name="connsiteX11" fmla="*/ 308083 w 323352"/>
              <a:gd name="connsiteY11" fmla="*/ 275568 h 278442"/>
              <a:gd name="connsiteX12" fmla="*/ 321197 w 323352"/>
              <a:gd name="connsiteY12" fmla="*/ 262455 h 278442"/>
              <a:gd name="connsiteX13" fmla="*/ 321197 w 323352"/>
              <a:gd name="connsiteY13" fmla="*/ 79221 h 278442"/>
              <a:gd name="connsiteX14" fmla="*/ 308263 w 323352"/>
              <a:gd name="connsiteY14" fmla="*/ 65748 h 278442"/>
              <a:gd name="connsiteX15" fmla="*/ 308083 w 323352"/>
              <a:gd name="connsiteY15" fmla="*/ 65748 h 278442"/>
              <a:gd name="connsiteX16" fmla="*/ 124491 w 323352"/>
              <a:gd name="connsiteY16" fmla="*/ 39521 h 278442"/>
              <a:gd name="connsiteX17" fmla="*/ 203173 w 323352"/>
              <a:gd name="connsiteY17" fmla="*/ 39521 h 278442"/>
              <a:gd name="connsiteX18" fmla="*/ 203173 w 323352"/>
              <a:gd name="connsiteY18" fmla="*/ 65748 h 278442"/>
              <a:gd name="connsiteX19" fmla="*/ 124491 w 323352"/>
              <a:gd name="connsiteY19" fmla="*/ 65748 h 278442"/>
              <a:gd name="connsiteX20" fmla="*/ 139311 w 323352"/>
              <a:gd name="connsiteY20" fmla="*/ 185569 h 278442"/>
              <a:gd name="connsiteX21" fmla="*/ 127724 w 323352"/>
              <a:gd name="connsiteY21" fmla="*/ 190329 h 278442"/>
              <a:gd name="connsiteX22" fmla="*/ 111377 w 323352"/>
              <a:gd name="connsiteY22" fmla="*/ 190329 h 278442"/>
              <a:gd name="connsiteX23" fmla="*/ 111377 w 323352"/>
              <a:gd name="connsiteY23" fmla="*/ 206676 h 278442"/>
              <a:gd name="connsiteX24" fmla="*/ 96197 w 323352"/>
              <a:gd name="connsiteY24" fmla="*/ 224281 h 278442"/>
              <a:gd name="connsiteX25" fmla="*/ 78593 w 323352"/>
              <a:gd name="connsiteY25" fmla="*/ 209101 h 278442"/>
              <a:gd name="connsiteX26" fmla="*/ 78593 w 323352"/>
              <a:gd name="connsiteY26" fmla="*/ 206676 h 278442"/>
              <a:gd name="connsiteX27" fmla="*/ 78593 w 323352"/>
              <a:gd name="connsiteY27" fmla="*/ 190329 h 278442"/>
              <a:gd name="connsiteX28" fmla="*/ 62155 w 323352"/>
              <a:gd name="connsiteY28" fmla="*/ 190329 h 278442"/>
              <a:gd name="connsiteX29" fmla="*/ 46976 w 323352"/>
              <a:gd name="connsiteY29" fmla="*/ 172724 h 278442"/>
              <a:gd name="connsiteX30" fmla="*/ 62155 w 323352"/>
              <a:gd name="connsiteY30" fmla="*/ 157544 h 278442"/>
              <a:gd name="connsiteX31" fmla="*/ 78593 w 323352"/>
              <a:gd name="connsiteY31" fmla="*/ 157544 h 278442"/>
              <a:gd name="connsiteX32" fmla="*/ 78593 w 323352"/>
              <a:gd name="connsiteY32" fmla="*/ 141108 h 278442"/>
              <a:gd name="connsiteX33" fmla="*/ 94940 w 323352"/>
              <a:gd name="connsiteY33" fmla="*/ 124760 h 278442"/>
              <a:gd name="connsiteX34" fmla="*/ 106527 w 323352"/>
              <a:gd name="connsiteY34" fmla="*/ 129520 h 278442"/>
              <a:gd name="connsiteX35" fmla="*/ 111377 w 323352"/>
              <a:gd name="connsiteY35" fmla="*/ 141108 h 278442"/>
              <a:gd name="connsiteX36" fmla="*/ 111377 w 323352"/>
              <a:gd name="connsiteY36" fmla="*/ 157544 h 278442"/>
              <a:gd name="connsiteX37" fmla="*/ 127724 w 323352"/>
              <a:gd name="connsiteY37" fmla="*/ 157544 h 278442"/>
              <a:gd name="connsiteX38" fmla="*/ 144215 w 323352"/>
              <a:gd name="connsiteY38" fmla="*/ 173748 h 278442"/>
              <a:gd name="connsiteX39" fmla="*/ 139311 w 323352"/>
              <a:gd name="connsiteY39" fmla="*/ 185569 h 27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3352" h="278442">
                <a:moveTo>
                  <a:pt x="308083" y="65748"/>
                </a:moveTo>
                <a:lnTo>
                  <a:pt x="236227" y="65748"/>
                </a:lnTo>
                <a:lnTo>
                  <a:pt x="236227" y="19850"/>
                </a:lnTo>
                <a:cubicBezTo>
                  <a:pt x="236182" y="12629"/>
                  <a:pt x="230335" y="6781"/>
                  <a:pt x="223113" y="6737"/>
                </a:cubicBezTo>
                <a:lnTo>
                  <a:pt x="104820" y="6737"/>
                </a:lnTo>
                <a:cubicBezTo>
                  <a:pt x="97581" y="6737"/>
                  <a:pt x="91706" y="12611"/>
                  <a:pt x="91706" y="19850"/>
                </a:cubicBezTo>
                <a:lnTo>
                  <a:pt x="91706" y="65748"/>
                </a:lnTo>
                <a:lnTo>
                  <a:pt x="19850" y="65748"/>
                </a:lnTo>
                <a:cubicBezTo>
                  <a:pt x="12611" y="65748"/>
                  <a:pt x="6737" y="71623"/>
                  <a:pt x="6737" y="78862"/>
                </a:cubicBezTo>
                <a:lnTo>
                  <a:pt x="6737" y="262455"/>
                </a:lnTo>
                <a:cubicBezTo>
                  <a:pt x="6737" y="269694"/>
                  <a:pt x="12611" y="275568"/>
                  <a:pt x="19850" y="275568"/>
                </a:cubicBezTo>
                <a:lnTo>
                  <a:pt x="308083" y="275568"/>
                </a:lnTo>
                <a:cubicBezTo>
                  <a:pt x="315304" y="275523"/>
                  <a:pt x="321152" y="269676"/>
                  <a:pt x="321197" y="262455"/>
                </a:cubicBezTo>
                <a:lnTo>
                  <a:pt x="321197" y="79221"/>
                </a:lnTo>
                <a:cubicBezTo>
                  <a:pt x="321349" y="71928"/>
                  <a:pt x="315556" y="65901"/>
                  <a:pt x="308263" y="65748"/>
                </a:cubicBezTo>
                <a:cubicBezTo>
                  <a:pt x="308209" y="65748"/>
                  <a:pt x="308146" y="65748"/>
                  <a:pt x="308083" y="65748"/>
                </a:cubicBezTo>
                <a:close/>
                <a:moveTo>
                  <a:pt x="124491" y="39521"/>
                </a:moveTo>
                <a:lnTo>
                  <a:pt x="203173" y="39521"/>
                </a:lnTo>
                <a:lnTo>
                  <a:pt x="203173" y="65748"/>
                </a:lnTo>
                <a:lnTo>
                  <a:pt x="124491" y="65748"/>
                </a:lnTo>
                <a:close/>
                <a:moveTo>
                  <a:pt x="139311" y="185569"/>
                </a:moveTo>
                <a:cubicBezTo>
                  <a:pt x="136230" y="188622"/>
                  <a:pt x="132062" y="190338"/>
                  <a:pt x="127724" y="190329"/>
                </a:cubicBezTo>
                <a:lnTo>
                  <a:pt x="111377" y="190329"/>
                </a:lnTo>
                <a:lnTo>
                  <a:pt x="111377" y="206676"/>
                </a:lnTo>
                <a:cubicBezTo>
                  <a:pt x="112051" y="215730"/>
                  <a:pt x="105251" y="223616"/>
                  <a:pt x="96197" y="224281"/>
                </a:cubicBezTo>
                <a:cubicBezTo>
                  <a:pt x="87143" y="224954"/>
                  <a:pt x="79266" y="218155"/>
                  <a:pt x="78593" y="209101"/>
                </a:cubicBezTo>
                <a:cubicBezTo>
                  <a:pt x="78530" y="208293"/>
                  <a:pt x="78530" y="207485"/>
                  <a:pt x="78593" y="206676"/>
                </a:cubicBezTo>
                <a:lnTo>
                  <a:pt x="78593" y="190329"/>
                </a:lnTo>
                <a:lnTo>
                  <a:pt x="62155" y="190329"/>
                </a:lnTo>
                <a:cubicBezTo>
                  <a:pt x="53102" y="189655"/>
                  <a:pt x="46311" y="181778"/>
                  <a:pt x="46976" y="172724"/>
                </a:cubicBezTo>
                <a:cubicBezTo>
                  <a:pt x="47578" y="164604"/>
                  <a:pt x="54036" y="158146"/>
                  <a:pt x="62155" y="157544"/>
                </a:cubicBezTo>
                <a:lnTo>
                  <a:pt x="78593" y="157544"/>
                </a:lnTo>
                <a:lnTo>
                  <a:pt x="78593" y="141108"/>
                </a:lnTo>
                <a:cubicBezTo>
                  <a:pt x="78593" y="132081"/>
                  <a:pt x="85913" y="124760"/>
                  <a:pt x="94940" y="124760"/>
                </a:cubicBezTo>
                <a:cubicBezTo>
                  <a:pt x="99287" y="124715"/>
                  <a:pt x="103464" y="126431"/>
                  <a:pt x="106527" y="129520"/>
                </a:cubicBezTo>
                <a:cubicBezTo>
                  <a:pt x="109616" y="132593"/>
                  <a:pt x="111359" y="136760"/>
                  <a:pt x="111377" y="141108"/>
                </a:cubicBezTo>
                <a:lnTo>
                  <a:pt x="111377" y="157544"/>
                </a:lnTo>
                <a:lnTo>
                  <a:pt x="127724" y="157544"/>
                </a:lnTo>
                <a:cubicBezTo>
                  <a:pt x="136751" y="157464"/>
                  <a:pt x="144134" y="164712"/>
                  <a:pt x="144215" y="173748"/>
                </a:cubicBezTo>
                <a:cubicBezTo>
                  <a:pt x="144260" y="178185"/>
                  <a:pt x="142482" y="182461"/>
                  <a:pt x="139311" y="185569"/>
                </a:cubicBezTo>
                <a:close/>
              </a:path>
            </a:pathLst>
          </a:custGeom>
          <a:solidFill>
            <a:schemeClr val="bg1">
              <a:lumMod val="50000"/>
            </a:schemeClr>
          </a:solid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85" name="Freeform: Shape 172" descr="5 Symbols of cross sector services from food security and livelihood, NFI's, WASH , Health and Nutrition">
            <a:extLst>
              <a:ext uri="{FF2B5EF4-FFF2-40B4-BE49-F238E27FC236}">
                <a16:creationId xmlns:a16="http://schemas.microsoft.com/office/drawing/2014/main" id="{FA3042BB-D315-4982-95BE-07945B24F886}"/>
              </a:ext>
            </a:extLst>
          </p:cNvPr>
          <p:cNvSpPr/>
          <p:nvPr/>
        </p:nvSpPr>
        <p:spPr>
          <a:xfrm>
            <a:off x="2325877" y="5697195"/>
            <a:ext cx="513107" cy="514240"/>
          </a:xfrm>
          <a:custGeom>
            <a:avLst/>
            <a:gdLst>
              <a:gd name="connsiteX0" fmla="*/ 312933 w 323352"/>
              <a:gd name="connsiteY0" fmla="*/ 76646 h 242514"/>
              <a:gd name="connsiteX1" fmla="*/ 271975 w 323352"/>
              <a:gd name="connsiteY1" fmla="*/ 44759 h 242514"/>
              <a:gd name="connsiteX2" fmla="*/ 280957 w 323352"/>
              <a:gd name="connsiteY2" fmla="*/ 36227 h 242514"/>
              <a:gd name="connsiteX3" fmla="*/ 280957 w 323352"/>
              <a:gd name="connsiteY3" fmla="*/ 11796 h 242514"/>
              <a:gd name="connsiteX4" fmla="*/ 256526 w 323352"/>
              <a:gd name="connsiteY4" fmla="*/ 11796 h 242514"/>
              <a:gd name="connsiteX5" fmla="*/ 242604 w 323352"/>
              <a:gd name="connsiteY5" fmla="*/ 25718 h 242514"/>
              <a:gd name="connsiteX6" fmla="*/ 240179 w 323352"/>
              <a:gd name="connsiteY6" fmla="*/ 23382 h 242514"/>
              <a:gd name="connsiteX7" fmla="*/ 215792 w 323352"/>
              <a:gd name="connsiteY7" fmla="*/ 23688 h 242514"/>
              <a:gd name="connsiteX8" fmla="*/ 215747 w 323352"/>
              <a:gd name="connsiteY8" fmla="*/ 47724 h 242514"/>
              <a:gd name="connsiteX9" fmla="*/ 218173 w 323352"/>
              <a:gd name="connsiteY9" fmla="*/ 50149 h 242514"/>
              <a:gd name="connsiteX10" fmla="*/ 211526 w 323352"/>
              <a:gd name="connsiteY10" fmla="*/ 56795 h 242514"/>
              <a:gd name="connsiteX11" fmla="*/ 42665 w 323352"/>
              <a:gd name="connsiteY11" fmla="*/ 56795 h 242514"/>
              <a:gd name="connsiteX12" fmla="*/ 6737 w 323352"/>
              <a:gd name="connsiteY12" fmla="*/ 92723 h 242514"/>
              <a:gd name="connsiteX13" fmla="*/ 6737 w 323352"/>
              <a:gd name="connsiteY13" fmla="*/ 152633 h 242514"/>
              <a:gd name="connsiteX14" fmla="*/ 19850 w 323352"/>
              <a:gd name="connsiteY14" fmla="*/ 165747 h 242514"/>
              <a:gd name="connsiteX15" fmla="*/ 32964 w 323352"/>
              <a:gd name="connsiteY15" fmla="*/ 152633 h 242514"/>
              <a:gd name="connsiteX16" fmla="*/ 32964 w 323352"/>
              <a:gd name="connsiteY16" fmla="*/ 92723 h 242514"/>
              <a:gd name="connsiteX17" fmla="*/ 42754 w 323352"/>
              <a:gd name="connsiteY17" fmla="*/ 82933 h 242514"/>
              <a:gd name="connsiteX18" fmla="*/ 46078 w 323352"/>
              <a:gd name="connsiteY18" fmla="*/ 82933 h 242514"/>
              <a:gd name="connsiteX19" fmla="*/ 46078 w 323352"/>
              <a:gd name="connsiteY19" fmla="*/ 220627 h 242514"/>
              <a:gd name="connsiteX20" fmla="*/ 65748 w 323352"/>
              <a:gd name="connsiteY20" fmla="*/ 240298 h 242514"/>
              <a:gd name="connsiteX21" fmla="*/ 85419 w 323352"/>
              <a:gd name="connsiteY21" fmla="*/ 220627 h 242514"/>
              <a:gd name="connsiteX22" fmla="*/ 85419 w 323352"/>
              <a:gd name="connsiteY22" fmla="*/ 181286 h 242514"/>
              <a:gd name="connsiteX23" fmla="*/ 97185 w 323352"/>
              <a:gd name="connsiteY23" fmla="*/ 181286 h 242514"/>
              <a:gd name="connsiteX24" fmla="*/ 203325 w 323352"/>
              <a:gd name="connsiteY24" fmla="*/ 189307 h 242514"/>
              <a:gd name="connsiteX25" fmla="*/ 211346 w 323352"/>
              <a:gd name="connsiteY25" fmla="*/ 181286 h 242514"/>
              <a:gd name="connsiteX26" fmla="*/ 223113 w 323352"/>
              <a:gd name="connsiteY26" fmla="*/ 181286 h 242514"/>
              <a:gd name="connsiteX27" fmla="*/ 223113 w 323352"/>
              <a:gd name="connsiteY27" fmla="*/ 220627 h 242514"/>
              <a:gd name="connsiteX28" fmla="*/ 242783 w 323352"/>
              <a:gd name="connsiteY28" fmla="*/ 240298 h 242514"/>
              <a:gd name="connsiteX29" fmla="*/ 262454 w 323352"/>
              <a:gd name="connsiteY29" fmla="*/ 220627 h 242514"/>
              <a:gd name="connsiteX30" fmla="*/ 262454 w 323352"/>
              <a:gd name="connsiteY30" fmla="*/ 115807 h 242514"/>
              <a:gd name="connsiteX31" fmla="*/ 299550 w 323352"/>
              <a:gd name="connsiteY31" fmla="*/ 115807 h 242514"/>
              <a:gd name="connsiteX32" fmla="*/ 321322 w 323352"/>
              <a:gd name="connsiteY32" fmla="*/ 93747 h 242514"/>
              <a:gd name="connsiteX33" fmla="*/ 312933 w 323352"/>
              <a:gd name="connsiteY33" fmla="*/ 76646 h 24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352" h="242514">
                <a:moveTo>
                  <a:pt x="312933" y="76646"/>
                </a:moveTo>
                <a:lnTo>
                  <a:pt x="271975" y="44759"/>
                </a:lnTo>
                <a:lnTo>
                  <a:pt x="280957" y="36227"/>
                </a:lnTo>
                <a:cubicBezTo>
                  <a:pt x="287703" y="29481"/>
                  <a:pt x="287703" y="18541"/>
                  <a:pt x="280957" y="11796"/>
                </a:cubicBezTo>
                <a:cubicBezTo>
                  <a:pt x="274212" y="5050"/>
                  <a:pt x="263271" y="5050"/>
                  <a:pt x="256526" y="11796"/>
                </a:cubicBezTo>
                <a:lnTo>
                  <a:pt x="242604" y="25718"/>
                </a:lnTo>
                <a:lnTo>
                  <a:pt x="240179" y="23382"/>
                </a:lnTo>
                <a:cubicBezTo>
                  <a:pt x="233361" y="16736"/>
                  <a:pt x="222440" y="16870"/>
                  <a:pt x="215792" y="23688"/>
                </a:cubicBezTo>
                <a:cubicBezTo>
                  <a:pt x="209281" y="30370"/>
                  <a:pt x="209263" y="41023"/>
                  <a:pt x="215747" y="47724"/>
                </a:cubicBezTo>
                <a:lnTo>
                  <a:pt x="218173" y="50149"/>
                </a:lnTo>
                <a:lnTo>
                  <a:pt x="211526" y="56795"/>
                </a:lnTo>
                <a:lnTo>
                  <a:pt x="42665" y="56795"/>
                </a:lnTo>
                <a:cubicBezTo>
                  <a:pt x="22823" y="56795"/>
                  <a:pt x="6737" y="72882"/>
                  <a:pt x="6737" y="92723"/>
                </a:cubicBezTo>
                <a:lnTo>
                  <a:pt x="6737" y="152633"/>
                </a:lnTo>
                <a:cubicBezTo>
                  <a:pt x="6737" y="159873"/>
                  <a:pt x="12611" y="165747"/>
                  <a:pt x="19850" y="165747"/>
                </a:cubicBezTo>
                <a:cubicBezTo>
                  <a:pt x="27090" y="165747"/>
                  <a:pt x="32964" y="159873"/>
                  <a:pt x="32964" y="152633"/>
                </a:cubicBezTo>
                <a:lnTo>
                  <a:pt x="32964" y="92723"/>
                </a:lnTo>
                <a:cubicBezTo>
                  <a:pt x="32964" y="87316"/>
                  <a:pt x="37347" y="82933"/>
                  <a:pt x="42754" y="82933"/>
                </a:cubicBezTo>
                <a:lnTo>
                  <a:pt x="46078" y="82933"/>
                </a:lnTo>
                <a:lnTo>
                  <a:pt x="46078" y="220627"/>
                </a:lnTo>
                <a:cubicBezTo>
                  <a:pt x="46078" y="231496"/>
                  <a:pt x="54880" y="240298"/>
                  <a:pt x="65748" y="240298"/>
                </a:cubicBezTo>
                <a:cubicBezTo>
                  <a:pt x="76616" y="240298"/>
                  <a:pt x="85419" y="231496"/>
                  <a:pt x="85419" y="220627"/>
                </a:cubicBezTo>
                <a:lnTo>
                  <a:pt x="85419" y="181286"/>
                </a:lnTo>
                <a:lnTo>
                  <a:pt x="97185" y="181286"/>
                </a:lnTo>
                <a:cubicBezTo>
                  <a:pt x="124284" y="212813"/>
                  <a:pt x="171808" y="216397"/>
                  <a:pt x="203325" y="189307"/>
                </a:cubicBezTo>
                <a:cubicBezTo>
                  <a:pt x="206200" y="186837"/>
                  <a:pt x="208877" y="184160"/>
                  <a:pt x="211346" y="181286"/>
                </a:cubicBezTo>
                <a:lnTo>
                  <a:pt x="223113" y="181286"/>
                </a:lnTo>
                <a:lnTo>
                  <a:pt x="223113" y="220627"/>
                </a:lnTo>
                <a:cubicBezTo>
                  <a:pt x="223113" y="231496"/>
                  <a:pt x="231915" y="240298"/>
                  <a:pt x="242783" y="240298"/>
                </a:cubicBezTo>
                <a:cubicBezTo>
                  <a:pt x="253652" y="240298"/>
                  <a:pt x="262454" y="231496"/>
                  <a:pt x="262454" y="220627"/>
                </a:cubicBezTo>
                <a:lnTo>
                  <a:pt x="262454" y="115807"/>
                </a:lnTo>
                <a:lnTo>
                  <a:pt x="299550" y="115807"/>
                </a:lnTo>
                <a:cubicBezTo>
                  <a:pt x="311658" y="115726"/>
                  <a:pt x="321403" y="105855"/>
                  <a:pt x="321322" y="93747"/>
                </a:cubicBezTo>
                <a:cubicBezTo>
                  <a:pt x="321286" y="87065"/>
                  <a:pt x="318196" y="80768"/>
                  <a:pt x="312933" y="76646"/>
                </a:cubicBezTo>
                <a:close/>
              </a:path>
            </a:pathLst>
          </a:custGeom>
          <a:solidFill>
            <a:schemeClr val="bg1">
              <a:lumMod val="50000"/>
            </a:schemeClr>
          </a:solidFill>
          <a:ln w="9525" cap="flat">
            <a:noFill/>
            <a:prstDash val="solid"/>
            <a:miter/>
          </a:ln>
        </p:spPr>
        <p:txBody>
          <a:bodyPr anchor="ctr"/>
          <a:lstStyle/>
          <a:p>
            <a:pPr>
              <a:defRPr/>
            </a:pPr>
            <a:endParaRPr lang="en-US">
              <a:latin typeface="Verdana" charset="0"/>
              <a:ea typeface="ＭＳ Ｐゴシック" charset="0"/>
              <a:cs typeface="ＭＳ Ｐゴシック" charset="0"/>
            </a:endParaRPr>
          </a:p>
        </p:txBody>
      </p:sp>
      <p:sp>
        <p:nvSpPr>
          <p:cNvPr id="186" name="CasellaDiTesto 185">
            <a:extLst>
              <a:ext uri="{FF2B5EF4-FFF2-40B4-BE49-F238E27FC236}">
                <a16:creationId xmlns:a16="http://schemas.microsoft.com/office/drawing/2014/main" id="{42563B60-87F3-991B-0B29-519B1DCD16B2}"/>
              </a:ext>
            </a:extLst>
          </p:cNvPr>
          <p:cNvSpPr txBox="1"/>
          <p:nvPr/>
        </p:nvSpPr>
        <p:spPr>
          <a:xfrm>
            <a:off x="3714813" y="2441178"/>
            <a:ext cx="2453315" cy="4093428"/>
          </a:xfrm>
          <a:prstGeom prst="rect">
            <a:avLst/>
          </a:prstGeom>
          <a:noFill/>
        </p:spPr>
        <p:txBody>
          <a:bodyPr wrap="square">
            <a:spAutoFit/>
          </a:bodyPr>
          <a:lstStyle/>
          <a:p>
            <a:pPr>
              <a:defRPr/>
            </a:pPr>
            <a:r>
              <a:rPr lang="en-US" sz="2000" dirty="0">
                <a:latin typeface="Proxima Nova Thin" panose="02000506030000020004" pitchFamily="2" charset="0"/>
              </a:rPr>
              <a:t>Community protection activities  with WASH sector. </a:t>
            </a:r>
          </a:p>
          <a:p>
            <a:pPr>
              <a:defRPr/>
            </a:pPr>
            <a:endParaRPr lang="en-US" sz="2000" dirty="0">
              <a:latin typeface="Proxima Nova Thin" panose="02000506030000020004" pitchFamily="2" charset="0"/>
            </a:endParaRPr>
          </a:p>
          <a:p>
            <a:pPr>
              <a:defRPr/>
            </a:pPr>
            <a:r>
              <a:rPr lang="en-US" sz="2000" dirty="0">
                <a:latin typeface="Proxima Nova Thin" panose="02000506030000020004" pitchFamily="2" charset="0"/>
              </a:rPr>
              <a:t>Accessible health center with different medical services.</a:t>
            </a:r>
          </a:p>
          <a:p>
            <a:pPr>
              <a:defRPr/>
            </a:pPr>
            <a:endParaRPr lang="en-US" sz="2000" dirty="0">
              <a:latin typeface="Proxima Nova Thin" panose="02000506030000020004" pitchFamily="2" charset="0"/>
            </a:endParaRPr>
          </a:p>
          <a:p>
            <a:pPr>
              <a:defRPr/>
            </a:pPr>
            <a:r>
              <a:rPr lang="en-US" sz="2000" dirty="0">
                <a:latin typeface="Proxima Nova Thin" panose="02000506030000020004" pitchFamily="2" charset="0"/>
              </a:rPr>
              <a:t>Outreach food distribution.  </a:t>
            </a:r>
          </a:p>
          <a:p>
            <a:pPr>
              <a:defRPr/>
            </a:pPr>
            <a:endParaRPr lang="en-US" sz="2000" dirty="0">
              <a:latin typeface="Proxima Nova Thin" panose="02000506030000020004" pitchFamily="2" charset="0"/>
            </a:endParaRPr>
          </a:p>
          <a:p>
            <a:pPr>
              <a:defRPr/>
            </a:pPr>
            <a:r>
              <a:rPr lang="en-US" sz="2000" dirty="0">
                <a:latin typeface="Proxima Nova Thin" panose="02000506030000020004" pitchFamily="2" charset="0"/>
              </a:rPr>
              <a:t>Adapted NFI for older persons. </a:t>
            </a:r>
          </a:p>
        </p:txBody>
      </p:sp>
      <p:sp>
        <p:nvSpPr>
          <p:cNvPr id="188" name="Elemento grafico 36">
            <a:extLst>
              <a:ext uri="{FF2B5EF4-FFF2-40B4-BE49-F238E27FC236}">
                <a16:creationId xmlns:a16="http://schemas.microsoft.com/office/drawing/2014/main" id="{313432E5-4D71-7E28-B2AB-5305BACCF1FD}"/>
              </a:ext>
            </a:extLst>
          </p:cNvPr>
          <p:cNvSpPr/>
          <p:nvPr/>
        </p:nvSpPr>
        <p:spPr>
          <a:xfrm>
            <a:off x="3289626" y="2535509"/>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endParaRPr lang="it-CO"/>
          </a:p>
        </p:txBody>
      </p:sp>
      <p:grpSp>
        <p:nvGrpSpPr>
          <p:cNvPr id="194" name="Gruppo 193">
            <a:extLst>
              <a:ext uri="{FF2B5EF4-FFF2-40B4-BE49-F238E27FC236}">
                <a16:creationId xmlns:a16="http://schemas.microsoft.com/office/drawing/2014/main" id="{90D887B9-11BF-2FA0-617A-5188B79B49EB}"/>
              </a:ext>
            </a:extLst>
          </p:cNvPr>
          <p:cNvGrpSpPr/>
          <p:nvPr/>
        </p:nvGrpSpPr>
        <p:grpSpPr>
          <a:xfrm>
            <a:off x="6371131" y="3078755"/>
            <a:ext cx="2930054" cy="2862322"/>
            <a:chOff x="5911895" y="2703704"/>
            <a:chExt cx="2930054" cy="2862322"/>
          </a:xfrm>
        </p:grpSpPr>
        <p:sp>
          <p:nvSpPr>
            <p:cNvPr id="190" name="CasellaDiTesto 189">
              <a:extLst>
                <a:ext uri="{FF2B5EF4-FFF2-40B4-BE49-F238E27FC236}">
                  <a16:creationId xmlns:a16="http://schemas.microsoft.com/office/drawing/2014/main" id="{F7593FC6-4F94-2CC5-45EC-423E8052BEA3}"/>
                </a:ext>
              </a:extLst>
            </p:cNvPr>
            <p:cNvSpPr txBox="1"/>
            <p:nvPr/>
          </p:nvSpPr>
          <p:spPr>
            <a:xfrm>
              <a:off x="5911895" y="2703704"/>
              <a:ext cx="2557877" cy="2862322"/>
            </a:xfrm>
            <a:prstGeom prst="rect">
              <a:avLst/>
            </a:prstGeom>
            <a:noFill/>
          </p:spPr>
          <p:txBody>
            <a:bodyPr wrap="square">
              <a:spAutoFit/>
            </a:bodyPr>
            <a:lstStyle/>
            <a:p>
              <a:pPr lvl="1" algn="r">
                <a:defRPr/>
              </a:pPr>
              <a:r>
                <a:rPr lang="en-US" sz="2000" dirty="0">
                  <a:latin typeface="Proxima Nova Thin" panose="02000506030000020004" pitchFamily="2" charset="0"/>
                </a:rPr>
                <a:t>Specialized home-based care for home bound older persons. </a:t>
              </a:r>
            </a:p>
            <a:p>
              <a:pPr lvl="1" algn="r">
                <a:defRPr/>
              </a:pPr>
              <a:endParaRPr lang="en-US" sz="2000" dirty="0">
                <a:latin typeface="Proxima Nova Thin" panose="02000506030000020004" pitchFamily="2" charset="0"/>
              </a:endParaRPr>
            </a:p>
            <a:p>
              <a:pPr lvl="1" algn="r">
                <a:defRPr/>
              </a:pPr>
              <a:r>
                <a:rPr lang="en-US" sz="2000" dirty="0">
                  <a:latin typeface="Proxima Nova Thin" panose="02000506030000020004" pitchFamily="2" charset="0"/>
                </a:rPr>
                <a:t>Targeted psychosocial support – peer to peer groups.</a:t>
              </a:r>
            </a:p>
          </p:txBody>
        </p:sp>
        <p:sp>
          <p:nvSpPr>
            <p:cNvPr id="191" name="Elemento grafico 36">
              <a:extLst>
                <a:ext uri="{FF2B5EF4-FFF2-40B4-BE49-F238E27FC236}">
                  <a16:creationId xmlns:a16="http://schemas.microsoft.com/office/drawing/2014/main" id="{57260B2B-2CC2-EF26-6D35-48DC650807B2}"/>
                </a:ext>
              </a:extLst>
            </p:cNvPr>
            <p:cNvSpPr/>
            <p:nvPr/>
          </p:nvSpPr>
          <p:spPr>
            <a:xfrm>
              <a:off x="8646002" y="2809819"/>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endParaRPr lang="it-CO"/>
            </a:p>
          </p:txBody>
        </p:sp>
        <p:sp>
          <p:nvSpPr>
            <p:cNvPr id="192" name="Elemento grafico 36">
              <a:extLst>
                <a:ext uri="{FF2B5EF4-FFF2-40B4-BE49-F238E27FC236}">
                  <a16:creationId xmlns:a16="http://schemas.microsoft.com/office/drawing/2014/main" id="{F198225E-FAAC-3B5A-991F-0A19C32E81EC}"/>
                </a:ext>
              </a:extLst>
            </p:cNvPr>
            <p:cNvSpPr/>
            <p:nvPr/>
          </p:nvSpPr>
          <p:spPr>
            <a:xfrm>
              <a:off x="8646002" y="4311850"/>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endParaRPr lang="it-CO"/>
            </a:p>
          </p:txBody>
        </p:sp>
      </p:grpSp>
      <p:sp>
        <p:nvSpPr>
          <p:cNvPr id="4" name="CasellaDiTesto 3">
            <a:extLst>
              <a:ext uri="{FF2B5EF4-FFF2-40B4-BE49-F238E27FC236}">
                <a16:creationId xmlns:a16="http://schemas.microsoft.com/office/drawing/2014/main" id="{F889C9D2-2269-F1D0-AFDC-003237DE4526}"/>
              </a:ext>
            </a:extLst>
          </p:cNvPr>
          <p:cNvSpPr txBox="1"/>
          <p:nvPr/>
        </p:nvSpPr>
        <p:spPr>
          <a:xfrm>
            <a:off x="7496297" y="1207211"/>
            <a:ext cx="2970223" cy="523220"/>
          </a:xfrm>
          <a:prstGeom prst="rect">
            <a:avLst/>
          </a:prstGeom>
          <a:noFill/>
        </p:spPr>
        <p:txBody>
          <a:bodyPr wrap="square" rtlCol="0">
            <a:spAutoFit/>
          </a:bodyPr>
          <a:lstStyle/>
          <a:p>
            <a:r>
              <a:rPr lang="it-IT" sz="2800" b="1" dirty="0">
                <a:solidFill>
                  <a:srgbClr val="0070C0"/>
                </a:solidFill>
                <a:latin typeface="Proxima Nova Rg" panose="02000506030000020004" pitchFamily="2" charset="0"/>
              </a:rPr>
              <a:t>U</a:t>
            </a:r>
            <a:r>
              <a:rPr lang="it-CO" sz="2800" b="1" dirty="0">
                <a:solidFill>
                  <a:srgbClr val="0070C0"/>
                </a:solidFill>
                <a:latin typeface="Proxima Nova Rg" panose="02000506030000020004" pitchFamily="2" charset="0"/>
              </a:rPr>
              <a:t>se Handout 3.2</a:t>
            </a:r>
          </a:p>
        </p:txBody>
      </p:sp>
      <p:sp>
        <p:nvSpPr>
          <p:cNvPr id="5" name="Elemento grafico 36">
            <a:extLst>
              <a:ext uri="{FF2B5EF4-FFF2-40B4-BE49-F238E27FC236}">
                <a16:creationId xmlns:a16="http://schemas.microsoft.com/office/drawing/2014/main" id="{922DAB6A-2DC1-9DF5-07F0-8EAAA2C3261C}"/>
              </a:ext>
            </a:extLst>
          </p:cNvPr>
          <p:cNvSpPr/>
          <p:nvPr/>
        </p:nvSpPr>
        <p:spPr>
          <a:xfrm>
            <a:off x="3289626" y="3745745"/>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endParaRPr lang="it-CO"/>
          </a:p>
        </p:txBody>
      </p:sp>
      <p:sp>
        <p:nvSpPr>
          <p:cNvPr id="6" name="Elemento grafico 36">
            <a:extLst>
              <a:ext uri="{FF2B5EF4-FFF2-40B4-BE49-F238E27FC236}">
                <a16:creationId xmlns:a16="http://schemas.microsoft.com/office/drawing/2014/main" id="{7635731B-4D1A-E273-DC11-FA533343553B}"/>
              </a:ext>
            </a:extLst>
          </p:cNvPr>
          <p:cNvSpPr/>
          <p:nvPr/>
        </p:nvSpPr>
        <p:spPr>
          <a:xfrm>
            <a:off x="3289626" y="4969427"/>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endParaRPr lang="it-CO"/>
          </a:p>
        </p:txBody>
      </p:sp>
      <p:sp>
        <p:nvSpPr>
          <p:cNvPr id="7" name="Elemento grafico 36">
            <a:extLst>
              <a:ext uri="{FF2B5EF4-FFF2-40B4-BE49-F238E27FC236}">
                <a16:creationId xmlns:a16="http://schemas.microsoft.com/office/drawing/2014/main" id="{AAFE2035-65C5-9A9B-FDF4-DA3A5057820D}"/>
              </a:ext>
            </a:extLst>
          </p:cNvPr>
          <p:cNvSpPr/>
          <p:nvPr/>
        </p:nvSpPr>
        <p:spPr>
          <a:xfrm>
            <a:off x="3289626" y="5883827"/>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1335109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85E8D25-7CD4-210F-439D-3A4D682AF04F}"/>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Elemento grafico 28">
            <a:extLst>
              <a:ext uri="{FF2B5EF4-FFF2-40B4-BE49-F238E27FC236}">
                <a16:creationId xmlns:a16="http://schemas.microsoft.com/office/drawing/2014/main" id="{C159757E-5D32-C5B1-E971-1FB2877A1210}"/>
              </a:ext>
            </a:extLst>
          </p:cNvPr>
          <p:cNvSpPr/>
          <p:nvPr/>
        </p:nvSpPr>
        <p:spPr>
          <a:xfrm rot="7253506">
            <a:off x="6809192" y="2929337"/>
            <a:ext cx="10765614" cy="5290520"/>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dirty="0"/>
          </a:p>
        </p:txBody>
      </p:sp>
      <p:sp>
        <p:nvSpPr>
          <p:cNvPr id="4" name="CasellaDiTesto 3">
            <a:extLst>
              <a:ext uri="{FF2B5EF4-FFF2-40B4-BE49-F238E27FC236}">
                <a16:creationId xmlns:a16="http://schemas.microsoft.com/office/drawing/2014/main" id="{0F42DFD3-50EA-CD6E-3E11-EC260D2394A0}"/>
              </a:ext>
            </a:extLst>
          </p:cNvPr>
          <p:cNvSpPr txBox="1"/>
          <p:nvPr/>
        </p:nvSpPr>
        <p:spPr>
          <a:xfrm>
            <a:off x="1538438" y="720231"/>
            <a:ext cx="7453762" cy="707886"/>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Feedback in plenary</a:t>
            </a:r>
          </a:p>
        </p:txBody>
      </p:sp>
      <p:sp>
        <p:nvSpPr>
          <p:cNvPr id="5" name="CasellaDiTesto 4">
            <a:extLst>
              <a:ext uri="{FF2B5EF4-FFF2-40B4-BE49-F238E27FC236}">
                <a16:creationId xmlns:a16="http://schemas.microsoft.com/office/drawing/2014/main" id="{D112A36F-AAC0-4FCD-5CB9-4AA511235DCB}"/>
              </a:ext>
            </a:extLst>
          </p:cNvPr>
          <p:cNvSpPr txBox="1"/>
          <p:nvPr/>
        </p:nvSpPr>
        <p:spPr>
          <a:xfrm>
            <a:off x="2688331" y="2798420"/>
            <a:ext cx="5963331" cy="1938992"/>
          </a:xfrm>
          <a:prstGeom prst="rect">
            <a:avLst/>
          </a:prstGeom>
          <a:noFill/>
        </p:spPr>
        <p:txBody>
          <a:bodyPr wrap="square" rtlCol="0">
            <a:spAutoFit/>
          </a:bodyPr>
          <a:lstStyle/>
          <a:p>
            <a:r>
              <a:rPr lang="en-GB" sz="2000" dirty="0">
                <a:latin typeface="Proxima Nova Thin" panose="02000506030000020004" pitchFamily="2" charset="0"/>
              </a:rPr>
              <a:t>Go around the group and share one example of mainstreaming and one targeted approach with the group. </a:t>
            </a:r>
          </a:p>
          <a:p>
            <a:endParaRPr lang="en-GB" sz="2000" dirty="0">
              <a:latin typeface="Proxima Nova Thin" panose="02000506030000020004" pitchFamily="2" charset="0"/>
            </a:endParaRPr>
          </a:p>
          <a:p>
            <a:endParaRPr lang="en-GB" sz="2000" dirty="0">
              <a:latin typeface="Proxima Nova Thin" panose="02000506030000020004" pitchFamily="2" charset="0"/>
            </a:endParaRPr>
          </a:p>
          <a:p>
            <a:r>
              <a:rPr lang="en-GB" sz="2000" dirty="0">
                <a:latin typeface="Proxima Nova Thin" panose="02000506030000020004" pitchFamily="2" charset="0"/>
              </a:rPr>
              <a:t>Other group members to agree or disagree. </a:t>
            </a:r>
          </a:p>
        </p:txBody>
      </p:sp>
      <p:sp>
        <p:nvSpPr>
          <p:cNvPr id="6" name="Elemento grafico 8">
            <a:extLst>
              <a:ext uri="{FF2B5EF4-FFF2-40B4-BE49-F238E27FC236}">
                <a16:creationId xmlns:a16="http://schemas.microsoft.com/office/drawing/2014/main" id="{20226F9D-402A-599F-BF97-3ECC71681352}"/>
              </a:ext>
            </a:extLst>
          </p:cNvPr>
          <p:cNvSpPr/>
          <p:nvPr/>
        </p:nvSpPr>
        <p:spPr>
          <a:xfrm rot="5400000">
            <a:off x="10875314" y="904401"/>
            <a:ext cx="546093" cy="2824631"/>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pic>
        <p:nvPicPr>
          <p:cNvPr id="7" name="Elemento grafico 6">
            <a:extLst>
              <a:ext uri="{FF2B5EF4-FFF2-40B4-BE49-F238E27FC236}">
                <a16:creationId xmlns:a16="http://schemas.microsoft.com/office/drawing/2014/main" id="{A1D53126-36AA-AAD6-47FF-E472F509AC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390703">
            <a:off x="-1338615" y="-4142513"/>
            <a:ext cx="6614935" cy="5759771"/>
          </a:xfrm>
          <a:prstGeom prst="rect">
            <a:avLst/>
          </a:prstGeom>
        </p:spPr>
      </p:pic>
      <p:pic>
        <p:nvPicPr>
          <p:cNvPr id="8" name="Picture 7">
            <a:extLst>
              <a:ext uri="{FF2B5EF4-FFF2-40B4-BE49-F238E27FC236}">
                <a16:creationId xmlns:a16="http://schemas.microsoft.com/office/drawing/2014/main" id="{1774FE39-0578-96CF-72AE-B7BBEE4A844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lemento grafico 112">
            <a:extLst>
              <a:ext uri="{FF2B5EF4-FFF2-40B4-BE49-F238E27FC236}">
                <a16:creationId xmlns:a16="http://schemas.microsoft.com/office/drawing/2014/main" id="{848799FE-49AC-70FF-50AD-0E282F621FAE}"/>
              </a:ext>
            </a:extLst>
          </p:cNvPr>
          <p:cNvSpPr/>
          <p:nvPr/>
        </p:nvSpPr>
        <p:spPr>
          <a:xfrm>
            <a:off x="1812884" y="2755073"/>
            <a:ext cx="603410" cy="52390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E61851"/>
          </a:solidFill>
          <a:ln w="11479" cap="flat">
            <a:noFill/>
            <a:prstDash val="solid"/>
            <a:miter/>
          </a:ln>
        </p:spPr>
        <p:txBody>
          <a:bodyPr rtlCol="0" anchor="ctr"/>
          <a:lstStyle/>
          <a:p>
            <a:pPr algn="ctr"/>
            <a:endParaRPr lang="it-CO" sz="2400" dirty="0">
              <a:solidFill>
                <a:schemeClr val="bg1"/>
              </a:solidFill>
              <a:latin typeface="Proxima Nova Thin" panose="02000506030000020004" pitchFamily="2" charset="0"/>
            </a:endParaRPr>
          </a:p>
        </p:txBody>
      </p:sp>
      <p:sp>
        <p:nvSpPr>
          <p:cNvPr id="17" name="Elemento grafico 112">
            <a:extLst>
              <a:ext uri="{FF2B5EF4-FFF2-40B4-BE49-F238E27FC236}">
                <a16:creationId xmlns:a16="http://schemas.microsoft.com/office/drawing/2014/main" id="{5C93EAEF-E6CA-6C67-2EF1-C57D6010730F}"/>
              </a:ext>
            </a:extLst>
          </p:cNvPr>
          <p:cNvSpPr/>
          <p:nvPr/>
        </p:nvSpPr>
        <p:spPr>
          <a:xfrm>
            <a:off x="1812884" y="4213504"/>
            <a:ext cx="603410" cy="52390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F25A22"/>
          </a:solidFill>
          <a:ln w="11479" cap="flat">
            <a:noFill/>
            <a:prstDash val="solid"/>
            <a:miter/>
          </a:ln>
        </p:spPr>
        <p:txBody>
          <a:bodyPr rtlCol="0" anchor="ctr"/>
          <a:lstStyle/>
          <a:p>
            <a:pPr algn="ctr"/>
            <a:endParaRPr lang="it-CO" sz="2400" dirty="0">
              <a:solidFill>
                <a:schemeClr val="bg1"/>
              </a:solidFill>
              <a:latin typeface="Proxima Nova Thin" panose="02000506030000020004" pitchFamily="2" charset="0"/>
            </a:endParaRPr>
          </a:p>
        </p:txBody>
      </p:sp>
    </p:spTree>
    <p:extLst>
      <p:ext uri="{BB962C8B-B14F-4D97-AF65-F5344CB8AC3E}">
        <p14:creationId xmlns:p14="http://schemas.microsoft.com/office/powerpoint/2010/main" val="1541714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emento grafico 28">
            <a:extLst>
              <a:ext uri="{FF2B5EF4-FFF2-40B4-BE49-F238E27FC236}">
                <a16:creationId xmlns:a16="http://schemas.microsoft.com/office/drawing/2014/main" id="{1C93E8C8-9508-36EE-D1AF-D408E2163E2A}"/>
              </a:ext>
            </a:extLst>
          </p:cNvPr>
          <p:cNvSpPr/>
          <p:nvPr/>
        </p:nvSpPr>
        <p:spPr>
          <a:xfrm flipH="1">
            <a:off x="8830607" y="2077421"/>
            <a:ext cx="5551252" cy="6289729"/>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a:p>
        </p:txBody>
      </p:sp>
      <p:pic>
        <p:nvPicPr>
          <p:cNvPr id="3" name="Elemento grafico 2">
            <a:extLst>
              <a:ext uri="{FF2B5EF4-FFF2-40B4-BE49-F238E27FC236}">
                <a16:creationId xmlns:a16="http://schemas.microsoft.com/office/drawing/2014/main" id="{B73E94BE-74BB-B416-741E-D7F80DD23C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4837989" flipH="1">
            <a:off x="-982487" y="-1143000"/>
            <a:ext cx="3340100" cy="2908300"/>
          </a:xfrm>
          <a:prstGeom prst="rect">
            <a:avLst/>
          </a:prstGeom>
        </p:spPr>
      </p:pic>
      <p:sp>
        <p:nvSpPr>
          <p:cNvPr id="4" name="Figura a mano libera 3">
            <a:extLst>
              <a:ext uri="{FF2B5EF4-FFF2-40B4-BE49-F238E27FC236}">
                <a16:creationId xmlns:a16="http://schemas.microsoft.com/office/drawing/2014/main" id="{D3ED0577-8FD8-3E29-FFEB-277DD0BCA3C0}"/>
              </a:ext>
            </a:extLst>
          </p:cNvPr>
          <p:cNvSpPr/>
          <p:nvPr/>
        </p:nvSpPr>
        <p:spPr>
          <a:xfrm rot="19139027" flipH="1">
            <a:off x="2412281" y="5712631"/>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5" name="Elemento grafico 36">
            <a:extLst>
              <a:ext uri="{FF2B5EF4-FFF2-40B4-BE49-F238E27FC236}">
                <a16:creationId xmlns:a16="http://schemas.microsoft.com/office/drawing/2014/main" id="{600262A6-F13F-CE79-6226-2A7A954D7F6E}"/>
              </a:ext>
            </a:extLst>
          </p:cNvPr>
          <p:cNvSpPr/>
          <p:nvPr/>
        </p:nvSpPr>
        <p:spPr>
          <a:xfrm flipH="1">
            <a:off x="10749775" y="4667037"/>
            <a:ext cx="378026" cy="378026"/>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D1951"/>
          </a:solidFill>
          <a:ln w="9293" cap="flat">
            <a:noFill/>
            <a:prstDash val="solid"/>
            <a:miter/>
          </a:ln>
        </p:spPr>
        <p:txBody>
          <a:bodyPr rtlCol="0" anchor="ctr"/>
          <a:lstStyle/>
          <a:p>
            <a:endParaRPr lang="it-CO"/>
          </a:p>
        </p:txBody>
      </p:sp>
      <p:sp>
        <p:nvSpPr>
          <p:cNvPr id="6" name="Rettangolo 5">
            <a:extLst>
              <a:ext uri="{FF2B5EF4-FFF2-40B4-BE49-F238E27FC236}">
                <a16:creationId xmlns:a16="http://schemas.microsoft.com/office/drawing/2014/main" id="{652A255E-B376-1BEF-B0AF-F457A182E0DD}"/>
              </a:ext>
            </a:extLst>
          </p:cNvPr>
          <p:cNvSpPr/>
          <p:nvPr/>
        </p:nvSpPr>
        <p:spPr>
          <a:xfrm>
            <a:off x="10063604" y="-1234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7" name="Picture 7">
            <a:extLst>
              <a:ext uri="{FF2B5EF4-FFF2-40B4-BE49-F238E27FC236}">
                <a16:creationId xmlns:a16="http://schemas.microsoft.com/office/drawing/2014/main" id="{2148EC82-95B6-8755-2A2D-05AF489AD92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22B4E285-3ED5-F891-0E3F-75856EFC9403}"/>
              </a:ext>
            </a:extLst>
          </p:cNvPr>
          <p:cNvSpPr txBox="1"/>
          <p:nvPr/>
        </p:nvSpPr>
        <p:spPr>
          <a:xfrm>
            <a:off x="2673558" y="683212"/>
            <a:ext cx="6038989" cy="707886"/>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Key points Module 3</a:t>
            </a:r>
          </a:p>
        </p:txBody>
      </p:sp>
      <p:sp>
        <p:nvSpPr>
          <p:cNvPr id="9" name="CasellaDiTesto 8">
            <a:extLst>
              <a:ext uri="{FF2B5EF4-FFF2-40B4-BE49-F238E27FC236}">
                <a16:creationId xmlns:a16="http://schemas.microsoft.com/office/drawing/2014/main" id="{7651E61F-51E1-5FF1-6CF5-968E98653C28}"/>
              </a:ext>
            </a:extLst>
          </p:cNvPr>
          <p:cNvSpPr txBox="1"/>
          <p:nvPr/>
        </p:nvSpPr>
        <p:spPr>
          <a:xfrm>
            <a:off x="2265519" y="2357049"/>
            <a:ext cx="6364161" cy="3477875"/>
          </a:xfrm>
          <a:prstGeom prst="rect">
            <a:avLst/>
          </a:prstGeom>
          <a:noFill/>
        </p:spPr>
        <p:txBody>
          <a:bodyPr wrap="square">
            <a:spAutoFit/>
          </a:bodyPr>
          <a:lstStyle/>
          <a:p>
            <a:r>
              <a:rPr lang="en-GB" sz="2000" dirty="0">
                <a:latin typeface="Proxima Nova Thin" panose="02000506030000020004" pitchFamily="2" charset="0"/>
              </a:rPr>
              <a:t>Take time to ensure effective communication in developing a Protection case plan  </a:t>
            </a:r>
          </a:p>
          <a:p>
            <a:endParaRPr lang="en-GB" sz="2000" dirty="0">
              <a:latin typeface="Proxima Nova Thin" panose="02000506030000020004" pitchFamily="2" charset="0"/>
            </a:endParaRPr>
          </a:p>
          <a:p>
            <a:r>
              <a:rPr lang="en-GB" sz="2000" dirty="0">
                <a:latin typeface="Proxima Nova Thin" panose="02000506030000020004" pitchFamily="2" charset="0"/>
              </a:rPr>
              <a:t>Use a 5 steps plans for effective case management with older persons to respond to their immediate and longer term needs and put in place  and monitor referral mechanisms to support the older person  </a:t>
            </a:r>
          </a:p>
          <a:p>
            <a:endParaRPr lang="en-GB" sz="2000" dirty="0">
              <a:latin typeface="Proxima Nova Thin" panose="02000506030000020004" pitchFamily="2" charset="0"/>
            </a:endParaRPr>
          </a:p>
          <a:p>
            <a:r>
              <a:rPr lang="en-GB" sz="2000" dirty="0">
                <a:latin typeface="Proxima Nova Thin" panose="02000506030000020004" pitchFamily="2" charset="0"/>
              </a:rPr>
              <a:t>Design activities that use a twin track approach, mainstreaming older persons in sector activities and or developing targeted plan for more specialised services </a:t>
            </a:r>
          </a:p>
        </p:txBody>
      </p:sp>
      <p:sp>
        <p:nvSpPr>
          <p:cNvPr id="12" name="Elemento grafico 112">
            <a:extLst>
              <a:ext uri="{FF2B5EF4-FFF2-40B4-BE49-F238E27FC236}">
                <a16:creationId xmlns:a16="http://schemas.microsoft.com/office/drawing/2014/main" id="{12BE7453-407E-97D9-CFDD-DA2A2DFA9D3E}"/>
              </a:ext>
            </a:extLst>
          </p:cNvPr>
          <p:cNvSpPr/>
          <p:nvPr/>
        </p:nvSpPr>
        <p:spPr>
          <a:xfrm>
            <a:off x="1425776" y="2416083"/>
            <a:ext cx="603410" cy="52390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E61851"/>
          </a:solidFill>
          <a:ln w="11479" cap="flat">
            <a:noFill/>
            <a:prstDash val="solid"/>
            <a:miter/>
          </a:ln>
        </p:spPr>
        <p:txBody>
          <a:bodyPr rtlCol="0" anchor="ctr"/>
          <a:lstStyle/>
          <a:p>
            <a:pPr algn="ctr"/>
            <a:r>
              <a:rPr lang="it-CO" sz="2400" dirty="0">
                <a:solidFill>
                  <a:schemeClr val="bg1"/>
                </a:solidFill>
                <a:latin typeface="Proxima Nova Thin" panose="02000506030000020004" pitchFamily="2" charset="0"/>
              </a:rPr>
              <a:t>1</a:t>
            </a:r>
          </a:p>
        </p:txBody>
      </p:sp>
      <p:sp>
        <p:nvSpPr>
          <p:cNvPr id="13" name="Elemento grafico 112">
            <a:extLst>
              <a:ext uri="{FF2B5EF4-FFF2-40B4-BE49-F238E27FC236}">
                <a16:creationId xmlns:a16="http://schemas.microsoft.com/office/drawing/2014/main" id="{2745D250-D36E-9888-2277-BB33597B55D5}"/>
              </a:ext>
            </a:extLst>
          </p:cNvPr>
          <p:cNvSpPr/>
          <p:nvPr/>
        </p:nvSpPr>
        <p:spPr>
          <a:xfrm>
            <a:off x="1425776" y="3362574"/>
            <a:ext cx="603410" cy="52390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F25A22"/>
          </a:solidFill>
          <a:ln w="11479" cap="flat">
            <a:noFill/>
            <a:prstDash val="solid"/>
            <a:miter/>
          </a:ln>
        </p:spPr>
        <p:txBody>
          <a:bodyPr rtlCol="0" anchor="ctr"/>
          <a:lstStyle/>
          <a:p>
            <a:pPr algn="ctr"/>
            <a:r>
              <a:rPr lang="it-CO" sz="2400" dirty="0">
                <a:solidFill>
                  <a:schemeClr val="bg1"/>
                </a:solidFill>
                <a:latin typeface="Proxima Nova Thin" panose="02000506030000020004" pitchFamily="2" charset="0"/>
              </a:rPr>
              <a:t>2</a:t>
            </a:r>
          </a:p>
        </p:txBody>
      </p:sp>
      <p:sp>
        <p:nvSpPr>
          <p:cNvPr id="14" name="Elemento grafico 112">
            <a:extLst>
              <a:ext uri="{FF2B5EF4-FFF2-40B4-BE49-F238E27FC236}">
                <a16:creationId xmlns:a16="http://schemas.microsoft.com/office/drawing/2014/main" id="{4F9B2A03-0EC4-D096-B273-FE5A634ACA5B}"/>
              </a:ext>
            </a:extLst>
          </p:cNvPr>
          <p:cNvSpPr/>
          <p:nvPr/>
        </p:nvSpPr>
        <p:spPr>
          <a:xfrm>
            <a:off x="1425776" y="4856050"/>
            <a:ext cx="603410" cy="523908"/>
          </a:xfrm>
          <a:custGeom>
            <a:avLst/>
            <a:gdLst>
              <a:gd name="connsiteX0" fmla="*/ 3782073 w 4035207"/>
              <a:gd name="connsiteY0" fmla="*/ 1885282 h 3517001"/>
              <a:gd name="connsiteX1" fmla="*/ 2996736 w 4035207"/>
              <a:gd name="connsiteY1" fmla="*/ 1439351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85282 h 3517001"/>
              <a:gd name="connsiteX1" fmla="*/ 3514701 w 4035207"/>
              <a:gd name="connsiteY1" fmla="*/ 1151810 h 3517001"/>
              <a:gd name="connsiteX2" fmla="*/ 2898081 w 4035207"/>
              <a:gd name="connsiteY2" fmla="*/ 535890 h 3517001"/>
              <a:gd name="connsiteX3" fmla="*/ 2278665 w 4035207"/>
              <a:gd name="connsiteY3" fmla="*/ 21398 h 3517001"/>
              <a:gd name="connsiteX4" fmla="*/ 1465158 w 4035207"/>
              <a:gd name="connsiteY4" fmla="*/ 96735 h 3517001"/>
              <a:gd name="connsiteX5" fmla="*/ 513326 w 4035207"/>
              <a:gd name="connsiteY5" fmla="*/ 544618 h 3517001"/>
              <a:gd name="connsiteX6" fmla="*/ 11768 w 4035207"/>
              <a:gd name="connsiteY6" fmla="*/ 1877588 h 3517001"/>
              <a:gd name="connsiteX7" fmla="*/ 3038705 w 4035207"/>
              <a:gd name="connsiteY7" fmla="*/ 3425197 h 3517001"/>
              <a:gd name="connsiteX8" fmla="*/ 3916258 w 4035207"/>
              <a:gd name="connsiteY8" fmla="*/ 2872119 h 3517001"/>
              <a:gd name="connsiteX9" fmla="*/ 3782073 w 4035207"/>
              <a:gd name="connsiteY9" fmla="*/ 1885282 h 3517001"/>
              <a:gd name="connsiteX0" fmla="*/ 3782073 w 4035207"/>
              <a:gd name="connsiteY0" fmla="*/ 1878923 h 3510642"/>
              <a:gd name="connsiteX1" fmla="*/ 3514701 w 4035207"/>
              <a:gd name="connsiteY1" fmla="*/ 1145451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782073 w 4035207"/>
              <a:gd name="connsiteY0" fmla="*/ 1878923 h 3510642"/>
              <a:gd name="connsiteX1" fmla="*/ 3641093 w 4035207"/>
              <a:gd name="connsiteY1" fmla="*/ 1062000 h 3510642"/>
              <a:gd name="connsiteX2" fmla="*/ 3054411 w 4035207"/>
              <a:gd name="connsiteY2" fmla="*/ 326494 h 3510642"/>
              <a:gd name="connsiteX3" fmla="*/ 2278665 w 4035207"/>
              <a:gd name="connsiteY3" fmla="*/ 15039 h 3510642"/>
              <a:gd name="connsiteX4" fmla="*/ 1465158 w 4035207"/>
              <a:gd name="connsiteY4" fmla="*/ 90376 h 3510642"/>
              <a:gd name="connsiteX5" fmla="*/ 513326 w 4035207"/>
              <a:gd name="connsiteY5" fmla="*/ 538259 h 3510642"/>
              <a:gd name="connsiteX6" fmla="*/ 11768 w 4035207"/>
              <a:gd name="connsiteY6" fmla="*/ 1871229 h 3510642"/>
              <a:gd name="connsiteX7" fmla="*/ 3038705 w 4035207"/>
              <a:gd name="connsiteY7" fmla="*/ 3418838 h 3510642"/>
              <a:gd name="connsiteX8" fmla="*/ 3916258 w 4035207"/>
              <a:gd name="connsiteY8" fmla="*/ 2865760 h 3510642"/>
              <a:gd name="connsiteX9" fmla="*/ 3782073 w 4035207"/>
              <a:gd name="connsiteY9" fmla="*/ 1878923 h 3510642"/>
              <a:gd name="connsiteX0" fmla="*/ 3961534 w 4117471"/>
              <a:gd name="connsiteY0" fmla="*/ 1669688 h 3510642"/>
              <a:gd name="connsiteX1" fmla="*/ 3641093 w 4117471"/>
              <a:gd name="connsiteY1" fmla="*/ 1062000 h 3510642"/>
              <a:gd name="connsiteX2" fmla="*/ 3054411 w 4117471"/>
              <a:gd name="connsiteY2" fmla="*/ 326494 h 3510642"/>
              <a:gd name="connsiteX3" fmla="*/ 2278665 w 4117471"/>
              <a:gd name="connsiteY3" fmla="*/ 15039 h 3510642"/>
              <a:gd name="connsiteX4" fmla="*/ 1465158 w 4117471"/>
              <a:gd name="connsiteY4" fmla="*/ 90376 h 3510642"/>
              <a:gd name="connsiteX5" fmla="*/ 513326 w 4117471"/>
              <a:gd name="connsiteY5" fmla="*/ 538259 h 3510642"/>
              <a:gd name="connsiteX6" fmla="*/ 11768 w 4117471"/>
              <a:gd name="connsiteY6" fmla="*/ 1871229 h 3510642"/>
              <a:gd name="connsiteX7" fmla="*/ 3038705 w 4117471"/>
              <a:gd name="connsiteY7" fmla="*/ 3418838 h 3510642"/>
              <a:gd name="connsiteX8" fmla="*/ 3916258 w 4117471"/>
              <a:gd name="connsiteY8" fmla="*/ 2865760 h 3510642"/>
              <a:gd name="connsiteX9" fmla="*/ 3961534 w 411747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 name="connsiteX0" fmla="*/ 3961534 w 4043361"/>
              <a:gd name="connsiteY0" fmla="*/ 1669688 h 3510642"/>
              <a:gd name="connsiteX1" fmla="*/ 3641093 w 4043361"/>
              <a:gd name="connsiteY1" fmla="*/ 1062000 h 3510642"/>
              <a:gd name="connsiteX2" fmla="*/ 3054411 w 4043361"/>
              <a:gd name="connsiteY2" fmla="*/ 326494 h 3510642"/>
              <a:gd name="connsiteX3" fmla="*/ 2278665 w 4043361"/>
              <a:gd name="connsiteY3" fmla="*/ 15039 h 3510642"/>
              <a:gd name="connsiteX4" fmla="*/ 1465158 w 4043361"/>
              <a:gd name="connsiteY4" fmla="*/ 90376 h 3510642"/>
              <a:gd name="connsiteX5" fmla="*/ 513326 w 4043361"/>
              <a:gd name="connsiteY5" fmla="*/ 538259 h 3510642"/>
              <a:gd name="connsiteX6" fmla="*/ 11768 w 4043361"/>
              <a:gd name="connsiteY6" fmla="*/ 1871229 h 3510642"/>
              <a:gd name="connsiteX7" fmla="*/ 3038705 w 4043361"/>
              <a:gd name="connsiteY7" fmla="*/ 3418838 h 3510642"/>
              <a:gd name="connsiteX8" fmla="*/ 3916258 w 4043361"/>
              <a:gd name="connsiteY8" fmla="*/ 2865760 h 3510642"/>
              <a:gd name="connsiteX9" fmla="*/ 3961534 w 4043361"/>
              <a:gd name="connsiteY9" fmla="*/ 1669688 h 351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361" h="3510642">
                <a:moveTo>
                  <a:pt x="3961534" y="1669688"/>
                </a:moveTo>
                <a:cubicBezTo>
                  <a:pt x="3886232" y="1462930"/>
                  <a:pt x="3792280" y="1285866"/>
                  <a:pt x="3641093" y="1062000"/>
                </a:cubicBezTo>
                <a:cubicBezTo>
                  <a:pt x="3489906" y="838134"/>
                  <a:pt x="3281482" y="500988"/>
                  <a:pt x="3054411" y="326494"/>
                </a:cubicBezTo>
                <a:cubicBezTo>
                  <a:pt x="2827340" y="152001"/>
                  <a:pt x="2543541" y="54392"/>
                  <a:pt x="2278665" y="15039"/>
                </a:cubicBezTo>
                <a:cubicBezTo>
                  <a:pt x="2013790" y="-24314"/>
                  <a:pt x="1728010" y="18025"/>
                  <a:pt x="1465158" y="90376"/>
                </a:cubicBezTo>
                <a:cubicBezTo>
                  <a:pt x="1122392" y="184546"/>
                  <a:pt x="780547" y="309264"/>
                  <a:pt x="513326" y="538259"/>
                </a:cubicBezTo>
                <a:cubicBezTo>
                  <a:pt x="142044" y="855682"/>
                  <a:pt x="-51243" y="1369714"/>
                  <a:pt x="11768" y="1871229"/>
                </a:cubicBezTo>
                <a:cubicBezTo>
                  <a:pt x="194707" y="3318237"/>
                  <a:pt x="1885997" y="3715245"/>
                  <a:pt x="3038705" y="3418838"/>
                </a:cubicBezTo>
                <a:cubicBezTo>
                  <a:pt x="3384575" y="3329836"/>
                  <a:pt x="3762453" y="3157285"/>
                  <a:pt x="3916258" y="2865760"/>
                </a:cubicBezTo>
                <a:cubicBezTo>
                  <a:pt x="4070063" y="2574235"/>
                  <a:pt x="4083204" y="2127834"/>
                  <a:pt x="3961534" y="1669688"/>
                </a:cubicBezTo>
                <a:close/>
              </a:path>
            </a:pathLst>
          </a:custGeom>
          <a:solidFill>
            <a:srgbClr val="430716"/>
          </a:solidFill>
          <a:ln w="11479" cap="flat">
            <a:noFill/>
            <a:prstDash val="solid"/>
            <a:miter/>
          </a:ln>
        </p:spPr>
        <p:txBody>
          <a:bodyPr rtlCol="0" anchor="ctr"/>
          <a:lstStyle/>
          <a:p>
            <a:pPr algn="ctr"/>
            <a:r>
              <a:rPr lang="it-CO" sz="2400" dirty="0">
                <a:solidFill>
                  <a:schemeClr val="bg1"/>
                </a:solidFill>
                <a:latin typeface="Proxima Nova Thin" panose="02000506030000020004" pitchFamily="2" charset="0"/>
              </a:rPr>
              <a:t>3</a:t>
            </a:r>
          </a:p>
        </p:txBody>
      </p:sp>
    </p:spTree>
    <p:extLst>
      <p:ext uri="{BB962C8B-B14F-4D97-AF65-F5344CB8AC3E}">
        <p14:creationId xmlns:p14="http://schemas.microsoft.com/office/powerpoint/2010/main" val="39896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4D8F4A4-CEB5-DF43-19C3-1B8E04950B08}"/>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3" name="Picture 7">
            <a:extLst>
              <a:ext uri="{FF2B5EF4-FFF2-40B4-BE49-F238E27FC236}">
                <a16:creationId xmlns:a16="http://schemas.microsoft.com/office/drawing/2014/main" id="{FFCD058F-050B-899B-32CE-206B288DC96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EC43308B-2E5B-2CAA-C0A7-ACDAA99CC8B2}"/>
              </a:ext>
            </a:extLst>
          </p:cNvPr>
          <p:cNvSpPr txBox="1"/>
          <p:nvPr/>
        </p:nvSpPr>
        <p:spPr>
          <a:xfrm>
            <a:off x="3896687" y="2907329"/>
            <a:ext cx="4028113" cy="707886"/>
          </a:xfrm>
          <a:prstGeom prst="rect">
            <a:avLst/>
          </a:prstGeom>
          <a:noFill/>
        </p:spPr>
        <p:txBody>
          <a:bodyPr wrap="square" rtlCol="0">
            <a:spAutoFit/>
          </a:bodyPr>
          <a:lstStyle/>
          <a:p>
            <a:r>
              <a:rPr lang="it-CO" sz="4000" b="1" dirty="0">
                <a:solidFill>
                  <a:srgbClr val="0070C0"/>
                </a:solidFill>
                <a:latin typeface="Proxima Nova Rg" panose="02000506030000020004" pitchFamily="2" charset="0"/>
              </a:rPr>
              <a:t>End of Module 3</a:t>
            </a:r>
          </a:p>
        </p:txBody>
      </p:sp>
      <p:sp>
        <p:nvSpPr>
          <p:cNvPr id="8" name="Elemento grafico 28">
            <a:extLst>
              <a:ext uri="{FF2B5EF4-FFF2-40B4-BE49-F238E27FC236}">
                <a16:creationId xmlns:a16="http://schemas.microsoft.com/office/drawing/2014/main" id="{408BA647-F5F3-8688-FE3D-639DFA29A3B4}"/>
              </a:ext>
            </a:extLst>
          </p:cNvPr>
          <p:cNvSpPr/>
          <p:nvPr/>
        </p:nvSpPr>
        <p:spPr>
          <a:xfrm rot="16200000">
            <a:off x="-4365443" y="3090309"/>
            <a:ext cx="8880670" cy="6431319"/>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ED1951"/>
          </a:solidFill>
          <a:ln w="9504" cap="flat">
            <a:noFill/>
            <a:prstDash val="solid"/>
            <a:miter/>
          </a:ln>
        </p:spPr>
        <p:txBody>
          <a:bodyPr rtlCol="0" anchor="ctr"/>
          <a:lstStyle/>
          <a:p>
            <a:endParaRPr lang="it-CO" dirty="0"/>
          </a:p>
        </p:txBody>
      </p:sp>
      <p:pic>
        <p:nvPicPr>
          <p:cNvPr id="9" name="Elemento grafico 8">
            <a:extLst>
              <a:ext uri="{FF2B5EF4-FFF2-40B4-BE49-F238E27FC236}">
                <a16:creationId xmlns:a16="http://schemas.microsoft.com/office/drawing/2014/main" id="{3E769693-7EDB-A781-CB54-CE614000A3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00000">
            <a:off x="9584890" y="881269"/>
            <a:ext cx="7359886" cy="6408418"/>
          </a:xfrm>
          <a:prstGeom prst="rect">
            <a:avLst/>
          </a:prstGeom>
        </p:spPr>
      </p:pic>
      <p:sp>
        <p:nvSpPr>
          <p:cNvPr id="10" name="Elemento grafico 8">
            <a:extLst>
              <a:ext uri="{FF2B5EF4-FFF2-40B4-BE49-F238E27FC236}">
                <a16:creationId xmlns:a16="http://schemas.microsoft.com/office/drawing/2014/main" id="{5E20CEBB-BD3F-E955-5D1E-03044D0A6681}"/>
              </a:ext>
            </a:extLst>
          </p:cNvPr>
          <p:cNvSpPr/>
          <p:nvPr/>
        </p:nvSpPr>
        <p:spPr>
          <a:xfrm>
            <a:off x="10841321" y="5091315"/>
            <a:ext cx="572961" cy="2963600"/>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F25A22"/>
          </a:solidFill>
          <a:ln w="8996" cap="flat">
            <a:noFill/>
            <a:prstDash val="solid"/>
            <a:miter/>
          </a:ln>
        </p:spPr>
        <p:txBody>
          <a:bodyPr rtlCol="0" anchor="ctr"/>
          <a:lstStyle/>
          <a:p>
            <a:endParaRPr lang="it-CO"/>
          </a:p>
        </p:txBody>
      </p:sp>
      <p:sp>
        <p:nvSpPr>
          <p:cNvPr id="14" name="Figura a mano libera 13">
            <a:extLst>
              <a:ext uri="{FF2B5EF4-FFF2-40B4-BE49-F238E27FC236}">
                <a16:creationId xmlns:a16="http://schemas.microsoft.com/office/drawing/2014/main" id="{479A3220-1E8E-54F9-6298-F9C7AEC26A06}"/>
              </a:ext>
            </a:extLst>
          </p:cNvPr>
          <p:cNvSpPr/>
          <p:nvPr/>
        </p:nvSpPr>
        <p:spPr>
          <a:xfrm rot="3829088">
            <a:off x="-3359275" y="2657005"/>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15" name="Elemento grafico 36">
            <a:extLst>
              <a:ext uri="{FF2B5EF4-FFF2-40B4-BE49-F238E27FC236}">
                <a16:creationId xmlns:a16="http://schemas.microsoft.com/office/drawing/2014/main" id="{34D11B08-7A88-185B-8297-A6F637B90072}"/>
              </a:ext>
            </a:extLst>
          </p:cNvPr>
          <p:cNvSpPr/>
          <p:nvPr/>
        </p:nvSpPr>
        <p:spPr>
          <a:xfrm rot="18660181">
            <a:off x="2946875" y="6023908"/>
            <a:ext cx="378026" cy="378026"/>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D1951"/>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562087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Elemento grafico 63">
            <a:extLst>
              <a:ext uri="{FF2B5EF4-FFF2-40B4-BE49-F238E27FC236}">
                <a16:creationId xmlns:a16="http://schemas.microsoft.com/office/drawing/2014/main" id="{19221F52-8615-9816-9823-B1E85052E1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4400000">
            <a:off x="9136734" y="3816744"/>
            <a:ext cx="6614935" cy="5759771"/>
          </a:xfrm>
          <a:prstGeom prst="rect">
            <a:avLst/>
          </a:prstGeom>
        </p:spPr>
      </p:pic>
      <p:sp>
        <p:nvSpPr>
          <p:cNvPr id="4" name="Rettangolo 3">
            <a:extLst>
              <a:ext uri="{FF2B5EF4-FFF2-40B4-BE49-F238E27FC236}">
                <a16:creationId xmlns:a16="http://schemas.microsoft.com/office/drawing/2014/main" id="{F386BDBC-E425-75C0-5C7E-6AE94535E3DE}"/>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0" name="CasellaDiTesto 19">
            <a:extLst>
              <a:ext uri="{FF2B5EF4-FFF2-40B4-BE49-F238E27FC236}">
                <a16:creationId xmlns:a16="http://schemas.microsoft.com/office/drawing/2014/main" id="{9EDE0941-4E57-14D4-68F5-9B8CCD44F903}"/>
              </a:ext>
            </a:extLst>
          </p:cNvPr>
          <p:cNvSpPr txBox="1"/>
          <p:nvPr/>
        </p:nvSpPr>
        <p:spPr>
          <a:xfrm>
            <a:off x="341276" y="338943"/>
            <a:ext cx="6005845" cy="1938992"/>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What are the challenges in communicating with older persons?</a:t>
            </a:r>
          </a:p>
        </p:txBody>
      </p:sp>
      <p:sp>
        <p:nvSpPr>
          <p:cNvPr id="38" name="Elemento grafico 10">
            <a:extLst>
              <a:ext uri="{FF2B5EF4-FFF2-40B4-BE49-F238E27FC236}">
                <a16:creationId xmlns:a16="http://schemas.microsoft.com/office/drawing/2014/main" id="{31764124-214D-9BEA-06CC-B1B4A2F74483}"/>
              </a:ext>
            </a:extLst>
          </p:cNvPr>
          <p:cNvSpPr/>
          <p:nvPr/>
        </p:nvSpPr>
        <p:spPr>
          <a:xfrm>
            <a:off x="7012708" y="-1565402"/>
            <a:ext cx="2299141" cy="2203023"/>
          </a:xfrm>
          <a:custGeom>
            <a:avLst/>
            <a:gdLst>
              <a:gd name="connsiteX0" fmla="*/ 0 w 1504059"/>
              <a:gd name="connsiteY0" fmla="*/ 71994 h 1441180"/>
              <a:gd name="connsiteX1" fmla="*/ 71483 w 1504059"/>
              <a:gd name="connsiteY1" fmla="*/ 71994 h 1441180"/>
              <a:gd name="connsiteX2" fmla="*/ 71483 w 1504059"/>
              <a:gd name="connsiteY2" fmla="*/ 0 h 1441180"/>
              <a:gd name="connsiteX3" fmla="*/ 0 w 1504059"/>
              <a:gd name="connsiteY3" fmla="*/ 0 h 1441180"/>
              <a:gd name="connsiteX4" fmla="*/ 238709 w 1504059"/>
              <a:gd name="connsiteY4" fmla="*/ 71994 h 1441180"/>
              <a:gd name="connsiteX5" fmla="*/ 310192 w 1504059"/>
              <a:gd name="connsiteY5" fmla="*/ 71994 h 1441180"/>
              <a:gd name="connsiteX6" fmla="*/ 310192 w 1504059"/>
              <a:gd name="connsiteY6" fmla="*/ 0 h 1441180"/>
              <a:gd name="connsiteX7" fmla="*/ 238709 w 1504059"/>
              <a:gd name="connsiteY7" fmla="*/ 0 h 1441180"/>
              <a:gd name="connsiteX8" fmla="*/ 477741 w 1504059"/>
              <a:gd name="connsiteY8" fmla="*/ 71994 h 1441180"/>
              <a:gd name="connsiteX9" fmla="*/ 549871 w 1504059"/>
              <a:gd name="connsiteY9" fmla="*/ 71994 h 1441180"/>
              <a:gd name="connsiteX10" fmla="*/ 549871 w 1504059"/>
              <a:gd name="connsiteY10" fmla="*/ 0 h 1441180"/>
              <a:gd name="connsiteX11" fmla="*/ 478711 w 1504059"/>
              <a:gd name="connsiteY11" fmla="*/ 0 h 1441180"/>
              <a:gd name="connsiteX12" fmla="*/ 716450 w 1504059"/>
              <a:gd name="connsiteY12" fmla="*/ 71994 h 1441180"/>
              <a:gd name="connsiteX13" fmla="*/ 787610 w 1504059"/>
              <a:gd name="connsiteY13" fmla="*/ 71994 h 1441180"/>
              <a:gd name="connsiteX14" fmla="*/ 787610 w 1504059"/>
              <a:gd name="connsiteY14" fmla="*/ 0 h 1441180"/>
              <a:gd name="connsiteX15" fmla="*/ 716450 w 1504059"/>
              <a:gd name="connsiteY15" fmla="*/ 0 h 1441180"/>
              <a:gd name="connsiteX16" fmla="*/ 955159 w 1504059"/>
              <a:gd name="connsiteY16" fmla="*/ 71994 h 1441180"/>
              <a:gd name="connsiteX17" fmla="*/ 1026642 w 1504059"/>
              <a:gd name="connsiteY17" fmla="*/ 71994 h 1441180"/>
              <a:gd name="connsiteX18" fmla="*/ 1026642 w 1504059"/>
              <a:gd name="connsiteY18" fmla="*/ 0 h 1441180"/>
              <a:gd name="connsiteX19" fmla="*/ 955159 w 1504059"/>
              <a:gd name="connsiteY19" fmla="*/ 0 h 1441180"/>
              <a:gd name="connsiteX20" fmla="*/ 1193867 w 1504059"/>
              <a:gd name="connsiteY20" fmla="*/ 71994 h 1441180"/>
              <a:gd name="connsiteX21" fmla="*/ 1265351 w 1504059"/>
              <a:gd name="connsiteY21" fmla="*/ 71994 h 1441180"/>
              <a:gd name="connsiteX22" fmla="*/ 1265351 w 1504059"/>
              <a:gd name="connsiteY22" fmla="*/ 0 h 1441180"/>
              <a:gd name="connsiteX23" fmla="*/ 1193867 w 1504059"/>
              <a:gd name="connsiteY23" fmla="*/ 0 h 1441180"/>
              <a:gd name="connsiteX24" fmla="*/ 1432900 w 1504059"/>
              <a:gd name="connsiteY24" fmla="*/ 0 h 1441180"/>
              <a:gd name="connsiteX25" fmla="*/ 1432900 w 1504059"/>
              <a:gd name="connsiteY25" fmla="*/ 71994 h 1441180"/>
              <a:gd name="connsiteX26" fmla="*/ 1504059 w 1504059"/>
              <a:gd name="connsiteY26" fmla="*/ 71994 h 1441180"/>
              <a:gd name="connsiteX27" fmla="*/ 1504059 w 1504059"/>
              <a:gd name="connsiteY27" fmla="*/ 0 h 1441180"/>
              <a:gd name="connsiteX28" fmla="*/ 0 w 1504059"/>
              <a:gd name="connsiteY28" fmla="*/ 345636 h 1441180"/>
              <a:gd name="connsiteX29" fmla="*/ 71483 w 1504059"/>
              <a:gd name="connsiteY29" fmla="*/ 345636 h 1441180"/>
              <a:gd name="connsiteX30" fmla="*/ 71483 w 1504059"/>
              <a:gd name="connsiteY30" fmla="*/ 273968 h 1441180"/>
              <a:gd name="connsiteX31" fmla="*/ 0 w 1504059"/>
              <a:gd name="connsiteY31" fmla="*/ 273968 h 1441180"/>
              <a:gd name="connsiteX32" fmla="*/ 238709 w 1504059"/>
              <a:gd name="connsiteY32" fmla="*/ 345636 h 1441180"/>
              <a:gd name="connsiteX33" fmla="*/ 310192 w 1504059"/>
              <a:gd name="connsiteY33" fmla="*/ 345636 h 1441180"/>
              <a:gd name="connsiteX34" fmla="*/ 310192 w 1504059"/>
              <a:gd name="connsiteY34" fmla="*/ 273968 h 1441180"/>
              <a:gd name="connsiteX35" fmla="*/ 238709 w 1504059"/>
              <a:gd name="connsiteY35" fmla="*/ 273968 h 1441180"/>
              <a:gd name="connsiteX36" fmla="*/ 477741 w 1504059"/>
              <a:gd name="connsiteY36" fmla="*/ 345636 h 1441180"/>
              <a:gd name="connsiteX37" fmla="*/ 549871 w 1504059"/>
              <a:gd name="connsiteY37" fmla="*/ 345636 h 1441180"/>
              <a:gd name="connsiteX38" fmla="*/ 549871 w 1504059"/>
              <a:gd name="connsiteY38" fmla="*/ 273968 h 1441180"/>
              <a:gd name="connsiteX39" fmla="*/ 478711 w 1504059"/>
              <a:gd name="connsiteY39" fmla="*/ 273968 h 1441180"/>
              <a:gd name="connsiteX40" fmla="*/ 716450 w 1504059"/>
              <a:gd name="connsiteY40" fmla="*/ 345636 h 1441180"/>
              <a:gd name="connsiteX41" fmla="*/ 787610 w 1504059"/>
              <a:gd name="connsiteY41" fmla="*/ 345636 h 1441180"/>
              <a:gd name="connsiteX42" fmla="*/ 787610 w 1504059"/>
              <a:gd name="connsiteY42" fmla="*/ 273968 h 1441180"/>
              <a:gd name="connsiteX43" fmla="*/ 716450 w 1504059"/>
              <a:gd name="connsiteY43" fmla="*/ 273968 h 1441180"/>
              <a:gd name="connsiteX44" fmla="*/ 955159 w 1504059"/>
              <a:gd name="connsiteY44" fmla="*/ 345636 h 1441180"/>
              <a:gd name="connsiteX45" fmla="*/ 1026642 w 1504059"/>
              <a:gd name="connsiteY45" fmla="*/ 345636 h 1441180"/>
              <a:gd name="connsiteX46" fmla="*/ 1026642 w 1504059"/>
              <a:gd name="connsiteY46" fmla="*/ 273968 h 1441180"/>
              <a:gd name="connsiteX47" fmla="*/ 955159 w 1504059"/>
              <a:gd name="connsiteY47" fmla="*/ 273968 h 1441180"/>
              <a:gd name="connsiteX48" fmla="*/ 1193867 w 1504059"/>
              <a:gd name="connsiteY48" fmla="*/ 345636 h 1441180"/>
              <a:gd name="connsiteX49" fmla="*/ 1265351 w 1504059"/>
              <a:gd name="connsiteY49" fmla="*/ 345636 h 1441180"/>
              <a:gd name="connsiteX50" fmla="*/ 1265351 w 1504059"/>
              <a:gd name="connsiteY50" fmla="*/ 273968 h 1441180"/>
              <a:gd name="connsiteX51" fmla="*/ 1193867 w 1504059"/>
              <a:gd name="connsiteY51" fmla="*/ 273968 h 1441180"/>
              <a:gd name="connsiteX52" fmla="*/ 1432900 w 1504059"/>
              <a:gd name="connsiteY52" fmla="*/ 345636 h 1441180"/>
              <a:gd name="connsiteX53" fmla="*/ 1504059 w 1504059"/>
              <a:gd name="connsiteY53" fmla="*/ 345636 h 1441180"/>
              <a:gd name="connsiteX54" fmla="*/ 1504059 w 1504059"/>
              <a:gd name="connsiteY54" fmla="*/ 273968 h 1441180"/>
              <a:gd name="connsiteX55" fmla="*/ 1432900 w 1504059"/>
              <a:gd name="connsiteY55" fmla="*/ 273968 h 1441180"/>
              <a:gd name="connsiteX56" fmla="*/ 0 w 1504059"/>
              <a:gd name="connsiteY56" fmla="*/ 618952 h 1441180"/>
              <a:gd name="connsiteX57" fmla="*/ 71483 w 1504059"/>
              <a:gd name="connsiteY57" fmla="*/ 618952 h 1441180"/>
              <a:gd name="connsiteX58" fmla="*/ 71483 w 1504059"/>
              <a:gd name="connsiteY58" fmla="*/ 547609 h 1441180"/>
              <a:gd name="connsiteX59" fmla="*/ 0 w 1504059"/>
              <a:gd name="connsiteY59" fmla="*/ 547609 h 1441180"/>
              <a:gd name="connsiteX60" fmla="*/ 238709 w 1504059"/>
              <a:gd name="connsiteY60" fmla="*/ 618952 h 1441180"/>
              <a:gd name="connsiteX61" fmla="*/ 310192 w 1504059"/>
              <a:gd name="connsiteY61" fmla="*/ 618952 h 1441180"/>
              <a:gd name="connsiteX62" fmla="*/ 310192 w 1504059"/>
              <a:gd name="connsiteY62" fmla="*/ 547609 h 1441180"/>
              <a:gd name="connsiteX63" fmla="*/ 238709 w 1504059"/>
              <a:gd name="connsiteY63" fmla="*/ 547609 h 1441180"/>
              <a:gd name="connsiteX64" fmla="*/ 477741 w 1504059"/>
              <a:gd name="connsiteY64" fmla="*/ 618952 h 1441180"/>
              <a:gd name="connsiteX65" fmla="*/ 549871 w 1504059"/>
              <a:gd name="connsiteY65" fmla="*/ 618952 h 1441180"/>
              <a:gd name="connsiteX66" fmla="*/ 549871 w 1504059"/>
              <a:gd name="connsiteY66" fmla="*/ 547609 h 1441180"/>
              <a:gd name="connsiteX67" fmla="*/ 478711 w 1504059"/>
              <a:gd name="connsiteY67" fmla="*/ 547609 h 1441180"/>
              <a:gd name="connsiteX68" fmla="*/ 716450 w 1504059"/>
              <a:gd name="connsiteY68" fmla="*/ 618952 h 1441180"/>
              <a:gd name="connsiteX69" fmla="*/ 787610 w 1504059"/>
              <a:gd name="connsiteY69" fmla="*/ 618952 h 1441180"/>
              <a:gd name="connsiteX70" fmla="*/ 787610 w 1504059"/>
              <a:gd name="connsiteY70" fmla="*/ 547609 h 1441180"/>
              <a:gd name="connsiteX71" fmla="*/ 716450 w 1504059"/>
              <a:gd name="connsiteY71" fmla="*/ 547609 h 1441180"/>
              <a:gd name="connsiteX72" fmla="*/ 955159 w 1504059"/>
              <a:gd name="connsiteY72" fmla="*/ 618952 h 1441180"/>
              <a:gd name="connsiteX73" fmla="*/ 1026642 w 1504059"/>
              <a:gd name="connsiteY73" fmla="*/ 618952 h 1441180"/>
              <a:gd name="connsiteX74" fmla="*/ 1026642 w 1504059"/>
              <a:gd name="connsiteY74" fmla="*/ 547609 h 1441180"/>
              <a:gd name="connsiteX75" fmla="*/ 955159 w 1504059"/>
              <a:gd name="connsiteY75" fmla="*/ 547609 h 1441180"/>
              <a:gd name="connsiteX76" fmla="*/ 1193867 w 1504059"/>
              <a:gd name="connsiteY76" fmla="*/ 618952 h 1441180"/>
              <a:gd name="connsiteX77" fmla="*/ 1265351 w 1504059"/>
              <a:gd name="connsiteY77" fmla="*/ 618952 h 1441180"/>
              <a:gd name="connsiteX78" fmla="*/ 1265351 w 1504059"/>
              <a:gd name="connsiteY78" fmla="*/ 547609 h 1441180"/>
              <a:gd name="connsiteX79" fmla="*/ 1193867 w 1504059"/>
              <a:gd name="connsiteY79" fmla="*/ 547609 h 1441180"/>
              <a:gd name="connsiteX80" fmla="*/ 1432900 w 1504059"/>
              <a:gd name="connsiteY80" fmla="*/ 618952 h 1441180"/>
              <a:gd name="connsiteX81" fmla="*/ 1504059 w 1504059"/>
              <a:gd name="connsiteY81" fmla="*/ 618952 h 1441180"/>
              <a:gd name="connsiteX82" fmla="*/ 1504059 w 1504059"/>
              <a:gd name="connsiteY82" fmla="*/ 547609 h 1441180"/>
              <a:gd name="connsiteX83" fmla="*/ 1432900 w 1504059"/>
              <a:gd name="connsiteY83" fmla="*/ 547609 h 1441180"/>
              <a:gd name="connsiteX84" fmla="*/ 0 w 1504059"/>
              <a:gd name="connsiteY84" fmla="*/ 893571 h 1441180"/>
              <a:gd name="connsiteX85" fmla="*/ 71483 w 1504059"/>
              <a:gd name="connsiteY85" fmla="*/ 893571 h 1441180"/>
              <a:gd name="connsiteX86" fmla="*/ 71483 w 1504059"/>
              <a:gd name="connsiteY86" fmla="*/ 821577 h 1441180"/>
              <a:gd name="connsiteX87" fmla="*/ 0 w 1504059"/>
              <a:gd name="connsiteY87" fmla="*/ 821577 h 1441180"/>
              <a:gd name="connsiteX88" fmla="*/ 238709 w 1504059"/>
              <a:gd name="connsiteY88" fmla="*/ 893571 h 1441180"/>
              <a:gd name="connsiteX89" fmla="*/ 310192 w 1504059"/>
              <a:gd name="connsiteY89" fmla="*/ 893571 h 1441180"/>
              <a:gd name="connsiteX90" fmla="*/ 310192 w 1504059"/>
              <a:gd name="connsiteY90" fmla="*/ 821577 h 1441180"/>
              <a:gd name="connsiteX91" fmla="*/ 238709 w 1504059"/>
              <a:gd name="connsiteY91" fmla="*/ 821577 h 1441180"/>
              <a:gd name="connsiteX92" fmla="*/ 477741 w 1504059"/>
              <a:gd name="connsiteY92" fmla="*/ 893571 h 1441180"/>
              <a:gd name="connsiteX93" fmla="*/ 549871 w 1504059"/>
              <a:gd name="connsiteY93" fmla="*/ 893571 h 1441180"/>
              <a:gd name="connsiteX94" fmla="*/ 549871 w 1504059"/>
              <a:gd name="connsiteY94" fmla="*/ 821577 h 1441180"/>
              <a:gd name="connsiteX95" fmla="*/ 478711 w 1504059"/>
              <a:gd name="connsiteY95" fmla="*/ 821577 h 1441180"/>
              <a:gd name="connsiteX96" fmla="*/ 716450 w 1504059"/>
              <a:gd name="connsiteY96" fmla="*/ 893571 h 1441180"/>
              <a:gd name="connsiteX97" fmla="*/ 787610 w 1504059"/>
              <a:gd name="connsiteY97" fmla="*/ 893571 h 1441180"/>
              <a:gd name="connsiteX98" fmla="*/ 787610 w 1504059"/>
              <a:gd name="connsiteY98" fmla="*/ 821577 h 1441180"/>
              <a:gd name="connsiteX99" fmla="*/ 716450 w 1504059"/>
              <a:gd name="connsiteY99" fmla="*/ 821577 h 1441180"/>
              <a:gd name="connsiteX100" fmla="*/ 955159 w 1504059"/>
              <a:gd name="connsiteY100" fmla="*/ 893571 h 1441180"/>
              <a:gd name="connsiteX101" fmla="*/ 1026642 w 1504059"/>
              <a:gd name="connsiteY101" fmla="*/ 893571 h 1441180"/>
              <a:gd name="connsiteX102" fmla="*/ 1026642 w 1504059"/>
              <a:gd name="connsiteY102" fmla="*/ 821577 h 1441180"/>
              <a:gd name="connsiteX103" fmla="*/ 955159 w 1504059"/>
              <a:gd name="connsiteY103" fmla="*/ 821577 h 1441180"/>
              <a:gd name="connsiteX104" fmla="*/ 1193867 w 1504059"/>
              <a:gd name="connsiteY104" fmla="*/ 893571 h 1441180"/>
              <a:gd name="connsiteX105" fmla="*/ 1265351 w 1504059"/>
              <a:gd name="connsiteY105" fmla="*/ 893571 h 1441180"/>
              <a:gd name="connsiteX106" fmla="*/ 1265351 w 1504059"/>
              <a:gd name="connsiteY106" fmla="*/ 821577 h 1441180"/>
              <a:gd name="connsiteX107" fmla="*/ 1193867 w 1504059"/>
              <a:gd name="connsiteY107" fmla="*/ 821577 h 1441180"/>
              <a:gd name="connsiteX108" fmla="*/ 1432900 w 1504059"/>
              <a:gd name="connsiteY108" fmla="*/ 893571 h 1441180"/>
              <a:gd name="connsiteX109" fmla="*/ 1504059 w 1504059"/>
              <a:gd name="connsiteY109" fmla="*/ 893571 h 1441180"/>
              <a:gd name="connsiteX110" fmla="*/ 1504059 w 1504059"/>
              <a:gd name="connsiteY110" fmla="*/ 821577 h 1441180"/>
              <a:gd name="connsiteX111" fmla="*/ 1432900 w 1504059"/>
              <a:gd name="connsiteY111" fmla="*/ 821577 h 1441180"/>
              <a:gd name="connsiteX112" fmla="*/ 0 w 1504059"/>
              <a:gd name="connsiteY112" fmla="*/ 1167213 h 1441180"/>
              <a:gd name="connsiteX113" fmla="*/ 71483 w 1504059"/>
              <a:gd name="connsiteY113" fmla="*/ 1167213 h 1441180"/>
              <a:gd name="connsiteX114" fmla="*/ 71483 w 1504059"/>
              <a:gd name="connsiteY114" fmla="*/ 1095219 h 1441180"/>
              <a:gd name="connsiteX115" fmla="*/ 0 w 1504059"/>
              <a:gd name="connsiteY115" fmla="*/ 1095219 h 1441180"/>
              <a:gd name="connsiteX116" fmla="*/ 238709 w 1504059"/>
              <a:gd name="connsiteY116" fmla="*/ 1167213 h 1441180"/>
              <a:gd name="connsiteX117" fmla="*/ 310192 w 1504059"/>
              <a:gd name="connsiteY117" fmla="*/ 1167213 h 1441180"/>
              <a:gd name="connsiteX118" fmla="*/ 310192 w 1504059"/>
              <a:gd name="connsiteY118" fmla="*/ 1095219 h 1441180"/>
              <a:gd name="connsiteX119" fmla="*/ 238709 w 1504059"/>
              <a:gd name="connsiteY119" fmla="*/ 1095219 h 1441180"/>
              <a:gd name="connsiteX120" fmla="*/ 477741 w 1504059"/>
              <a:gd name="connsiteY120" fmla="*/ 1167213 h 1441180"/>
              <a:gd name="connsiteX121" fmla="*/ 549871 w 1504059"/>
              <a:gd name="connsiteY121" fmla="*/ 1167213 h 1441180"/>
              <a:gd name="connsiteX122" fmla="*/ 549871 w 1504059"/>
              <a:gd name="connsiteY122" fmla="*/ 1095219 h 1441180"/>
              <a:gd name="connsiteX123" fmla="*/ 478711 w 1504059"/>
              <a:gd name="connsiteY123" fmla="*/ 1095219 h 1441180"/>
              <a:gd name="connsiteX124" fmla="*/ 716450 w 1504059"/>
              <a:gd name="connsiteY124" fmla="*/ 1167213 h 1441180"/>
              <a:gd name="connsiteX125" fmla="*/ 787610 w 1504059"/>
              <a:gd name="connsiteY125" fmla="*/ 1167213 h 1441180"/>
              <a:gd name="connsiteX126" fmla="*/ 787610 w 1504059"/>
              <a:gd name="connsiteY126" fmla="*/ 1095219 h 1441180"/>
              <a:gd name="connsiteX127" fmla="*/ 716450 w 1504059"/>
              <a:gd name="connsiteY127" fmla="*/ 1095219 h 1441180"/>
              <a:gd name="connsiteX128" fmla="*/ 955159 w 1504059"/>
              <a:gd name="connsiteY128" fmla="*/ 1167213 h 1441180"/>
              <a:gd name="connsiteX129" fmla="*/ 1026642 w 1504059"/>
              <a:gd name="connsiteY129" fmla="*/ 1167213 h 1441180"/>
              <a:gd name="connsiteX130" fmla="*/ 1026642 w 1504059"/>
              <a:gd name="connsiteY130" fmla="*/ 1095219 h 1441180"/>
              <a:gd name="connsiteX131" fmla="*/ 955159 w 1504059"/>
              <a:gd name="connsiteY131" fmla="*/ 1095219 h 1441180"/>
              <a:gd name="connsiteX132" fmla="*/ 1193867 w 1504059"/>
              <a:gd name="connsiteY132" fmla="*/ 1167213 h 1441180"/>
              <a:gd name="connsiteX133" fmla="*/ 1265351 w 1504059"/>
              <a:gd name="connsiteY133" fmla="*/ 1167213 h 1441180"/>
              <a:gd name="connsiteX134" fmla="*/ 1265351 w 1504059"/>
              <a:gd name="connsiteY134" fmla="*/ 1095219 h 1441180"/>
              <a:gd name="connsiteX135" fmla="*/ 1193867 w 1504059"/>
              <a:gd name="connsiteY135" fmla="*/ 1095219 h 1441180"/>
              <a:gd name="connsiteX136" fmla="*/ 1432900 w 1504059"/>
              <a:gd name="connsiteY136" fmla="*/ 1167213 h 1441180"/>
              <a:gd name="connsiteX137" fmla="*/ 1504059 w 1504059"/>
              <a:gd name="connsiteY137" fmla="*/ 1167213 h 1441180"/>
              <a:gd name="connsiteX138" fmla="*/ 1504059 w 1504059"/>
              <a:gd name="connsiteY138" fmla="*/ 1095219 h 1441180"/>
              <a:gd name="connsiteX139" fmla="*/ 1432900 w 1504059"/>
              <a:gd name="connsiteY139" fmla="*/ 1095219 h 1441180"/>
              <a:gd name="connsiteX140" fmla="*/ 0 w 1504059"/>
              <a:gd name="connsiteY140" fmla="*/ 1441180 h 1441180"/>
              <a:gd name="connsiteX141" fmla="*/ 71483 w 1504059"/>
              <a:gd name="connsiteY141" fmla="*/ 1441180 h 1441180"/>
              <a:gd name="connsiteX142" fmla="*/ 71483 w 1504059"/>
              <a:gd name="connsiteY142" fmla="*/ 1368209 h 1441180"/>
              <a:gd name="connsiteX143" fmla="*/ 0 w 1504059"/>
              <a:gd name="connsiteY143" fmla="*/ 1368209 h 1441180"/>
              <a:gd name="connsiteX144" fmla="*/ 238709 w 1504059"/>
              <a:gd name="connsiteY144" fmla="*/ 1441180 h 1441180"/>
              <a:gd name="connsiteX145" fmla="*/ 310192 w 1504059"/>
              <a:gd name="connsiteY145" fmla="*/ 1441180 h 1441180"/>
              <a:gd name="connsiteX146" fmla="*/ 310192 w 1504059"/>
              <a:gd name="connsiteY146" fmla="*/ 1368209 h 1441180"/>
              <a:gd name="connsiteX147" fmla="*/ 238709 w 1504059"/>
              <a:gd name="connsiteY147" fmla="*/ 1368209 h 1441180"/>
              <a:gd name="connsiteX148" fmla="*/ 477741 w 1504059"/>
              <a:gd name="connsiteY148" fmla="*/ 1441180 h 1441180"/>
              <a:gd name="connsiteX149" fmla="*/ 549871 w 1504059"/>
              <a:gd name="connsiteY149" fmla="*/ 1441180 h 1441180"/>
              <a:gd name="connsiteX150" fmla="*/ 549871 w 1504059"/>
              <a:gd name="connsiteY150" fmla="*/ 1368209 h 1441180"/>
              <a:gd name="connsiteX151" fmla="*/ 478711 w 1504059"/>
              <a:gd name="connsiteY151" fmla="*/ 1368209 h 1441180"/>
              <a:gd name="connsiteX152" fmla="*/ 716450 w 1504059"/>
              <a:gd name="connsiteY152" fmla="*/ 1441180 h 1441180"/>
              <a:gd name="connsiteX153" fmla="*/ 787610 w 1504059"/>
              <a:gd name="connsiteY153" fmla="*/ 1441180 h 1441180"/>
              <a:gd name="connsiteX154" fmla="*/ 787610 w 1504059"/>
              <a:gd name="connsiteY154" fmla="*/ 1368209 h 1441180"/>
              <a:gd name="connsiteX155" fmla="*/ 716450 w 1504059"/>
              <a:gd name="connsiteY155" fmla="*/ 1368209 h 1441180"/>
              <a:gd name="connsiteX156" fmla="*/ 955159 w 1504059"/>
              <a:gd name="connsiteY156" fmla="*/ 1441180 h 1441180"/>
              <a:gd name="connsiteX157" fmla="*/ 1026642 w 1504059"/>
              <a:gd name="connsiteY157" fmla="*/ 1441180 h 1441180"/>
              <a:gd name="connsiteX158" fmla="*/ 1026642 w 1504059"/>
              <a:gd name="connsiteY158" fmla="*/ 1368209 h 1441180"/>
              <a:gd name="connsiteX159" fmla="*/ 955159 w 1504059"/>
              <a:gd name="connsiteY159" fmla="*/ 1368209 h 1441180"/>
              <a:gd name="connsiteX160" fmla="*/ 1193867 w 1504059"/>
              <a:gd name="connsiteY160" fmla="*/ 1441180 h 1441180"/>
              <a:gd name="connsiteX161" fmla="*/ 1265351 w 1504059"/>
              <a:gd name="connsiteY161" fmla="*/ 1441180 h 1441180"/>
              <a:gd name="connsiteX162" fmla="*/ 1265351 w 1504059"/>
              <a:gd name="connsiteY162" fmla="*/ 1368209 h 1441180"/>
              <a:gd name="connsiteX163" fmla="*/ 1193867 w 1504059"/>
              <a:gd name="connsiteY163" fmla="*/ 1368209 h 1441180"/>
              <a:gd name="connsiteX164" fmla="*/ 1432900 w 1504059"/>
              <a:gd name="connsiteY164" fmla="*/ 1441180 h 1441180"/>
              <a:gd name="connsiteX165" fmla="*/ 1504059 w 1504059"/>
              <a:gd name="connsiteY165" fmla="*/ 1441180 h 1441180"/>
              <a:gd name="connsiteX166" fmla="*/ 1504059 w 1504059"/>
              <a:gd name="connsiteY166" fmla="*/ 1368209 h 1441180"/>
              <a:gd name="connsiteX167" fmla="*/ 1432900 w 1504059"/>
              <a:gd name="connsiteY167" fmla="*/ 1368209 h 14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504059" h="1441180">
                <a:moveTo>
                  <a:pt x="0" y="71994"/>
                </a:moveTo>
                <a:lnTo>
                  <a:pt x="71483" y="71994"/>
                </a:lnTo>
                <a:lnTo>
                  <a:pt x="71483" y="0"/>
                </a:lnTo>
                <a:lnTo>
                  <a:pt x="0" y="0"/>
                </a:lnTo>
                <a:close/>
                <a:moveTo>
                  <a:pt x="238709" y="71994"/>
                </a:moveTo>
                <a:lnTo>
                  <a:pt x="310192" y="71994"/>
                </a:lnTo>
                <a:lnTo>
                  <a:pt x="310192" y="0"/>
                </a:lnTo>
                <a:lnTo>
                  <a:pt x="238709" y="0"/>
                </a:lnTo>
                <a:close/>
                <a:moveTo>
                  <a:pt x="477741" y="71994"/>
                </a:moveTo>
                <a:lnTo>
                  <a:pt x="549871" y="71994"/>
                </a:lnTo>
                <a:lnTo>
                  <a:pt x="549871" y="0"/>
                </a:lnTo>
                <a:lnTo>
                  <a:pt x="478711" y="0"/>
                </a:lnTo>
                <a:close/>
                <a:moveTo>
                  <a:pt x="716450" y="71994"/>
                </a:moveTo>
                <a:lnTo>
                  <a:pt x="787610" y="71994"/>
                </a:lnTo>
                <a:lnTo>
                  <a:pt x="787610" y="0"/>
                </a:lnTo>
                <a:lnTo>
                  <a:pt x="716450" y="0"/>
                </a:lnTo>
                <a:close/>
                <a:moveTo>
                  <a:pt x="955159" y="71994"/>
                </a:moveTo>
                <a:lnTo>
                  <a:pt x="1026642" y="71994"/>
                </a:lnTo>
                <a:lnTo>
                  <a:pt x="1026642" y="0"/>
                </a:lnTo>
                <a:lnTo>
                  <a:pt x="955159" y="0"/>
                </a:lnTo>
                <a:close/>
                <a:moveTo>
                  <a:pt x="1193867" y="71994"/>
                </a:moveTo>
                <a:lnTo>
                  <a:pt x="1265351" y="71994"/>
                </a:lnTo>
                <a:lnTo>
                  <a:pt x="1265351" y="0"/>
                </a:lnTo>
                <a:lnTo>
                  <a:pt x="1193867" y="0"/>
                </a:lnTo>
                <a:close/>
                <a:moveTo>
                  <a:pt x="1432900" y="0"/>
                </a:moveTo>
                <a:lnTo>
                  <a:pt x="1432900" y="71994"/>
                </a:lnTo>
                <a:lnTo>
                  <a:pt x="1504059" y="71994"/>
                </a:lnTo>
                <a:lnTo>
                  <a:pt x="1504059" y="0"/>
                </a:lnTo>
                <a:close/>
                <a:moveTo>
                  <a:pt x="0" y="345636"/>
                </a:moveTo>
                <a:lnTo>
                  <a:pt x="71483" y="345636"/>
                </a:lnTo>
                <a:lnTo>
                  <a:pt x="71483" y="273968"/>
                </a:lnTo>
                <a:lnTo>
                  <a:pt x="0" y="273968"/>
                </a:lnTo>
                <a:close/>
                <a:moveTo>
                  <a:pt x="238709" y="345636"/>
                </a:moveTo>
                <a:lnTo>
                  <a:pt x="310192" y="345636"/>
                </a:lnTo>
                <a:lnTo>
                  <a:pt x="310192" y="273968"/>
                </a:lnTo>
                <a:lnTo>
                  <a:pt x="238709" y="273968"/>
                </a:lnTo>
                <a:close/>
                <a:moveTo>
                  <a:pt x="477741" y="345636"/>
                </a:moveTo>
                <a:lnTo>
                  <a:pt x="549871" y="345636"/>
                </a:lnTo>
                <a:lnTo>
                  <a:pt x="549871" y="273968"/>
                </a:lnTo>
                <a:lnTo>
                  <a:pt x="478711" y="273968"/>
                </a:lnTo>
                <a:close/>
                <a:moveTo>
                  <a:pt x="716450" y="345636"/>
                </a:moveTo>
                <a:lnTo>
                  <a:pt x="787610" y="345636"/>
                </a:lnTo>
                <a:lnTo>
                  <a:pt x="787610" y="273968"/>
                </a:lnTo>
                <a:lnTo>
                  <a:pt x="716450" y="273968"/>
                </a:lnTo>
                <a:close/>
                <a:moveTo>
                  <a:pt x="955159" y="345636"/>
                </a:moveTo>
                <a:lnTo>
                  <a:pt x="1026642" y="345636"/>
                </a:lnTo>
                <a:lnTo>
                  <a:pt x="1026642" y="273968"/>
                </a:lnTo>
                <a:lnTo>
                  <a:pt x="955159" y="273968"/>
                </a:lnTo>
                <a:close/>
                <a:moveTo>
                  <a:pt x="1193867" y="345636"/>
                </a:moveTo>
                <a:lnTo>
                  <a:pt x="1265351" y="345636"/>
                </a:lnTo>
                <a:lnTo>
                  <a:pt x="1265351" y="273968"/>
                </a:lnTo>
                <a:lnTo>
                  <a:pt x="1193867" y="273968"/>
                </a:lnTo>
                <a:close/>
                <a:moveTo>
                  <a:pt x="1432900" y="345636"/>
                </a:moveTo>
                <a:lnTo>
                  <a:pt x="1504059" y="345636"/>
                </a:lnTo>
                <a:lnTo>
                  <a:pt x="1504059" y="273968"/>
                </a:lnTo>
                <a:lnTo>
                  <a:pt x="1432900" y="273968"/>
                </a:lnTo>
                <a:close/>
                <a:moveTo>
                  <a:pt x="0" y="618952"/>
                </a:moveTo>
                <a:lnTo>
                  <a:pt x="71483" y="618952"/>
                </a:lnTo>
                <a:lnTo>
                  <a:pt x="71483" y="547609"/>
                </a:lnTo>
                <a:lnTo>
                  <a:pt x="0" y="547609"/>
                </a:lnTo>
                <a:close/>
                <a:moveTo>
                  <a:pt x="238709" y="618952"/>
                </a:moveTo>
                <a:lnTo>
                  <a:pt x="310192" y="618952"/>
                </a:lnTo>
                <a:lnTo>
                  <a:pt x="310192" y="547609"/>
                </a:lnTo>
                <a:lnTo>
                  <a:pt x="238709" y="547609"/>
                </a:lnTo>
                <a:close/>
                <a:moveTo>
                  <a:pt x="477741" y="618952"/>
                </a:moveTo>
                <a:lnTo>
                  <a:pt x="549871" y="618952"/>
                </a:lnTo>
                <a:lnTo>
                  <a:pt x="549871" y="547609"/>
                </a:lnTo>
                <a:lnTo>
                  <a:pt x="478711" y="547609"/>
                </a:lnTo>
                <a:close/>
                <a:moveTo>
                  <a:pt x="716450" y="618952"/>
                </a:moveTo>
                <a:lnTo>
                  <a:pt x="787610" y="618952"/>
                </a:lnTo>
                <a:lnTo>
                  <a:pt x="787610" y="547609"/>
                </a:lnTo>
                <a:lnTo>
                  <a:pt x="716450" y="547609"/>
                </a:lnTo>
                <a:close/>
                <a:moveTo>
                  <a:pt x="955159" y="618952"/>
                </a:moveTo>
                <a:lnTo>
                  <a:pt x="1026642" y="618952"/>
                </a:lnTo>
                <a:lnTo>
                  <a:pt x="1026642" y="547609"/>
                </a:lnTo>
                <a:lnTo>
                  <a:pt x="955159" y="547609"/>
                </a:lnTo>
                <a:close/>
                <a:moveTo>
                  <a:pt x="1193867" y="618952"/>
                </a:moveTo>
                <a:lnTo>
                  <a:pt x="1265351" y="618952"/>
                </a:lnTo>
                <a:lnTo>
                  <a:pt x="1265351" y="547609"/>
                </a:lnTo>
                <a:lnTo>
                  <a:pt x="1193867" y="547609"/>
                </a:lnTo>
                <a:close/>
                <a:moveTo>
                  <a:pt x="1432900" y="618952"/>
                </a:moveTo>
                <a:lnTo>
                  <a:pt x="1504059" y="618952"/>
                </a:lnTo>
                <a:lnTo>
                  <a:pt x="1504059" y="547609"/>
                </a:lnTo>
                <a:lnTo>
                  <a:pt x="1432900" y="547609"/>
                </a:lnTo>
                <a:close/>
                <a:moveTo>
                  <a:pt x="0" y="893571"/>
                </a:moveTo>
                <a:lnTo>
                  <a:pt x="71483" y="893571"/>
                </a:lnTo>
                <a:lnTo>
                  <a:pt x="71483" y="821577"/>
                </a:lnTo>
                <a:lnTo>
                  <a:pt x="0" y="821577"/>
                </a:lnTo>
                <a:close/>
                <a:moveTo>
                  <a:pt x="238709" y="893571"/>
                </a:moveTo>
                <a:lnTo>
                  <a:pt x="310192" y="893571"/>
                </a:lnTo>
                <a:lnTo>
                  <a:pt x="310192" y="821577"/>
                </a:lnTo>
                <a:lnTo>
                  <a:pt x="238709" y="821577"/>
                </a:lnTo>
                <a:close/>
                <a:moveTo>
                  <a:pt x="477741" y="893571"/>
                </a:moveTo>
                <a:lnTo>
                  <a:pt x="549871" y="893571"/>
                </a:lnTo>
                <a:lnTo>
                  <a:pt x="549871" y="821577"/>
                </a:lnTo>
                <a:lnTo>
                  <a:pt x="478711" y="821577"/>
                </a:lnTo>
                <a:close/>
                <a:moveTo>
                  <a:pt x="716450" y="893571"/>
                </a:moveTo>
                <a:lnTo>
                  <a:pt x="787610" y="893571"/>
                </a:lnTo>
                <a:lnTo>
                  <a:pt x="787610" y="821577"/>
                </a:lnTo>
                <a:lnTo>
                  <a:pt x="716450" y="821577"/>
                </a:lnTo>
                <a:close/>
                <a:moveTo>
                  <a:pt x="955159" y="893571"/>
                </a:moveTo>
                <a:lnTo>
                  <a:pt x="1026642" y="893571"/>
                </a:lnTo>
                <a:lnTo>
                  <a:pt x="1026642" y="821577"/>
                </a:lnTo>
                <a:lnTo>
                  <a:pt x="955159" y="821577"/>
                </a:lnTo>
                <a:close/>
                <a:moveTo>
                  <a:pt x="1193867" y="893571"/>
                </a:moveTo>
                <a:lnTo>
                  <a:pt x="1265351" y="893571"/>
                </a:lnTo>
                <a:lnTo>
                  <a:pt x="1265351" y="821577"/>
                </a:lnTo>
                <a:lnTo>
                  <a:pt x="1193867" y="821577"/>
                </a:lnTo>
                <a:close/>
                <a:moveTo>
                  <a:pt x="1432900" y="893571"/>
                </a:moveTo>
                <a:lnTo>
                  <a:pt x="1504059" y="893571"/>
                </a:lnTo>
                <a:lnTo>
                  <a:pt x="1504059" y="821577"/>
                </a:lnTo>
                <a:lnTo>
                  <a:pt x="1432900" y="821577"/>
                </a:lnTo>
                <a:close/>
                <a:moveTo>
                  <a:pt x="0" y="1167213"/>
                </a:moveTo>
                <a:lnTo>
                  <a:pt x="71483" y="1167213"/>
                </a:lnTo>
                <a:lnTo>
                  <a:pt x="71483" y="1095219"/>
                </a:lnTo>
                <a:lnTo>
                  <a:pt x="0" y="1095219"/>
                </a:lnTo>
                <a:close/>
                <a:moveTo>
                  <a:pt x="238709" y="1167213"/>
                </a:moveTo>
                <a:lnTo>
                  <a:pt x="310192" y="1167213"/>
                </a:lnTo>
                <a:lnTo>
                  <a:pt x="310192" y="1095219"/>
                </a:lnTo>
                <a:lnTo>
                  <a:pt x="238709" y="1095219"/>
                </a:lnTo>
                <a:close/>
                <a:moveTo>
                  <a:pt x="477741" y="1167213"/>
                </a:moveTo>
                <a:lnTo>
                  <a:pt x="549871" y="1167213"/>
                </a:lnTo>
                <a:lnTo>
                  <a:pt x="549871" y="1095219"/>
                </a:lnTo>
                <a:lnTo>
                  <a:pt x="478711" y="1095219"/>
                </a:lnTo>
                <a:close/>
                <a:moveTo>
                  <a:pt x="716450" y="1167213"/>
                </a:moveTo>
                <a:lnTo>
                  <a:pt x="787610" y="1167213"/>
                </a:lnTo>
                <a:lnTo>
                  <a:pt x="787610" y="1095219"/>
                </a:lnTo>
                <a:lnTo>
                  <a:pt x="716450" y="1095219"/>
                </a:lnTo>
                <a:close/>
                <a:moveTo>
                  <a:pt x="955159" y="1167213"/>
                </a:moveTo>
                <a:lnTo>
                  <a:pt x="1026642" y="1167213"/>
                </a:lnTo>
                <a:lnTo>
                  <a:pt x="1026642" y="1095219"/>
                </a:lnTo>
                <a:lnTo>
                  <a:pt x="955159" y="1095219"/>
                </a:lnTo>
                <a:close/>
                <a:moveTo>
                  <a:pt x="1193867" y="1167213"/>
                </a:moveTo>
                <a:lnTo>
                  <a:pt x="1265351" y="1167213"/>
                </a:lnTo>
                <a:lnTo>
                  <a:pt x="1265351" y="1095219"/>
                </a:lnTo>
                <a:lnTo>
                  <a:pt x="1193867" y="1095219"/>
                </a:lnTo>
                <a:close/>
                <a:moveTo>
                  <a:pt x="1432900" y="1167213"/>
                </a:moveTo>
                <a:lnTo>
                  <a:pt x="1504059" y="1167213"/>
                </a:lnTo>
                <a:lnTo>
                  <a:pt x="1504059" y="1095219"/>
                </a:lnTo>
                <a:lnTo>
                  <a:pt x="1432900" y="1095219"/>
                </a:lnTo>
                <a:close/>
                <a:moveTo>
                  <a:pt x="0" y="1441180"/>
                </a:moveTo>
                <a:lnTo>
                  <a:pt x="71483" y="1441180"/>
                </a:lnTo>
                <a:lnTo>
                  <a:pt x="71483" y="1368209"/>
                </a:lnTo>
                <a:lnTo>
                  <a:pt x="0" y="1368209"/>
                </a:lnTo>
                <a:close/>
                <a:moveTo>
                  <a:pt x="238709" y="1441180"/>
                </a:moveTo>
                <a:lnTo>
                  <a:pt x="310192" y="1441180"/>
                </a:lnTo>
                <a:lnTo>
                  <a:pt x="310192" y="1368209"/>
                </a:lnTo>
                <a:lnTo>
                  <a:pt x="238709" y="1368209"/>
                </a:lnTo>
                <a:close/>
                <a:moveTo>
                  <a:pt x="477741" y="1441180"/>
                </a:moveTo>
                <a:lnTo>
                  <a:pt x="549871" y="1441180"/>
                </a:lnTo>
                <a:lnTo>
                  <a:pt x="549871" y="1368209"/>
                </a:lnTo>
                <a:lnTo>
                  <a:pt x="478711" y="1368209"/>
                </a:lnTo>
                <a:close/>
                <a:moveTo>
                  <a:pt x="716450" y="1441180"/>
                </a:moveTo>
                <a:lnTo>
                  <a:pt x="787610" y="1441180"/>
                </a:lnTo>
                <a:lnTo>
                  <a:pt x="787610" y="1368209"/>
                </a:lnTo>
                <a:lnTo>
                  <a:pt x="716450" y="1368209"/>
                </a:lnTo>
                <a:close/>
                <a:moveTo>
                  <a:pt x="955159" y="1441180"/>
                </a:moveTo>
                <a:lnTo>
                  <a:pt x="1026642" y="1441180"/>
                </a:lnTo>
                <a:lnTo>
                  <a:pt x="1026642" y="1368209"/>
                </a:lnTo>
                <a:lnTo>
                  <a:pt x="955159" y="1368209"/>
                </a:lnTo>
                <a:close/>
                <a:moveTo>
                  <a:pt x="1193867" y="1441180"/>
                </a:moveTo>
                <a:lnTo>
                  <a:pt x="1265351" y="1441180"/>
                </a:lnTo>
                <a:lnTo>
                  <a:pt x="1265351" y="1368209"/>
                </a:lnTo>
                <a:lnTo>
                  <a:pt x="1193867" y="1368209"/>
                </a:lnTo>
                <a:close/>
                <a:moveTo>
                  <a:pt x="1432900" y="1441180"/>
                </a:moveTo>
                <a:lnTo>
                  <a:pt x="1504059" y="1441180"/>
                </a:lnTo>
                <a:lnTo>
                  <a:pt x="1504059" y="1368209"/>
                </a:lnTo>
                <a:lnTo>
                  <a:pt x="1432900" y="1368209"/>
                </a:lnTo>
                <a:close/>
              </a:path>
            </a:pathLst>
          </a:custGeom>
          <a:solidFill>
            <a:srgbClr val="ED1951"/>
          </a:solidFill>
          <a:ln w="32223" cap="flat">
            <a:noFill/>
            <a:prstDash val="solid"/>
            <a:miter/>
          </a:ln>
        </p:spPr>
        <p:txBody>
          <a:bodyPr rtlCol="0" anchor="ctr"/>
          <a:lstStyle/>
          <a:p>
            <a:endParaRPr lang="it-CO" dirty="0"/>
          </a:p>
        </p:txBody>
      </p:sp>
      <p:pic>
        <p:nvPicPr>
          <p:cNvPr id="10" name="Picture 7">
            <a:extLst>
              <a:ext uri="{FF2B5EF4-FFF2-40B4-BE49-F238E27FC236}">
                <a16:creationId xmlns:a16="http://schemas.microsoft.com/office/drawing/2014/main" id="{19A80DCC-8C43-054A-C20E-B84389CABF5B}"/>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 name="Gruppo 60">
            <a:extLst>
              <a:ext uri="{FF2B5EF4-FFF2-40B4-BE49-F238E27FC236}">
                <a16:creationId xmlns:a16="http://schemas.microsoft.com/office/drawing/2014/main" id="{F70CB5BF-70B0-D920-6C8E-7A1F2BA2472D}"/>
              </a:ext>
            </a:extLst>
          </p:cNvPr>
          <p:cNvGrpSpPr/>
          <p:nvPr/>
        </p:nvGrpSpPr>
        <p:grpSpPr>
          <a:xfrm>
            <a:off x="963873" y="2672580"/>
            <a:ext cx="2786373" cy="4024050"/>
            <a:chOff x="963873" y="2672580"/>
            <a:chExt cx="2786373" cy="4024050"/>
          </a:xfrm>
        </p:grpSpPr>
        <p:sp>
          <p:nvSpPr>
            <p:cNvPr id="21" name="CasellaDiTesto 20">
              <a:extLst>
                <a:ext uri="{FF2B5EF4-FFF2-40B4-BE49-F238E27FC236}">
                  <a16:creationId xmlns:a16="http://schemas.microsoft.com/office/drawing/2014/main" id="{CE6CC3AF-B0F6-1C69-C1C6-6255B59963E9}"/>
                </a:ext>
              </a:extLst>
            </p:cNvPr>
            <p:cNvSpPr txBox="1"/>
            <p:nvPr/>
          </p:nvSpPr>
          <p:spPr>
            <a:xfrm>
              <a:off x="963873" y="5742523"/>
              <a:ext cx="2721937" cy="954107"/>
            </a:xfrm>
            <a:prstGeom prst="rect">
              <a:avLst/>
            </a:prstGeom>
            <a:noFill/>
          </p:spPr>
          <p:txBody>
            <a:bodyPr wrap="square" rtlCol="0">
              <a:spAutoFit/>
            </a:bodyPr>
            <a:lstStyle/>
            <a:p>
              <a:pPr algn="ctr"/>
              <a:r>
                <a:rPr lang="es-CO" sz="1400" dirty="0">
                  <a:solidFill>
                    <a:srgbClr val="1E1919"/>
                  </a:solidFill>
                  <a:latin typeface="Proxima Nova Thin" panose="02000506030000020004" pitchFamily="2" charset="0"/>
                </a:rPr>
                <a:t>61 </a:t>
              </a:r>
              <a:r>
                <a:rPr lang="es-CO" sz="1400" dirty="0" err="1">
                  <a:solidFill>
                    <a:srgbClr val="1E1919"/>
                  </a:solidFill>
                  <a:latin typeface="Proxima Nova Thin" panose="02000506030000020004" pitchFamily="2" charset="0"/>
                </a:rPr>
                <a:t>year-old</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colombian</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woman</a:t>
              </a:r>
              <a:r>
                <a:rPr lang="es-CO" sz="1400" dirty="0">
                  <a:solidFill>
                    <a:srgbClr val="1E1919"/>
                  </a:solidFill>
                  <a:latin typeface="Proxima Nova Thin" panose="02000506030000020004" pitchFamily="2" charset="0"/>
                </a:rPr>
                <a:t> displaced </a:t>
              </a:r>
              <a:r>
                <a:rPr lang="es-CO" sz="1400" dirty="0" err="1">
                  <a:solidFill>
                    <a:srgbClr val="1E1919"/>
                  </a:solidFill>
                  <a:latin typeface="Proxima Nova Thin" panose="02000506030000020004" pitchFamily="2" charset="0"/>
                </a:rPr>
                <a:t>by</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internal</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violence</a:t>
              </a:r>
              <a:r>
                <a:rPr lang="es-CO" sz="1400" dirty="0">
                  <a:solidFill>
                    <a:srgbClr val="1E1919"/>
                  </a:solidFill>
                  <a:latin typeface="Proxima Nova Thin" panose="02000506030000020004" pitchFamily="2" charset="0"/>
                </a:rPr>
                <a:t>. </a:t>
              </a:r>
            </a:p>
            <a:p>
              <a:pPr algn="ctr"/>
              <a:r>
                <a:rPr lang="es-CO" sz="1400" dirty="0" err="1">
                  <a:solidFill>
                    <a:srgbClr val="1E1919"/>
                  </a:solidFill>
                  <a:latin typeface="Proxima Nova Thin" panose="02000506030000020004" pitchFamily="2" charset="0"/>
                </a:rPr>
                <a:t>Ph</a:t>
              </a:r>
              <a:r>
                <a:rPr lang="es-CO" sz="1400" dirty="0">
                  <a:solidFill>
                    <a:srgbClr val="1E1919"/>
                  </a:solidFill>
                  <a:latin typeface="Proxima Nova Thin" panose="02000506030000020004" pitchFamily="2" charset="0"/>
                </a:rPr>
                <a:t>: Adalberto Montes Peña</a:t>
              </a:r>
              <a:endParaRPr lang="es-CO" sz="1400" dirty="0">
                <a:latin typeface="Proxima Nova Thin" panose="02000506030000020004" pitchFamily="2" charset="0"/>
              </a:endParaRPr>
            </a:p>
            <a:p>
              <a:pPr algn="ctr"/>
              <a:endParaRPr lang="it-CO" sz="1400" dirty="0">
                <a:latin typeface="Proxima Nova Thin" panose="02000506030000020004" pitchFamily="2" charset="0"/>
              </a:endParaRPr>
            </a:p>
          </p:txBody>
        </p:sp>
        <p:pic>
          <p:nvPicPr>
            <p:cNvPr id="55" name="Picture 7" descr="A older woman sitting on a plastic chair looking apprehensive &#10;&#10;">
              <a:extLst>
                <a:ext uri="{FF2B5EF4-FFF2-40B4-BE49-F238E27FC236}">
                  <a16:creationId xmlns:a16="http://schemas.microsoft.com/office/drawing/2014/main" id="{FFDBB067-73F8-F267-EBC9-5859E34E80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2" t="11390" r="26966" b="36530"/>
            <a:stretch/>
          </p:blipFill>
          <p:spPr bwMode="auto">
            <a:xfrm>
              <a:off x="1020117" y="2719884"/>
              <a:ext cx="2721936" cy="2666795"/>
            </a:xfrm>
            <a:prstGeom prst="ellipse">
              <a:avLst/>
            </a:prstGeom>
            <a:noFill/>
            <a:ln>
              <a:noFill/>
            </a:ln>
          </p:spPr>
        </p:pic>
        <p:grpSp>
          <p:nvGrpSpPr>
            <p:cNvPr id="23" name="Elemento grafico 13">
              <a:extLst>
                <a:ext uri="{FF2B5EF4-FFF2-40B4-BE49-F238E27FC236}">
                  <a16:creationId xmlns:a16="http://schemas.microsoft.com/office/drawing/2014/main" id="{EF4390E5-171C-6229-58B5-127C6059D6D2}"/>
                </a:ext>
              </a:extLst>
            </p:cNvPr>
            <p:cNvGrpSpPr/>
            <p:nvPr/>
          </p:nvGrpSpPr>
          <p:grpSpPr>
            <a:xfrm>
              <a:off x="1028310" y="2672580"/>
              <a:ext cx="2721936" cy="2724909"/>
              <a:chOff x="1146935" y="327331"/>
              <a:chExt cx="3515048" cy="3518888"/>
            </a:xfrm>
            <a:solidFill>
              <a:srgbClr val="F25A22"/>
            </a:solidFill>
          </p:grpSpPr>
          <p:sp>
            <p:nvSpPr>
              <p:cNvPr id="24" name="Figura a mano libera 23">
                <a:extLst>
                  <a:ext uri="{FF2B5EF4-FFF2-40B4-BE49-F238E27FC236}">
                    <a16:creationId xmlns:a16="http://schemas.microsoft.com/office/drawing/2014/main" id="{B9334A63-5A98-290C-A738-1A1393FA5153}"/>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25" name="Figura a mano libera 24">
                <a:extLst>
                  <a:ext uri="{FF2B5EF4-FFF2-40B4-BE49-F238E27FC236}">
                    <a16:creationId xmlns:a16="http://schemas.microsoft.com/office/drawing/2014/main" id="{F686BF8B-D517-DB24-17CB-F59DD36E0516}"/>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26" name="Figura a mano libera 25">
                <a:extLst>
                  <a:ext uri="{FF2B5EF4-FFF2-40B4-BE49-F238E27FC236}">
                    <a16:creationId xmlns:a16="http://schemas.microsoft.com/office/drawing/2014/main" id="{7C2F9CB2-4399-42A0-A087-F72EF97DCF02}"/>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27" name="Figura a mano libera 26">
                <a:extLst>
                  <a:ext uri="{FF2B5EF4-FFF2-40B4-BE49-F238E27FC236}">
                    <a16:creationId xmlns:a16="http://schemas.microsoft.com/office/drawing/2014/main" id="{AECE8310-926A-4522-1998-7C9494A2001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28" name="Figura a mano libera 27">
                <a:extLst>
                  <a:ext uri="{FF2B5EF4-FFF2-40B4-BE49-F238E27FC236}">
                    <a16:creationId xmlns:a16="http://schemas.microsoft.com/office/drawing/2014/main" id="{D74876A5-2267-0B49-19C6-8B9DFE8AAED4}"/>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29" name="Figura a mano libera 28">
                <a:extLst>
                  <a:ext uri="{FF2B5EF4-FFF2-40B4-BE49-F238E27FC236}">
                    <a16:creationId xmlns:a16="http://schemas.microsoft.com/office/drawing/2014/main" id="{3176C48E-2B80-9E8B-719A-8BDCC9441C52}"/>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30" name="Figura a mano libera 29">
                <a:extLst>
                  <a:ext uri="{FF2B5EF4-FFF2-40B4-BE49-F238E27FC236}">
                    <a16:creationId xmlns:a16="http://schemas.microsoft.com/office/drawing/2014/main" id="{DBDF443B-D6C0-98AD-3C6E-A0D6F94705C2}"/>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31" name="Figura a mano libera 30">
                <a:extLst>
                  <a:ext uri="{FF2B5EF4-FFF2-40B4-BE49-F238E27FC236}">
                    <a16:creationId xmlns:a16="http://schemas.microsoft.com/office/drawing/2014/main" id="{DEEB0A7C-796E-13D4-F9E1-A51EB77B20EB}"/>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32" name="Figura a mano libera 31">
                <a:extLst>
                  <a:ext uri="{FF2B5EF4-FFF2-40B4-BE49-F238E27FC236}">
                    <a16:creationId xmlns:a16="http://schemas.microsoft.com/office/drawing/2014/main" id="{9E2E9853-8EBC-6710-9FFF-18CA0C1EA15D}"/>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33" name="Figura a mano libera 32">
                <a:extLst>
                  <a:ext uri="{FF2B5EF4-FFF2-40B4-BE49-F238E27FC236}">
                    <a16:creationId xmlns:a16="http://schemas.microsoft.com/office/drawing/2014/main" id="{DB4A1F05-EB90-082A-B282-5F9009FDD8B8}"/>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34" name="Figura a mano libera 33">
                <a:extLst>
                  <a:ext uri="{FF2B5EF4-FFF2-40B4-BE49-F238E27FC236}">
                    <a16:creationId xmlns:a16="http://schemas.microsoft.com/office/drawing/2014/main" id="{8316AA3F-FCF3-35A1-A7DE-23BC2B9E38CE}"/>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35" name="Figura a mano libera 34">
                <a:extLst>
                  <a:ext uri="{FF2B5EF4-FFF2-40B4-BE49-F238E27FC236}">
                    <a16:creationId xmlns:a16="http://schemas.microsoft.com/office/drawing/2014/main" id="{2DCCA631-C41A-D3AC-0F43-DAB68F543645}"/>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grpSp>
      <p:grpSp>
        <p:nvGrpSpPr>
          <p:cNvPr id="62" name="Gruppo 61">
            <a:extLst>
              <a:ext uri="{FF2B5EF4-FFF2-40B4-BE49-F238E27FC236}">
                <a16:creationId xmlns:a16="http://schemas.microsoft.com/office/drawing/2014/main" id="{A4050319-4B32-DB48-BB4B-1D5DED1D77CE}"/>
              </a:ext>
            </a:extLst>
          </p:cNvPr>
          <p:cNvGrpSpPr/>
          <p:nvPr/>
        </p:nvGrpSpPr>
        <p:grpSpPr>
          <a:xfrm>
            <a:off x="4555202" y="2674067"/>
            <a:ext cx="2724909" cy="4022563"/>
            <a:chOff x="4712998" y="2674067"/>
            <a:chExt cx="2724909" cy="4022563"/>
          </a:xfrm>
        </p:grpSpPr>
        <p:pic>
          <p:nvPicPr>
            <p:cNvPr id="57" name="Picture 5" descr="An older woman lying in bed, unable to sit up alone ">
              <a:extLst>
                <a:ext uri="{FF2B5EF4-FFF2-40B4-BE49-F238E27FC236}">
                  <a16:creationId xmlns:a16="http://schemas.microsoft.com/office/drawing/2014/main" id="{54D372B0-CF48-5C8D-D02B-E564A47235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726" t="32927" r="18016" b="15628"/>
            <a:stretch/>
          </p:blipFill>
          <p:spPr bwMode="auto">
            <a:xfrm>
              <a:off x="4733400" y="2706209"/>
              <a:ext cx="2691271" cy="2694146"/>
            </a:xfrm>
            <a:prstGeom prst="ellipse">
              <a:avLst/>
            </a:prstGeom>
            <a:noFill/>
            <a:ln>
              <a:noFill/>
            </a:ln>
          </p:spPr>
        </p:pic>
        <p:grpSp>
          <p:nvGrpSpPr>
            <p:cNvPr id="3" name="Elemento grafico 13">
              <a:extLst>
                <a:ext uri="{FF2B5EF4-FFF2-40B4-BE49-F238E27FC236}">
                  <a16:creationId xmlns:a16="http://schemas.microsoft.com/office/drawing/2014/main" id="{A26771E5-C619-FD19-FAFB-450949357936}"/>
                </a:ext>
              </a:extLst>
            </p:cNvPr>
            <p:cNvGrpSpPr/>
            <p:nvPr/>
          </p:nvGrpSpPr>
          <p:grpSpPr>
            <a:xfrm rot="7200000">
              <a:off x="4714485" y="2672580"/>
              <a:ext cx="2721936" cy="2724909"/>
              <a:chOff x="1146935" y="327331"/>
              <a:chExt cx="3515048" cy="3518888"/>
            </a:xfrm>
            <a:solidFill>
              <a:srgbClr val="F25A22"/>
            </a:solidFill>
          </p:grpSpPr>
          <p:sp>
            <p:nvSpPr>
              <p:cNvPr id="5" name="Figura a mano libera 4">
                <a:extLst>
                  <a:ext uri="{FF2B5EF4-FFF2-40B4-BE49-F238E27FC236}">
                    <a16:creationId xmlns:a16="http://schemas.microsoft.com/office/drawing/2014/main" id="{41FF4211-EB14-EDD6-E683-B213E477217C}"/>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6" name="Figura a mano libera 5">
                <a:extLst>
                  <a:ext uri="{FF2B5EF4-FFF2-40B4-BE49-F238E27FC236}">
                    <a16:creationId xmlns:a16="http://schemas.microsoft.com/office/drawing/2014/main" id="{40C2D825-DBEA-FB99-51E5-40E1C27C1269}"/>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7" name="Figura a mano libera 6">
                <a:extLst>
                  <a:ext uri="{FF2B5EF4-FFF2-40B4-BE49-F238E27FC236}">
                    <a16:creationId xmlns:a16="http://schemas.microsoft.com/office/drawing/2014/main" id="{D939F27F-1C9B-789A-8355-FCFA7CB3AC3E}"/>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8" name="Figura a mano libera 7">
                <a:extLst>
                  <a:ext uri="{FF2B5EF4-FFF2-40B4-BE49-F238E27FC236}">
                    <a16:creationId xmlns:a16="http://schemas.microsoft.com/office/drawing/2014/main" id="{6810B06E-C491-A328-B213-90CDD4E9E97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9" name="Figura a mano libera 8">
                <a:extLst>
                  <a:ext uri="{FF2B5EF4-FFF2-40B4-BE49-F238E27FC236}">
                    <a16:creationId xmlns:a16="http://schemas.microsoft.com/office/drawing/2014/main" id="{73732F72-61C1-5D48-7BA6-BEF3CCE073A4}"/>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11" name="Figura a mano libera 10">
                <a:extLst>
                  <a:ext uri="{FF2B5EF4-FFF2-40B4-BE49-F238E27FC236}">
                    <a16:creationId xmlns:a16="http://schemas.microsoft.com/office/drawing/2014/main" id="{6BC79469-7712-C77A-AF9F-01C6837CE999}"/>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12" name="Figura a mano libera 11">
                <a:extLst>
                  <a:ext uri="{FF2B5EF4-FFF2-40B4-BE49-F238E27FC236}">
                    <a16:creationId xmlns:a16="http://schemas.microsoft.com/office/drawing/2014/main" id="{12BE6EB7-AF99-E18F-896A-DB3864346D9D}"/>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13" name="Figura a mano libera 12">
                <a:extLst>
                  <a:ext uri="{FF2B5EF4-FFF2-40B4-BE49-F238E27FC236}">
                    <a16:creationId xmlns:a16="http://schemas.microsoft.com/office/drawing/2014/main" id="{26F5B011-9783-3DAE-C0AC-0DDEBFEBA74C}"/>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14" name="Figura a mano libera 13">
                <a:extLst>
                  <a:ext uri="{FF2B5EF4-FFF2-40B4-BE49-F238E27FC236}">
                    <a16:creationId xmlns:a16="http://schemas.microsoft.com/office/drawing/2014/main" id="{4566C494-2212-EB45-98D1-CDC636BC5BBA}"/>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15" name="Figura a mano libera 14">
                <a:extLst>
                  <a:ext uri="{FF2B5EF4-FFF2-40B4-BE49-F238E27FC236}">
                    <a16:creationId xmlns:a16="http://schemas.microsoft.com/office/drawing/2014/main" id="{BE7D843F-2E0D-42B9-932C-27908E8A03BA}"/>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16" name="Figura a mano libera 15">
                <a:extLst>
                  <a:ext uri="{FF2B5EF4-FFF2-40B4-BE49-F238E27FC236}">
                    <a16:creationId xmlns:a16="http://schemas.microsoft.com/office/drawing/2014/main" id="{64665985-7B5F-893D-A8BA-3CC78F6BDC8A}"/>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17" name="Figura a mano libera 16">
                <a:extLst>
                  <a:ext uri="{FF2B5EF4-FFF2-40B4-BE49-F238E27FC236}">
                    <a16:creationId xmlns:a16="http://schemas.microsoft.com/office/drawing/2014/main" id="{BAB60122-E5E3-8BC8-FCB1-1C9D4072C922}"/>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sp>
          <p:nvSpPr>
            <p:cNvPr id="59" name="CasellaDiTesto 58">
              <a:extLst>
                <a:ext uri="{FF2B5EF4-FFF2-40B4-BE49-F238E27FC236}">
                  <a16:creationId xmlns:a16="http://schemas.microsoft.com/office/drawing/2014/main" id="{0DCD9B09-46AB-1271-A68D-3899BC5B3368}"/>
                </a:ext>
              </a:extLst>
            </p:cNvPr>
            <p:cNvSpPr txBox="1"/>
            <p:nvPr/>
          </p:nvSpPr>
          <p:spPr>
            <a:xfrm>
              <a:off x="4714484" y="5742523"/>
              <a:ext cx="2721937" cy="954107"/>
            </a:xfrm>
            <a:prstGeom prst="rect">
              <a:avLst/>
            </a:prstGeom>
            <a:noFill/>
          </p:spPr>
          <p:txBody>
            <a:bodyPr wrap="square" rtlCol="0">
              <a:spAutoFit/>
            </a:bodyPr>
            <a:lstStyle/>
            <a:p>
              <a:pPr algn="ctr"/>
              <a:r>
                <a:rPr lang="es-CO" sz="1400" dirty="0" err="1">
                  <a:solidFill>
                    <a:srgbClr val="1E1919"/>
                  </a:solidFill>
                  <a:latin typeface="Proxima Nova Thin" panose="02000506030000020004" pitchFamily="2" charset="0"/>
                </a:rPr>
                <a:t>Older</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woman</a:t>
              </a:r>
              <a:r>
                <a:rPr lang="es-CO" sz="1400" dirty="0">
                  <a:solidFill>
                    <a:srgbClr val="1E1919"/>
                  </a:solidFill>
                  <a:latin typeface="Proxima Nova Thin" panose="02000506030000020004" pitchFamily="2" charset="0"/>
                </a:rPr>
                <a:t>, 71 </a:t>
              </a:r>
              <a:r>
                <a:rPr lang="es-CO" sz="1400" dirty="0" err="1">
                  <a:solidFill>
                    <a:srgbClr val="1E1919"/>
                  </a:solidFill>
                  <a:latin typeface="Proxima Nova Thin" panose="02000506030000020004" pitchFamily="2" charset="0"/>
                </a:rPr>
                <a:t>years</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migrant</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from</a:t>
              </a:r>
              <a:r>
                <a:rPr lang="es-CO" sz="1400" dirty="0">
                  <a:solidFill>
                    <a:srgbClr val="1E1919"/>
                  </a:solidFill>
                  <a:latin typeface="Proxima Nova Thin" panose="02000506030000020004" pitchFamily="2" charset="0"/>
                </a:rPr>
                <a:t> Venezuela, has </a:t>
              </a:r>
              <a:r>
                <a:rPr lang="es-CO" sz="1400" dirty="0" err="1">
                  <a:solidFill>
                    <a:srgbClr val="1E1919"/>
                  </a:solidFill>
                  <a:latin typeface="Proxima Nova Thin" panose="02000506030000020004" pitchFamily="2" charset="0"/>
                </a:rPr>
                <a:t>alzheimer</a:t>
              </a:r>
              <a:r>
                <a:rPr lang="es-CO" sz="1400" dirty="0">
                  <a:solidFill>
                    <a:srgbClr val="1E1919"/>
                  </a:solidFill>
                  <a:latin typeface="Proxima Nova Thin" panose="02000506030000020004" pitchFamily="2" charset="0"/>
                </a:rPr>
                <a:t>.</a:t>
              </a:r>
            </a:p>
            <a:p>
              <a:pPr algn="ctr"/>
              <a:r>
                <a:rPr lang="es-CO" sz="1400" dirty="0" err="1">
                  <a:solidFill>
                    <a:srgbClr val="1E1919"/>
                  </a:solidFill>
                  <a:latin typeface="Proxima Nova Thin" panose="02000506030000020004" pitchFamily="2" charset="0"/>
                </a:rPr>
                <a:t>Ph</a:t>
              </a:r>
              <a:r>
                <a:rPr lang="es-CO" sz="1400" dirty="0">
                  <a:solidFill>
                    <a:srgbClr val="1E1919"/>
                  </a:solidFill>
                  <a:latin typeface="Proxima Nova Thin" panose="02000506030000020004" pitchFamily="2" charset="0"/>
                </a:rPr>
                <a:t>: Pedro Pinilla Seijas</a:t>
              </a:r>
              <a:endParaRPr lang="es-CO" sz="1400" dirty="0">
                <a:latin typeface="Proxima Nova Thin" panose="02000506030000020004" pitchFamily="2" charset="0"/>
              </a:endParaRPr>
            </a:p>
            <a:p>
              <a:pPr algn="ctr"/>
              <a:endParaRPr lang="it-CO" sz="1400" dirty="0">
                <a:latin typeface="Proxima Nova Thin" panose="02000506030000020004" pitchFamily="2" charset="0"/>
              </a:endParaRPr>
            </a:p>
          </p:txBody>
        </p:sp>
      </p:grpSp>
      <p:grpSp>
        <p:nvGrpSpPr>
          <p:cNvPr id="63" name="Gruppo 62">
            <a:extLst>
              <a:ext uri="{FF2B5EF4-FFF2-40B4-BE49-F238E27FC236}">
                <a16:creationId xmlns:a16="http://schemas.microsoft.com/office/drawing/2014/main" id="{F483B78A-75A3-A8C7-2475-6A1BEAA85C39}"/>
              </a:ext>
            </a:extLst>
          </p:cNvPr>
          <p:cNvGrpSpPr/>
          <p:nvPr/>
        </p:nvGrpSpPr>
        <p:grpSpPr>
          <a:xfrm>
            <a:off x="8085067" y="2674067"/>
            <a:ext cx="3301956" cy="4022563"/>
            <a:chOff x="8085067" y="2674067"/>
            <a:chExt cx="3301956" cy="4022563"/>
          </a:xfrm>
        </p:grpSpPr>
        <p:pic>
          <p:nvPicPr>
            <p:cNvPr id="58" name="Picture 6" descr="An older man wearing a white shirt looking stern&#10;&#10;">
              <a:extLst>
                <a:ext uri="{FF2B5EF4-FFF2-40B4-BE49-F238E27FC236}">
                  <a16:creationId xmlns:a16="http://schemas.microsoft.com/office/drawing/2014/main" id="{8FFE580B-8784-22FA-83D1-FFB9ADDD5F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342" t="10144" r="15528" b="34911"/>
            <a:stretch/>
          </p:blipFill>
          <p:spPr bwMode="auto">
            <a:xfrm>
              <a:off x="8394935" y="2691056"/>
              <a:ext cx="2682220" cy="2687955"/>
            </a:xfrm>
            <a:prstGeom prst="ellipse">
              <a:avLst/>
            </a:prstGeom>
            <a:noFill/>
            <a:ln>
              <a:noFill/>
            </a:ln>
          </p:spPr>
        </p:pic>
        <p:grpSp>
          <p:nvGrpSpPr>
            <p:cNvPr id="19" name="Elemento grafico 13">
              <a:extLst>
                <a:ext uri="{FF2B5EF4-FFF2-40B4-BE49-F238E27FC236}">
                  <a16:creationId xmlns:a16="http://schemas.microsoft.com/office/drawing/2014/main" id="{A0B89602-42C0-D498-EBEC-D0DE36844B22}"/>
                </a:ext>
              </a:extLst>
            </p:cNvPr>
            <p:cNvGrpSpPr/>
            <p:nvPr/>
          </p:nvGrpSpPr>
          <p:grpSpPr>
            <a:xfrm rot="16200000">
              <a:off x="8400660" y="2672580"/>
              <a:ext cx="2721936" cy="2724909"/>
              <a:chOff x="1146935" y="327331"/>
              <a:chExt cx="3515048" cy="3518888"/>
            </a:xfrm>
            <a:solidFill>
              <a:srgbClr val="F25A22"/>
            </a:solidFill>
          </p:grpSpPr>
          <p:sp>
            <p:nvSpPr>
              <p:cNvPr id="43" name="Figura a mano libera 42">
                <a:extLst>
                  <a:ext uri="{FF2B5EF4-FFF2-40B4-BE49-F238E27FC236}">
                    <a16:creationId xmlns:a16="http://schemas.microsoft.com/office/drawing/2014/main" id="{81558B90-08FC-C688-5AD5-9C54C8C76F22}"/>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44" name="Figura a mano libera 43">
                <a:extLst>
                  <a:ext uri="{FF2B5EF4-FFF2-40B4-BE49-F238E27FC236}">
                    <a16:creationId xmlns:a16="http://schemas.microsoft.com/office/drawing/2014/main" id="{9131079A-A1BA-292C-E226-4B516DDDB026}"/>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45" name="Figura a mano libera 44">
                <a:extLst>
                  <a:ext uri="{FF2B5EF4-FFF2-40B4-BE49-F238E27FC236}">
                    <a16:creationId xmlns:a16="http://schemas.microsoft.com/office/drawing/2014/main" id="{52E98229-93FC-2908-8B5A-35803BB9DE82}"/>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46" name="Figura a mano libera 45">
                <a:extLst>
                  <a:ext uri="{FF2B5EF4-FFF2-40B4-BE49-F238E27FC236}">
                    <a16:creationId xmlns:a16="http://schemas.microsoft.com/office/drawing/2014/main" id="{CD17B941-48BA-C537-E32B-9908A54EC7C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47" name="Figura a mano libera 46">
                <a:extLst>
                  <a:ext uri="{FF2B5EF4-FFF2-40B4-BE49-F238E27FC236}">
                    <a16:creationId xmlns:a16="http://schemas.microsoft.com/office/drawing/2014/main" id="{D14B09CA-F9C6-181C-229E-A72B1C036E32}"/>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48" name="Figura a mano libera 47">
                <a:extLst>
                  <a:ext uri="{FF2B5EF4-FFF2-40B4-BE49-F238E27FC236}">
                    <a16:creationId xmlns:a16="http://schemas.microsoft.com/office/drawing/2014/main" id="{6FBB9FCE-2054-EF2E-2ED5-98E8E9A9D92D}"/>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49" name="Figura a mano libera 48">
                <a:extLst>
                  <a:ext uri="{FF2B5EF4-FFF2-40B4-BE49-F238E27FC236}">
                    <a16:creationId xmlns:a16="http://schemas.microsoft.com/office/drawing/2014/main" id="{7DAE3E28-8CA5-3E14-E23A-24A64A1A5CF3}"/>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50" name="Figura a mano libera 49">
                <a:extLst>
                  <a:ext uri="{FF2B5EF4-FFF2-40B4-BE49-F238E27FC236}">
                    <a16:creationId xmlns:a16="http://schemas.microsoft.com/office/drawing/2014/main" id="{8D4DA00F-39F3-2D01-9B15-FF0ACF9C82E3}"/>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51" name="Figura a mano libera 50">
                <a:extLst>
                  <a:ext uri="{FF2B5EF4-FFF2-40B4-BE49-F238E27FC236}">
                    <a16:creationId xmlns:a16="http://schemas.microsoft.com/office/drawing/2014/main" id="{3423403B-13A1-B89E-1F7F-EDC9FBE1D59D}"/>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52" name="Figura a mano libera 51">
                <a:extLst>
                  <a:ext uri="{FF2B5EF4-FFF2-40B4-BE49-F238E27FC236}">
                    <a16:creationId xmlns:a16="http://schemas.microsoft.com/office/drawing/2014/main" id="{BD2C9A5E-D6D8-0252-06EF-D6E01AE05371}"/>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53" name="Figura a mano libera 52">
                <a:extLst>
                  <a:ext uri="{FF2B5EF4-FFF2-40B4-BE49-F238E27FC236}">
                    <a16:creationId xmlns:a16="http://schemas.microsoft.com/office/drawing/2014/main" id="{0B14605D-AECC-9FE1-857E-5038CAB77D6F}"/>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54" name="Figura a mano libera 53">
                <a:extLst>
                  <a:ext uri="{FF2B5EF4-FFF2-40B4-BE49-F238E27FC236}">
                    <a16:creationId xmlns:a16="http://schemas.microsoft.com/office/drawing/2014/main" id="{512640B5-1BE7-F7E0-A9AC-0B0490C0B324}"/>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sp>
          <p:nvSpPr>
            <p:cNvPr id="60" name="CasellaDiTesto 59">
              <a:extLst>
                <a:ext uri="{FF2B5EF4-FFF2-40B4-BE49-F238E27FC236}">
                  <a16:creationId xmlns:a16="http://schemas.microsoft.com/office/drawing/2014/main" id="{4D762E53-F6B3-9373-3125-6BB504AFCA2A}"/>
                </a:ext>
              </a:extLst>
            </p:cNvPr>
            <p:cNvSpPr txBox="1"/>
            <p:nvPr/>
          </p:nvSpPr>
          <p:spPr>
            <a:xfrm>
              <a:off x="8085067" y="5742523"/>
              <a:ext cx="3301956" cy="954107"/>
            </a:xfrm>
            <a:prstGeom prst="rect">
              <a:avLst/>
            </a:prstGeom>
            <a:noFill/>
          </p:spPr>
          <p:txBody>
            <a:bodyPr wrap="square" rtlCol="0">
              <a:spAutoFit/>
            </a:bodyPr>
            <a:lstStyle/>
            <a:p>
              <a:pPr algn="ctr"/>
              <a:r>
                <a:rPr lang="es-CO" sz="1400" dirty="0" err="1">
                  <a:solidFill>
                    <a:srgbClr val="1E1919"/>
                  </a:solidFill>
                  <a:latin typeface="Proxima Nova Thin" panose="02000506030000020004" pitchFamily="2" charset="0"/>
                </a:rPr>
                <a:t>Older</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man</a:t>
              </a:r>
              <a:r>
                <a:rPr lang="es-CO" sz="1400" dirty="0">
                  <a:solidFill>
                    <a:srgbClr val="1E1919"/>
                  </a:solidFill>
                  <a:latin typeface="Proxima Nova Thin" panose="02000506030000020004" pitchFamily="2" charset="0"/>
                </a:rPr>
                <a:t>, 69 </a:t>
              </a:r>
              <a:r>
                <a:rPr lang="es-CO" sz="1400" dirty="0" err="1">
                  <a:solidFill>
                    <a:srgbClr val="1E1919"/>
                  </a:solidFill>
                  <a:latin typeface="Proxima Nova Thin" panose="02000506030000020004" pitchFamily="2" charset="0"/>
                </a:rPr>
                <a:t>years</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colombian</a:t>
              </a:r>
              <a:r>
                <a:rPr lang="es-CO" sz="1400" dirty="0">
                  <a:solidFill>
                    <a:srgbClr val="1E1919"/>
                  </a:solidFill>
                  <a:latin typeface="Proxima Nova Thin" panose="02000506030000020004" pitchFamily="2" charset="0"/>
                </a:rPr>
                <a:t> displaced </a:t>
              </a:r>
              <a:r>
                <a:rPr lang="es-CO" sz="1400" dirty="0" err="1">
                  <a:solidFill>
                    <a:srgbClr val="1E1919"/>
                  </a:solidFill>
                  <a:latin typeface="Proxima Nova Thin" panose="02000506030000020004" pitchFamily="2" charset="0"/>
                </a:rPr>
                <a:t>by</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internal</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violence</a:t>
              </a:r>
              <a:r>
                <a:rPr lang="es-CO" sz="1400" dirty="0">
                  <a:solidFill>
                    <a:srgbClr val="1E1919"/>
                  </a:solidFill>
                  <a:latin typeface="Proxima Nova Thin" panose="02000506030000020004" pitchFamily="2" charset="0"/>
                </a:rPr>
                <a:t>. </a:t>
              </a:r>
            </a:p>
            <a:p>
              <a:pPr algn="ct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Ph</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Daughter</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of</a:t>
              </a:r>
              <a:r>
                <a:rPr lang="es-CO" sz="1400" dirty="0">
                  <a:solidFill>
                    <a:srgbClr val="1E1919"/>
                  </a:solidFill>
                  <a:latin typeface="Proxima Nova Thin" panose="02000506030000020004" pitchFamily="2" charset="0"/>
                </a:rPr>
                <a:t> Adalberto Montes Peña</a:t>
              </a:r>
              <a:endParaRPr lang="es-CO" sz="1400" dirty="0">
                <a:latin typeface="Proxima Nova Thin" panose="02000506030000020004" pitchFamily="2" charset="0"/>
              </a:endParaRPr>
            </a:p>
            <a:p>
              <a:pPr algn="ctr"/>
              <a:endParaRPr lang="it-CO" sz="1400" dirty="0">
                <a:latin typeface="Proxima Nova Thin" panose="02000506030000020004" pitchFamily="2" charset="0"/>
              </a:endParaRPr>
            </a:p>
          </p:txBody>
        </p:sp>
      </p:grpSp>
      <p:sp>
        <p:nvSpPr>
          <p:cNvPr id="65" name="CasellaDiTesto 64">
            <a:extLst>
              <a:ext uri="{FF2B5EF4-FFF2-40B4-BE49-F238E27FC236}">
                <a16:creationId xmlns:a16="http://schemas.microsoft.com/office/drawing/2014/main" id="{68BAC633-D91E-3054-4C07-4ACCC8F2DEB0}"/>
              </a:ext>
            </a:extLst>
          </p:cNvPr>
          <p:cNvSpPr txBox="1"/>
          <p:nvPr/>
        </p:nvSpPr>
        <p:spPr>
          <a:xfrm>
            <a:off x="6856928" y="1509547"/>
            <a:ext cx="4613116" cy="400110"/>
          </a:xfrm>
          <a:prstGeom prst="rect">
            <a:avLst/>
          </a:prstGeom>
          <a:noFill/>
        </p:spPr>
        <p:txBody>
          <a:bodyPr wrap="square" rtlCol="0">
            <a:spAutoFit/>
          </a:bodyPr>
          <a:lstStyle/>
          <a:p>
            <a:r>
              <a:rPr lang="en-GB" sz="2000" dirty="0">
                <a:latin typeface="Proxima Nova Thin" panose="02000506030000020004" pitchFamily="2" charset="0"/>
              </a:rPr>
              <a:t>Make a list ( word cloud or </a:t>
            </a:r>
            <a:r>
              <a:rPr lang="en-GB" sz="2000" dirty="0" err="1">
                <a:latin typeface="Proxima Nova Thin" panose="02000506030000020004" pitchFamily="2" charset="0"/>
              </a:rPr>
              <a:t>mentimeter</a:t>
            </a:r>
            <a:r>
              <a:rPr lang="en-GB" sz="2000" dirty="0">
                <a:latin typeface="Proxima Nova Thin" panose="02000506030000020004" pitchFamily="2" charset="0"/>
              </a:rPr>
              <a:t> ) </a:t>
            </a:r>
          </a:p>
        </p:txBody>
      </p:sp>
    </p:spTree>
    <p:extLst>
      <p:ext uri="{BB962C8B-B14F-4D97-AF65-F5344CB8AC3E}">
        <p14:creationId xmlns:p14="http://schemas.microsoft.com/office/powerpoint/2010/main" val="2590474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lemento grafico 8">
            <a:extLst>
              <a:ext uri="{FF2B5EF4-FFF2-40B4-BE49-F238E27FC236}">
                <a16:creationId xmlns:a16="http://schemas.microsoft.com/office/drawing/2014/main" id="{35358121-AB49-3242-3726-9D4CB77F07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637615">
            <a:off x="8879326" y="1548294"/>
            <a:ext cx="6614935" cy="5759771"/>
          </a:xfrm>
          <a:prstGeom prst="rect">
            <a:avLst/>
          </a:prstGeom>
        </p:spPr>
      </p:pic>
      <p:sp>
        <p:nvSpPr>
          <p:cNvPr id="2" name="Rettangolo 1">
            <a:extLst>
              <a:ext uri="{FF2B5EF4-FFF2-40B4-BE49-F238E27FC236}">
                <a16:creationId xmlns:a16="http://schemas.microsoft.com/office/drawing/2014/main" id="{628BC84E-566A-D39D-FB3C-9B3E66A15466}"/>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4" name="CasellaDiTesto 3">
            <a:extLst>
              <a:ext uri="{FF2B5EF4-FFF2-40B4-BE49-F238E27FC236}">
                <a16:creationId xmlns:a16="http://schemas.microsoft.com/office/drawing/2014/main" id="{C0FB9F47-EE7F-F9FD-BF77-7DE5D16AF593}"/>
              </a:ext>
            </a:extLst>
          </p:cNvPr>
          <p:cNvSpPr txBox="1"/>
          <p:nvPr/>
        </p:nvSpPr>
        <p:spPr>
          <a:xfrm>
            <a:off x="1529873" y="602937"/>
            <a:ext cx="7462327" cy="1938992"/>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Common Barriers in communicating with older persons</a:t>
            </a:r>
          </a:p>
        </p:txBody>
      </p:sp>
      <p:pic>
        <p:nvPicPr>
          <p:cNvPr id="6" name="Elemento grafico 5">
            <a:extLst>
              <a:ext uri="{FF2B5EF4-FFF2-40B4-BE49-F238E27FC236}">
                <a16:creationId xmlns:a16="http://schemas.microsoft.com/office/drawing/2014/main" id="{8898B58D-0E56-9E32-165E-44BD50ECA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711786">
            <a:off x="-4310500" y="-232380"/>
            <a:ext cx="6614935" cy="5759771"/>
          </a:xfrm>
          <a:prstGeom prst="rect">
            <a:avLst/>
          </a:prstGeom>
        </p:spPr>
      </p:pic>
      <p:sp>
        <p:nvSpPr>
          <p:cNvPr id="8" name="CasellaDiTesto 7">
            <a:extLst>
              <a:ext uri="{FF2B5EF4-FFF2-40B4-BE49-F238E27FC236}">
                <a16:creationId xmlns:a16="http://schemas.microsoft.com/office/drawing/2014/main" id="{E136D6B5-84D5-BEE7-2593-C6283CF446F1}"/>
              </a:ext>
            </a:extLst>
          </p:cNvPr>
          <p:cNvSpPr txBox="1"/>
          <p:nvPr/>
        </p:nvSpPr>
        <p:spPr>
          <a:xfrm>
            <a:off x="4065408" y="2927105"/>
            <a:ext cx="5760874" cy="2246769"/>
          </a:xfrm>
          <a:prstGeom prst="rect">
            <a:avLst/>
          </a:prstGeom>
          <a:noFill/>
        </p:spPr>
        <p:txBody>
          <a:bodyPr wrap="square">
            <a:spAutoFit/>
          </a:bodyPr>
          <a:lstStyle/>
          <a:p>
            <a:r>
              <a:rPr lang="en-GB" sz="2000" dirty="0">
                <a:latin typeface="Proxima Nova Thin" panose="02000506030000020004" pitchFamily="2" charset="0"/>
              </a:rPr>
              <a:t>Jargon </a:t>
            </a:r>
          </a:p>
          <a:p>
            <a:endParaRPr lang="en-GB" sz="2000" dirty="0">
              <a:latin typeface="Proxima Nova Thin" panose="02000506030000020004" pitchFamily="2" charset="0"/>
            </a:endParaRPr>
          </a:p>
          <a:p>
            <a:r>
              <a:rPr lang="en-GB" sz="2000" dirty="0">
                <a:latin typeface="Proxima Nova Thin" panose="02000506030000020004" pitchFamily="2" charset="0"/>
              </a:rPr>
              <a:t>Terminology </a:t>
            </a:r>
          </a:p>
          <a:p>
            <a:endParaRPr lang="en-GB" sz="2000" dirty="0">
              <a:latin typeface="Proxima Nova Thin" panose="02000506030000020004" pitchFamily="2" charset="0"/>
            </a:endParaRPr>
          </a:p>
          <a:p>
            <a:r>
              <a:rPr lang="en-GB" sz="2000" dirty="0">
                <a:latin typeface="Proxima Nova Thin" panose="02000506030000020004" pitchFamily="2" charset="0"/>
              </a:rPr>
              <a:t>Not looking at the person</a:t>
            </a:r>
          </a:p>
          <a:p>
            <a:endParaRPr lang="en-GB" sz="2000" dirty="0">
              <a:latin typeface="Proxima Nova Thin" panose="02000506030000020004" pitchFamily="2" charset="0"/>
            </a:endParaRPr>
          </a:p>
          <a:p>
            <a:r>
              <a:rPr lang="en-GB" sz="2000" dirty="0">
                <a:latin typeface="Proxima Nova Thin" panose="02000506030000020004" pitchFamily="2" charset="0"/>
              </a:rPr>
              <a:t>Not listening to the person </a:t>
            </a:r>
          </a:p>
        </p:txBody>
      </p:sp>
      <p:sp>
        <p:nvSpPr>
          <p:cNvPr id="11" name="Elemento grafico 8">
            <a:extLst>
              <a:ext uri="{FF2B5EF4-FFF2-40B4-BE49-F238E27FC236}">
                <a16:creationId xmlns:a16="http://schemas.microsoft.com/office/drawing/2014/main" id="{FC7BD576-7C73-636C-157B-0DE2708DEBA9}"/>
              </a:ext>
            </a:extLst>
          </p:cNvPr>
          <p:cNvSpPr/>
          <p:nvPr/>
        </p:nvSpPr>
        <p:spPr>
          <a:xfrm rot="5400000">
            <a:off x="11466850" y="3605306"/>
            <a:ext cx="572961" cy="2963600"/>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sp>
        <p:nvSpPr>
          <p:cNvPr id="12" name="Figura a mano libera 11">
            <a:extLst>
              <a:ext uri="{FF2B5EF4-FFF2-40B4-BE49-F238E27FC236}">
                <a16:creationId xmlns:a16="http://schemas.microsoft.com/office/drawing/2014/main" id="{DDCEA507-B984-2663-1BCF-AB1D6B663E1F}"/>
              </a:ext>
            </a:extLst>
          </p:cNvPr>
          <p:cNvSpPr/>
          <p:nvPr/>
        </p:nvSpPr>
        <p:spPr>
          <a:xfrm rot="12753840">
            <a:off x="-4023820" y="1380270"/>
            <a:ext cx="6738811" cy="1649580"/>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7" name="Picture 7">
            <a:extLst>
              <a:ext uri="{FF2B5EF4-FFF2-40B4-BE49-F238E27FC236}">
                <a16:creationId xmlns:a16="http://schemas.microsoft.com/office/drawing/2014/main" id="{B0832EBC-F58B-5BDD-056C-08BB009E90CD}"/>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emento grafico 36">
            <a:extLst>
              <a:ext uri="{FF2B5EF4-FFF2-40B4-BE49-F238E27FC236}">
                <a16:creationId xmlns:a16="http://schemas.microsoft.com/office/drawing/2014/main" id="{A02F3F6F-302C-D822-E183-B2EE43ECF01A}"/>
              </a:ext>
            </a:extLst>
          </p:cNvPr>
          <p:cNvSpPr/>
          <p:nvPr/>
        </p:nvSpPr>
        <p:spPr>
          <a:xfrm>
            <a:off x="3737172" y="3011816"/>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16" name="Elemento grafico 36">
            <a:extLst>
              <a:ext uri="{FF2B5EF4-FFF2-40B4-BE49-F238E27FC236}">
                <a16:creationId xmlns:a16="http://schemas.microsoft.com/office/drawing/2014/main" id="{B2571F55-AE85-6EB4-4382-A1FE279417EC}"/>
              </a:ext>
            </a:extLst>
          </p:cNvPr>
          <p:cNvSpPr/>
          <p:nvPr/>
        </p:nvSpPr>
        <p:spPr>
          <a:xfrm>
            <a:off x="3737172" y="3656636"/>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17" name="Elemento grafico 36">
            <a:extLst>
              <a:ext uri="{FF2B5EF4-FFF2-40B4-BE49-F238E27FC236}">
                <a16:creationId xmlns:a16="http://schemas.microsoft.com/office/drawing/2014/main" id="{4604B2B6-4E90-5DDB-315F-8719736E6AFD}"/>
              </a:ext>
            </a:extLst>
          </p:cNvPr>
          <p:cNvSpPr/>
          <p:nvPr/>
        </p:nvSpPr>
        <p:spPr>
          <a:xfrm>
            <a:off x="3737172" y="4271943"/>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3" name="Elemento grafico 36">
            <a:extLst>
              <a:ext uri="{FF2B5EF4-FFF2-40B4-BE49-F238E27FC236}">
                <a16:creationId xmlns:a16="http://schemas.microsoft.com/office/drawing/2014/main" id="{758961B7-D55E-280B-428A-577F4BEAB884}"/>
              </a:ext>
            </a:extLst>
          </p:cNvPr>
          <p:cNvSpPr/>
          <p:nvPr/>
        </p:nvSpPr>
        <p:spPr>
          <a:xfrm>
            <a:off x="3737172" y="4857731"/>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1011096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Elemento grafico 63">
            <a:extLst>
              <a:ext uri="{FF2B5EF4-FFF2-40B4-BE49-F238E27FC236}">
                <a16:creationId xmlns:a16="http://schemas.microsoft.com/office/drawing/2014/main" id="{19221F52-8615-9816-9823-B1E85052E1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4400000">
            <a:off x="9136734" y="3816744"/>
            <a:ext cx="6614935" cy="5759771"/>
          </a:xfrm>
          <a:prstGeom prst="rect">
            <a:avLst/>
          </a:prstGeom>
        </p:spPr>
      </p:pic>
      <p:sp>
        <p:nvSpPr>
          <p:cNvPr id="4" name="Rettangolo 3">
            <a:extLst>
              <a:ext uri="{FF2B5EF4-FFF2-40B4-BE49-F238E27FC236}">
                <a16:creationId xmlns:a16="http://schemas.microsoft.com/office/drawing/2014/main" id="{F386BDBC-E425-75C0-5C7E-6AE94535E3DE}"/>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0" name="CasellaDiTesto 19">
            <a:extLst>
              <a:ext uri="{FF2B5EF4-FFF2-40B4-BE49-F238E27FC236}">
                <a16:creationId xmlns:a16="http://schemas.microsoft.com/office/drawing/2014/main" id="{9EDE0941-4E57-14D4-68F5-9B8CCD44F903}"/>
              </a:ext>
            </a:extLst>
          </p:cNvPr>
          <p:cNvSpPr txBox="1"/>
          <p:nvPr/>
        </p:nvSpPr>
        <p:spPr>
          <a:xfrm>
            <a:off x="629766" y="352662"/>
            <a:ext cx="8945102" cy="1323439"/>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What are some top tips in communicating with older persons?</a:t>
            </a:r>
          </a:p>
        </p:txBody>
      </p:sp>
      <p:sp>
        <p:nvSpPr>
          <p:cNvPr id="38" name="Elemento grafico 10">
            <a:extLst>
              <a:ext uri="{FF2B5EF4-FFF2-40B4-BE49-F238E27FC236}">
                <a16:creationId xmlns:a16="http://schemas.microsoft.com/office/drawing/2014/main" id="{31764124-214D-9BEA-06CC-B1B4A2F74483}"/>
              </a:ext>
            </a:extLst>
          </p:cNvPr>
          <p:cNvSpPr/>
          <p:nvPr/>
        </p:nvSpPr>
        <p:spPr>
          <a:xfrm>
            <a:off x="-1604426" y="352662"/>
            <a:ext cx="2299141" cy="2203023"/>
          </a:xfrm>
          <a:custGeom>
            <a:avLst/>
            <a:gdLst>
              <a:gd name="connsiteX0" fmla="*/ 0 w 1504059"/>
              <a:gd name="connsiteY0" fmla="*/ 71994 h 1441180"/>
              <a:gd name="connsiteX1" fmla="*/ 71483 w 1504059"/>
              <a:gd name="connsiteY1" fmla="*/ 71994 h 1441180"/>
              <a:gd name="connsiteX2" fmla="*/ 71483 w 1504059"/>
              <a:gd name="connsiteY2" fmla="*/ 0 h 1441180"/>
              <a:gd name="connsiteX3" fmla="*/ 0 w 1504059"/>
              <a:gd name="connsiteY3" fmla="*/ 0 h 1441180"/>
              <a:gd name="connsiteX4" fmla="*/ 238709 w 1504059"/>
              <a:gd name="connsiteY4" fmla="*/ 71994 h 1441180"/>
              <a:gd name="connsiteX5" fmla="*/ 310192 w 1504059"/>
              <a:gd name="connsiteY5" fmla="*/ 71994 h 1441180"/>
              <a:gd name="connsiteX6" fmla="*/ 310192 w 1504059"/>
              <a:gd name="connsiteY6" fmla="*/ 0 h 1441180"/>
              <a:gd name="connsiteX7" fmla="*/ 238709 w 1504059"/>
              <a:gd name="connsiteY7" fmla="*/ 0 h 1441180"/>
              <a:gd name="connsiteX8" fmla="*/ 477741 w 1504059"/>
              <a:gd name="connsiteY8" fmla="*/ 71994 h 1441180"/>
              <a:gd name="connsiteX9" fmla="*/ 549871 w 1504059"/>
              <a:gd name="connsiteY9" fmla="*/ 71994 h 1441180"/>
              <a:gd name="connsiteX10" fmla="*/ 549871 w 1504059"/>
              <a:gd name="connsiteY10" fmla="*/ 0 h 1441180"/>
              <a:gd name="connsiteX11" fmla="*/ 478711 w 1504059"/>
              <a:gd name="connsiteY11" fmla="*/ 0 h 1441180"/>
              <a:gd name="connsiteX12" fmla="*/ 716450 w 1504059"/>
              <a:gd name="connsiteY12" fmla="*/ 71994 h 1441180"/>
              <a:gd name="connsiteX13" fmla="*/ 787610 w 1504059"/>
              <a:gd name="connsiteY13" fmla="*/ 71994 h 1441180"/>
              <a:gd name="connsiteX14" fmla="*/ 787610 w 1504059"/>
              <a:gd name="connsiteY14" fmla="*/ 0 h 1441180"/>
              <a:gd name="connsiteX15" fmla="*/ 716450 w 1504059"/>
              <a:gd name="connsiteY15" fmla="*/ 0 h 1441180"/>
              <a:gd name="connsiteX16" fmla="*/ 955159 w 1504059"/>
              <a:gd name="connsiteY16" fmla="*/ 71994 h 1441180"/>
              <a:gd name="connsiteX17" fmla="*/ 1026642 w 1504059"/>
              <a:gd name="connsiteY17" fmla="*/ 71994 h 1441180"/>
              <a:gd name="connsiteX18" fmla="*/ 1026642 w 1504059"/>
              <a:gd name="connsiteY18" fmla="*/ 0 h 1441180"/>
              <a:gd name="connsiteX19" fmla="*/ 955159 w 1504059"/>
              <a:gd name="connsiteY19" fmla="*/ 0 h 1441180"/>
              <a:gd name="connsiteX20" fmla="*/ 1193867 w 1504059"/>
              <a:gd name="connsiteY20" fmla="*/ 71994 h 1441180"/>
              <a:gd name="connsiteX21" fmla="*/ 1265351 w 1504059"/>
              <a:gd name="connsiteY21" fmla="*/ 71994 h 1441180"/>
              <a:gd name="connsiteX22" fmla="*/ 1265351 w 1504059"/>
              <a:gd name="connsiteY22" fmla="*/ 0 h 1441180"/>
              <a:gd name="connsiteX23" fmla="*/ 1193867 w 1504059"/>
              <a:gd name="connsiteY23" fmla="*/ 0 h 1441180"/>
              <a:gd name="connsiteX24" fmla="*/ 1432900 w 1504059"/>
              <a:gd name="connsiteY24" fmla="*/ 0 h 1441180"/>
              <a:gd name="connsiteX25" fmla="*/ 1432900 w 1504059"/>
              <a:gd name="connsiteY25" fmla="*/ 71994 h 1441180"/>
              <a:gd name="connsiteX26" fmla="*/ 1504059 w 1504059"/>
              <a:gd name="connsiteY26" fmla="*/ 71994 h 1441180"/>
              <a:gd name="connsiteX27" fmla="*/ 1504059 w 1504059"/>
              <a:gd name="connsiteY27" fmla="*/ 0 h 1441180"/>
              <a:gd name="connsiteX28" fmla="*/ 0 w 1504059"/>
              <a:gd name="connsiteY28" fmla="*/ 345636 h 1441180"/>
              <a:gd name="connsiteX29" fmla="*/ 71483 w 1504059"/>
              <a:gd name="connsiteY29" fmla="*/ 345636 h 1441180"/>
              <a:gd name="connsiteX30" fmla="*/ 71483 w 1504059"/>
              <a:gd name="connsiteY30" fmla="*/ 273968 h 1441180"/>
              <a:gd name="connsiteX31" fmla="*/ 0 w 1504059"/>
              <a:gd name="connsiteY31" fmla="*/ 273968 h 1441180"/>
              <a:gd name="connsiteX32" fmla="*/ 238709 w 1504059"/>
              <a:gd name="connsiteY32" fmla="*/ 345636 h 1441180"/>
              <a:gd name="connsiteX33" fmla="*/ 310192 w 1504059"/>
              <a:gd name="connsiteY33" fmla="*/ 345636 h 1441180"/>
              <a:gd name="connsiteX34" fmla="*/ 310192 w 1504059"/>
              <a:gd name="connsiteY34" fmla="*/ 273968 h 1441180"/>
              <a:gd name="connsiteX35" fmla="*/ 238709 w 1504059"/>
              <a:gd name="connsiteY35" fmla="*/ 273968 h 1441180"/>
              <a:gd name="connsiteX36" fmla="*/ 477741 w 1504059"/>
              <a:gd name="connsiteY36" fmla="*/ 345636 h 1441180"/>
              <a:gd name="connsiteX37" fmla="*/ 549871 w 1504059"/>
              <a:gd name="connsiteY37" fmla="*/ 345636 h 1441180"/>
              <a:gd name="connsiteX38" fmla="*/ 549871 w 1504059"/>
              <a:gd name="connsiteY38" fmla="*/ 273968 h 1441180"/>
              <a:gd name="connsiteX39" fmla="*/ 478711 w 1504059"/>
              <a:gd name="connsiteY39" fmla="*/ 273968 h 1441180"/>
              <a:gd name="connsiteX40" fmla="*/ 716450 w 1504059"/>
              <a:gd name="connsiteY40" fmla="*/ 345636 h 1441180"/>
              <a:gd name="connsiteX41" fmla="*/ 787610 w 1504059"/>
              <a:gd name="connsiteY41" fmla="*/ 345636 h 1441180"/>
              <a:gd name="connsiteX42" fmla="*/ 787610 w 1504059"/>
              <a:gd name="connsiteY42" fmla="*/ 273968 h 1441180"/>
              <a:gd name="connsiteX43" fmla="*/ 716450 w 1504059"/>
              <a:gd name="connsiteY43" fmla="*/ 273968 h 1441180"/>
              <a:gd name="connsiteX44" fmla="*/ 955159 w 1504059"/>
              <a:gd name="connsiteY44" fmla="*/ 345636 h 1441180"/>
              <a:gd name="connsiteX45" fmla="*/ 1026642 w 1504059"/>
              <a:gd name="connsiteY45" fmla="*/ 345636 h 1441180"/>
              <a:gd name="connsiteX46" fmla="*/ 1026642 w 1504059"/>
              <a:gd name="connsiteY46" fmla="*/ 273968 h 1441180"/>
              <a:gd name="connsiteX47" fmla="*/ 955159 w 1504059"/>
              <a:gd name="connsiteY47" fmla="*/ 273968 h 1441180"/>
              <a:gd name="connsiteX48" fmla="*/ 1193867 w 1504059"/>
              <a:gd name="connsiteY48" fmla="*/ 345636 h 1441180"/>
              <a:gd name="connsiteX49" fmla="*/ 1265351 w 1504059"/>
              <a:gd name="connsiteY49" fmla="*/ 345636 h 1441180"/>
              <a:gd name="connsiteX50" fmla="*/ 1265351 w 1504059"/>
              <a:gd name="connsiteY50" fmla="*/ 273968 h 1441180"/>
              <a:gd name="connsiteX51" fmla="*/ 1193867 w 1504059"/>
              <a:gd name="connsiteY51" fmla="*/ 273968 h 1441180"/>
              <a:gd name="connsiteX52" fmla="*/ 1432900 w 1504059"/>
              <a:gd name="connsiteY52" fmla="*/ 345636 h 1441180"/>
              <a:gd name="connsiteX53" fmla="*/ 1504059 w 1504059"/>
              <a:gd name="connsiteY53" fmla="*/ 345636 h 1441180"/>
              <a:gd name="connsiteX54" fmla="*/ 1504059 w 1504059"/>
              <a:gd name="connsiteY54" fmla="*/ 273968 h 1441180"/>
              <a:gd name="connsiteX55" fmla="*/ 1432900 w 1504059"/>
              <a:gd name="connsiteY55" fmla="*/ 273968 h 1441180"/>
              <a:gd name="connsiteX56" fmla="*/ 0 w 1504059"/>
              <a:gd name="connsiteY56" fmla="*/ 618952 h 1441180"/>
              <a:gd name="connsiteX57" fmla="*/ 71483 w 1504059"/>
              <a:gd name="connsiteY57" fmla="*/ 618952 h 1441180"/>
              <a:gd name="connsiteX58" fmla="*/ 71483 w 1504059"/>
              <a:gd name="connsiteY58" fmla="*/ 547609 h 1441180"/>
              <a:gd name="connsiteX59" fmla="*/ 0 w 1504059"/>
              <a:gd name="connsiteY59" fmla="*/ 547609 h 1441180"/>
              <a:gd name="connsiteX60" fmla="*/ 238709 w 1504059"/>
              <a:gd name="connsiteY60" fmla="*/ 618952 h 1441180"/>
              <a:gd name="connsiteX61" fmla="*/ 310192 w 1504059"/>
              <a:gd name="connsiteY61" fmla="*/ 618952 h 1441180"/>
              <a:gd name="connsiteX62" fmla="*/ 310192 w 1504059"/>
              <a:gd name="connsiteY62" fmla="*/ 547609 h 1441180"/>
              <a:gd name="connsiteX63" fmla="*/ 238709 w 1504059"/>
              <a:gd name="connsiteY63" fmla="*/ 547609 h 1441180"/>
              <a:gd name="connsiteX64" fmla="*/ 477741 w 1504059"/>
              <a:gd name="connsiteY64" fmla="*/ 618952 h 1441180"/>
              <a:gd name="connsiteX65" fmla="*/ 549871 w 1504059"/>
              <a:gd name="connsiteY65" fmla="*/ 618952 h 1441180"/>
              <a:gd name="connsiteX66" fmla="*/ 549871 w 1504059"/>
              <a:gd name="connsiteY66" fmla="*/ 547609 h 1441180"/>
              <a:gd name="connsiteX67" fmla="*/ 478711 w 1504059"/>
              <a:gd name="connsiteY67" fmla="*/ 547609 h 1441180"/>
              <a:gd name="connsiteX68" fmla="*/ 716450 w 1504059"/>
              <a:gd name="connsiteY68" fmla="*/ 618952 h 1441180"/>
              <a:gd name="connsiteX69" fmla="*/ 787610 w 1504059"/>
              <a:gd name="connsiteY69" fmla="*/ 618952 h 1441180"/>
              <a:gd name="connsiteX70" fmla="*/ 787610 w 1504059"/>
              <a:gd name="connsiteY70" fmla="*/ 547609 h 1441180"/>
              <a:gd name="connsiteX71" fmla="*/ 716450 w 1504059"/>
              <a:gd name="connsiteY71" fmla="*/ 547609 h 1441180"/>
              <a:gd name="connsiteX72" fmla="*/ 955159 w 1504059"/>
              <a:gd name="connsiteY72" fmla="*/ 618952 h 1441180"/>
              <a:gd name="connsiteX73" fmla="*/ 1026642 w 1504059"/>
              <a:gd name="connsiteY73" fmla="*/ 618952 h 1441180"/>
              <a:gd name="connsiteX74" fmla="*/ 1026642 w 1504059"/>
              <a:gd name="connsiteY74" fmla="*/ 547609 h 1441180"/>
              <a:gd name="connsiteX75" fmla="*/ 955159 w 1504059"/>
              <a:gd name="connsiteY75" fmla="*/ 547609 h 1441180"/>
              <a:gd name="connsiteX76" fmla="*/ 1193867 w 1504059"/>
              <a:gd name="connsiteY76" fmla="*/ 618952 h 1441180"/>
              <a:gd name="connsiteX77" fmla="*/ 1265351 w 1504059"/>
              <a:gd name="connsiteY77" fmla="*/ 618952 h 1441180"/>
              <a:gd name="connsiteX78" fmla="*/ 1265351 w 1504059"/>
              <a:gd name="connsiteY78" fmla="*/ 547609 h 1441180"/>
              <a:gd name="connsiteX79" fmla="*/ 1193867 w 1504059"/>
              <a:gd name="connsiteY79" fmla="*/ 547609 h 1441180"/>
              <a:gd name="connsiteX80" fmla="*/ 1432900 w 1504059"/>
              <a:gd name="connsiteY80" fmla="*/ 618952 h 1441180"/>
              <a:gd name="connsiteX81" fmla="*/ 1504059 w 1504059"/>
              <a:gd name="connsiteY81" fmla="*/ 618952 h 1441180"/>
              <a:gd name="connsiteX82" fmla="*/ 1504059 w 1504059"/>
              <a:gd name="connsiteY82" fmla="*/ 547609 h 1441180"/>
              <a:gd name="connsiteX83" fmla="*/ 1432900 w 1504059"/>
              <a:gd name="connsiteY83" fmla="*/ 547609 h 1441180"/>
              <a:gd name="connsiteX84" fmla="*/ 0 w 1504059"/>
              <a:gd name="connsiteY84" fmla="*/ 893571 h 1441180"/>
              <a:gd name="connsiteX85" fmla="*/ 71483 w 1504059"/>
              <a:gd name="connsiteY85" fmla="*/ 893571 h 1441180"/>
              <a:gd name="connsiteX86" fmla="*/ 71483 w 1504059"/>
              <a:gd name="connsiteY86" fmla="*/ 821577 h 1441180"/>
              <a:gd name="connsiteX87" fmla="*/ 0 w 1504059"/>
              <a:gd name="connsiteY87" fmla="*/ 821577 h 1441180"/>
              <a:gd name="connsiteX88" fmla="*/ 238709 w 1504059"/>
              <a:gd name="connsiteY88" fmla="*/ 893571 h 1441180"/>
              <a:gd name="connsiteX89" fmla="*/ 310192 w 1504059"/>
              <a:gd name="connsiteY89" fmla="*/ 893571 h 1441180"/>
              <a:gd name="connsiteX90" fmla="*/ 310192 w 1504059"/>
              <a:gd name="connsiteY90" fmla="*/ 821577 h 1441180"/>
              <a:gd name="connsiteX91" fmla="*/ 238709 w 1504059"/>
              <a:gd name="connsiteY91" fmla="*/ 821577 h 1441180"/>
              <a:gd name="connsiteX92" fmla="*/ 477741 w 1504059"/>
              <a:gd name="connsiteY92" fmla="*/ 893571 h 1441180"/>
              <a:gd name="connsiteX93" fmla="*/ 549871 w 1504059"/>
              <a:gd name="connsiteY93" fmla="*/ 893571 h 1441180"/>
              <a:gd name="connsiteX94" fmla="*/ 549871 w 1504059"/>
              <a:gd name="connsiteY94" fmla="*/ 821577 h 1441180"/>
              <a:gd name="connsiteX95" fmla="*/ 478711 w 1504059"/>
              <a:gd name="connsiteY95" fmla="*/ 821577 h 1441180"/>
              <a:gd name="connsiteX96" fmla="*/ 716450 w 1504059"/>
              <a:gd name="connsiteY96" fmla="*/ 893571 h 1441180"/>
              <a:gd name="connsiteX97" fmla="*/ 787610 w 1504059"/>
              <a:gd name="connsiteY97" fmla="*/ 893571 h 1441180"/>
              <a:gd name="connsiteX98" fmla="*/ 787610 w 1504059"/>
              <a:gd name="connsiteY98" fmla="*/ 821577 h 1441180"/>
              <a:gd name="connsiteX99" fmla="*/ 716450 w 1504059"/>
              <a:gd name="connsiteY99" fmla="*/ 821577 h 1441180"/>
              <a:gd name="connsiteX100" fmla="*/ 955159 w 1504059"/>
              <a:gd name="connsiteY100" fmla="*/ 893571 h 1441180"/>
              <a:gd name="connsiteX101" fmla="*/ 1026642 w 1504059"/>
              <a:gd name="connsiteY101" fmla="*/ 893571 h 1441180"/>
              <a:gd name="connsiteX102" fmla="*/ 1026642 w 1504059"/>
              <a:gd name="connsiteY102" fmla="*/ 821577 h 1441180"/>
              <a:gd name="connsiteX103" fmla="*/ 955159 w 1504059"/>
              <a:gd name="connsiteY103" fmla="*/ 821577 h 1441180"/>
              <a:gd name="connsiteX104" fmla="*/ 1193867 w 1504059"/>
              <a:gd name="connsiteY104" fmla="*/ 893571 h 1441180"/>
              <a:gd name="connsiteX105" fmla="*/ 1265351 w 1504059"/>
              <a:gd name="connsiteY105" fmla="*/ 893571 h 1441180"/>
              <a:gd name="connsiteX106" fmla="*/ 1265351 w 1504059"/>
              <a:gd name="connsiteY106" fmla="*/ 821577 h 1441180"/>
              <a:gd name="connsiteX107" fmla="*/ 1193867 w 1504059"/>
              <a:gd name="connsiteY107" fmla="*/ 821577 h 1441180"/>
              <a:gd name="connsiteX108" fmla="*/ 1432900 w 1504059"/>
              <a:gd name="connsiteY108" fmla="*/ 893571 h 1441180"/>
              <a:gd name="connsiteX109" fmla="*/ 1504059 w 1504059"/>
              <a:gd name="connsiteY109" fmla="*/ 893571 h 1441180"/>
              <a:gd name="connsiteX110" fmla="*/ 1504059 w 1504059"/>
              <a:gd name="connsiteY110" fmla="*/ 821577 h 1441180"/>
              <a:gd name="connsiteX111" fmla="*/ 1432900 w 1504059"/>
              <a:gd name="connsiteY111" fmla="*/ 821577 h 1441180"/>
              <a:gd name="connsiteX112" fmla="*/ 0 w 1504059"/>
              <a:gd name="connsiteY112" fmla="*/ 1167213 h 1441180"/>
              <a:gd name="connsiteX113" fmla="*/ 71483 w 1504059"/>
              <a:gd name="connsiteY113" fmla="*/ 1167213 h 1441180"/>
              <a:gd name="connsiteX114" fmla="*/ 71483 w 1504059"/>
              <a:gd name="connsiteY114" fmla="*/ 1095219 h 1441180"/>
              <a:gd name="connsiteX115" fmla="*/ 0 w 1504059"/>
              <a:gd name="connsiteY115" fmla="*/ 1095219 h 1441180"/>
              <a:gd name="connsiteX116" fmla="*/ 238709 w 1504059"/>
              <a:gd name="connsiteY116" fmla="*/ 1167213 h 1441180"/>
              <a:gd name="connsiteX117" fmla="*/ 310192 w 1504059"/>
              <a:gd name="connsiteY117" fmla="*/ 1167213 h 1441180"/>
              <a:gd name="connsiteX118" fmla="*/ 310192 w 1504059"/>
              <a:gd name="connsiteY118" fmla="*/ 1095219 h 1441180"/>
              <a:gd name="connsiteX119" fmla="*/ 238709 w 1504059"/>
              <a:gd name="connsiteY119" fmla="*/ 1095219 h 1441180"/>
              <a:gd name="connsiteX120" fmla="*/ 477741 w 1504059"/>
              <a:gd name="connsiteY120" fmla="*/ 1167213 h 1441180"/>
              <a:gd name="connsiteX121" fmla="*/ 549871 w 1504059"/>
              <a:gd name="connsiteY121" fmla="*/ 1167213 h 1441180"/>
              <a:gd name="connsiteX122" fmla="*/ 549871 w 1504059"/>
              <a:gd name="connsiteY122" fmla="*/ 1095219 h 1441180"/>
              <a:gd name="connsiteX123" fmla="*/ 478711 w 1504059"/>
              <a:gd name="connsiteY123" fmla="*/ 1095219 h 1441180"/>
              <a:gd name="connsiteX124" fmla="*/ 716450 w 1504059"/>
              <a:gd name="connsiteY124" fmla="*/ 1167213 h 1441180"/>
              <a:gd name="connsiteX125" fmla="*/ 787610 w 1504059"/>
              <a:gd name="connsiteY125" fmla="*/ 1167213 h 1441180"/>
              <a:gd name="connsiteX126" fmla="*/ 787610 w 1504059"/>
              <a:gd name="connsiteY126" fmla="*/ 1095219 h 1441180"/>
              <a:gd name="connsiteX127" fmla="*/ 716450 w 1504059"/>
              <a:gd name="connsiteY127" fmla="*/ 1095219 h 1441180"/>
              <a:gd name="connsiteX128" fmla="*/ 955159 w 1504059"/>
              <a:gd name="connsiteY128" fmla="*/ 1167213 h 1441180"/>
              <a:gd name="connsiteX129" fmla="*/ 1026642 w 1504059"/>
              <a:gd name="connsiteY129" fmla="*/ 1167213 h 1441180"/>
              <a:gd name="connsiteX130" fmla="*/ 1026642 w 1504059"/>
              <a:gd name="connsiteY130" fmla="*/ 1095219 h 1441180"/>
              <a:gd name="connsiteX131" fmla="*/ 955159 w 1504059"/>
              <a:gd name="connsiteY131" fmla="*/ 1095219 h 1441180"/>
              <a:gd name="connsiteX132" fmla="*/ 1193867 w 1504059"/>
              <a:gd name="connsiteY132" fmla="*/ 1167213 h 1441180"/>
              <a:gd name="connsiteX133" fmla="*/ 1265351 w 1504059"/>
              <a:gd name="connsiteY133" fmla="*/ 1167213 h 1441180"/>
              <a:gd name="connsiteX134" fmla="*/ 1265351 w 1504059"/>
              <a:gd name="connsiteY134" fmla="*/ 1095219 h 1441180"/>
              <a:gd name="connsiteX135" fmla="*/ 1193867 w 1504059"/>
              <a:gd name="connsiteY135" fmla="*/ 1095219 h 1441180"/>
              <a:gd name="connsiteX136" fmla="*/ 1432900 w 1504059"/>
              <a:gd name="connsiteY136" fmla="*/ 1167213 h 1441180"/>
              <a:gd name="connsiteX137" fmla="*/ 1504059 w 1504059"/>
              <a:gd name="connsiteY137" fmla="*/ 1167213 h 1441180"/>
              <a:gd name="connsiteX138" fmla="*/ 1504059 w 1504059"/>
              <a:gd name="connsiteY138" fmla="*/ 1095219 h 1441180"/>
              <a:gd name="connsiteX139" fmla="*/ 1432900 w 1504059"/>
              <a:gd name="connsiteY139" fmla="*/ 1095219 h 1441180"/>
              <a:gd name="connsiteX140" fmla="*/ 0 w 1504059"/>
              <a:gd name="connsiteY140" fmla="*/ 1441180 h 1441180"/>
              <a:gd name="connsiteX141" fmla="*/ 71483 w 1504059"/>
              <a:gd name="connsiteY141" fmla="*/ 1441180 h 1441180"/>
              <a:gd name="connsiteX142" fmla="*/ 71483 w 1504059"/>
              <a:gd name="connsiteY142" fmla="*/ 1368209 h 1441180"/>
              <a:gd name="connsiteX143" fmla="*/ 0 w 1504059"/>
              <a:gd name="connsiteY143" fmla="*/ 1368209 h 1441180"/>
              <a:gd name="connsiteX144" fmla="*/ 238709 w 1504059"/>
              <a:gd name="connsiteY144" fmla="*/ 1441180 h 1441180"/>
              <a:gd name="connsiteX145" fmla="*/ 310192 w 1504059"/>
              <a:gd name="connsiteY145" fmla="*/ 1441180 h 1441180"/>
              <a:gd name="connsiteX146" fmla="*/ 310192 w 1504059"/>
              <a:gd name="connsiteY146" fmla="*/ 1368209 h 1441180"/>
              <a:gd name="connsiteX147" fmla="*/ 238709 w 1504059"/>
              <a:gd name="connsiteY147" fmla="*/ 1368209 h 1441180"/>
              <a:gd name="connsiteX148" fmla="*/ 477741 w 1504059"/>
              <a:gd name="connsiteY148" fmla="*/ 1441180 h 1441180"/>
              <a:gd name="connsiteX149" fmla="*/ 549871 w 1504059"/>
              <a:gd name="connsiteY149" fmla="*/ 1441180 h 1441180"/>
              <a:gd name="connsiteX150" fmla="*/ 549871 w 1504059"/>
              <a:gd name="connsiteY150" fmla="*/ 1368209 h 1441180"/>
              <a:gd name="connsiteX151" fmla="*/ 478711 w 1504059"/>
              <a:gd name="connsiteY151" fmla="*/ 1368209 h 1441180"/>
              <a:gd name="connsiteX152" fmla="*/ 716450 w 1504059"/>
              <a:gd name="connsiteY152" fmla="*/ 1441180 h 1441180"/>
              <a:gd name="connsiteX153" fmla="*/ 787610 w 1504059"/>
              <a:gd name="connsiteY153" fmla="*/ 1441180 h 1441180"/>
              <a:gd name="connsiteX154" fmla="*/ 787610 w 1504059"/>
              <a:gd name="connsiteY154" fmla="*/ 1368209 h 1441180"/>
              <a:gd name="connsiteX155" fmla="*/ 716450 w 1504059"/>
              <a:gd name="connsiteY155" fmla="*/ 1368209 h 1441180"/>
              <a:gd name="connsiteX156" fmla="*/ 955159 w 1504059"/>
              <a:gd name="connsiteY156" fmla="*/ 1441180 h 1441180"/>
              <a:gd name="connsiteX157" fmla="*/ 1026642 w 1504059"/>
              <a:gd name="connsiteY157" fmla="*/ 1441180 h 1441180"/>
              <a:gd name="connsiteX158" fmla="*/ 1026642 w 1504059"/>
              <a:gd name="connsiteY158" fmla="*/ 1368209 h 1441180"/>
              <a:gd name="connsiteX159" fmla="*/ 955159 w 1504059"/>
              <a:gd name="connsiteY159" fmla="*/ 1368209 h 1441180"/>
              <a:gd name="connsiteX160" fmla="*/ 1193867 w 1504059"/>
              <a:gd name="connsiteY160" fmla="*/ 1441180 h 1441180"/>
              <a:gd name="connsiteX161" fmla="*/ 1265351 w 1504059"/>
              <a:gd name="connsiteY161" fmla="*/ 1441180 h 1441180"/>
              <a:gd name="connsiteX162" fmla="*/ 1265351 w 1504059"/>
              <a:gd name="connsiteY162" fmla="*/ 1368209 h 1441180"/>
              <a:gd name="connsiteX163" fmla="*/ 1193867 w 1504059"/>
              <a:gd name="connsiteY163" fmla="*/ 1368209 h 1441180"/>
              <a:gd name="connsiteX164" fmla="*/ 1432900 w 1504059"/>
              <a:gd name="connsiteY164" fmla="*/ 1441180 h 1441180"/>
              <a:gd name="connsiteX165" fmla="*/ 1504059 w 1504059"/>
              <a:gd name="connsiteY165" fmla="*/ 1441180 h 1441180"/>
              <a:gd name="connsiteX166" fmla="*/ 1504059 w 1504059"/>
              <a:gd name="connsiteY166" fmla="*/ 1368209 h 1441180"/>
              <a:gd name="connsiteX167" fmla="*/ 1432900 w 1504059"/>
              <a:gd name="connsiteY167" fmla="*/ 1368209 h 14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504059" h="1441180">
                <a:moveTo>
                  <a:pt x="0" y="71994"/>
                </a:moveTo>
                <a:lnTo>
                  <a:pt x="71483" y="71994"/>
                </a:lnTo>
                <a:lnTo>
                  <a:pt x="71483" y="0"/>
                </a:lnTo>
                <a:lnTo>
                  <a:pt x="0" y="0"/>
                </a:lnTo>
                <a:close/>
                <a:moveTo>
                  <a:pt x="238709" y="71994"/>
                </a:moveTo>
                <a:lnTo>
                  <a:pt x="310192" y="71994"/>
                </a:lnTo>
                <a:lnTo>
                  <a:pt x="310192" y="0"/>
                </a:lnTo>
                <a:lnTo>
                  <a:pt x="238709" y="0"/>
                </a:lnTo>
                <a:close/>
                <a:moveTo>
                  <a:pt x="477741" y="71994"/>
                </a:moveTo>
                <a:lnTo>
                  <a:pt x="549871" y="71994"/>
                </a:lnTo>
                <a:lnTo>
                  <a:pt x="549871" y="0"/>
                </a:lnTo>
                <a:lnTo>
                  <a:pt x="478711" y="0"/>
                </a:lnTo>
                <a:close/>
                <a:moveTo>
                  <a:pt x="716450" y="71994"/>
                </a:moveTo>
                <a:lnTo>
                  <a:pt x="787610" y="71994"/>
                </a:lnTo>
                <a:lnTo>
                  <a:pt x="787610" y="0"/>
                </a:lnTo>
                <a:lnTo>
                  <a:pt x="716450" y="0"/>
                </a:lnTo>
                <a:close/>
                <a:moveTo>
                  <a:pt x="955159" y="71994"/>
                </a:moveTo>
                <a:lnTo>
                  <a:pt x="1026642" y="71994"/>
                </a:lnTo>
                <a:lnTo>
                  <a:pt x="1026642" y="0"/>
                </a:lnTo>
                <a:lnTo>
                  <a:pt x="955159" y="0"/>
                </a:lnTo>
                <a:close/>
                <a:moveTo>
                  <a:pt x="1193867" y="71994"/>
                </a:moveTo>
                <a:lnTo>
                  <a:pt x="1265351" y="71994"/>
                </a:lnTo>
                <a:lnTo>
                  <a:pt x="1265351" y="0"/>
                </a:lnTo>
                <a:lnTo>
                  <a:pt x="1193867" y="0"/>
                </a:lnTo>
                <a:close/>
                <a:moveTo>
                  <a:pt x="1432900" y="0"/>
                </a:moveTo>
                <a:lnTo>
                  <a:pt x="1432900" y="71994"/>
                </a:lnTo>
                <a:lnTo>
                  <a:pt x="1504059" y="71994"/>
                </a:lnTo>
                <a:lnTo>
                  <a:pt x="1504059" y="0"/>
                </a:lnTo>
                <a:close/>
                <a:moveTo>
                  <a:pt x="0" y="345636"/>
                </a:moveTo>
                <a:lnTo>
                  <a:pt x="71483" y="345636"/>
                </a:lnTo>
                <a:lnTo>
                  <a:pt x="71483" y="273968"/>
                </a:lnTo>
                <a:lnTo>
                  <a:pt x="0" y="273968"/>
                </a:lnTo>
                <a:close/>
                <a:moveTo>
                  <a:pt x="238709" y="345636"/>
                </a:moveTo>
                <a:lnTo>
                  <a:pt x="310192" y="345636"/>
                </a:lnTo>
                <a:lnTo>
                  <a:pt x="310192" y="273968"/>
                </a:lnTo>
                <a:lnTo>
                  <a:pt x="238709" y="273968"/>
                </a:lnTo>
                <a:close/>
                <a:moveTo>
                  <a:pt x="477741" y="345636"/>
                </a:moveTo>
                <a:lnTo>
                  <a:pt x="549871" y="345636"/>
                </a:lnTo>
                <a:lnTo>
                  <a:pt x="549871" y="273968"/>
                </a:lnTo>
                <a:lnTo>
                  <a:pt x="478711" y="273968"/>
                </a:lnTo>
                <a:close/>
                <a:moveTo>
                  <a:pt x="716450" y="345636"/>
                </a:moveTo>
                <a:lnTo>
                  <a:pt x="787610" y="345636"/>
                </a:lnTo>
                <a:lnTo>
                  <a:pt x="787610" y="273968"/>
                </a:lnTo>
                <a:lnTo>
                  <a:pt x="716450" y="273968"/>
                </a:lnTo>
                <a:close/>
                <a:moveTo>
                  <a:pt x="955159" y="345636"/>
                </a:moveTo>
                <a:lnTo>
                  <a:pt x="1026642" y="345636"/>
                </a:lnTo>
                <a:lnTo>
                  <a:pt x="1026642" y="273968"/>
                </a:lnTo>
                <a:lnTo>
                  <a:pt x="955159" y="273968"/>
                </a:lnTo>
                <a:close/>
                <a:moveTo>
                  <a:pt x="1193867" y="345636"/>
                </a:moveTo>
                <a:lnTo>
                  <a:pt x="1265351" y="345636"/>
                </a:lnTo>
                <a:lnTo>
                  <a:pt x="1265351" y="273968"/>
                </a:lnTo>
                <a:lnTo>
                  <a:pt x="1193867" y="273968"/>
                </a:lnTo>
                <a:close/>
                <a:moveTo>
                  <a:pt x="1432900" y="345636"/>
                </a:moveTo>
                <a:lnTo>
                  <a:pt x="1504059" y="345636"/>
                </a:lnTo>
                <a:lnTo>
                  <a:pt x="1504059" y="273968"/>
                </a:lnTo>
                <a:lnTo>
                  <a:pt x="1432900" y="273968"/>
                </a:lnTo>
                <a:close/>
                <a:moveTo>
                  <a:pt x="0" y="618952"/>
                </a:moveTo>
                <a:lnTo>
                  <a:pt x="71483" y="618952"/>
                </a:lnTo>
                <a:lnTo>
                  <a:pt x="71483" y="547609"/>
                </a:lnTo>
                <a:lnTo>
                  <a:pt x="0" y="547609"/>
                </a:lnTo>
                <a:close/>
                <a:moveTo>
                  <a:pt x="238709" y="618952"/>
                </a:moveTo>
                <a:lnTo>
                  <a:pt x="310192" y="618952"/>
                </a:lnTo>
                <a:lnTo>
                  <a:pt x="310192" y="547609"/>
                </a:lnTo>
                <a:lnTo>
                  <a:pt x="238709" y="547609"/>
                </a:lnTo>
                <a:close/>
                <a:moveTo>
                  <a:pt x="477741" y="618952"/>
                </a:moveTo>
                <a:lnTo>
                  <a:pt x="549871" y="618952"/>
                </a:lnTo>
                <a:lnTo>
                  <a:pt x="549871" y="547609"/>
                </a:lnTo>
                <a:lnTo>
                  <a:pt x="478711" y="547609"/>
                </a:lnTo>
                <a:close/>
                <a:moveTo>
                  <a:pt x="716450" y="618952"/>
                </a:moveTo>
                <a:lnTo>
                  <a:pt x="787610" y="618952"/>
                </a:lnTo>
                <a:lnTo>
                  <a:pt x="787610" y="547609"/>
                </a:lnTo>
                <a:lnTo>
                  <a:pt x="716450" y="547609"/>
                </a:lnTo>
                <a:close/>
                <a:moveTo>
                  <a:pt x="955159" y="618952"/>
                </a:moveTo>
                <a:lnTo>
                  <a:pt x="1026642" y="618952"/>
                </a:lnTo>
                <a:lnTo>
                  <a:pt x="1026642" y="547609"/>
                </a:lnTo>
                <a:lnTo>
                  <a:pt x="955159" y="547609"/>
                </a:lnTo>
                <a:close/>
                <a:moveTo>
                  <a:pt x="1193867" y="618952"/>
                </a:moveTo>
                <a:lnTo>
                  <a:pt x="1265351" y="618952"/>
                </a:lnTo>
                <a:lnTo>
                  <a:pt x="1265351" y="547609"/>
                </a:lnTo>
                <a:lnTo>
                  <a:pt x="1193867" y="547609"/>
                </a:lnTo>
                <a:close/>
                <a:moveTo>
                  <a:pt x="1432900" y="618952"/>
                </a:moveTo>
                <a:lnTo>
                  <a:pt x="1504059" y="618952"/>
                </a:lnTo>
                <a:lnTo>
                  <a:pt x="1504059" y="547609"/>
                </a:lnTo>
                <a:lnTo>
                  <a:pt x="1432900" y="547609"/>
                </a:lnTo>
                <a:close/>
                <a:moveTo>
                  <a:pt x="0" y="893571"/>
                </a:moveTo>
                <a:lnTo>
                  <a:pt x="71483" y="893571"/>
                </a:lnTo>
                <a:lnTo>
                  <a:pt x="71483" y="821577"/>
                </a:lnTo>
                <a:lnTo>
                  <a:pt x="0" y="821577"/>
                </a:lnTo>
                <a:close/>
                <a:moveTo>
                  <a:pt x="238709" y="893571"/>
                </a:moveTo>
                <a:lnTo>
                  <a:pt x="310192" y="893571"/>
                </a:lnTo>
                <a:lnTo>
                  <a:pt x="310192" y="821577"/>
                </a:lnTo>
                <a:lnTo>
                  <a:pt x="238709" y="821577"/>
                </a:lnTo>
                <a:close/>
                <a:moveTo>
                  <a:pt x="477741" y="893571"/>
                </a:moveTo>
                <a:lnTo>
                  <a:pt x="549871" y="893571"/>
                </a:lnTo>
                <a:lnTo>
                  <a:pt x="549871" y="821577"/>
                </a:lnTo>
                <a:lnTo>
                  <a:pt x="478711" y="821577"/>
                </a:lnTo>
                <a:close/>
                <a:moveTo>
                  <a:pt x="716450" y="893571"/>
                </a:moveTo>
                <a:lnTo>
                  <a:pt x="787610" y="893571"/>
                </a:lnTo>
                <a:lnTo>
                  <a:pt x="787610" y="821577"/>
                </a:lnTo>
                <a:lnTo>
                  <a:pt x="716450" y="821577"/>
                </a:lnTo>
                <a:close/>
                <a:moveTo>
                  <a:pt x="955159" y="893571"/>
                </a:moveTo>
                <a:lnTo>
                  <a:pt x="1026642" y="893571"/>
                </a:lnTo>
                <a:lnTo>
                  <a:pt x="1026642" y="821577"/>
                </a:lnTo>
                <a:lnTo>
                  <a:pt x="955159" y="821577"/>
                </a:lnTo>
                <a:close/>
                <a:moveTo>
                  <a:pt x="1193867" y="893571"/>
                </a:moveTo>
                <a:lnTo>
                  <a:pt x="1265351" y="893571"/>
                </a:lnTo>
                <a:lnTo>
                  <a:pt x="1265351" y="821577"/>
                </a:lnTo>
                <a:lnTo>
                  <a:pt x="1193867" y="821577"/>
                </a:lnTo>
                <a:close/>
                <a:moveTo>
                  <a:pt x="1432900" y="893571"/>
                </a:moveTo>
                <a:lnTo>
                  <a:pt x="1504059" y="893571"/>
                </a:lnTo>
                <a:lnTo>
                  <a:pt x="1504059" y="821577"/>
                </a:lnTo>
                <a:lnTo>
                  <a:pt x="1432900" y="821577"/>
                </a:lnTo>
                <a:close/>
                <a:moveTo>
                  <a:pt x="0" y="1167213"/>
                </a:moveTo>
                <a:lnTo>
                  <a:pt x="71483" y="1167213"/>
                </a:lnTo>
                <a:lnTo>
                  <a:pt x="71483" y="1095219"/>
                </a:lnTo>
                <a:lnTo>
                  <a:pt x="0" y="1095219"/>
                </a:lnTo>
                <a:close/>
                <a:moveTo>
                  <a:pt x="238709" y="1167213"/>
                </a:moveTo>
                <a:lnTo>
                  <a:pt x="310192" y="1167213"/>
                </a:lnTo>
                <a:lnTo>
                  <a:pt x="310192" y="1095219"/>
                </a:lnTo>
                <a:lnTo>
                  <a:pt x="238709" y="1095219"/>
                </a:lnTo>
                <a:close/>
                <a:moveTo>
                  <a:pt x="477741" y="1167213"/>
                </a:moveTo>
                <a:lnTo>
                  <a:pt x="549871" y="1167213"/>
                </a:lnTo>
                <a:lnTo>
                  <a:pt x="549871" y="1095219"/>
                </a:lnTo>
                <a:lnTo>
                  <a:pt x="478711" y="1095219"/>
                </a:lnTo>
                <a:close/>
                <a:moveTo>
                  <a:pt x="716450" y="1167213"/>
                </a:moveTo>
                <a:lnTo>
                  <a:pt x="787610" y="1167213"/>
                </a:lnTo>
                <a:lnTo>
                  <a:pt x="787610" y="1095219"/>
                </a:lnTo>
                <a:lnTo>
                  <a:pt x="716450" y="1095219"/>
                </a:lnTo>
                <a:close/>
                <a:moveTo>
                  <a:pt x="955159" y="1167213"/>
                </a:moveTo>
                <a:lnTo>
                  <a:pt x="1026642" y="1167213"/>
                </a:lnTo>
                <a:lnTo>
                  <a:pt x="1026642" y="1095219"/>
                </a:lnTo>
                <a:lnTo>
                  <a:pt x="955159" y="1095219"/>
                </a:lnTo>
                <a:close/>
                <a:moveTo>
                  <a:pt x="1193867" y="1167213"/>
                </a:moveTo>
                <a:lnTo>
                  <a:pt x="1265351" y="1167213"/>
                </a:lnTo>
                <a:lnTo>
                  <a:pt x="1265351" y="1095219"/>
                </a:lnTo>
                <a:lnTo>
                  <a:pt x="1193867" y="1095219"/>
                </a:lnTo>
                <a:close/>
                <a:moveTo>
                  <a:pt x="1432900" y="1167213"/>
                </a:moveTo>
                <a:lnTo>
                  <a:pt x="1504059" y="1167213"/>
                </a:lnTo>
                <a:lnTo>
                  <a:pt x="1504059" y="1095219"/>
                </a:lnTo>
                <a:lnTo>
                  <a:pt x="1432900" y="1095219"/>
                </a:lnTo>
                <a:close/>
                <a:moveTo>
                  <a:pt x="0" y="1441180"/>
                </a:moveTo>
                <a:lnTo>
                  <a:pt x="71483" y="1441180"/>
                </a:lnTo>
                <a:lnTo>
                  <a:pt x="71483" y="1368209"/>
                </a:lnTo>
                <a:lnTo>
                  <a:pt x="0" y="1368209"/>
                </a:lnTo>
                <a:close/>
                <a:moveTo>
                  <a:pt x="238709" y="1441180"/>
                </a:moveTo>
                <a:lnTo>
                  <a:pt x="310192" y="1441180"/>
                </a:lnTo>
                <a:lnTo>
                  <a:pt x="310192" y="1368209"/>
                </a:lnTo>
                <a:lnTo>
                  <a:pt x="238709" y="1368209"/>
                </a:lnTo>
                <a:close/>
                <a:moveTo>
                  <a:pt x="477741" y="1441180"/>
                </a:moveTo>
                <a:lnTo>
                  <a:pt x="549871" y="1441180"/>
                </a:lnTo>
                <a:lnTo>
                  <a:pt x="549871" y="1368209"/>
                </a:lnTo>
                <a:lnTo>
                  <a:pt x="478711" y="1368209"/>
                </a:lnTo>
                <a:close/>
                <a:moveTo>
                  <a:pt x="716450" y="1441180"/>
                </a:moveTo>
                <a:lnTo>
                  <a:pt x="787610" y="1441180"/>
                </a:lnTo>
                <a:lnTo>
                  <a:pt x="787610" y="1368209"/>
                </a:lnTo>
                <a:lnTo>
                  <a:pt x="716450" y="1368209"/>
                </a:lnTo>
                <a:close/>
                <a:moveTo>
                  <a:pt x="955159" y="1441180"/>
                </a:moveTo>
                <a:lnTo>
                  <a:pt x="1026642" y="1441180"/>
                </a:lnTo>
                <a:lnTo>
                  <a:pt x="1026642" y="1368209"/>
                </a:lnTo>
                <a:lnTo>
                  <a:pt x="955159" y="1368209"/>
                </a:lnTo>
                <a:close/>
                <a:moveTo>
                  <a:pt x="1193867" y="1441180"/>
                </a:moveTo>
                <a:lnTo>
                  <a:pt x="1265351" y="1441180"/>
                </a:lnTo>
                <a:lnTo>
                  <a:pt x="1265351" y="1368209"/>
                </a:lnTo>
                <a:lnTo>
                  <a:pt x="1193867" y="1368209"/>
                </a:lnTo>
                <a:close/>
                <a:moveTo>
                  <a:pt x="1432900" y="1441180"/>
                </a:moveTo>
                <a:lnTo>
                  <a:pt x="1504059" y="1441180"/>
                </a:lnTo>
                <a:lnTo>
                  <a:pt x="1504059" y="1368209"/>
                </a:lnTo>
                <a:lnTo>
                  <a:pt x="1432900" y="1368209"/>
                </a:lnTo>
                <a:close/>
              </a:path>
            </a:pathLst>
          </a:custGeom>
          <a:solidFill>
            <a:srgbClr val="ED1951"/>
          </a:solidFill>
          <a:ln w="32223" cap="flat">
            <a:noFill/>
            <a:prstDash val="solid"/>
            <a:miter/>
          </a:ln>
        </p:spPr>
        <p:txBody>
          <a:bodyPr rtlCol="0" anchor="ctr"/>
          <a:lstStyle/>
          <a:p>
            <a:endParaRPr lang="it-CO" dirty="0"/>
          </a:p>
        </p:txBody>
      </p:sp>
      <p:pic>
        <p:nvPicPr>
          <p:cNvPr id="10" name="Picture 7">
            <a:extLst>
              <a:ext uri="{FF2B5EF4-FFF2-40B4-BE49-F238E27FC236}">
                <a16:creationId xmlns:a16="http://schemas.microsoft.com/office/drawing/2014/main" id="{19A80DCC-8C43-054A-C20E-B84389CABF5B}"/>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 name="Gruppo 60">
            <a:extLst>
              <a:ext uri="{FF2B5EF4-FFF2-40B4-BE49-F238E27FC236}">
                <a16:creationId xmlns:a16="http://schemas.microsoft.com/office/drawing/2014/main" id="{F70CB5BF-70B0-D920-6C8E-7A1F2BA2472D}"/>
              </a:ext>
            </a:extLst>
          </p:cNvPr>
          <p:cNvGrpSpPr/>
          <p:nvPr/>
        </p:nvGrpSpPr>
        <p:grpSpPr>
          <a:xfrm>
            <a:off x="963873" y="2672580"/>
            <a:ext cx="2786373" cy="4024050"/>
            <a:chOff x="963873" y="2672580"/>
            <a:chExt cx="2786373" cy="4024050"/>
          </a:xfrm>
        </p:grpSpPr>
        <p:sp>
          <p:nvSpPr>
            <p:cNvPr id="21" name="CasellaDiTesto 20">
              <a:extLst>
                <a:ext uri="{FF2B5EF4-FFF2-40B4-BE49-F238E27FC236}">
                  <a16:creationId xmlns:a16="http://schemas.microsoft.com/office/drawing/2014/main" id="{CE6CC3AF-B0F6-1C69-C1C6-6255B59963E9}"/>
                </a:ext>
              </a:extLst>
            </p:cNvPr>
            <p:cNvSpPr txBox="1"/>
            <p:nvPr/>
          </p:nvSpPr>
          <p:spPr>
            <a:xfrm>
              <a:off x="963873" y="5742523"/>
              <a:ext cx="2721937" cy="954107"/>
            </a:xfrm>
            <a:prstGeom prst="rect">
              <a:avLst/>
            </a:prstGeom>
            <a:noFill/>
          </p:spPr>
          <p:txBody>
            <a:bodyPr wrap="square" rtlCol="0">
              <a:spAutoFit/>
            </a:bodyPr>
            <a:lstStyle/>
            <a:p>
              <a:pPr algn="ctr"/>
              <a:r>
                <a:rPr lang="es-CO" sz="1400" dirty="0">
                  <a:solidFill>
                    <a:srgbClr val="1E1919"/>
                  </a:solidFill>
                  <a:latin typeface="Proxima Nova Thin" panose="02000506030000020004" pitchFamily="2" charset="0"/>
                </a:rPr>
                <a:t>61 </a:t>
              </a:r>
              <a:r>
                <a:rPr lang="es-CO" sz="1400" dirty="0" err="1">
                  <a:solidFill>
                    <a:srgbClr val="1E1919"/>
                  </a:solidFill>
                  <a:latin typeface="Proxima Nova Thin" panose="02000506030000020004" pitchFamily="2" charset="0"/>
                </a:rPr>
                <a:t>year-old</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colombian</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woman</a:t>
              </a:r>
              <a:r>
                <a:rPr lang="es-CO" sz="1400" dirty="0">
                  <a:solidFill>
                    <a:srgbClr val="1E1919"/>
                  </a:solidFill>
                  <a:latin typeface="Proxima Nova Thin" panose="02000506030000020004" pitchFamily="2" charset="0"/>
                </a:rPr>
                <a:t> displaced </a:t>
              </a:r>
              <a:r>
                <a:rPr lang="es-CO" sz="1400" dirty="0" err="1">
                  <a:solidFill>
                    <a:srgbClr val="1E1919"/>
                  </a:solidFill>
                  <a:latin typeface="Proxima Nova Thin" panose="02000506030000020004" pitchFamily="2" charset="0"/>
                </a:rPr>
                <a:t>by</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internal</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violence</a:t>
              </a:r>
              <a:r>
                <a:rPr lang="es-CO" sz="1400" dirty="0">
                  <a:solidFill>
                    <a:srgbClr val="1E1919"/>
                  </a:solidFill>
                  <a:latin typeface="Proxima Nova Thin" panose="02000506030000020004" pitchFamily="2" charset="0"/>
                </a:rPr>
                <a:t>. </a:t>
              </a:r>
            </a:p>
            <a:p>
              <a:pPr algn="ctr"/>
              <a:r>
                <a:rPr lang="es-CO" sz="1400" dirty="0" err="1">
                  <a:solidFill>
                    <a:srgbClr val="1E1919"/>
                  </a:solidFill>
                  <a:latin typeface="Proxima Nova Thin" panose="02000506030000020004" pitchFamily="2" charset="0"/>
                </a:rPr>
                <a:t>Ph</a:t>
              </a:r>
              <a:r>
                <a:rPr lang="es-CO" sz="1400" dirty="0">
                  <a:solidFill>
                    <a:srgbClr val="1E1919"/>
                  </a:solidFill>
                  <a:latin typeface="Proxima Nova Thin" panose="02000506030000020004" pitchFamily="2" charset="0"/>
                </a:rPr>
                <a:t>: Adalberto Montes Peña</a:t>
              </a:r>
              <a:endParaRPr lang="es-CO" sz="1400" dirty="0">
                <a:latin typeface="Proxima Nova Thin" panose="02000506030000020004" pitchFamily="2" charset="0"/>
              </a:endParaRPr>
            </a:p>
            <a:p>
              <a:pPr algn="ctr"/>
              <a:endParaRPr lang="it-CO" sz="1400" dirty="0">
                <a:latin typeface="Proxima Nova Thin" panose="02000506030000020004" pitchFamily="2" charset="0"/>
              </a:endParaRPr>
            </a:p>
          </p:txBody>
        </p:sp>
        <p:pic>
          <p:nvPicPr>
            <p:cNvPr id="55" name="Picture 7" descr="A older woman sitting on a plastic chair looking apprehensive &#10;&#10;">
              <a:extLst>
                <a:ext uri="{FF2B5EF4-FFF2-40B4-BE49-F238E27FC236}">
                  <a16:creationId xmlns:a16="http://schemas.microsoft.com/office/drawing/2014/main" id="{FFDBB067-73F8-F267-EBC9-5859E34E80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2" t="11390" r="26966" b="36530"/>
            <a:stretch/>
          </p:blipFill>
          <p:spPr bwMode="auto">
            <a:xfrm>
              <a:off x="1020117" y="2719884"/>
              <a:ext cx="2721936" cy="2666795"/>
            </a:xfrm>
            <a:prstGeom prst="ellipse">
              <a:avLst/>
            </a:prstGeom>
            <a:noFill/>
            <a:ln>
              <a:noFill/>
            </a:ln>
          </p:spPr>
        </p:pic>
        <p:grpSp>
          <p:nvGrpSpPr>
            <p:cNvPr id="23" name="Elemento grafico 13">
              <a:extLst>
                <a:ext uri="{FF2B5EF4-FFF2-40B4-BE49-F238E27FC236}">
                  <a16:creationId xmlns:a16="http://schemas.microsoft.com/office/drawing/2014/main" id="{EF4390E5-171C-6229-58B5-127C6059D6D2}"/>
                </a:ext>
              </a:extLst>
            </p:cNvPr>
            <p:cNvGrpSpPr/>
            <p:nvPr/>
          </p:nvGrpSpPr>
          <p:grpSpPr>
            <a:xfrm>
              <a:off x="1028310" y="2672580"/>
              <a:ext cx="2721936" cy="2724909"/>
              <a:chOff x="1146935" y="327331"/>
              <a:chExt cx="3515048" cy="3518888"/>
            </a:xfrm>
            <a:solidFill>
              <a:srgbClr val="F25A22"/>
            </a:solidFill>
          </p:grpSpPr>
          <p:sp>
            <p:nvSpPr>
              <p:cNvPr id="24" name="Figura a mano libera 23">
                <a:extLst>
                  <a:ext uri="{FF2B5EF4-FFF2-40B4-BE49-F238E27FC236}">
                    <a16:creationId xmlns:a16="http://schemas.microsoft.com/office/drawing/2014/main" id="{B9334A63-5A98-290C-A738-1A1393FA5153}"/>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25" name="Figura a mano libera 24">
                <a:extLst>
                  <a:ext uri="{FF2B5EF4-FFF2-40B4-BE49-F238E27FC236}">
                    <a16:creationId xmlns:a16="http://schemas.microsoft.com/office/drawing/2014/main" id="{F686BF8B-D517-DB24-17CB-F59DD36E0516}"/>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26" name="Figura a mano libera 25">
                <a:extLst>
                  <a:ext uri="{FF2B5EF4-FFF2-40B4-BE49-F238E27FC236}">
                    <a16:creationId xmlns:a16="http://schemas.microsoft.com/office/drawing/2014/main" id="{7C2F9CB2-4399-42A0-A087-F72EF97DCF02}"/>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27" name="Figura a mano libera 26">
                <a:extLst>
                  <a:ext uri="{FF2B5EF4-FFF2-40B4-BE49-F238E27FC236}">
                    <a16:creationId xmlns:a16="http://schemas.microsoft.com/office/drawing/2014/main" id="{AECE8310-926A-4522-1998-7C9494A2001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28" name="Figura a mano libera 27">
                <a:extLst>
                  <a:ext uri="{FF2B5EF4-FFF2-40B4-BE49-F238E27FC236}">
                    <a16:creationId xmlns:a16="http://schemas.microsoft.com/office/drawing/2014/main" id="{D74876A5-2267-0B49-19C6-8B9DFE8AAED4}"/>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29" name="Figura a mano libera 28">
                <a:extLst>
                  <a:ext uri="{FF2B5EF4-FFF2-40B4-BE49-F238E27FC236}">
                    <a16:creationId xmlns:a16="http://schemas.microsoft.com/office/drawing/2014/main" id="{3176C48E-2B80-9E8B-719A-8BDCC9441C52}"/>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30" name="Figura a mano libera 29">
                <a:extLst>
                  <a:ext uri="{FF2B5EF4-FFF2-40B4-BE49-F238E27FC236}">
                    <a16:creationId xmlns:a16="http://schemas.microsoft.com/office/drawing/2014/main" id="{DBDF443B-D6C0-98AD-3C6E-A0D6F94705C2}"/>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31" name="Figura a mano libera 30">
                <a:extLst>
                  <a:ext uri="{FF2B5EF4-FFF2-40B4-BE49-F238E27FC236}">
                    <a16:creationId xmlns:a16="http://schemas.microsoft.com/office/drawing/2014/main" id="{DEEB0A7C-796E-13D4-F9E1-A51EB77B20EB}"/>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32" name="Figura a mano libera 31">
                <a:extLst>
                  <a:ext uri="{FF2B5EF4-FFF2-40B4-BE49-F238E27FC236}">
                    <a16:creationId xmlns:a16="http://schemas.microsoft.com/office/drawing/2014/main" id="{9E2E9853-8EBC-6710-9FFF-18CA0C1EA15D}"/>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33" name="Figura a mano libera 32">
                <a:extLst>
                  <a:ext uri="{FF2B5EF4-FFF2-40B4-BE49-F238E27FC236}">
                    <a16:creationId xmlns:a16="http://schemas.microsoft.com/office/drawing/2014/main" id="{DB4A1F05-EB90-082A-B282-5F9009FDD8B8}"/>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34" name="Figura a mano libera 33">
                <a:extLst>
                  <a:ext uri="{FF2B5EF4-FFF2-40B4-BE49-F238E27FC236}">
                    <a16:creationId xmlns:a16="http://schemas.microsoft.com/office/drawing/2014/main" id="{8316AA3F-FCF3-35A1-A7DE-23BC2B9E38CE}"/>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35" name="Figura a mano libera 34">
                <a:extLst>
                  <a:ext uri="{FF2B5EF4-FFF2-40B4-BE49-F238E27FC236}">
                    <a16:creationId xmlns:a16="http://schemas.microsoft.com/office/drawing/2014/main" id="{2DCCA631-C41A-D3AC-0F43-DAB68F543645}"/>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grpSp>
      <p:grpSp>
        <p:nvGrpSpPr>
          <p:cNvPr id="62" name="Gruppo 61">
            <a:extLst>
              <a:ext uri="{FF2B5EF4-FFF2-40B4-BE49-F238E27FC236}">
                <a16:creationId xmlns:a16="http://schemas.microsoft.com/office/drawing/2014/main" id="{A4050319-4B32-DB48-BB4B-1D5DED1D77CE}"/>
              </a:ext>
            </a:extLst>
          </p:cNvPr>
          <p:cNvGrpSpPr/>
          <p:nvPr/>
        </p:nvGrpSpPr>
        <p:grpSpPr>
          <a:xfrm>
            <a:off x="4555202" y="2674067"/>
            <a:ext cx="2724909" cy="4022563"/>
            <a:chOff x="4712998" y="2674067"/>
            <a:chExt cx="2724909" cy="4022563"/>
          </a:xfrm>
        </p:grpSpPr>
        <p:pic>
          <p:nvPicPr>
            <p:cNvPr id="57" name="Picture 5" descr="An older woman lying in bed, unable to sit up alone ">
              <a:extLst>
                <a:ext uri="{FF2B5EF4-FFF2-40B4-BE49-F238E27FC236}">
                  <a16:creationId xmlns:a16="http://schemas.microsoft.com/office/drawing/2014/main" id="{54D372B0-CF48-5C8D-D02B-E564A47235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726" t="32927" r="18016" b="15628"/>
            <a:stretch/>
          </p:blipFill>
          <p:spPr bwMode="auto">
            <a:xfrm>
              <a:off x="4733400" y="2706209"/>
              <a:ext cx="2691271" cy="2694146"/>
            </a:xfrm>
            <a:prstGeom prst="ellipse">
              <a:avLst/>
            </a:prstGeom>
            <a:noFill/>
            <a:ln>
              <a:noFill/>
            </a:ln>
          </p:spPr>
        </p:pic>
        <p:grpSp>
          <p:nvGrpSpPr>
            <p:cNvPr id="3" name="Elemento grafico 13">
              <a:extLst>
                <a:ext uri="{FF2B5EF4-FFF2-40B4-BE49-F238E27FC236}">
                  <a16:creationId xmlns:a16="http://schemas.microsoft.com/office/drawing/2014/main" id="{A26771E5-C619-FD19-FAFB-450949357936}"/>
                </a:ext>
              </a:extLst>
            </p:cNvPr>
            <p:cNvGrpSpPr/>
            <p:nvPr/>
          </p:nvGrpSpPr>
          <p:grpSpPr>
            <a:xfrm rot="7200000">
              <a:off x="4714485" y="2672580"/>
              <a:ext cx="2721936" cy="2724909"/>
              <a:chOff x="1146935" y="327331"/>
              <a:chExt cx="3515048" cy="3518888"/>
            </a:xfrm>
            <a:solidFill>
              <a:srgbClr val="F25A22"/>
            </a:solidFill>
          </p:grpSpPr>
          <p:sp>
            <p:nvSpPr>
              <p:cNvPr id="5" name="Figura a mano libera 4">
                <a:extLst>
                  <a:ext uri="{FF2B5EF4-FFF2-40B4-BE49-F238E27FC236}">
                    <a16:creationId xmlns:a16="http://schemas.microsoft.com/office/drawing/2014/main" id="{41FF4211-EB14-EDD6-E683-B213E477217C}"/>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6" name="Figura a mano libera 5">
                <a:extLst>
                  <a:ext uri="{FF2B5EF4-FFF2-40B4-BE49-F238E27FC236}">
                    <a16:creationId xmlns:a16="http://schemas.microsoft.com/office/drawing/2014/main" id="{40C2D825-DBEA-FB99-51E5-40E1C27C1269}"/>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7" name="Figura a mano libera 6">
                <a:extLst>
                  <a:ext uri="{FF2B5EF4-FFF2-40B4-BE49-F238E27FC236}">
                    <a16:creationId xmlns:a16="http://schemas.microsoft.com/office/drawing/2014/main" id="{D939F27F-1C9B-789A-8355-FCFA7CB3AC3E}"/>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8" name="Figura a mano libera 7">
                <a:extLst>
                  <a:ext uri="{FF2B5EF4-FFF2-40B4-BE49-F238E27FC236}">
                    <a16:creationId xmlns:a16="http://schemas.microsoft.com/office/drawing/2014/main" id="{6810B06E-C491-A328-B213-90CDD4E9E97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9" name="Figura a mano libera 8">
                <a:extLst>
                  <a:ext uri="{FF2B5EF4-FFF2-40B4-BE49-F238E27FC236}">
                    <a16:creationId xmlns:a16="http://schemas.microsoft.com/office/drawing/2014/main" id="{73732F72-61C1-5D48-7BA6-BEF3CCE073A4}"/>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11" name="Figura a mano libera 10">
                <a:extLst>
                  <a:ext uri="{FF2B5EF4-FFF2-40B4-BE49-F238E27FC236}">
                    <a16:creationId xmlns:a16="http://schemas.microsoft.com/office/drawing/2014/main" id="{6BC79469-7712-C77A-AF9F-01C6837CE999}"/>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12" name="Figura a mano libera 11">
                <a:extLst>
                  <a:ext uri="{FF2B5EF4-FFF2-40B4-BE49-F238E27FC236}">
                    <a16:creationId xmlns:a16="http://schemas.microsoft.com/office/drawing/2014/main" id="{12BE6EB7-AF99-E18F-896A-DB3864346D9D}"/>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13" name="Figura a mano libera 12">
                <a:extLst>
                  <a:ext uri="{FF2B5EF4-FFF2-40B4-BE49-F238E27FC236}">
                    <a16:creationId xmlns:a16="http://schemas.microsoft.com/office/drawing/2014/main" id="{26F5B011-9783-3DAE-C0AC-0DDEBFEBA74C}"/>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14" name="Figura a mano libera 13">
                <a:extLst>
                  <a:ext uri="{FF2B5EF4-FFF2-40B4-BE49-F238E27FC236}">
                    <a16:creationId xmlns:a16="http://schemas.microsoft.com/office/drawing/2014/main" id="{4566C494-2212-EB45-98D1-CDC636BC5BBA}"/>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15" name="Figura a mano libera 14">
                <a:extLst>
                  <a:ext uri="{FF2B5EF4-FFF2-40B4-BE49-F238E27FC236}">
                    <a16:creationId xmlns:a16="http://schemas.microsoft.com/office/drawing/2014/main" id="{BE7D843F-2E0D-42B9-932C-27908E8A03BA}"/>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16" name="Figura a mano libera 15">
                <a:extLst>
                  <a:ext uri="{FF2B5EF4-FFF2-40B4-BE49-F238E27FC236}">
                    <a16:creationId xmlns:a16="http://schemas.microsoft.com/office/drawing/2014/main" id="{64665985-7B5F-893D-A8BA-3CC78F6BDC8A}"/>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17" name="Figura a mano libera 16">
                <a:extLst>
                  <a:ext uri="{FF2B5EF4-FFF2-40B4-BE49-F238E27FC236}">
                    <a16:creationId xmlns:a16="http://schemas.microsoft.com/office/drawing/2014/main" id="{BAB60122-E5E3-8BC8-FCB1-1C9D4072C922}"/>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sp>
          <p:nvSpPr>
            <p:cNvPr id="59" name="CasellaDiTesto 58">
              <a:extLst>
                <a:ext uri="{FF2B5EF4-FFF2-40B4-BE49-F238E27FC236}">
                  <a16:creationId xmlns:a16="http://schemas.microsoft.com/office/drawing/2014/main" id="{0DCD9B09-46AB-1271-A68D-3899BC5B3368}"/>
                </a:ext>
              </a:extLst>
            </p:cNvPr>
            <p:cNvSpPr txBox="1"/>
            <p:nvPr/>
          </p:nvSpPr>
          <p:spPr>
            <a:xfrm>
              <a:off x="4714484" y="5742523"/>
              <a:ext cx="2721937" cy="954107"/>
            </a:xfrm>
            <a:prstGeom prst="rect">
              <a:avLst/>
            </a:prstGeom>
            <a:noFill/>
          </p:spPr>
          <p:txBody>
            <a:bodyPr wrap="square" rtlCol="0">
              <a:spAutoFit/>
            </a:bodyPr>
            <a:lstStyle/>
            <a:p>
              <a:pPr algn="ctr"/>
              <a:r>
                <a:rPr lang="es-CO" sz="1400" dirty="0" err="1">
                  <a:solidFill>
                    <a:srgbClr val="1E1919"/>
                  </a:solidFill>
                  <a:latin typeface="Proxima Nova Thin" panose="02000506030000020004" pitchFamily="2" charset="0"/>
                </a:rPr>
                <a:t>Older</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woman</a:t>
              </a:r>
              <a:r>
                <a:rPr lang="es-CO" sz="1400" dirty="0">
                  <a:solidFill>
                    <a:srgbClr val="1E1919"/>
                  </a:solidFill>
                  <a:latin typeface="Proxima Nova Thin" panose="02000506030000020004" pitchFamily="2" charset="0"/>
                </a:rPr>
                <a:t>, 71 </a:t>
              </a:r>
              <a:r>
                <a:rPr lang="es-CO" sz="1400" dirty="0" err="1">
                  <a:solidFill>
                    <a:srgbClr val="1E1919"/>
                  </a:solidFill>
                  <a:latin typeface="Proxima Nova Thin" panose="02000506030000020004" pitchFamily="2" charset="0"/>
                </a:rPr>
                <a:t>years</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migrant</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from</a:t>
              </a:r>
              <a:r>
                <a:rPr lang="es-CO" sz="1400" dirty="0">
                  <a:solidFill>
                    <a:srgbClr val="1E1919"/>
                  </a:solidFill>
                  <a:latin typeface="Proxima Nova Thin" panose="02000506030000020004" pitchFamily="2" charset="0"/>
                </a:rPr>
                <a:t> Venezuela, has </a:t>
              </a:r>
              <a:r>
                <a:rPr lang="es-CO" sz="1400" dirty="0" err="1">
                  <a:solidFill>
                    <a:srgbClr val="1E1919"/>
                  </a:solidFill>
                  <a:latin typeface="Proxima Nova Thin" panose="02000506030000020004" pitchFamily="2" charset="0"/>
                </a:rPr>
                <a:t>alzheimer</a:t>
              </a:r>
              <a:r>
                <a:rPr lang="es-CO" sz="1400" dirty="0">
                  <a:solidFill>
                    <a:srgbClr val="1E1919"/>
                  </a:solidFill>
                  <a:latin typeface="Proxima Nova Thin" panose="02000506030000020004" pitchFamily="2" charset="0"/>
                </a:rPr>
                <a:t>.</a:t>
              </a:r>
            </a:p>
            <a:p>
              <a:pPr algn="ctr"/>
              <a:r>
                <a:rPr lang="es-CO" sz="1400" dirty="0" err="1">
                  <a:solidFill>
                    <a:srgbClr val="1E1919"/>
                  </a:solidFill>
                  <a:latin typeface="Proxima Nova Thin" panose="02000506030000020004" pitchFamily="2" charset="0"/>
                </a:rPr>
                <a:t>Ph</a:t>
              </a:r>
              <a:r>
                <a:rPr lang="es-CO" sz="1400" dirty="0">
                  <a:solidFill>
                    <a:srgbClr val="1E1919"/>
                  </a:solidFill>
                  <a:latin typeface="Proxima Nova Thin" panose="02000506030000020004" pitchFamily="2" charset="0"/>
                </a:rPr>
                <a:t>: Pedro Pinilla Seijas</a:t>
              </a:r>
              <a:endParaRPr lang="es-CO" sz="1400" dirty="0">
                <a:latin typeface="Proxima Nova Thin" panose="02000506030000020004" pitchFamily="2" charset="0"/>
              </a:endParaRPr>
            </a:p>
            <a:p>
              <a:pPr algn="ctr"/>
              <a:endParaRPr lang="it-CO" sz="1400" dirty="0">
                <a:latin typeface="Proxima Nova Thin" panose="02000506030000020004" pitchFamily="2" charset="0"/>
              </a:endParaRPr>
            </a:p>
          </p:txBody>
        </p:sp>
      </p:grpSp>
      <p:grpSp>
        <p:nvGrpSpPr>
          <p:cNvPr id="63" name="Gruppo 62">
            <a:extLst>
              <a:ext uri="{FF2B5EF4-FFF2-40B4-BE49-F238E27FC236}">
                <a16:creationId xmlns:a16="http://schemas.microsoft.com/office/drawing/2014/main" id="{F483B78A-75A3-A8C7-2475-6A1BEAA85C39}"/>
              </a:ext>
            </a:extLst>
          </p:cNvPr>
          <p:cNvGrpSpPr/>
          <p:nvPr/>
        </p:nvGrpSpPr>
        <p:grpSpPr>
          <a:xfrm>
            <a:off x="8085067" y="2674067"/>
            <a:ext cx="3301956" cy="4022563"/>
            <a:chOff x="8085067" y="2674067"/>
            <a:chExt cx="3301956" cy="4022563"/>
          </a:xfrm>
        </p:grpSpPr>
        <p:pic>
          <p:nvPicPr>
            <p:cNvPr id="58" name="Picture 6" descr="An older man wearing a white shirt looking stern&#10;&#10;">
              <a:extLst>
                <a:ext uri="{FF2B5EF4-FFF2-40B4-BE49-F238E27FC236}">
                  <a16:creationId xmlns:a16="http://schemas.microsoft.com/office/drawing/2014/main" id="{8FFE580B-8784-22FA-83D1-FFB9ADDD5F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342" t="10144" r="15528" b="34911"/>
            <a:stretch/>
          </p:blipFill>
          <p:spPr bwMode="auto">
            <a:xfrm>
              <a:off x="8394935" y="2691056"/>
              <a:ext cx="2682220" cy="2687955"/>
            </a:xfrm>
            <a:prstGeom prst="ellipse">
              <a:avLst/>
            </a:prstGeom>
            <a:noFill/>
            <a:ln>
              <a:noFill/>
            </a:ln>
          </p:spPr>
        </p:pic>
        <p:grpSp>
          <p:nvGrpSpPr>
            <p:cNvPr id="19" name="Elemento grafico 13">
              <a:extLst>
                <a:ext uri="{FF2B5EF4-FFF2-40B4-BE49-F238E27FC236}">
                  <a16:creationId xmlns:a16="http://schemas.microsoft.com/office/drawing/2014/main" id="{A0B89602-42C0-D498-EBEC-D0DE36844B22}"/>
                </a:ext>
              </a:extLst>
            </p:cNvPr>
            <p:cNvGrpSpPr/>
            <p:nvPr/>
          </p:nvGrpSpPr>
          <p:grpSpPr>
            <a:xfrm rot="16200000">
              <a:off x="8400660" y="2672580"/>
              <a:ext cx="2721936" cy="2724909"/>
              <a:chOff x="1146935" y="327331"/>
              <a:chExt cx="3515048" cy="3518888"/>
            </a:xfrm>
            <a:solidFill>
              <a:srgbClr val="F25A22"/>
            </a:solidFill>
          </p:grpSpPr>
          <p:sp>
            <p:nvSpPr>
              <p:cNvPr id="43" name="Figura a mano libera 42">
                <a:extLst>
                  <a:ext uri="{FF2B5EF4-FFF2-40B4-BE49-F238E27FC236}">
                    <a16:creationId xmlns:a16="http://schemas.microsoft.com/office/drawing/2014/main" id="{81558B90-08FC-C688-5AD5-9C54C8C76F22}"/>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44" name="Figura a mano libera 43">
                <a:extLst>
                  <a:ext uri="{FF2B5EF4-FFF2-40B4-BE49-F238E27FC236}">
                    <a16:creationId xmlns:a16="http://schemas.microsoft.com/office/drawing/2014/main" id="{9131079A-A1BA-292C-E226-4B516DDDB026}"/>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45" name="Figura a mano libera 44">
                <a:extLst>
                  <a:ext uri="{FF2B5EF4-FFF2-40B4-BE49-F238E27FC236}">
                    <a16:creationId xmlns:a16="http://schemas.microsoft.com/office/drawing/2014/main" id="{52E98229-93FC-2908-8B5A-35803BB9DE82}"/>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46" name="Figura a mano libera 45">
                <a:extLst>
                  <a:ext uri="{FF2B5EF4-FFF2-40B4-BE49-F238E27FC236}">
                    <a16:creationId xmlns:a16="http://schemas.microsoft.com/office/drawing/2014/main" id="{CD17B941-48BA-C537-E32B-9908A54EC7C3}"/>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47" name="Figura a mano libera 46">
                <a:extLst>
                  <a:ext uri="{FF2B5EF4-FFF2-40B4-BE49-F238E27FC236}">
                    <a16:creationId xmlns:a16="http://schemas.microsoft.com/office/drawing/2014/main" id="{D14B09CA-F9C6-181C-229E-A72B1C036E32}"/>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48" name="Figura a mano libera 47">
                <a:extLst>
                  <a:ext uri="{FF2B5EF4-FFF2-40B4-BE49-F238E27FC236}">
                    <a16:creationId xmlns:a16="http://schemas.microsoft.com/office/drawing/2014/main" id="{6FBB9FCE-2054-EF2E-2ED5-98E8E9A9D92D}"/>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49" name="Figura a mano libera 48">
                <a:extLst>
                  <a:ext uri="{FF2B5EF4-FFF2-40B4-BE49-F238E27FC236}">
                    <a16:creationId xmlns:a16="http://schemas.microsoft.com/office/drawing/2014/main" id="{7DAE3E28-8CA5-3E14-E23A-24A64A1A5CF3}"/>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50" name="Figura a mano libera 49">
                <a:extLst>
                  <a:ext uri="{FF2B5EF4-FFF2-40B4-BE49-F238E27FC236}">
                    <a16:creationId xmlns:a16="http://schemas.microsoft.com/office/drawing/2014/main" id="{8D4DA00F-39F3-2D01-9B15-FF0ACF9C82E3}"/>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51" name="Figura a mano libera 50">
                <a:extLst>
                  <a:ext uri="{FF2B5EF4-FFF2-40B4-BE49-F238E27FC236}">
                    <a16:creationId xmlns:a16="http://schemas.microsoft.com/office/drawing/2014/main" id="{3423403B-13A1-B89E-1F7F-EDC9FBE1D59D}"/>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52" name="Figura a mano libera 51">
                <a:extLst>
                  <a:ext uri="{FF2B5EF4-FFF2-40B4-BE49-F238E27FC236}">
                    <a16:creationId xmlns:a16="http://schemas.microsoft.com/office/drawing/2014/main" id="{BD2C9A5E-D6D8-0252-06EF-D6E01AE05371}"/>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53" name="Figura a mano libera 52">
                <a:extLst>
                  <a:ext uri="{FF2B5EF4-FFF2-40B4-BE49-F238E27FC236}">
                    <a16:creationId xmlns:a16="http://schemas.microsoft.com/office/drawing/2014/main" id="{0B14605D-AECC-9FE1-857E-5038CAB77D6F}"/>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54" name="Figura a mano libera 53">
                <a:extLst>
                  <a:ext uri="{FF2B5EF4-FFF2-40B4-BE49-F238E27FC236}">
                    <a16:creationId xmlns:a16="http://schemas.microsoft.com/office/drawing/2014/main" id="{512640B5-1BE7-F7E0-A9AC-0B0490C0B324}"/>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sp>
          <p:nvSpPr>
            <p:cNvPr id="60" name="CasellaDiTesto 59">
              <a:extLst>
                <a:ext uri="{FF2B5EF4-FFF2-40B4-BE49-F238E27FC236}">
                  <a16:creationId xmlns:a16="http://schemas.microsoft.com/office/drawing/2014/main" id="{4D762E53-F6B3-9373-3125-6BB504AFCA2A}"/>
                </a:ext>
              </a:extLst>
            </p:cNvPr>
            <p:cNvSpPr txBox="1"/>
            <p:nvPr/>
          </p:nvSpPr>
          <p:spPr>
            <a:xfrm>
              <a:off x="8085067" y="5742523"/>
              <a:ext cx="3301956" cy="954107"/>
            </a:xfrm>
            <a:prstGeom prst="rect">
              <a:avLst/>
            </a:prstGeom>
            <a:noFill/>
          </p:spPr>
          <p:txBody>
            <a:bodyPr wrap="square" rtlCol="0">
              <a:spAutoFit/>
            </a:bodyPr>
            <a:lstStyle/>
            <a:p>
              <a:pPr algn="ctr"/>
              <a:r>
                <a:rPr lang="es-CO" sz="1400" dirty="0" err="1">
                  <a:solidFill>
                    <a:srgbClr val="1E1919"/>
                  </a:solidFill>
                  <a:latin typeface="Proxima Nova Thin" panose="02000506030000020004" pitchFamily="2" charset="0"/>
                </a:rPr>
                <a:t>Older</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man</a:t>
              </a:r>
              <a:r>
                <a:rPr lang="es-CO" sz="1400" dirty="0">
                  <a:solidFill>
                    <a:srgbClr val="1E1919"/>
                  </a:solidFill>
                  <a:latin typeface="Proxima Nova Thin" panose="02000506030000020004" pitchFamily="2" charset="0"/>
                </a:rPr>
                <a:t>, 69 </a:t>
              </a:r>
              <a:r>
                <a:rPr lang="es-CO" sz="1400" dirty="0" err="1">
                  <a:solidFill>
                    <a:srgbClr val="1E1919"/>
                  </a:solidFill>
                  <a:latin typeface="Proxima Nova Thin" panose="02000506030000020004" pitchFamily="2" charset="0"/>
                </a:rPr>
                <a:t>years</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colombian</a:t>
              </a:r>
              <a:r>
                <a:rPr lang="es-CO" sz="1400" dirty="0">
                  <a:solidFill>
                    <a:srgbClr val="1E1919"/>
                  </a:solidFill>
                  <a:latin typeface="Proxima Nova Thin" panose="02000506030000020004" pitchFamily="2" charset="0"/>
                </a:rPr>
                <a:t> displaced </a:t>
              </a:r>
              <a:r>
                <a:rPr lang="es-CO" sz="1400" dirty="0" err="1">
                  <a:solidFill>
                    <a:srgbClr val="1E1919"/>
                  </a:solidFill>
                  <a:latin typeface="Proxima Nova Thin" panose="02000506030000020004" pitchFamily="2" charset="0"/>
                </a:rPr>
                <a:t>by</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internal</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violence</a:t>
              </a:r>
              <a:r>
                <a:rPr lang="es-CO" sz="1400" dirty="0">
                  <a:solidFill>
                    <a:srgbClr val="1E1919"/>
                  </a:solidFill>
                  <a:latin typeface="Proxima Nova Thin" panose="02000506030000020004" pitchFamily="2" charset="0"/>
                </a:rPr>
                <a:t>. </a:t>
              </a:r>
            </a:p>
            <a:p>
              <a:pPr algn="ct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Ph</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Daughter</a:t>
              </a:r>
              <a:r>
                <a:rPr lang="es-CO" sz="1400" dirty="0">
                  <a:solidFill>
                    <a:srgbClr val="1E1919"/>
                  </a:solidFill>
                  <a:latin typeface="Proxima Nova Thin" panose="02000506030000020004" pitchFamily="2" charset="0"/>
                </a:rPr>
                <a:t> </a:t>
              </a:r>
              <a:r>
                <a:rPr lang="es-CO" sz="1400" dirty="0" err="1">
                  <a:solidFill>
                    <a:srgbClr val="1E1919"/>
                  </a:solidFill>
                  <a:latin typeface="Proxima Nova Thin" panose="02000506030000020004" pitchFamily="2" charset="0"/>
                </a:rPr>
                <a:t>of</a:t>
              </a:r>
              <a:r>
                <a:rPr lang="es-CO" sz="1400" dirty="0">
                  <a:solidFill>
                    <a:srgbClr val="1E1919"/>
                  </a:solidFill>
                  <a:latin typeface="Proxima Nova Thin" panose="02000506030000020004" pitchFamily="2" charset="0"/>
                </a:rPr>
                <a:t> Adalberto Montes Peña</a:t>
              </a:r>
              <a:endParaRPr lang="es-CO" sz="1400" dirty="0">
                <a:latin typeface="Proxima Nova Thin" panose="02000506030000020004" pitchFamily="2" charset="0"/>
              </a:endParaRPr>
            </a:p>
            <a:p>
              <a:pPr algn="ctr"/>
              <a:endParaRPr lang="it-CO" sz="1400" dirty="0">
                <a:latin typeface="Proxima Nova Thin" panose="02000506030000020004" pitchFamily="2" charset="0"/>
              </a:endParaRPr>
            </a:p>
          </p:txBody>
        </p:sp>
      </p:grpSp>
      <p:sp>
        <p:nvSpPr>
          <p:cNvPr id="65" name="CasellaDiTesto 64">
            <a:extLst>
              <a:ext uri="{FF2B5EF4-FFF2-40B4-BE49-F238E27FC236}">
                <a16:creationId xmlns:a16="http://schemas.microsoft.com/office/drawing/2014/main" id="{68BAC633-D91E-3054-4C07-4ACCC8F2DEB0}"/>
              </a:ext>
            </a:extLst>
          </p:cNvPr>
          <p:cNvSpPr txBox="1"/>
          <p:nvPr/>
        </p:nvSpPr>
        <p:spPr>
          <a:xfrm>
            <a:off x="3840780" y="1838214"/>
            <a:ext cx="4613116" cy="400110"/>
          </a:xfrm>
          <a:prstGeom prst="rect">
            <a:avLst/>
          </a:prstGeom>
          <a:noFill/>
        </p:spPr>
        <p:txBody>
          <a:bodyPr wrap="square" rtlCol="0">
            <a:spAutoFit/>
          </a:bodyPr>
          <a:lstStyle/>
          <a:p>
            <a:r>
              <a:rPr lang="en-GB" sz="2000" dirty="0">
                <a:latin typeface="Proxima Nova Thin" panose="02000506030000020004" pitchFamily="2" charset="0"/>
              </a:rPr>
              <a:t>Make a list ( word cloud or </a:t>
            </a:r>
            <a:r>
              <a:rPr lang="en-GB" sz="2000" dirty="0" err="1">
                <a:latin typeface="Proxima Nova Thin" panose="02000506030000020004" pitchFamily="2" charset="0"/>
              </a:rPr>
              <a:t>mentimeter</a:t>
            </a:r>
            <a:r>
              <a:rPr lang="en-GB" sz="2000" dirty="0">
                <a:latin typeface="Proxima Nova Thin" panose="02000506030000020004" pitchFamily="2" charset="0"/>
              </a:rPr>
              <a:t> ) </a:t>
            </a:r>
          </a:p>
        </p:txBody>
      </p:sp>
    </p:spTree>
    <p:extLst>
      <p:ext uri="{BB962C8B-B14F-4D97-AF65-F5344CB8AC3E}">
        <p14:creationId xmlns:p14="http://schemas.microsoft.com/office/powerpoint/2010/main" val="1234241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o grafico 1">
            <a:extLst>
              <a:ext uri="{FF2B5EF4-FFF2-40B4-BE49-F238E27FC236}">
                <a16:creationId xmlns:a16="http://schemas.microsoft.com/office/drawing/2014/main" id="{2EEA1DD9-0A0C-723B-E96D-6DD7C7D760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8879326" y="1548294"/>
            <a:ext cx="6614935" cy="5759771"/>
          </a:xfrm>
          <a:prstGeom prst="rect">
            <a:avLst/>
          </a:prstGeom>
        </p:spPr>
      </p:pic>
      <p:sp>
        <p:nvSpPr>
          <p:cNvPr id="3" name="CasellaDiTesto 2">
            <a:extLst>
              <a:ext uri="{FF2B5EF4-FFF2-40B4-BE49-F238E27FC236}">
                <a16:creationId xmlns:a16="http://schemas.microsoft.com/office/drawing/2014/main" id="{4A845F36-6E41-C6D1-8040-9D2F537D4D7E}"/>
              </a:ext>
            </a:extLst>
          </p:cNvPr>
          <p:cNvSpPr txBox="1"/>
          <p:nvPr/>
        </p:nvSpPr>
        <p:spPr>
          <a:xfrm>
            <a:off x="3733222" y="465658"/>
            <a:ext cx="4786470" cy="1323439"/>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Tips in talking with older persons</a:t>
            </a:r>
          </a:p>
        </p:txBody>
      </p:sp>
      <p:pic>
        <p:nvPicPr>
          <p:cNvPr id="5" name="Elemento grafico 4">
            <a:extLst>
              <a:ext uri="{FF2B5EF4-FFF2-40B4-BE49-F238E27FC236}">
                <a16:creationId xmlns:a16="http://schemas.microsoft.com/office/drawing/2014/main" id="{690D3D04-B137-DCCE-E84B-1203B82A89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711786">
            <a:off x="-4310500" y="-232381"/>
            <a:ext cx="6614935" cy="5759771"/>
          </a:xfrm>
          <a:prstGeom prst="rect">
            <a:avLst/>
          </a:prstGeom>
        </p:spPr>
      </p:pic>
      <p:sp>
        <p:nvSpPr>
          <p:cNvPr id="6" name="CasellaDiTesto 5">
            <a:extLst>
              <a:ext uri="{FF2B5EF4-FFF2-40B4-BE49-F238E27FC236}">
                <a16:creationId xmlns:a16="http://schemas.microsoft.com/office/drawing/2014/main" id="{889986B7-096F-953F-653E-AF3502F9031B}"/>
              </a:ext>
            </a:extLst>
          </p:cNvPr>
          <p:cNvSpPr txBox="1"/>
          <p:nvPr/>
        </p:nvSpPr>
        <p:spPr>
          <a:xfrm>
            <a:off x="3373588" y="2252747"/>
            <a:ext cx="6614936" cy="3477875"/>
          </a:xfrm>
          <a:prstGeom prst="rect">
            <a:avLst/>
          </a:prstGeom>
          <a:noFill/>
        </p:spPr>
        <p:txBody>
          <a:bodyPr wrap="square">
            <a:spAutoFit/>
          </a:bodyPr>
          <a:lstStyle/>
          <a:p>
            <a:r>
              <a:rPr lang="en-US" sz="2000" dirty="0">
                <a:latin typeface="Proxima Nova Thin" panose="02000506030000020004" pitchFamily="2" charset="0"/>
              </a:rPr>
              <a:t>Be visual</a:t>
            </a:r>
          </a:p>
          <a:p>
            <a:endParaRPr lang="en-US" sz="2000" dirty="0">
              <a:latin typeface="Proxima Nova Thin" panose="02000506030000020004" pitchFamily="2" charset="0"/>
            </a:endParaRPr>
          </a:p>
          <a:p>
            <a:r>
              <a:rPr lang="en-US" sz="2000" dirty="0">
                <a:latin typeface="Proxima Nova Thin" panose="02000506030000020004" pitchFamily="2" charset="0"/>
              </a:rPr>
              <a:t>Use clear language </a:t>
            </a:r>
          </a:p>
          <a:p>
            <a:endParaRPr lang="en-US" sz="2000" dirty="0">
              <a:latin typeface="Proxima Nova Thin" panose="02000506030000020004" pitchFamily="2" charset="0"/>
            </a:endParaRPr>
          </a:p>
          <a:p>
            <a:r>
              <a:rPr lang="en-US" sz="2000" dirty="0">
                <a:latin typeface="Proxima Nova Thin" panose="02000506030000020004" pitchFamily="2" charset="0"/>
              </a:rPr>
              <a:t>Check that you understand each other.</a:t>
            </a:r>
          </a:p>
          <a:p>
            <a:r>
              <a:rPr lang="en-US" sz="2000" dirty="0">
                <a:latin typeface="Proxima Nova Thin" panose="02000506030000020004" pitchFamily="2" charset="0"/>
              </a:rPr>
              <a:t>  </a:t>
            </a:r>
          </a:p>
          <a:p>
            <a:r>
              <a:rPr lang="en-US" sz="2000" dirty="0">
                <a:latin typeface="Proxima Nova Thin" panose="02000506030000020004" pitchFamily="2" charset="0"/>
              </a:rPr>
              <a:t>Be careful of your body language and tone</a:t>
            </a:r>
          </a:p>
          <a:p>
            <a:endParaRPr lang="en-US" sz="2000" dirty="0">
              <a:latin typeface="Proxima Nova Thin" panose="02000506030000020004" pitchFamily="2" charset="0"/>
            </a:endParaRPr>
          </a:p>
          <a:p>
            <a:r>
              <a:rPr lang="en-US" sz="2000" dirty="0">
                <a:latin typeface="Proxima Nova Thin" panose="02000506030000020004" pitchFamily="2" charset="0"/>
              </a:rPr>
              <a:t>Observe, make eye contact </a:t>
            </a:r>
          </a:p>
          <a:p>
            <a:endParaRPr lang="en-US" sz="2000" dirty="0">
              <a:latin typeface="Proxima Nova Thin" panose="02000506030000020004" pitchFamily="2" charset="0"/>
            </a:endParaRPr>
          </a:p>
          <a:p>
            <a:r>
              <a:rPr lang="en-US" sz="2000" dirty="0">
                <a:latin typeface="Proxima Nova Thin" panose="02000506030000020004" pitchFamily="2" charset="0"/>
              </a:rPr>
              <a:t>Learn to listen</a:t>
            </a:r>
          </a:p>
        </p:txBody>
      </p:sp>
      <p:sp>
        <p:nvSpPr>
          <p:cNvPr id="12" name="Rettangolo 11">
            <a:extLst>
              <a:ext uri="{FF2B5EF4-FFF2-40B4-BE49-F238E27FC236}">
                <a16:creationId xmlns:a16="http://schemas.microsoft.com/office/drawing/2014/main" id="{66C3AE98-5253-99E9-E3C1-907BE5856B55}"/>
              </a:ext>
            </a:extLst>
          </p:cNvPr>
          <p:cNvSpPr/>
          <p:nvPr/>
        </p:nvSpPr>
        <p:spPr>
          <a:xfrm>
            <a:off x="10063604" y="-1234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13" name="Picture 7">
            <a:extLst>
              <a:ext uri="{FF2B5EF4-FFF2-40B4-BE49-F238E27FC236}">
                <a16:creationId xmlns:a16="http://schemas.microsoft.com/office/drawing/2014/main" id="{E7C67A6F-1995-B100-996E-DBB6651C5F1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igura a mano libera 16">
            <a:extLst>
              <a:ext uri="{FF2B5EF4-FFF2-40B4-BE49-F238E27FC236}">
                <a16:creationId xmlns:a16="http://schemas.microsoft.com/office/drawing/2014/main" id="{0D5EF6CB-9643-14B2-EFDD-73884E078433}"/>
              </a:ext>
            </a:extLst>
          </p:cNvPr>
          <p:cNvSpPr/>
          <p:nvPr/>
        </p:nvSpPr>
        <p:spPr>
          <a:xfrm rot="17100000">
            <a:off x="-2139643" y="2543915"/>
            <a:ext cx="6894786" cy="1687761"/>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rgbClr val="E61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2" name="Figura a mano libera 21">
            <a:extLst>
              <a:ext uri="{FF2B5EF4-FFF2-40B4-BE49-F238E27FC236}">
                <a16:creationId xmlns:a16="http://schemas.microsoft.com/office/drawing/2014/main" id="{35D43D01-6B36-94AF-605B-6670D1149365}"/>
              </a:ext>
            </a:extLst>
          </p:cNvPr>
          <p:cNvSpPr/>
          <p:nvPr/>
        </p:nvSpPr>
        <p:spPr>
          <a:xfrm rot="20700000">
            <a:off x="7021577" y="4534468"/>
            <a:ext cx="10632465" cy="2598856"/>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23" name="Elemento grafico 36">
            <a:extLst>
              <a:ext uri="{FF2B5EF4-FFF2-40B4-BE49-F238E27FC236}">
                <a16:creationId xmlns:a16="http://schemas.microsoft.com/office/drawing/2014/main" id="{910B282F-D3F7-4EC7-DFF1-1F4EA5DC0882}"/>
              </a:ext>
            </a:extLst>
          </p:cNvPr>
          <p:cNvSpPr/>
          <p:nvPr/>
        </p:nvSpPr>
        <p:spPr>
          <a:xfrm rot="18660181">
            <a:off x="11361806" y="6355606"/>
            <a:ext cx="378026" cy="378026"/>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F25A22"/>
          </a:solidFill>
          <a:ln w="9293" cap="flat">
            <a:noFill/>
            <a:prstDash val="solid"/>
            <a:miter/>
          </a:ln>
        </p:spPr>
        <p:txBody>
          <a:bodyPr rtlCol="0" anchor="ctr"/>
          <a:lstStyle/>
          <a:p>
            <a:endParaRPr lang="it-CO"/>
          </a:p>
        </p:txBody>
      </p:sp>
      <p:sp>
        <p:nvSpPr>
          <p:cNvPr id="24" name="Elemento grafico 36">
            <a:extLst>
              <a:ext uri="{FF2B5EF4-FFF2-40B4-BE49-F238E27FC236}">
                <a16:creationId xmlns:a16="http://schemas.microsoft.com/office/drawing/2014/main" id="{E8739375-3D6F-6EE6-E3A9-71BBD17BAFB3}"/>
              </a:ext>
            </a:extLst>
          </p:cNvPr>
          <p:cNvSpPr/>
          <p:nvPr/>
        </p:nvSpPr>
        <p:spPr>
          <a:xfrm>
            <a:off x="3059444" y="2343816"/>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25" name="Elemento grafico 36">
            <a:extLst>
              <a:ext uri="{FF2B5EF4-FFF2-40B4-BE49-F238E27FC236}">
                <a16:creationId xmlns:a16="http://schemas.microsoft.com/office/drawing/2014/main" id="{9FD1D0AC-8184-EAB8-8255-4BEB578B92F0}"/>
              </a:ext>
            </a:extLst>
          </p:cNvPr>
          <p:cNvSpPr/>
          <p:nvPr/>
        </p:nvSpPr>
        <p:spPr>
          <a:xfrm>
            <a:off x="3060632" y="2954873"/>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26" name="Elemento grafico 36">
            <a:extLst>
              <a:ext uri="{FF2B5EF4-FFF2-40B4-BE49-F238E27FC236}">
                <a16:creationId xmlns:a16="http://schemas.microsoft.com/office/drawing/2014/main" id="{E4489B15-1BEA-6483-77CC-16E7FD61A208}"/>
              </a:ext>
            </a:extLst>
          </p:cNvPr>
          <p:cNvSpPr/>
          <p:nvPr/>
        </p:nvSpPr>
        <p:spPr>
          <a:xfrm>
            <a:off x="3059444" y="3558704"/>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27" name="Elemento grafico 36">
            <a:extLst>
              <a:ext uri="{FF2B5EF4-FFF2-40B4-BE49-F238E27FC236}">
                <a16:creationId xmlns:a16="http://schemas.microsoft.com/office/drawing/2014/main" id="{B84E9B30-E8D7-668E-1148-14116F453500}"/>
              </a:ext>
            </a:extLst>
          </p:cNvPr>
          <p:cNvSpPr/>
          <p:nvPr/>
        </p:nvSpPr>
        <p:spPr>
          <a:xfrm>
            <a:off x="3059444" y="4160323"/>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28" name="Elemento grafico 36">
            <a:extLst>
              <a:ext uri="{FF2B5EF4-FFF2-40B4-BE49-F238E27FC236}">
                <a16:creationId xmlns:a16="http://schemas.microsoft.com/office/drawing/2014/main" id="{A32EBDBF-EDC1-613A-3CC3-00E446BC29AB}"/>
              </a:ext>
            </a:extLst>
          </p:cNvPr>
          <p:cNvSpPr/>
          <p:nvPr/>
        </p:nvSpPr>
        <p:spPr>
          <a:xfrm>
            <a:off x="3059444" y="4776231"/>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
        <p:nvSpPr>
          <p:cNvPr id="4" name="Elemento grafico 36">
            <a:extLst>
              <a:ext uri="{FF2B5EF4-FFF2-40B4-BE49-F238E27FC236}">
                <a16:creationId xmlns:a16="http://schemas.microsoft.com/office/drawing/2014/main" id="{16024C21-F36C-9CC1-A1D0-EA387E6E5212}"/>
              </a:ext>
            </a:extLst>
          </p:cNvPr>
          <p:cNvSpPr/>
          <p:nvPr/>
        </p:nvSpPr>
        <p:spPr>
          <a:xfrm>
            <a:off x="3059444" y="5390594"/>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chemeClr val="bg1">
              <a:lumMod val="50000"/>
            </a:schemeClr>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268821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96B4B94-CFF7-7587-028B-08637F583B8B}"/>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3" name="CasellaDiTesto 2">
            <a:extLst>
              <a:ext uri="{FF2B5EF4-FFF2-40B4-BE49-F238E27FC236}">
                <a16:creationId xmlns:a16="http://schemas.microsoft.com/office/drawing/2014/main" id="{2725BD1A-42FD-7F46-40D0-613539585D04}"/>
              </a:ext>
            </a:extLst>
          </p:cNvPr>
          <p:cNvSpPr txBox="1"/>
          <p:nvPr/>
        </p:nvSpPr>
        <p:spPr>
          <a:xfrm>
            <a:off x="481990" y="322935"/>
            <a:ext cx="7670799" cy="1015663"/>
          </a:xfrm>
          <a:prstGeom prst="rect">
            <a:avLst/>
          </a:prstGeom>
          <a:noFill/>
        </p:spPr>
        <p:txBody>
          <a:bodyPr wrap="square" rtlCol="0">
            <a:spAutoFit/>
          </a:bodyPr>
          <a:lstStyle/>
          <a:p>
            <a:r>
              <a:rPr lang="it-CO" sz="6000" b="1" dirty="0">
                <a:solidFill>
                  <a:srgbClr val="0070C0"/>
                </a:solidFill>
                <a:latin typeface="Proxima Nova Rg" panose="02000506030000020004" pitchFamily="2" charset="0"/>
              </a:rPr>
              <a:t>Exercise:</a:t>
            </a:r>
          </a:p>
        </p:txBody>
      </p:sp>
      <p:pic>
        <p:nvPicPr>
          <p:cNvPr id="4" name="Picture 7">
            <a:extLst>
              <a:ext uri="{FF2B5EF4-FFF2-40B4-BE49-F238E27FC236}">
                <a16:creationId xmlns:a16="http://schemas.microsoft.com/office/drawing/2014/main" id="{86DA57B4-C4B3-6899-1B28-5BF21CE4B25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AA84C923-52B9-241A-3035-C36B38F048E8}"/>
              </a:ext>
            </a:extLst>
          </p:cNvPr>
          <p:cNvSpPr txBox="1"/>
          <p:nvPr/>
        </p:nvSpPr>
        <p:spPr>
          <a:xfrm>
            <a:off x="481990" y="1269005"/>
            <a:ext cx="9462110" cy="707886"/>
          </a:xfrm>
          <a:prstGeom prst="rect">
            <a:avLst/>
          </a:prstGeom>
          <a:noFill/>
        </p:spPr>
        <p:txBody>
          <a:bodyPr wrap="square" rtlCol="0">
            <a:spAutoFit/>
          </a:bodyPr>
          <a:lstStyle/>
          <a:p>
            <a:r>
              <a:rPr lang="it-CO" sz="4000" b="1" dirty="0">
                <a:solidFill>
                  <a:srgbClr val="0070C0"/>
                </a:solidFill>
                <a:latin typeface="Proxima Nova Rg" panose="02000506030000020004" pitchFamily="2" charset="0"/>
              </a:rPr>
              <a:t>Communicating with Older persons</a:t>
            </a:r>
          </a:p>
        </p:txBody>
      </p:sp>
      <p:sp>
        <p:nvSpPr>
          <p:cNvPr id="7" name="Elemento grafico 28">
            <a:extLst>
              <a:ext uri="{FF2B5EF4-FFF2-40B4-BE49-F238E27FC236}">
                <a16:creationId xmlns:a16="http://schemas.microsoft.com/office/drawing/2014/main" id="{204EB12C-1A8B-48D9-EC05-6D088D7F7218}"/>
              </a:ext>
            </a:extLst>
          </p:cNvPr>
          <p:cNvSpPr/>
          <p:nvPr/>
        </p:nvSpPr>
        <p:spPr>
          <a:xfrm rot="12919622" flipH="1">
            <a:off x="-2664766" y="3128038"/>
            <a:ext cx="7226009" cy="6344269"/>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dirty="0"/>
          </a:p>
        </p:txBody>
      </p:sp>
      <p:sp>
        <p:nvSpPr>
          <p:cNvPr id="8" name="Figura a mano libera 7">
            <a:extLst>
              <a:ext uri="{FF2B5EF4-FFF2-40B4-BE49-F238E27FC236}">
                <a16:creationId xmlns:a16="http://schemas.microsoft.com/office/drawing/2014/main" id="{F4F54281-9765-15EF-2BFE-E89BF1F6F671}"/>
              </a:ext>
            </a:extLst>
          </p:cNvPr>
          <p:cNvSpPr/>
          <p:nvPr/>
        </p:nvSpPr>
        <p:spPr>
          <a:xfrm>
            <a:off x="-2809431" y="4045686"/>
            <a:ext cx="13520712" cy="3304820"/>
          </a:xfrm>
          <a:custGeom>
            <a:avLst/>
            <a:gdLst>
              <a:gd name="connsiteX0" fmla="*/ 0 w 9973875"/>
              <a:gd name="connsiteY0" fmla="*/ 1504816 h 1881619"/>
              <a:gd name="connsiteX1" fmla="*/ 3048000 w 9973875"/>
              <a:gd name="connsiteY1" fmla="*/ 1002793 h 1881619"/>
              <a:gd name="connsiteX2" fmla="*/ 6006353 w 9973875"/>
              <a:gd name="connsiteY2" fmla="*/ 1863404 h 1881619"/>
              <a:gd name="connsiteX3" fmla="*/ 9341223 w 9973875"/>
              <a:gd name="connsiteY3" fmla="*/ 34604 h 1881619"/>
              <a:gd name="connsiteX4" fmla="*/ 9968753 w 9973875"/>
              <a:gd name="connsiteY4" fmla="*/ 841428 h 1881619"/>
              <a:gd name="connsiteX0" fmla="*/ 0 w 10596606"/>
              <a:gd name="connsiteY0" fmla="*/ 1792033 h 2168836"/>
              <a:gd name="connsiteX1" fmla="*/ 3048000 w 10596606"/>
              <a:gd name="connsiteY1" fmla="*/ 1290010 h 2168836"/>
              <a:gd name="connsiteX2" fmla="*/ 6006353 w 10596606"/>
              <a:gd name="connsiteY2" fmla="*/ 2150621 h 2168836"/>
              <a:gd name="connsiteX3" fmla="*/ 9341223 w 10596606"/>
              <a:gd name="connsiteY3" fmla="*/ 321821 h 2168836"/>
              <a:gd name="connsiteX4" fmla="*/ 10596282 w 10596606"/>
              <a:gd name="connsiteY4" fmla="*/ 232174 h 2168836"/>
              <a:gd name="connsiteX0" fmla="*/ 0 w 10632465"/>
              <a:gd name="connsiteY0" fmla="*/ 2598856 h 2598856"/>
              <a:gd name="connsiteX1" fmla="*/ 3083859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 name="connsiteX0" fmla="*/ 0 w 10632465"/>
              <a:gd name="connsiteY0" fmla="*/ 2598856 h 2598856"/>
              <a:gd name="connsiteX1" fmla="*/ 2635624 w 10632465"/>
              <a:gd name="connsiteY1" fmla="*/ 1290010 h 2598856"/>
              <a:gd name="connsiteX2" fmla="*/ 6042212 w 10632465"/>
              <a:gd name="connsiteY2" fmla="*/ 2150621 h 2598856"/>
              <a:gd name="connsiteX3" fmla="*/ 9377082 w 10632465"/>
              <a:gd name="connsiteY3" fmla="*/ 321821 h 2598856"/>
              <a:gd name="connsiteX4" fmla="*/ 10632141 w 10632465"/>
              <a:gd name="connsiteY4" fmla="*/ 232174 h 259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2465" h="2598856">
                <a:moveTo>
                  <a:pt x="0" y="2598856"/>
                </a:moveTo>
                <a:cubicBezTo>
                  <a:pt x="1023470" y="2317962"/>
                  <a:pt x="1628589" y="1364716"/>
                  <a:pt x="2635624" y="1290010"/>
                </a:cubicBezTo>
                <a:cubicBezTo>
                  <a:pt x="3642659" y="1215304"/>
                  <a:pt x="4918636" y="2311986"/>
                  <a:pt x="6042212" y="2150621"/>
                </a:cubicBezTo>
                <a:cubicBezTo>
                  <a:pt x="7165788" y="1989256"/>
                  <a:pt x="8716682" y="492150"/>
                  <a:pt x="9377082" y="321821"/>
                </a:cubicBezTo>
                <a:cubicBezTo>
                  <a:pt x="10037482" y="151492"/>
                  <a:pt x="10648576" y="-256403"/>
                  <a:pt x="10632141" y="23217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sp>
        <p:nvSpPr>
          <p:cNvPr id="5" name="CasellaDiTesto 4">
            <a:extLst>
              <a:ext uri="{FF2B5EF4-FFF2-40B4-BE49-F238E27FC236}">
                <a16:creationId xmlns:a16="http://schemas.microsoft.com/office/drawing/2014/main" id="{C7061399-2535-8BA0-6FA6-867E7E34FA3A}"/>
              </a:ext>
            </a:extLst>
          </p:cNvPr>
          <p:cNvSpPr txBox="1"/>
          <p:nvPr/>
        </p:nvSpPr>
        <p:spPr>
          <a:xfrm>
            <a:off x="4514729" y="3333300"/>
            <a:ext cx="6523393" cy="2985433"/>
          </a:xfrm>
          <a:prstGeom prst="rect">
            <a:avLst/>
          </a:prstGeom>
          <a:noFill/>
        </p:spPr>
        <p:txBody>
          <a:bodyPr wrap="square">
            <a:spAutoFit/>
          </a:bodyPr>
          <a:lstStyle/>
          <a:p>
            <a:r>
              <a:rPr lang="en-US" sz="2000" dirty="0">
                <a:latin typeface="Proxima Nova Thin" panose="02000506030000020004" pitchFamily="2" charset="0"/>
              </a:rPr>
              <a:t>Based on your field experience, share:</a:t>
            </a:r>
          </a:p>
          <a:p>
            <a:endParaRPr lang="en-GB" sz="2000" dirty="0">
              <a:latin typeface="Proxima Nova Thin" panose="02000506030000020004" pitchFamily="2" charset="0"/>
            </a:endParaRPr>
          </a:p>
          <a:p>
            <a:r>
              <a:rPr lang="en-GB" sz="2000" dirty="0">
                <a:latin typeface="Proxima Nova Thin" panose="02000506030000020004" pitchFamily="2" charset="0"/>
              </a:rPr>
              <a:t>Three things which will facilitate effective communication with the older person in the case study</a:t>
            </a:r>
          </a:p>
          <a:p>
            <a:endParaRPr lang="en-GB" sz="2000" dirty="0">
              <a:latin typeface="Proxima Nova Thin" panose="02000506030000020004" pitchFamily="2" charset="0"/>
            </a:endParaRPr>
          </a:p>
          <a:p>
            <a:r>
              <a:rPr lang="en-GB" sz="2000" dirty="0">
                <a:latin typeface="Proxima Nova Thin" panose="02000506030000020004" pitchFamily="2" charset="0"/>
              </a:rPr>
              <a:t>How will you build trust with this older person? </a:t>
            </a:r>
          </a:p>
          <a:p>
            <a:endParaRPr lang="en-GB" sz="2000" dirty="0">
              <a:solidFill>
                <a:schemeClr val="accent1"/>
              </a:solidFill>
              <a:latin typeface="Proxima Nova Thin" panose="02000506030000020004" pitchFamily="2" charset="0"/>
            </a:endParaRPr>
          </a:p>
          <a:p>
            <a:r>
              <a:rPr lang="en-GB" sz="2000" dirty="0">
                <a:latin typeface="Proxima Nova Thin" panose="02000506030000020004" pitchFamily="2" charset="0"/>
              </a:rPr>
              <a:t>How will you know if you understand each other ? </a:t>
            </a:r>
          </a:p>
          <a:p>
            <a:endParaRPr lang="en-GB" sz="1400" dirty="0">
              <a:latin typeface="Proxima Nova Thin" panose="02000506030000020004" pitchFamily="2" charset="0"/>
            </a:endParaRPr>
          </a:p>
          <a:p>
            <a:r>
              <a:rPr lang="en-GB" sz="1400" dirty="0">
                <a:latin typeface="Proxima Nova Thin" panose="02000506030000020004" pitchFamily="2" charset="0"/>
              </a:rPr>
              <a:t>E.g. what sort of questions would be useful to ask</a:t>
            </a:r>
            <a:r>
              <a:rPr lang="en-US" sz="1400" dirty="0">
                <a:latin typeface="Proxima Nova Thin" panose="02000506030000020004" pitchFamily="2" charset="0"/>
              </a:rPr>
              <a:t>.</a:t>
            </a:r>
          </a:p>
        </p:txBody>
      </p:sp>
      <p:sp>
        <p:nvSpPr>
          <p:cNvPr id="43" name="Elemento grafico 36">
            <a:extLst>
              <a:ext uri="{FF2B5EF4-FFF2-40B4-BE49-F238E27FC236}">
                <a16:creationId xmlns:a16="http://schemas.microsoft.com/office/drawing/2014/main" id="{49DBD3E7-0809-0A9C-125C-8EF1A30AEBA4}"/>
              </a:ext>
            </a:extLst>
          </p:cNvPr>
          <p:cNvSpPr/>
          <p:nvPr/>
        </p:nvSpPr>
        <p:spPr>
          <a:xfrm>
            <a:off x="4317389" y="4954694"/>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44" name="Elemento grafico 36">
            <a:extLst>
              <a:ext uri="{FF2B5EF4-FFF2-40B4-BE49-F238E27FC236}">
                <a16:creationId xmlns:a16="http://schemas.microsoft.com/office/drawing/2014/main" id="{70A65F01-A6F2-D276-6596-09658B7D74EB}"/>
              </a:ext>
            </a:extLst>
          </p:cNvPr>
          <p:cNvSpPr/>
          <p:nvPr/>
        </p:nvSpPr>
        <p:spPr>
          <a:xfrm>
            <a:off x="4317390" y="4020630"/>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22" name="Elemento grafico 36">
            <a:extLst>
              <a:ext uri="{FF2B5EF4-FFF2-40B4-BE49-F238E27FC236}">
                <a16:creationId xmlns:a16="http://schemas.microsoft.com/office/drawing/2014/main" id="{8FBD6CFB-215E-920D-E4A9-69952BC3E7DC}"/>
              </a:ext>
            </a:extLst>
          </p:cNvPr>
          <p:cNvSpPr/>
          <p:nvPr/>
        </p:nvSpPr>
        <p:spPr>
          <a:xfrm>
            <a:off x="4317389" y="5511906"/>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pic>
        <p:nvPicPr>
          <p:cNvPr id="23" name="Elemento grafico 22">
            <a:extLst>
              <a:ext uri="{FF2B5EF4-FFF2-40B4-BE49-F238E27FC236}">
                <a16:creationId xmlns:a16="http://schemas.microsoft.com/office/drawing/2014/main" id="{4B35CF9B-7CB5-CC01-33AC-80BCB111FF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75340">
            <a:off x="11287254" y="744489"/>
            <a:ext cx="4423489" cy="5759771"/>
          </a:xfrm>
          <a:prstGeom prst="rect">
            <a:avLst/>
          </a:prstGeom>
        </p:spPr>
      </p:pic>
      <p:sp>
        <p:nvSpPr>
          <p:cNvPr id="41" name="CasellaDiTesto 40">
            <a:extLst>
              <a:ext uri="{FF2B5EF4-FFF2-40B4-BE49-F238E27FC236}">
                <a16:creationId xmlns:a16="http://schemas.microsoft.com/office/drawing/2014/main" id="{CCC793DC-5992-7D83-81C7-8D2D6CFCE574}"/>
              </a:ext>
            </a:extLst>
          </p:cNvPr>
          <p:cNvSpPr txBox="1"/>
          <p:nvPr/>
        </p:nvSpPr>
        <p:spPr>
          <a:xfrm>
            <a:off x="1174035" y="2389264"/>
            <a:ext cx="9415462" cy="707886"/>
          </a:xfrm>
          <a:prstGeom prst="rect">
            <a:avLst/>
          </a:prstGeom>
          <a:noFill/>
        </p:spPr>
        <p:txBody>
          <a:bodyPr wrap="square">
            <a:spAutoFit/>
          </a:bodyPr>
          <a:lstStyle/>
          <a:p>
            <a:pPr algn="r"/>
            <a:r>
              <a:rPr lang="en-US" sz="2000" dirty="0">
                <a:latin typeface="Proxima Nova Thin" panose="02000506030000020004" pitchFamily="2" charset="0"/>
              </a:rPr>
              <a:t>Below are few case studies which have been referred to you for assessment.</a:t>
            </a:r>
          </a:p>
          <a:p>
            <a:pPr algn="r"/>
            <a:r>
              <a:rPr lang="en-US" sz="2000" dirty="0">
                <a:latin typeface="Proxima Nova Thin" panose="02000506030000020004" pitchFamily="2" charset="0"/>
              </a:rPr>
              <a:t> </a:t>
            </a:r>
          </a:p>
        </p:txBody>
      </p:sp>
    </p:spTree>
    <p:extLst>
      <p:ext uri="{BB962C8B-B14F-4D97-AF65-F5344CB8AC3E}">
        <p14:creationId xmlns:p14="http://schemas.microsoft.com/office/powerpoint/2010/main" val="497787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4" descr="Imagen que contiene persona, edificio, tabla, mujer&#10;&#10;Descripción generada automáticamente">
            <a:extLst>
              <a:ext uri="{FF2B5EF4-FFF2-40B4-BE49-F238E27FC236}">
                <a16:creationId xmlns:a16="http://schemas.microsoft.com/office/drawing/2014/main" id="{9850684B-3D72-1C3C-994F-C6A5448A7286}"/>
              </a:ext>
            </a:extLst>
          </p:cNvPr>
          <p:cNvPicPr>
            <a:picLocks noChangeAspect="1"/>
          </p:cNvPicPr>
          <p:nvPr/>
        </p:nvPicPr>
        <p:blipFill rotWithShape="1">
          <a:blip r:embed="rId3">
            <a:extLst>
              <a:ext uri="{28A0092B-C50C-407E-A947-70E740481C1C}">
                <a14:useLocalDpi xmlns:a14="http://schemas.microsoft.com/office/drawing/2010/main" val="0"/>
              </a:ext>
            </a:extLst>
          </a:blip>
          <a:srcRect t="16584" b="7391"/>
          <a:stretch/>
        </p:blipFill>
        <p:spPr>
          <a:xfrm>
            <a:off x="2255587" y="2116518"/>
            <a:ext cx="2644862" cy="2680984"/>
          </a:xfrm>
          <a:prstGeom prst="ellipse">
            <a:avLst/>
          </a:prstGeom>
        </p:spPr>
      </p:pic>
      <p:sp>
        <p:nvSpPr>
          <p:cNvPr id="4" name="Rettangolo 3">
            <a:extLst>
              <a:ext uri="{FF2B5EF4-FFF2-40B4-BE49-F238E27FC236}">
                <a16:creationId xmlns:a16="http://schemas.microsoft.com/office/drawing/2014/main" id="{44003204-4BB0-DCF4-9B3E-9E730DBF1D19}"/>
              </a:ext>
            </a:extLst>
          </p:cNvPr>
          <p:cNvSpPr/>
          <p:nvPr/>
        </p:nvSpPr>
        <p:spPr>
          <a:xfrm>
            <a:off x="10058399" y="1"/>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5" name="Picture 7">
            <a:extLst>
              <a:ext uri="{FF2B5EF4-FFF2-40B4-BE49-F238E27FC236}">
                <a16:creationId xmlns:a16="http://schemas.microsoft.com/office/drawing/2014/main" id="{D6219F6A-086C-4F12-7A0D-49B199757EB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4F7634F1-6A34-A361-86C1-718FF969BEB4}"/>
              </a:ext>
            </a:extLst>
          </p:cNvPr>
          <p:cNvSpPr txBox="1"/>
          <p:nvPr/>
        </p:nvSpPr>
        <p:spPr>
          <a:xfrm>
            <a:off x="5160006" y="520633"/>
            <a:ext cx="3998976" cy="707886"/>
          </a:xfrm>
          <a:prstGeom prst="rect">
            <a:avLst/>
          </a:prstGeom>
          <a:noFill/>
        </p:spPr>
        <p:txBody>
          <a:bodyPr wrap="square" rtlCol="0">
            <a:spAutoFit/>
          </a:bodyPr>
          <a:lstStyle/>
          <a:p>
            <a:pPr algn="r"/>
            <a:r>
              <a:rPr lang="it-CO" sz="4000" b="1" dirty="0">
                <a:solidFill>
                  <a:srgbClr val="0070C0"/>
                </a:solidFill>
                <a:latin typeface="Proxima Nova Rg" panose="02000506030000020004" pitchFamily="2" charset="0"/>
              </a:rPr>
              <a:t>Case 1</a:t>
            </a:r>
          </a:p>
        </p:txBody>
      </p:sp>
      <p:sp>
        <p:nvSpPr>
          <p:cNvPr id="7" name="Elemento grafico 28">
            <a:extLst>
              <a:ext uri="{FF2B5EF4-FFF2-40B4-BE49-F238E27FC236}">
                <a16:creationId xmlns:a16="http://schemas.microsoft.com/office/drawing/2014/main" id="{BC658A26-300C-E284-023E-3D14EC9FAC1E}"/>
              </a:ext>
            </a:extLst>
          </p:cNvPr>
          <p:cNvSpPr/>
          <p:nvPr/>
        </p:nvSpPr>
        <p:spPr>
          <a:xfrm>
            <a:off x="-899305" y="-2664025"/>
            <a:ext cx="4882172" cy="5531642"/>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E61851"/>
          </a:solidFill>
          <a:ln w="9504" cap="flat">
            <a:noFill/>
            <a:prstDash val="solid"/>
            <a:miter/>
          </a:ln>
        </p:spPr>
        <p:txBody>
          <a:bodyPr rtlCol="0" anchor="ctr"/>
          <a:lstStyle/>
          <a:p>
            <a:endParaRPr lang="it-CO"/>
          </a:p>
        </p:txBody>
      </p:sp>
      <p:pic>
        <p:nvPicPr>
          <p:cNvPr id="8" name="Elemento grafico 7">
            <a:extLst>
              <a:ext uri="{FF2B5EF4-FFF2-40B4-BE49-F238E27FC236}">
                <a16:creationId xmlns:a16="http://schemas.microsoft.com/office/drawing/2014/main" id="{225ED1D6-BD4C-AA7B-54FC-9624EA5EAA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45975" y="4866237"/>
            <a:ext cx="3340100" cy="2908300"/>
          </a:xfrm>
          <a:prstGeom prst="rect">
            <a:avLst/>
          </a:prstGeom>
        </p:spPr>
      </p:pic>
      <p:sp>
        <p:nvSpPr>
          <p:cNvPr id="9" name="CasellaDiTesto 8">
            <a:extLst>
              <a:ext uri="{FF2B5EF4-FFF2-40B4-BE49-F238E27FC236}">
                <a16:creationId xmlns:a16="http://schemas.microsoft.com/office/drawing/2014/main" id="{1793022B-7C26-F761-B500-D69873BBA18D}"/>
              </a:ext>
            </a:extLst>
          </p:cNvPr>
          <p:cNvSpPr txBox="1"/>
          <p:nvPr/>
        </p:nvSpPr>
        <p:spPr>
          <a:xfrm>
            <a:off x="6473468" y="2101550"/>
            <a:ext cx="4770952" cy="3477875"/>
          </a:xfrm>
          <a:prstGeom prst="rect">
            <a:avLst/>
          </a:prstGeom>
          <a:noFill/>
        </p:spPr>
        <p:txBody>
          <a:bodyPr wrap="square">
            <a:spAutoFit/>
          </a:bodyPr>
          <a:lstStyle/>
          <a:p>
            <a:r>
              <a:rPr lang="en-IN" sz="2000" dirty="0">
                <a:latin typeface="Proxima Nova Thin" panose="02000506030000020004" pitchFamily="2" charset="0"/>
              </a:rPr>
              <a:t>An older female migrant has not seen a doctor for 3 years and now developing health issues linked to her age and her increasingly deteriorating life style. She is lying in bed all day and the carer is not there in the day. </a:t>
            </a:r>
          </a:p>
          <a:p>
            <a:endParaRPr lang="en-IN" sz="2000" dirty="0">
              <a:latin typeface="Proxima Nova Thin" panose="02000506030000020004" pitchFamily="2" charset="0"/>
            </a:endParaRPr>
          </a:p>
          <a:p>
            <a:r>
              <a:rPr lang="en-IN" sz="2000" dirty="0">
                <a:latin typeface="Proxima Nova Thin" panose="02000506030000020004" pitchFamily="2" charset="0"/>
              </a:rPr>
              <a:t>She cannot hear properly. </a:t>
            </a:r>
          </a:p>
          <a:p>
            <a:endParaRPr lang="en-IN" sz="2000" dirty="0">
              <a:latin typeface="Proxima Nova Thin" panose="02000506030000020004" pitchFamily="2" charset="0"/>
            </a:endParaRPr>
          </a:p>
          <a:p>
            <a:r>
              <a:rPr lang="en-IN" sz="2000" dirty="0">
                <a:latin typeface="Proxima Nova Thin" panose="02000506030000020004" pitchFamily="2" charset="0"/>
              </a:rPr>
              <a:t>She has no registration and afraid to go out of her home. </a:t>
            </a:r>
            <a:endParaRPr lang="en-US" sz="2000" dirty="0">
              <a:latin typeface="Proxima Nova Thin" panose="02000506030000020004" pitchFamily="2" charset="0"/>
            </a:endParaRPr>
          </a:p>
        </p:txBody>
      </p:sp>
      <p:sp>
        <p:nvSpPr>
          <p:cNvPr id="13" name="Elemento grafico 8">
            <a:extLst>
              <a:ext uri="{FF2B5EF4-FFF2-40B4-BE49-F238E27FC236}">
                <a16:creationId xmlns:a16="http://schemas.microsoft.com/office/drawing/2014/main" id="{BB3BD231-F8C9-CF48-EBCC-6F72F105A24C}"/>
              </a:ext>
            </a:extLst>
          </p:cNvPr>
          <p:cNvSpPr/>
          <p:nvPr/>
        </p:nvSpPr>
        <p:spPr>
          <a:xfrm>
            <a:off x="714838" y="1556969"/>
            <a:ext cx="546093" cy="2824631"/>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chemeClr val="bg1">
              <a:lumMod val="75000"/>
            </a:schemeClr>
          </a:solidFill>
          <a:ln w="8996" cap="flat">
            <a:noFill/>
            <a:prstDash val="solid"/>
            <a:miter/>
          </a:ln>
        </p:spPr>
        <p:txBody>
          <a:bodyPr rtlCol="0" anchor="ctr"/>
          <a:lstStyle/>
          <a:p>
            <a:endParaRPr lang="it-CO"/>
          </a:p>
        </p:txBody>
      </p:sp>
      <p:sp>
        <p:nvSpPr>
          <p:cNvPr id="3" name="CasellaDiTesto 2">
            <a:extLst>
              <a:ext uri="{FF2B5EF4-FFF2-40B4-BE49-F238E27FC236}">
                <a16:creationId xmlns:a16="http://schemas.microsoft.com/office/drawing/2014/main" id="{208D815A-9138-0A2E-C814-D2BB9ECA512B}"/>
              </a:ext>
            </a:extLst>
          </p:cNvPr>
          <p:cNvSpPr txBox="1"/>
          <p:nvPr/>
        </p:nvSpPr>
        <p:spPr>
          <a:xfrm>
            <a:off x="2017450" y="5171493"/>
            <a:ext cx="3003464" cy="954107"/>
          </a:xfrm>
          <a:prstGeom prst="rect">
            <a:avLst/>
          </a:prstGeom>
          <a:noFill/>
        </p:spPr>
        <p:txBody>
          <a:bodyPr wrap="square" rtlCol="0">
            <a:spAutoFit/>
          </a:bodyPr>
          <a:lstStyle/>
          <a:p>
            <a:pPr algn="ctr"/>
            <a:r>
              <a:rPr lang="es-MX" sz="1400" dirty="0">
                <a:latin typeface="Proxima Nova Thin" panose="02000506030000020004" pitchFamily="2" charset="0"/>
              </a:rPr>
              <a:t>Older Indigenous woman in la Guajira, she doesn’t speak spanish.</a:t>
            </a:r>
          </a:p>
          <a:p>
            <a:pPr algn="ctr"/>
            <a:r>
              <a:rPr lang="es-MX" sz="1400" dirty="0">
                <a:latin typeface="Proxima Nova Thin" panose="02000506030000020004" pitchFamily="2" charset="0"/>
              </a:rPr>
              <a:t>Ph: Valentina Pardo</a:t>
            </a:r>
            <a:endParaRPr lang="es-CO" sz="1400" dirty="0">
              <a:latin typeface="Proxima Nova Thin" panose="02000506030000020004" pitchFamily="2" charset="0"/>
            </a:endParaRPr>
          </a:p>
          <a:p>
            <a:pPr algn="ctr"/>
            <a:endParaRPr lang="it-CO" sz="1400" dirty="0">
              <a:latin typeface="Proxima Nova Thin" panose="02000506030000020004" pitchFamily="2" charset="0"/>
            </a:endParaRPr>
          </a:p>
        </p:txBody>
      </p:sp>
      <p:grpSp>
        <p:nvGrpSpPr>
          <p:cNvPr id="12" name="Elemento grafico 13">
            <a:extLst>
              <a:ext uri="{FF2B5EF4-FFF2-40B4-BE49-F238E27FC236}">
                <a16:creationId xmlns:a16="http://schemas.microsoft.com/office/drawing/2014/main" id="{DE702A47-ABC3-1567-0CAC-0BFFCF99816B}"/>
              </a:ext>
            </a:extLst>
          </p:cNvPr>
          <p:cNvGrpSpPr/>
          <p:nvPr/>
        </p:nvGrpSpPr>
        <p:grpSpPr>
          <a:xfrm>
            <a:off x="2220979" y="2101550"/>
            <a:ext cx="2721936" cy="2724909"/>
            <a:chOff x="1146935" y="327331"/>
            <a:chExt cx="3515048" cy="3518888"/>
          </a:xfrm>
          <a:solidFill>
            <a:srgbClr val="F25A22"/>
          </a:solidFill>
        </p:grpSpPr>
        <p:sp>
          <p:nvSpPr>
            <p:cNvPr id="14" name="Figura a mano libera 13">
              <a:extLst>
                <a:ext uri="{FF2B5EF4-FFF2-40B4-BE49-F238E27FC236}">
                  <a16:creationId xmlns:a16="http://schemas.microsoft.com/office/drawing/2014/main" id="{9F45D473-D45E-7786-359C-0FE7A06BF445}"/>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15" name="Figura a mano libera 14">
              <a:extLst>
                <a:ext uri="{FF2B5EF4-FFF2-40B4-BE49-F238E27FC236}">
                  <a16:creationId xmlns:a16="http://schemas.microsoft.com/office/drawing/2014/main" id="{6AE92949-7F2F-C22E-F56F-591FA0AC0BD3}"/>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16" name="Figura a mano libera 15">
              <a:extLst>
                <a:ext uri="{FF2B5EF4-FFF2-40B4-BE49-F238E27FC236}">
                  <a16:creationId xmlns:a16="http://schemas.microsoft.com/office/drawing/2014/main" id="{5EA794E1-C3FE-937B-E767-B1318FFD7003}"/>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17" name="Figura a mano libera 16">
              <a:extLst>
                <a:ext uri="{FF2B5EF4-FFF2-40B4-BE49-F238E27FC236}">
                  <a16:creationId xmlns:a16="http://schemas.microsoft.com/office/drawing/2014/main" id="{D900CE89-BDCF-C7B9-3A5D-86357103599B}"/>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18" name="Figura a mano libera 17">
              <a:extLst>
                <a:ext uri="{FF2B5EF4-FFF2-40B4-BE49-F238E27FC236}">
                  <a16:creationId xmlns:a16="http://schemas.microsoft.com/office/drawing/2014/main" id="{6BAC3C20-394F-1B7C-B0B7-253454751360}"/>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19" name="Figura a mano libera 18">
              <a:extLst>
                <a:ext uri="{FF2B5EF4-FFF2-40B4-BE49-F238E27FC236}">
                  <a16:creationId xmlns:a16="http://schemas.microsoft.com/office/drawing/2014/main" id="{F4665178-9C47-79A2-17D0-E4452AE0F027}"/>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20" name="Figura a mano libera 19">
              <a:extLst>
                <a:ext uri="{FF2B5EF4-FFF2-40B4-BE49-F238E27FC236}">
                  <a16:creationId xmlns:a16="http://schemas.microsoft.com/office/drawing/2014/main" id="{0ECEB8F9-2B7D-7FF3-3A9A-BA46EDAF8C91}"/>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21" name="Figura a mano libera 20">
              <a:extLst>
                <a:ext uri="{FF2B5EF4-FFF2-40B4-BE49-F238E27FC236}">
                  <a16:creationId xmlns:a16="http://schemas.microsoft.com/office/drawing/2014/main" id="{B9171C16-1C57-2B7E-238F-ECA66E984A2A}"/>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22" name="Figura a mano libera 21">
              <a:extLst>
                <a:ext uri="{FF2B5EF4-FFF2-40B4-BE49-F238E27FC236}">
                  <a16:creationId xmlns:a16="http://schemas.microsoft.com/office/drawing/2014/main" id="{C85638EF-33E1-C761-0374-C1C6C69111C8}"/>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23" name="Figura a mano libera 22">
              <a:extLst>
                <a:ext uri="{FF2B5EF4-FFF2-40B4-BE49-F238E27FC236}">
                  <a16:creationId xmlns:a16="http://schemas.microsoft.com/office/drawing/2014/main" id="{1869E5E2-9A2B-F8BB-26E5-EE9DD329B7CD}"/>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24" name="Figura a mano libera 23">
              <a:extLst>
                <a:ext uri="{FF2B5EF4-FFF2-40B4-BE49-F238E27FC236}">
                  <a16:creationId xmlns:a16="http://schemas.microsoft.com/office/drawing/2014/main" id="{570E2779-4F9D-3783-9B97-21A7AE055242}"/>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25" name="Figura a mano libera 24">
              <a:extLst>
                <a:ext uri="{FF2B5EF4-FFF2-40B4-BE49-F238E27FC236}">
                  <a16:creationId xmlns:a16="http://schemas.microsoft.com/office/drawing/2014/main" id="{1DE009D8-5079-0DAA-2EB4-E54BE66A2AFA}"/>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sp>
        <p:nvSpPr>
          <p:cNvPr id="26" name="Elemento grafico 36">
            <a:extLst>
              <a:ext uri="{FF2B5EF4-FFF2-40B4-BE49-F238E27FC236}">
                <a16:creationId xmlns:a16="http://schemas.microsoft.com/office/drawing/2014/main" id="{791377B6-5804-13CD-DF67-2748B3993104}"/>
              </a:ext>
            </a:extLst>
          </p:cNvPr>
          <p:cNvSpPr/>
          <p:nvPr/>
        </p:nvSpPr>
        <p:spPr>
          <a:xfrm>
            <a:off x="6155997" y="2193449"/>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27" name="Elemento grafico 36">
            <a:extLst>
              <a:ext uri="{FF2B5EF4-FFF2-40B4-BE49-F238E27FC236}">
                <a16:creationId xmlns:a16="http://schemas.microsoft.com/office/drawing/2014/main" id="{EABB1F75-4B6C-605A-5421-6FBB29DE43B7}"/>
              </a:ext>
            </a:extLst>
          </p:cNvPr>
          <p:cNvSpPr/>
          <p:nvPr/>
        </p:nvSpPr>
        <p:spPr>
          <a:xfrm>
            <a:off x="6155997" y="4336574"/>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28" name="Elemento grafico 36">
            <a:extLst>
              <a:ext uri="{FF2B5EF4-FFF2-40B4-BE49-F238E27FC236}">
                <a16:creationId xmlns:a16="http://schemas.microsoft.com/office/drawing/2014/main" id="{58D105B3-C6B3-A424-D160-5C931869EC39}"/>
              </a:ext>
            </a:extLst>
          </p:cNvPr>
          <p:cNvSpPr/>
          <p:nvPr/>
        </p:nvSpPr>
        <p:spPr>
          <a:xfrm>
            <a:off x="6155997" y="4950937"/>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3930544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6D5917D-C657-C06B-02CA-039A145D746F}"/>
              </a:ext>
            </a:extLst>
          </p:cNvPr>
          <p:cNvSpPr/>
          <p:nvPr/>
        </p:nvSpPr>
        <p:spPr>
          <a:xfrm>
            <a:off x="10063605" y="114253"/>
            <a:ext cx="2128395" cy="144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CO"/>
          </a:p>
        </p:txBody>
      </p:sp>
      <p:pic>
        <p:nvPicPr>
          <p:cNvPr id="172" name="Elemento grafico 171">
            <a:extLst>
              <a:ext uri="{FF2B5EF4-FFF2-40B4-BE49-F238E27FC236}">
                <a16:creationId xmlns:a16="http://schemas.microsoft.com/office/drawing/2014/main" id="{B206FAB3-7DA5-FE18-253C-FF12223CB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00000">
            <a:off x="9584890" y="881269"/>
            <a:ext cx="7359886" cy="6408418"/>
          </a:xfrm>
          <a:prstGeom prst="rect">
            <a:avLst/>
          </a:prstGeom>
        </p:spPr>
      </p:pic>
      <p:pic>
        <p:nvPicPr>
          <p:cNvPr id="180" name="Picture 4" descr="An older man with an amputation of the  right leg, sitting in a wheelchair in his shack&#10;&#10;">
            <a:extLst>
              <a:ext uri="{FF2B5EF4-FFF2-40B4-BE49-F238E27FC236}">
                <a16:creationId xmlns:a16="http://schemas.microsoft.com/office/drawing/2014/main" id="{11939E30-6377-D3A4-7058-2F6DB2A588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11" r="34878"/>
          <a:stretch/>
        </p:blipFill>
        <p:spPr bwMode="auto">
          <a:xfrm>
            <a:off x="7973331" y="2126948"/>
            <a:ext cx="2687847" cy="2674111"/>
          </a:xfrm>
          <a:prstGeom prst="ellipse">
            <a:avLst/>
          </a:prstGeom>
          <a:noFill/>
          <a:ln>
            <a:noFill/>
          </a:ln>
        </p:spPr>
      </p:pic>
      <p:sp>
        <p:nvSpPr>
          <p:cNvPr id="161" name="Elemento grafico 28">
            <a:extLst>
              <a:ext uri="{FF2B5EF4-FFF2-40B4-BE49-F238E27FC236}">
                <a16:creationId xmlns:a16="http://schemas.microsoft.com/office/drawing/2014/main" id="{A3ABE30B-FBD8-BAAA-0A5B-1C9B019FF209}"/>
              </a:ext>
            </a:extLst>
          </p:cNvPr>
          <p:cNvSpPr/>
          <p:nvPr/>
        </p:nvSpPr>
        <p:spPr>
          <a:xfrm rot="16200000">
            <a:off x="-4365443" y="3090309"/>
            <a:ext cx="8880670" cy="6431319"/>
          </a:xfrm>
          <a:custGeom>
            <a:avLst/>
            <a:gdLst>
              <a:gd name="connsiteX0" fmla="*/ 71567 w 4294703"/>
              <a:gd name="connsiteY0" fmla="*/ 3518438 h 4866023"/>
              <a:gd name="connsiteX1" fmla="*/ 691282 w 4294703"/>
              <a:gd name="connsiteY1" fmla="*/ 4662216 h 4866023"/>
              <a:gd name="connsiteX2" fmla="*/ 1898445 w 4294703"/>
              <a:gd name="connsiteY2" fmla="*/ 4619381 h 4866023"/>
              <a:gd name="connsiteX3" fmla="*/ 2487131 w 4294703"/>
              <a:gd name="connsiteY3" fmla="*/ 3712145 h 4866023"/>
              <a:gd name="connsiteX4" fmla="*/ 3591214 w 4294703"/>
              <a:gd name="connsiteY4" fmla="*/ 3702627 h 4866023"/>
              <a:gd name="connsiteX5" fmla="*/ 4253188 w 4294703"/>
              <a:gd name="connsiteY5" fmla="*/ 3006994 h 4866023"/>
              <a:gd name="connsiteX6" fmla="*/ 4210167 w 4294703"/>
              <a:gd name="connsiteY6" fmla="*/ 2000953 h 4866023"/>
              <a:gd name="connsiteX7" fmla="*/ 3723038 w 4294703"/>
              <a:gd name="connsiteY7" fmla="*/ 779217 h 4866023"/>
              <a:gd name="connsiteX8" fmla="*/ 2132015 w 4294703"/>
              <a:gd name="connsiteY8" fmla="*/ 580 h 4866023"/>
              <a:gd name="connsiteX9" fmla="*/ 71567 w 4294703"/>
              <a:gd name="connsiteY9" fmla="*/ 3518438 h 4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703" h="4866023">
                <a:moveTo>
                  <a:pt x="71567" y="3518438"/>
                </a:moveTo>
                <a:cubicBezTo>
                  <a:pt x="159037" y="3953256"/>
                  <a:pt x="337499" y="4395118"/>
                  <a:pt x="691282" y="4662216"/>
                </a:cubicBezTo>
                <a:cubicBezTo>
                  <a:pt x="1045064" y="4929312"/>
                  <a:pt x="1606529" y="4952729"/>
                  <a:pt x="1898445" y="4619381"/>
                </a:cubicBezTo>
                <a:cubicBezTo>
                  <a:pt x="2139535" y="4344098"/>
                  <a:pt x="2166375" y="3888148"/>
                  <a:pt x="2487131" y="3712145"/>
                </a:cubicBezTo>
                <a:cubicBezTo>
                  <a:pt x="2814644" y="3532431"/>
                  <a:pt x="3222964" y="3768306"/>
                  <a:pt x="3591214" y="3702627"/>
                </a:cubicBezTo>
                <a:cubicBezTo>
                  <a:pt x="3924342" y="3643420"/>
                  <a:pt x="4171238" y="3335677"/>
                  <a:pt x="4253188" y="3006994"/>
                </a:cubicBezTo>
                <a:cubicBezTo>
                  <a:pt x="4335138" y="2678310"/>
                  <a:pt x="4282408" y="2331921"/>
                  <a:pt x="4210167" y="2000953"/>
                </a:cubicBezTo>
                <a:cubicBezTo>
                  <a:pt x="4116129" y="1569276"/>
                  <a:pt x="3984972" y="1134743"/>
                  <a:pt x="3723038" y="779217"/>
                </a:cubicBezTo>
                <a:cubicBezTo>
                  <a:pt x="3358500" y="285572"/>
                  <a:pt x="2745448" y="-15031"/>
                  <a:pt x="2132015" y="580"/>
                </a:cubicBezTo>
                <a:cubicBezTo>
                  <a:pt x="362627" y="45699"/>
                  <a:pt x="-220063" y="2069203"/>
                  <a:pt x="71567" y="3518438"/>
                </a:cubicBezTo>
                <a:close/>
              </a:path>
            </a:pathLst>
          </a:custGeom>
          <a:solidFill>
            <a:srgbClr val="F25A22"/>
          </a:solidFill>
          <a:ln w="9504" cap="flat">
            <a:noFill/>
            <a:prstDash val="solid"/>
            <a:miter/>
          </a:ln>
        </p:spPr>
        <p:txBody>
          <a:bodyPr rtlCol="0" anchor="ctr"/>
          <a:lstStyle/>
          <a:p>
            <a:endParaRPr lang="it-CO" dirty="0"/>
          </a:p>
        </p:txBody>
      </p:sp>
      <p:sp>
        <p:nvSpPr>
          <p:cNvPr id="3" name="CasellaDiTesto 2">
            <a:extLst>
              <a:ext uri="{FF2B5EF4-FFF2-40B4-BE49-F238E27FC236}">
                <a16:creationId xmlns:a16="http://schemas.microsoft.com/office/drawing/2014/main" id="{F3F65A16-123F-1018-ED13-3B753511BB62}"/>
              </a:ext>
            </a:extLst>
          </p:cNvPr>
          <p:cNvSpPr txBox="1"/>
          <p:nvPr/>
        </p:nvSpPr>
        <p:spPr>
          <a:xfrm>
            <a:off x="3152373" y="381785"/>
            <a:ext cx="2098739" cy="707886"/>
          </a:xfrm>
          <a:prstGeom prst="rect">
            <a:avLst/>
          </a:prstGeom>
          <a:noFill/>
        </p:spPr>
        <p:txBody>
          <a:bodyPr wrap="square" rtlCol="0">
            <a:spAutoFit/>
          </a:bodyPr>
          <a:lstStyle/>
          <a:p>
            <a:r>
              <a:rPr lang="it-CO" sz="4000" b="1" dirty="0">
                <a:solidFill>
                  <a:srgbClr val="0070C0"/>
                </a:solidFill>
                <a:latin typeface="Proxima Nova Rg" panose="02000506030000020004" pitchFamily="2" charset="0"/>
              </a:rPr>
              <a:t>Case 2</a:t>
            </a:r>
          </a:p>
        </p:txBody>
      </p:sp>
      <p:sp>
        <p:nvSpPr>
          <p:cNvPr id="173" name="Elemento grafico 8">
            <a:extLst>
              <a:ext uri="{FF2B5EF4-FFF2-40B4-BE49-F238E27FC236}">
                <a16:creationId xmlns:a16="http://schemas.microsoft.com/office/drawing/2014/main" id="{37F7469C-173E-E49B-B3A8-FA4261A9A06B}"/>
              </a:ext>
            </a:extLst>
          </p:cNvPr>
          <p:cNvSpPr/>
          <p:nvPr/>
        </p:nvSpPr>
        <p:spPr>
          <a:xfrm>
            <a:off x="10841321" y="5091315"/>
            <a:ext cx="572961" cy="2963600"/>
          </a:xfrm>
          <a:custGeom>
            <a:avLst/>
            <a:gdLst>
              <a:gd name="connsiteX0" fmla="*/ 139785 w 162623"/>
              <a:gd name="connsiteY0" fmla="*/ 179553 h 841155"/>
              <a:gd name="connsiteX1" fmla="*/ 162619 w 162623"/>
              <a:gd name="connsiteY1" fmla="*/ 156793 h 841155"/>
              <a:gd name="connsiteX2" fmla="*/ 140702 w 162623"/>
              <a:gd name="connsiteY2" fmla="*/ 133081 h 841155"/>
              <a:gd name="connsiteX3" fmla="*/ 117868 w 162623"/>
              <a:gd name="connsiteY3" fmla="*/ 155841 h 841155"/>
              <a:gd name="connsiteX4" fmla="*/ 117863 w 162623"/>
              <a:gd name="connsiteY4" fmla="*/ 156217 h 841155"/>
              <a:gd name="connsiteX5" fmla="*/ 139781 w 162623"/>
              <a:gd name="connsiteY5" fmla="*/ 179553 h 841155"/>
              <a:gd name="connsiteX6" fmla="*/ 139785 w 162623"/>
              <a:gd name="connsiteY6" fmla="*/ 179553 h 841155"/>
              <a:gd name="connsiteX7" fmla="*/ 139143 w 162623"/>
              <a:gd name="connsiteY7" fmla="*/ 265278 h 841155"/>
              <a:gd name="connsiteX8" fmla="*/ 116309 w 162623"/>
              <a:gd name="connsiteY8" fmla="*/ 288039 h 841155"/>
              <a:gd name="connsiteX9" fmla="*/ 138226 w 162623"/>
              <a:gd name="connsiteY9" fmla="*/ 311751 h 841155"/>
              <a:gd name="connsiteX10" fmla="*/ 161060 w 162623"/>
              <a:gd name="connsiteY10" fmla="*/ 288991 h 841155"/>
              <a:gd name="connsiteX11" fmla="*/ 161064 w 162623"/>
              <a:gd name="connsiteY11" fmla="*/ 288615 h 841155"/>
              <a:gd name="connsiteX12" fmla="*/ 139143 w 162623"/>
              <a:gd name="connsiteY12" fmla="*/ 265469 h 841155"/>
              <a:gd name="connsiteX13" fmla="*/ 138225 w 162623"/>
              <a:gd name="connsiteY13" fmla="*/ 397581 h 841155"/>
              <a:gd name="connsiteX14" fmla="*/ 115392 w 162623"/>
              <a:gd name="connsiteY14" fmla="*/ 420341 h 841155"/>
              <a:gd name="connsiteX15" fmla="*/ 137309 w 162623"/>
              <a:gd name="connsiteY15" fmla="*/ 444053 h 841155"/>
              <a:gd name="connsiteX16" fmla="*/ 160143 w 162623"/>
              <a:gd name="connsiteY16" fmla="*/ 421293 h 841155"/>
              <a:gd name="connsiteX17" fmla="*/ 160147 w 162623"/>
              <a:gd name="connsiteY17" fmla="*/ 420917 h 841155"/>
              <a:gd name="connsiteX18" fmla="*/ 138225 w 162623"/>
              <a:gd name="connsiteY18" fmla="*/ 397771 h 841155"/>
              <a:gd name="connsiteX19" fmla="*/ 137217 w 162623"/>
              <a:gd name="connsiteY19" fmla="*/ 530074 h 841155"/>
              <a:gd name="connsiteX20" fmla="*/ 114383 w 162623"/>
              <a:gd name="connsiteY20" fmla="*/ 552834 h 841155"/>
              <a:gd name="connsiteX21" fmla="*/ 136300 w 162623"/>
              <a:gd name="connsiteY21" fmla="*/ 576546 h 841155"/>
              <a:gd name="connsiteX22" fmla="*/ 159134 w 162623"/>
              <a:gd name="connsiteY22" fmla="*/ 553786 h 841155"/>
              <a:gd name="connsiteX23" fmla="*/ 159138 w 162623"/>
              <a:gd name="connsiteY23" fmla="*/ 553410 h 841155"/>
              <a:gd name="connsiteX24" fmla="*/ 137220 w 162623"/>
              <a:gd name="connsiteY24" fmla="*/ 530074 h 841155"/>
              <a:gd name="connsiteX25" fmla="*/ 137217 w 162623"/>
              <a:gd name="connsiteY25" fmla="*/ 530073 h 841155"/>
              <a:gd name="connsiteX26" fmla="*/ 136299 w 162623"/>
              <a:gd name="connsiteY26" fmla="*/ 662376 h 841155"/>
              <a:gd name="connsiteX27" fmla="*/ 113466 w 162623"/>
              <a:gd name="connsiteY27" fmla="*/ 685136 h 841155"/>
              <a:gd name="connsiteX28" fmla="*/ 135384 w 162623"/>
              <a:gd name="connsiteY28" fmla="*/ 708848 h 841155"/>
              <a:gd name="connsiteX29" fmla="*/ 158217 w 162623"/>
              <a:gd name="connsiteY29" fmla="*/ 686087 h 841155"/>
              <a:gd name="connsiteX30" fmla="*/ 158221 w 162623"/>
              <a:gd name="connsiteY30" fmla="*/ 685807 h 841155"/>
              <a:gd name="connsiteX31" fmla="*/ 136396 w 162623"/>
              <a:gd name="connsiteY31" fmla="*/ 662377 h 841155"/>
              <a:gd name="connsiteX32" fmla="*/ 136299 w 162623"/>
              <a:gd name="connsiteY32" fmla="*/ 662376 h 841155"/>
              <a:gd name="connsiteX33" fmla="*/ 135382 w 162623"/>
              <a:gd name="connsiteY33" fmla="*/ 794678 h 841155"/>
              <a:gd name="connsiteX34" fmla="*/ 112548 w 162623"/>
              <a:gd name="connsiteY34" fmla="*/ 817438 h 841155"/>
              <a:gd name="connsiteX35" fmla="*/ 134465 w 162623"/>
              <a:gd name="connsiteY35" fmla="*/ 841150 h 841155"/>
              <a:gd name="connsiteX36" fmla="*/ 157299 w 162623"/>
              <a:gd name="connsiteY36" fmla="*/ 818390 h 841155"/>
              <a:gd name="connsiteX37" fmla="*/ 157304 w 162623"/>
              <a:gd name="connsiteY37" fmla="*/ 818014 h 841155"/>
              <a:gd name="connsiteX38" fmla="*/ 135386 w 162623"/>
              <a:gd name="connsiteY38" fmla="*/ 794678 h 841155"/>
              <a:gd name="connsiteX39" fmla="*/ 135382 w 162623"/>
              <a:gd name="connsiteY39" fmla="*/ 794678 h 841155"/>
              <a:gd name="connsiteX40" fmla="*/ 27150 w 162623"/>
              <a:gd name="connsiteY40" fmla="*/ 7 h 841155"/>
              <a:gd name="connsiteX41" fmla="*/ 4410 w 162623"/>
              <a:gd name="connsiteY41" fmla="*/ 22479 h 841155"/>
              <a:gd name="connsiteX42" fmla="*/ 4403 w 162623"/>
              <a:gd name="connsiteY42" fmla="*/ 23058 h 841155"/>
              <a:gd name="connsiteX43" fmla="*/ 26508 w 162623"/>
              <a:gd name="connsiteY43" fmla="*/ 46013 h 841155"/>
              <a:gd name="connsiteX44" fmla="*/ 48613 w 162623"/>
              <a:gd name="connsiteY44" fmla="*/ 23058 h 841155"/>
              <a:gd name="connsiteX45" fmla="*/ 27150 w 162623"/>
              <a:gd name="connsiteY45" fmla="*/ 7 h 841155"/>
              <a:gd name="connsiteX46" fmla="*/ 25682 w 162623"/>
              <a:gd name="connsiteY46" fmla="*/ 132309 h 841155"/>
              <a:gd name="connsiteX47" fmla="*/ 2848 w 162623"/>
              <a:gd name="connsiteY47" fmla="*/ 155070 h 841155"/>
              <a:gd name="connsiteX48" fmla="*/ 24766 w 162623"/>
              <a:gd name="connsiteY48" fmla="*/ 178782 h 841155"/>
              <a:gd name="connsiteX49" fmla="*/ 47599 w 162623"/>
              <a:gd name="connsiteY49" fmla="*/ 156022 h 841155"/>
              <a:gd name="connsiteX50" fmla="*/ 47604 w 162623"/>
              <a:gd name="connsiteY50" fmla="*/ 155646 h 841155"/>
              <a:gd name="connsiteX51" fmla="*/ 25686 w 162623"/>
              <a:gd name="connsiteY51" fmla="*/ 132310 h 841155"/>
              <a:gd name="connsiteX52" fmla="*/ 25682 w 162623"/>
              <a:gd name="connsiteY52" fmla="*/ 132309 h 841155"/>
              <a:gd name="connsiteX53" fmla="*/ 24765 w 162623"/>
              <a:gd name="connsiteY53" fmla="*/ 264612 h 841155"/>
              <a:gd name="connsiteX54" fmla="*/ 3863 w 162623"/>
              <a:gd name="connsiteY54" fmla="*/ 289292 h 841155"/>
              <a:gd name="connsiteX55" fmla="*/ 24765 w 162623"/>
              <a:gd name="connsiteY55" fmla="*/ 310999 h 841155"/>
              <a:gd name="connsiteX56" fmla="*/ 45667 w 162623"/>
              <a:gd name="connsiteY56" fmla="*/ 286318 h 841155"/>
              <a:gd name="connsiteX57" fmla="*/ 24765 w 162623"/>
              <a:gd name="connsiteY57" fmla="*/ 264612 h 841155"/>
              <a:gd name="connsiteX58" fmla="*/ 23848 w 162623"/>
              <a:gd name="connsiteY58" fmla="*/ 396914 h 841155"/>
              <a:gd name="connsiteX59" fmla="*/ 746 w 162623"/>
              <a:gd name="connsiteY59" fmla="*/ 419381 h 841155"/>
              <a:gd name="connsiteX60" fmla="*/ 22381 w 162623"/>
              <a:gd name="connsiteY60" fmla="*/ 443371 h 841155"/>
              <a:gd name="connsiteX61" fmla="*/ 45483 w 162623"/>
              <a:gd name="connsiteY61" fmla="*/ 420904 h 841155"/>
              <a:gd name="connsiteX62" fmla="*/ 45494 w 162623"/>
              <a:gd name="connsiteY62" fmla="*/ 420250 h 841155"/>
              <a:gd name="connsiteX63" fmla="*/ 23848 w 162623"/>
              <a:gd name="connsiteY63" fmla="*/ 396914 h 841155"/>
              <a:gd name="connsiteX64" fmla="*/ 22839 w 162623"/>
              <a:gd name="connsiteY64" fmla="*/ 529216 h 841155"/>
              <a:gd name="connsiteX65" fmla="*/ 5 w 162623"/>
              <a:gd name="connsiteY65" fmla="*/ 551976 h 841155"/>
              <a:gd name="connsiteX66" fmla="*/ 21922 w 162623"/>
              <a:gd name="connsiteY66" fmla="*/ 575689 h 841155"/>
              <a:gd name="connsiteX67" fmla="*/ 44756 w 162623"/>
              <a:gd name="connsiteY67" fmla="*/ 552929 h 841155"/>
              <a:gd name="connsiteX68" fmla="*/ 44761 w 162623"/>
              <a:gd name="connsiteY68" fmla="*/ 552457 h 841155"/>
              <a:gd name="connsiteX69" fmla="*/ 22839 w 162623"/>
              <a:gd name="connsiteY69" fmla="*/ 529216 h 841155"/>
              <a:gd name="connsiteX70" fmla="*/ 21922 w 162623"/>
              <a:gd name="connsiteY70" fmla="*/ 661518 h 841155"/>
              <a:gd name="connsiteX71" fmla="*/ 1019 w 162623"/>
              <a:gd name="connsiteY71" fmla="*/ 686199 h 841155"/>
              <a:gd name="connsiteX72" fmla="*/ 21922 w 162623"/>
              <a:gd name="connsiteY72" fmla="*/ 707905 h 841155"/>
              <a:gd name="connsiteX73" fmla="*/ 42824 w 162623"/>
              <a:gd name="connsiteY73" fmla="*/ 683225 h 841155"/>
              <a:gd name="connsiteX74" fmla="*/ 21922 w 162623"/>
              <a:gd name="connsiteY74" fmla="*/ 661518 h 84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62623" h="841155">
                <a:moveTo>
                  <a:pt x="139785" y="179553"/>
                </a:moveTo>
                <a:cubicBezTo>
                  <a:pt x="152142" y="179816"/>
                  <a:pt x="162366" y="169626"/>
                  <a:pt x="162619" y="156793"/>
                </a:cubicBezTo>
                <a:cubicBezTo>
                  <a:pt x="162872" y="143960"/>
                  <a:pt x="153059" y="133344"/>
                  <a:pt x="140702" y="133081"/>
                </a:cubicBezTo>
                <a:cubicBezTo>
                  <a:pt x="128344" y="132818"/>
                  <a:pt x="118121" y="143008"/>
                  <a:pt x="117868" y="155841"/>
                </a:cubicBezTo>
                <a:cubicBezTo>
                  <a:pt x="117865" y="155967"/>
                  <a:pt x="117864" y="156092"/>
                  <a:pt x="117863" y="156217"/>
                </a:cubicBezTo>
                <a:cubicBezTo>
                  <a:pt x="117710" y="168947"/>
                  <a:pt x="127523" y="179395"/>
                  <a:pt x="139781" y="179553"/>
                </a:cubicBezTo>
                <a:cubicBezTo>
                  <a:pt x="139782" y="179553"/>
                  <a:pt x="139784" y="179553"/>
                  <a:pt x="139785" y="179553"/>
                </a:cubicBezTo>
                <a:close/>
                <a:moveTo>
                  <a:pt x="139143" y="265278"/>
                </a:moveTo>
                <a:cubicBezTo>
                  <a:pt x="126785" y="265016"/>
                  <a:pt x="116562" y="275206"/>
                  <a:pt x="116309" y="288039"/>
                </a:cubicBezTo>
                <a:cubicBezTo>
                  <a:pt x="116056" y="300872"/>
                  <a:pt x="125868" y="311488"/>
                  <a:pt x="138226" y="311751"/>
                </a:cubicBezTo>
                <a:cubicBezTo>
                  <a:pt x="150584" y="312014"/>
                  <a:pt x="160807" y="301824"/>
                  <a:pt x="161060" y="288991"/>
                </a:cubicBezTo>
                <a:cubicBezTo>
                  <a:pt x="161062" y="288865"/>
                  <a:pt x="161064" y="288740"/>
                  <a:pt x="161064" y="288615"/>
                </a:cubicBezTo>
                <a:cubicBezTo>
                  <a:pt x="161116" y="275958"/>
                  <a:pt x="151330" y="265626"/>
                  <a:pt x="139143" y="265469"/>
                </a:cubicBezTo>
                <a:close/>
                <a:moveTo>
                  <a:pt x="138225" y="397581"/>
                </a:moveTo>
                <a:cubicBezTo>
                  <a:pt x="125868" y="397318"/>
                  <a:pt x="115645" y="407508"/>
                  <a:pt x="115392" y="420341"/>
                </a:cubicBezTo>
                <a:cubicBezTo>
                  <a:pt x="115138" y="433174"/>
                  <a:pt x="124951" y="443790"/>
                  <a:pt x="137309" y="444053"/>
                </a:cubicBezTo>
                <a:cubicBezTo>
                  <a:pt x="149666" y="444316"/>
                  <a:pt x="159889" y="434126"/>
                  <a:pt x="160143" y="421293"/>
                </a:cubicBezTo>
                <a:cubicBezTo>
                  <a:pt x="160145" y="421168"/>
                  <a:pt x="160147" y="421042"/>
                  <a:pt x="160147" y="420917"/>
                </a:cubicBezTo>
                <a:cubicBezTo>
                  <a:pt x="160198" y="408260"/>
                  <a:pt x="150413" y="397928"/>
                  <a:pt x="138225" y="397771"/>
                </a:cubicBezTo>
                <a:close/>
                <a:moveTo>
                  <a:pt x="137217" y="530074"/>
                </a:moveTo>
                <a:cubicBezTo>
                  <a:pt x="124859" y="529811"/>
                  <a:pt x="114636" y="540001"/>
                  <a:pt x="114383" y="552834"/>
                </a:cubicBezTo>
                <a:cubicBezTo>
                  <a:pt x="114129" y="565667"/>
                  <a:pt x="123942" y="576283"/>
                  <a:pt x="136300" y="576546"/>
                </a:cubicBezTo>
                <a:cubicBezTo>
                  <a:pt x="148657" y="576809"/>
                  <a:pt x="158881" y="566619"/>
                  <a:pt x="159134" y="553786"/>
                </a:cubicBezTo>
                <a:cubicBezTo>
                  <a:pt x="159136" y="553660"/>
                  <a:pt x="159138" y="553535"/>
                  <a:pt x="159138" y="553410"/>
                </a:cubicBezTo>
                <a:cubicBezTo>
                  <a:pt x="159291" y="540680"/>
                  <a:pt x="149478" y="530232"/>
                  <a:pt x="137220" y="530074"/>
                </a:cubicBezTo>
                <a:cubicBezTo>
                  <a:pt x="137219" y="530074"/>
                  <a:pt x="137218" y="530073"/>
                  <a:pt x="137217" y="530073"/>
                </a:cubicBezTo>
                <a:close/>
                <a:moveTo>
                  <a:pt x="136299" y="662376"/>
                </a:moveTo>
                <a:cubicBezTo>
                  <a:pt x="123942" y="662113"/>
                  <a:pt x="113719" y="672304"/>
                  <a:pt x="113466" y="685136"/>
                </a:cubicBezTo>
                <a:cubicBezTo>
                  <a:pt x="113213" y="697969"/>
                  <a:pt x="123026" y="708585"/>
                  <a:pt x="135384" y="708848"/>
                </a:cubicBezTo>
                <a:cubicBezTo>
                  <a:pt x="147741" y="709111"/>
                  <a:pt x="157964" y="698920"/>
                  <a:pt x="158217" y="686087"/>
                </a:cubicBezTo>
                <a:cubicBezTo>
                  <a:pt x="158219" y="685994"/>
                  <a:pt x="158220" y="685901"/>
                  <a:pt x="158221" y="685807"/>
                </a:cubicBezTo>
                <a:cubicBezTo>
                  <a:pt x="158424" y="673079"/>
                  <a:pt x="148653" y="662589"/>
                  <a:pt x="136396" y="662377"/>
                </a:cubicBezTo>
                <a:cubicBezTo>
                  <a:pt x="136364" y="662377"/>
                  <a:pt x="136331" y="662376"/>
                  <a:pt x="136299" y="662376"/>
                </a:cubicBezTo>
                <a:close/>
                <a:moveTo>
                  <a:pt x="135382" y="794678"/>
                </a:moveTo>
                <a:cubicBezTo>
                  <a:pt x="123024" y="794415"/>
                  <a:pt x="112801" y="804605"/>
                  <a:pt x="112548" y="817438"/>
                </a:cubicBezTo>
                <a:cubicBezTo>
                  <a:pt x="112295" y="830271"/>
                  <a:pt x="122108" y="840887"/>
                  <a:pt x="134465" y="841150"/>
                </a:cubicBezTo>
                <a:cubicBezTo>
                  <a:pt x="146823" y="841413"/>
                  <a:pt x="157046" y="831223"/>
                  <a:pt x="157299" y="818390"/>
                </a:cubicBezTo>
                <a:cubicBezTo>
                  <a:pt x="157302" y="818265"/>
                  <a:pt x="157303" y="818140"/>
                  <a:pt x="157304" y="818014"/>
                </a:cubicBezTo>
                <a:cubicBezTo>
                  <a:pt x="157457" y="805285"/>
                  <a:pt x="147644" y="794837"/>
                  <a:pt x="135386" y="794678"/>
                </a:cubicBezTo>
                <a:cubicBezTo>
                  <a:pt x="135384" y="794678"/>
                  <a:pt x="135383" y="794678"/>
                  <a:pt x="135382" y="794678"/>
                </a:cubicBezTo>
                <a:close/>
                <a:moveTo>
                  <a:pt x="27150" y="7"/>
                </a:moveTo>
                <a:cubicBezTo>
                  <a:pt x="14895" y="-308"/>
                  <a:pt x="4714" y="9753"/>
                  <a:pt x="4410" y="22479"/>
                </a:cubicBezTo>
                <a:cubicBezTo>
                  <a:pt x="4405" y="22672"/>
                  <a:pt x="4403" y="22865"/>
                  <a:pt x="4403" y="23058"/>
                </a:cubicBezTo>
                <a:cubicBezTo>
                  <a:pt x="4403" y="35736"/>
                  <a:pt x="14300" y="46013"/>
                  <a:pt x="26508" y="46013"/>
                </a:cubicBezTo>
                <a:cubicBezTo>
                  <a:pt x="38716" y="46013"/>
                  <a:pt x="48613" y="35736"/>
                  <a:pt x="48613" y="23058"/>
                </a:cubicBezTo>
                <a:cubicBezTo>
                  <a:pt x="48619" y="10619"/>
                  <a:pt x="39121" y="418"/>
                  <a:pt x="27150" y="7"/>
                </a:cubicBezTo>
                <a:close/>
                <a:moveTo>
                  <a:pt x="25682" y="132309"/>
                </a:moveTo>
                <a:cubicBezTo>
                  <a:pt x="13325" y="132047"/>
                  <a:pt x="3102" y="142237"/>
                  <a:pt x="2848" y="155070"/>
                </a:cubicBezTo>
                <a:cubicBezTo>
                  <a:pt x="2595" y="167903"/>
                  <a:pt x="12408" y="178519"/>
                  <a:pt x="24766" y="178782"/>
                </a:cubicBezTo>
                <a:cubicBezTo>
                  <a:pt x="37123" y="179045"/>
                  <a:pt x="47346" y="168855"/>
                  <a:pt x="47599" y="156022"/>
                </a:cubicBezTo>
                <a:cubicBezTo>
                  <a:pt x="47602" y="155896"/>
                  <a:pt x="47603" y="155771"/>
                  <a:pt x="47604" y="155646"/>
                </a:cubicBezTo>
                <a:cubicBezTo>
                  <a:pt x="47757" y="142916"/>
                  <a:pt x="37944" y="132468"/>
                  <a:pt x="25686" y="132310"/>
                </a:cubicBezTo>
                <a:cubicBezTo>
                  <a:pt x="25685" y="132310"/>
                  <a:pt x="25683" y="132310"/>
                  <a:pt x="25682" y="132309"/>
                </a:cubicBezTo>
                <a:close/>
                <a:moveTo>
                  <a:pt x="24765" y="264612"/>
                </a:moveTo>
                <a:cubicBezTo>
                  <a:pt x="12430" y="265433"/>
                  <a:pt x="3072" y="276483"/>
                  <a:pt x="3863" y="289292"/>
                </a:cubicBezTo>
                <a:cubicBezTo>
                  <a:pt x="4583" y="300956"/>
                  <a:pt x="13533" y="310251"/>
                  <a:pt x="24765" y="310999"/>
                </a:cubicBezTo>
                <a:cubicBezTo>
                  <a:pt x="37100" y="310177"/>
                  <a:pt x="46458" y="299127"/>
                  <a:pt x="45667" y="286318"/>
                </a:cubicBezTo>
                <a:cubicBezTo>
                  <a:pt x="44947" y="274654"/>
                  <a:pt x="35997" y="265360"/>
                  <a:pt x="24765" y="264612"/>
                </a:cubicBezTo>
                <a:close/>
                <a:moveTo>
                  <a:pt x="23848" y="396914"/>
                </a:moveTo>
                <a:cubicBezTo>
                  <a:pt x="11494" y="396493"/>
                  <a:pt x="1151" y="406552"/>
                  <a:pt x="746" y="419381"/>
                </a:cubicBezTo>
                <a:cubicBezTo>
                  <a:pt x="341" y="432209"/>
                  <a:pt x="10027" y="442950"/>
                  <a:pt x="22381" y="443371"/>
                </a:cubicBezTo>
                <a:cubicBezTo>
                  <a:pt x="34734" y="443792"/>
                  <a:pt x="45077" y="433733"/>
                  <a:pt x="45483" y="420904"/>
                </a:cubicBezTo>
                <a:cubicBezTo>
                  <a:pt x="45489" y="420686"/>
                  <a:pt x="45493" y="420468"/>
                  <a:pt x="45494" y="420250"/>
                </a:cubicBezTo>
                <a:cubicBezTo>
                  <a:pt x="45649" y="407629"/>
                  <a:pt x="35999" y="397226"/>
                  <a:pt x="23848" y="396914"/>
                </a:cubicBezTo>
                <a:close/>
                <a:moveTo>
                  <a:pt x="22839" y="529216"/>
                </a:moveTo>
                <a:cubicBezTo>
                  <a:pt x="10481" y="528953"/>
                  <a:pt x="258" y="539143"/>
                  <a:pt x="5" y="551976"/>
                </a:cubicBezTo>
                <a:cubicBezTo>
                  <a:pt x="-248" y="564809"/>
                  <a:pt x="9564" y="575425"/>
                  <a:pt x="21922" y="575689"/>
                </a:cubicBezTo>
                <a:cubicBezTo>
                  <a:pt x="34279" y="575952"/>
                  <a:pt x="44503" y="565762"/>
                  <a:pt x="44756" y="552929"/>
                </a:cubicBezTo>
                <a:cubicBezTo>
                  <a:pt x="44759" y="552772"/>
                  <a:pt x="44761" y="552614"/>
                  <a:pt x="44761" y="552457"/>
                </a:cubicBezTo>
                <a:cubicBezTo>
                  <a:pt x="44862" y="539763"/>
                  <a:pt x="35062" y="529373"/>
                  <a:pt x="22839" y="529216"/>
                </a:cubicBezTo>
                <a:close/>
                <a:moveTo>
                  <a:pt x="21922" y="661518"/>
                </a:moveTo>
                <a:cubicBezTo>
                  <a:pt x="9587" y="662340"/>
                  <a:pt x="228" y="673390"/>
                  <a:pt x="1019" y="686199"/>
                </a:cubicBezTo>
                <a:cubicBezTo>
                  <a:pt x="1740" y="697863"/>
                  <a:pt x="10689" y="707157"/>
                  <a:pt x="21922" y="707905"/>
                </a:cubicBezTo>
                <a:cubicBezTo>
                  <a:pt x="34257" y="707084"/>
                  <a:pt x="43615" y="696034"/>
                  <a:pt x="42824" y="683225"/>
                </a:cubicBezTo>
                <a:cubicBezTo>
                  <a:pt x="42104" y="671561"/>
                  <a:pt x="33154" y="662266"/>
                  <a:pt x="21922" y="661518"/>
                </a:cubicBezTo>
                <a:close/>
              </a:path>
            </a:pathLst>
          </a:custGeom>
          <a:solidFill>
            <a:srgbClr val="E61851"/>
          </a:solidFill>
          <a:ln w="8996" cap="flat">
            <a:noFill/>
            <a:prstDash val="solid"/>
            <a:miter/>
          </a:ln>
        </p:spPr>
        <p:txBody>
          <a:bodyPr rtlCol="0" anchor="ctr"/>
          <a:lstStyle/>
          <a:p>
            <a:endParaRPr lang="it-CO"/>
          </a:p>
        </p:txBody>
      </p:sp>
      <p:pic>
        <p:nvPicPr>
          <p:cNvPr id="174" name="Picture 7">
            <a:extLst>
              <a:ext uri="{FF2B5EF4-FFF2-40B4-BE49-F238E27FC236}">
                <a16:creationId xmlns:a16="http://schemas.microsoft.com/office/drawing/2014/main" id="{D4365F4D-F1B2-3DCE-06EA-8A8EB9144C04}"/>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21492"/>
          <a:stretch/>
        </p:blipFill>
        <p:spPr bwMode="auto">
          <a:xfrm>
            <a:off x="9736045" y="520633"/>
            <a:ext cx="1706904" cy="4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10">
            <a:extLst>
              <a:ext uri="{FF2B5EF4-FFF2-40B4-BE49-F238E27FC236}">
                <a16:creationId xmlns:a16="http://schemas.microsoft.com/office/drawing/2014/main" id="{A60884FF-F03A-B243-FAB7-FDC5AB267220}"/>
              </a:ext>
            </a:extLst>
          </p:cNvPr>
          <p:cNvSpPr txBox="1"/>
          <p:nvPr/>
        </p:nvSpPr>
        <p:spPr>
          <a:xfrm>
            <a:off x="7752758" y="5171493"/>
            <a:ext cx="3003464" cy="954107"/>
          </a:xfrm>
          <a:prstGeom prst="rect">
            <a:avLst/>
          </a:prstGeom>
          <a:noFill/>
        </p:spPr>
        <p:txBody>
          <a:bodyPr wrap="square" rtlCol="0">
            <a:spAutoFit/>
          </a:bodyPr>
          <a:lstStyle/>
          <a:p>
            <a:pPr algn="ctr"/>
            <a:r>
              <a:rPr lang="es-MX" sz="1400" dirty="0">
                <a:latin typeface="Proxima Nova Thin" panose="02000506030000020004" pitchFamily="2" charset="0"/>
              </a:rPr>
              <a:t>Dissabled older men from El Salvador, 61 years old </a:t>
            </a:r>
          </a:p>
          <a:p>
            <a:pPr algn="ctr"/>
            <a:r>
              <a:rPr lang="es-MX" sz="1400" dirty="0">
                <a:latin typeface="Proxima Nova Thin" panose="02000506030000020004" pitchFamily="2" charset="0"/>
              </a:rPr>
              <a:t>Ph: Eduardo Lemus</a:t>
            </a:r>
            <a:endParaRPr lang="es-CO" sz="1400" dirty="0">
              <a:latin typeface="Proxima Nova Thin" panose="02000506030000020004" pitchFamily="2" charset="0"/>
            </a:endParaRPr>
          </a:p>
          <a:p>
            <a:pPr algn="ctr"/>
            <a:endParaRPr lang="it-CO" sz="1400" dirty="0">
              <a:latin typeface="Proxima Nova Thin" panose="02000506030000020004" pitchFamily="2" charset="0"/>
            </a:endParaRPr>
          </a:p>
        </p:txBody>
      </p:sp>
      <p:grpSp>
        <p:nvGrpSpPr>
          <p:cNvPr id="70" name="Elemento grafico 13">
            <a:extLst>
              <a:ext uri="{FF2B5EF4-FFF2-40B4-BE49-F238E27FC236}">
                <a16:creationId xmlns:a16="http://schemas.microsoft.com/office/drawing/2014/main" id="{CC99750C-9F45-9930-0A9E-E827E40EAF91}"/>
              </a:ext>
            </a:extLst>
          </p:cNvPr>
          <p:cNvGrpSpPr/>
          <p:nvPr/>
        </p:nvGrpSpPr>
        <p:grpSpPr>
          <a:xfrm>
            <a:off x="7956287" y="2101550"/>
            <a:ext cx="2721936" cy="2724909"/>
            <a:chOff x="1146935" y="327331"/>
            <a:chExt cx="3515048" cy="3518888"/>
          </a:xfrm>
          <a:solidFill>
            <a:srgbClr val="F25A22"/>
          </a:solidFill>
        </p:grpSpPr>
        <p:sp>
          <p:nvSpPr>
            <p:cNvPr id="102" name="Figura a mano libera 101">
              <a:extLst>
                <a:ext uri="{FF2B5EF4-FFF2-40B4-BE49-F238E27FC236}">
                  <a16:creationId xmlns:a16="http://schemas.microsoft.com/office/drawing/2014/main" id="{785FA3D4-B44B-A09A-CC51-4F555D49F0F3}"/>
                </a:ext>
              </a:extLst>
            </p:cNvPr>
            <p:cNvSpPr/>
            <p:nvPr/>
          </p:nvSpPr>
          <p:spPr>
            <a:xfrm>
              <a:off x="1173860" y="1969944"/>
              <a:ext cx="17767" cy="146021"/>
            </a:xfrm>
            <a:custGeom>
              <a:avLst/>
              <a:gdLst>
                <a:gd name="connsiteX0" fmla="*/ 0 w 17767"/>
                <a:gd name="connsiteY0" fmla="*/ 127519 h 146021"/>
                <a:gd name="connsiteX1" fmla="*/ 7517 w 17767"/>
                <a:gd name="connsiteY1" fmla="*/ 131619 h 146021"/>
                <a:gd name="connsiteX2" fmla="*/ 17768 w 17767"/>
                <a:gd name="connsiteY2" fmla="*/ 53577 h 146021"/>
                <a:gd name="connsiteX3" fmla="*/ 4100 w 17767"/>
                <a:gd name="connsiteY3" fmla="*/ 0 h 146021"/>
                <a:gd name="connsiteX4" fmla="*/ 0 w 17767"/>
                <a:gd name="connsiteY4" fmla="*/ 127519 h 14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 h="146021">
                  <a:moveTo>
                    <a:pt x="0" y="127519"/>
                  </a:moveTo>
                  <a:cubicBezTo>
                    <a:pt x="2050" y="153487"/>
                    <a:pt x="4784" y="149524"/>
                    <a:pt x="7517" y="131619"/>
                  </a:cubicBezTo>
                  <a:cubicBezTo>
                    <a:pt x="10251" y="113715"/>
                    <a:pt x="14351" y="82416"/>
                    <a:pt x="17768" y="53577"/>
                  </a:cubicBezTo>
                  <a:cubicBezTo>
                    <a:pt x="12164" y="35809"/>
                    <a:pt x="8884" y="18041"/>
                    <a:pt x="4100" y="0"/>
                  </a:cubicBezTo>
                  <a:cubicBezTo>
                    <a:pt x="957" y="42370"/>
                    <a:pt x="957" y="85013"/>
                    <a:pt x="0" y="127519"/>
                  </a:cubicBezTo>
                  <a:close/>
                </a:path>
              </a:pathLst>
            </a:custGeom>
            <a:grpFill/>
            <a:ln w="13639" cap="flat">
              <a:noFill/>
              <a:prstDash val="solid"/>
              <a:miter/>
            </a:ln>
          </p:spPr>
          <p:txBody>
            <a:bodyPr rtlCol="0" anchor="ctr"/>
            <a:lstStyle/>
            <a:p>
              <a:endParaRPr lang="it-CO"/>
            </a:p>
          </p:txBody>
        </p:sp>
        <p:sp>
          <p:nvSpPr>
            <p:cNvPr id="120" name="Figura a mano libera 119">
              <a:extLst>
                <a:ext uri="{FF2B5EF4-FFF2-40B4-BE49-F238E27FC236}">
                  <a16:creationId xmlns:a16="http://schemas.microsoft.com/office/drawing/2014/main" id="{18596EF1-442E-5642-EF2D-68F81C3F4571}"/>
                </a:ext>
              </a:extLst>
            </p:cNvPr>
            <p:cNvSpPr/>
            <p:nvPr/>
          </p:nvSpPr>
          <p:spPr>
            <a:xfrm>
              <a:off x="1178917" y="1667753"/>
              <a:ext cx="36902" cy="152085"/>
            </a:xfrm>
            <a:custGeom>
              <a:avLst/>
              <a:gdLst>
                <a:gd name="connsiteX0" fmla="*/ 23918 w 36902"/>
                <a:gd name="connsiteY0" fmla="*/ 145150 h 152085"/>
                <a:gd name="connsiteX1" fmla="*/ 28702 w 36902"/>
                <a:gd name="connsiteY1" fmla="*/ 72575 h 152085"/>
                <a:gd name="connsiteX2" fmla="*/ 36903 w 36902"/>
                <a:gd name="connsiteY2" fmla="*/ 0 h 152085"/>
                <a:gd name="connsiteX3" fmla="*/ 29112 w 36902"/>
                <a:gd name="connsiteY3" fmla="*/ 52074 h 152085"/>
                <a:gd name="connsiteX4" fmla="*/ 22415 w 36902"/>
                <a:gd name="connsiteY4" fmla="*/ 104011 h 152085"/>
                <a:gd name="connsiteX5" fmla="*/ 4237 w 36902"/>
                <a:gd name="connsiteY5" fmla="*/ 131346 h 152085"/>
                <a:gd name="connsiteX6" fmla="*/ 7107 w 36902"/>
                <a:gd name="connsiteY6" fmla="*/ 85286 h 152085"/>
                <a:gd name="connsiteX7" fmla="*/ 13668 w 36902"/>
                <a:gd name="connsiteY7" fmla="*/ 41003 h 152085"/>
                <a:gd name="connsiteX8" fmla="*/ 0 w 36902"/>
                <a:gd name="connsiteY8" fmla="*/ 132576 h 152085"/>
                <a:gd name="connsiteX9" fmla="*/ 4784 w 36902"/>
                <a:gd name="connsiteY9" fmla="*/ 151984 h 152085"/>
                <a:gd name="connsiteX10" fmla="*/ 23918 w 36902"/>
                <a:gd name="connsiteY10" fmla="*/ 145150 h 1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2" h="152085">
                  <a:moveTo>
                    <a:pt x="23918" y="145150"/>
                  </a:moveTo>
                  <a:cubicBezTo>
                    <a:pt x="25558" y="121095"/>
                    <a:pt x="25832" y="96630"/>
                    <a:pt x="28702" y="72575"/>
                  </a:cubicBezTo>
                  <a:lnTo>
                    <a:pt x="36903" y="0"/>
                  </a:lnTo>
                  <a:lnTo>
                    <a:pt x="29112" y="52074"/>
                  </a:lnTo>
                  <a:cubicBezTo>
                    <a:pt x="26652" y="69432"/>
                    <a:pt x="23645" y="86516"/>
                    <a:pt x="22415" y="104011"/>
                  </a:cubicBezTo>
                  <a:cubicBezTo>
                    <a:pt x="7791" y="160321"/>
                    <a:pt x="3827" y="155948"/>
                    <a:pt x="4237" y="131346"/>
                  </a:cubicBezTo>
                  <a:cubicBezTo>
                    <a:pt x="4237" y="119182"/>
                    <a:pt x="5604" y="102097"/>
                    <a:pt x="7107" y="85286"/>
                  </a:cubicBezTo>
                  <a:cubicBezTo>
                    <a:pt x="8611" y="68475"/>
                    <a:pt x="11891" y="52074"/>
                    <a:pt x="13668" y="41003"/>
                  </a:cubicBezTo>
                  <a:cubicBezTo>
                    <a:pt x="6382" y="71058"/>
                    <a:pt x="1808" y="101701"/>
                    <a:pt x="0" y="132576"/>
                  </a:cubicBezTo>
                  <a:cubicBezTo>
                    <a:pt x="0" y="148840"/>
                    <a:pt x="1640" y="152804"/>
                    <a:pt x="4784" y="151984"/>
                  </a:cubicBezTo>
                  <a:cubicBezTo>
                    <a:pt x="11207" y="150481"/>
                    <a:pt x="21732" y="129432"/>
                    <a:pt x="23918" y="145150"/>
                  </a:cubicBezTo>
                  <a:close/>
                </a:path>
              </a:pathLst>
            </a:custGeom>
            <a:grpFill/>
            <a:ln w="13639" cap="flat">
              <a:noFill/>
              <a:prstDash val="solid"/>
              <a:miter/>
            </a:ln>
          </p:spPr>
          <p:txBody>
            <a:bodyPr rtlCol="0" anchor="ctr"/>
            <a:lstStyle/>
            <a:p>
              <a:endParaRPr lang="it-CO"/>
            </a:p>
          </p:txBody>
        </p:sp>
        <p:sp>
          <p:nvSpPr>
            <p:cNvPr id="148" name="Figura a mano libera 147">
              <a:extLst>
                <a:ext uri="{FF2B5EF4-FFF2-40B4-BE49-F238E27FC236}">
                  <a16:creationId xmlns:a16="http://schemas.microsoft.com/office/drawing/2014/main" id="{4ECCBFFA-EA4B-47B3-7E94-BD9777677ECF}"/>
                </a:ext>
              </a:extLst>
            </p:cNvPr>
            <p:cNvSpPr/>
            <p:nvPr/>
          </p:nvSpPr>
          <p:spPr>
            <a:xfrm>
              <a:off x="1252787" y="1473049"/>
              <a:ext cx="25646" cy="73154"/>
            </a:xfrm>
            <a:custGeom>
              <a:avLst/>
              <a:gdLst>
                <a:gd name="connsiteX0" fmla="*/ 7589 w 25646"/>
                <a:gd name="connsiteY0" fmla="*/ 61445 h 73154"/>
                <a:gd name="connsiteX1" fmla="*/ 23307 w 25646"/>
                <a:gd name="connsiteY1" fmla="*/ 14975 h 73154"/>
                <a:gd name="connsiteX2" fmla="*/ 24947 w 25646"/>
                <a:gd name="connsiteY2" fmla="*/ 77 h 73154"/>
                <a:gd name="connsiteX3" fmla="*/ 4036 w 25646"/>
                <a:gd name="connsiteY3" fmla="*/ 29736 h 73154"/>
                <a:gd name="connsiteX4" fmla="*/ 7589 w 25646"/>
                <a:gd name="connsiteY4" fmla="*/ 61445 h 7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6" h="73154">
                  <a:moveTo>
                    <a:pt x="7589" y="61445"/>
                  </a:moveTo>
                  <a:cubicBezTo>
                    <a:pt x="14970" y="39440"/>
                    <a:pt x="21257" y="24679"/>
                    <a:pt x="23307" y="14975"/>
                  </a:cubicBezTo>
                  <a:cubicBezTo>
                    <a:pt x="25357" y="5271"/>
                    <a:pt x="26451" y="1307"/>
                    <a:pt x="24947" y="77"/>
                  </a:cubicBezTo>
                  <a:cubicBezTo>
                    <a:pt x="23444" y="-1153"/>
                    <a:pt x="12647" y="12514"/>
                    <a:pt x="4036" y="29736"/>
                  </a:cubicBezTo>
                  <a:cubicBezTo>
                    <a:pt x="5949" y="37800"/>
                    <a:pt x="-8265" y="98074"/>
                    <a:pt x="7589" y="61445"/>
                  </a:cubicBezTo>
                  <a:close/>
                </a:path>
              </a:pathLst>
            </a:custGeom>
            <a:grpFill/>
            <a:ln w="13639" cap="flat">
              <a:noFill/>
              <a:prstDash val="solid"/>
              <a:miter/>
            </a:ln>
          </p:spPr>
          <p:txBody>
            <a:bodyPr rtlCol="0" anchor="ctr"/>
            <a:lstStyle/>
            <a:p>
              <a:endParaRPr lang="it-CO"/>
            </a:p>
          </p:txBody>
        </p:sp>
        <p:sp>
          <p:nvSpPr>
            <p:cNvPr id="149" name="Figura a mano libera 148">
              <a:extLst>
                <a:ext uri="{FF2B5EF4-FFF2-40B4-BE49-F238E27FC236}">
                  <a16:creationId xmlns:a16="http://schemas.microsoft.com/office/drawing/2014/main" id="{21C7D730-2CE6-35F8-AAD3-BE9A06D9B3C6}"/>
                </a:ext>
              </a:extLst>
            </p:cNvPr>
            <p:cNvSpPr/>
            <p:nvPr/>
          </p:nvSpPr>
          <p:spPr>
            <a:xfrm>
              <a:off x="4255226" y="2946066"/>
              <a:ext cx="40380" cy="57150"/>
            </a:xfrm>
            <a:custGeom>
              <a:avLst/>
              <a:gdLst>
                <a:gd name="connsiteX0" fmla="*/ 0 w 40380"/>
                <a:gd name="connsiteY0" fmla="*/ 57150 h 57150"/>
                <a:gd name="connsiteX1" fmla="*/ 33622 w 40380"/>
                <a:gd name="connsiteY1" fmla="*/ 18061 h 57150"/>
                <a:gd name="connsiteX2" fmla="*/ 38679 w 40380"/>
                <a:gd name="connsiteY2" fmla="*/ 1113 h 57150"/>
                <a:gd name="connsiteX3" fmla="*/ 0 w 4038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0380" h="57150">
                  <a:moveTo>
                    <a:pt x="0" y="57150"/>
                  </a:moveTo>
                  <a:cubicBezTo>
                    <a:pt x="15581" y="37196"/>
                    <a:pt x="33212" y="12867"/>
                    <a:pt x="33622" y="18061"/>
                  </a:cubicBezTo>
                  <a:cubicBezTo>
                    <a:pt x="39773" y="5213"/>
                    <a:pt x="42370" y="-3124"/>
                    <a:pt x="38679" y="1113"/>
                  </a:cubicBezTo>
                  <a:cubicBezTo>
                    <a:pt x="34989" y="5350"/>
                    <a:pt x="23508" y="21614"/>
                    <a:pt x="0" y="57150"/>
                  </a:cubicBezTo>
                  <a:close/>
                </a:path>
              </a:pathLst>
            </a:custGeom>
            <a:grpFill/>
            <a:ln w="13639" cap="flat">
              <a:noFill/>
              <a:prstDash val="solid"/>
              <a:miter/>
            </a:ln>
          </p:spPr>
          <p:txBody>
            <a:bodyPr rtlCol="0" anchor="ctr"/>
            <a:lstStyle/>
            <a:p>
              <a:endParaRPr lang="it-CO"/>
            </a:p>
          </p:txBody>
        </p:sp>
        <p:sp>
          <p:nvSpPr>
            <p:cNvPr id="150" name="Figura a mano libera 149">
              <a:extLst>
                <a:ext uri="{FF2B5EF4-FFF2-40B4-BE49-F238E27FC236}">
                  <a16:creationId xmlns:a16="http://schemas.microsoft.com/office/drawing/2014/main" id="{6B18BBA1-C810-A25C-92B4-2FC4BF946F3C}"/>
                </a:ext>
              </a:extLst>
            </p:cNvPr>
            <p:cNvSpPr/>
            <p:nvPr/>
          </p:nvSpPr>
          <p:spPr>
            <a:xfrm>
              <a:off x="4280511" y="2964127"/>
              <a:ext cx="8798" cy="16537"/>
            </a:xfrm>
            <a:custGeom>
              <a:avLst/>
              <a:gdLst>
                <a:gd name="connsiteX0" fmla="*/ 8337 w 8798"/>
                <a:gd name="connsiteY0" fmla="*/ 0 h 16537"/>
                <a:gd name="connsiteX1" fmla="*/ 0 w 8798"/>
                <a:gd name="connsiteY1" fmla="*/ 16538 h 16537"/>
                <a:gd name="connsiteX2" fmla="*/ 8611 w 8798"/>
                <a:gd name="connsiteY2" fmla="*/ 1640 h 16537"/>
                <a:gd name="connsiteX3" fmla="*/ 8337 w 8798"/>
                <a:gd name="connsiteY3" fmla="*/ 0 h 16537"/>
              </a:gdLst>
              <a:ahLst/>
              <a:cxnLst>
                <a:cxn ang="0">
                  <a:pos x="connsiteX0" y="connsiteY0"/>
                </a:cxn>
                <a:cxn ang="0">
                  <a:pos x="connsiteX1" y="connsiteY1"/>
                </a:cxn>
                <a:cxn ang="0">
                  <a:pos x="connsiteX2" y="connsiteY2"/>
                </a:cxn>
                <a:cxn ang="0">
                  <a:pos x="connsiteX3" y="connsiteY3"/>
                </a:cxn>
              </a:cxnLst>
              <a:rect l="l" t="t" r="r" b="b"/>
              <a:pathLst>
                <a:path w="8798" h="16537">
                  <a:moveTo>
                    <a:pt x="8337" y="0"/>
                  </a:moveTo>
                  <a:lnTo>
                    <a:pt x="0" y="16538"/>
                  </a:lnTo>
                  <a:lnTo>
                    <a:pt x="8611" y="1640"/>
                  </a:lnTo>
                  <a:cubicBezTo>
                    <a:pt x="9157" y="0"/>
                    <a:pt x="8337" y="1093"/>
                    <a:pt x="8337" y="0"/>
                  </a:cubicBezTo>
                  <a:close/>
                </a:path>
              </a:pathLst>
            </a:custGeom>
            <a:grpFill/>
            <a:ln w="13639" cap="flat">
              <a:noFill/>
              <a:prstDash val="solid"/>
              <a:miter/>
            </a:ln>
          </p:spPr>
          <p:txBody>
            <a:bodyPr rtlCol="0" anchor="ctr"/>
            <a:lstStyle/>
            <a:p>
              <a:endParaRPr lang="it-CO"/>
            </a:p>
          </p:txBody>
        </p:sp>
        <p:sp>
          <p:nvSpPr>
            <p:cNvPr id="151" name="Figura a mano libera 150">
              <a:extLst>
                <a:ext uri="{FF2B5EF4-FFF2-40B4-BE49-F238E27FC236}">
                  <a16:creationId xmlns:a16="http://schemas.microsoft.com/office/drawing/2014/main" id="{E0F0C49F-20B1-C199-164D-20B855CCA4E2}"/>
                </a:ext>
              </a:extLst>
            </p:cNvPr>
            <p:cNvSpPr/>
            <p:nvPr/>
          </p:nvSpPr>
          <p:spPr>
            <a:xfrm>
              <a:off x="1146935" y="327331"/>
              <a:ext cx="3515048" cy="3518888"/>
            </a:xfrm>
            <a:custGeom>
              <a:avLst/>
              <a:gdLst>
                <a:gd name="connsiteX0" fmla="*/ 3259046 w 3515048"/>
                <a:gd name="connsiteY0" fmla="*/ 829253 h 3518888"/>
                <a:gd name="connsiteX1" fmla="*/ 3215036 w 3515048"/>
                <a:gd name="connsiteY1" fmla="*/ 768295 h 3518888"/>
                <a:gd name="connsiteX2" fmla="*/ 3176493 w 3515048"/>
                <a:gd name="connsiteY2" fmla="*/ 715538 h 3518888"/>
                <a:gd name="connsiteX3" fmla="*/ 3137541 w 3515048"/>
                <a:gd name="connsiteY3" fmla="*/ 664421 h 3518888"/>
                <a:gd name="connsiteX4" fmla="*/ 3091344 w 3515048"/>
                <a:gd name="connsiteY4" fmla="*/ 609751 h 3518888"/>
                <a:gd name="connsiteX5" fmla="*/ 3064009 w 3515048"/>
                <a:gd name="connsiteY5" fmla="*/ 556310 h 3518888"/>
                <a:gd name="connsiteX6" fmla="*/ 3004144 w 3515048"/>
                <a:gd name="connsiteY6" fmla="*/ 505877 h 3518888"/>
                <a:gd name="connsiteX7" fmla="*/ 2957811 w 3515048"/>
                <a:gd name="connsiteY7" fmla="*/ 475671 h 3518888"/>
                <a:gd name="connsiteX8" fmla="*/ 2928289 w 3515048"/>
                <a:gd name="connsiteY8" fmla="*/ 443826 h 3518888"/>
                <a:gd name="connsiteX9" fmla="*/ 2890840 w 3515048"/>
                <a:gd name="connsiteY9" fmla="*/ 409657 h 3518888"/>
                <a:gd name="connsiteX10" fmla="*/ 2805144 w 3515048"/>
                <a:gd name="connsiteY10" fmla="*/ 340362 h 3518888"/>
                <a:gd name="connsiteX11" fmla="*/ 2723138 w 3515048"/>
                <a:gd name="connsiteY11" fmla="*/ 283505 h 3518888"/>
                <a:gd name="connsiteX12" fmla="*/ 2669151 w 3515048"/>
                <a:gd name="connsiteY12" fmla="*/ 249745 h 3518888"/>
                <a:gd name="connsiteX13" fmla="*/ 2725598 w 3515048"/>
                <a:gd name="connsiteY13" fmla="*/ 270520 h 3518888"/>
                <a:gd name="connsiteX14" fmla="*/ 2657260 w 3515048"/>
                <a:gd name="connsiteY14" fmla="*/ 232661 h 3518888"/>
                <a:gd name="connsiteX15" fmla="*/ 2607373 w 3515048"/>
                <a:gd name="connsiteY15" fmla="*/ 210929 h 3518888"/>
                <a:gd name="connsiteX16" fmla="*/ 2552703 w 3515048"/>
                <a:gd name="connsiteY16" fmla="*/ 186738 h 3518888"/>
                <a:gd name="connsiteX17" fmla="*/ 2466187 w 3515048"/>
                <a:gd name="connsiteY17" fmla="*/ 146965 h 3518888"/>
                <a:gd name="connsiteX18" fmla="*/ 2465367 w 3515048"/>
                <a:gd name="connsiteY18" fmla="*/ 142455 h 3518888"/>
                <a:gd name="connsiteX19" fmla="*/ 2169873 w 3515048"/>
                <a:gd name="connsiteY19" fmla="*/ 49241 h 3518888"/>
                <a:gd name="connsiteX20" fmla="*/ 1841849 w 3515048"/>
                <a:gd name="connsiteY20" fmla="*/ 2635 h 3518888"/>
                <a:gd name="connsiteX21" fmla="*/ 1503986 w 3515048"/>
                <a:gd name="connsiteY21" fmla="*/ 16439 h 3518888"/>
                <a:gd name="connsiteX22" fmla="*/ 1183480 w 3515048"/>
                <a:gd name="connsiteY22" fmla="*/ 94071 h 3518888"/>
                <a:gd name="connsiteX23" fmla="*/ 1216966 w 3515048"/>
                <a:gd name="connsiteY23" fmla="*/ 90518 h 3518888"/>
                <a:gd name="connsiteX24" fmla="*/ 898236 w 3515048"/>
                <a:gd name="connsiteY24" fmla="*/ 226100 h 3518888"/>
                <a:gd name="connsiteX25" fmla="*/ 611216 w 3515048"/>
                <a:gd name="connsiteY25" fmla="*/ 425511 h 3518888"/>
                <a:gd name="connsiteX26" fmla="*/ 385154 w 3515048"/>
                <a:gd name="connsiteY26" fmla="*/ 667018 h 3518888"/>
                <a:gd name="connsiteX27" fmla="*/ 236997 w 3515048"/>
                <a:gd name="connsiteY27" fmla="*/ 915769 h 3518888"/>
                <a:gd name="connsiteX28" fmla="*/ 349755 w 3515048"/>
                <a:gd name="connsiteY28" fmla="*/ 745470 h 3518888"/>
                <a:gd name="connsiteX29" fmla="*/ 506249 w 3515048"/>
                <a:gd name="connsiteY29" fmla="*/ 569705 h 3518888"/>
                <a:gd name="connsiteX30" fmla="*/ 847940 w 3515048"/>
                <a:gd name="connsiteY30" fmla="*/ 288425 h 3518888"/>
                <a:gd name="connsiteX31" fmla="*/ 914501 w 3515048"/>
                <a:gd name="connsiteY31" fmla="*/ 255076 h 3518888"/>
                <a:gd name="connsiteX32" fmla="*/ 984616 w 3515048"/>
                <a:gd name="connsiteY32" fmla="*/ 218720 h 3518888"/>
                <a:gd name="connsiteX33" fmla="*/ 1047214 w 3515048"/>
                <a:gd name="connsiteY33" fmla="*/ 191385 h 3518888"/>
                <a:gd name="connsiteX34" fmla="*/ 1090813 w 3515048"/>
                <a:gd name="connsiteY34" fmla="*/ 180177 h 3518888"/>
                <a:gd name="connsiteX35" fmla="*/ 1148627 w 3515048"/>
                <a:gd name="connsiteY35" fmla="*/ 158582 h 3518888"/>
                <a:gd name="connsiteX36" fmla="*/ 1203298 w 3515048"/>
                <a:gd name="connsiteY36" fmla="*/ 140131 h 3518888"/>
                <a:gd name="connsiteX37" fmla="*/ 1255508 w 3515048"/>
                <a:gd name="connsiteY37" fmla="*/ 124277 h 3518888"/>
                <a:gd name="connsiteX38" fmla="*/ 1305668 w 3515048"/>
                <a:gd name="connsiteY38" fmla="*/ 109379 h 3518888"/>
                <a:gd name="connsiteX39" fmla="*/ 1488405 w 3515048"/>
                <a:gd name="connsiteY39" fmla="*/ 67283 h 3518888"/>
                <a:gd name="connsiteX40" fmla="*/ 1578201 w 3515048"/>
                <a:gd name="connsiteY40" fmla="*/ 53615 h 3518888"/>
                <a:gd name="connsiteX41" fmla="*/ 1672918 w 3515048"/>
                <a:gd name="connsiteY41" fmla="*/ 44458 h 3518888"/>
                <a:gd name="connsiteX42" fmla="*/ 1723488 w 3515048"/>
                <a:gd name="connsiteY42" fmla="*/ 41451 h 3518888"/>
                <a:gd name="connsiteX43" fmla="*/ 1777338 w 3515048"/>
                <a:gd name="connsiteY43" fmla="*/ 41451 h 3518888"/>
                <a:gd name="connsiteX44" fmla="*/ 1894743 w 3515048"/>
                <a:gd name="connsiteY44" fmla="*/ 47328 h 3518888"/>
                <a:gd name="connsiteX45" fmla="*/ 1931236 w 3515048"/>
                <a:gd name="connsiteY45" fmla="*/ 67966 h 3518888"/>
                <a:gd name="connsiteX46" fmla="*/ 1667997 w 3515048"/>
                <a:gd name="connsiteY46" fmla="*/ 63319 h 3518888"/>
                <a:gd name="connsiteX47" fmla="*/ 1827772 w 3515048"/>
                <a:gd name="connsiteY47" fmla="*/ 70973 h 3518888"/>
                <a:gd name="connsiteX48" fmla="*/ 1761211 w 3515048"/>
                <a:gd name="connsiteY48" fmla="*/ 70973 h 3518888"/>
                <a:gd name="connsiteX49" fmla="*/ 1721438 w 3515048"/>
                <a:gd name="connsiteY49" fmla="*/ 70973 h 3518888"/>
                <a:gd name="connsiteX50" fmla="*/ 1680435 w 3515048"/>
                <a:gd name="connsiteY50" fmla="*/ 72750 h 3518888"/>
                <a:gd name="connsiteX51" fmla="*/ 1642439 w 3515048"/>
                <a:gd name="connsiteY51" fmla="*/ 74937 h 3518888"/>
                <a:gd name="connsiteX52" fmla="*/ 1609910 w 3515048"/>
                <a:gd name="connsiteY52" fmla="*/ 78763 h 3518888"/>
                <a:gd name="connsiteX53" fmla="*/ 1572324 w 3515048"/>
                <a:gd name="connsiteY53" fmla="*/ 88467 h 3518888"/>
                <a:gd name="connsiteX54" fmla="*/ 1977159 w 3515048"/>
                <a:gd name="connsiteY54" fmla="*/ 90654 h 3518888"/>
                <a:gd name="connsiteX55" fmla="*/ 2352335 w 3515048"/>
                <a:gd name="connsiteY55" fmla="*/ 180041 h 3518888"/>
                <a:gd name="connsiteX56" fmla="*/ 2042353 w 3515048"/>
                <a:gd name="connsiteY56" fmla="*/ 89698 h 3518888"/>
                <a:gd name="connsiteX57" fmla="*/ 1964038 w 3515048"/>
                <a:gd name="connsiteY57" fmla="*/ 70153 h 3518888"/>
                <a:gd name="connsiteX58" fmla="*/ 1925359 w 3515048"/>
                <a:gd name="connsiteY58" fmla="*/ 56485 h 3518888"/>
                <a:gd name="connsiteX59" fmla="*/ 1985086 w 3515048"/>
                <a:gd name="connsiteY59" fmla="*/ 60722 h 3518888"/>
                <a:gd name="connsiteX60" fmla="*/ 2043447 w 3515048"/>
                <a:gd name="connsiteY60" fmla="*/ 68239 h 3518888"/>
                <a:gd name="connsiteX61" fmla="*/ 2072286 w 3515048"/>
                <a:gd name="connsiteY61" fmla="*/ 72203 h 3518888"/>
                <a:gd name="connsiteX62" fmla="*/ 2100578 w 3515048"/>
                <a:gd name="connsiteY62" fmla="*/ 77670 h 3518888"/>
                <a:gd name="connsiteX63" fmla="*/ 2156752 w 3515048"/>
                <a:gd name="connsiteY63" fmla="*/ 88877 h 3518888"/>
                <a:gd name="connsiteX64" fmla="*/ 2211422 w 3515048"/>
                <a:gd name="connsiteY64" fmla="*/ 102545 h 3518888"/>
                <a:gd name="connsiteX65" fmla="*/ 2238757 w 3515048"/>
                <a:gd name="connsiteY65" fmla="*/ 109789 h 3518888"/>
                <a:gd name="connsiteX66" fmla="*/ 2266093 w 3515048"/>
                <a:gd name="connsiteY66" fmla="*/ 118400 h 3518888"/>
                <a:gd name="connsiteX67" fmla="*/ 2319396 w 3515048"/>
                <a:gd name="connsiteY67" fmla="*/ 135757 h 3518888"/>
                <a:gd name="connsiteX68" fmla="*/ 2371743 w 3515048"/>
                <a:gd name="connsiteY68" fmla="*/ 155849 h 3518888"/>
                <a:gd name="connsiteX69" fmla="*/ 2397848 w 3515048"/>
                <a:gd name="connsiteY69" fmla="*/ 165963 h 3518888"/>
                <a:gd name="connsiteX70" fmla="*/ 2423544 w 3515048"/>
                <a:gd name="connsiteY70" fmla="*/ 177307 h 3518888"/>
                <a:gd name="connsiteX71" fmla="*/ 2474387 w 3515048"/>
                <a:gd name="connsiteY71" fmla="*/ 202182 h 3518888"/>
                <a:gd name="connsiteX72" fmla="*/ 2525094 w 3515048"/>
                <a:gd name="connsiteY72" fmla="*/ 227877 h 3518888"/>
                <a:gd name="connsiteX73" fmla="*/ 2550653 w 3515048"/>
                <a:gd name="connsiteY73" fmla="*/ 240862 h 3518888"/>
                <a:gd name="connsiteX74" fmla="*/ 2575801 w 3515048"/>
                <a:gd name="connsiteY74" fmla="*/ 254529 h 3518888"/>
                <a:gd name="connsiteX75" fmla="*/ 2626371 w 3515048"/>
                <a:gd name="connsiteY75" fmla="*/ 283368 h 3518888"/>
                <a:gd name="connsiteX76" fmla="*/ 2676531 w 3515048"/>
                <a:gd name="connsiteY76" fmla="*/ 315077 h 3518888"/>
                <a:gd name="connsiteX77" fmla="*/ 2726828 w 3515048"/>
                <a:gd name="connsiteY77" fmla="*/ 348562 h 3518888"/>
                <a:gd name="connsiteX78" fmla="*/ 2777262 w 3515048"/>
                <a:gd name="connsiteY78" fmla="*/ 384235 h 3518888"/>
                <a:gd name="connsiteX79" fmla="*/ 2932526 w 3515048"/>
                <a:gd name="connsiteY79" fmla="*/ 526378 h 3518888"/>
                <a:gd name="connsiteX80" fmla="*/ 2882776 w 3515048"/>
                <a:gd name="connsiteY80" fmla="*/ 494259 h 3518888"/>
                <a:gd name="connsiteX81" fmla="*/ 2944007 w 3515048"/>
                <a:gd name="connsiteY81" fmla="*/ 533349 h 3518888"/>
                <a:gd name="connsiteX82" fmla="*/ 2967515 w 3515048"/>
                <a:gd name="connsiteY82" fmla="*/ 548246 h 3518888"/>
                <a:gd name="connsiteX83" fmla="*/ 3026149 w 3515048"/>
                <a:gd name="connsiteY83" fmla="*/ 608657 h 3518888"/>
                <a:gd name="connsiteX84" fmla="*/ 2994304 w 3515048"/>
                <a:gd name="connsiteY84" fmla="*/ 608657 h 3518888"/>
                <a:gd name="connsiteX85" fmla="*/ 3093531 w 3515048"/>
                <a:gd name="connsiteY85" fmla="*/ 713351 h 3518888"/>
                <a:gd name="connsiteX86" fmla="*/ 3199591 w 3515048"/>
                <a:gd name="connsiteY86" fmla="*/ 864379 h 3518888"/>
                <a:gd name="connsiteX87" fmla="*/ 3182917 w 3515048"/>
                <a:gd name="connsiteY87" fmla="*/ 858638 h 3518888"/>
                <a:gd name="connsiteX88" fmla="*/ 3153258 w 3515048"/>
                <a:gd name="connsiteY88" fmla="*/ 817635 h 3518888"/>
                <a:gd name="connsiteX89" fmla="*/ 3114852 w 3515048"/>
                <a:gd name="connsiteY89" fmla="*/ 765015 h 3518888"/>
                <a:gd name="connsiteX90" fmla="*/ 3150935 w 3515048"/>
                <a:gd name="connsiteY90" fmla="*/ 817089 h 3518888"/>
                <a:gd name="connsiteX91" fmla="*/ 3177313 w 3515048"/>
                <a:gd name="connsiteY91" fmla="*/ 851804 h 3518888"/>
                <a:gd name="connsiteX92" fmla="*/ 3229387 w 3515048"/>
                <a:gd name="connsiteY92" fmla="*/ 927113 h 3518888"/>
                <a:gd name="connsiteX93" fmla="*/ 3200821 w 3515048"/>
                <a:gd name="connsiteY93" fmla="*/ 897728 h 3518888"/>
                <a:gd name="connsiteX94" fmla="*/ 3187154 w 3515048"/>
                <a:gd name="connsiteY94" fmla="*/ 883103 h 3518888"/>
                <a:gd name="connsiteX95" fmla="*/ 3172256 w 3515048"/>
                <a:gd name="connsiteY95" fmla="*/ 869436 h 3518888"/>
                <a:gd name="connsiteX96" fmla="*/ 3210799 w 3515048"/>
                <a:gd name="connsiteY96" fmla="*/ 919869 h 3518888"/>
                <a:gd name="connsiteX97" fmla="*/ 3235401 w 3515048"/>
                <a:gd name="connsiteY97" fmla="*/ 970439 h 3518888"/>
                <a:gd name="connsiteX98" fmla="*/ 3262736 w 3515048"/>
                <a:gd name="connsiteY98" fmla="*/ 1057366 h 3518888"/>
                <a:gd name="connsiteX99" fmla="*/ 3308386 w 3515048"/>
                <a:gd name="connsiteY99" fmla="*/ 1114086 h 3518888"/>
                <a:gd name="connsiteX100" fmla="*/ 3311393 w 3515048"/>
                <a:gd name="connsiteY100" fmla="*/ 1150032 h 3518888"/>
                <a:gd name="connsiteX101" fmla="*/ 3332441 w 3515048"/>
                <a:gd name="connsiteY101" fmla="*/ 1179007 h 3518888"/>
                <a:gd name="connsiteX102" fmla="*/ 3365106 w 3515048"/>
                <a:gd name="connsiteY102" fmla="*/ 1258143 h 3518888"/>
                <a:gd name="connsiteX103" fmla="*/ 3331894 w 3515048"/>
                <a:gd name="connsiteY103" fmla="*/ 1212630 h 3518888"/>
                <a:gd name="connsiteX104" fmla="*/ 3368933 w 3515048"/>
                <a:gd name="connsiteY104" fmla="*/ 1347529 h 3518888"/>
                <a:gd name="connsiteX105" fmla="*/ 3397362 w 3515048"/>
                <a:gd name="connsiteY105" fmla="*/ 1395639 h 3518888"/>
                <a:gd name="connsiteX106" fmla="*/ 3403786 w 3515048"/>
                <a:gd name="connsiteY106" fmla="*/ 1462474 h 3518888"/>
                <a:gd name="connsiteX107" fmla="*/ 3395312 w 3515048"/>
                <a:gd name="connsiteY107" fmla="*/ 1468078 h 3518888"/>
                <a:gd name="connsiteX108" fmla="*/ 3373444 w 3515048"/>
                <a:gd name="connsiteY108" fmla="*/ 1471631 h 3518888"/>
                <a:gd name="connsiteX109" fmla="*/ 3362510 w 3515048"/>
                <a:gd name="connsiteY109" fmla="*/ 1430628 h 3518888"/>
                <a:gd name="connsiteX110" fmla="*/ 3349799 w 3515048"/>
                <a:gd name="connsiteY110" fmla="*/ 1387849 h 3518888"/>
                <a:gd name="connsiteX111" fmla="*/ 3337088 w 3515048"/>
                <a:gd name="connsiteY111" fmla="*/ 1345069 h 3518888"/>
                <a:gd name="connsiteX112" fmla="*/ 3323420 w 3515048"/>
                <a:gd name="connsiteY112" fmla="*/ 1304066 h 3518888"/>
                <a:gd name="connsiteX113" fmla="*/ 3296085 w 3515048"/>
                <a:gd name="connsiteY113" fmla="*/ 1230398 h 3518888"/>
                <a:gd name="connsiteX114" fmla="*/ 3284057 w 3515048"/>
                <a:gd name="connsiteY114" fmla="*/ 1200466 h 3518888"/>
                <a:gd name="connsiteX115" fmla="*/ 3272987 w 3515048"/>
                <a:gd name="connsiteY115" fmla="*/ 1177231 h 3518888"/>
                <a:gd name="connsiteX116" fmla="*/ 3283237 w 3515048"/>
                <a:gd name="connsiteY116" fmla="*/ 1201559 h 3518888"/>
                <a:gd name="connsiteX117" fmla="*/ 3292258 w 3515048"/>
                <a:gd name="connsiteY117" fmla="*/ 1226297 h 3518888"/>
                <a:gd name="connsiteX118" fmla="*/ 3310573 w 3515048"/>
                <a:gd name="connsiteY118" fmla="*/ 1275911 h 3518888"/>
                <a:gd name="connsiteX119" fmla="*/ 3326290 w 3515048"/>
                <a:gd name="connsiteY119" fmla="*/ 1326481 h 3518888"/>
                <a:gd name="connsiteX120" fmla="*/ 3341051 w 3515048"/>
                <a:gd name="connsiteY120" fmla="*/ 1377325 h 3518888"/>
                <a:gd name="connsiteX121" fmla="*/ 3342418 w 3515048"/>
                <a:gd name="connsiteY121" fmla="*/ 1430902 h 3518888"/>
                <a:gd name="connsiteX122" fmla="*/ 3341188 w 3515048"/>
                <a:gd name="connsiteY122" fmla="*/ 1450447 h 3518888"/>
                <a:gd name="connsiteX123" fmla="*/ 3327520 w 3515048"/>
                <a:gd name="connsiteY123" fmla="*/ 1412450 h 3518888"/>
                <a:gd name="connsiteX124" fmla="*/ 3365380 w 3515048"/>
                <a:gd name="connsiteY124" fmla="*/ 1742660 h 3518888"/>
                <a:gd name="connsiteX125" fmla="*/ 3347748 w 3515048"/>
                <a:gd name="connsiteY125" fmla="*/ 2069317 h 3518888"/>
                <a:gd name="connsiteX126" fmla="*/ 3358956 w 3515048"/>
                <a:gd name="connsiteY126" fmla="*/ 2028314 h 3518888"/>
                <a:gd name="connsiteX127" fmla="*/ 3366746 w 3515048"/>
                <a:gd name="connsiteY127" fmla="*/ 2012596 h 3518888"/>
                <a:gd name="connsiteX128" fmla="*/ 3335721 w 3515048"/>
                <a:gd name="connsiteY128" fmla="*/ 2121937 h 3518888"/>
                <a:gd name="connsiteX129" fmla="*/ 3335038 w 3515048"/>
                <a:gd name="connsiteY129" fmla="*/ 2241802 h 3518888"/>
                <a:gd name="connsiteX130" fmla="*/ 3271483 w 3515048"/>
                <a:gd name="connsiteY130" fmla="*/ 2398570 h 3518888"/>
                <a:gd name="connsiteX131" fmla="*/ 3242098 w 3515048"/>
                <a:gd name="connsiteY131" fmla="*/ 2457477 h 3518888"/>
                <a:gd name="connsiteX132" fmla="*/ 3223100 w 3515048"/>
                <a:gd name="connsiteY132" fmla="*/ 2491100 h 3518888"/>
                <a:gd name="connsiteX133" fmla="*/ 3197541 w 3515048"/>
                <a:gd name="connsiteY133" fmla="*/ 2529916 h 3518888"/>
                <a:gd name="connsiteX134" fmla="*/ 3213396 w 3515048"/>
                <a:gd name="connsiteY134" fmla="*/ 2528549 h 3518888"/>
                <a:gd name="connsiteX135" fmla="*/ 3162689 w 3515048"/>
                <a:gd name="connsiteY135" fmla="*/ 2620259 h 3518888"/>
                <a:gd name="connsiteX136" fmla="*/ 3141367 w 3515048"/>
                <a:gd name="connsiteY136" fmla="*/ 2661262 h 3518888"/>
                <a:gd name="connsiteX137" fmla="*/ 3105011 w 3515048"/>
                <a:gd name="connsiteY137" fmla="*/ 2714155 h 3518888"/>
                <a:gd name="connsiteX138" fmla="*/ 3133167 w 3515048"/>
                <a:gd name="connsiteY138" fmla="*/ 2653608 h 3518888"/>
                <a:gd name="connsiteX139" fmla="*/ 3104465 w 3515048"/>
                <a:gd name="connsiteY139" fmla="*/ 2698711 h 3518888"/>
                <a:gd name="connsiteX140" fmla="*/ 3081640 w 3515048"/>
                <a:gd name="connsiteY140" fmla="*/ 2724953 h 3518888"/>
                <a:gd name="connsiteX141" fmla="*/ 3027926 w 3515048"/>
                <a:gd name="connsiteY141" fmla="*/ 2792334 h 3518888"/>
                <a:gd name="connsiteX142" fmla="*/ 3043917 w 3515048"/>
                <a:gd name="connsiteY142" fmla="*/ 2759942 h 3518888"/>
                <a:gd name="connsiteX143" fmla="*/ 3058268 w 3515048"/>
                <a:gd name="connsiteY143" fmla="*/ 2726866 h 3518888"/>
                <a:gd name="connsiteX144" fmla="*/ 2993210 w 3515048"/>
                <a:gd name="connsiteY144" fmla="*/ 2814202 h 3518888"/>
                <a:gd name="connsiteX145" fmla="*/ 2967652 w 3515048"/>
                <a:gd name="connsiteY145" fmla="*/ 2830330 h 3518888"/>
                <a:gd name="connsiteX146" fmla="*/ 2938540 w 3515048"/>
                <a:gd name="connsiteY146" fmla="*/ 2871333 h 3518888"/>
                <a:gd name="connsiteX147" fmla="*/ 2901501 w 3515048"/>
                <a:gd name="connsiteY147" fmla="*/ 2915069 h 3518888"/>
                <a:gd name="connsiteX148" fmla="*/ 2858584 w 3515048"/>
                <a:gd name="connsiteY148" fmla="*/ 2960309 h 3518888"/>
                <a:gd name="connsiteX149" fmla="*/ 2811294 w 3515048"/>
                <a:gd name="connsiteY149" fmla="*/ 3005822 h 3518888"/>
                <a:gd name="connsiteX150" fmla="*/ 2760724 w 3515048"/>
                <a:gd name="connsiteY150" fmla="*/ 3050106 h 3518888"/>
                <a:gd name="connsiteX151" fmla="*/ 2708924 w 3515048"/>
                <a:gd name="connsiteY151" fmla="*/ 3092202 h 3518888"/>
                <a:gd name="connsiteX152" fmla="*/ 2657260 w 3515048"/>
                <a:gd name="connsiteY152" fmla="*/ 3131155 h 3518888"/>
                <a:gd name="connsiteX153" fmla="*/ 2607920 w 3515048"/>
                <a:gd name="connsiteY153" fmla="*/ 3166690 h 3518888"/>
                <a:gd name="connsiteX154" fmla="*/ 2610243 w 3515048"/>
                <a:gd name="connsiteY154" fmla="*/ 3151246 h 3518888"/>
                <a:gd name="connsiteX155" fmla="*/ 2582908 w 3515048"/>
                <a:gd name="connsiteY155" fmla="*/ 3173934 h 3518888"/>
                <a:gd name="connsiteX156" fmla="*/ 2545185 w 3515048"/>
                <a:gd name="connsiteY156" fmla="*/ 3198399 h 3518888"/>
                <a:gd name="connsiteX157" fmla="*/ 2501176 w 3515048"/>
                <a:gd name="connsiteY157" fmla="*/ 3224094 h 3518888"/>
                <a:gd name="connsiteX158" fmla="*/ 2453339 w 3515048"/>
                <a:gd name="connsiteY158" fmla="*/ 3248696 h 3518888"/>
                <a:gd name="connsiteX159" fmla="*/ 2405229 w 3515048"/>
                <a:gd name="connsiteY159" fmla="*/ 3271658 h 3518888"/>
                <a:gd name="connsiteX160" fmla="*/ 2360536 w 3515048"/>
                <a:gd name="connsiteY160" fmla="*/ 3292979 h 3518888"/>
                <a:gd name="connsiteX161" fmla="*/ 2293565 w 3515048"/>
                <a:gd name="connsiteY161" fmla="*/ 3327558 h 3518888"/>
                <a:gd name="connsiteX162" fmla="*/ 2280717 w 3515048"/>
                <a:gd name="connsiteY162" fmla="*/ 3326875 h 3518888"/>
                <a:gd name="connsiteX163" fmla="*/ 2207322 w 3515048"/>
                <a:gd name="connsiteY163" fmla="*/ 3359541 h 3518888"/>
                <a:gd name="connsiteX164" fmla="*/ 2132150 w 3515048"/>
                <a:gd name="connsiteY164" fmla="*/ 3388516 h 3518888"/>
                <a:gd name="connsiteX165" fmla="*/ 2076523 w 3515048"/>
                <a:gd name="connsiteY165" fmla="*/ 3386876 h 3518888"/>
                <a:gd name="connsiteX166" fmla="*/ 2019802 w 3515048"/>
                <a:gd name="connsiteY166" fmla="*/ 3399040 h 3518888"/>
                <a:gd name="connsiteX167" fmla="*/ 1965951 w 3515048"/>
                <a:gd name="connsiteY167" fmla="*/ 3409017 h 3518888"/>
                <a:gd name="connsiteX168" fmla="*/ 1865494 w 3515048"/>
                <a:gd name="connsiteY168" fmla="*/ 3420908 h 3518888"/>
                <a:gd name="connsiteX169" fmla="*/ 1775015 w 3515048"/>
                <a:gd name="connsiteY169" fmla="*/ 3425009 h 3518888"/>
                <a:gd name="connsiteX170" fmla="*/ 1694102 w 3515048"/>
                <a:gd name="connsiteY170" fmla="*/ 3422275 h 3518888"/>
                <a:gd name="connsiteX171" fmla="*/ 1650776 w 3515048"/>
                <a:gd name="connsiteY171" fmla="*/ 3430886 h 3518888"/>
                <a:gd name="connsiteX172" fmla="*/ 1570547 w 3515048"/>
                <a:gd name="connsiteY172" fmla="*/ 3431706 h 3518888"/>
                <a:gd name="connsiteX173" fmla="*/ 1521890 w 3515048"/>
                <a:gd name="connsiteY173" fmla="*/ 3428562 h 3518888"/>
                <a:gd name="connsiteX174" fmla="*/ 1470227 w 3515048"/>
                <a:gd name="connsiteY174" fmla="*/ 3423642 h 3518888"/>
                <a:gd name="connsiteX175" fmla="*/ 1418153 w 3515048"/>
                <a:gd name="connsiteY175" fmla="*/ 3415578 h 3518888"/>
                <a:gd name="connsiteX176" fmla="*/ 1367309 w 3515048"/>
                <a:gd name="connsiteY176" fmla="*/ 3406421 h 3518888"/>
                <a:gd name="connsiteX177" fmla="*/ 910127 w 3515048"/>
                <a:gd name="connsiteY177" fmla="*/ 3230382 h 3518888"/>
                <a:gd name="connsiteX178" fmla="*/ 702516 w 3515048"/>
                <a:gd name="connsiteY178" fmla="*/ 3094662 h 3518888"/>
                <a:gd name="connsiteX179" fmla="*/ 516090 w 3515048"/>
                <a:gd name="connsiteY179" fmla="*/ 2930650 h 3518888"/>
                <a:gd name="connsiteX180" fmla="*/ 473173 w 3515048"/>
                <a:gd name="connsiteY180" fmla="*/ 2885957 h 3518888"/>
                <a:gd name="connsiteX181" fmla="*/ 432170 w 3515048"/>
                <a:gd name="connsiteY181" fmla="*/ 2840034 h 3518888"/>
                <a:gd name="connsiteX182" fmla="*/ 355768 w 3515048"/>
                <a:gd name="connsiteY182" fmla="*/ 2743677 h 3518888"/>
                <a:gd name="connsiteX183" fmla="*/ 285927 w 3515048"/>
                <a:gd name="connsiteY183" fmla="*/ 2643357 h 3518888"/>
                <a:gd name="connsiteX184" fmla="*/ 224696 w 3515048"/>
                <a:gd name="connsiteY184" fmla="*/ 2538663 h 3518888"/>
                <a:gd name="connsiteX185" fmla="*/ 170025 w 3515048"/>
                <a:gd name="connsiteY185" fmla="*/ 2431372 h 3518888"/>
                <a:gd name="connsiteX186" fmla="*/ 146517 w 3515048"/>
                <a:gd name="connsiteY186" fmla="*/ 2376702 h 3518888"/>
                <a:gd name="connsiteX187" fmla="*/ 135036 w 3515048"/>
                <a:gd name="connsiteY187" fmla="*/ 2349366 h 3518888"/>
                <a:gd name="connsiteX188" fmla="*/ 124785 w 3515048"/>
                <a:gd name="connsiteY188" fmla="*/ 2322031 h 3518888"/>
                <a:gd name="connsiteX189" fmla="*/ 57814 w 3515048"/>
                <a:gd name="connsiteY189" fmla="*/ 2099386 h 3518888"/>
                <a:gd name="connsiteX190" fmla="*/ 41686 w 3515048"/>
                <a:gd name="connsiteY190" fmla="*/ 2026810 h 3518888"/>
                <a:gd name="connsiteX191" fmla="*/ 24328 w 3515048"/>
                <a:gd name="connsiteY191" fmla="*/ 1944804 h 3518888"/>
                <a:gd name="connsiteX192" fmla="*/ 9294 w 3515048"/>
                <a:gd name="connsiteY192" fmla="*/ 1857878 h 3518888"/>
                <a:gd name="connsiteX193" fmla="*/ 0 w 3515048"/>
                <a:gd name="connsiteY193" fmla="*/ 1769996 h 3518888"/>
                <a:gd name="connsiteX194" fmla="*/ 1230 w 3515048"/>
                <a:gd name="connsiteY194" fmla="*/ 1856238 h 3518888"/>
                <a:gd name="connsiteX195" fmla="*/ 7381 w 3515048"/>
                <a:gd name="connsiteY195" fmla="*/ 1917879 h 3518888"/>
                <a:gd name="connsiteX196" fmla="*/ 10797 w 3515048"/>
                <a:gd name="connsiteY196" fmla="*/ 1946991 h 3518888"/>
                <a:gd name="connsiteX197" fmla="*/ 15991 w 3515048"/>
                <a:gd name="connsiteY197" fmla="*/ 1978837 h 3518888"/>
                <a:gd name="connsiteX198" fmla="*/ 29659 w 3515048"/>
                <a:gd name="connsiteY198" fmla="*/ 2062483 h 3518888"/>
                <a:gd name="connsiteX199" fmla="*/ 37313 w 3515048"/>
                <a:gd name="connsiteY199" fmla="*/ 2130821 h 3518888"/>
                <a:gd name="connsiteX200" fmla="*/ 41823 w 3515048"/>
                <a:gd name="connsiteY200" fmla="*/ 2185491 h 3518888"/>
                <a:gd name="connsiteX201" fmla="*/ 46470 w 3515048"/>
                <a:gd name="connsiteY201" fmla="*/ 2237975 h 3518888"/>
                <a:gd name="connsiteX202" fmla="*/ 55354 w 3515048"/>
                <a:gd name="connsiteY202" fmla="*/ 2298523 h 3518888"/>
                <a:gd name="connsiteX203" fmla="*/ 55217 w 3515048"/>
                <a:gd name="connsiteY203" fmla="*/ 2249866 h 3518888"/>
                <a:gd name="connsiteX204" fmla="*/ 81596 w 3515048"/>
                <a:gd name="connsiteY204" fmla="*/ 2322441 h 3518888"/>
                <a:gd name="connsiteX205" fmla="*/ 92940 w 3515048"/>
                <a:gd name="connsiteY205" fmla="*/ 2360300 h 3518888"/>
                <a:gd name="connsiteX206" fmla="*/ 131209 w 3515048"/>
                <a:gd name="connsiteY206" fmla="*/ 2446543 h 3518888"/>
                <a:gd name="connsiteX207" fmla="*/ 109614 w 3515048"/>
                <a:gd name="connsiteY207" fmla="*/ 2450644 h 3518888"/>
                <a:gd name="connsiteX208" fmla="*/ 150617 w 3515048"/>
                <a:gd name="connsiteY208" fmla="*/ 2531009 h 3518888"/>
                <a:gd name="connsiteX209" fmla="*/ 185743 w 3515048"/>
                <a:gd name="connsiteY209" fmla="*/ 2615885 h 3518888"/>
                <a:gd name="connsiteX210" fmla="*/ 217042 w 3515048"/>
                <a:gd name="connsiteY210" fmla="*/ 2640760 h 3518888"/>
                <a:gd name="connsiteX211" fmla="*/ 244377 w 3515048"/>
                <a:gd name="connsiteY211" fmla="*/ 2696387 h 3518888"/>
                <a:gd name="connsiteX212" fmla="*/ 267202 w 3515048"/>
                <a:gd name="connsiteY212" fmla="*/ 2741354 h 3518888"/>
                <a:gd name="connsiteX213" fmla="*/ 292761 w 3515048"/>
                <a:gd name="connsiteY213" fmla="*/ 2802995 h 3518888"/>
                <a:gd name="connsiteX214" fmla="*/ 298638 w 3515048"/>
                <a:gd name="connsiteY214" fmla="*/ 2787960 h 3518888"/>
                <a:gd name="connsiteX215" fmla="*/ 335814 w 3515048"/>
                <a:gd name="connsiteY215" fmla="*/ 2843998 h 3518888"/>
                <a:gd name="connsiteX216" fmla="*/ 367659 w 3515048"/>
                <a:gd name="connsiteY216" fmla="*/ 2885821 h 3518888"/>
                <a:gd name="connsiteX217" fmla="*/ 402375 w 3515048"/>
                <a:gd name="connsiteY217" fmla="*/ 2926824 h 3518888"/>
                <a:gd name="connsiteX218" fmla="*/ 453355 w 3515048"/>
                <a:gd name="connsiteY218" fmla="*/ 2988874 h 3518888"/>
                <a:gd name="connsiteX219" fmla="*/ 436134 w 3515048"/>
                <a:gd name="connsiteY219" fmla="*/ 2987918 h 3518888"/>
                <a:gd name="connsiteX220" fmla="*/ 469756 w 3515048"/>
                <a:gd name="connsiteY220" fmla="*/ 3015253 h 3518888"/>
                <a:gd name="connsiteX221" fmla="*/ 519917 w 3515048"/>
                <a:gd name="connsiteY221" fmla="*/ 3058989 h 3518888"/>
                <a:gd name="connsiteX222" fmla="*/ 517183 w 3515048"/>
                <a:gd name="connsiteY222" fmla="*/ 3074981 h 3518888"/>
                <a:gd name="connsiteX223" fmla="*/ 671901 w 3515048"/>
                <a:gd name="connsiteY223" fmla="*/ 3205096 h 3518888"/>
                <a:gd name="connsiteX224" fmla="*/ 601922 w 3515048"/>
                <a:gd name="connsiteY224" fmla="*/ 3170927 h 3518888"/>
                <a:gd name="connsiteX225" fmla="*/ 649349 w 3515048"/>
                <a:gd name="connsiteY225" fmla="*/ 3207967 h 3518888"/>
                <a:gd name="connsiteX226" fmla="*/ 688302 w 3515048"/>
                <a:gd name="connsiteY226" fmla="*/ 3234345 h 3518888"/>
                <a:gd name="connsiteX227" fmla="*/ 741469 w 3515048"/>
                <a:gd name="connsiteY227" fmla="*/ 3265097 h 3518888"/>
                <a:gd name="connsiteX228" fmla="*/ 786572 w 3515048"/>
                <a:gd name="connsiteY228" fmla="*/ 3275758 h 3518888"/>
                <a:gd name="connsiteX229" fmla="*/ 825525 w 3515048"/>
                <a:gd name="connsiteY229" fmla="*/ 3280815 h 3518888"/>
                <a:gd name="connsiteX230" fmla="*/ 954274 w 3515048"/>
                <a:gd name="connsiteY230" fmla="*/ 3341636 h 3518888"/>
                <a:gd name="connsiteX231" fmla="*/ 947167 w 3515048"/>
                <a:gd name="connsiteY231" fmla="*/ 3347787 h 3518888"/>
                <a:gd name="connsiteX232" fmla="*/ 1022749 w 3515048"/>
                <a:gd name="connsiteY232" fmla="*/ 3372661 h 3518888"/>
                <a:gd name="connsiteX233" fmla="*/ 1095187 w 3515048"/>
                <a:gd name="connsiteY233" fmla="*/ 3413664 h 3518888"/>
                <a:gd name="connsiteX234" fmla="*/ 1370863 w 3515048"/>
                <a:gd name="connsiteY234" fmla="*/ 3482002 h 3518888"/>
                <a:gd name="connsiteX235" fmla="*/ 1708180 w 3515048"/>
                <a:gd name="connsiteY235" fmla="*/ 3515898 h 3518888"/>
                <a:gd name="connsiteX236" fmla="*/ 1768044 w 3515048"/>
                <a:gd name="connsiteY236" fmla="*/ 3516582 h 3518888"/>
                <a:gd name="connsiteX237" fmla="*/ 1838843 w 3515048"/>
                <a:gd name="connsiteY237" fmla="*/ 3518632 h 3518888"/>
                <a:gd name="connsiteX238" fmla="*/ 2019392 w 3515048"/>
                <a:gd name="connsiteY238" fmla="*/ 3504964 h 3518888"/>
                <a:gd name="connsiteX239" fmla="*/ 2008184 w 3515048"/>
                <a:gd name="connsiteY239" fmla="*/ 3493210 h 3518888"/>
                <a:gd name="connsiteX240" fmla="*/ 2326230 w 3515048"/>
                <a:gd name="connsiteY240" fmla="*/ 3431296 h 3518888"/>
                <a:gd name="connsiteX241" fmla="*/ 2632248 w 3515048"/>
                <a:gd name="connsiteY241" fmla="*/ 3323868 h 3518888"/>
                <a:gd name="connsiteX242" fmla="*/ 2667784 w 3515048"/>
                <a:gd name="connsiteY242" fmla="*/ 3296533 h 3518888"/>
                <a:gd name="connsiteX243" fmla="*/ 2659447 w 3515048"/>
                <a:gd name="connsiteY243" fmla="*/ 3299950 h 3518888"/>
                <a:gd name="connsiteX244" fmla="*/ 2617624 w 3515048"/>
                <a:gd name="connsiteY244" fmla="*/ 3316488 h 3518888"/>
                <a:gd name="connsiteX245" fmla="*/ 2648923 w 3515048"/>
                <a:gd name="connsiteY245" fmla="*/ 3295849 h 3518888"/>
                <a:gd name="connsiteX246" fmla="*/ 2676258 w 3515048"/>
                <a:gd name="connsiteY246" fmla="*/ 3276715 h 3518888"/>
                <a:gd name="connsiteX247" fmla="*/ 2722455 w 3515048"/>
                <a:gd name="connsiteY247" fmla="*/ 3245689 h 3518888"/>
                <a:gd name="connsiteX248" fmla="*/ 2789973 w 3515048"/>
                <a:gd name="connsiteY248" fmla="*/ 3202636 h 3518888"/>
                <a:gd name="connsiteX249" fmla="*/ 2843140 w 3515048"/>
                <a:gd name="connsiteY249" fmla="*/ 3171337 h 3518888"/>
                <a:gd name="connsiteX250" fmla="*/ 2870475 w 3515048"/>
                <a:gd name="connsiteY250" fmla="*/ 3154389 h 3518888"/>
                <a:gd name="connsiteX251" fmla="*/ 2901501 w 3515048"/>
                <a:gd name="connsiteY251" fmla="*/ 3132248 h 3518888"/>
                <a:gd name="connsiteX252" fmla="*/ 2869108 w 3515048"/>
                <a:gd name="connsiteY252" fmla="*/ 3140039 h 3518888"/>
                <a:gd name="connsiteX253" fmla="*/ 2919542 w 3515048"/>
                <a:gd name="connsiteY253" fmla="*/ 3099036 h 3518888"/>
                <a:gd name="connsiteX254" fmla="*/ 2954804 w 3515048"/>
                <a:gd name="connsiteY254" fmla="*/ 3065413 h 3518888"/>
                <a:gd name="connsiteX255" fmla="*/ 3003324 w 3515048"/>
                <a:gd name="connsiteY255" fmla="*/ 3010743 h 3518888"/>
                <a:gd name="connsiteX256" fmla="*/ 3026423 w 3515048"/>
                <a:gd name="connsiteY256" fmla="*/ 2981904 h 3518888"/>
                <a:gd name="connsiteX257" fmla="*/ 3040090 w 3515048"/>
                <a:gd name="connsiteY257" fmla="*/ 2965640 h 3518888"/>
                <a:gd name="connsiteX258" fmla="*/ 3055125 w 3515048"/>
                <a:gd name="connsiteY258" fmla="*/ 2946915 h 3518888"/>
                <a:gd name="connsiteX259" fmla="*/ 3093394 w 3515048"/>
                <a:gd name="connsiteY259" fmla="*/ 2901538 h 3518888"/>
                <a:gd name="connsiteX260" fmla="*/ 3144238 w 3515048"/>
                <a:gd name="connsiteY260" fmla="*/ 2840034 h 3518888"/>
                <a:gd name="connsiteX261" fmla="*/ 3096948 w 3515048"/>
                <a:gd name="connsiteY261" fmla="*/ 2916026 h 3518888"/>
                <a:gd name="connsiteX262" fmla="*/ 3284878 w 3515048"/>
                <a:gd name="connsiteY262" fmla="*/ 2626409 h 3518888"/>
                <a:gd name="connsiteX263" fmla="*/ 3438365 w 3515048"/>
                <a:gd name="connsiteY263" fmla="*/ 2249183 h 3518888"/>
                <a:gd name="connsiteX264" fmla="*/ 3469664 w 3515048"/>
                <a:gd name="connsiteY264" fmla="*/ 2136698 h 3518888"/>
                <a:gd name="connsiteX265" fmla="*/ 3482511 w 3515048"/>
                <a:gd name="connsiteY265" fmla="*/ 2075467 h 3518888"/>
                <a:gd name="connsiteX266" fmla="*/ 3488798 w 3515048"/>
                <a:gd name="connsiteY266" fmla="*/ 2043895 h 3518888"/>
                <a:gd name="connsiteX267" fmla="*/ 3493719 w 3515048"/>
                <a:gd name="connsiteY267" fmla="*/ 2011639 h 3518888"/>
                <a:gd name="connsiteX268" fmla="*/ 3515040 w 3515048"/>
                <a:gd name="connsiteY268" fmla="*/ 1736783 h 3518888"/>
                <a:gd name="connsiteX269" fmla="*/ 3513947 w 3515048"/>
                <a:gd name="connsiteY269" fmla="*/ 1665438 h 3518888"/>
                <a:gd name="connsiteX270" fmla="*/ 3509983 w 3515048"/>
                <a:gd name="connsiteY270" fmla="*/ 1593820 h 3518888"/>
                <a:gd name="connsiteX271" fmla="*/ 3493035 w 3515048"/>
                <a:gd name="connsiteY271" fmla="*/ 1451677 h 3518888"/>
                <a:gd name="connsiteX272" fmla="*/ 3466930 w 3515048"/>
                <a:gd name="connsiteY272" fmla="*/ 1313907 h 3518888"/>
                <a:gd name="connsiteX273" fmla="*/ 3450256 w 3515048"/>
                <a:gd name="connsiteY273" fmla="*/ 1247756 h 3518888"/>
                <a:gd name="connsiteX274" fmla="*/ 3431668 w 3515048"/>
                <a:gd name="connsiteY274" fmla="*/ 1183928 h 3518888"/>
                <a:gd name="connsiteX275" fmla="*/ 3424971 w 3515048"/>
                <a:gd name="connsiteY275" fmla="*/ 1179417 h 3518888"/>
                <a:gd name="connsiteX276" fmla="*/ 3418137 w 3515048"/>
                <a:gd name="connsiteY276" fmla="*/ 1152082 h 3518888"/>
                <a:gd name="connsiteX277" fmla="*/ 3409663 w 3515048"/>
                <a:gd name="connsiteY277" fmla="*/ 1125840 h 3518888"/>
                <a:gd name="connsiteX278" fmla="*/ 3390802 w 3515048"/>
                <a:gd name="connsiteY278" fmla="*/ 1072947 h 3518888"/>
                <a:gd name="connsiteX279" fmla="*/ 3367977 w 3515048"/>
                <a:gd name="connsiteY279" fmla="*/ 1020326 h 3518888"/>
                <a:gd name="connsiteX280" fmla="*/ 3342692 w 3515048"/>
                <a:gd name="connsiteY280" fmla="*/ 967569 h 3518888"/>
                <a:gd name="connsiteX281" fmla="*/ 3315356 w 3515048"/>
                <a:gd name="connsiteY281" fmla="*/ 914812 h 3518888"/>
                <a:gd name="connsiteX282" fmla="*/ 3285014 w 3515048"/>
                <a:gd name="connsiteY282" fmla="*/ 862192 h 3518888"/>
                <a:gd name="connsiteX283" fmla="*/ 3269570 w 3515048"/>
                <a:gd name="connsiteY283" fmla="*/ 834857 h 3518888"/>
                <a:gd name="connsiteX284" fmla="*/ 3253169 w 3515048"/>
                <a:gd name="connsiteY284" fmla="*/ 808478 h 3518888"/>
                <a:gd name="connsiteX285" fmla="*/ 3220093 w 3515048"/>
                <a:gd name="connsiteY285" fmla="*/ 754764 h 3518888"/>
                <a:gd name="connsiteX286" fmla="*/ 3259046 w 3515048"/>
                <a:gd name="connsiteY286" fmla="*/ 829253 h 351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515048" h="3518888">
                  <a:moveTo>
                    <a:pt x="3259046" y="829253"/>
                  </a:moveTo>
                  <a:cubicBezTo>
                    <a:pt x="3242371" y="807111"/>
                    <a:pt x="3228020" y="787157"/>
                    <a:pt x="3215036" y="768295"/>
                  </a:cubicBezTo>
                  <a:cubicBezTo>
                    <a:pt x="3202052" y="749434"/>
                    <a:pt x="3188657" y="732759"/>
                    <a:pt x="3176493" y="715538"/>
                  </a:cubicBezTo>
                  <a:cubicBezTo>
                    <a:pt x="3164329" y="698317"/>
                    <a:pt x="3151345" y="681779"/>
                    <a:pt x="3137541" y="664421"/>
                  </a:cubicBezTo>
                  <a:cubicBezTo>
                    <a:pt x="3123736" y="647063"/>
                    <a:pt x="3109385" y="628612"/>
                    <a:pt x="3091344" y="609751"/>
                  </a:cubicBezTo>
                  <a:lnTo>
                    <a:pt x="3064009" y="556310"/>
                  </a:lnTo>
                  <a:cubicBezTo>
                    <a:pt x="3023006" y="516538"/>
                    <a:pt x="3012482" y="509840"/>
                    <a:pt x="3004144" y="505877"/>
                  </a:cubicBezTo>
                  <a:cubicBezTo>
                    <a:pt x="2987156" y="498398"/>
                    <a:pt x="2971506" y="488195"/>
                    <a:pt x="2957811" y="475671"/>
                  </a:cubicBezTo>
                  <a:cubicBezTo>
                    <a:pt x="2949337" y="465967"/>
                    <a:pt x="2939360" y="455307"/>
                    <a:pt x="2928289" y="443826"/>
                  </a:cubicBezTo>
                  <a:cubicBezTo>
                    <a:pt x="2917218" y="432345"/>
                    <a:pt x="2904097" y="421548"/>
                    <a:pt x="2890840" y="409657"/>
                  </a:cubicBezTo>
                  <a:cubicBezTo>
                    <a:pt x="2864871" y="385465"/>
                    <a:pt x="2833982" y="362777"/>
                    <a:pt x="2805144" y="340362"/>
                  </a:cubicBezTo>
                  <a:cubicBezTo>
                    <a:pt x="2776305" y="317947"/>
                    <a:pt x="2746646" y="299359"/>
                    <a:pt x="2723138" y="283505"/>
                  </a:cubicBezTo>
                  <a:cubicBezTo>
                    <a:pt x="2699630" y="267650"/>
                    <a:pt x="2679402" y="256169"/>
                    <a:pt x="2669151" y="249745"/>
                  </a:cubicBezTo>
                  <a:cubicBezTo>
                    <a:pt x="2644139" y="225964"/>
                    <a:pt x="2709470" y="264917"/>
                    <a:pt x="2725598" y="270520"/>
                  </a:cubicBezTo>
                  <a:cubicBezTo>
                    <a:pt x="2697033" y="253572"/>
                    <a:pt x="2675711" y="241955"/>
                    <a:pt x="2657260" y="232661"/>
                  </a:cubicBezTo>
                  <a:cubicBezTo>
                    <a:pt x="2638809" y="223367"/>
                    <a:pt x="2623364" y="217900"/>
                    <a:pt x="2607373" y="210929"/>
                  </a:cubicBezTo>
                  <a:lnTo>
                    <a:pt x="2552703" y="186738"/>
                  </a:lnTo>
                  <a:cubicBezTo>
                    <a:pt x="2530288" y="177307"/>
                    <a:pt x="2503773" y="163229"/>
                    <a:pt x="2466187" y="146965"/>
                  </a:cubicBezTo>
                  <a:lnTo>
                    <a:pt x="2465367" y="142455"/>
                  </a:lnTo>
                  <a:cubicBezTo>
                    <a:pt x="2369310" y="104112"/>
                    <a:pt x="2270548" y="72956"/>
                    <a:pt x="2169873" y="49241"/>
                  </a:cubicBezTo>
                  <a:cubicBezTo>
                    <a:pt x="2062103" y="24152"/>
                    <a:pt x="1952339" y="8557"/>
                    <a:pt x="1841849" y="2635"/>
                  </a:cubicBezTo>
                  <a:cubicBezTo>
                    <a:pt x="1729051" y="-3515"/>
                    <a:pt x="1615910" y="1107"/>
                    <a:pt x="1503986" y="16439"/>
                  </a:cubicBezTo>
                  <a:cubicBezTo>
                    <a:pt x="1394795" y="31405"/>
                    <a:pt x="1287413" y="57415"/>
                    <a:pt x="1183480" y="94071"/>
                  </a:cubicBezTo>
                  <a:cubicBezTo>
                    <a:pt x="1193926" y="89160"/>
                    <a:pt x="1205721" y="87908"/>
                    <a:pt x="1216966" y="90518"/>
                  </a:cubicBezTo>
                  <a:cubicBezTo>
                    <a:pt x="1106493" y="125041"/>
                    <a:pt x="999725" y="170458"/>
                    <a:pt x="898236" y="226100"/>
                  </a:cubicBezTo>
                  <a:cubicBezTo>
                    <a:pt x="795796" y="282259"/>
                    <a:pt x="699587" y="349102"/>
                    <a:pt x="611216" y="425511"/>
                  </a:cubicBezTo>
                  <a:cubicBezTo>
                    <a:pt x="527542" y="497801"/>
                    <a:pt x="451764" y="578755"/>
                    <a:pt x="385154" y="667018"/>
                  </a:cubicBezTo>
                  <a:cubicBezTo>
                    <a:pt x="326910" y="744328"/>
                    <a:pt x="277233" y="827734"/>
                    <a:pt x="236997" y="915769"/>
                  </a:cubicBezTo>
                  <a:cubicBezTo>
                    <a:pt x="270374" y="856326"/>
                    <a:pt x="308061" y="799407"/>
                    <a:pt x="349755" y="745470"/>
                  </a:cubicBezTo>
                  <a:cubicBezTo>
                    <a:pt x="398247" y="683712"/>
                    <a:pt x="450511" y="625012"/>
                    <a:pt x="506249" y="569705"/>
                  </a:cubicBezTo>
                  <a:cubicBezTo>
                    <a:pt x="612891" y="467464"/>
                    <a:pt x="727114" y="373435"/>
                    <a:pt x="847940" y="288425"/>
                  </a:cubicBezTo>
                  <a:cubicBezTo>
                    <a:pt x="868851" y="279541"/>
                    <a:pt x="891129" y="266967"/>
                    <a:pt x="914501" y="255076"/>
                  </a:cubicBezTo>
                  <a:lnTo>
                    <a:pt x="984616" y="218720"/>
                  </a:lnTo>
                  <a:cubicBezTo>
                    <a:pt x="1007441" y="208059"/>
                    <a:pt x="1028899" y="198219"/>
                    <a:pt x="1047214" y="191385"/>
                  </a:cubicBezTo>
                  <a:cubicBezTo>
                    <a:pt x="1061051" y="185333"/>
                    <a:pt x="1075772" y="181548"/>
                    <a:pt x="1090813" y="180177"/>
                  </a:cubicBezTo>
                  <a:cubicBezTo>
                    <a:pt x="1110495" y="172797"/>
                    <a:pt x="1129629" y="164049"/>
                    <a:pt x="1148627" y="158582"/>
                  </a:cubicBezTo>
                  <a:lnTo>
                    <a:pt x="1203298" y="140131"/>
                  </a:lnTo>
                  <a:cubicBezTo>
                    <a:pt x="1221066" y="133844"/>
                    <a:pt x="1238697" y="129470"/>
                    <a:pt x="1255508" y="124277"/>
                  </a:cubicBezTo>
                  <a:cubicBezTo>
                    <a:pt x="1272319" y="119083"/>
                    <a:pt x="1289404" y="113753"/>
                    <a:pt x="1305668" y="109379"/>
                  </a:cubicBezTo>
                  <a:cubicBezTo>
                    <a:pt x="1370316" y="92158"/>
                    <a:pt x="1428677" y="77943"/>
                    <a:pt x="1488405" y="67283"/>
                  </a:cubicBezTo>
                  <a:cubicBezTo>
                    <a:pt x="1518063" y="62226"/>
                    <a:pt x="1547585" y="56212"/>
                    <a:pt x="1578201" y="53615"/>
                  </a:cubicBezTo>
                  <a:cubicBezTo>
                    <a:pt x="1608816" y="51018"/>
                    <a:pt x="1639979" y="45688"/>
                    <a:pt x="1672918" y="44458"/>
                  </a:cubicBezTo>
                  <a:lnTo>
                    <a:pt x="1723488" y="41451"/>
                  </a:lnTo>
                  <a:lnTo>
                    <a:pt x="1777338" y="41451"/>
                  </a:lnTo>
                  <a:cubicBezTo>
                    <a:pt x="1813967" y="41451"/>
                    <a:pt x="1852784" y="44458"/>
                    <a:pt x="1894743" y="47328"/>
                  </a:cubicBezTo>
                  <a:cubicBezTo>
                    <a:pt x="1942307" y="55255"/>
                    <a:pt x="1918251" y="59765"/>
                    <a:pt x="1931236" y="67966"/>
                  </a:cubicBezTo>
                  <a:cubicBezTo>
                    <a:pt x="1843749" y="59445"/>
                    <a:pt x="1755730" y="57891"/>
                    <a:pt x="1667997" y="63319"/>
                  </a:cubicBezTo>
                  <a:cubicBezTo>
                    <a:pt x="1721438" y="63319"/>
                    <a:pt x="1774741" y="66326"/>
                    <a:pt x="1827772" y="70973"/>
                  </a:cubicBezTo>
                  <a:cubicBezTo>
                    <a:pt x="1810550" y="70973"/>
                    <a:pt x="1786769" y="71793"/>
                    <a:pt x="1761211" y="70973"/>
                  </a:cubicBezTo>
                  <a:lnTo>
                    <a:pt x="1721438" y="70973"/>
                  </a:lnTo>
                  <a:lnTo>
                    <a:pt x="1680435" y="72750"/>
                  </a:lnTo>
                  <a:lnTo>
                    <a:pt x="1642439" y="74937"/>
                  </a:lnTo>
                  <a:cubicBezTo>
                    <a:pt x="1630548" y="74937"/>
                    <a:pt x="1619477" y="77533"/>
                    <a:pt x="1609910" y="78763"/>
                  </a:cubicBezTo>
                  <a:cubicBezTo>
                    <a:pt x="1596898" y="79730"/>
                    <a:pt x="1584174" y="83017"/>
                    <a:pt x="1572324" y="88467"/>
                  </a:cubicBezTo>
                  <a:cubicBezTo>
                    <a:pt x="1684535" y="70290"/>
                    <a:pt x="1833922" y="70563"/>
                    <a:pt x="1977159" y="90654"/>
                  </a:cubicBezTo>
                  <a:cubicBezTo>
                    <a:pt x="2120396" y="110746"/>
                    <a:pt x="2256115" y="151065"/>
                    <a:pt x="2352335" y="180041"/>
                  </a:cubicBezTo>
                  <a:cubicBezTo>
                    <a:pt x="2252452" y="139178"/>
                    <a:pt x="2148551" y="108899"/>
                    <a:pt x="2042353" y="89698"/>
                  </a:cubicBezTo>
                  <a:cubicBezTo>
                    <a:pt x="2018572" y="83547"/>
                    <a:pt x="1987683" y="74800"/>
                    <a:pt x="1964038" y="70153"/>
                  </a:cubicBezTo>
                  <a:cubicBezTo>
                    <a:pt x="1940393" y="65506"/>
                    <a:pt x="1923035" y="60039"/>
                    <a:pt x="1925359" y="56485"/>
                  </a:cubicBezTo>
                  <a:lnTo>
                    <a:pt x="1985086" y="60722"/>
                  </a:lnTo>
                  <a:lnTo>
                    <a:pt x="2043447" y="68239"/>
                  </a:lnTo>
                  <a:lnTo>
                    <a:pt x="2072286" y="72203"/>
                  </a:lnTo>
                  <a:lnTo>
                    <a:pt x="2100578" y="77670"/>
                  </a:lnTo>
                  <a:lnTo>
                    <a:pt x="2156752" y="88877"/>
                  </a:lnTo>
                  <a:lnTo>
                    <a:pt x="2211422" y="102545"/>
                  </a:lnTo>
                  <a:lnTo>
                    <a:pt x="2238757" y="109789"/>
                  </a:lnTo>
                  <a:lnTo>
                    <a:pt x="2266093" y="118400"/>
                  </a:lnTo>
                  <a:lnTo>
                    <a:pt x="2319396" y="135757"/>
                  </a:lnTo>
                  <a:lnTo>
                    <a:pt x="2371743" y="155849"/>
                  </a:lnTo>
                  <a:lnTo>
                    <a:pt x="2397848" y="165963"/>
                  </a:lnTo>
                  <a:cubicBezTo>
                    <a:pt x="2406459" y="169516"/>
                    <a:pt x="2414933" y="173480"/>
                    <a:pt x="2423544" y="177307"/>
                  </a:cubicBezTo>
                  <a:lnTo>
                    <a:pt x="2474387" y="202182"/>
                  </a:lnTo>
                  <a:lnTo>
                    <a:pt x="2525094" y="227877"/>
                  </a:lnTo>
                  <a:lnTo>
                    <a:pt x="2550653" y="240862"/>
                  </a:lnTo>
                  <a:lnTo>
                    <a:pt x="2575801" y="254529"/>
                  </a:lnTo>
                  <a:lnTo>
                    <a:pt x="2626371" y="283368"/>
                  </a:lnTo>
                  <a:lnTo>
                    <a:pt x="2676531" y="315077"/>
                  </a:lnTo>
                  <a:cubicBezTo>
                    <a:pt x="2693616" y="325327"/>
                    <a:pt x="2710017" y="336945"/>
                    <a:pt x="2726828" y="348562"/>
                  </a:cubicBezTo>
                  <a:cubicBezTo>
                    <a:pt x="2743639" y="360180"/>
                    <a:pt x="2760997" y="371251"/>
                    <a:pt x="2777262" y="384235"/>
                  </a:cubicBezTo>
                  <a:cubicBezTo>
                    <a:pt x="2845600" y="432345"/>
                    <a:pt x="2927606" y="512027"/>
                    <a:pt x="2932526" y="526378"/>
                  </a:cubicBezTo>
                  <a:cubicBezTo>
                    <a:pt x="2891523" y="490296"/>
                    <a:pt x="2917355" y="522688"/>
                    <a:pt x="2882776" y="494259"/>
                  </a:cubicBezTo>
                  <a:cubicBezTo>
                    <a:pt x="2927059" y="532529"/>
                    <a:pt x="2933620" y="530342"/>
                    <a:pt x="2944007" y="533349"/>
                  </a:cubicBezTo>
                  <a:cubicBezTo>
                    <a:pt x="2952932" y="536337"/>
                    <a:pt x="2960996" y="541450"/>
                    <a:pt x="2967515" y="548246"/>
                  </a:cubicBezTo>
                  <a:cubicBezTo>
                    <a:pt x="2988427" y="567008"/>
                    <a:pt x="3008026" y="587192"/>
                    <a:pt x="3026149" y="608657"/>
                  </a:cubicBezTo>
                  <a:cubicBezTo>
                    <a:pt x="3015352" y="608657"/>
                    <a:pt x="3005101" y="608657"/>
                    <a:pt x="2994304" y="608657"/>
                  </a:cubicBezTo>
                  <a:cubicBezTo>
                    <a:pt x="3025603" y="625605"/>
                    <a:pt x="3060045" y="665105"/>
                    <a:pt x="3093531" y="713351"/>
                  </a:cubicBezTo>
                  <a:cubicBezTo>
                    <a:pt x="3127016" y="761598"/>
                    <a:pt x="3161869" y="816815"/>
                    <a:pt x="3199591" y="864379"/>
                  </a:cubicBezTo>
                  <a:cubicBezTo>
                    <a:pt x="3207109" y="885290"/>
                    <a:pt x="3199591" y="879276"/>
                    <a:pt x="3182917" y="858638"/>
                  </a:cubicBezTo>
                  <a:cubicBezTo>
                    <a:pt x="3174716" y="848388"/>
                    <a:pt x="3164602" y="834447"/>
                    <a:pt x="3153258" y="817635"/>
                  </a:cubicBezTo>
                  <a:cubicBezTo>
                    <a:pt x="3141914" y="800824"/>
                    <a:pt x="3128110" y="783876"/>
                    <a:pt x="3114852" y="765015"/>
                  </a:cubicBezTo>
                  <a:cubicBezTo>
                    <a:pt x="3128520" y="787020"/>
                    <a:pt x="3141231" y="803148"/>
                    <a:pt x="3150935" y="817089"/>
                  </a:cubicBezTo>
                  <a:cubicBezTo>
                    <a:pt x="3160639" y="831030"/>
                    <a:pt x="3169113" y="841690"/>
                    <a:pt x="3177313" y="851804"/>
                  </a:cubicBezTo>
                  <a:cubicBezTo>
                    <a:pt x="3197241" y="875029"/>
                    <a:pt x="3214694" y="900268"/>
                    <a:pt x="3229387" y="927113"/>
                  </a:cubicBezTo>
                  <a:lnTo>
                    <a:pt x="3200821" y="897728"/>
                  </a:lnTo>
                  <a:lnTo>
                    <a:pt x="3187154" y="883103"/>
                  </a:lnTo>
                  <a:lnTo>
                    <a:pt x="3172256" y="869436"/>
                  </a:lnTo>
                  <a:cubicBezTo>
                    <a:pt x="3187168" y="884559"/>
                    <a:pt x="3200125" y="901504"/>
                    <a:pt x="3210799" y="919869"/>
                  </a:cubicBezTo>
                  <a:cubicBezTo>
                    <a:pt x="3220640" y="935877"/>
                    <a:pt x="3228881" y="952815"/>
                    <a:pt x="3235401" y="970439"/>
                  </a:cubicBezTo>
                  <a:cubicBezTo>
                    <a:pt x="3247428" y="1003515"/>
                    <a:pt x="3255355" y="1033037"/>
                    <a:pt x="3262736" y="1057366"/>
                  </a:cubicBezTo>
                  <a:cubicBezTo>
                    <a:pt x="3269296" y="1060919"/>
                    <a:pt x="3264513" y="1011442"/>
                    <a:pt x="3308386" y="1114086"/>
                  </a:cubicBezTo>
                  <a:cubicBezTo>
                    <a:pt x="3323557" y="1159599"/>
                    <a:pt x="3309889" y="1138551"/>
                    <a:pt x="3311393" y="1150032"/>
                  </a:cubicBezTo>
                  <a:cubicBezTo>
                    <a:pt x="3320031" y="1158399"/>
                    <a:pt x="3327152" y="1168203"/>
                    <a:pt x="3332441" y="1179007"/>
                  </a:cubicBezTo>
                  <a:cubicBezTo>
                    <a:pt x="3345124" y="1204612"/>
                    <a:pt x="3356031" y="1231052"/>
                    <a:pt x="3365106" y="1258143"/>
                  </a:cubicBezTo>
                  <a:cubicBezTo>
                    <a:pt x="3363056" y="1272767"/>
                    <a:pt x="3339821" y="1214817"/>
                    <a:pt x="3331894" y="1212630"/>
                  </a:cubicBezTo>
                  <a:cubicBezTo>
                    <a:pt x="3348924" y="1256176"/>
                    <a:pt x="3361348" y="1301390"/>
                    <a:pt x="3368933" y="1347529"/>
                  </a:cubicBezTo>
                  <a:cubicBezTo>
                    <a:pt x="3396269" y="1441153"/>
                    <a:pt x="3376861" y="1338919"/>
                    <a:pt x="3397362" y="1395639"/>
                  </a:cubicBezTo>
                  <a:cubicBezTo>
                    <a:pt x="3402460" y="1417535"/>
                    <a:pt x="3404620" y="1440004"/>
                    <a:pt x="3403786" y="1462474"/>
                  </a:cubicBezTo>
                  <a:cubicBezTo>
                    <a:pt x="3402829" y="1472041"/>
                    <a:pt x="3399549" y="1471495"/>
                    <a:pt x="3395312" y="1468078"/>
                  </a:cubicBezTo>
                  <a:cubicBezTo>
                    <a:pt x="3387111" y="1461381"/>
                    <a:pt x="3375631" y="1443613"/>
                    <a:pt x="3373444" y="1471631"/>
                  </a:cubicBezTo>
                  <a:cubicBezTo>
                    <a:pt x="3369890" y="1457964"/>
                    <a:pt x="3366336" y="1444296"/>
                    <a:pt x="3362510" y="1430628"/>
                  </a:cubicBezTo>
                  <a:lnTo>
                    <a:pt x="3349799" y="1387849"/>
                  </a:lnTo>
                  <a:cubicBezTo>
                    <a:pt x="3345425" y="1374181"/>
                    <a:pt x="3342008" y="1359010"/>
                    <a:pt x="3337088" y="1345069"/>
                  </a:cubicBezTo>
                  <a:lnTo>
                    <a:pt x="3323420" y="1304066"/>
                  </a:lnTo>
                  <a:cubicBezTo>
                    <a:pt x="3315083" y="1276731"/>
                    <a:pt x="3304696" y="1252129"/>
                    <a:pt x="3296085" y="1230398"/>
                  </a:cubicBezTo>
                  <a:lnTo>
                    <a:pt x="3284057" y="1200466"/>
                  </a:lnTo>
                  <a:cubicBezTo>
                    <a:pt x="3280094" y="1191718"/>
                    <a:pt x="3276267" y="1183791"/>
                    <a:pt x="3272987" y="1177231"/>
                  </a:cubicBezTo>
                  <a:lnTo>
                    <a:pt x="3283237" y="1201559"/>
                  </a:lnTo>
                  <a:lnTo>
                    <a:pt x="3292258" y="1226297"/>
                  </a:lnTo>
                  <a:lnTo>
                    <a:pt x="3310573" y="1275911"/>
                  </a:lnTo>
                  <a:lnTo>
                    <a:pt x="3326290" y="1326481"/>
                  </a:lnTo>
                  <a:cubicBezTo>
                    <a:pt x="3331757" y="1343156"/>
                    <a:pt x="3336951" y="1360104"/>
                    <a:pt x="3341051" y="1377325"/>
                  </a:cubicBezTo>
                  <a:cubicBezTo>
                    <a:pt x="3335721" y="1371994"/>
                    <a:pt x="3341051" y="1407530"/>
                    <a:pt x="3342418" y="1430902"/>
                  </a:cubicBezTo>
                  <a:cubicBezTo>
                    <a:pt x="3343648" y="1442519"/>
                    <a:pt x="3342418" y="1451403"/>
                    <a:pt x="3341188" y="1450447"/>
                  </a:cubicBezTo>
                  <a:cubicBezTo>
                    <a:pt x="3335147" y="1438364"/>
                    <a:pt x="3330568" y="1425612"/>
                    <a:pt x="3327520" y="1412450"/>
                  </a:cubicBezTo>
                  <a:cubicBezTo>
                    <a:pt x="3348391" y="1521423"/>
                    <a:pt x="3361047" y="1631802"/>
                    <a:pt x="3365380" y="1742660"/>
                  </a:cubicBezTo>
                  <a:cubicBezTo>
                    <a:pt x="3369453" y="1851851"/>
                    <a:pt x="3363562" y="1961192"/>
                    <a:pt x="3347748" y="2069317"/>
                  </a:cubicBezTo>
                  <a:cubicBezTo>
                    <a:pt x="3351575" y="2055649"/>
                    <a:pt x="3355539" y="2039658"/>
                    <a:pt x="3358956" y="2028314"/>
                  </a:cubicBezTo>
                  <a:cubicBezTo>
                    <a:pt x="3362373" y="2016970"/>
                    <a:pt x="3364560" y="2009316"/>
                    <a:pt x="3366746" y="2012596"/>
                  </a:cubicBezTo>
                  <a:cubicBezTo>
                    <a:pt x="3354036" y="2116470"/>
                    <a:pt x="3345835" y="2103212"/>
                    <a:pt x="3335721" y="2121937"/>
                  </a:cubicBezTo>
                  <a:cubicBezTo>
                    <a:pt x="3324104" y="2198066"/>
                    <a:pt x="3338318" y="2193009"/>
                    <a:pt x="3335038" y="2241802"/>
                  </a:cubicBezTo>
                  <a:cubicBezTo>
                    <a:pt x="3306882" y="2317384"/>
                    <a:pt x="3288978" y="2359617"/>
                    <a:pt x="3271483" y="2398570"/>
                  </a:cubicBezTo>
                  <a:cubicBezTo>
                    <a:pt x="3262791" y="2418743"/>
                    <a:pt x="3252977" y="2438397"/>
                    <a:pt x="3242098" y="2457477"/>
                  </a:cubicBezTo>
                  <a:lnTo>
                    <a:pt x="3223100" y="2491100"/>
                  </a:lnTo>
                  <a:cubicBezTo>
                    <a:pt x="3215583" y="2502991"/>
                    <a:pt x="3206972" y="2515701"/>
                    <a:pt x="3197541" y="2529916"/>
                  </a:cubicBezTo>
                  <a:lnTo>
                    <a:pt x="3213396" y="2528549"/>
                  </a:lnTo>
                  <a:cubicBezTo>
                    <a:pt x="3193988" y="2557661"/>
                    <a:pt x="3177026" y="2588345"/>
                    <a:pt x="3162689" y="2620259"/>
                  </a:cubicBezTo>
                  <a:cubicBezTo>
                    <a:pt x="3156593" y="2634432"/>
                    <a:pt x="3149472" y="2648127"/>
                    <a:pt x="3141367" y="2661262"/>
                  </a:cubicBezTo>
                  <a:cubicBezTo>
                    <a:pt x="3130570" y="2679767"/>
                    <a:pt x="3118419" y="2697440"/>
                    <a:pt x="3105011" y="2714155"/>
                  </a:cubicBezTo>
                  <a:cubicBezTo>
                    <a:pt x="3099818" y="2717572"/>
                    <a:pt x="3118679" y="2682173"/>
                    <a:pt x="3133167" y="2653608"/>
                  </a:cubicBezTo>
                  <a:cubicBezTo>
                    <a:pt x="3124420" y="2669148"/>
                    <a:pt x="3114838" y="2684196"/>
                    <a:pt x="3104465" y="2698711"/>
                  </a:cubicBezTo>
                  <a:cubicBezTo>
                    <a:pt x="3096128" y="2709508"/>
                    <a:pt x="3088747" y="2717162"/>
                    <a:pt x="3081640" y="2724953"/>
                  </a:cubicBezTo>
                  <a:cubicBezTo>
                    <a:pt x="3062068" y="2746028"/>
                    <a:pt x="3044109" y="2768552"/>
                    <a:pt x="3027926" y="2792334"/>
                  </a:cubicBezTo>
                  <a:lnTo>
                    <a:pt x="3043917" y="2759942"/>
                  </a:lnTo>
                  <a:cubicBezTo>
                    <a:pt x="3048974" y="2749008"/>
                    <a:pt x="3053484" y="2737800"/>
                    <a:pt x="3058268" y="2726866"/>
                  </a:cubicBezTo>
                  <a:cubicBezTo>
                    <a:pt x="3038860" y="2756388"/>
                    <a:pt x="3011798" y="2790557"/>
                    <a:pt x="2993210" y="2814202"/>
                  </a:cubicBezTo>
                  <a:cubicBezTo>
                    <a:pt x="2974622" y="2837847"/>
                    <a:pt x="2960681" y="2848098"/>
                    <a:pt x="2967652" y="2830330"/>
                  </a:cubicBezTo>
                  <a:cubicBezTo>
                    <a:pt x="2959041" y="2843178"/>
                    <a:pt x="2949201" y="2856845"/>
                    <a:pt x="2938540" y="2871333"/>
                  </a:cubicBezTo>
                  <a:cubicBezTo>
                    <a:pt x="2927879" y="2885821"/>
                    <a:pt x="2914622" y="2899898"/>
                    <a:pt x="2901501" y="2915069"/>
                  </a:cubicBezTo>
                  <a:cubicBezTo>
                    <a:pt x="2888380" y="2930240"/>
                    <a:pt x="2874165" y="2945138"/>
                    <a:pt x="2858584" y="2960309"/>
                  </a:cubicBezTo>
                  <a:cubicBezTo>
                    <a:pt x="2843003" y="2975480"/>
                    <a:pt x="2828105" y="2991198"/>
                    <a:pt x="2811294" y="3005822"/>
                  </a:cubicBezTo>
                  <a:cubicBezTo>
                    <a:pt x="2794483" y="3020447"/>
                    <a:pt x="2778355" y="3036165"/>
                    <a:pt x="2760724" y="3050106"/>
                  </a:cubicBezTo>
                  <a:lnTo>
                    <a:pt x="2708924" y="3092202"/>
                  </a:lnTo>
                  <a:cubicBezTo>
                    <a:pt x="2691292" y="3105870"/>
                    <a:pt x="2673935" y="3118444"/>
                    <a:pt x="2657260" y="3131155"/>
                  </a:cubicBezTo>
                  <a:cubicBezTo>
                    <a:pt x="2640586" y="3143866"/>
                    <a:pt x="2623501" y="3154936"/>
                    <a:pt x="2607920" y="3166690"/>
                  </a:cubicBezTo>
                  <a:lnTo>
                    <a:pt x="2610243" y="3151246"/>
                  </a:lnTo>
                  <a:cubicBezTo>
                    <a:pt x="2601510" y="3159255"/>
                    <a:pt x="2592394" y="3166827"/>
                    <a:pt x="2582908" y="3173934"/>
                  </a:cubicBezTo>
                  <a:cubicBezTo>
                    <a:pt x="2571974" y="3182135"/>
                    <a:pt x="2558853" y="3189789"/>
                    <a:pt x="2545185" y="3198399"/>
                  </a:cubicBezTo>
                  <a:cubicBezTo>
                    <a:pt x="2531518" y="3207010"/>
                    <a:pt x="2516757" y="3216031"/>
                    <a:pt x="2501176" y="3224094"/>
                  </a:cubicBezTo>
                  <a:lnTo>
                    <a:pt x="2453339" y="3248696"/>
                  </a:lnTo>
                  <a:cubicBezTo>
                    <a:pt x="2437485" y="3257443"/>
                    <a:pt x="2420947" y="3264277"/>
                    <a:pt x="2405229" y="3271658"/>
                  </a:cubicBezTo>
                  <a:lnTo>
                    <a:pt x="2360536" y="3292979"/>
                  </a:lnTo>
                  <a:cubicBezTo>
                    <a:pt x="2337246" y="3302533"/>
                    <a:pt x="2314831" y="3314096"/>
                    <a:pt x="2293565" y="3327558"/>
                  </a:cubicBezTo>
                  <a:lnTo>
                    <a:pt x="2280717" y="3326875"/>
                  </a:lnTo>
                  <a:cubicBezTo>
                    <a:pt x="2256389" y="3337672"/>
                    <a:pt x="2232197" y="3349427"/>
                    <a:pt x="2207322" y="3359541"/>
                  </a:cubicBezTo>
                  <a:cubicBezTo>
                    <a:pt x="2182447" y="3369655"/>
                    <a:pt x="2157572" y="3379495"/>
                    <a:pt x="2132150" y="3388516"/>
                  </a:cubicBezTo>
                  <a:cubicBezTo>
                    <a:pt x="2060668" y="3403550"/>
                    <a:pt x="2081169" y="3380862"/>
                    <a:pt x="2076523" y="3386876"/>
                  </a:cubicBezTo>
                  <a:cubicBezTo>
                    <a:pt x="2057388" y="3392206"/>
                    <a:pt x="2038253" y="3395350"/>
                    <a:pt x="2019802" y="3399040"/>
                  </a:cubicBezTo>
                  <a:cubicBezTo>
                    <a:pt x="2001351" y="3402730"/>
                    <a:pt x="1983583" y="3406694"/>
                    <a:pt x="1965951" y="3409017"/>
                  </a:cubicBezTo>
                  <a:cubicBezTo>
                    <a:pt x="1930552" y="3413528"/>
                    <a:pt x="1897613" y="3419405"/>
                    <a:pt x="1865494" y="3420908"/>
                  </a:cubicBezTo>
                  <a:cubicBezTo>
                    <a:pt x="1833376" y="3422412"/>
                    <a:pt x="1803580" y="3425555"/>
                    <a:pt x="1775015" y="3425009"/>
                  </a:cubicBezTo>
                  <a:cubicBezTo>
                    <a:pt x="1748021" y="3425514"/>
                    <a:pt x="1721000" y="3424598"/>
                    <a:pt x="1694102" y="3422275"/>
                  </a:cubicBezTo>
                  <a:cubicBezTo>
                    <a:pt x="1680230" y="3427510"/>
                    <a:pt x="1665592" y="3430421"/>
                    <a:pt x="1650776" y="3430886"/>
                  </a:cubicBezTo>
                  <a:cubicBezTo>
                    <a:pt x="1624069" y="3432662"/>
                    <a:pt x="1597281" y="3432936"/>
                    <a:pt x="1570547" y="3431706"/>
                  </a:cubicBezTo>
                  <a:cubicBezTo>
                    <a:pt x="1554966" y="3431706"/>
                    <a:pt x="1538701" y="3430066"/>
                    <a:pt x="1521890" y="3428562"/>
                  </a:cubicBezTo>
                  <a:lnTo>
                    <a:pt x="1470227" y="3423642"/>
                  </a:lnTo>
                  <a:lnTo>
                    <a:pt x="1418153" y="3415578"/>
                  </a:lnTo>
                  <a:cubicBezTo>
                    <a:pt x="1400795" y="3412844"/>
                    <a:pt x="1383574" y="3410247"/>
                    <a:pt x="1367309" y="3406421"/>
                  </a:cubicBezTo>
                  <a:cubicBezTo>
                    <a:pt x="1207475" y="3369272"/>
                    <a:pt x="1053601" y="3310023"/>
                    <a:pt x="910127" y="3230382"/>
                  </a:cubicBezTo>
                  <a:cubicBezTo>
                    <a:pt x="837707" y="3190267"/>
                    <a:pt x="768319" y="3144904"/>
                    <a:pt x="702516" y="3094662"/>
                  </a:cubicBezTo>
                  <a:cubicBezTo>
                    <a:pt x="636365" y="3044721"/>
                    <a:pt x="574047" y="2989900"/>
                    <a:pt x="516090" y="2930650"/>
                  </a:cubicBezTo>
                  <a:cubicBezTo>
                    <a:pt x="502422" y="2915616"/>
                    <a:pt x="486568" y="2901675"/>
                    <a:pt x="473173" y="2885957"/>
                  </a:cubicBezTo>
                  <a:lnTo>
                    <a:pt x="432170" y="2840034"/>
                  </a:lnTo>
                  <a:cubicBezTo>
                    <a:pt x="406202" y="2808189"/>
                    <a:pt x="379413" y="2777026"/>
                    <a:pt x="355768" y="2743677"/>
                  </a:cubicBezTo>
                  <a:cubicBezTo>
                    <a:pt x="332123" y="2710328"/>
                    <a:pt x="308752" y="2676979"/>
                    <a:pt x="285927" y="2643357"/>
                  </a:cubicBezTo>
                  <a:cubicBezTo>
                    <a:pt x="263102" y="2609735"/>
                    <a:pt x="243147" y="2575019"/>
                    <a:pt x="224696" y="2538663"/>
                  </a:cubicBezTo>
                  <a:cubicBezTo>
                    <a:pt x="206244" y="2502307"/>
                    <a:pt x="188067" y="2467181"/>
                    <a:pt x="170025" y="2431372"/>
                  </a:cubicBezTo>
                  <a:cubicBezTo>
                    <a:pt x="161825" y="2413194"/>
                    <a:pt x="154444" y="2394880"/>
                    <a:pt x="146517" y="2376702"/>
                  </a:cubicBezTo>
                  <a:lnTo>
                    <a:pt x="135036" y="2349366"/>
                  </a:lnTo>
                  <a:lnTo>
                    <a:pt x="124785" y="2322031"/>
                  </a:lnTo>
                  <a:cubicBezTo>
                    <a:pt x="97423" y="2249429"/>
                    <a:pt x="75048" y="2175036"/>
                    <a:pt x="57814" y="2099386"/>
                  </a:cubicBezTo>
                  <a:cubicBezTo>
                    <a:pt x="53714" y="2076971"/>
                    <a:pt x="47973" y="2052642"/>
                    <a:pt x="41686" y="2026810"/>
                  </a:cubicBezTo>
                  <a:cubicBezTo>
                    <a:pt x="35399" y="2000978"/>
                    <a:pt x="30615" y="1973370"/>
                    <a:pt x="24328" y="1944804"/>
                  </a:cubicBezTo>
                  <a:lnTo>
                    <a:pt x="9294" y="1857878"/>
                  </a:lnTo>
                  <a:cubicBezTo>
                    <a:pt x="5877" y="1828493"/>
                    <a:pt x="2597" y="1798834"/>
                    <a:pt x="0" y="1769996"/>
                  </a:cubicBezTo>
                  <a:cubicBezTo>
                    <a:pt x="0" y="1805395"/>
                    <a:pt x="0" y="1832867"/>
                    <a:pt x="1230" y="1856238"/>
                  </a:cubicBezTo>
                  <a:cubicBezTo>
                    <a:pt x="2460" y="1879610"/>
                    <a:pt x="5194" y="1898745"/>
                    <a:pt x="7381" y="1917879"/>
                  </a:cubicBezTo>
                  <a:lnTo>
                    <a:pt x="10797" y="1946991"/>
                  </a:lnTo>
                  <a:cubicBezTo>
                    <a:pt x="12438" y="1956969"/>
                    <a:pt x="14078" y="1967356"/>
                    <a:pt x="15991" y="1978837"/>
                  </a:cubicBezTo>
                  <a:cubicBezTo>
                    <a:pt x="19818" y="2001525"/>
                    <a:pt x="22552" y="2028314"/>
                    <a:pt x="29659" y="2062483"/>
                  </a:cubicBezTo>
                  <a:cubicBezTo>
                    <a:pt x="33486" y="2088315"/>
                    <a:pt x="34716" y="2110593"/>
                    <a:pt x="37313" y="2130821"/>
                  </a:cubicBezTo>
                  <a:cubicBezTo>
                    <a:pt x="39909" y="2151049"/>
                    <a:pt x="40730" y="2168134"/>
                    <a:pt x="41823" y="2185491"/>
                  </a:cubicBezTo>
                  <a:cubicBezTo>
                    <a:pt x="42916" y="2202849"/>
                    <a:pt x="44420" y="2219797"/>
                    <a:pt x="46470" y="2237975"/>
                  </a:cubicBezTo>
                  <a:cubicBezTo>
                    <a:pt x="48520" y="2256153"/>
                    <a:pt x="50707" y="2275971"/>
                    <a:pt x="55354" y="2298523"/>
                  </a:cubicBezTo>
                  <a:cubicBezTo>
                    <a:pt x="55217" y="2282532"/>
                    <a:pt x="55217" y="2265857"/>
                    <a:pt x="55217" y="2249866"/>
                  </a:cubicBezTo>
                  <a:lnTo>
                    <a:pt x="81596" y="2322441"/>
                  </a:lnTo>
                  <a:cubicBezTo>
                    <a:pt x="87336" y="2339116"/>
                    <a:pt x="90206" y="2349776"/>
                    <a:pt x="92940" y="2360300"/>
                  </a:cubicBezTo>
                  <a:cubicBezTo>
                    <a:pt x="101935" y="2390574"/>
                    <a:pt x="114798" y="2419563"/>
                    <a:pt x="131209" y="2446543"/>
                  </a:cubicBezTo>
                  <a:lnTo>
                    <a:pt x="109614" y="2450644"/>
                  </a:lnTo>
                  <a:cubicBezTo>
                    <a:pt x="126552" y="2475628"/>
                    <a:pt x="140326" y="2502635"/>
                    <a:pt x="150617" y="2531009"/>
                  </a:cubicBezTo>
                  <a:cubicBezTo>
                    <a:pt x="165515" y="2562991"/>
                    <a:pt x="177952" y="2596477"/>
                    <a:pt x="185743" y="2615885"/>
                  </a:cubicBezTo>
                  <a:lnTo>
                    <a:pt x="217042" y="2640760"/>
                  </a:lnTo>
                  <a:cubicBezTo>
                    <a:pt x="226473" y="2661398"/>
                    <a:pt x="235357" y="2680123"/>
                    <a:pt x="244377" y="2696387"/>
                  </a:cubicBezTo>
                  <a:cubicBezTo>
                    <a:pt x="253398" y="2712652"/>
                    <a:pt x="260642" y="2727960"/>
                    <a:pt x="267202" y="2741354"/>
                  </a:cubicBezTo>
                  <a:cubicBezTo>
                    <a:pt x="278440" y="2760666"/>
                    <a:pt x="287035" y="2781400"/>
                    <a:pt x="292761" y="2802995"/>
                  </a:cubicBezTo>
                  <a:lnTo>
                    <a:pt x="298638" y="2787960"/>
                  </a:lnTo>
                  <a:cubicBezTo>
                    <a:pt x="309085" y="2807861"/>
                    <a:pt x="321542" y="2826640"/>
                    <a:pt x="335814" y="2843998"/>
                  </a:cubicBezTo>
                  <a:cubicBezTo>
                    <a:pt x="345654" y="2857665"/>
                    <a:pt x="356588" y="2871333"/>
                    <a:pt x="367659" y="2885821"/>
                  </a:cubicBezTo>
                  <a:cubicBezTo>
                    <a:pt x="378730" y="2900308"/>
                    <a:pt x="391167" y="2913976"/>
                    <a:pt x="402375" y="2926824"/>
                  </a:cubicBezTo>
                  <a:cubicBezTo>
                    <a:pt x="424106" y="2954159"/>
                    <a:pt x="445018" y="2976164"/>
                    <a:pt x="453355" y="2988874"/>
                  </a:cubicBezTo>
                  <a:cubicBezTo>
                    <a:pt x="461692" y="3001586"/>
                    <a:pt x="458959" y="3003636"/>
                    <a:pt x="436134" y="2987918"/>
                  </a:cubicBezTo>
                  <a:cubicBezTo>
                    <a:pt x="446385" y="2996529"/>
                    <a:pt x="456909" y="3003909"/>
                    <a:pt x="469756" y="3015253"/>
                  </a:cubicBezTo>
                  <a:cubicBezTo>
                    <a:pt x="487349" y="3028798"/>
                    <a:pt x="504100" y="3043408"/>
                    <a:pt x="519917" y="3058989"/>
                  </a:cubicBezTo>
                  <a:lnTo>
                    <a:pt x="517183" y="3074981"/>
                  </a:lnTo>
                  <a:cubicBezTo>
                    <a:pt x="580737" y="3129925"/>
                    <a:pt x="656593" y="3184595"/>
                    <a:pt x="671901" y="3205096"/>
                  </a:cubicBezTo>
                  <a:cubicBezTo>
                    <a:pt x="650537" y="3190062"/>
                    <a:pt x="626915" y="3178527"/>
                    <a:pt x="601922" y="3170927"/>
                  </a:cubicBezTo>
                  <a:cubicBezTo>
                    <a:pt x="619554" y="3184595"/>
                    <a:pt x="635271" y="3197169"/>
                    <a:pt x="649349" y="3207967"/>
                  </a:cubicBezTo>
                  <a:cubicBezTo>
                    <a:pt x="663427" y="3218764"/>
                    <a:pt x="676684" y="3226828"/>
                    <a:pt x="688302" y="3234345"/>
                  </a:cubicBezTo>
                  <a:cubicBezTo>
                    <a:pt x="705103" y="3246113"/>
                    <a:pt x="722892" y="3256405"/>
                    <a:pt x="741469" y="3265097"/>
                  </a:cubicBezTo>
                  <a:cubicBezTo>
                    <a:pt x="767984" y="3277398"/>
                    <a:pt x="777825" y="3276988"/>
                    <a:pt x="786572" y="3275758"/>
                  </a:cubicBezTo>
                  <a:cubicBezTo>
                    <a:pt x="799771" y="3273544"/>
                    <a:pt x="813329" y="3275307"/>
                    <a:pt x="825525" y="3280815"/>
                  </a:cubicBezTo>
                  <a:cubicBezTo>
                    <a:pt x="848213" y="3288332"/>
                    <a:pt x="884569" y="3307330"/>
                    <a:pt x="954274" y="3341636"/>
                  </a:cubicBezTo>
                  <a:lnTo>
                    <a:pt x="947167" y="3347787"/>
                  </a:lnTo>
                  <a:cubicBezTo>
                    <a:pt x="971905" y="3357354"/>
                    <a:pt x="997600" y="3364324"/>
                    <a:pt x="1022749" y="3372661"/>
                  </a:cubicBezTo>
                  <a:cubicBezTo>
                    <a:pt x="1046120" y="3387969"/>
                    <a:pt x="1070859" y="3399997"/>
                    <a:pt x="1095187" y="3413664"/>
                  </a:cubicBezTo>
                  <a:cubicBezTo>
                    <a:pt x="1153001" y="3419815"/>
                    <a:pt x="1254962" y="3456718"/>
                    <a:pt x="1370863" y="3482002"/>
                  </a:cubicBezTo>
                  <a:cubicBezTo>
                    <a:pt x="1486764" y="3507287"/>
                    <a:pt x="1614420" y="3524236"/>
                    <a:pt x="1708180" y="3515898"/>
                  </a:cubicBezTo>
                  <a:cubicBezTo>
                    <a:pt x="1726631" y="3515898"/>
                    <a:pt x="1746449" y="3515898"/>
                    <a:pt x="1768044" y="3516582"/>
                  </a:cubicBezTo>
                  <a:cubicBezTo>
                    <a:pt x="1789639" y="3517265"/>
                    <a:pt x="1813284" y="3519179"/>
                    <a:pt x="1838843" y="3518632"/>
                  </a:cubicBezTo>
                  <a:cubicBezTo>
                    <a:pt x="1899335" y="3520067"/>
                    <a:pt x="1959815" y="3515488"/>
                    <a:pt x="2019392" y="3504964"/>
                  </a:cubicBezTo>
                  <a:lnTo>
                    <a:pt x="2008184" y="3493210"/>
                  </a:lnTo>
                  <a:cubicBezTo>
                    <a:pt x="2065042" y="3491707"/>
                    <a:pt x="2197754" y="3469975"/>
                    <a:pt x="2326230" y="3431296"/>
                  </a:cubicBezTo>
                  <a:cubicBezTo>
                    <a:pt x="2454706" y="3392616"/>
                    <a:pt x="2578124" y="3339039"/>
                    <a:pt x="2632248" y="3323868"/>
                  </a:cubicBezTo>
                  <a:cubicBezTo>
                    <a:pt x="2644741" y="3315627"/>
                    <a:pt x="2656618" y="3306497"/>
                    <a:pt x="2667784" y="3296533"/>
                  </a:cubicBezTo>
                  <a:cubicBezTo>
                    <a:pt x="2670654" y="3293526"/>
                    <a:pt x="2666417" y="3295849"/>
                    <a:pt x="2659447" y="3299950"/>
                  </a:cubicBezTo>
                  <a:cubicBezTo>
                    <a:pt x="2645779" y="3307877"/>
                    <a:pt x="2619264" y="3321545"/>
                    <a:pt x="2617624" y="3316488"/>
                  </a:cubicBezTo>
                  <a:lnTo>
                    <a:pt x="2648923" y="3295849"/>
                  </a:lnTo>
                  <a:lnTo>
                    <a:pt x="2676258" y="3276715"/>
                  </a:lnTo>
                  <a:cubicBezTo>
                    <a:pt x="2693479" y="3264687"/>
                    <a:pt x="2708787" y="3254710"/>
                    <a:pt x="2722455" y="3245689"/>
                  </a:cubicBezTo>
                  <a:cubicBezTo>
                    <a:pt x="2749790" y="3226828"/>
                    <a:pt x="2770701" y="3213570"/>
                    <a:pt x="2789973" y="3202636"/>
                  </a:cubicBezTo>
                  <a:cubicBezTo>
                    <a:pt x="2809244" y="3191702"/>
                    <a:pt x="2825372" y="3181588"/>
                    <a:pt x="2843140" y="3171337"/>
                  </a:cubicBezTo>
                  <a:cubicBezTo>
                    <a:pt x="2852024" y="3166007"/>
                    <a:pt x="2861455" y="3160813"/>
                    <a:pt x="2870475" y="3154389"/>
                  </a:cubicBezTo>
                  <a:cubicBezTo>
                    <a:pt x="2879496" y="3147966"/>
                    <a:pt x="2890293" y="3140722"/>
                    <a:pt x="2901501" y="3132248"/>
                  </a:cubicBezTo>
                  <a:cubicBezTo>
                    <a:pt x="2996217" y="3041222"/>
                    <a:pt x="2822365" y="3194026"/>
                    <a:pt x="2869108" y="3140039"/>
                  </a:cubicBezTo>
                  <a:cubicBezTo>
                    <a:pt x="2888790" y="3124731"/>
                    <a:pt x="2905327" y="3111337"/>
                    <a:pt x="2919542" y="3099036"/>
                  </a:cubicBezTo>
                  <a:cubicBezTo>
                    <a:pt x="2933756" y="3086735"/>
                    <a:pt x="2944827" y="3075391"/>
                    <a:pt x="2954804" y="3065413"/>
                  </a:cubicBezTo>
                  <a:cubicBezTo>
                    <a:pt x="2972162" y="3048274"/>
                    <a:pt x="2988372" y="3030014"/>
                    <a:pt x="3003324" y="3010743"/>
                  </a:cubicBezTo>
                  <a:lnTo>
                    <a:pt x="3026423" y="2981904"/>
                  </a:lnTo>
                  <a:lnTo>
                    <a:pt x="3040090" y="2965640"/>
                  </a:lnTo>
                  <a:lnTo>
                    <a:pt x="3055125" y="2946915"/>
                  </a:lnTo>
                  <a:cubicBezTo>
                    <a:pt x="3065785" y="2933247"/>
                    <a:pt x="3078360" y="2918760"/>
                    <a:pt x="3093394" y="2901538"/>
                  </a:cubicBezTo>
                  <a:cubicBezTo>
                    <a:pt x="3108428" y="2884317"/>
                    <a:pt x="3124420" y="2863406"/>
                    <a:pt x="3144238" y="2840034"/>
                  </a:cubicBezTo>
                  <a:cubicBezTo>
                    <a:pt x="3165286" y="2825136"/>
                    <a:pt x="3109658" y="2893475"/>
                    <a:pt x="3096948" y="2916026"/>
                  </a:cubicBezTo>
                  <a:cubicBezTo>
                    <a:pt x="3165149" y="2823209"/>
                    <a:pt x="3227911" y="2726511"/>
                    <a:pt x="3284878" y="2626409"/>
                  </a:cubicBezTo>
                  <a:cubicBezTo>
                    <a:pt x="3350988" y="2507282"/>
                    <a:pt x="3402528" y="2380624"/>
                    <a:pt x="3438365" y="2249183"/>
                  </a:cubicBezTo>
                  <a:cubicBezTo>
                    <a:pt x="3450392" y="2214330"/>
                    <a:pt x="3459140" y="2176198"/>
                    <a:pt x="3469664" y="2136698"/>
                  </a:cubicBezTo>
                  <a:cubicBezTo>
                    <a:pt x="3474447" y="2116743"/>
                    <a:pt x="3478138" y="2095695"/>
                    <a:pt x="3482511" y="2075467"/>
                  </a:cubicBezTo>
                  <a:cubicBezTo>
                    <a:pt x="3484562" y="2065080"/>
                    <a:pt x="3486612" y="2054556"/>
                    <a:pt x="3488798" y="2043895"/>
                  </a:cubicBezTo>
                  <a:lnTo>
                    <a:pt x="3493719" y="2011639"/>
                  </a:lnTo>
                  <a:cubicBezTo>
                    <a:pt x="3508193" y="1920736"/>
                    <a:pt x="3515327" y="1828821"/>
                    <a:pt x="3515040" y="1736783"/>
                  </a:cubicBezTo>
                  <a:cubicBezTo>
                    <a:pt x="3515040" y="1713138"/>
                    <a:pt x="3515040" y="1689220"/>
                    <a:pt x="3513947" y="1665438"/>
                  </a:cubicBezTo>
                  <a:lnTo>
                    <a:pt x="3509983" y="1593820"/>
                  </a:lnTo>
                  <a:cubicBezTo>
                    <a:pt x="3505336" y="1546257"/>
                    <a:pt x="3501236" y="1498147"/>
                    <a:pt x="3493035" y="1451677"/>
                  </a:cubicBezTo>
                  <a:cubicBezTo>
                    <a:pt x="3484835" y="1405207"/>
                    <a:pt x="3476224" y="1359010"/>
                    <a:pt x="3466930" y="1313907"/>
                  </a:cubicBezTo>
                  <a:cubicBezTo>
                    <a:pt x="3461367" y="1291674"/>
                    <a:pt x="3455819" y="1269624"/>
                    <a:pt x="3450256" y="1247756"/>
                  </a:cubicBezTo>
                  <a:cubicBezTo>
                    <a:pt x="3444925" y="1225887"/>
                    <a:pt x="3437681" y="1204976"/>
                    <a:pt x="3431668" y="1183928"/>
                  </a:cubicBezTo>
                  <a:lnTo>
                    <a:pt x="3424971" y="1179417"/>
                  </a:lnTo>
                  <a:cubicBezTo>
                    <a:pt x="3422647" y="1170534"/>
                    <a:pt x="3420460" y="1161786"/>
                    <a:pt x="3418137" y="1152082"/>
                  </a:cubicBezTo>
                  <a:cubicBezTo>
                    <a:pt x="3415813" y="1142378"/>
                    <a:pt x="3412533" y="1134588"/>
                    <a:pt x="3409663" y="1125840"/>
                  </a:cubicBezTo>
                  <a:cubicBezTo>
                    <a:pt x="3403649" y="1108346"/>
                    <a:pt x="3397362" y="1090715"/>
                    <a:pt x="3390802" y="1072947"/>
                  </a:cubicBezTo>
                  <a:cubicBezTo>
                    <a:pt x="3383968" y="1055315"/>
                    <a:pt x="3375767" y="1037958"/>
                    <a:pt x="3367977" y="1020326"/>
                  </a:cubicBezTo>
                  <a:cubicBezTo>
                    <a:pt x="3360186" y="1002695"/>
                    <a:pt x="3352259" y="984790"/>
                    <a:pt x="3342692" y="967569"/>
                  </a:cubicBezTo>
                  <a:lnTo>
                    <a:pt x="3315356" y="914812"/>
                  </a:lnTo>
                  <a:cubicBezTo>
                    <a:pt x="3305789" y="897181"/>
                    <a:pt x="3295128" y="879960"/>
                    <a:pt x="3285014" y="862192"/>
                  </a:cubicBezTo>
                  <a:lnTo>
                    <a:pt x="3269570" y="834857"/>
                  </a:lnTo>
                  <a:cubicBezTo>
                    <a:pt x="3264239" y="826109"/>
                    <a:pt x="3258636" y="817362"/>
                    <a:pt x="3253169" y="808478"/>
                  </a:cubicBezTo>
                  <a:lnTo>
                    <a:pt x="3220093" y="754764"/>
                  </a:lnTo>
                  <a:cubicBezTo>
                    <a:pt x="3233487" y="780186"/>
                    <a:pt x="3246198" y="804788"/>
                    <a:pt x="3259046" y="829253"/>
                  </a:cubicBezTo>
                  <a:close/>
                </a:path>
              </a:pathLst>
            </a:custGeom>
            <a:grpFill/>
            <a:ln w="13639" cap="flat">
              <a:noFill/>
              <a:prstDash val="solid"/>
              <a:miter/>
            </a:ln>
          </p:spPr>
          <p:txBody>
            <a:bodyPr rtlCol="0" anchor="ctr"/>
            <a:lstStyle/>
            <a:p>
              <a:endParaRPr lang="it-CO" dirty="0"/>
            </a:p>
          </p:txBody>
        </p:sp>
        <p:sp>
          <p:nvSpPr>
            <p:cNvPr id="152" name="Figura a mano libera 151">
              <a:extLst>
                <a:ext uri="{FF2B5EF4-FFF2-40B4-BE49-F238E27FC236}">
                  <a16:creationId xmlns:a16="http://schemas.microsoft.com/office/drawing/2014/main" id="{FA6CCA75-C2A6-AD9A-1D72-E6A830C6F00E}"/>
                </a:ext>
              </a:extLst>
            </p:cNvPr>
            <p:cNvSpPr/>
            <p:nvPr/>
          </p:nvSpPr>
          <p:spPr>
            <a:xfrm>
              <a:off x="2649417" y="426185"/>
              <a:ext cx="173988" cy="21321"/>
            </a:xfrm>
            <a:custGeom>
              <a:avLst/>
              <a:gdLst>
                <a:gd name="connsiteX0" fmla="*/ 0 w 173988"/>
                <a:gd name="connsiteY0" fmla="*/ 13258 h 21321"/>
                <a:gd name="connsiteX1" fmla="*/ 27335 w 173988"/>
                <a:gd name="connsiteY1" fmla="*/ 21321 h 21321"/>
                <a:gd name="connsiteX2" fmla="*/ 100320 w 173988"/>
                <a:gd name="connsiteY2" fmla="*/ 10661 h 21321"/>
                <a:gd name="connsiteX3" fmla="*/ 137086 w 173988"/>
                <a:gd name="connsiteY3" fmla="*/ 5877 h 21321"/>
                <a:gd name="connsiteX4" fmla="*/ 173989 w 173988"/>
                <a:gd name="connsiteY4" fmla="*/ 3007 h 21321"/>
                <a:gd name="connsiteX5" fmla="*/ 132986 w 173988"/>
                <a:gd name="connsiteY5" fmla="*/ 0 h 21321"/>
                <a:gd name="connsiteX6" fmla="*/ 95400 w 173988"/>
                <a:gd name="connsiteY6" fmla="*/ 2597 h 21321"/>
                <a:gd name="connsiteX7" fmla="*/ 54397 w 173988"/>
                <a:gd name="connsiteY7" fmla="*/ 6834 h 21321"/>
                <a:gd name="connsiteX8" fmla="*/ 0 w 173988"/>
                <a:gd name="connsiteY8" fmla="*/ 13258 h 2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88" h="21321">
                  <a:moveTo>
                    <a:pt x="0" y="13258"/>
                  </a:moveTo>
                  <a:lnTo>
                    <a:pt x="27335" y="21321"/>
                  </a:lnTo>
                  <a:cubicBezTo>
                    <a:pt x="51527" y="16401"/>
                    <a:pt x="75992" y="13941"/>
                    <a:pt x="100320" y="10661"/>
                  </a:cubicBezTo>
                  <a:lnTo>
                    <a:pt x="137086" y="5877"/>
                  </a:lnTo>
                  <a:lnTo>
                    <a:pt x="173989" y="3007"/>
                  </a:lnTo>
                  <a:cubicBezTo>
                    <a:pt x="160403" y="1142"/>
                    <a:pt x="146708" y="137"/>
                    <a:pt x="132986" y="0"/>
                  </a:cubicBezTo>
                  <a:cubicBezTo>
                    <a:pt x="120275" y="0"/>
                    <a:pt x="108111" y="1367"/>
                    <a:pt x="95400" y="2597"/>
                  </a:cubicBezTo>
                  <a:lnTo>
                    <a:pt x="54397" y="6834"/>
                  </a:lnTo>
                  <a:cubicBezTo>
                    <a:pt x="37859" y="8747"/>
                    <a:pt x="20501" y="11344"/>
                    <a:pt x="0" y="13258"/>
                  </a:cubicBezTo>
                  <a:close/>
                </a:path>
              </a:pathLst>
            </a:custGeom>
            <a:grpFill/>
            <a:ln w="13639" cap="flat">
              <a:noFill/>
              <a:prstDash val="solid"/>
              <a:miter/>
            </a:ln>
          </p:spPr>
          <p:txBody>
            <a:bodyPr rtlCol="0" anchor="ctr"/>
            <a:lstStyle/>
            <a:p>
              <a:endParaRPr lang="it-CO"/>
            </a:p>
          </p:txBody>
        </p:sp>
        <p:sp>
          <p:nvSpPr>
            <p:cNvPr id="153" name="Figura a mano libera 152">
              <a:extLst>
                <a:ext uri="{FF2B5EF4-FFF2-40B4-BE49-F238E27FC236}">
                  <a16:creationId xmlns:a16="http://schemas.microsoft.com/office/drawing/2014/main" id="{39134E78-8F69-6E5B-2FE0-4224E9B0C289}"/>
                </a:ext>
              </a:extLst>
            </p:cNvPr>
            <p:cNvSpPr/>
            <p:nvPr/>
          </p:nvSpPr>
          <p:spPr>
            <a:xfrm>
              <a:off x="2599394" y="400006"/>
              <a:ext cx="126698" cy="16475"/>
            </a:xfrm>
            <a:custGeom>
              <a:avLst/>
              <a:gdLst>
                <a:gd name="connsiteX0" fmla="*/ 77632 w 126698"/>
                <a:gd name="connsiteY0" fmla="*/ 484 h 16475"/>
                <a:gd name="connsiteX1" fmla="*/ 0 w 126698"/>
                <a:gd name="connsiteY1" fmla="*/ 16476 h 16475"/>
                <a:gd name="connsiteX2" fmla="*/ 63281 w 126698"/>
                <a:gd name="connsiteY2" fmla="*/ 7318 h 16475"/>
                <a:gd name="connsiteX3" fmla="*/ 94853 w 126698"/>
                <a:gd name="connsiteY3" fmla="*/ 3081 h 16475"/>
                <a:gd name="connsiteX4" fmla="*/ 126699 w 126698"/>
                <a:gd name="connsiteY4" fmla="*/ 348 h 16475"/>
                <a:gd name="connsiteX5" fmla="*/ 77632 w 126698"/>
                <a:gd name="connsiteY5" fmla="*/ 484 h 1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8" h="16475">
                  <a:moveTo>
                    <a:pt x="77632" y="484"/>
                  </a:moveTo>
                  <a:cubicBezTo>
                    <a:pt x="51664" y="5952"/>
                    <a:pt x="25695" y="10188"/>
                    <a:pt x="0" y="16476"/>
                  </a:cubicBezTo>
                  <a:cubicBezTo>
                    <a:pt x="20911" y="12375"/>
                    <a:pt x="42233" y="10462"/>
                    <a:pt x="63281" y="7318"/>
                  </a:cubicBezTo>
                  <a:lnTo>
                    <a:pt x="94853" y="3081"/>
                  </a:lnTo>
                  <a:lnTo>
                    <a:pt x="126699" y="348"/>
                  </a:lnTo>
                  <a:cubicBezTo>
                    <a:pt x="110434" y="74"/>
                    <a:pt x="94033" y="-336"/>
                    <a:pt x="77632" y="484"/>
                  </a:cubicBezTo>
                  <a:close/>
                </a:path>
              </a:pathLst>
            </a:custGeom>
            <a:grpFill/>
            <a:ln w="13639" cap="flat">
              <a:noFill/>
              <a:prstDash val="solid"/>
              <a:miter/>
            </a:ln>
          </p:spPr>
          <p:txBody>
            <a:bodyPr rtlCol="0" anchor="ctr"/>
            <a:lstStyle/>
            <a:p>
              <a:endParaRPr lang="it-CO"/>
            </a:p>
          </p:txBody>
        </p:sp>
        <p:sp>
          <p:nvSpPr>
            <p:cNvPr id="159" name="Figura a mano libera 158">
              <a:extLst>
                <a:ext uri="{FF2B5EF4-FFF2-40B4-BE49-F238E27FC236}">
                  <a16:creationId xmlns:a16="http://schemas.microsoft.com/office/drawing/2014/main" id="{C62BD80F-CFD6-8A94-E108-7BFEE5BE4ABE}"/>
                </a:ext>
              </a:extLst>
            </p:cNvPr>
            <p:cNvSpPr/>
            <p:nvPr/>
          </p:nvSpPr>
          <p:spPr>
            <a:xfrm>
              <a:off x="4110896" y="961410"/>
              <a:ext cx="190526" cy="236859"/>
            </a:xfrm>
            <a:custGeom>
              <a:avLst/>
              <a:gdLst>
                <a:gd name="connsiteX0" fmla="*/ 190527 w 190526"/>
                <a:gd name="connsiteY0" fmla="*/ 236860 h 236859"/>
                <a:gd name="connsiteX1" fmla="*/ 181506 w 190526"/>
                <a:gd name="connsiteY1" fmla="*/ 219502 h 236859"/>
                <a:gd name="connsiteX2" fmla="*/ 0 w 190526"/>
                <a:gd name="connsiteY2" fmla="*/ 0 h 236859"/>
                <a:gd name="connsiteX3" fmla="*/ 190527 w 190526"/>
                <a:gd name="connsiteY3" fmla="*/ 236860 h 236859"/>
              </a:gdLst>
              <a:ahLst/>
              <a:cxnLst>
                <a:cxn ang="0">
                  <a:pos x="connsiteX0" y="connsiteY0"/>
                </a:cxn>
                <a:cxn ang="0">
                  <a:pos x="connsiteX1" y="connsiteY1"/>
                </a:cxn>
                <a:cxn ang="0">
                  <a:pos x="connsiteX2" y="connsiteY2"/>
                </a:cxn>
                <a:cxn ang="0">
                  <a:pos x="connsiteX3" y="connsiteY3"/>
                </a:cxn>
              </a:cxnLst>
              <a:rect l="l" t="t" r="r" b="b"/>
              <a:pathLst>
                <a:path w="190526" h="236859">
                  <a:moveTo>
                    <a:pt x="190527" y="236860"/>
                  </a:moveTo>
                  <a:lnTo>
                    <a:pt x="181506" y="219502"/>
                  </a:lnTo>
                  <a:cubicBezTo>
                    <a:pt x="127150" y="141464"/>
                    <a:pt x="66438" y="68047"/>
                    <a:pt x="0" y="0"/>
                  </a:cubicBezTo>
                  <a:cubicBezTo>
                    <a:pt x="70443" y="73115"/>
                    <a:pt x="134202" y="152384"/>
                    <a:pt x="190527" y="236860"/>
                  </a:cubicBezTo>
                  <a:close/>
                </a:path>
              </a:pathLst>
            </a:custGeom>
            <a:grpFill/>
            <a:ln w="13639" cap="flat">
              <a:noFill/>
              <a:prstDash val="solid"/>
              <a:miter/>
            </a:ln>
          </p:spPr>
          <p:txBody>
            <a:bodyPr rtlCol="0" anchor="ctr"/>
            <a:lstStyle/>
            <a:p>
              <a:endParaRPr lang="it-CO"/>
            </a:p>
          </p:txBody>
        </p:sp>
        <p:sp>
          <p:nvSpPr>
            <p:cNvPr id="175" name="Figura a mano libera 174">
              <a:extLst>
                <a:ext uri="{FF2B5EF4-FFF2-40B4-BE49-F238E27FC236}">
                  <a16:creationId xmlns:a16="http://schemas.microsoft.com/office/drawing/2014/main" id="{9970C9DF-F0CC-6D7B-9F92-F42FDD068314}"/>
                </a:ext>
              </a:extLst>
            </p:cNvPr>
            <p:cNvSpPr/>
            <p:nvPr/>
          </p:nvSpPr>
          <p:spPr>
            <a:xfrm>
              <a:off x="4239235" y="2889912"/>
              <a:ext cx="61914" cy="113167"/>
            </a:xfrm>
            <a:custGeom>
              <a:avLst/>
              <a:gdLst>
                <a:gd name="connsiteX0" fmla="*/ 11754 w 61914"/>
                <a:gd name="connsiteY0" fmla="*/ 98270 h 113167"/>
                <a:gd name="connsiteX1" fmla="*/ 37039 w 61914"/>
                <a:gd name="connsiteY1" fmla="*/ 49750 h 113167"/>
                <a:gd name="connsiteX2" fmla="*/ 61914 w 61914"/>
                <a:gd name="connsiteY2" fmla="*/ 0 h 113167"/>
                <a:gd name="connsiteX3" fmla="*/ 32392 w 61914"/>
                <a:gd name="connsiteY3" fmla="*/ 57267 h 113167"/>
                <a:gd name="connsiteX4" fmla="*/ 0 w 61914"/>
                <a:gd name="connsiteY4" fmla="*/ 113168 h 113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4" h="113167">
                  <a:moveTo>
                    <a:pt x="11754" y="98270"/>
                  </a:moveTo>
                  <a:cubicBezTo>
                    <a:pt x="19189" y="81596"/>
                    <a:pt x="27636" y="65399"/>
                    <a:pt x="37039" y="49750"/>
                  </a:cubicBezTo>
                  <a:cubicBezTo>
                    <a:pt x="46196" y="32529"/>
                    <a:pt x="55627" y="15308"/>
                    <a:pt x="61914" y="0"/>
                  </a:cubicBezTo>
                  <a:lnTo>
                    <a:pt x="32392" y="57267"/>
                  </a:lnTo>
                  <a:lnTo>
                    <a:pt x="0" y="113168"/>
                  </a:lnTo>
                  <a:close/>
                </a:path>
              </a:pathLst>
            </a:custGeom>
            <a:grpFill/>
            <a:ln w="13639" cap="flat">
              <a:noFill/>
              <a:prstDash val="solid"/>
              <a:miter/>
            </a:ln>
          </p:spPr>
          <p:txBody>
            <a:bodyPr rtlCol="0" anchor="ctr"/>
            <a:lstStyle/>
            <a:p>
              <a:endParaRPr lang="it-CO"/>
            </a:p>
          </p:txBody>
        </p:sp>
        <p:sp>
          <p:nvSpPr>
            <p:cNvPr id="176" name="Figura a mano libera 175">
              <a:extLst>
                <a:ext uri="{FF2B5EF4-FFF2-40B4-BE49-F238E27FC236}">
                  <a16:creationId xmlns:a16="http://schemas.microsoft.com/office/drawing/2014/main" id="{6CE0EC3E-EE31-80DC-92F4-5DD427CBF179}"/>
                </a:ext>
              </a:extLst>
            </p:cNvPr>
            <p:cNvSpPr/>
            <p:nvPr/>
          </p:nvSpPr>
          <p:spPr>
            <a:xfrm>
              <a:off x="3184558" y="3649422"/>
              <a:ext cx="67416" cy="25285"/>
            </a:xfrm>
            <a:custGeom>
              <a:avLst/>
              <a:gdLst>
                <a:gd name="connsiteX0" fmla="*/ 58854 w 67416"/>
                <a:gd name="connsiteY0" fmla="*/ 0 h 25285"/>
                <a:gd name="connsiteX1" fmla="*/ 31519 w 67416"/>
                <a:gd name="connsiteY1" fmla="*/ 25285 h 25285"/>
                <a:gd name="connsiteX2" fmla="*/ 58854 w 67416"/>
                <a:gd name="connsiteY2" fmla="*/ 0 h 25285"/>
              </a:gdLst>
              <a:ahLst/>
              <a:cxnLst>
                <a:cxn ang="0">
                  <a:pos x="connsiteX0" y="connsiteY0"/>
                </a:cxn>
                <a:cxn ang="0">
                  <a:pos x="connsiteX1" y="connsiteY1"/>
                </a:cxn>
                <a:cxn ang="0">
                  <a:pos x="connsiteX2" y="connsiteY2"/>
                </a:cxn>
              </a:cxnLst>
              <a:rect l="l" t="t" r="r" b="b"/>
              <a:pathLst>
                <a:path w="67416" h="25285">
                  <a:moveTo>
                    <a:pt x="58854" y="0"/>
                  </a:moveTo>
                  <a:cubicBezTo>
                    <a:pt x="17031" y="31299"/>
                    <a:pt x="-34359" y="20228"/>
                    <a:pt x="31519" y="25285"/>
                  </a:cubicBezTo>
                  <a:cubicBezTo>
                    <a:pt x="105324" y="4920"/>
                    <a:pt x="39172" y="11618"/>
                    <a:pt x="58854" y="0"/>
                  </a:cubicBezTo>
                  <a:close/>
                </a:path>
              </a:pathLst>
            </a:custGeom>
            <a:grpFill/>
            <a:ln w="13639" cap="flat">
              <a:noFill/>
              <a:prstDash val="solid"/>
              <a:miter/>
            </a:ln>
          </p:spPr>
          <p:txBody>
            <a:bodyPr rtlCol="0" anchor="ctr"/>
            <a:lstStyle/>
            <a:p>
              <a:endParaRPr lang="it-CO"/>
            </a:p>
          </p:txBody>
        </p:sp>
        <p:sp>
          <p:nvSpPr>
            <p:cNvPr id="177" name="Figura a mano libera 176">
              <a:extLst>
                <a:ext uri="{FF2B5EF4-FFF2-40B4-BE49-F238E27FC236}">
                  <a16:creationId xmlns:a16="http://schemas.microsoft.com/office/drawing/2014/main" id="{779A26A4-0DD7-DEA3-AD78-145B3D214BA2}"/>
                </a:ext>
              </a:extLst>
            </p:cNvPr>
            <p:cNvSpPr/>
            <p:nvPr/>
          </p:nvSpPr>
          <p:spPr>
            <a:xfrm>
              <a:off x="2965276" y="3706617"/>
              <a:ext cx="91846" cy="14286"/>
            </a:xfrm>
            <a:custGeom>
              <a:avLst/>
              <a:gdLst>
                <a:gd name="connsiteX0" fmla="*/ 0 w 91846"/>
                <a:gd name="connsiteY0" fmla="*/ 14286 h 14286"/>
                <a:gd name="connsiteX1" fmla="*/ 91846 w 91846"/>
                <a:gd name="connsiteY1" fmla="*/ 619 h 14286"/>
                <a:gd name="connsiteX2" fmla="*/ 36083 w 91846"/>
                <a:gd name="connsiteY2" fmla="*/ 3763 h 14286"/>
                <a:gd name="connsiteX3" fmla="*/ 0 w 91846"/>
                <a:gd name="connsiteY3" fmla="*/ 14286 h 14286"/>
              </a:gdLst>
              <a:ahLst/>
              <a:cxnLst>
                <a:cxn ang="0">
                  <a:pos x="connsiteX0" y="connsiteY0"/>
                </a:cxn>
                <a:cxn ang="0">
                  <a:pos x="connsiteX1" y="connsiteY1"/>
                </a:cxn>
                <a:cxn ang="0">
                  <a:pos x="connsiteX2" y="connsiteY2"/>
                </a:cxn>
                <a:cxn ang="0">
                  <a:pos x="connsiteX3" y="connsiteY3"/>
                </a:cxn>
              </a:cxnLst>
              <a:rect l="l" t="t" r="r" b="b"/>
              <a:pathLst>
                <a:path w="91846" h="14286">
                  <a:moveTo>
                    <a:pt x="0" y="14286"/>
                  </a:moveTo>
                  <a:cubicBezTo>
                    <a:pt x="31026" y="13193"/>
                    <a:pt x="61846" y="8614"/>
                    <a:pt x="91846" y="619"/>
                  </a:cubicBezTo>
                  <a:cubicBezTo>
                    <a:pt x="73204" y="-816"/>
                    <a:pt x="54452" y="250"/>
                    <a:pt x="36083" y="3763"/>
                  </a:cubicBezTo>
                  <a:cubicBezTo>
                    <a:pt x="25012" y="6633"/>
                    <a:pt x="16675" y="11006"/>
                    <a:pt x="0" y="14286"/>
                  </a:cubicBezTo>
                  <a:close/>
                </a:path>
              </a:pathLst>
            </a:custGeom>
            <a:grpFill/>
            <a:ln w="13639" cap="flat">
              <a:noFill/>
              <a:prstDash val="solid"/>
              <a:miter/>
            </a:ln>
          </p:spPr>
          <p:txBody>
            <a:bodyPr rtlCol="0" anchor="ctr"/>
            <a:lstStyle/>
            <a:p>
              <a:endParaRPr lang="it-CO"/>
            </a:p>
          </p:txBody>
        </p:sp>
      </p:grpSp>
      <p:sp>
        <p:nvSpPr>
          <p:cNvPr id="179" name="CasellaDiTesto 178">
            <a:extLst>
              <a:ext uri="{FF2B5EF4-FFF2-40B4-BE49-F238E27FC236}">
                <a16:creationId xmlns:a16="http://schemas.microsoft.com/office/drawing/2014/main" id="{B3272DC3-9416-3DFA-382B-0EFD1E32D0C9}"/>
              </a:ext>
            </a:extLst>
          </p:cNvPr>
          <p:cNvSpPr txBox="1"/>
          <p:nvPr/>
        </p:nvSpPr>
        <p:spPr>
          <a:xfrm>
            <a:off x="2650745" y="1865633"/>
            <a:ext cx="4770952" cy="3785652"/>
          </a:xfrm>
          <a:prstGeom prst="rect">
            <a:avLst/>
          </a:prstGeom>
          <a:noFill/>
        </p:spPr>
        <p:txBody>
          <a:bodyPr wrap="square">
            <a:spAutoFit/>
          </a:bodyPr>
          <a:lstStyle/>
          <a:p>
            <a:r>
              <a:rPr lang="en-IN" sz="2000" dirty="0">
                <a:latin typeface="Proxima Nova Thin" panose="02000506030000020004" pitchFamily="2" charset="0"/>
              </a:rPr>
              <a:t>An older cross border male migrant, with papers; he has difficulty seeing and has recently lost his wife and now living alone. He is a wheelchair user, having an amputation of his right leg </a:t>
            </a:r>
          </a:p>
          <a:p>
            <a:endParaRPr lang="en-IN" sz="2000" dirty="0">
              <a:latin typeface="Proxima Nova Thin" panose="02000506030000020004" pitchFamily="2" charset="0"/>
            </a:endParaRPr>
          </a:p>
          <a:p>
            <a:r>
              <a:rPr lang="en-IN" sz="2000" dirty="0">
                <a:latin typeface="Proxima Nova Thin" panose="02000506030000020004" pitchFamily="2" charset="0"/>
              </a:rPr>
              <a:t>He is becoming depressed and neglectful in his old shack; he has no income and now has no motivation to work. </a:t>
            </a:r>
          </a:p>
          <a:p>
            <a:endParaRPr lang="en-IN" sz="2000" dirty="0">
              <a:latin typeface="Proxima Nova Thin" panose="02000506030000020004" pitchFamily="2" charset="0"/>
            </a:endParaRPr>
          </a:p>
          <a:p>
            <a:r>
              <a:rPr lang="en-IN" sz="2000" dirty="0">
                <a:latin typeface="Proxima Nova Thin" panose="02000506030000020004" pitchFamily="2" charset="0"/>
              </a:rPr>
              <a:t>No one in the community is supporting him.  </a:t>
            </a:r>
            <a:endParaRPr lang="en-US" sz="2000" dirty="0">
              <a:latin typeface="Proxima Nova Thin" panose="02000506030000020004" pitchFamily="2" charset="0"/>
            </a:endParaRPr>
          </a:p>
        </p:txBody>
      </p:sp>
      <p:sp>
        <p:nvSpPr>
          <p:cNvPr id="181" name="Elemento grafico 36">
            <a:extLst>
              <a:ext uri="{FF2B5EF4-FFF2-40B4-BE49-F238E27FC236}">
                <a16:creationId xmlns:a16="http://schemas.microsoft.com/office/drawing/2014/main" id="{3EFC72E0-BD4E-2035-DD79-901EBB7D67DF}"/>
              </a:ext>
            </a:extLst>
          </p:cNvPr>
          <p:cNvSpPr/>
          <p:nvPr/>
        </p:nvSpPr>
        <p:spPr>
          <a:xfrm>
            <a:off x="2454798" y="1940457"/>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182" name="Elemento grafico 36">
            <a:extLst>
              <a:ext uri="{FF2B5EF4-FFF2-40B4-BE49-F238E27FC236}">
                <a16:creationId xmlns:a16="http://schemas.microsoft.com/office/drawing/2014/main" id="{75FF208A-974A-228D-3AF8-50BE5487A56D}"/>
              </a:ext>
            </a:extLst>
          </p:cNvPr>
          <p:cNvSpPr/>
          <p:nvPr/>
        </p:nvSpPr>
        <p:spPr>
          <a:xfrm>
            <a:off x="2454798" y="3789135"/>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
        <p:nvSpPr>
          <p:cNvPr id="183" name="Elemento grafico 36">
            <a:extLst>
              <a:ext uri="{FF2B5EF4-FFF2-40B4-BE49-F238E27FC236}">
                <a16:creationId xmlns:a16="http://schemas.microsoft.com/office/drawing/2014/main" id="{59B86A6C-7D0C-A40D-D555-1B92EB1E5EEB}"/>
              </a:ext>
            </a:extLst>
          </p:cNvPr>
          <p:cNvSpPr/>
          <p:nvPr/>
        </p:nvSpPr>
        <p:spPr>
          <a:xfrm>
            <a:off x="2454798" y="5021587"/>
            <a:ext cx="195947" cy="195947"/>
          </a:xfrm>
          <a:custGeom>
            <a:avLst/>
            <a:gdLst>
              <a:gd name="connsiteX0" fmla="*/ 378026 w 378026"/>
              <a:gd name="connsiteY0" fmla="*/ 189013 h 378026"/>
              <a:gd name="connsiteX1" fmla="*/ 189013 w 378026"/>
              <a:gd name="connsiteY1" fmla="*/ 378026 h 378026"/>
              <a:gd name="connsiteX2" fmla="*/ 0 w 378026"/>
              <a:gd name="connsiteY2" fmla="*/ 189013 h 378026"/>
              <a:gd name="connsiteX3" fmla="*/ 189013 w 378026"/>
              <a:gd name="connsiteY3" fmla="*/ 0 h 378026"/>
              <a:gd name="connsiteX4" fmla="*/ 378026 w 378026"/>
              <a:gd name="connsiteY4" fmla="*/ 189013 h 37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026" h="378026">
                <a:moveTo>
                  <a:pt x="378026" y="189013"/>
                </a:moveTo>
                <a:cubicBezTo>
                  <a:pt x="378026" y="293402"/>
                  <a:pt x="293402" y="378026"/>
                  <a:pt x="189013" y="378026"/>
                </a:cubicBezTo>
                <a:cubicBezTo>
                  <a:pt x="84624" y="378026"/>
                  <a:pt x="0" y="293402"/>
                  <a:pt x="0" y="189013"/>
                </a:cubicBezTo>
                <a:cubicBezTo>
                  <a:pt x="0" y="84624"/>
                  <a:pt x="84624" y="0"/>
                  <a:pt x="189013" y="0"/>
                </a:cubicBezTo>
                <a:cubicBezTo>
                  <a:pt x="293402" y="0"/>
                  <a:pt x="378026" y="84624"/>
                  <a:pt x="378026" y="189013"/>
                </a:cubicBezTo>
                <a:close/>
              </a:path>
            </a:pathLst>
          </a:custGeom>
          <a:solidFill>
            <a:srgbClr val="E61851"/>
          </a:solidFill>
          <a:ln w="9293" cap="flat">
            <a:noFill/>
            <a:prstDash val="solid"/>
            <a:miter/>
          </a:ln>
        </p:spPr>
        <p:txBody>
          <a:bodyPr rtlCol="0" anchor="ctr"/>
          <a:lstStyle/>
          <a:p>
            <a:endParaRPr lang="it-CO"/>
          </a:p>
        </p:txBody>
      </p:sp>
    </p:spTree>
    <p:extLst>
      <p:ext uri="{BB962C8B-B14F-4D97-AF65-F5344CB8AC3E}">
        <p14:creationId xmlns:p14="http://schemas.microsoft.com/office/powerpoint/2010/main" val="1173437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3E8A064A0CE34DAD7DAD3792D68BE5" ma:contentTypeVersion="18" ma:contentTypeDescription="Create a new document." ma:contentTypeScope="" ma:versionID="131c83b3b4b8435fae8409966f7f369b">
  <xsd:schema xmlns:xsd="http://www.w3.org/2001/XMLSchema" xmlns:xs="http://www.w3.org/2001/XMLSchema" xmlns:p="http://schemas.microsoft.com/office/2006/metadata/properties" xmlns:ns2="e2e28f0a-1429-4847-bacf-d71185b1f9be" xmlns:ns3="f3c5914b-f836-4f8a-87ca-6de4087dd009" targetNamespace="http://schemas.microsoft.com/office/2006/metadata/properties" ma:root="true" ma:fieldsID="d5fd1bdddca48729c67c0792844320cd" ns2:_="" ns3:_="">
    <xsd:import namespace="e2e28f0a-1429-4847-bacf-d71185b1f9be"/>
    <xsd:import namespace="f3c5914b-f836-4f8a-87ca-6de4087dd00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_Flow_SignoffStatu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e28f0a-1429-4847-bacf-d71185b1f9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5f3f4cc-79b9-4d17-b8fa-dd7577b1fb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3c5914b-f836-4f8a-87ca-6de4087dd00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b206a59-faf5-46ea-97da-0c54fe2d1a7e}" ma:internalName="TaxCatchAll" ma:showField="CatchAllData" ma:web="f3c5914b-f836-4f8a-87ca-6de4087dd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3c5914b-f836-4f8a-87ca-6de4087dd009" xsi:nil="true"/>
    <_Flow_SignoffStatus xmlns="e2e28f0a-1429-4847-bacf-d71185b1f9be" xsi:nil="true"/>
    <lcf76f155ced4ddcb4097134ff3c332f xmlns="e2e28f0a-1429-4847-bacf-d71185b1f9b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1A03D30-7B43-4199-822F-ACE35971E0FC}"/>
</file>

<file path=customXml/itemProps2.xml><?xml version="1.0" encoding="utf-8"?>
<ds:datastoreItem xmlns:ds="http://schemas.openxmlformats.org/officeDocument/2006/customXml" ds:itemID="{A743B983-63CB-4BFF-BB37-92AB333789D1}"/>
</file>

<file path=customXml/itemProps3.xml><?xml version="1.0" encoding="utf-8"?>
<ds:datastoreItem xmlns:ds="http://schemas.openxmlformats.org/officeDocument/2006/customXml" ds:itemID="{CF5666FB-A814-4B9B-9959-CD17F4FB2383}"/>
</file>

<file path=docProps/app.xml><?xml version="1.0" encoding="utf-8"?>
<Properties xmlns="http://schemas.openxmlformats.org/officeDocument/2006/extended-properties" xmlns:vt="http://schemas.openxmlformats.org/officeDocument/2006/docPropsVTypes">
  <TotalTime>5123</TotalTime>
  <Words>4935</Words>
  <Application>Microsoft Macintosh PowerPoint</Application>
  <PresentationFormat>Widescreen</PresentationFormat>
  <Paragraphs>418</Paragraphs>
  <Slides>25</Slides>
  <Notes>25</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25</vt:i4>
      </vt:variant>
    </vt:vector>
  </HeadingPairs>
  <TitlesOfParts>
    <vt:vector size="33" baseType="lpstr">
      <vt:lpstr>Times</vt:lpstr>
      <vt:lpstr>Calibri</vt:lpstr>
      <vt:lpstr>Proxima Nova Thin</vt:lpstr>
      <vt:lpstr>Proxima Nova Rg</vt:lpstr>
      <vt:lpstr>Arial</vt:lpstr>
      <vt:lpstr>Verdana</vt:lpstr>
      <vt:lpstr>Calibri Light</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 on the move and Humanitarian Principles</dc:title>
  <dc:subject/>
  <dc:creator>Deepak Malik</dc:creator>
  <cp:keywords/>
  <dc:description/>
  <cp:lastModifiedBy>Microsoft Office User</cp:lastModifiedBy>
  <cp:revision>133</cp:revision>
  <cp:lastPrinted>2022-07-09T21:20:06Z</cp:lastPrinted>
  <dcterms:created xsi:type="dcterms:W3CDTF">2021-10-15T09:55:27Z</dcterms:created>
  <dcterms:modified xsi:type="dcterms:W3CDTF">2022-07-20T18:24:06Z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0x0101001B3E8A064A0CE34DAD7DAD3792D68BE5</vt:lpwstr>
  </property>
</Properties>
</file>