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4441" r:id="rId2"/>
    <p:sldId id="4445" r:id="rId3"/>
    <p:sldId id="4444" r:id="rId4"/>
    <p:sldId id="4447" r:id="rId5"/>
    <p:sldId id="4455" r:id="rId6"/>
    <p:sldId id="4464" r:id="rId7"/>
    <p:sldId id="4453" r:id="rId8"/>
    <p:sldId id="4452" r:id="rId9"/>
    <p:sldId id="4448" r:id="rId10"/>
    <p:sldId id="4467" r:id="rId11"/>
    <p:sldId id="4454" r:id="rId12"/>
    <p:sldId id="4443" r:id="rId13"/>
    <p:sldId id="4450" r:id="rId14"/>
    <p:sldId id="4468" r:id="rId15"/>
    <p:sldId id="4446" r:id="rId16"/>
    <p:sldId id="4462" r:id="rId17"/>
    <p:sldId id="4463" r:id="rId18"/>
    <p:sldId id="4449" r:id="rId19"/>
    <p:sldId id="4469" r:id="rId20"/>
    <p:sldId id="4458" r:id="rId21"/>
    <p:sldId id="4466" r:id="rId22"/>
  </p:sldIdLst>
  <p:sldSz cx="12192000" cy="6858000"/>
  <p:notesSz cx="7102475" cy="9388475"/>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Proxima Nova Rg" panose="02000506030000020004" pitchFamily="2" charset="0"/>
      <p:regular r:id="rId30"/>
      <p:bold r:id="rId31"/>
    </p:embeddedFont>
    <p:embeddedFont>
      <p:font typeface="Proxima Nova Thin" panose="02000506030000020004" pitchFamily="2" charset="0"/>
      <p:regular r:id="rId32"/>
    </p:embeddedFont>
    <p:embeddedFont>
      <p:font typeface="Verdana" panose="020B060403050404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91E9FC-ECFC-2ECD-514F-D502070DE85D}" name="Cristina Sousa Rodriguez" initials="CSR" userId="S::sousarod@unhcr.org::8e801df7-63e9-473a-96b5-7f5e30cf95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istina Sousa Rodriguez" initials="CSR" lastIdx="4" clrIdx="0">
    <p:extLst>
      <p:ext uri="{19B8F6BF-5375-455C-9EA6-DF929625EA0E}">
        <p15:presenceInfo xmlns:p15="http://schemas.microsoft.com/office/powerpoint/2012/main" userId="S::sousarod@unhcr.org::8e801df7-63e9-473a-96b5-7f5e30cf9564" providerId="AD"/>
      </p:ext>
    </p:extLst>
  </p:cmAuthor>
  <p:cmAuthor id="2" name="Ricardo Pla Cordero" initials="RPC" lastIdx="20" clrIdx="1">
    <p:extLst>
      <p:ext uri="{19B8F6BF-5375-455C-9EA6-DF929625EA0E}">
        <p15:presenceInfo xmlns:p15="http://schemas.microsoft.com/office/powerpoint/2012/main" userId="S::placorde@unhcr.org::ad94682a-2679-43c8-afd4-b13f46734a0b" providerId="AD"/>
      </p:ext>
    </p:extLst>
  </p:cmAuthor>
  <p:cmAuthor id="3" name="Diana Hiscock" initials="DH" lastIdx="14" clrIdx="2">
    <p:extLst>
      <p:ext uri="{19B8F6BF-5375-455C-9EA6-DF929625EA0E}">
        <p15:presenceInfo xmlns:p15="http://schemas.microsoft.com/office/powerpoint/2012/main" userId="S::diana.hiscock@helpage.org::f3113008-15b1-4aec-bff0-07f42b9e1630" providerId="AD"/>
      </p:ext>
    </p:extLst>
  </p:cmAuthor>
  <p:cmAuthor id="4"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A22"/>
    <a:srgbClr val="E61851"/>
    <a:srgbClr val="ED1951"/>
    <a:srgbClr val="43071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66896" autoAdjust="0"/>
  </p:normalViewPr>
  <p:slideViewPr>
    <p:cSldViewPr snapToGrid="0">
      <p:cViewPr>
        <p:scale>
          <a:sx n="175" d="100"/>
          <a:sy n="175" d="100"/>
        </p:scale>
        <p:origin x="744" y="-5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commentAuthors" Target="commentAuthors.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757A13C-BFB1-9346-A3F3-3139FFC1857A}" type="datetimeFigureOut">
              <a:rPr lang="en-US" smtClean="0"/>
              <a:t>7/20/22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AAC6369-6DFD-8249-9D57-215F64690089}" type="slidenum">
              <a:rPr lang="en-US" smtClean="0"/>
              <a:t>‹N›</a:t>
            </a:fld>
            <a:endParaRPr lang="en-US"/>
          </a:p>
        </p:txBody>
      </p:sp>
    </p:spTree>
    <p:extLst>
      <p:ext uri="{BB962C8B-B14F-4D97-AF65-F5344CB8AC3E}">
        <p14:creationId xmlns:p14="http://schemas.microsoft.com/office/powerpoint/2010/main" val="157542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a:t>
            </a:fld>
            <a:endParaRPr lang="en-US"/>
          </a:p>
        </p:txBody>
      </p:sp>
    </p:spTree>
    <p:extLst>
      <p:ext uri="{BB962C8B-B14F-4D97-AF65-F5344CB8AC3E}">
        <p14:creationId xmlns:p14="http://schemas.microsoft.com/office/powerpoint/2010/main" val="76255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solidFill>
                  <a:sysClr val="windowText" lastClr="000000"/>
                </a:solidFill>
                <a:sym typeface="Helvetica Neue"/>
              </a:rPr>
              <a:t>Here, we are providing more findings on participation from the study older persons on the move. </a:t>
            </a:r>
            <a:r>
              <a:rPr lang="en-IN" dirty="0"/>
              <a:t>Discuss the role of participation, information sharing and empowerment with the participants.</a:t>
            </a:r>
          </a:p>
          <a:p>
            <a:endParaRPr lang="en-IN" dirty="0"/>
          </a:p>
          <a:p>
            <a:endParaRPr lang="en-IN" dirty="0"/>
          </a:p>
          <a:p>
            <a:r>
              <a:rPr lang="en-IN" dirty="0"/>
              <a:t>A summary of the study “Ageing on the Move” on participation, information and empowerment is given below. For country specific information, ask participants to refer the report</a:t>
            </a:r>
          </a:p>
          <a:p>
            <a:endParaRPr lang="en-IN" b="1" dirty="0"/>
          </a:p>
          <a:p>
            <a:r>
              <a:rPr lang="en-IN" b="1" dirty="0"/>
              <a:t>Participation, information and empowerment </a:t>
            </a:r>
            <a:endParaRPr lang="en-IN" dirty="0"/>
          </a:p>
          <a:p>
            <a:r>
              <a:rPr lang="en-IN" dirty="0"/>
              <a:t>More than two thirds of the sample had no activities to share or to socialise with others, with this average being even higher for some flows such as the mixed movements in the Andean region. Women presented a higher percent- age of non-participation than men, with 71% compared to 67%. In situations of disability, 70% stated that they did not have any participation opportunities or activities. Eighty-four per cent of older persons have not attended talks or participated in training and awareness-raising activities concerning their rights. Only 7% have received training on their rights as persons on the move, 6% on their rights as older persons, and 7% on how to become productive through work or entrepreneurship. </a:t>
            </a:r>
          </a:p>
          <a:p>
            <a:endParaRPr lang="en-IN" dirty="0"/>
          </a:p>
          <a:p>
            <a:r>
              <a:rPr lang="en-IN" dirty="0"/>
              <a:t>In summary of these 3 slides- the data findings show there are gaps in the inclusion of older persons in their respective community, and without better identification and recognition of their protection risks, the older persons will be excluded from accessing their rights and support.  </a:t>
            </a:r>
          </a:p>
          <a:p>
            <a:r>
              <a:rPr lang="en-IN" dirty="0"/>
              <a:t>Do you have comments from your own country findings to share ?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10</a:t>
            </a:fld>
            <a:endParaRPr lang="en-US"/>
          </a:p>
        </p:txBody>
      </p:sp>
    </p:spTree>
    <p:extLst>
      <p:ext uri="{BB962C8B-B14F-4D97-AF65-F5344CB8AC3E}">
        <p14:creationId xmlns:p14="http://schemas.microsoft.com/office/powerpoint/2010/main" val="204307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N" dirty="0"/>
              <a:t>Using the information shared previously , divide participants in 4 groups; use the handout to help guide the discussion to identify where they see the protection risks. Then </a:t>
            </a:r>
            <a:r>
              <a:rPr lang="en-GB" dirty="0"/>
              <a:t>identify stakeholders who have a role in protecting and mitigating risks for Older Persons</a:t>
            </a:r>
          </a:p>
          <a:p>
            <a:endParaRPr lang="en-IN" dirty="0"/>
          </a:p>
          <a:p>
            <a:r>
              <a:rPr lang="en-IN" dirty="0"/>
              <a:t>This exercise is to learn from each other. There is no fixed answers as there will be a more in-depth discussion with case studies later. </a:t>
            </a:r>
          </a:p>
          <a:p>
            <a:r>
              <a:rPr lang="en-IN" dirty="0"/>
              <a:t> </a:t>
            </a:r>
          </a:p>
          <a:p>
            <a:r>
              <a:rPr lang="en-IN" dirty="0"/>
              <a:t>Go to each group (virtually shift between groups, or if physical training, move to groups) and see whether discussion is going in the right direction, or else give some example and lead the discussion for maximum one minute.</a:t>
            </a:r>
            <a:r>
              <a:rPr lang="en-IN" dirty="0">
                <a:effectLst/>
              </a:rPr>
              <a:t> </a:t>
            </a:r>
            <a:r>
              <a:rPr lang="en-IN" dirty="0"/>
              <a:t> </a:t>
            </a:r>
          </a:p>
          <a:p>
            <a:r>
              <a:rPr lang="en-IN" dirty="0"/>
              <a:t>In virtual trainings, breakout rooms would be needed 4 groups for 15 mins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11</a:t>
            </a:fld>
            <a:endParaRPr lang="en-US"/>
          </a:p>
        </p:txBody>
      </p:sp>
    </p:spTree>
    <p:extLst>
      <p:ext uri="{BB962C8B-B14F-4D97-AF65-F5344CB8AC3E}">
        <p14:creationId xmlns:p14="http://schemas.microsoft.com/office/powerpoint/2010/main" val="1301746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Allow participants for a 4 minute presentation each, and after every presentation allow for other group members, or other participants to provide their experiences/observations (in brief) for a maximum of 2 minutes. Total time should be limited to 4 minutes per presentation.</a:t>
            </a:r>
          </a:p>
          <a:p>
            <a:r>
              <a:rPr lang="en-IN" dirty="0"/>
              <a:t>Highlight  in the feedback the focus on addressing the risks with a lens on safety and discrimination, participation, information and empowerment. Encourage participants to also feedback. </a:t>
            </a:r>
            <a:endParaRPr lang="en-US"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12</a:t>
            </a:fld>
            <a:endParaRPr lang="en-US"/>
          </a:p>
        </p:txBody>
      </p:sp>
    </p:spTree>
    <p:extLst>
      <p:ext uri="{BB962C8B-B14F-4D97-AF65-F5344CB8AC3E}">
        <p14:creationId xmlns:p14="http://schemas.microsoft.com/office/powerpoint/2010/main" val="334858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Ask participants to recap the second activity:</a:t>
            </a:r>
          </a:p>
          <a:p>
            <a:r>
              <a:rPr lang="en-GB" dirty="0"/>
              <a:t>Almost 50%, one in two persons have felt discriminated.</a:t>
            </a:r>
          </a:p>
          <a:p>
            <a:r>
              <a:rPr lang="en-GB" dirty="0"/>
              <a:t>Age, gender and disability, along with isolation and loneliness are common factors for protection risks. Ask participants how and provide some examples from the case studies used in the group work</a:t>
            </a:r>
          </a:p>
          <a:p>
            <a:r>
              <a:rPr lang="en-GB" dirty="0"/>
              <a:t>All stakeholders have a role in ensuring protection of older persons. Define stakeholders with the participants in assuring protection of older persons</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13</a:t>
            </a:fld>
            <a:endParaRPr lang="en-US"/>
          </a:p>
        </p:txBody>
      </p:sp>
    </p:spTree>
    <p:extLst>
      <p:ext uri="{BB962C8B-B14F-4D97-AF65-F5344CB8AC3E}">
        <p14:creationId xmlns:p14="http://schemas.microsoft.com/office/powerpoint/2010/main" val="157793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latin typeface="+mn-lt"/>
                <a:ea typeface="MS PGothic"/>
                <a:cs typeface="Calibri"/>
              </a:rPr>
              <a:t>Activity </a:t>
            </a:r>
          </a:p>
          <a:p>
            <a:r>
              <a:rPr lang="en-US" dirty="0">
                <a:latin typeface="+mn-lt"/>
                <a:ea typeface="MS PGothic"/>
                <a:cs typeface="Calibri"/>
              </a:rPr>
              <a:t>In breakout groups – 15 mins and feedback 4 mins </a:t>
            </a:r>
          </a:p>
          <a:p>
            <a:r>
              <a:rPr lang="en-US" dirty="0">
                <a:latin typeface="+mn-lt"/>
                <a:ea typeface="MS PGothic"/>
                <a:cs typeface="Calibri"/>
              </a:rPr>
              <a:t>Share (pre share) the handout 2.2  with 4 case studies with the participants- 1 case study per group. </a:t>
            </a:r>
          </a:p>
          <a:p>
            <a:r>
              <a:rPr lang="en-US" dirty="0">
                <a:latin typeface="+mn-lt"/>
                <a:ea typeface="MS PGothic"/>
                <a:cs typeface="Calibri"/>
              </a:rPr>
              <a:t>1. Identify a person to feedback and guide the discussion and collect feedback. </a:t>
            </a:r>
          </a:p>
          <a:p>
            <a:r>
              <a:rPr lang="en-US" dirty="0">
                <a:latin typeface="+mn-lt"/>
                <a:ea typeface="MS PGothic"/>
                <a:cs typeface="Calibri"/>
              </a:rPr>
              <a:t>2. Ask them to individually read the case studies and list what you immediately see how safety of the older person/s is /are compromised.</a:t>
            </a:r>
          </a:p>
          <a:p>
            <a:r>
              <a:rPr lang="en-US" dirty="0">
                <a:latin typeface="+mn-lt"/>
                <a:ea typeface="MS PGothic"/>
                <a:cs typeface="Calibri"/>
              </a:rPr>
              <a:t>3. Also list who are the perpetrators of abuse? </a:t>
            </a:r>
          </a:p>
          <a:p>
            <a:endParaRPr lang="en-US" dirty="0">
              <a:latin typeface="+mn-lt"/>
              <a:ea typeface="MS PGothic"/>
              <a:cs typeface="Calibri"/>
            </a:endParaRPr>
          </a:p>
          <a:p>
            <a:r>
              <a:rPr lang="en-US" dirty="0">
                <a:latin typeface="+mn-lt"/>
                <a:ea typeface="MS PGothic"/>
                <a:cs typeface="Calibri"/>
              </a:rPr>
              <a:t>While asking them to do the assignment, consider 3 areas, with others, to impact on the levels of risk 1)</a:t>
            </a:r>
            <a:r>
              <a:rPr lang="en-US" dirty="0">
                <a:solidFill>
                  <a:schemeClr val="tx1"/>
                </a:solidFill>
                <a:ea typeface="MS PGothic"/>
              </a:rPr>
              <a:t> Access to information 2) Community integration 3) Participation and empowerment </a:t>
            </a:r>
          </a:p>
          <a:p>
            <a:r>
              <a:rPr lang="en-US" dirty="0">
                <a:solidFill>
                  <a:schemeClr val="tx1"/>
                </a:solidFill>
                <a:ea typeface="MS PGothic"/>
              </a:rPr>
              <a:t>The aim is to bring together all the information on protection risks and ask participants to build on their own experiences and the information shared in the session to share their response.</a:t>
            </a:r>
          </a:p>
          <a:p>
            <a:r>
              <a:rPr lang="en-US" dirty="0">
                <a:solidFill>
                  <a:schemeClr val="tx1"/>
                </a:solidFill>
                <a:ea typeface="MS PGothic"/>
              </a:rPr>
              <a:t> </a:t>
            </a:r>
          </a:p>
          <a:p>
            <a:r>
              <a:rPr lang="en-US" dirty="0">
                <a:solidFill>
                  <a:schemeClr val="tx1"/>
                </a:solidFill>
                <a:ea typeface="MS PGothic"/>
              </a:rPr>
              <a:t>Virtual- If the session is virtual, as them to write their response in the message box </a:t>
            </a:r>
          </a:p>
          <a:p>
            <a:r>
              <a:rPr lang="en-US" dirty="0">
                <a:solidFill>
                  <a:schemeClr val="tx1"/>
                </a:solidFill>
                <a:ea typeface="MS PGothic"/>
              </a:rPr>
              <a:t>In person training- for in person session ask them to w</a:t>
            </a:r>
            <a:r>
              <a:rPr lang="en-US" dirty="0"/>
              <a:t>rite approaches/activities on a sticky note and put on the common wall for other to read</a:t>
            </a:r>
          </a:p>
          <a:p>
            <a:endParaRPr lang="en-US" dirty="0">
              <a:solidFill>
                <a:schemeClr val="tx1"/>
              </a:solidFill>
              <a:ea typeface="MS PGothic"/>
            </a:endParaRPr>
          </a:p>
          <a:p>
            <a:r>
              <a:rPr lang="en-US" dirty="0">
                <a:solidFill>
                  <a:schemeClr val="tx1"/>
                </a:solidFill>
                <a:ea typeface="MS PGothic"/>
              </a:rPr>
              <a:t>Once the activity is over, ask them to go through all the approaches and activities mentioned by other participants to read and see how others are proposing to deal with it. </a:t>
            </a:r>
          </a:p>
          <a:p>
            <a:r>
              <a:rPr lang="en-US" dirty="0">
                <a:solidFill>
                  <a:schemeClr val="tx1"/>
                </a:solidFill>
                <a:ea typeface="MS PGothic"/>
              </a:rPr>
              <a:t>Facilitator to reinforce good feedback based on the session and also examples from their experiences.</a:t>
            </a:r>
          </a:p>
          <a:p>
            <a:r>
              <a:rPr lang="en-US" dirty="0">
                <a:solidFill>
                  <a:schemeClr val="tx1"/>
                </a:solidFill>
                <a:ea typeface="MS PGothic"/>
              </a:rPr>
              <a:t>Participants are encouraged to also feedback to the group with comments and other examples.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14</a:t>
            </a:fld>
            <a:endParaRPr lang="en-US"/>
          </a:p>
        </p:txBody>
      </p:sp>
    </p:spTree>
    <p:extLst>
      <p:ext uri="{BB962C8B-B14F-4D97-AF65-F5344CB8AC3E}">
        <p14:creationId xmlns:p14="http://schemas.microsoft.com/office/powerpoint/2010/main" val="368844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15</a:t>
            </a:fld>
            <a:endParaRPr lang="en-US"/>
          </a:p>
        </p:txBody>
      </p:sp>
    </p:spTree>
    <p:extLst>
      <p:ext uri="{BB962C8B-B14F-4D97-AF65-F5344CB8AC3E}">
        <p14:creationId xmlns:p14="http://schemas.microsoft.com/office/powerpoint/2010/main" val="216121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sz="2000" dirty="0"/>
              <a:t>To summarise the work covered in this module, this statement highlights that all persons, including older persons, affected and at risk are included.</a:t>
            </a:r>
          </a:p>
          <a:p>
            <a:r>
              <a:rPr lang="en-IN" sz="2000" dirty="0"/>
              <a:t>A statement issued in December 2013, at the Inter-Agency Standing Committee (IASC) affirmed that all humanitarian actors have a responsibility to place protection at the centre of humanitarian action.</a:t>
            </a:r>
          </a:p>
          <a:p>
            <a:r>
              <a:rPr lang="en-IN" sz="2000" dirty="0"/>
              <a:t>As part of preparedness efforts, immediate and life-saving activities, and throughout the duration of a crisis and beyond, it is thus incumbent on Humanitarian Coordinators, Humanitarian Country Teams and clusters to ensure that “protection of all persons affected and at-risk [informs] humanitarian decision-making and response, including engagement with States and non-State parties to conflict.” The IASC has committed to a systemwide and comprehensive response to conflict and disasters. This response is driven by the needs and perspectives of affected persons, with protection at its core. </a:t>
            </a:r>
            <a:endParaRPr lang="en-US" sz="2000"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16</a:t>
            </a:fld>
            <a:endParaRPr lang="en-US"/>
          </a:p>
        </p:txBody>
      </p:sp>
    </p:spTree>
    <p:extLst>
      <p:ext uri="{BB962C8B-B14F-4D97-AF65-F5344CB8AC3E}">
        <p14:creationId xmlns:p14="http://schemas.microsoft.com/office/powerpoint/2010/main" val="77443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It is important to see how person  perceive protection as: an activity, an objective or a legal responsibility. </a:t>
            </a:r>
          </a:p>
          <a:p>
            <a:r>
              <a:rPr lang="en-IN" dirty="0"/>
              <a:t>(It is an important slide especially to showcase protection as an activity to link with Module 3) Discuss for about 5 minutes on what they think and then describe as below:</a:t>
            </a:r>
          </a:p>
          <a:p>
            <a:r>
              <a:rPr lang="en-IN" dirty="0"/>
              <a:t> </a:t>
            </a:r>
          </a:p>
          <a:p>
            <a:r>
              <a:rPr lang="en-IN" dirty="0"/>
              <a:t>Protection is an objective, which requires full and equal respect for the right of all individuals, without discrimination, as provided for in national and international law. Protection is not limited to survival and physical security but covers the full range of rights, including civil and political rights, such as the right to freedom of movement and to political participation, and economic, social and cultural rights, including the rights to education and health.</a:t>
            </a:r>
          </a:p>
          <a:p>
            <a:r>
              <a:rPr lang="en-IN" dirty="0"/>
              <a:t> </a:t>
            </a:r>
          </a:p>
          <a:p>
            <a:r>
              <a:rPr lang="en-IN" dirty="0"/>
              <a:t>Protection is a legal responsibility, principally of the State and its agents. In situations of armed conflict, that responsibility extends to all parties to the conflict under international humanitarian law, including armed opposition groups. Human rights, humanitarian, and development actors play an important role as well, when States and other authorities are unable or unwilling to respect their protection obligations.</a:t>
            </a:r>
          </a:p>
          <a:p>
            <a:endParaRPr lang="en-IN" dirty="0"/>
          </a:p>
          <a:p>
            <a:r>
              <a:rPr lang="en-IN" dirty="0"/>
              <a:t>Protection is an activity because action must be taken to ensure the enjoyment of rights. </a:t>
            </a:r>
          </a:p>
          <a:p>
            <a:r>
              <a:rPr lang="en-IN" dirty="0"/>
              <a:t>The three types of protection activities can be carried out concurrently: </a:t>
            </a:r>
          </a:p>
          <a:p>
            <a:pPr lvl="0"/>
            <a:r>
              <a:rPr lang="en-IN" dirty="0"/>
              <a:t>1. responsive – to prevent or stop violations of rights; </a:t>
            </a:r>
          </a:p>
          <a:p>
            <a:pPr lvl="0"/>
            <a:r>
              <a:rPr lang="en-IN" dirty="0"/>
              <a:t>2. remedial – to ensure a remedy to violations, including through access to justice and reparations;  </a:t>
            </a:r>
          </a:p>
          <a:p>
            <a:pPr lvl="0"/>
            <a:r>
              <a:rPr lang="en-IN" dirty="0"/>
              <a:t>3. environment-building – to promote respect for rights and the rule of law.</a:t>
            </a:r>
          </a:p>
          <a:p>
            <a:pPr lvl="0"/>
            <a:r>
              <a:rPr lang="en-IN" dirty="0"/>
              <a:t>(we will look at this in more detail in module 3) </a:t>
            </a:r>
          </a:p>
          <a:p>
            <a:r>
              <a:rPr lang="en-IN" b="1" dirty="0"/>
              <a:t> </a:t>
            </a:r>
            <a:endParaRPr lang="en-IN" dirty="0"/>
          </a:p>
          <a:p>
            <a:r>
              <a:rPr lang="en-IN" b="1" dirty="0"/>
              <a:t>In our work </a:t>
            </a:r>
            <a:endParaRPr lang="en-IN" dirty="0"/>
          </a:p>
          <a:p>
            <a:r>
              <a:rPr lang="en-IN" dirty="0"/>
              <a:t>Protection requires working with all relevant stakeholders, including populations at risk, local communities and the authorities, to:</a:t>
            </a:r>
            <a:br>
              <a:rPr lang="en-IN" dirty="0"/>
            </a:br>
            <a:r>
              <a:rPr lang="en-IN" dirty="0"/>
              <a:t>prevent violations of rights from occurring or recurring;</a:t>
            </a:r>
            <a:br>
              <a:rPr lang="en-IN" dirty="0"/>
            </a:br>
            <a:r>
              <a:rPr lang="en-IN" dirty="0"/>
              <a:t>stop ongoing violations;</a:t>
            </a:r>
          </a:p>
          <a:p>
            <a:r>
              <a:rPr lang="en-IN" dirty="0"/>
              <a:t>provide remedies, through reparation and rehabilitation, if violations have occurred; and</a:t>
            </a:r>
            <a:br>
              <a:rPr lang="en-IN" dirty="0"/>
            </a:br>
            <a:r>
              <a:rPr lang="en-IN" dirty="0"/>
              <a:t>foster an environment conducive to respect for the rights of women, men, girls and boys in accordance with the law.</a:t>
            </a:r>
            <a:r>
              <a:rPr lang="en-IN" dirty="0">
                <a:effectLst/>
              </a:rPr>
              <a:t> </a:t>
            </a:r>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17</a:t>
            </a:fld>
            <a:endParaRPr lang="en-US"/>
          </a:p>
        </p:txBody>
      </p:sp>
    </p:spTree>
    <p:extLst>
      <p:ext uri="{BB962C8B-B14F-4D97-AF65-F5344CB8AC3E}">
        <p14:creationId xmlns:p14="http://schemas.microsoft.com/office/powerpoint/2010/main" val="207129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Explain: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IN" dirty="0"/>
              <a:t>If we remember the graphs above, where Safety and Participation were identified as key concerns to address and the feedback from the case studies – how do we move ahead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IN" dirty="0"/>
              <a:t>There are 2 useful approaches to address this.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When identifying protection risks and providing protection and assistance, adopt a twin-track approach to addressing the needs of older persons and older persons with disabilities, ensuring that responses are age inclusive (mainstreaming approach) and that responses address the specific barriers and needs experienced by older persons (targeted approach).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IN" dirty="0"/>
              <a:t>2. Where protection is the primary objective and is mainly designed and implemented through Protection advisors/ officers. For example, protection assessment to understanding abuse, discrimination, and other specific issues with the person at risks, and finding ways to mitigate these risks. </a:t>
            </a:r>
          </a:p>
          <a:p>
            <a:r>
              <a:rPr lang="en-US" dirty="0"/>
              <a:t>3. Base the interventions on an analysis of sex, age and disability disaggregated data.</a:t>
            </a:r>
          </a:p>
          <a:p>
            <a:r>
              <a:rPr lang="en-US" dirty="0"/>
              <a:t>4. Design all responses to be inclusive and accessible to older women and men with and without disabilities, identifying and mitigating potential barriers they may face. </a:t>
            </a:r>
          </a:p>
          <a:p>
            <a:endParaRPr lang="en-US" dirty="0"/>
          </a:p>
          <a:p>
            <a:r>
              <a:rPr lang="en-IN" dirty="0"/>
              <a:t>Ask participants to quote few examples </a:t>
            </a:r>
            <a:r>
              <a:rPr lang="en-IN" b="1" dirty="0">
                <a:solidFill>
                  <a:srgbClr val="FFC000"/>
                </a:solidFill>
              </a:rPr>
              <a:t>where older persons are or can be better included .</a:t>
            </a:r>
          </a:p>
          <a:p>
            <a:r>
              <a:rPr lang="en-IN" dirty="0"/>
              <a:t> </a:t>
            </a:r>
          </a:p>
          <a:p>
            <a:r>
              <a:rPr lang="en-US" b="1" dirty="0">
                <a:highlight>
                  <a:srgbClr val="FFFF00"/>
                </a:highlight>
              </a:rPr>
              <a:t>UNHCR has a mandate to do no harm and addressing protection concerns is fundamental to develop appropriate and supportive programming for older persons. Community protection </a:t>
            </a:r>
            <a:r>
              <a:rPr lang="en-US" b="1" dirty="0" err="1">
                <a:highlight>
                  <a:srgbClr val="FFFF00"/>
                </a:highlight>
              </a:rPr>
              <a:t>programmes</a:t>
            </a:r>
            <a:r>
              <a:rPr lang="en-US" b="1" dirty="0">
                <a:highlight>
                  <a:srgbClr val="FFFF00"/>
                </a:highlight>
              </a:rPr>
              <a:t> are the most  relevant areas to develop an inclusive approach where older persons are better identified, their barriers better </a:t>
            </a:r>
            <a:r>
              <a:rPr lang="en-US" b="1" dirty="0" err="1">
                <a:highlight>
                  <a:srgbClr val="FFFF00"/>
                </a:highlight>
              </a:rPr>
              <a:t>recognised</a:t>
            </a:r>
            <a:r>
              <a:rPr lang="en-US" b="1" dirty="0">
                <a:highlight>
                  <a:srgbClr val="FFFF00"/>
                </a:highlight>
              </a:rPr>
              <a:t> and then actively included in the design and implementation of activities to support their protection needs. </a:t>
            </a:r>
          </a:p>
          <a:p>
            <a:endParaRPr lang="en-US" b="1" dirty="0">
              <a:highlight>
                <a:srgbClr val="FFFF00"/>
              </a:highlight>
            </a:endParaRPr>
          </a:p>
          <a:p>
            <a:r>
              <a:rPr lang="en-US" b="1" i="1" dirty="0">
                <a:highlight>
                  <a:srgbClr val="FFFF00"/>
                </a:highlight>
              </a:rPr>
              <a:t>NOT SURE NEED THIS in italics --is done where as an organization you are mandated to work to fulfil some larger objective, like WaterAid, working primarily on water issues, or Doctors for You works for medical aid. Here primary goal is something else and protection is integrated </a:t>
            </a:r>
          </a:p>
          <a:p>
            <a:r>
              <a:rPr lang="en-US" b="1" dirty="0">
                <a:highlight>
                  <a:srgbClr val="FFFF00"/>
                </a:highlight>
              </a:rPr>
              <a:t>E.g., a shelter </a:t>
            </a:r>
            <a:r>
              <a:rPr lang="en-US" b="1" dirty="0" err="1">
                <a:highlight>
                  <a:srgbClr val="FFFF00"/>
                </a:highlight>
              </a:rPr>
              <a:t>programme</a:t>
            </a:r>
            <a:r>
              <a:rPr lang="en-US" b="1" dirty="0">
                <a:highlight>
                  <a:srgbClr val="FFFF00"/>
                </a:highlight>
              </a:rPr>
              <a:t> where information is given about rights. Or threat to receivers of cash is evaluated in advance to make sure that they are not at threat. Or even designing a feedback mechanism also helps in ensuring our accountability towards person at risk and addressed protection. </a:t>
            </a:r>
            <a:endParaRPr lang="en-IN" b="1" dirty="0">
              <a:highlight>
                <a:srgbClr val="FFFF00"/>
              </a:highlight>
            </a:endParaRPr>
          </a:p>
          <a:p>
            <a:r>
              <a:rPr lang="en-IN" dirty="0"/>
              <a:t> </a:t>
            </a:r>
          </a:p>
          <a:p>
            <a:r>
              <a:rPr lang="en-IN" dirty="0"/>
              <a:t>Ask participants about examples, and explain that you will be talking about it in details in next module 3.</a:t>
            </a:r>
            <a:r>
              <a:rPr lang="en-IN" dirty="0">
                <a:effectLst/>
              </a:rPr>
              <a:t> </a:t>
            </a:r>
            <a:endParaRPr lang="en-US" altLang="en-US" dirty="0">
              <a:latin typeface="Times" panose="02020603050405020304" pitchFamily="18" charset="0"/>
            </a:endParaRP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18</a:t>
            </a:fld>
            <a:endParaRPr lang="en-US"/>
          </a:p>
        </p:txBody>
      </p:sp>
    </p:spTree>
    <p:extLst>
      <p:ext uri="{BB962C8B-B14F-4D97-AF65-F5344CB8AC3E}">
        <p14:creationId xmlns:p14="http://schemas.microsoft.com/office/powerpoint/2010/main" val="1333979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19</a:t>
            </a:fld>
            <a:endParaRPr lang="en-US"/>
          </a:p>
        </p:txBody>
      </p:sp>
    </p:spTree>
    <p:extLst>
      <p:ext uri="{BB962C8B-B14F-4D97-AF65-F5344CB8AC3E}">
        <p14:creationId xmlns:p14="http://schemas.microsoft.com/office/powerpoint/2010/main" val="90071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a:t>
            </a:fld>
            <a:endParaRPr lang="en-US"/>
          </a:p>
        </p:txBody>
      </p:sp>
    </p:spTree>
    <p:extLst>
      <p:ext uri="{BB962C8B-B14F-4D97-AF65-F5344CB8AC3E}">
        <p14:creationId xmlns:p14="http://schemas.microsoft.com/office/powerpoint/2010/main" val="355293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Ask participants to recap the second module:</a:t>
            </a:r>
          </a:p>
          <a:p>
            <a:r>
              <a:rPr lang="en-GB" dirty="0"/>
              <a:t>Examples to trigger feedback - </a:t>
            </a:r>
          </a:p>
          <a:p>
            <a:r>
              <a:rPr lang="en-GB" dirty="0"/>
              <a:t>Almost 50%, one in two persons have felt discriminated.</a:t>
            </a:r>
          </a:p>
          <a:p>
            <a:r>
              <a:rPr lang="en-GB" dirty="0"/>
              <a:t>Age, sex and disability, with gender, along with isolation and loneliness are common factors for protection risks. </a:t>
            </a:r>
          </a:p>
          <a:p>
            <a:r>
              <a:rPr lang="en-GB" dirty="0"/>
              <a:t>Provide some examples from the case studies used in the group work</a:t>
            </a:r>
          </a:p>
          <a:p>
            <a:r>
              <a:rPr lang="en-GB" dirty="0"/>
              <a:t>All stakeholders have a role in ensuring protection of older persons. </a:t>
            </a:r>
          </a:p>
          <a:p>
            <a:r>
              <a:rPr lang="en-GB" dirty="0"/>
              <a:t>Define stakeholders with the participants in assuring protection of older persons</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20</a:t>
            </a:fld>
            <a:endParaRPr lang="en-US"/>
          </a:p>
        </p:txBody>
      </p:sp>
    </p:spTree>
    <p:extLst>
      <p:ext uri="{BB962C8B-B14F-4D97-AF65-F5344CB8AC3E}">
        <p14:creationId xmlns:p14="http://schemas.microsoft.com/office/powerpoint/2010/main" val="2570303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21</a:t>
            </a:fld>
            <a:endParaRPr lang="en-US"/>
          </a:p>
        </p:txBody>
      </p:sp>
    </p:spTree>
    <p:extLst>
      <p:ext uri="{BB962C8B-B14F-4D97-AF65-F5344CB8AC3E}">
        <p14:creationId xmlns:p14="http://schemas.microsoft.com/office/powerpoint/2010/main" val="199737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To start the session, it is interesting to know what protection risks for older person you have already identified or considered in your work. </a:t>
            </a:r>
          </a:p>
          <a:p>
            <a:endParaRPr lang="en-IN" dirty="0"/>
          </a:p>
          <a:p>
            <a:r>
              <a:rPr lang="en-IN" dirty="0"/>
              <a:t>Ask participants to say one word which relates to protection </a:t>
            </a:r>
            <a:r>
              <a:rPr lang="en-IN" dirty="0">
                <a:solidFill>
                  <a:srgbClr val="FFC000"/>
                </a:solidFill>
              </a:rPr>
              <a:t>risks for older persons </a:t>
            </a:r>
            <a:r>
              <a:rPr lang="en-IN" dirty="0"/>
              <a:t>. </a:t>
            </a:r>
          </a:p>
          <a:p>
            <a:endParaRPr lang="en-IN" dirty="0"/>
          </a:p>
          <a:p>
            <a:r>
              <a:rPr lang="en-IN" dirty="0"/>
              <a:t>Create a word cloud of words relevant to protection as they write on </a:t>
            </a:r>
            <a:r>
              <a:rPr lang="en-IN" dirty="0" err="1"/>
              <a:t>mentimeter</a:t>
            </a:r>
            <a:r>
              <a:rPr lang="en-IN" dirty="0"/>
              <a:t> or any other cloud creating sheet.</a:t>
            </a:r>
          </a:p>
          <a:p>
            <a:endParaRPr lang="en-IN" dirty="0"/>
          </a:p>
          <a:p>
            <a:r>
              <a:rPr lang="en-IN" dirty="0"/>
              <a:t>Recap on common words and outliers , that recognises that older persons face diverse protection risks and one size does not fit all.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3</a:t>
            </a:fld>
            <a:endParaRPr lang="en-US"/>
          </a:p>
        </p:txBody>
      </p:sp>
    </p:spTree>
    <p:extLst>
      <p:ext uri="{BB962C8B-B14F-4D97-AF65-F5344CB8AC3E}">
        <p14:creationId xmlns:p14="http://schemas.microsoft.com/office/powerpoint/2010/main" val="313376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Read the definition loud for participants and explain how it is important for securing rights of people at risk as detailed below. Ask them how would it may apply to older persons. </a:t>
            </a:r>
          </a:p>
          <a:p>
            <a:r>
              <a:rPr lang="en-IN" dirty="0"/>
              <a:t>And then provide a short example of protection such as - collection of age, sex and disability disaggregated data, ensuring participation of older people in assessments and meetings, improving access without threat to aid, etc</a:t>
            </a:r>
          </a:p>
          <a:p>
            <a:endParaRPr lang="en-IN" dirty="0"/>
          </a:p>
          <a:p>
            <a:r>
              <a:rPr lang="en-IN" dirty="0"/>
              <a:t>The definition of protection, which was originally developed over a series of ICRC sponsored workshops involving some fifty humanitarian and human rights organizations, has been adopted by the IASC. See Protection of Internally Displaced Persons, Policy Paper Series, No. 2 (2000) and Strengthening Protection in War: A Search for Professional Standards (ICRC, 2001)</a:t>
            </a:r>
          </a:p>
          <a:p>
            <a:endParaRPr lang="en-GB" dirty="0">
              <a:ea typeface="+mn-ea"/>
              <a:cs typeface="+mn-cs"/>
            </a:endParaRPr>
          </a:p>
          <a:p>
            <a:r>
              <a:rPr lang="en-GB" dirty="0">
                <a:ea typeface="+mn-ea"/>
                <a:cs typeface="+mn-cs"/>
              </a:rPr>
              <a:t>Stress that humanitarian actors share a common definition of Protection. </a:t>
            </a:r>
            <a:r>
              <a:rPr lang="en-IN" dirty="0"/>
              <a:t>Several international organizations, namely OHCHR, UNHCR, UNICEF and ICRC, have specific protection mandates. All UN and partner agencies however have a responsibility to integrate human rights into their work and to approach their work with due regard to protection issues.</a:t>
            </a:r>
            <a:endParaRPr lang="en-GB" dirty="0"/>
          </a:p>
          <a:p>
            <a:pPr eaLnBrk="1" hangingPunct="1"/>
            <a:endParaRPr lang="en-GB" dirty="0"/>
          </a:p>
          <a:p>
            <a:pPr eaLnBrk="1" hangingPunct="1"/>
            <a:r>
              <a:rPr lang="en-GB" dirty="0"/>
              <a:t>The right to protection is enshrined in the sovereign responsibility of states to protect their populations, in international law, and in resolutions of the United Nations and other intergovernmental organisations. </a:t>
            </a:r>
          </a:p>
          <a:p>
            <a:pPr eaLnBrk="1" hangingPunct="1"/>
            <a:endParaRPr lang="en-GB" dirty="0"/>
          </a:p>
          <a:p>
            <a:pPr eaLnBrk="1" hangingPunct="1"/>
            <a:r>
              <a:rPr lang="en-GB" dirty="0"/>
              <a:t>International human rights law (IHRL)</a:t>
            </a:r>
            <a:endParaRPr lang="pt-BR" dirty="0">
              <a:latin typeface="Times" panose="02020603050405020304" pitchFamily="18" charset="0"/>
            </a:endParaRPr>
          </a:p>
          <a:p>
            <a:pPr eaLnBrk="1" hangingPunct="1"/>
            <a:r>
              <a:rPr lang="en-GB" dirty="0"/>
              <a:t>International humanitarian law (IHL) </a:t>
            </a:r>
            <a:endParaRPr lang="pt-BR" dirty="0">
              <a:latin typeface="Times" panose="02020603050405020304" pitchFamily="18" charset="0"/>
            </a:endParaRPr>
          </a:p>
          <a:p>
            <a:pPr eaLnBrk="1" hangingPunct="1"/>
            <a:r>
              <a:rPr lang="en-GB" dirty="0"/>
              <a:t>The 1951 Convention Relating to the Status of Refugees</a:t>
            </a:r>
            <a:endParaRPr lang="pt-BR" dirty="0">
              <a:latin typeface="Times" panose="02020603050405020304" pitchFamily="18" charset="0"/>
            </a:endParaRPr>
          </a:p>
          <a:p>
            <a:pPr eaLnBrk="1" hangingPunct="1"/>
            <a:r>
              <a:rPr lang="en-GB" dirty="0"/>
              <a:t>The UN Principles for Older Persons </a:t>
            </a:r>
          </a:p>
          <a:p>
            <a:pPr eaLnBrk="1" hangingPunct="1"/>
            <a:r>
              <a:rPr lang="en-GB" dirty="0"/>
              <a:t>The Madrid International Plan of Action on Ageing, principles for Older Persons </a:t>
            </a:r>
          </a:p>
          <a:p>
            <a:pPr eaLnBrk="1" hangingPunct="1"/>
            <a:r>
              <a:rPr lang="en-GB" dirty="0"/>
              <a:t>The Sphere Humanitarian Charter and Minimum Standards in Humanitarian Response </a:t>
            </a:r>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4</a:t>
            </a:fld>
            <a:endParaRPr lang="en-US"/>
          </a:p>
        </p:txBody>
      </p:sp>
    </p:spTree>
    <p:extLst>
      <p:ext uri="{BB962C8B-B14F-4D97-AF65-F5344CB8AC3E}">
        <p14:creationId xmlns:p14="http://schemas.microsoft.com/office/powerpoint/2010/main" val="387704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buClr>
                <a:schemeClr val="tx1"/>
              </a:buClr>
              <a:defRPr/>
            </a:pPr>
            <a:r>
              <a:rPr lang="en-US" altLang="en-US" sz="3600" dirty="0"/>
              <a:t>Q and A to the participants – write in chat box letter or letters </a:t>
            </a:r>
          </a:p>
          <a:p>
            <a:pPr eaLnBrk="1" hangingPunct="1">
              <a:buClr>
                <a:schemeClr val="tx1"/>
              </a:buClr>
              <a:defRPr/>
            </a:pPr>
            <a:endParaRPr lang="en-US" altLang="en-US" sz="3600" dirty="0"/>
          </a:p>
          <a:p>
            <a:pPr eaLnBrk="1" hangingPunct="1">
              <a:buClr>
                <a:schemeClr val="tx1"/>
              </a:buClr>
              <a:defRPr/>
            </a:pPr>
            <a:r>
              <a:rPr lang="en-US" altLang="en-US" sz="3600" dirty="0"/>
              <a:t>Who is responsible in protecting older persons?</a:t>
            </a:r>
          </a:p>
          <a:p>
            <a:pPr marL="0" marR="0" lvl="0" indent="0" algn="l" defTabSz="914400" rtl="0" eaLnBrk="1" fontAlgn="base" latinLnBrk="0" hangingPunct="1">
              <a:lnSpc>
                <a:spcPct val="100000"/>
              </a:lnSpc>
              <a:spcBef>
                <a:spcPct val="30000"/>
              </a:spcBef>
              <a:spcAft>
                <a:spcPct val="0"/>
              </a:spcAft>
              <a:buClr>
                <a:schemeClr val="tx1"/>
              </a:buClr>
              <a:buSzTx/>
              <a:buFontTx/>
              <a:buNone/>
              <a:tabLst/>
              <a:defRPr/>
            </a:pPr>
            <a:r>
              <a:rPr lang="en-US" altLang="en-US" sz="3600" dirty="0"/>
              <a:t>Reinforce feedback with details below. </a:t>
            </a:r>
          </a:p>
          <a:p>
            <a:pPr eaLnBrk="1" hangingPunct="1">
              <a:buClr>
                <a:schemeClr val="tx1"/>
              </a:buClr>
              <a:defRPr/>
            </a:pPr>
            <a:endParaRPr lang="en-US" sz="3600" dirty="0">
              <a:ea typeface="ＭＳ Ｐゴシック" charset="0"/>
            </a:endParaRPr>
          </a:p>
          <a:p>
            <a:pPr eaLnBrk="1" hangingPunct="1">
              <a:buClr>
                <a:schemeClr val="tx1"/>
              </a:buClr>
              <a:defRPr/>
            </a:pPr>
            <a:r>
              <a:rPr lang="en-US" sz="1200" dirty="0">
                <a:ea typeface="ＭＳ Ｐゴシック" charset="0"/>
              </a:rPr>
              <a:t>a) The State</a:t>
            </a:r>
          </a:p>
          <a:p>
            <a:pPr eaLnBrk="1" hangingPunct="1">
              <a:buClr>
                <a:schemeClr val="tx1"/>
              </a:buClr>
              <a:defRPr/>
            </a:pPr>
            <a:r>
              <a:rPr lang="en-US" sz="1200" dirty="0">
                <a:ea typeface="ＭＳ Ｐゴシック" charset="0"/>
              </a:rPr>
              <a:t>b) The International community</a:t>
            </a:r>
          </a:p>
          <a:p>
            <a:pPr eaLnBrk="1" hangingPunct="1">
              <a:buClr>
                <a:schemeClr val="tx1"/>
              </a:buClr>
              <a:defRPr/>
            </a:pPr>
            <a:r>
              <a:rPr lang="en-US" sz="1200" dirty="0">
                <a:ea typeface="ＭＳ Ｐゴシック" charset="0"/>
              </a:rPr>
              <a:t>c) - Mandated agencies</a:t>
            </a:r>
          </a:p>
          <a:p>
            <a:pPr eaLnBrk="1" hangingPunct="1">
              <a:buClr>
                <a:schemeClr val="tx1"/>
              </a:buClr>
              <a:defRPr/>
            </a:pPr>
            <a:r>
              <a:rPr lang="en-US" sz="1200" dirty="0">
                <a:ea typeface="ＭＳ Ｐゴシック" charset="0"/>
              </a:rPr>
              <a:t>d) - Other humanitarian actors</a:t>
            </a:r>
          </a:p>
          <a:p>
            <a:pPr eaLnBrk="1" hangingPunct="1">
              <a:buClr>
                <a:schemeClr val="tx1"/>
              </a:buClr>
              <a:defRPr/>
            </a:pPr>
            <a:r>
              <a:rPr lang="en-US" sz="1200" dirty="0">
                <a:ea typeface="ＭＳ Ｐゴシック" charset="0"/>
              </a:rPr>
              <a:t>e) Communities role in their own self-protection</a:t>
            </a:r>
          </a:p>
          <a:p>
            <a:pPr eaLnBrk="1" hangingPunct="1">
              <a:buClr>
                <a:schemeClr val="tx1"/>
              </a:buClr>
              <a:defRPr/>
            </a:pPr>
            <a:r>
              <a:rPr lang="en-US" sz="1200" dirty="0">
                <a:ea typeface="ＭＳ Ｐゴシック" charset="0"/>
              </a:rPr>
              <a:t>f) All </a:t>
            </a:r>
          </a:p>
          <a:p>
            <a:pPr eaLnBrk="1" hangingPunct="1">
              <a:buClr>
                <a:schemeClr val="tx1"/>
              </a:buClr>
              <a:defRPr/>
            </a:pPr>
            <a:endParaRPr lang="en-US" sz="1200" dirty="0">
              <a:ea typeface="ＭＳ Ｐゴシック" charset="0"/>
            </a:endParaRPr>
          </a:p>
          <a:p>
            <a:pPr eaLnBrk="1" hangingPunct="1">
              <a:buClr>
                <a:schemeClr val="tx1"/>
              </a:buClr>
              <a:defRPr/>
            </a:pPr>
            <a:r>
              <a:rPr lang="en-US" sz="1200" dirty="0">
                <a:ea typeface="ＭＳ Ｐゴシック" charset="0"/>
              </a:rPr>
              <a:t>Ask for feedback from 2-3 participants </a:t>
            </a:r>
          </a:p>
          <a:p>
            <a:pPr eaLnBrk="1" hangingPunct="1">
              <a:buClr>
                <a:schemeClr val="tx1"/>
              </a:buClr>
              <a:defRPr/>
            </a:pPr>
            <a:endParaRPr lang="en-US" sz="1200" dirty="0">
              <a:ea typeface="ＭＳ Ｐゴシック" charset="0"/>
            </a:endParaRPr>
          </a:p>
          <a:p>
            <a:pPr eaLnBrk="1" hangingPunct="1">
              <a:buClr>
                <a:schemeClr val="tx1"/>
              </a:buClr>
              <a:defRPr/>
            </a:pPr>
            <a:r>
              <a:rPr lang="en-US" sz="1200" dirty="0">
                <a:ea typeface="ＭＳ Ｐゴシック" charset="0"/>
              </a:rPr>
              <a:t>Top up feedback with information below: </a:t>
            </a:r>
          </a:p>
          <a:p>
            <a:pPr eaLnBrk="1" hangingPunct="1">
              <a:buClr>
                <a:schemeClr val="tx1"/>
              </a:buClr>
              <a:defRPr/>
            </a:pPr>
            <a:endParaRPr lang="en-US" sz="1200" dirty="0">
              <a:ea typeface="ＭＳ Ｐゴシック" charset="0"/>
            </a:endParaRPr>
          </a:p>
          <a:p>
            <a:pPr eaLnBrk="1" hangingPunct="1">
              <a:buClr>
                <a:schemeClr val="tx1"/>
              </a:buClr>
              <a:defRPr/>
            </a:pPr>
            <a:endParaRPr lang="en-US" sz="1200" dirty="0">
              <a:ea typeface="ＭＳ Ｐゴシック" charset="0"/>
            </a:endParaRPr>
          </a:p>
          <a:p>
            <a:r>
              <a:rPr lang="en-US" sz="1200" i="1" u="sng" dirty="0">
                <a:latin typeface="Calibri" panose="020F0502020204030204" pitchFamily="34" charset="0"/>
                <a:ea typeface="Times New Roman" panose="02020603050405020304" pitchFamily="18" charset="0"/>
                <a:cs typeface="Times New Roman" panose="02020603050405020304" pitchFamily="18" charset="0"/>
              </a:rPr>
              <a:t>Traditionally</a:t>
            </a:r>
            <a:r>
              <a:rPr lang="en-US" sz="1200" dirty="0">
                <a:latin typeface="Calibri" panose="020F0502020204030204" pitchFamily="34" charset="0"/>
                <a:ea typeface="Times New Roman" panose="02020603050405020304" pitchFamily="18" charset="0"/>
                <a:cs typeface="Times New Roman" panose="02020603050405020304" pitchFamily="18" charset="0"/>
              </a:rPr>
              <a:t> protection was viewed as the responsibility only of sovereign governments and mandated agencies.</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Mandated agencies = those agencies that have been assigned a specific protection role by a recognized international body or legal instrument. For example UNHCR has responsibility for the protection of refugees under the Refugee Convention. ICRC has responsibility for the protection of prisoners and non-combatants during armed conflicts under  the Geneva Conventions. </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NOTE: In all cases the primary responsibility and mandate for protection lies with the State</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r>
              <a:rPr lang="en-US" sz="1200" i="1" u="sng" dirty="0">
                <a:latin typeface="Calibri" panose="020F0502020204030204" pitchFamily="34" charset="0"/>
                <a:ea typeface="Times New Roman" panose="02020603050405020304" pitchFamily="18" charset="0"/>
                <a:cs typeface="Times New Roman" panose="02020603050405020304" pitchFamily="18" charset="0"/>
              </a:rPr>
              <a:t>Increasingly</a:t>
            </a:r>
            <a:r>
              <a:rPr lang="en-US" sz="1200" dirty="0">
                <a:latin typeface="Calibri" panose="020F0502020204030204" pitchFamily="34" charset="0"/>
                <a:ea typeface="Times New Roman" panose="02020603050405020304" pitchFamily="18" charset="0"/>
                <a:cs typeface="Times New Roman" panose="02020603050405020304" pitchFamily="18" charset="0"/>
              </a:rPr>
              <a:t>, specialist protection agencies have taken a stronger lead role.</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Specialist protection agencies = those agencies that have dedicated protection expertise in specific protection areas such as rule of law and access to justice. For example, UNICEF is a specialist protection agency for the protection of child rights. Norwegian Refugee Council (NRC) is another example.  </a:t>
            </a:r>
            <a:endParaRPr lang="en-GB"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defTabSz="942289">
              <a:defRPr/>
            </a:pPr>
            <a:r>
              <a:rPr lang="en-US" sz="1200" i="1" u="sng" dirty="0">
                <a:latin typeface="Calibri" panose="020F0502020204030204" pitchFamily="34" charset="0"/>
                <a:ea typeface="Times New Roman" panose="02020603050405020304" pitchFamily="18" charset="0"/>
                <a:cs typeface="Times New Roman" panose="02020603050405020304" pitchFamily="18" charset="0"/>
              </a:rPr>
              <a:t>In the last ten years</a:t>
            </a:r>
            <a:r>
              <a:rPr lang="en-US" sz="1200" dirty="0">
                <a:latin typeface="Calibri" panose="020F0502020204030204" pitchFamily="34" charset="0"/>
                <a:ea typeface="Times New Roman" panose="02020603050405020304" pitchFamily="18" charset="0"/>
                <a:cs typeface="Times New Roman" panose="02020603050405020304" pitchFamily="18" charset="0"/>
              </a:rPr>
              <a:t> it has been recognized that all humanitarian actors have a role to play in protection. </a:t>
            </a:r>
            <a:r>
              <a:rPr lang="en-GB" sz="1800" dirty="0">
                <a:solidFill>
                  <a:srgbClr val="545454"/>
                </a:solidFill>
                <a:latin typeface="Arial" panose="020B0604020202020204" pitchFamily="34" charset="0"/>
              </a:rPr>
              <a:t>In 2013 the Inter-Agency Standing Committee (IASC) made a formal commitment to placing protection at the centre of humanitarian action. </a:t>
            </a:r>
            <a:r>
              <a:rPr lang="en-GB" sz="1800" dirty="0"/>
              <a:t>Humanitarian organizations contribute to humanitarian protection through supporting and strengthening “self-protection” and holding governments and other authorities to account</a:t>
            </a:r>
          </a:p>
          <a:p>
            <a:pPr defTabSz="942289">
              <a:defRPr/>
            </a:pPr>
            <a:r>
              <a:rPr lang="en-GB" sz="1800" dirty="0">
                <a:solidFill>
                  <a:srgbClr val="FFC000"/>
                </a:solidFill>
              </a:rPr>
              <a:t>There is still a gap in fully including marginalised groups , such as older persons as well as persons with disabilities, specific ethnic groups  and LGBTQI Communities </a:t>
            </a:r>
          </a:p>
          <a:p>
            <a:pPr algn="l"/>
            <a:endParaRPr lang="en-GB" sz="1800" dirty="0">
              <a:solidFill>
                <a:srgbClr val="545454"/>
              </a:solidFill>
              <a:latin typeface="Arial" panose="020B0604020202020204" pitchFamily="34" charset="0"/>
            </a:endParaRP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5</a:t>
            </a:fld>
            <a:endParaRPr lang="en-US"/>
          </a:p>
        </p:txBody>
      </p:sp>
    </p:spTree>
    <p:extLst>
      <p:ext uri="{BB962C8B-B14F-4D97-AF65-F5344CB8AC3E}">
        <p14:creationId xmlns:p14="http://schemas.microsoft.com/office/powerpoint/2010/main" val="172533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Building on the previous discussion - ask the participants which are the most common protection risks faced by older persons in their context .   </a:t>
            </a:r>
          </a:p>
          <a:p>
            <a:endParaRPr lang="en-IN" dirty="0">
              <a:solidFill>
                <a:srgbClr val="FF0000"/>
              </a:solidFill>
            </a:endParaRPr>
          </a:p>
          <a:p>
            <a:r>
              <a:rPr lang="en-IN" dirty="0">
                <a:solidFill>
                  <a:srgbClr val="FF0000"/>
                </a:solidFill>
              </a:rPr>
              <a:t>After completing, share examples of older persons experiences as written below: and give time for feedback on other examples :-</a:t>
            </a:r>
          </a:p>
          <a:p>
            <a:r>
              <a:rPr lang="en-IN" dirty="0"/>
              <a:t> </a:t>
            </a:r>
          </a:p>
          <a:p>
            <a:r>
              <a:rPr lang="en-IN" dirty="0"/>
              <a:t>Discuss as follows and ask participants to give example from their experiences:</a:t>
            </a:r>
          </a:p>
          <a:p>
            <a:r>
              <a:rPr lang="en-GB" i="1" u="sng" dirty="0"/>
              <a:t>Safety and security</a:t>
            </a:r>
            <a:r>
              <a:rPr lang="en-GB" dirty="0"/>
              <a:t>: Physical risk or harm as a result of natural disasters or conflicts. Older person’s reduced regenerative capacity and mobility challenges place them at greater risk of injury and make them more vulnerable to longer-term impacts resulting from an injury. </a:t>
            </a:r>
            <a:endParaRPr lang="en-IN" dirty="0"/>
          </a:p>
          <a:p>
            <a:r>
              <a:rPr lang="en-IN" dirty="0"/>
              <a:t> </a:t>
            </a:r>
          </a:p>
          <a:p>
            <a:r>
              <a:rPr lang="en-GB" i="1" u="sng" dirty="0"/>
              <a:t>Housing, land and property rights</a:t>
            </a:r>
            <a:r>
              <a:rPr lang="en-GB" dirty="0"/>
              <a:t>: Interference or discrimination regarding the right to enjoy one’s house, land and other property, and possessions. Older person who have lost or never possessed ownership documents, and older women and widows who are not always recognised in inheritance law, face challenges in proving ownership of land or homes. They may also be at high risk of forced eviction. </a:t>
            </a:r>
            <a:endParaRPr lang="en-IN" dirty="0"/>
          </a:p>
          <a:p>
            <a:r>
              <a:rPr lang="en-IN" dirty="0"/>
              <a:t> </a:t>
            </a:r>
          </a:p>
          <a:p>
            <a:r>
              <a:rPr lang="en-GB" i="1" u="sng" dirty="0"/>
              <a:t>Documentation</a:t>
            </a:r>
            <a:r>
              <a:rPr lang="en-GB" dirty="0"/>
              <a:t>: Loss or destruction of personal documentation (such as ID, birth certificate or marriage certificate) and difficulty replacing it. In some cases older person may have never been issued with relevant, up-to-date documentation. Freedom of movement: Restriction on the rights to travel, reside in, or work in any part of the state, as well as to leave that state and return at any time. </a:t>
            </a:r>
            <a:endParaRPr lang="en-IN" dirty="0"/>
          </a:p>
          <a:p>
            <a:r>
              <a:rPr lang="en-GB" dirty="0"/>
              <a:t> </a:t>
            </a:r>
            <a:endParaRPr lang="en-IN" dirty="0"/>
          </a:p>
          <a:p>
            <a:r>
              <a:rPr lang="en-GB" i="1" u="sng" dirty="0"/>
              <a:t>Humanitarian principle of impartiality</a:t>
            </a:r>
            <a:r>
              <a:rPr lang="en-GB" dirty="0"/>
              <a:t>: Humanitarian assistance is not provided according to need and without discrimination. The failure to ensure access and accessibility of services for older person poses a major violation of the central principle of impartiality. </a:t>
            </a:r>
            <a:endParaRPr lang="en-IN" dirty="0"/>
          </a:p>
          <a:p>
            <a:r>
              <a:rPr lang="en-GB" dirty="0"/>
              <a:t> </a:t>
            </a:r>
            <a:endParaRPr lang="en-IN" dirty="0"/>
          </a:p>
          <a:p>
            <a:r>
              <a:rPr lang="en-GB" i="1" u="sng" dirty="0"/>
              <a:t>Violence</a:t>
            </a:r>
            <a:r>
              <a:rPr lang="en-GB" dirty="0"/>
              <a:t>: The act or threat of physical, sexual or psychological abuse. Cycles of dependency, discrimination and isolation may place older person at risk of abuse within the family. Within the community older person may become victims of attack because of perceived vulnerability. </a:t>
            </a:r>
            <a:endParaRPr lang="en-IN" dirty="0"/>
          </a:p>
          <a:p>
            <a:r>
              <a:rPr lang="en-IN" dirty="0"/>
              <a:t> </a:t>
            </a:r>
          </a:p>
          <a:p>
            <a:r>
              <a:rPr lang="en-GB" i="1" u="sng" dirty="0"/>
              <a:t>Neglect and deprivation</a:t>
            </a:r>
            <a:r>
              <a:rPr lang="en-GB" dirty="0"/>
              <a:t>: Older person may be prevented from accessing the goods and services they need. This can be unintended or may be the result of deliberate discrimination. </a:t>
            </a:r>
            <a:endParaRPr lang="en-IN" dirty="0"/>
          </a:p>
          <a:p>
            <a:r>
              <a:rPr lang="en-IN" dirty="0"/>
              <a:t> </a:t>
            </a:r>
          </a:p>
          <a:p>
            <a:r>
              <a:rPr lang="en-GB" i="1" u="sng" dirty="0"/>
              <a:t>Isolation and dependency</a:t>
            </a:r>
            <a:r>
              <a:rPr lang="en-GB" dirty="0"/>
              <a:t>: Lack of access to support and social relationships compounds the isolation felt by older person, as does the high level of help required in daily activities </a:t>
            </a:r>
            <a:r>
              <a:rPr lang="en-GB" dirty="0">
                <a:solidFill>
                  <a:srgbClr val="FFC000"/>
                </a:solidFill>
              </a:rPr>
              <a:t>and </a:t>
            </a:r>
            <a:r>
              <a:rPr lang="en-GB" b="1" dirty="0">
                <a:solidFill>
                  <a:srgbClr val="FFC000"/>
                </a:solidFill>
              </a:rPr>
              <a:t>reliance on their caregivers  </a:t>
            </a:r>
            <a:endParaRPr lang="en-IN" b="1" dirty="0">
              <a:solidFill>
                <a:srgbClr val="FFC000"/>
              </a:solidFill>
            </a:endParaRPr>
          </a:p>
          <a:p>
            <a:r>
              <a:rPr lang="en-IN" dirty="0"/>
              <a:t> </a:t>
            </a:r>
          </a:p>
          <a:p>
            <a:r>
              <a:rPr lang="en-GB" i="1" u="sng" dirty="0"/>
              <a:t>Family structures and family separation</a:t>
            </a:r>
            <a:r>
              <a:rPr lang="en-GB" dirty="0"/>
              <a:t>: Family structures, for example older person headed households, female or widow headed households, and households with large numbers of dependent children create specific protection risks for older person and their families. Involuntary family separation affecting older person increases their levels of isolation and reduces levels of support, making it harder for older person to access the goods and services they require</a:t>
            </a:r>
            <a:r>
              <a:rPr lang="en-IN" dirty="0">
                <a:effectLst/>
              </a:rPr>
              <a:t> </a:t>
            </a:r>
            <a:r>
              <a:rPr lang="en-IN" dirty="0"/>
              <a:t> If participants see this slide as they are asked bout risks, they will answer what is in the screen.</a:t>
            </a:r>
          </a:p>
          <a:p>
            <a:endParaRPr lang="en-IN" dirty="0"/>
          </a:p>
          <a:p>
            <a:r>
              <a:rPr lang="en-IN" dirty="0"/>
              <a:t>Suggest including one screen with the question / or a placeholder for a link. </a:t>
            </a:r>
          </a:p>
          <a:p>
            <a:r>
              <a:rPr lang="en-IN" dirty="0"/>
              <a:t>It may be easier and quicker as well to provide multiple choice questions: Which are the most common risks faced by older persons in your context? And provide these risks as multiple choice.</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6</a:t>
            </a:fld>
            <a:endParaRPr lang="en-US"/>
          </a:p>
        </p:txBody>
      </p:sp>
    </p:spTree>
    <p:extLst>
      <p:ext uri="{BB962C8B-B14F-4D97-AF65-F5344CB8AC3E}">
        <p14:creationId xmlns:p14="http://schemas.microsoft.com/office/powerpoint/2010/main" val="242879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Ask participants to recap the first activity:</a:t>
            </a:r>
          </a:p>
          <a:p>
            <a:r>
              <a:rPr lang="en-GB" dirty="0"/>
              <a:t>The right to protection is enshrined in the sovereign responsibility of states to protect their populations, in international law, and in resolutions of the United Nations and other intergovernmental organisations. </a:t>
            </a:r>
            <a:endParaRPr lang="en-IN" dirty="0"/>
          </a:p>
          <a:p>
            <a:pPr defTabSz="942289">
              <a:defRPr/>
            </a:pPr>
            <a:r>
              <a:rPr lang="en-US" dirty="0"/>
              <a:t>Although primary responsibility of securing protection rights is of sovereign governments and mandated agencies, humanitarian actors have a role to play in protection</a:t>
            </a:r>
            <a:r>
              <a:rPr lang="en-IN" dirty="0"/>
              <a:t> </a:t>
            </a:r>
            <a:endParaRPr lang="en-US" dirty="0"/>
          </a:p>
          <a:p>
            <a:r>
              <a:rPr lang="en-US" dirty="0"/>
              <a:t>Older Persons on the move are at high risk of protection due to:</a:t>
            </a:r>
            <a:endParaRPr lang="en-IN" dirty="0"/>
          </a:p>
          <a:p>
            <a:r>
              <a:rPr lang="en-US" dirty="0"/>
              <a:t>- Threat to safety and security</a:t>
            </a:r>
            <a:r>
              <a:rPr lang="en-IN" dirty="0"/>
              <a:t>, </a:t>
            </a:r>
            <a:r>
              <a:rPr lang="en-GB" dirty="0"/>
              <a:t>Poor housing, land and property rights</a:t>
            </a:r>
            <a:r>
              <a:rPr lang="en-IN" dirty="0"/>
              <a:t>, </a:t>
            </a:r>
            <a:r>
              <a:rPr lang="en-US" dirty="0"/>
              <a:t>Poor documentation</a:t>
            </a:r>
            <a:r>
              <a:rPr lang="en-IN" dirty="0"/>
              <a:t>, </a:t>
            </a:r>
            <a:r>
              <a:rPr lang="en-US" dirty="0"/>
              <a:t>Threat of violence</a:t>
            </a:r>
            <a:r>
              <a:rPr lang="en-IN" dirty="0"/>
              <a:t>, </a:t>
            </a:r>
            <a:r>
              <a:rPr lang="en-GB" dirty="0"/>
              <a:t>Humanitarian assistance is not provided according to need</a:t>
            </a:r>
            <a:r>
              <a:rPr lang="en-IN" dirty="0"/>
              <a:t>, </a:t>
            </a:r>
            <a:r>
              <a:rPr lang="en-US" dirty="0"/>
              <a:t>Neglect and deprivation</a:t>
            </a:r>
            <a:r>
              <a:rPr lang="en-IN" dirty="0"/>
              <a:t>, </a:t>
            </a:r>
            <a:r>
              <a:rPr lang="en-US" dirty="0"/>
              <a:t>Isolation and dependency</a:t>
            </a:r>
            <a:r>
              <a:rPr lang="en-IN" dirty="0"/>
              <a:t> and </a:t>
            </a:r>
            <a:r>
              <a:rPr lang="en-GB" dirty="0"/>
              <a:t>Family structures and family separation</a:t>
            </a:r>
            <a:endParaRPr lang="en-IN"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7</a:t>
            </a:fld>
            <a:endParaRPr lang="en-US"/>
          </a:p>
        </p:txBody>
      </p:sp>
    </p:spTree>
    <p:extLst>
      <p:ext uri="{BB962C8B-B14F-4D97-AF65-F5344CB8AC3E}">
        <p14:creationId xmlns:p14="http://schemas.microsoft.com/office/powerpoint/2010/main" val="222725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eaLnBrk="1" fontAlgn="auto" hangingPunct="1">
              <a:lnSpc>
                <a:spcPct val="117999"/>
              </a:lnSpc>
              <a:spcBef>
                <a:spcPts val="0"/>
              </a:spcBef>
              <a:spcAft>
                <a:spcPts val="0"/>
              </a:spcAft>
              <a:defRPr/>
            </a:pPr>
            <a:r>
              <a:rPr lang="en-US" b="1" dirty="0">
                <a:solidFill>
                  <a:sysClr val="windowText" lastClr="000000"/>
                </a:solidFill>
                <a:sym typeface="Helvetica Neue"/>
              </a:rPr>
              <a:t>To follow the discussions </a:t>
            </a:r>
            <a:r>
              <a:rPr lang="en-US" dirty="0">
                <a:solidFill>
                  <a:sysClr val="windowText" lastClr="000000"/>
                </a:solidFill>
                <a:sym typeface="Helvetica Neue"/>
              </a:rPr>
              <a:t>here (handout 2.1 provided as pre reading) , we are providing some findings from the study about older persons on the move. </a:t>
            </a:r>
            <a:r>
              <a:rPr lang="en-IN" dirty="0"/>
              <a:t>Explain to the participants the following information and ask them to check later from the research on older persons on the Move to check rate of abuse in their country.</a:t>
            </a:r>
          </a:p>
          <a:p>
            <a:pPr defTabSz="942289" eaLnBrk="1" fontAlgn="auto" hangingPunct="1">
              <a:lnSpc>
                <a:spcPct val="117999"/>
              </a:lnSpc>
              <a:spcBef>
                <a:spcPts val="0"/>
              </a:spcBef>
              <a:spcAft>
                <a:spcPts val="0"/>
              </a:spcAft>
              <a:defRPr/>
            </a:pPr>
            <a:endParaRPr lang="en-IN" dirty="0"/>
          </a:p>
          <a:p>
            <a:pPr defTabSz="942289" eaLnBrk="1" fontAlgn="auto" hangingPunct="1">
              <a:lnSpc>
                <a:spcPct val="117999"/>
              </a:lnSpc>
              <a:spcBef>
                <a:spcPts val="0"/>
              </a:spcBef>
              <a:spcAft>
                <a:spcPts val="0"/>
              </a:spcAft>
              <a:defRPr/>
            </a:pPr>
            <a:r>
              <a:rPr lang="en-IN" dirty="0"/>
              <a:t>Key points - Fifty percent of older persons on the move have felt discriminated against. The main form of discrimination is age, with an average of 25%; however, there is a difference of more than 10 points between women and men, with the latter feeling more discriminated against with 30% compared to 19%. Another notorious gender difference is discrimination by disability, where women report feeling discriminated against by 5%, compared to 10% for men. </a:t>
            </a:r>
          </a:p>
          <a:p>
            <a:pPr defTabSz="942289" eaLnBrk="1" fontAlgn="auto" hangingPunct="1">
              <a:lnSpc>
                <a:spcPct val="117999"/>
              </a:lnSpc>
              <a:spcBef>
                <a:spcPts val="0"/>
              </a:spcBef>
              <a:spcAft>
                <a:spcPts val="0"/>
              </a:spcAft>
              <a:defRPr/>
            </a:pPr>
            <a:endParaRPr lang="en-IN" dirty="0"/>
          </a:p>
          <a:p>
            <a:pPr defTabSz="942289" eaLnBrk="1" fontAlgn="auto" hangingPunct="1">
              <a:lnSpc>
                <a:spcPct val="117999"/>
              </a:lnSpc>
              <a:spcBef>
                <a:spcPts val="0"/>
              </a:spcBef>
              <a:spcAft>
                <a:spcPts val="0"/>
              </a:spcAft>
              <a:defRPr/>
            </a:pPr>
            <a:r>
              <a:rPr lang="en-IN" dirty="0"/>
              <a:t>The overall rate of abuse in the countries before the pandemic was 38%, with a marked difference between persons with disabilities (48%) and those without (29%). In the countries of northern Central America, the percentage of abuse among older persons is 63%, with a significant difference between persons with disabilities (87%) and those without (40%). The gender difference is 11 points, with 65% for men compared to 57% for women. In the Andean region, abuse is lower, affecting a quarter of the population (26%), with a marked gender difference for women, with 34% compared to 20% for men.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8</a:t>
            </a:fld>
            <a:endParaRPr lang="en-US"/>
          </a:p>
        </p:txBody>
      </p:sp>
    </p:spTree>
    <p:extLst>
      <p:ext uri="{BB962C8B-B14F-4D97-AF65-F5344CB8AC3E}">
        <p14:creationId xmlns:p14="http://schemas.microsoft.com/office/powerpoint/2010/main" val="364466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fontAlgn="auto" hangingPunct="1">
              <a:lnSpc>
                <a:spcPct val="117999"/>
              </a:lnSpc>
              <a:spcBef>
                <a:spcPts val="0"/>
              </a:spcBef>
              <a:spcAft>
                <a:spcPts val="0"/>
              </a:spcAft>
              <a:defRPr/>
            </a:pPr>
            <a:r>
              <a:rPr lang="en-US" dirty="0">
                <a:solidFill>
                  <a:sysClr val="windowText" lastClr="000000"/>
                </a:solidFill>
                <a:sym typeface="Helvetica Neue"/>
              </a:rPr>
              <a:t>Here, we are providing more findings  on safety and discrimination from the study older persons on the move. Explain the below information to participants and ask them to check the perpetrators of abuse in their country from the research older persons on the move (Table 18,page 136) </a:t>
            </a:r>
          </a:p>
          <a:p>
            <a:pPr defTabSz="942289" eaLnBrk="1" fontAlgn="auto" hangingPunct="1">
              <a:lnSpc>
                <a:spcPct val="117999"/>
              </a:lnSpc>
              <a:spcBef>
                <a:spcPts val="0"/>
              </a:spcBef>
              <a:spcAft>
                <a:spcPts val="0"/>
              </a:spcAft>
              <a:defRPr/>
            </a:pPr>
            <a:endParaRPr lang="en-IN" dirty="0"/>
          </a:p>
          <a:p>
            <a:pPr defTabSz="942289" eaLnBrk="1" fontAlgn="auto" hangingPunct="1">
              <a:lnSpc>
                <a:spcPct val="117999"/>
              </a:lnSpc>
              <a:spcBef>
                <a:spcPts val="0"/>
              </a:spcBef>
              <a:spcAft>
                <a:spcPts val="0"/>
              </a:spcAft>
              <a:defRPr/>
            </a:pPr>
            <a:r>
              <a:rPr lang="en-IN" dirty="0"/>
              <a:t>Among the perpetrators of abuse, 11% were family members; 7% were government officials, including the security forces; 7% were friends or neighbours; and 74% were other persons, for example, armed actors, gangs, persons on the street, on public transport, or the owners of the homes which they rented or where they lived.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9</a:t>
            </a:fld>
            <a:endParaRPr lang="en-US"/>
          </a:p>
        </p:txBody>
      </p:sp>
    </p:spTree>
    <p:extLst>
      <p:ext uri="{BB962C8B-B14F-4D97-AF65-F5344CB8AC3E}">
        <p14:creationId xmlns:p14="http://schemas.microsoft.com/office/powerpoint/2010/main" val="381048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0100-3EE3-154F-8ABF-2C02431B1B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A9B2BA5-91CE-1C49-A397-0C879B072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B7287DE-16A9-6F42-AA8E-8FE404EC8666}"/>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DDDE604D-E9CB-DE45-A41A-0FF05A009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B3035-2E19-9D41-936C-E1575F29096B}"/>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48154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C3A8-EEE9-E14C-99E6-F8226A38994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F88F6F-F391-2949-8E6C-C73A63C2BF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3172BE-0E1C-6C44-BE94-EC5C60168992}"/>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96CA0DFD-6AC6-C544-82B6-3EE0F7D98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7D341-1B25-8948-A6B6-F2C6ADDA13C5}"/>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52379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C2D79-E15D-704E-8350-B8BDDADFE2B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394E54-BB48-DA49-BBA7-6F36008262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8FF2C-E33D-F04D-B946-33C2F6B9996B}"/>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798F41E3-2784-804D-90BD-2BB1BBFA9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67E0C-3B96-5A41-8655-D38760A7BF74}"/>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327744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368-EEE3-C04F-8447-376AAA3DFF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DDAC40-0AE4-D741-9B81-4C66A64D62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C357A-5B5E-A443-BB5D-4E4CC928855D}"/>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505DDD5A-B55C-1D41-91A0-6DC287D9B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C7DBF-C805-0A46-B9C1-116F2097E511}"/>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87097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14B7-8B83-2048-9EAB-AD83C99B49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935910-EA4B-8440-AA96-D826F9F6B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B2957D-F516-AA45-90B7-A59DBE0B14E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12C77DC8-78B4-C148-9F06-BA527E809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18892-C5DC-CA42-ABCA-C5D85AA8A2B7}"/>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00317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3FC-2919-D343-AACD-3741FFB797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8E7F00-CE4F-7C49-9D8E-FC1040F232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EE411D-EA7E-AD4F-A634-14C641A184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0E9CA3-3BFF-7649-B929-6BC7F1C17FF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8BFD5B8E-E789-6F4D-A1E9-13CE057D8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9FAB-2847-304E-AA3F-4245C258913A}"/>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42290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34F1-192A-944D-9E04-7D6B83F6CB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0AFB13-763B-AF47-A7B8-DB3145B30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D449C0-AF76-CA48-8962-069639ABAC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1479D7-F0D1-8A4D-B0D5-B7974B6DE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392EE-61AB-1A4A-84AF-AE8A2B45F2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39FB06-068D-0A43-A3F2-91DC764FD238}"/>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8" name="Footer Placeholder 7">
            <a:extLst>
              <a:ext uri="{FF2B5EF4-FFF2-40B4-BE49-F238E27FC236}">
                <a16:creationId xmlns:a16="http://schemas.microsoft.com/office/drawing/2014/main" id="{17CC2B0F-254C-0344-8156-7990E5D46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CE245-CA56-364E-8020-71A8383F8991}"/>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09714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9D07-0B7F-924F-9A1C-EAE5AF555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AEBD4C-186D-9A48-9A1D-D44B202940EE}"/>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4" name="Footer Placeholder 3">
            <a:extLst>
              <a:ext uri="{FF2B5EF4-FFF2-40B4-BE49-F238E27FC236}">
                <a16:creationId xmlns:a16="http://schemas.microsoft.com/office/drawing/2014/main" id="{53D66B67-A40F-0E40-AD59-0C63BDFC7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2AF8A-E03A-AC42-8807-2AF3CF16B762}"/>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87240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7A35E3-3BE8-8349-8A72-1DA5A6B96608}"/>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3" name="Footer Placeholder 2">
            <a:extLst>
              <a:ext uri="{FF2B5EF4-FFF2-40B4-BE49-F238E27FC236}">
                <a16:creationId xmlns:a16="http://schemas.microsoft.com/office/drawing/2014/main" id="{4C03C7D0-D25C-A544-91A3-CD3371E16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0211B-4863-5345-952B-CEA8B555AA40}"/>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35851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0C76-0EA4-624B-83D4-6F3239A018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D8258C-1068-964A-BFDE-CC1B52139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59A622-7855-2547-A0F6-8A9117F36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661382-DBB7-F34A-BF44-EB19381E6D3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72BAD303-6AC3-1B46-B799-1927C283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5D9D-879A-834E-A6A6-DAC341AC64E7}"/>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52234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6983-5A3E-A44F-89E1-12D8AE104D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971A6B-11EC-E84E-A5C1-9221D43A6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380AD-10E6-E34A-8EF6-3FF62457F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071AA1-41BA-C549-911F-DDB6FBFC91DE}"/>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62D0C806-B795-6948-A8D0-FEFE02757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73443-7160-2C4F-B614-BFD0854F285C}"/>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426081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1CD82-C4B5-D04E-8F80-27D0ADB0B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CF758C-BA82-0944-BE59-DAF21AFFB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2167CD-E978-564E-BFDF-A4EB0F739C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DD3BF11B-CDC8-0140-9AE4-84C49649A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DA32A9-F8E8-844E-AEA2-29A55D8D0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26313-8F33-024C-98DB-845B7103DBE9}" type="slidenum">
              <a:rPr lang="en-US" smtClean="0"/>
              <a:t>‹N›</a:t>
            </a:fld>
            <a:endParaRPr lang="en-US"/>
          </a:p>
        </p:txBody>
      </p:sp>
      <p:pic>
        <p:nvPicPr>
          <p:cNvPr id="7" name="Picture 6" descr="A close up of a sign&#10;&#10;Description automatically generated">
            <a:extLst>
              <a:ext uri="{FF2B5EF4-FFF2-40B4-BE49-F238E27FC236}">
                <a16:creationId xmlns:a16="http://schemas.microsoft.com/office/drawing/2014/main" id="{A2A563D9-9FD1-F748-8B3B-857AB21437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74594" y="136525"/>
            <a:ext cx="1822813" cy="1014046"/>
          </a:xfrm>
          <a:prstGeom prst="rect">
            <a:avLst/>
          </a:prstGeom>
        </p:spPr>
      </p:pic>
    </p:spTree>
    <p:extLst>
      <p:ext uri="{BB962C8B-B14F-4D97-AF65-F5344CB8AC3E}">
        <p14:creationId xmlns:p14="http://schemas.microsoft.com/office/powerpoint/2010/main" val="136186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tangolo 42">
            <a:extLst>
              <a:ext uri="{FF2B5EF4-FFF2-40B4-BE49-F238E27FC236}">
                <a16:creationId xmlns:a16="http://schemas.microsoft.com/office/drawing/2014/main" id="{75387138-4EEE-EBB5-7C5A-C0A10C65AF36}"/>
              </a:ext>
            </a:extLst>
          </p:cNvPr>
          <p:cNvSpPr/>
          <p:nvPr/>
        </p:nvSpPr>
        <p:spPr>
          <a:xfrm>
            <a:off x="9727851" y="0"/>
            <a:ext cx="2458944" cy="188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0" name="Elemento grafico 28">
            <a:extLst>
              <a:ext uri="{FF2B5EF4-FFF2-40B4-BE49-F238E27FC236}">
                <a16:creationId xmlns:a16="http://schemas.microsoft.com/office/drawing/2014/main" id="{B1032917-BD3E-7903-8774-AB5ACE9E9F8D}"/>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2" name="Elemento grafico 31">
            <a:extLst>
              <a:ext uri="{FF2B5EF4-FFF2-40B4-BE49-F238E27FC236}">
                <a16:creationId xmlns:a16="http://schemas.microsoft.com/office/drawing/2014/main" id="{62DBC86E-1BE8-16A7-193F-6FF68E44A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40" name="CasellaDiTesto 39">
            <a:extLst>
              <a:ext uri="{FF2B5EF4-FFF2-40B4-BE49-F238E27FC236}">
                <a16:creationId xmlns:a16="http://schemas.microsoft.com/office/drawing/2014/main" id="{4B6F60CB-3708-DA70-BDC8-86FF5DF1731B}"/>
              </a:ext>
            </a:extLst>
          </p:cNvPr>
          <p:cNvSpPr txBox="1"/>
          <p:nvPr/>
        </p:nvSpPr>
        <p:spPr>
          <a:xfrm>
            <a:off x="1158330" y="2590956"/>
            <a:ext cx="3760725" cy="1015663"/>
          </a:xfrm>
          <a:prstGeom prst="rect">
            <a:avLst/>
          </a:prstGeom>
          <a:noFill/>
        </p:spPr>
        <p:txBody>
          <a:bodyPr wrap="square" rtlCol="0">
            <a:spAutoFit/>
          </a:bodyPr>
          <a:lstStyle/>
          <a:p>
            <a:pPr algn="r"/>
            <a:r>
              <a:rPr lang="it-CO" sz="6000" b="1" dirty="0">
                <a:solidFill>
                  <a:srgbClr val="0070C0"/>
                </a:solidFill>
                <a:latin typeface="Proxima Nova Rg" panose="02000506030000020004" pitchFamily="2" charset="0"/>
              </a:rPr>
              <a:t>Session 2</a:t>
            </a:r>
          </a:p>
        </p:txBody>
      </p:sp>
      <p:sp>
        <p:nvSpPr>
          <p:cNvPr id="41" name="CasellaDiTesto 40">
            <a:extLst>
              <a:ext uri="{FF2B5EF4-FFF2-40B4-BE49-F238E27FC236}">
                <a16:creationId xmlns:a16="http://schemas.microsoft.com/office/drawing/2014/main" id="{55E251A2-FAC1-0471-4B9A-44AB93BA2880}"/>
              </a:ext>
            </a:extLst>
          </p:cNvPr>
          <p:cNvSpPr txBox="1"/>
          <p:nvPr/>
        </p:nvSpPr>
        <p:spPr>
          <a:xfrm>
            <a:off x="266880" y="3388321"/>
            <a:ext cx="4652175"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Identifying Protection Risks</a:t>
            </a:r>
          </a:p>
        </p:txBody>
      </p:sp>
      <p:pic>
        <p:nvPicPr>
          <p:cNvPr id="42" name="Picture 7">
            <a:extLst>
              <a:ext uri="{FF2B5EF4-FFF2-40B4-BE49-F238E27FC236}">
                <a16:creationId xmlns:a16="http://schemas.microsoft.com/office/drawing/2014/main" id="{14BC3DD5-685B-ECB4-0A87-5269C43045C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889980" y="5528469"/>
            <a:ext cx="4029075" cy="104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igura a mano libera 43">
            <a:extLst>
              <a:ext uri="{FF2B5EF4-FFF2-40B4-BE49-F238E27FC236}">
                <a16:creationId xmlns:a16="http://schemas.microsoft.com/office/drawing/2014/main" id="{805CF19B-4833-81CD-8DD3-CCF5DCEE457B}"/>
              </a:ext>
            </a:extLst>
          </p:cNvPr>
          <p:cNvSpPr/>
          <p:nvPr/>
        </p:nvSpPr>
        <p:spPr>
          <a:xfrm>
            <a:off x="-1132778" y="-98827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9" name="Elemento grafico 36">
            <a:extLst>
              <a:ext uri="{FF2B5EF4-FFF2-40B4-BE49-F238E27FC236}">
                <a16:creationId xmlns:a16="http://schemas.microsoft.com/office/drawing/2014/main" id="{DE492C52-647F-651B-4200-699B5FD59925}"/>
              </a:ext>
            </a:extLst>
          </p:cNvPr>
          <p:cNvSpPr/>
          <p:nvPr/>
        </p:nvSpPr>
        <p:spPr>
          <a:xfrm>
            <a:off x="6096000" y="351922"/>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pic>
        <p:nvPicPr>
          <p:cNvPr id="3" name="Immagine 2">
            <a:extLst>
              <a:ext uri="{FF2B5EF4-FFF2-40B4-BE49-F238E27FC236}">
                <a16:creationId xmlns:a16="http://schemas.microsoft.com/office/drawing/2014/main" id="{63E44FAE-9D2F-2D59-ACCE-8CE6E184FCE3}"/>
              </a:ext>
            </a:extLst>
          </p:cNvPr>
          <p:cNvPicPr>
            <a:picLocks noChangeAspect="1"/>
          </p:cNvPicPr>
          <p:nvPr/>
        </p:nvPicPr>
        <p:blipFill>
          <a:blip r:embed="rId6"/>
          <a:srcRect t="12553" b="12553"/>
          <a:stretch/>
        </p:blipFill>
        <p:spPr>
          <a:xfrm>
            <a:off x="5377903" y="330292"/>
            <a:ext cx="6026726" cy="6018204"/>
          </a:xfrm>
          <a:prstGeom prst="ellipse">
            <a:avLst/>
          </a:prstGeom>
        </p:spPr>
      </p:pic>
      <p:grpSp>
        <p:nvGrpSpPr>
          <p:cNvPr id="15" name="Elemento grafico 13">
            <a:extLst>
              <a:ext uri="{FF2B5EF4-FFF2-40B4-BE49-F238E27FC236}">
                <a16:creationId xmlns:a16="http://schemas.microsoft.com/office/drawing/2014/main" id="{1C80CCAC-CA02-7A16-2885-FDC30BA8D2EE}"/>
              </a:ext>
            </a:extLst>
          </p:cNvPr>
          <p:cNvGrpSpPr/>
          <p:nvPr/>
        </p:nvGrpSpPr>
        <p:grpSpPr>
          <a:xfrm>
            <a:off x="5360970" y="270508"/>
            <a:ext cx="6088271" cy="6094921"/>
            <a:chOff x="1146935" y="327331"/>
            <a:chExt cx="3515048" cy="3518888"/>
          </a:xfrm>
          <a:solidFill>
            <a:schemeClr val="bg1">
              <a:lumMod val="75000"/>
            </a:schemeClr>
          </a:solidFill>
        </p:grpSpPr>
        <p:sp>
          <p:nvSpPr>
            <p:cNvPr id="16" name="Figura a mano libera 15">
              <a:extLst>
                <a:ext uri="{FF2B5EF4-FFF2-40B4-BE49-F238E27FC236}">
                  <a16:creationId xmlns:a16="http://schemas.microsoft.com/office/drawing/2014/main" id="{CB68D9A6-2BB1-9021-9CF0-3ECFD26FD59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0890A155-8FE0-7350-37D4-EA67E12C84FA}"/>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8" name="Figura a mano libera 17">
              <a:extLst>
                <a:ext uri="{FF2B5EF4-FFF2-40B4-BE49-F238E27FC236}">
                  <a16:creationId xmlns:a16="http://schemas.microsoft.com/office/drawing/2014/main" id="{99804193-4B00-F8C0-ED9E-67AF3FAEBA38}"/>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F2E21B8F-67E0-8E4F-E776-FBBFC7627FF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1E2761-3C7A-1EAB-E2A8-18CACEFD1109}"/>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B37B5FF5-3904-0285-F8FE-12B464271127}"/>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22" name="Figura a mano libera 21">
              <a:extLst>
                <a:ext uri="{FF2B5EF4-FFF2-40B4-BE49-F238E27FC236}">
                  <a16:creationId xmlns:a16="http://schemas.microsoft.com/office/drawing/2014/main" id="{FFA54DFC-3C85-E3F5-ECFF-C33D63E9246F}"/>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7906F09D-0B8A-9C8E-AD2F-5C464B5EF615}"/>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4" name="Figura a mano libera 23">
              <a:extLst>
                <a:ext uri="{FF2B5EF4-FFF2-40B4-BE49-F238E27FC236}">
                  <a16:creationId xmlns:a16="http://schemas.microsoft.com/office/drawing/2014/main" id="{288EAC8F-DBF7-0968-203E-91C13A0B9BC2}"/>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AE343642-3CC2-6F78-4D3C-6D999874B8AB}"/>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A9874073-F8CA-43CB-477D-87B4D902F723}"/>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11D9BF55-F2A1-AD79-A0B5-D8B2BFEB05D0}"/>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5" name="CasellaDiTesto 4">
            <a:extLst>
              <a:ext uri="{FF2B5EF4-FFF2-40B4-BE49-F238E27FC236}">
                <a16:creationId xmlns:a16="http://schemas.microsoft.com/office/drawing/2014/main" id="{F2F06F63-ADE5-DE6A-4699-9D3A6AAC72AA}"/>
              </a:ext>
            </a:extLst>
          </p:cNvPr>
          <p:cNvSpPr txBox="1"/>
          <p:nvPr/>
        </p:nvSpPr>
        <p:spPr>
          <a:xfrm>
            <a:off x="315640" y="4625480"/>
            <a:ext cx="4652175" cy="400110"/>
          </a:xfrm>
          <a:prstGeom prst="rect">
            <a:avLst/>
          </a:prstGeom>
          <a:noFill/>
        </p:spPr>
        <p:txBody>
          <a:bodyPr wrap="square" rtlCol="0">
            <a:spAutoFit/>
          </a:bodyPr>
          <a:lstStyle/>
          <a:p>
            <a:pPr algn="r"/>
            <a:r>
              <a:rPr lang="it-IT" sz="2000" b="1" dirty="0">
                <a:solidFill>
                  <a:srgbClr val="F25A22"/>
                </a:solidFill>
                <a:latin typeface="Proxima Nova Rg" panose="02000506030000020004" pitchFamily="2" charset="0"/>
              </a:rPr>
              <a:t>O</a:t>
            </a:r>
            <a:r>
              <a:rPr lang="it-CO" sz="2000" b="1" dirty="0">
                <a:solidFill>
                  <a:srgbClr val="F25A22"/>
                </a:solidFill>
                <a:latin typeface="Proxima Nova Rg" panose="02000506030000020004" pitchFamily="2" charset="0"/>
              </a:rPr>
              <a:t>f older persons on the move</a:t>
            </a:r>
          </a:p>
        </p:txBody>
      </p:sp>
    </p:spTree>
    <p:extLst>
      <p:ext uri="{BB962C8B-B14F-4D97-AF65-F5344CB8AC3E}">
        <p14:creationId xmlns:p14="http://schemas.microsoft.com/office/powerpoint/2010/main" val="129393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D3F457-E7F8-E8EA-E311-6864F868A79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9827A5D6-4F74-AC0C-D741-9302274096BD}"/>
              </a:ext>
            </a:extLst>
          </p:cNvPr>
          <p:cNvSpPr txBox="1"/>
          <p:nvPr/>
        </p:nvSpPr>
        <p:spPr>
          <a:xfrm>
            <a:off x="-863324" y="76579"/>
            <a:ext cx="10064257"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Participation, information and empowerment</a:t>
            </a:r>
          </a:p>
        </p:txBody>
      </p:sp>
      <p:pic>
        <p:nvPicPr>
          <p:cNvPr id="5" name="Picture 7">
            <a:extLst>
              <a:ext uri="{FF2B5EF4-FFF2-40B4-BE49-F238E27FC236}">
                <a16:creationId xmlns:a16="http://schemas.microsoft.com/office/drawing/2014/main" id="{148E11C3-BC68-297F-545E-315B22DF63A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 name="Gruppo 79">
            <a:extLst>
              <a:ext uri="{FF2B5EF4-FFF2-40B4-BE49-F238E27FC236}">
                <a16:creationId xmlns:a16="http://schemas.microsoft.com/office/drawing/2014/main" id="{D88DACCB-6F80-55F1-3514-9A11CC33443D}"/>
              </a:ext>
            </a:extLst>
          </p:cNvPr>
          <p:cNvGrpSpPr/>
          <p:nvPr/>
        </p:nvGrpSpPr>
        <p:grpSpPr>
          <a:xfrm>
            <a:off x="171744" y="1400018"/>
            <a:ext cx="8749707" cy="5383307"/>
            <a:chOff x="329191" y="1035781"/>
            <a:chExt cx="8749707" cy="5383307"/>
          </a:xfrm>
        </p:grpSpPr>
        <p:sp>
          <p:nvSpPr>
            <p:cNvPr id="7" name="Elemento grafico 112">
              <a:extLst>
                <a:ext uri="{FF2B5EF4-FFF2-40B4-BE49-F238E27FC236}">
                  <a16:creationId xmlns:a16="http://schemas.microsoft.com/office/drawing/2014/main" id="{E6C60EB9-A958-0C20-423C-84FC98055038}"/>
                </a:ext>
              </a:extLst>
            </p:cNvPr>
            <p:cNvSpPr/>
            <p:nvPr/>
          </p:nvSpPr>
          <p:spPr>
            <a:xfrm>
              <a:off x="2607284" y="1100092"/>
              <a:ext cx="6203933" cy="488723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bg1">
                <a:lumMod val="95000"/>
              </a:schemeClr>
            </a:solidFill>
            <a:ln w="11479" cap="flat">
              <a:noFill/>
              <a:prstDash val="solid"/>
              <a:miter/>
            </a:ln>
          </p:spPr>
          <p:txBody>
            <a:bodyPr rtlCol="0" anchor="ctr"/>
            <a:lstStyle/>
            <a:p>
              <a:endParaRPr lang="it-CO" dirty="0"/>
            </a:p>
          </p:txBody>
        </p:sp>
        <p:grpSp>
          <p:nvGrpSpPr>
            <p:cNvPr id="61" name="Gruppo 60">
              <a:extLst>
                <a:ext uri="{FF2B5EF4-FFF2-40B4-BE49-F238E27FC236}">
                  <a16:creationId xmlns:a16="http://schemas.microsoft.com/office/drawing/2014/main" id="{6A6CFA9A-4914-7C45-1EED-8EC6AF025EA2}"/>
                </a:ext>
              </a:extLst>
            </p:cNvPr>
            <p:cNvGrpSpPr/>
            <p:nvPr/>
          </p:nvGrpSpPr>
          <p:grpSpPr>
            <a:xfrm>
              <a:off x="6848823" y="1355117"/>
              <a:ext cx="609599" cy="5063971"/>
              <a:chOff x="6848823" y="1355117"/>
              <a:chExt cx="609599" cy="5063971"/>
            </a:xfrm>
          </p:grpSpPr>
          <p:cxnSp>
            <p:nvCxnSpPr>
              <p:cNvPr id="150" name="Connettore 1 149">
                <a:extLst>
                  <a:ext uri="{FF2B5EF4-FFF2-40B4-BE49-F238E27FC236}">
                    <a16:creationId xmlns:a16="http://schemas.microsoft.com/office/drawing/2014/main" id="{09803BA6-AB17-07D5-75A8-1AAEC7529EB5}"/>
                  </a:ext>
                </a:extLst>
              </p:cNvPr>
              <p:cNvCxnSpPr>
                <a:cxnSpLocks/>
              </p:cNvCxnSpPr>
              <p:nvPr/>
            </p:nvCxnSpPr>
            <p:spPr>
              <a:xfrm flipV="1">
                <a:off x="7153622"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66EA6C66-B41D-2B50-C2D7-4A462AACF281}"/>
                  </a:ext>
                </a:extLst>
              </p:cNvPr>
              <p:cNvSpPr txBox="1"/>
              <p:nvPr/>
            </p:nvSpPr>
            <p:spPr>
              <a:xfrm>
                <a:off x="6848823"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70%</a:t>
                </a:r>
                <a:endParaRPr lang="en-GB" sz="1600" dirty="0">
                  <a:latin typeface="Proxima Nova Thin" panose="02000506030000020004" pitchFamily="2" charset="0"/>
                  <a:ea typeface="Times New Roman" panose="02020603050405020304" pitchFamily="18" charset="0"/>
                </a:endParaRPr>
              </a:p>
            </p:txBody>
          </p:sp>
        </p:grpSp>
        <p:grpSp>
          <p:nvGrpSpPr>
            <p:cNvPr id="68" name="Gruppo 67">
              <a:extLst>
                <a:ext uri="{FF2B5EF4-FFF2-40B4-BE49-F238E27FC236}">
                  <a16:creationId xmlns:a16="http://schemas.microsoft.com/office/drawing/2014/main" id="{55D1D52B-1B4E-C0CA-15D5-3272D72E3BA6}"/>
                </a:ext>
              </a:extLst>
            </p:cNvPr>
            <p:cNvGrpSpPr/>
            <p:nvPr/>
          </p:nvGrpSpPr>
          <p:grpSpPr>
            <a:xfrm>
              <a:off x="2901536" y="1355117"/>
              <a:ext cx="475487" cy="5063971"/>
              <a:chOff x="2901536" y="1355117"/>
              <a:chExt cx="475487" cy="5063971"/>
            </a:xfrm>
          </p:grpSpPr>
          <p:sp>
            <p:nvSpPr>
              <p:cNvPr id="120" name="CasellaDiTesto 119">
                <a:extLst>
                  <a:ext uri="{FF2B5EF4-FFF2-40B4-BE49-F238E27FC236}">
                    <a16:creationId xmlns:a16="http://schemas.microsoft.com/office/drawing/2014/main" id="{4EA2A73A-1C41-A464-A75F-45D15953722D}"/>
                  </a:ext>
                </a:extLst>
              </p:cNvPr>
              <p:cNvSpPr txBox="1"/>
              <p:nvPr/>
            </p:nvSpPr>
            <p:spPr>
              <a:xfrm>
                <a:off x="2901536" y="6080534"/>
                <a:ext cx="475487"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0%</a:t>
                </a:r>
                <a:endParaRPr lang="en-GB" sz="1600" dirty="0">
                  <a:latin typeface="Proxima Nova Thin" panose="02000506030000020004" pitchFamily="2" charset="0"/>
                  <a:ea typeface="Times New Roman" panose="02020603050405020304" pitchFamily="18" charset="0"/>
                </a:endParaRPr>
              </a:p>
            </p:txBody>
          </p:sp>
          <p:cxnSp>
            <p:nvCxnSpPr>
              <p:cNvPr id="50" name="Connettore 1 49">
                <a:extLst>
                  <a:ext uri="{FF2B5EF4-FFF2-40B4-BE49-F238E27FC236}">
                    <a16:creationId xmlns:a16="http://schemas.microsoft.com/office/drawing/2014/main" id="{9235AF54-788F-730A-6DB2-2300DB52E6EA}"/>
                  </a:ext>
                </a:extLst>
              </p:cNvPr>
              <p:cNvCxnSpPr>
                <a:cxnSpLocks/>
              </p:cNvCxnSpPr>
              <p:nvPr/>
            </p:nvCxnSpPr>
            <p:spPr>
              <a:xfrm flipV="1">
                <a:off x="3139279"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7" name="Gruppo 66">
              <a:extLst>
                <a:ext uri="{FF2B5EF4-FFF2-40B4-BE49-F238E27FC236}">
                  <a16:creationId xmlns:a16="http://schemas.microsoft.com/office/drawing/2014/main" id="{297547A6-E5F1-5E0B-0FBE-C1368F7B6A0C}"/>
                </a:ext>
              </a:extLst>
            </p:cNvPr>
            <p:cNvGrpSpPr/>
            <p:nvPr/>
          </p:nvGrpSpPr>
          <p:grpSpPr>
            <a:xfrm>
              <a:off x="3350481" y="1355117"/>
              <a:ext cx="609599" cy="5063971"/>
              <a:chOff x="3350481" y="1355117"/>
              <a:chExt cx="609599" cy="5063971"/>
            </a:xfrm>
          </p:grpSpPr>
          <p:sp>
            <p:nvSpPr>
              <p:cNvPr id="137" name="CasellaDiTesto 136">
                <a:extLst>
                  <a:ext uri="{FF2B5EF4-FFF2-40B4-BE49-F238E27FC236}">
                    <a16:creationId xmlns:a16="http://schemas.microsoft.com/office/drawing/2014/main" id="{E7152FC6-7CF9-12FD-B83F-B6558697B870}"/>
                  </a:ext>
                </a:extLst>
              </p:cNvPr>
              <p:cNvSpPr txBox="1"/>
              <p:nvPr/>
            </p:nvSpPr>
            <p:spPr>
              <a:xfrm>
                <a:off x="3350481"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10%</a:t>
                </a:r>
                <a:endParaRPr lang="en-GB" sz="1600" dirty="0">
                  <a:latin typeface="Proxima Nova Thin" panose="02000506030000020004" pitchFamily="2" charset="0"/>
                  <a:ea typeface="Times New Roman" panose="02020603050405020304" pitchFamily="18" charset="0"/>
                </a:endParaRPr>
              </a:p>
            </p:txBody>
          </p:sp>
          <p:cxnSp>
            <p:nvCxnSpPr>
              <p:cNvPr id="51" name="Connettore 1 50">
                <a:extLst>
                  <a:ext uri="{FF2B5EF4-FFF2-40B4-BE49-F238E27FC236}">
                    <a16:creationId xmlns:a16="http://schemas.microsoft.com/office/drawing/2014/main" id="{E3CEC059-0042-AE55-34E1-7FBD662D5365}"/>
                  </a:ext>
                </a:extLst>
              </p:cNvPr>
              <p:cNvCxnSpPr>
                <a:cxnSpLocks/>
              </p:cNvCxnSpPr>
              <p:nvPr/>
            </p:nvCxnSpPr>
            <p:spPr>
              <a:xfrm flipV="1">
                <a:off x="3655280"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6" name="Gruppo 65">
              <a:extLst>
                <a:ext uri="{FF2B5EF4-FFF2-40B4-BE49-F238E27FC236}">
                  <a16:creationId xmlns:a16="http://schemas.microsoft.com/office/drawing/2014/main" id="{0A5C77F0-8C1A-A026-1F5D-E2B05B417925}"/>
                </a:ext>
              </a:extLst>
            </p:cNvPr>
            <p:cNvGrpSpPr/>
            <p:nvPr/>
          </p:nvGrpSpPr>
          <p:grpSpPr>
            <a:xfrm>
              <a:off x="3933538" y="1355117"/>
              <a:ext cx="609599" cy="5063971"/>
              <a:chOff x="3933538" y="1355117"/>
              <a:chExt cx="609599" cy="5063971"/>
            </a:xfrm>
          </p:grpSpPr>
          <p:sp>
            <p:nvSpPr>
              <p:cNvPr id="138" name="CasellaDiTesto 137">
                <a:extLst>
                  <a:ext uri="{FF2B5EF4-FFF2-40B4-BE49-F238E27FC236}">
                    <a16:creationId xmlns:a16="http://schemas.microsoft.com/office/drawing/2014/main" id="{8C7BD300-D453-CAE0-CC34-21E663504F39}"/>
                  </a:ext>
                </a:extLst>
              </p:cNvPr>
              <p:cNvSpPr txBox="1"/>
              <p:nvPr/>
            </p:nvSpPr>
            <p:spPr>
              <a:xfrm>
                <a:off x="3933538"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20%</a:t>
                </a:r>
                <a:endParaRPr lang="en-GB" sz="1600" dirty="0">
                  <a:latin typeface="Proxima Nova Thin" panose="02000506030000020004" pitchFamily="2" charset="0"/>
                  <a:ea typeface="Times New Roman" panose="02020603050405020304" pitchFamily="18" charset="0"/>
                </a:endParaRPr>
              </a:p>
            </p:txBody>
          </p:sp>
          <p:cxnSp>
            <p:nvCxnSpPr>
              <p:cNvPr id="52" name="Connettore 1 51">
                <a:extLst>
                  <a:ext uri="{FF2B5EF4-FFF2-40B4-BE49-F238E27FC236}">
                    <a16:creationId xmlns:a16="http://schemas.microsoft.com/office/drawing/2014/main" id="{604F6C7D-B0BE-8C59-2D4F-5F432190C798}"/>
                  </a:ext>
                </a:extLst>
              </p:cNvPr>
              <p:cNvCxnSpPr>
                <a:cxnSpLocks/>
              </p:cNvCxnSpPr>
              <p:nvPr/>
            </p:nvCxnSpPr>
            <p:spPr>
              <a:xfrm flipV="1">
                <a:off x="4238337"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5" name="Gruppo 64">
              <a:extLst>
                <a:ext uri="{FF2B5EF4-FFF2-40B4-BE49-F238E27FC236}">
                  <a16:creationId xmlns:a16="http://schemas.microsoft.com/office/drawing/2014/main" id="{F0293C13-3054-5A28-64CF-0EF9A87C7BD2}"/>
                </a:ext>
              </a:extLst>
            </p:cNvPr>
            <p:cNvGrpSpPr/>
            <p:nvPr/>
          </p:nvGrpSpPr>
          <p:grpSpPr>
            <a:xfrm>
              <a:off x="4516595" y="1355117"/>
              <a:ext cx="609599" cy="5063971"/>
              <a:chOff x="4516595" y="1355117"/>
              <a:chExt cx="609599" cy="5063971"/>
            </a:xfrm>
          </p:grpSpPr>
          <p:sp>
            <p:nvSpPr>
              <p:cNvPr id="139" name="CasellaDiTesto 138">
                <a:extLst>
                  <a:ext uri="{FF2B5EF4-FFF2-40B4-BE49-F238E27FC236}">
                    <a16:creationId xmlns:a16="http://schemas.microsoft.com/office/drawing/2014/main" id="{2C2142EA-93D9-21A5-4B9F-5A6F24569357}"/>
                  </a:ext>
                </a:extLst>
              </p:cNvPr>
              <p:cNvSpPr txBox="1"/>
              <p:nvPr/>
            </p:nvSpPr>
            <p:spPr>
              <a:xfrm>
                <a:off x="4516595"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30%</a:t>
                </a:r>
                <a:endParaRPr lang="en-GB" sz="1600" dirty="0">
                  <a:latin typeface="Proxima Nova Thin" panose="02000506030000020004" pitchFamily="2" charset="0"/>
                  <a:ea typeface="Times New Roman" panose="02020603050405020304" pitchFamily="18" charset="0"/>
                </a:endParaRPr>
              </a:p>
            </p:txBody>
          </p:sp>
          <p:cxnSp>
            <p:nvCxnSpPr>
              <p:cNvPr id="53" name="Connettore 1 52">
                <a:extLst>
                  <a:ext uri="{FF2B5EF4-FFF2-40B4-BE49-F238E27FC236}">
                    <a16:creationId xmlns:a16="http://schemas.microsoft.com/office/drawing/2014/main" id="{FFA87682-621E-3953-5C79-3D9FD26F2A50}"/>
                  </a:ext>
                </a:extLst>
              </p:cNvPr>
              <p:cNvCxnSpPr>
                <a:cxnSpLocks/>
              </p:cNvCxnSpPr>
              <p:nvPr/>
            </p:nvCxnSpPr>
            <p:spPr>
              <a:xfrm flipV="1">
                <a:off x="4821394"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4" name="Gruppo 63">
              <a:extLst>
                <a:ext uri="{FF2B5EF4-FFF2-40B4-BE49-F238E27FC236}">
                  <a16:creationId xmlns:a16="http://schemas.microsoft.com/office/drawing/2014/main" id="{B698490A-2AB3-EA0A-E2D0-DEA2C4F788BB}"/>
                </a:ext>
              </a:extLst>
            </p:cNvPr>
            <p:cNvGrpSpPr/>
            <p:nvPr/>
          </p:nvGrpSpPr>
          <p:grpSpPr>
            <a:xfrm>
              <a:off x="5099652" y="1355117"/>
              <a:ext cx="609599" cy="5063971"/>
              <a:chOff x="5099652" y="1355117"/>
              <a:chExt cx="609599" cy="5063971"/>
            </a:xfrm>
          </p:grpSpPr>
          <p:sp>
            <p:nvSpPr>
              <p:cNvPr id="140" name="CasellaDiTesto 139">
                <a:extLst>
                  <a:ext uri="{FF2B5EF4-FFF2-40B4-BE49-F238E27FC236}">
                    <a16:creationId xmlns:a16="http://schemas.microsoft.com/office/drawing/2014/main" id="{FD68977E-3AA2-4AA5-F5DB-E34DF509B1C2}"/>
                  </a:ext>
                </a:extLst>
              </p:cNvPr>
              <p:cNvSpPr txBox="1"/>
              <p:nvPr/>
            </p:nvSpPr>
            <p:spPr>
              <a:xfrm>
                <a:off x="5099652"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40%</a:t>
                </a:r>
                <a:endParaRPr lang="en-GB" sz="1600" dirty="0">
                  <a:latin typeface="Proxima Nova Thin" panose="02000506030000020004" pitchFamily="2" charset="0"/>
                  <a:ea typeface="Times New Roman" panose="02020603050405020304" pitchFamily="18" charset="0"/>
                </a:endParaRPr>
              </a:p>
            </p:txBody>
          </p:sp>
          <p:cxnSp>
            <p:nvCxnSpPr>
              <p:cNvPr id="54" name="Connettore 1 53">
                <a:extLst>
                  <a:ext uri="{FF2B5EF4-FFF2-40B4-BE49-F238E27FC236}">
                    <a16:creationId xmlns:a16="http://schemas.microsoft.com/office/drawing/2014/main" id="{7524612D-392E-7E1A-6534-C9E4CC1467AB}"/>
                  </a:ext>
                </a:extLst>
              </p:cNvPr>
              <p:cNvCxnSpPr>
                <a:cxnSpLocks/>
              </p:cNvCxnSpPr>
              <p:nvPr/>
            </p:nvCxnSpPr>
            <p:spPr>
              <a:xfrm flipV="1">
                <a:off x="5404451"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3" name="Gruppo 62">
              <a:extLst>
                <a:ext uri="{FF2B5EF4-FFF2-40B4-BE49-F238E27FC236}">
                  <a16:creationId xmlns:a16="http://schemas.microsoft.com/office/drawing/2014/main" id="{00BB3FAD-58E0-900D-F35A-CEB47F8029F7}"/>
                </a:ext>
              </a:extLst>
            </p:cNvPr>
            <p:cNvGrpSpPr/>
            <p:nvPr/>
          </p:nvGrpSpPr>
          <p:grpSpPr>
            <a:xfrm>
              <a:off x="5682709" y="1355117"/>
              <a:ext cx="609599" cy="5063971"/>
              <a:chOff x="5682709" y="1355117"/>
              <a:chExt cx="609599" cy="5063971"/>
            </a:xfrm>
          </p:grpSpPr>
          <p:sp>
            <p:nvSpPr>
              <p:cNvPr id="15" name="CasellaDiTesto 14">
                <a:extLst>
                  <a:ext uri="{FF2B5EF4-FFF2-40B4-BE49-F238E27FC236}">
                    <a16:creationId xmlns:a16="http://schemas.microsoft.com/office/drawing/2014/main" id="{CFB2C5BA-9CCF-3082-FDC0-8AE8E6F9798D}"/>
                  </a:ext>
                </a:extLst>
              </p:cNvPr>
              <p:cNvSpPr txBox="1"/>
              <p:nvPr/>
            </p:nvSpPr>
            <p:spPr>
              <a:xfrm>
                <a:off x="5682709"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50%</a:t>
                </a:r>
                <a:endParaRPr lang="en-GB" sz="1600" dirty="0">
                  <a:latin typeface="Proxima Nova Thin" panose="02000506030000020004" pitchFamily="2" charset="0"/>
                  <a:ea typeface="Times New Roman" panose="02020603050405020304" pitchFamily="18" charset="0"/>
                </a:endParaRPr>
              </a:p>
            </p:txBody>
          </p:sp>
          <p:cxnSp>
            <p:nvCxnSpPr>
              <p:cNvPr id="55" name="Connettore 1 54">
                <a:extLst>
                  <a:ext uri="{FF2B5EF4-FFF2-40B4-BE49-F238E27FC236}">
                    <a16:creationId xmlns:a16="http://schemas.microsoft.com/office/drawing/2014/main" id="{86A0FE4E-ED79-933C-FEE2-6714F3090EDD}"/>
                  </a:ext>
                </a:extLst>
              </p:cNvPr>
              <p:cNvCxnSpPr>
                <a:cxnSpLocks/>
              </p:cNvCxnSpPr>
              <p:nvPr/>
            </p:nvCxnSpPr>
            <p:spPr>
              <a:xfrm flipV="1">
                <a:off x="5987508"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2" name="Gruppo 61">
              <a:extLst>
                <a:ext uri="{FF2B5EF4-FFF2-40B4-BE49-F238E27FC236}">
                  <a16:creationId xmlns:a16="http://schemas.microsoft.com/office/drawing/2014/main" id="{9A4FBECD-4C4F-9EB1-4A8A-104E84ED2A59}"/>
                </a:ext>
              </a:extLst>
            </p:cNvPr>
            <p:cNvGrpSpPr/>
            <p:nvPr/>
          </p:nvGrpSpPr>
          <p:grpSpPr>
            <a:xfrm>
              <a:off x="6265766" y="1355117"/>
              <a:ext cx="609599" cy="5063971"/>
              <a:chOff x="6265766" y="1355117"/>
              <a:chExt cx="609599" cy="5063971"/>
            </a:xfrm>
          </p:grpSpPr>
          <p:sp>
            <p:nvSpPr>
              <p:cNvPr id="16" name="CasellaDiTesto 15">
                <a:extLst>
                  <a:ext uri="{FF2B5EF4-FFF2-40B4-BE49-F238E27FC236}">
                    <a16:creationId xmlns:a16="http://schemas.microsoft.com/office/drawing/2014/main" id="{99815AB0-C245-76D3-6F9B-917EE053F798}"/>
                  </a:ext>
                </a:extLst>
              </p:cNvPr>
              <p:cNvSpPr txBox="1"/>
              <p:nvPr/>
            </p:nvSpPr>
            <p:spPr>
              <a:xfrm>
                <a:off x="6265766"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60%</a:t>
                </a:r>
                <a:endParaRPr lang="en-GB" sz="1600" dirty="0">
                  <a:latin typeface="Proxima Nova Thin" panose="02000506030000020004" pitchFamily="2" charset="0"/>
                  <a:ea typeface="Times New Roman" panose="02020603050405020304" pitchFamily="18" charset="0"/>
                </a:endParaRPr>
              </a:p>
            </p:txBody>
          </p:sp>
          <p:cxnSp>
            <p:nvCxnSpPr>
              <p:cNvPr id="56" name="Connettore 1 55">
                <a:extLst>
                  <a:ext uri="{FF2B5EF4-FFF2-40B4-BE49-F238E27FC236}">
                    <a16:creationId xmlns:a16="http://schemas.microsoft.com/office/drawing/2014/main" id="{51D20645-223F-0C7E-3280-4AAD42D68186}"/>
                  </a:ext>
                </a:extLst>
              </p:cNvPr>
              <p:cNvCxnSpPr>
                <a:cxnSpLocks/>
              </p:cNvCxnSpPr>
              <p:nvPr/>
            </p:nvCxnSpPr>
            <p:spPr>
              <a:xfrm flipV="1">
                <a:off x="6570565"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0" name="Gruppo 59">
              <a:extLst>
                <a:ext uri="{FF2B5EF4-FFF2-40B4-BE49-F238E27FC236}">
                  <a16:creationId xmlns:a16="http://schemas.microsoft.com/office/drawing/2014/main" id="{74EB5138-620C-2DA4-3BF5-2B48C0814C30}"/>
                </a:ext>
              </a:extLst>
            </p:cNvPr>
            <p:cNvGrpSpPr/>
            <p:nvPr/>
          </p:nvGrpSpPr>
          <p:grpSpPr>
            <a:xfrm>
              <a:off x="7431880" y="1355117"/>
              <a:ext cx="609599" cy="5063971"/>
              <a:chOff x="7431880" y="1355117"/>
              <a:chExt cx="609599" cy="5063971"/>
            </a:xfrm>
          </p:grpSpPr>
          <p:sp>
            <p:nvSpPr>
              <p:cNvPr id="18" name="CasellaDiTesto 17">
                <a:extLst>
                  <a:ext uri="{FF2B5EF4-FFF2-40B4-BE49-F238E27FC236}">
                    <a16:creationId xmlns:a16="http://schemas.microsoft.com/office/drawing/2014/main" id="{8FC973D3-9422-C6B7-6A17-4C3053EAAD88}"/>
                  </a:ext>
                </a:extLst>
              </p:cNvPr>
              <p:cNvSpPr txBox="1"/>
              <p:nvPr/>
            </p:nvSpPr>
            <p:spPr>
              <a:xfrm>
                <a:off x="7431880"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80%</a:t>
                </a:r>
                <a:endParaRPr lang="en-GB" sz="1600" dirty="0">
                  <a:latin typeface="Proxima Nova Thin" panose="02000506030000020004" pitchFamily="2" charset="0"/>
                  <a:ea typeface="Times New Roman" panose="02020603050405020304" pitchFamily="18" charset="0"/>
                </a:endParaRPr>
              </a:p>
            </p:txBody>
          </p:sp>
          <p:cxnSp>
            <p:nvCxnSpPr>
              <p:cNvPr id="57" name="Connettore 1 56">
                <a:extLst>
                  <a:ext uri="{FF2B5EF4-FFF2-40B4-BE49-F238E27FC236}">
                    <a16:creationId xmlns:a16="http://schemas.microsoft.com/office/drawing/2014/main" id="{1D5E3128-A246-5B56-C334-606565A631DC}"/>
                  </a:ext>
                </a:extLst>
              </p:cNvPr>
              <p:cNvCxnSpPr>
                <a:cxnSpLocks/>
              </p:cNvCxnSpPr>
              <p:nvPr/>
            </p:nvCxnSpPr>
            <p:spPr>
              <a:xfrm flipV="1">
                <a:off x="7736679"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59" name="Gruppo 58">
              <a:extLst>
                <a:ext uri="{FF2B5EF4-FFF2-40B4-BE49-F238E27FC236}">
                  <a16:creationId xmlns:a16="http://schemas.microsoft.com/office/drawing/2014/main" id="{844ABEE0-3399-4789-8D20-843A93DCA74D}"/>
                </a:ext>
              </a:extLst>
            </p:cNvPr>
            <p:cNvGrpSpPr/>
            <p:nvPr/>
          </p:nvGrpSpPr>
          <p:grpSpPr>
            <a:xfrm>
              <a:off x="8014937" y="1355117"/>
              <a:ext cx="609599" cy="5063971"/>
              <a:chOff x="8014937" y="1355117"/>
              <a:chExt cx="609599" cy="5063971"/>
            </a:xfrm>
          </p:grpSpPr>
          <p:sp>
            <p:nvSpPr>
              <p:cNvPr id="19" name="CasellaDiTesto 18">
                <a:extLst>
                  <a:ext uri="{FF2B5EF4-FFF2-40B4-BE49-F238E27FC236}">
                    <a16:creationId xmlns:a16="http://schemas.microsoft.com/office/drawing/2014/main" id="{D974DEA6-3321-7AA1-439A-552816A12064}"/>
                  </a:ext>
                </a:extLst>
              </p:cNvPr>
              <p:cNvSpPr txBox="1"/>
              <p:nvPr/>
            </p:nvSpPr>
            <p:spPr>
              <a:xfrm>
                <a:off x="8014937" y="6080534"/>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90%</a:t>
                </a:r>
                <a:endParaRPr lang="en-GB" sz="1600" dirty="0">
                  <a:latin typeface="Proxima Nova Thin" panose="02000506030000020004" pitchFamily="2" charset="0"/>
                  <a:ea typeface="Times New Roman" panose="02020603050405020304" pitchFamily="18" charset="0"/>
                </a:endParaRPr>
              </a:p>
            </p:txBody>
          </p:sp>
          <p:cxnSp>
            <p:nvCxnSpPr>
              <p:cNvPr id="58" name="Connettore 1 57">
                <a:extLst>
                  <a:ext uri="{FF2B5EF4-FFF2-40B4-BE49-F238E27FC236}">
                    <a16:creationId xmlns:a16="http://schemas.microsoft.com/office/drawing/2014/main" id="{38A40C20-4BA9-8DEE-BDE9-AD9F66A43BAA}"/>
                  </a:ext>
                </a:extLst>
              </p:cNvPr>
              <p:cNvCxnSpPr>
                <a:cxnSpLocks/>
              </p:cNvCxnSpPr>
              <p:nvPr/>
            </p:nvCxnSpPr>
            <p:spPr>
              <a:xfrm flipV="1">
                <a:off x="8319736" y="1355117"/>
                <a:ext cx="0" cy="4604821"/>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8" name="CasellaDiTesto 7">
              <a:extLst>
                <a:ext uri="{FF2B5EF4-FFF2-40B4-BE49-F238E27FC236}">
                  <a16:creationId xmlns:a16="http://schemas.microsoft.com/office/drawing/2014/main" id="{2CA76D85-BBD4-2405-682E-31445628F1F5}"/>
                </a:ext>
              </a:extLst>
            </p:cNvPr>
            <p:cNvSpPr txBox="1"/>
            <p:nvPr/>
          </p:nvSpPr>
          <p:spPr>
            <a:xfrm>
              <a:off x="680873" y="1035781"/>
              <a:ext cx="2220663" cy="830997"/>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Onboarding training productive life, job and entrepreneurship</a:t>
              </a:r>
              <a:endParaRPr lang="en-GB" sz="1600" dirty="0">
                <a:latin typeface="Proxima Nova Thin" panose="02000506030000020004" pitchFamily="2" charset="0"/>
                <a:ea typeface="Times New Roman" panose="02020603050405020304" pitchFamily="18" charset="0"/>
              </a:endParaRPr>
            </a:p>
          </p:txBody>
        </p:sp>
        <p:sp>
          <p:nvSpPr>
            <p:cNvPr id="9" name="CasellaDiTesto 8">
              <a:extLst>
                <a:ext uri="{FF2B5EF4-FFF2-40B4-BE49-F238E27FC236}">
                  <a16:creationId xmlns:a16="http://schemas.microsoft.com/office/drawing/2014/main" id="{85AFC92A-D0F2-EB5B-80CF-B61CA43E31C7}"/>
                </a:ext>
              </a:extLst>
            </p:cNvPr>
            <p:cNvSpPr txBox="1"/>
            <p:nvPr/>
          </p:nvSpPr>
          <p:spPr>
            <a:xfrm>
              <a:off x="680873" y="1949737"/>
              <a:ext cx="2220663"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Training / Rights for older persons</a:t>
              </a:r>
              <a:endParaRPr lang="en-GB" sz="1600" dirty="0">
                <a:latin typeface="Proxima Nova Thin" panose="02000506030000020004" pitchFamily="2" charset="0"/>
                <a:ea typeface="Times New Roman" panose="02020603050405020304" pitchFamily="18" charset="0"/>
              </a:endParaRPr>
            </a:p>
          </p:txBody>
        </p:sp>
        <p:sp>
          <p:nvSpPr>
            <p:cNvPr id="10" name="CasellaDiTesto 9">
              <a:extLst>
                <a:ext uri="{FF2B5EF4-FFF2-40B4-BE49-F238E27FC236}">
                  <a16:creationId xmlns:a16="http://schemas.microsoft.com/office/drawing/2014/main" id="{588A3FF9-21DC-1729-74F4-9BC49010D5DE}"/>
                </a:ext>
              </a:extLst>
            </p:cNvPr>
            <p:cNvSpPr txBox="1"/>
            <p:nvPr/>
          </p:nvSpPr>
          <p:spPr>
            <a:xfrm>
              <a:off x="680873" y="2617471"/>
              <a:ext cx="2220663" cy="830997"/>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Training / Rights for displaced persons on the move</a:t>
              </a:r>
              <a:endParaRPr lang="en-GB" sz="1600" dirty="0">
                <a:latin typeface="Proxima Nova Thin" panose="02000506030000020004" pitchFamily="2" charset="0"/>
                <a:ea typeface="Times New Roman" panose="02020603050405020304" pitchFamily="18" charset="0"/>
              </a:endParaRPr>
            </a:p>
          </p:txBody>
        </p:sp>
        <p:sp>
          <p:nvSpPr>
            <p:cNvPr id="113" name="CasellaDiTesto 112">
              <a:extLst>
                <a:ext uri="{FF2B5EF4-FFF2-40B4-BE49-F238E27FC236}">
                  <a16:creationId xmlns:a16="http://schemas.microsoft.com/office/drawing/2014/main" id="{8AAFEF9F-510B-26FD-E218-FBDBB37E4F0A}"/>
                </a:ext>
              </a:extLst>
            </p:cNvPr>
            <p:cNvSpPr txBox="1"/>
            <p:nvPr/>
          </p:nvSpPr>
          <p:spPr>
            <a:xfrm>
              <a:off x="329191" y="3531427"/>
              <a:ext cx="2572346"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No access to information / rights education</a:t>
              </a:r>
              <a:endParaRPr lang="en-GB" sz="1600" dirty="0">
                <a:latin typeface="Proxima Nova Thin" panose="02000506030000020004" pitchFamily="2" charset="0"/>
                <a:ea typeface="Times New Roman" panose="02020603050405020304" pitchFamily="18" charset="0"/>
              </a:endParaRPr>
            </a:p>
          </p:txBody>
        </p:sp>
        <p:cxnSp>
          <p:nvCxnSpPr>
            <p:cNvPr id="141" name="Connettore 1 140">
              <a:extLst>
                <a:ext uri="{FF2B5EF4-FFF2-40B4-BE49-F238E27FC236}">
                  <a16:creationId xmlns:a16="http://schemas.microsoft.com/office/drawing/2014/main" id="{EEDCB2D8-166A-5E16-014E-FE73A98FA151}"/>
                </a:ext>
              </a:extLst>
            </p:cNvPr>
            <p:cNvCxnSpPr>
              <a:cxnSpLocks/>
            </p:cNvCxnSpPr>
            <p:nvPr/>
          </p:nvCxnSpPr>
          <p:spPr>
            <a:xfrm>
              <a:off x="3118636" y="1942533"/>
              <a:ext cx="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2" name="Connettore 2 151">
              <a:extLst>
                <a:ext uri="{FF2B5EF4-FFF2-40B4-BE49-F238E27FC236}">
                  <a16:creationId xmlns:a16="http://schemas.microsoft.com/office/drawing/2014/main" id="{B6DEB27A-8E5A-B35D-744B-DB447C682864}"/>
                </a:ext>
              </a:extLst>
            </p:cNvPr>
            <p:cNvCxnSpPr>
              <a:cxnSpLocks/>
            </p:cNvCxnSpPr>
            <p:nvPr/>
          </p:nvCxnSpPr>
          <p:spPr>
            <a:xfrm>
              <a:off x="3139279" y="1452331"/>
              <a:ext cx="248041"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3" name="Connettore 2 152">
              <a:extLst>
                <a:ext uri="{FF2B5EF4-FFF2-40B4-BE49-F238E27FC236}">
                  <a16:creationId xmlns:a16="http://schemas.microsoft.com/office/drawing/2014/main" id="{90A12187-3EB0-EB7D-A60F-429F9627850B}"/>
                </a:ext>
              </a:extLst>
            </p:cNvPr>
            <p:cNvCxnSpPr>
              <a:cxnSpLocks/>
            </p:cNvCxnSpPr>
            <p:nvPr/>
          </p:nvCxnSpPr>
          <p:spPr>
            <a:xfrm>
              <a:off x="3139279" y="2283495"/>
              <a:ext cx="211202" cy="0"/>
            </a:xfrm>
            <a:prstGeom prst="straightConnector1">
              <a:avLst/>
            </a:prstGeom>
            <a:ln w="317500" cmpd="sng">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59" name="Elemento grafico 36">
              <a:extLst>
                <a:ext uri="{FF2B5EF4-FFF2-40B4-BE49-F238E27FC236}">
                  <a16:creationId xmlns:a16="http://schemas.microsoft.com/office/drawing/2014/main" id="{BF7A8896-776F-86D6-9895-C42E7DEE06C4}"/>
                </a:ext>
              </a:extLst>
            </p:cNvPr>
            <p:cNvSpPr/>
            <p:nvPr/>
          </p:nvSpPr>
          <p:spPr>
            <a:xfrm>
              <a:off x="8596682" y="1201167"/>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a:t>
              </a:r>
            </a:p>
          </p:txBody>
        </p:sp>
        <p:sp>
          <p:nvSpPr>
            <p:cNvPr id="161" name="Elemento grafico 36">
              <a:extLst>
                <a:ext uri="{FF2B5EF4-FFF2-40B4-BE49-F238E27FC236}">
                  <a16:creationId xmlns:a16="http://schemas.microsoft.com/office/drawing/2014/main" id="{2D3FBFFD-4C13-3F4C-5A23-E4BCD510479A}"/>
                </a:ext>
              </a:extLst>
            </p:cNvPr>
            <p:cNvSpPr/>
            <p:nvPr/>
          </p:nvSpPr>
          <p:spPr>
            <a:xfrm>
              <a:off x="8572298" y="2056715"/>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6%</a:t>
              </a:r>
            </a:p>
          </p:txBody>
        </p:sp>
        <p:sp>
          <p:nvSpPr>
            <p:cNvPr id="162" name="Elemento grafico 36">
              <a:extLst>
                <a:ext uri="{FF2B5EF4-FFF2-40B4-BE49-F238E27FC236}">
                  <a16:creationId xmlns:a16="http://schemas.microsoft.com/office/drawing/2014/main" id="{1BB29E3A-74AD-7F41-83BC-CA08794F2FD2}"/>
                </a:ext>
              </a:extLst>
            </p:cNvPr>
            <p:cNvSpPr/>
            <p:nvPr/>
          </p:nvSpPr>
          <p:spPr>
            <a:xfrm>
              <a:off x="8596682" y="2870169"/>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a:t>
              </a:r>
            </a:p>
          </p:txBody>
        </p:sp>
        <p:sp>
          <p:nvSpPr>
            <p:cNvPr id="163" name="Elemento grafico 36">
              <a:extLst>
                <a:ext uri="{FF2B5EF4-FFF2-40B4-BE49-F238E27FC236}">
                  <a16:creationId xmlns:a16="http://schemas.microsoft.com/office/drawing/2014/main" id="{11DCAA64-6844-762C-8208-F7D53686482A}"/>
                </a:ext>
              </a:extLst>
            </p:cNvPr>
            <p:cNvSpPr/>
            <p:nvPr/>
          </p:nvSpPr>
          <p:spPr>
            <a:xfrm>
              <a:off x="8598776" y="3734195"/>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84%</a:t>
              </a:r>
            </a:p>
          </p:txBody>
        </p:sp>
        <p:cxnSp>
          <p:nvCxnSpPr>
            <p:cNvPr id="166" name="Connettore 2 165">
              <a:extLst>
                <a:ext uri="{FF2B5EF4-FFF2-40B4-BE49-F238E27FC236}">
                  <a16:creationId xmlns:a16="http://schemas.microsoft.com/office/drawing/2014/main" id="{8059C69C-0B9A-A15F-63E6-436844E12761}"/>
                </a:ext>
              </a:extLst>
            </p:cNvPr>
            <p:cNvCxnSpPr>
              <a:cxnSpLocks/>
              <a:endCxn id="159" idx="2"/>
            </p:cNvCxnSpPr>
            <p:nvPr/>
          </p:nvCxnSpPr>
          <p:spPr>
            <a:xfrm>
              <a:off x="3387320" y="1441227"/>
              <a:ext cx="5209362"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69" name="Connettore 2 168">
              <a:extLst>
                <a:ext uri="{FF2B5EF4-FFF2-40B4-BE49-F238E27FC236}">
                  <a16:creationId xmlns:a16="http://schemas.microsoft.com/office/drawing/2014/main" id="{18325459-A4E8-F3CD-4282-83F1D9CBFE2D}"/>
                </a:ext>
              </a:extLst>
            </p:cNvPr>
            <p:cNvCxnSpPr>
              <a:cxnSpLocks/>
              <a:endCxn id="161" idx="2"/>
            </p:cNvCxnSpPr>
            <p:nvPr/>
          </p:nvCxnSpPr>
          <p:spPr>
            <a:xfrm>
              <a:off x="3350481" y="2283495"/>
              <a:ext cx="5221817" cy="1328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72" name="Connettore 2 171">
              <a:extLst>
                <a:ext uri="{FF2B5EF4-FFF2-40B4-BE49-F238E27FC236}">
                  <a16:creationId xmlns:a16="http://schemas.microsoft.com/office/drawing/2014/main" id="{8EF608A2-620C-3E79-A388-63A8ADC74D67}"/>
                </a:ext>
              </a:extLst>
            </p:cNvPr>
            <p:cNvCxnSpPr>
              <a:cxnSpLocks/>
              <a:endCxn id="162" idx="2"/>
            </p:cNvCxnSpPr>
            <p:nvPr/>
          </p:nvCxnSpPr>
          <p:spPr>
            <a:xfrm>
              <a:off x="3377025" y="3110229"/>
              <a:ext cx="5219657"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73" name="Connettore 2 172">
              <a:extLst>
                <a:ext uri="{FF2B5EF4-FFF2-40B4-BE49-F238E27FC236}">
                  <a16:creationId xmlns:a16="http://schemas.microsoft.com/office/drawing/2014/main" id="{9960478D-3087-0288-1203-D9AB54902F91}"/>
                </a:ext>
              </a:extLst>
            </p:cNvPr>
            <p:cNvCxnSpPr>
              <a:cxnSpLocks/>
              <a:endCxn id="163" idx="2"/>
            </p:cNvCxnSpPr>
            <p:nvPr/>
          </p:nvCxnSpPr>
          <p:spPr>
            <a:xfrm>
              <a:off x="4632800" y="3974255"/>
              <a:ext cx="3965976"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F4714F0F-1E18-EF1B-62CD-F5D3BE5D2F1D}"/>
                </a:ext>
              </a:extLst>
            </p:cNvPr>
            <p:cNvSpPr txBox="1"/>
            <p:nvPr/>
          </p:nvSpPr>
          <p:spPr>
            <a:xfrm>
              <a:off x="329191" y="4199161"/>
              <a:ext cx="2572346"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Persons with disabilities without participation</a:t>
              </a:r>
              <a:endParaRPr lang="en-GB" sz="1600" dirty="0">
                <a:latin typeface="Proxima Nova Thin" panose="02000506030000020004" pitchFamily="2" charset="0"/>
                <a:ea typeface="Times New Roman" panose="02020603050405020304" pitchFamily="18" charset="0"/>
              </a:endParaRPr>
            </a:p>
          </p:txBody>
        </p:sp>
        <p:sp>
          <p:nvSpPr>
            <p:cNvPr id="13" name="CasellaDiTesto 12">
              <a:extLst>
                <a:ext uri="{FF2B5EF4-FFF2-40B4-BE49-F238E27FC236}">
                  <a16:creationId xmlns:a16="http://schemas.microsoft.com/office/drawing/2014/main" id="{D0B3D790-8F0D-DDD1-8D61-3699B21199BE}"/>
                </a:ext>
              </a:extLst>
            </p:cNvPr>
            <p:cNvSpPr txBox="1"/>
            <p:nvPr/>
          </p:nvSpPr>
          <p:spPr>
            <a:xfrm>
              <a:off x="560750" y="4866895"/>
              <a:ext cx="2268062"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Men without participation</a:t>
              </a:r>
              <a:endParaRPr lang="en-GB" sz="1600" dirty="0">
                <a:latin typeface="Proxima Nova Thin" panose="02000506030000020004" pitchFamily="2" charset="0"/>
                <a:ea typeface="Times New Roman" panose="02020603050405020304" pitchFamily="18" charset="0"/>
              </a:endParaRPr>
            </a:p>
          </p:txBody>
        </p:sp>
        <p:sp>
          <p:nvSpPr>
            <p:cNvPr id="14" name="CasellaDiTesto 13">
              <a:extLst>
                <a:ext uri="{FF2B5EF4-FFF2-40B4-BE49-F238E27FC236}">
                  <a16:creationId xmlns:a16="http://schemas.microsoft.com/office/drawing/2014/main" id="{D528F6E5-3E70-6DE5-CE65-6BAB2471201B}"/>
                </a:ext>
              </a:extLst>
            </p:cNvPr>
            <p:cNvSpPr txBox="1"/>
            <p:nvPr/>
          </p:nvSpPr>
          <p:spPr>
            <a:xfrm>
              <a:off x="635468" y="5534629"/>
              <a:ext cx="2196015"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Women without participation</a:t>
              </a:r>
              <a:endParaRPr lang="en-GB" sz="1600" dirty="0">
                <a:latin typeface="Proxima Nova Thin" panose="02000506030000020004" pitchFamily="2" charset="0"/>
                <a:ea typeface="Times New Roman" panose="02020603050405020304" pitchFamily="18" charset="0"/>
              </a:endParaRPr>
            </a:p>
          </p:txBody>
        </p:sp>
        <p:sp>
          <p:nvSpPr>
            <p:cNvPr id="42" name="Elemento grafico 36">
              <a:extLst>
                <a:ext uri="{FF2B5EF4-FFF2-40B4-BE49-F238E27FC236}">
                  <a16:creationId xmlns:a16="http://schemas.microsoft.com/office/drawing/2014/main" id="{22F0E608-15A2-A6C5-8604-587511F186AD}"/>
                </a:ext>
              </a:extLst>
            </p:cNvPr>
            <p:cNvSpPr/>
            <p:nvPr/>
          </p:nvSpPr>
          <p:spPr>
            <a:xfrm>
              <a:off x="8598776" y="4429139"/>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70%</a:t>
              </a:r>
            </a:p>
          </p:txBody>
        </p:sp>
        <p:cxnSp>
          <p:nvCxnSpPr>
            <p:cNvPr id="43" name="Connettore 2 42">
              <a:extLst>
                <a:ext uri="{FF2B5EF4-FFF2-40B4-BE49-F238E27FC236}">
                  <a16:creationId xmlns:a16="http://schemas.microsoft.com/office/drawing/2014/main" id="{3A3825C3-77F1-CC44-F36C-65605B451D46}"/>
                </a:ext>
              </a:extLst>
            </p:cNvPr>
            <p:cNvCxnSpPr>
              <a:cxnSpLocks/>
              <a:endCxn id="42" idx="2"/>
            </p:cNvCxnSpPr>
            <p:nvPr/>
          </p:nvCxnSpPr>
          <p:spPr>
            <a:xfrm>
              <a:off x="4632800" y="4669199"/>
              <a:ext cx="3965976"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Elemento grafico 36">
              <a:extLst>
                <a:ext uri="{FF2B5EF4-FFF2-40B4-BE49-F238E27FC236}">
                  <a16:creationId xmlns:a16="http://schemas.microsoft.com/office/drawing/2014/main" id="{837A253F-78BB-1BC9-5F56-9C0F9442C318}"/>
                </a:ext>
              </a:extLst>
            </p:cNvPr>
            <p:cNvSpPr/>
            <p:nvPr/>
          </p:nvSpPr>
          <p:spPr>
            <a:xfrm>
              <a:off x="8598776" y="4989971"/>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67%</a:t>
              </a:r>
            </a:p>
          </p:txBody>
        </p:sp>
        <p:sp>
          <p:nvSpPr>
            <p:cNvPr id="48" name="Elemento grafico 36">
              <a:extLst>
                <a:ext uri="{FF2B5EF4-FFF2-40B4-BE49-F238E27FC236}">
                  <a16:creationId xmlns:a16="http://schemas.microsoft.com/office/drawing/2014/main" id="{F4E09C76-9E68-F7D8-758F-C953FE449504}"/>
                </a:ext>
              </a:extLst>
            </p:cNvPr>
            <p:cNvSpPr/>
            <p:nvPr/>
          </p:nvSpPr>
          <p:spPr>
            <a:xfrm>
              <a:off x="8598776" y="5489843"/>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71%</a:t>
              </a:r>
            </a:p>
          </p:txBody>
        </p:sp>
        <p:cxnSp>
          <p:nvCxnSpPr>
            <p:cNvPr id="49" name="Connettore 2 48">
              <a:extLst>
                <a:ext uri="{FF2B5EF4-FFF2-40B4-BE49-F238E27FC236}">
                  <a16:creationId xmlns:a16="http://schemas.microsoft.com/office/drawing/2014/main" id="{FB7AAB21-F3BC-5BE0-F3B1-0E25AE7EECB1}"/>
                </a:ext>
              </a:extLst>
            </p:cNvPr>
            <p:cNvCxnSpPr>
              <a:cxnSpLocks/>
              <a:endCxn id="48" idx="2"/>
            </p:cNvCxnSpPr>
            <p:nvPr/>
          </p:nvCxnSpPr>
          <p:spPr>
            <a:xfrm>
              <a:off x="4632800" y="5729903"/>
              <a:ext cx="3965976"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D4E9A294-11D7-1D87-E8F4-7103621C901D}"/>
                </a:ext>
              </a:extLst>
            </p:cNvPr>
            <p:cNvCxnSpPr>
              <a:cxnSpLocks/>
            </p:cNvCxnSpPr>
            <p:nvPr/>
          </p:nvCxnSpPr>
          <p:spPr>
            <a:xfrm>
              <a:off x="3139279" y="3110443"/>
              <a:ext cx="248041"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5" name="Connettore 2 154">
              <a:extLst>
                <a:ext uri="{FF2B5EF4-FFF2-40B4-BE49-F238E27FC236}">
                  <a16:creationId xmlns:a16="http://schemas.microsoft.com/office/drawing/2014/main" id="{62495D39-9751-9321-6202-06E0140FF49F}"/>
                </a:ext>
              </a:extLst>
            </p:cNvPr>
            <p:cNvCxnSpPr>
              <a:cxnSpLocks/>
            </p:cNvCxnSpPr>
            <p:nvPr/>
          </p:nvCxnSpPr>
          <p:spPr>
            <a:xfrm>
              <a:off x="3139279" y="3973167"/>
              <a:ext cx="4761137"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1052C0FA-3EE7-33DF-4BC9-5EB6602323D7}"/>
                </a:ext>
              </a:extLst>
            </p:cNvPr>
            <p:cNvCxnSpPr>
              <a:cxnSpLocks/>
            </p:cNvCxnSpPr>
            <p:nvPr/>
          </p:nvCxnSpPr>
          <p:spPr>
            <a:xfrm>
              <a:off x="3139279" y="4668111"/>
              <a:ext cx="4014343"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F435C07F-7E69-9941-2D49-914231CE21B2}"/>
                </a:ext>
              </a:extLst>
            </p:cNvPr>
            <p:cNvCxnSpPr>
              <a:cxnSpLocks/>
              <a:endCxn id="45" idx="2"/>
            </p:cNvCxnSpPr>
            <p:nvPr/>
          </p:nvCxnSpPr>
          <p:spPr>
            <a:xfrm>
              <a:off x="4632800" y="5230031"/>
              <a:ext cx="3965976"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6B8AC3D0-5D8B-3BB6-EB74-7C08E2CA6541}"/>
                </a:ext>
              </a:extLst>
            </p:cNvPr>
            <p:cNvCxnSpPr>
              <a:cxnSpLocks/>
            </p:cNvCxnSpPr>
            <p:nvPr/>
          </p:nvCxnSpPr>
          <p:spPr>
            <a:xfrm>
              <a:off x="3139279" y="5228943"/>
              <a:ext cx="3858929"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369E1902-261F-239F-5972-CD8355CFF11E}"/>
                </a:ext>
              </a:extLst>
            </p:cNvPr>
            <p:cNvCxnSpPr>
              <a:cxnSpLocks/>
            </p:cNvCxnSpPr>
            <p:nvPr/>
          </p:nvCxnSpPr>
          <p:spPr>
            <a:xfrm>
              <a:off x="3139279" y="5728815"/>
              <a:ext cx="4102769"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grpSp>
      <p:pic>
        <p:nvPicPr>
          <p:cNvPr id="81" name="Elemento grafico 80">
            <a:extLst>
              <a:ext uri="{FF2B5EF4-FFF2-40B4-BE49-F238E27FC236}">
                <a16:creationId xmlns:a16="http://schemas.microsoft.com/office/drawing/2014/main" id="{86283961-3616-EE7F-EE99-85C6941C8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908114">
            <a:off x="9345443" y="1548294"/>
            <a:ext cx="6614935" cy="5759771"/>
          </a:xfrm>
          <a:prstGeom prst="rect">
            <a:avLst/>
          </a:prstGeom>
        </p:spPr>
      </p:pic>
    </p:spTree>
    <p:extLst>
      <p:ext uri="{BB962C8B-B14F-4D97-AF65-F5344CB8AC3E}">
        <p14:creationId xmlns:p14="http://schemas.microsoft.com/office/powerpoint/2010/main" val="51337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1227229" y="223448"/>
            <a:ext cx="7670799" cy="1015663"/>
          </a:xfrm>
          <a:prstGeom prst="rect">
            <a:avLst/>
          </a:prstGeom>
          <a:noFill/>
        </p:spPr>
        <p:txBody>
          <a:bodyPr wrap="square" rtlCol="0">
            <a:spAutoFit/>
          </a:bodyPr>
          <a:lstStyle/>
          <a:p>
            <a:r>
              <a:rPr lang="it-CO" sz="6000" b="1" dirty="0">
                <a:solidFill>
                  <a:srgbClr val="0070C0"/>
                </a:solidFill>
                <a:latin typeface="Proxima Nova Rg" panose="02000506030000020004" pitchFamily="2" charset="0"/>
              </a:rPr>
              <a:t>Group work</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A84C923-52B9-241A-3035-C36B38F048E8}"/>
              </a:ext>
            </a:extLst>
          </p:cNvPr>
          <p:cNvSpPr txBox="1"/>
          <p:nvPr/>
        </p:nvSpPr>
        <p:spPr>
          <a:xfrm>
            <a:off x="4682388" y="1024841"/>
            <a:ext cx="9462110"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Task</a:t>
            </a:r>
          </a:p>
        </p:txBody>
      </p:sp>
      <p:sp>
        <p:nvSpPr>
          <p:cNvPr id="7" name="Elemento grafico 28">
            <a:extLst>
              <a:ext uri="{FF2B5EF4-FFF2-40B4-BE49-F238E27FC236}">
                <a16:creationId xmlns:a16="http://schemas.microsoft.com/office/drawing/2014/main" id="{204EB12C-1A8B-48D9-EC05-6D088D7F7218}"/>
              </a:ext>
            </a:extLst>
          </p:cNvPr>
          <p:cNvSpPr/>
          <p:nvPr/>
        </p:nvSpPr>
        <p:spPr>
          <a:xfrm rot="10800000" flipH="1">
            <a:off x="-525511" y="4318982"/>
            <a:ext cx="13350242" cy="781537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8" name="Figura a mano libera 7">
            <a:extLst>
              <a:ext uri="{FF2B5EF4-FFF2-40B4-BE49-F238E27FC236}">
                <a16:creationId xmlns:a16="http://schemas.microsoft.com/office/drawing/2014/main" id="{F4F54281-9765-15EF-2BFE-E89BF1F6F671}"/>
              </a:ext>
            </a:extLst>
          </p:cNvPr>
          <p:cNvSpPr/>
          <p:nvPr/>
        </p:nvSpPr>
        <p:spPr>
          <a:xfrm>
            <a:off x="-2601376" y="4756411"/>
            <a:ext cx="13520712" cy="330482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CasellaDiTesto 4">
            <a:extLst>
              <a:ext uri="{FF2B5EF4-FFF2-40B4-BE49-F238E27FC236}">
                <a16:creationId xmlns:a16="http://schemas.microsoft.com/office/drawing/2014/main" id="{C7061399-2535-8BA0-6FA6-867E7E34FA3A}"/>
              </a:ext>
            </a:extLst>
          </p:cNvPr>
          <p:cNvSpPr txBox="1"/>
          <p:nvPr/>
        </p:nvSpPr>
        <p:spPr>
          <a:xfrm>
            <a:off x="4975565" y="2097828"/>
            <a:ext cx="6523393" cy="2862322"/>
          </a:xfrm>
          <a:prstGeom prst="rect">
            <a:avLst/>
          </a:prstGeom>
          <a:noFill/>
        </p:spPr>
        <p:txBody>
          <a:bodyPr wrap="square">
            <a:spAutoFit/>
          </a:bodyPr>
          <a:lstStyle/>
          <a:p>
            <a:pPr algn="r"/>
            <a:r>
              <a:rPr lang="en-US" sz="2000" dirty="0">
                <a:latin typeface="Proxima Nova Thin" panose="02000506030000020004" pitchFamily="2" charset="0"/>
              </a:rPr>
              <a:t>Each group is asked to talk about protection risks based on the findings shared in Handout 2.1 </a:t>
            </a:r>
          </a:p>
          <a:p>
            <a:pPr algn="r"/>
            <a:endParaRPr lang="en-US" sz="2000" dirty="0">
              <a:latin typeface="Proxima Nova Thin" panose="02000506030000020004" pitchFamily="2" charset="0"/>
            </a:endParaRPr>
          </a:p>
          <a:p>
            <a:pPr algn="r"/>
            <a:r>
              <a:rPr lang="en-US" sz="2000" dirty="0">
                <a:latin typeface="Proxima Nova Thin" panose="02000506030000020004" pitchFamily="2" charset="0"/>
              </a:rPr>
              <a:t>Based on your field experience: </a:t>
            </a:r>
            <a:endParaRPr lang="en-GB" sz="2000" dirty="0">
              <a:latin typeface="Proxima Nova Thin" panose="02000506030000020004" pitchFamily="2" charset="0"/>
            </a:endParaRPr>
          </a:p>
          <a:p>
            <a:pPr lvl="1" algn="r"/>
            <a:endParaRPr lang="en-GB" sz="2000" dirty="0">
              <a:latin typeface="Proxima Nova Thin" panose="02000506030000020004" pitchFamily="2" charset="0"/>
            </a:endParaRPr>
          </a:p>
          <a:p>
            <a:pPr lvl="1" algn="r"/>
            <a:r>
              <a:rPr lang="en-GB" sz="2000" dirty="0">
                <a:latin typeface="Proxima Nova Thin" panose="02000506030000020004" pitchFamily="2" charset="0"/>
              </a:rPr>
              <a:t>Define protection risks for older persons ?</a:t>
            </a:r>
          </a:p>
          <a:p>
            <a:pPr lvl="1" algn="r"/>
            <a:endParaRPr lang="en-GB" sz="2000" dirty="0">
              <a:latin typeface="Proxima Nova Thin" panose="02000506030000020004" pitchFamily="2" charset="0"/>
            </a:endParaRPr>
          </a:p>
          <a:p>
            <a:pPr lvl="1" algn="r"/>
            <a:r>
              <a:rPr lang="en-GB" sz="2000" dirty="0">
                <a:latin typeface="Proxima Nova Thin" panose="02000506030000020004" pitchFamily="2" charset="0"/>
              </a:rPr>
              <a:t>Identify stakeholders who have a role in protecting and mitigating risks for Older Persons</a:t>
            </a:r>
          </a:p>
        </p:txBody>
      </p:sp>
      <p:grpSp>
        <p:nvGrpSpPr>
          <p:cNvPr id="40" name="Gruppo 39">
            <a:extLst>
              <a:ext uri="{FF2B5EF4-FFF2-40B4-BE49-F238E27FC236}">
                <a16:creationId xmlns:a16="http://schemas.microsoft.com/office/drawing/2014/main" id="{9A0C4C05-AC38-C874-8260-B052560C1B73}"/>
              </a:ext>
            </a:extLst>
          </p:cNvPr>
          <p:cNvGrpSpPr/>
          <p:nvPr/>
        </p:nvGrpSpPr>
        <p:grpSpPr>
          <a:xfrm>
            <a:off x="434568" y="1721540"/>
            <a:ext cx="3487406" cy="3483601"/>
            <a:chOff x="606" y="2101203"/>
            <a:chExt cx="3979509" cy="3975167"/>
          </a:xfrm>
        </p:grpSpPr>
        <p:grpSp>
          <p:nvGrpSpPr>
            <p:cNvPr id="26" name="Elemento grafico 13">
              <a:extLst>
                <a:ext uri="{FF2B5EF4-FFF2-40B4-BE49-F238E27FC236}">
                  <a16:creationId xmlns:a16="http://schemas.microsoft.com/office/drawing/2014/main" id="{14ABF9AB-1A21-1418-78FD-D481F7DAAFAE}"/>
                </a:ext>
              </a:extLst>
            </p:cNvPr>
            <p:cNvGrpSpPr/>
            <p:nvPr/>
          </p:nvGrpSpPr>
          <p:grpSpPr>
            <a:xfrm>
              <a:off x="606" y="2101203"/>
              <a:ext cx="3979509" cy="3975167"/>
              <a:chOff x="1145016" y="329250"/>
              <a:chExt cx="3518887" cy="3515049"/>
            </a:xfrm>
            <a:solidFill>
              <a:schemeClr val="bg1">
                <a:lumMod val="75000"/>
              </a:schemeClr>
            </a:solidFill>
          </p:grpSpPr>
          <p:sp>
            <p:nvSpPr>
              <p:cNvPr id="27" name="Figura a mano libera 26">
                <a:extLst>
                  <a:ext uri="{FF2B5EF4-FFF2-40B4-BE49-F238E27FC236}">
                    <a16:creationId xmlns:a16="http://schemas.microsoft.com/office/drawing/2014/main" id="{5C3EC52F-B0F7-0DF5-9F2F-62E0BB9442C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BBB184-87F9-5346-4F51-0375D4C9F39F}"/>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BC09EEBB-B56C-F4D2-C854-950889F90203}"/>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C333484B-4F26-D8F9-39C2-3E03CB2B1C3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28861444-6D3E-FDB3-B8B2-0C46A168F2D1}"/>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57C8B80D-2B43-0E8E-6709-E8782FC67770}"/>
                  </a:ext>
                </a:extLst>
              </p:cNvPr>
              <p:cNvSpPr/>
              <p:nvPr/>
            </p:nvSpPr>
            <p:spPr>
              <a:xfrm rot="7200000">
                <a:off x="1146935" y="327331"/>
                <a:ext cx="3515049" cy="3518887"/>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3" name="Figura a mano libera 32">
                <a:extLst>
                  <a:ext uri="{FF2B5EF4-FFF2-40B4-BE49-F238E27FC236}">
                    <a16:creationId xmlns:a16="http://schemas.microsoft.com/office/drawing/2014/main" id="{FCDB35A8-5B2F-035F-3C34-FED6EACE01A4}"/>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6A4AB51-6400-FFAA-44A5-5C279103B05D}"/>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36404DD3-4AF2-0351-B9AE-588F77867AE4}"/>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6" name="Figura a mano libera 35">
                <a:extLst>
                  <a:ext uri="{FF2B5EF4-FFF2-40B4-BE49-F238E27FC236}">
                    <a16:creationId xmlns:a16="http://schemas.microsoft.com/office/drawing/2014/main" id="{7E14C1DA-2B92-C654-28CD-55AA963D54F3}"/>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7" name="Figura a mano libera 36">
                <a:extLst>
                  <a:ext uri="{FF2B5EF4-FFF2-40B4-BE49-F238E27FC236}">
                    <a16:creationId xmlns:a16="http://schemas.microsoft.com/office/drawing/2014/main" id="{804DEAEC-8ED6-76DC-4F3D-26EDEF6278C6}"/>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8" name="Figura a mano libera 37">
                <a:extLst>
                  <a:ext uri="{FF2B5EF4-FFF2-40B4-BE49-F238E27FC236}">
                    <a16:creationId xmlns:a16="http://schemas.microsoft.com/office/drawing/2014/main" id="{256964A3-149A-98FA-989A-BD93082ECC36}"/>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nvGrpSpPr>
            <p:cNvPr id="39" name="Gruppo 38">
              <a:extLst>
                <a:ext uri="{FF2B5EF4-FFF2-40B4-BE49-F238E27FC236}">
                  <a16:creationId xmlns:a16="http://schemas.microsoft.com/office/drawing/2014/main" id="{3C04892C-8431-1685-7654-570AFDCCF418}"/>
                </a:ext>
              </a:extLst>
            </p:cNvPr>
            <p:cNvGrpSpPr/>
            <p:nvPr/>
          </p:nvGrpSpPr>
          <p:grpSpPr>
            <a:xfrm>
              <a:off x="958702" y="2795268"/>
              <a:ext cx="2063315" cy="2587039"/>
              <a:chOff x="889211" y="2864572"/>
              <a:chExt cx="2063315" cy="2587039"/>
            </a:xfrm>
          </p:grpSpPr>
          <p:grpSp>
            <p:nvGrpSpPr>
              <p:cNvPr id="15" name="Gruppo 14">
                <a:extLst>
                  <a:ext uri="{FF2B5EF4-FFF2-40B4-BE49-F238E27FC236}">
                    <a16:creationId xmlns:a16="http://schemas.microsoft.com/office/drawing/2014/main" id="{3C8EC394-4E65-9673-4AC3-090B8840B61C}"/>
                  </a:ext>
                </a:extLst>
              </p:cNvPr>
              <p:cNvGrpSpPr/>
              <p:nvPr/>
            </p:nvGrpSpPr>
            <p:grpSpPr>
              <a:xfrm>
                <a:off x="889211" y="2956674"/>
                <a:ext cx="700881" cy="1671520"/>
                <a:chOff x="8060496" y="5792776"/>
                <a:chExt cx="149011" cy="355374"/>
              </a:xfrm>
            </p:grpSpPr>
            <p:sp>
              <p:nvSpPr>
                <p:cNvPr id="16" name="Figura a mano libera 15">
                  <a:extLst>
                    <a:ext uri="{FF2B5EF4-FFF2-40B4-BE49-F238E27FC236}">
                      <a16:creationId xmlns:a16="http://schemas.microsoft.com/office/drawing/2014/main" id="{14CDE537-A4F5-B5E4-B50B-770F0C93A4FF}"/>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4008FD5D-135D-5F7B-2D02-DD2A5383581D}"/>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nvGrpSpPr>
              <p:cNvPr id="18" name="Gruppo 17">
                <a:extLst>
                  <a:ext uri="{FF2B5EF4-FFF2-40B4-BE49-F238E27FC236}">
                    <a16:creationId xmlns:a16="http://schemas.microsoft.com/office/drawing/2014/main" id="{15FE96E9-503E-F38C-5929-47DBB90A295F}"/>
                  </a:ext>
                </a:extLst>
              </p:cNvPr>
              <p:cNvGrpSpPr/>
              <p:nvPr/>
            </p:nvGrpSpPr>
            <p:grpSpPr>
              <a:xfrm>
                <a:off x="1809672" y="2864572"/>
                <a:ext cx="785183" cy="1686619"/>
                <a:chOff x="8231226" y="5792775"/>
                <a:chExt cx="166934" cy="358584"/>
              </a:xfrm>
            </p:grpSpPr>
            <p:sp>
              <p:nvSpPr>
                <p:cNvPr id="19" name="Figura a mano libera 18">
                  <a:extLst>
                    <a:ext uri="{FF2B5EF4-FFF2-40B4-BE49-F238E27FC236}">
                      <a16:creationId xmlns:a16="http://schemas.microsoft.com/office/drawing/2014/main" id="{DCA7675F-2E1D-E252-9577-697BFBA688FE}"/>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86CE56-6ACB-160D-8499-922379426BE9}"/>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13" name="Gruppo 12">
                <a:extLst>
                  <a:ext uri="{FF2B5EF4-FFF2-40B4-BE49-F238E27FC236}">
                    <a16:creationId xmlns:a16="http://schemas.microsoft.com/office/drawing/2014/main" id="{12002283-3B4F-6846-490E-A4EACF239775}"/>
                  </a:ext>
                </a:extLst>
              </p:cNvPr>
              <p:cNvGrpSpPr/>
              <p:nvPr/>
            </p:nvGrpSpPr>
            <p:grpSpPr>
              <a:xfrm>
                <a:off x="2167343" y="3764992"/>
                <a:ext cx="785183" cy="1686619"/>
                <a:chOff x="8231226" y="5792775"/>
                <a:chExt cx="166934" cy="358584"/>
              </a:xfrm>
              <a:solidFill>
                <a:srgbClr val="ED1951"/>
              </a:solidFill>
            </p:grpSpPr>
            <p:sp>
              <p:nvSpPr>
                <p:cNvPr id="10" name="Figura a mano libera 9">
                  <a:extLst>
                    <a:ext uri="{FF2B5EF4-FFF2-40B4-BE49-F238E27FC236}">
                      <a16:creationId xmlns:a16="http://schemas.microsoft.com/office/drawing/2014/main" id="{8279CB23-BA78-D0BB-1C21-6029B983532A}"/>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grpFill/>
                <a:ln w="9516" cap="flat">
                  <a:noFill/>
                  <a:prstDash val="solid"/>
                  <a:miter/>
                </a:ln>
              </p:spPr>
              <p:txBody>
                <a:bodyPr rtlCol="0" anchor="ctr"/>
                <a:lstStyle/>
                <a:p>
                  <a:endParaRPr lang="it-CO" dirty="0"/>
                </a:p>
              </p:txBody>
            </p:sp>
            <p:sp>
              <p:nvSpPr>
                <p:cNvPr id="11" name="Figura a mano libera 10">
                  <a:extLst>
                    <a:ext uri="{FF2B5EF4-FFF2-40B4-BE49-F238E27FC236}">
                      <a16:creationId xmlns:a16="http://schemas.microsoft.com/office/drawing/2014/main" id="{465BA617-B2EF-7C2B-4CAD-D66E9756C1C5}"/>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grpFill/>
                <a:ln w="9516" cap="flat">
                  <a:noFill/>
                  <a:prstDash val="solid"/>
                  <a:miter/>
                </a:ln>
              </p:spPr>
              <p:txBody>
                <a:bodyPr rtlCol="0" anchor="ctr"/>
                <a:lstStyle/>
                <a:p>
                  <a:endParaRPr lang="it-CO"/>
                </a:p>
              </p:txBody>
            </p:sp>
          </p:grpSp>
          <p:grpSp>
            <p:nvGrpSpPr>
              <p:cNvPr id="14" name="Gruppo 13">
                <a:extLst>
                  <a:ext uri="{FF2B5EF4-FFF2-40B4-BE49-F238E27FC236}">
                    <a16:creationId xmlns:a16="http://schemas.microsoft.com/office/drawing/2014/main" id="{910CD0B8-407F-E9DA-8706-152B8D146877}"/>
                  </a:ext>
                </a:extLst>
              </p:cNvPr>
              <p:cNvGrpSpPr/>
              <p:nvPr/>
            </p:nvGrpSpPr>
            <p:grpSpPr>
              <a:xfrm>
                <a:off x="1397289" y="3780091"/>
                <a:ext cx="700881" cy="1671520"/>
                <a:chOff x="8060496" y="5792776"/>
                <a:chExt cx="149011" cy="355374"/>
              </a:xfrm>
              <a:solidFill>
                <a:srgbClr val="ED1951"/>
              </a:solidFill>
            </p:grpSpPr>
            <p:sp>
              <p:nvSpPr>
                <p:cNvPr id="9" name="Figura a mano libera 8">
                  <a:extLst>
                    <a:ext uri="{FF2B5EF4-FFF2-40B4-BE49-F238E27FC236}">
                      <a16:creationId xmlns:a16="http://schemas.microsoft.com/office/drawing/2014/main" id="{ABB95CE8-6199-C253-CA76-34ED6B3B5437}"/>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grpFill/>
                <a:ln w="951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977A0ACC-7063-FFF8-3D2D-058AF34A29D0}"/>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grpFill/>
                <a:ln w="9516" cap="flat">
                  <a:noFill/>
                  <a:prstDash val="solid"/>
                  <a:miter/>
                </a:ln>
              </p:spPr>
              <p:txBody>
                <a:bodyPr rtlCol="0" anchor="ctr"/>
                <a:lstStyle/>
                <a:p>
                  <a:endParaRPr lang="it-CO"/>
                </a:p>
              </p:txBody>
            </p:sp>
          </p:grpSp>
        </p:grpSp>
      </p:grpSp>
      <p:sp>
        <p:nvSpPr>
          <p:cNvPr id="42" name="CasellaDiTesto 41">
            <a:extLst>
              <a:ext uri="{FF2B5EF4-FFF2-40B4-BE49-F238E27FC236}">
                <a16:creationId xmlns:a16="http://schemas.microsoft.com/office/drawing/2014/main" id="{9643F702-5BBA-597E-6CEA-8EB4B586BE03}"/>
              </a:ext>
            </a:extLst>
          </p:cNvPr>
          <p:cNvSpPr txBox="1"/>
          <p:nvPr/>
        </p:nvSpPr>
        <p:spPr>
          <a:xfrm>
            <a:off x="2415805" y="4839125"/>
            <a:ext cx="3223346" cy="1631216"/>
          </a:xfrm>
          <a:prstGeom prst="rect">
            <a:avLst/>
          </a:prstGeom>
          <a:noFill/>
        </p:spPr>
        <p:txBody>
          <a:bodyPr wrap="square">
            <a:spAutoFit/>
          </a:bodyPr>
          <a:lstStyle/>
          <a:p>
            <a:pPr lvl="1" algn="r"/>
            <a:r>
              <a:rPr lang="en-US" sz="2000" dirty="0">
                <a:solidFill>
                  <a:schemeClr val="bg1"/>
                </a:solidFill>
                <a:latin typeface="Proxima Nova Thin" panose="02000506030000020004" pitchFamily="2" charset="0"/>
              </a:rPr>
              <a:t>You have 15 minutes</a:t>
            </a:r>
          </a:p>
          <a:p>
            <a:pPr algn="r"/>
            <a:endParaRPr lang="en-US" sz="2000" dirty="0">
              <a:solidFill>
                <a:schemeClr val="bg1"/>
              </a:solidFill>
              <a:latin typeface="Proxima Nova Thin" panose="02000506030000020004" pitchFamily="2" charset="0"/>
            </a:endParaRPr>
          </a:p>
          <a:p>
            <a:r>
              <a:rPr lang="en-US" sz="2000" dirty="0">
                <a:solidFill>
                  <a:schemeClr val="bg1"/>
                </a:solidFill>
                <a:latin typeface="Proxima Nova Thin" panose="02000506030000020004" pitchFamily="2" charset="0"/>
              </a:rPr>
              <a:t>Write your findings in a PPT</a:t>
            </a:r>
          </a:p>
          <a:p>
            <a:endParaRPr lang="en-US" sz="2000" dirty="0">
              <a:solidFill>
                <a:schemeClr val="bg1"/>
              </a:solidFill>
              <a:latin typeface="Proxima Nova Thin" panose="02000506030000020004" pitchFamily="2" charset="0"/>
            </a:endParaRPr>
          </a:p>
          <a:p>
            <a:r>
              <a:rPr lang="en-US" sz="2000" dirty="0">
                <a:solidFill>
                  <a:schemeClr val="bg1"/>
                </a:solidFill>
                <a:latin typeface="Proxima Nova Thin" panose="02000506030000020004" pitchFamily="2" charset="0"/>
              </a:rPr>
              <a:t>Identify a rapporteur </a:t>
            </a:r>
          </a:p>
        </p:txBody>
      </p:sp>
      <p:sp>
        <p:nvSpPr>
          <p:cNvPr id="43" name="Elemento grafico 36">
            <a:extLst>
              <a:ext uri="{FF2B5EF4-FFF2-40B4-BE49-F238E27FC236}">
                <a16:creationId xmlns:a16="http://schemas.microsoft.com/office/drawing/2014/main" id="{49DBD3E7-0809-0A9C-125C-8EF1A30AEBA4}"/>
              </a:ext>
            </a:extLst>
          </p:cNvPr>
          <p:cNvSpPr/>
          <p:nvPr/>
        </p:nvSpPr>
        <p:spPr>
          <a:xfrm>
            <a:off x="11561485" y="368836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44" name="Elemento grafico 36">
            <a:extLst>
              <a:ext uri="{FF2B5EF4-FFF2-40B4-BE49-F238E27FC236}">
                <a16:creationId xmlns:a16="http://schemas.microsoft.com/office/drawing/2014/main" id="{70A65F01-A6F2-D276-6596-09658B7D74EB}"/>
              </a:ext>
            </a:extLst>
          </p:cNvPr>
          <p:cNvSpPr/>
          <p:nvPr/>
        </p:nvSpPr>
        <p:spPr>
          <a:xfrm>
            <a:off x="11561485" y="434995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CasellaDiTesto 24">
            <a:extLst>
              <a:ext uri="{FF2B5EF4-FFF2-40B4-BE49-F238E27FC236}">
                <a16:creationId xmlns:a16="http://schemas.microsoft.com/office/drawing/2014/main" id="{87E81398-3D7D-561E-5BBC-F1A89DB4CBD4}"/>
              </a:ext>
            </a:extLst>
          </p:cNvPr>
          <p:cNvSpPr txBox="1"/>
          <p:nvPr/>
        </p:nvSpPr>
        <p:spPr>
          <a:xfrm>
            <a:off x="2941035" y="1721339"/>
            <a:ext cx="2026371" cy="1015663"/>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r>
              <a:rPr lang="en-US" sz="2000" dirty="0"/>
              <a:t>You will be working in 4 groups</a:t>
            </a:r>
          </a:p>
        </p:txBody>
      </p:sp>
      <p:sp>
        <p:nvSpPr>
          <p:cNvPr id="23" name="Elemento grafico 36">
            <a:extLst>
              <a:ext uri="{FF2B5EF4-FFF2-40B4-BE49-F238E27FC236}">
                <a16:creationId xmlns:a16="http://schemas.microsoft.com/office/drawing/2014/main" id="{BE2458F8-AF5E-8B91-D046-111B14CE134E}"/>
              </a:ext>
            </a:extLst>
          </p:cNvPr>
          <p:cNvSpPr/>
          <p:nvPr/>
        </p:nvSpPr>
        <p:spPr>
          <a:xfrm>
            <a:off x="2236115" y="555246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4" name="Elemento grafico 36">
            <a:extLst>
              <a:ext uri="{FF2B5EF4-FFF2-40B4-BE49-F238E27FC236}">
                <a16:creationId xmlns:a16="http://schemas.microsoft.com/office/drawing/2014/main" id="{6CC0EA08-E260-F5CC-E3BB-F1FFA9321349}"/>
              </a:ext>
            </a:extLst>
          </p:cNvPr>
          <p:cNvSpPr/>
          <p:nvPr/>
        </p:nvSpPr>
        <p:spPr>
          <a:xfrm>
            <a:off x="2236115" y="614987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49778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50653A8-DEE2-B008-519A-5D4EF179D1D2}"/>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Elemento grafico 4">
            <a:extLst>
              <a:ext uri="{FF2B5EF4-FFF2-40B4-BE49-F238E27FC236}">
                <a16:creationId xmlns:a16="http://schemas.microsoft.com/office/drawing/2014/main" id="{0AE9108B-6A05-F334-79D4-7E94ADE78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00000">
            <a:off x="-3435517" y="89220"/>
            <a:ext cx="7359886" cy="6408418"/>
          </a:xfrm>
          <a:prstGeom prst="rect">
            <a:avLst/>
          </a:prstGeom>
        </p:spPr>
      </p:pic>
      <p:sp>
        <p:nvSpPr>
          <p:cNvPr id="2" name="Elemento grafico 28">
            <a:extLst>
              <a:ext uri="{FF2B5EF4-FFF2-40B4-BE49-F238E27FC236}">
                <a16:creationId xmlns:a16="http://schemas.microsoft.com/office/drawing/2014/main" id="{04A1CFC2-ADDF-A9A6-8FB0-A68405162AE5}"/>
              </a:ext>
            </a:extLst>
          </p:cNvPr>
          <p:cNvSpPr/>
          <p:nvPr/>
        </p:nvSpPr>
        <p:spPr>
          <a:xfrm rot="10800000">
            <a:off x="-579121" y="4364271"/>
            <a:ext cx="13350242" cy="781537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12" name="Elemento grafico 10">
            <a:extLst>
              <a:ext uri="{FF2B5EF4-FFF2-40B4-BE49-F238E27FC236}">
                <a16:creationId xmlns:a16="http://schemas.microsoft.com/office/drawing/2014/main" id="{D959FEF5-D56F-BEEF-6FC8-4418A5768701}"/>
              </a:ext>
            </a:extLst>
          </p:cNvPr>
          <p:cNvSpPr/>
          <p:nvPr/>
        </p:nvSpPr>
        <p:spPr>
          <a:xfrm>
            <a:off x="2594592" y="6070245"/>
            <a:ext cx="1504059" cy="1441180"/>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FFFFFF"/>
          </a:solidFill>
          <a:ln w="32223" cap="flat">
            <a:noFill/>
            <a:prstDash val="solid"/>
            <a:miter/>
          </a:ln>
        </p:spPr>
        <p:txBody>
          <a:bodyPr rtlCol="0" anchor="ctr"/>
          <a:lstStyle/>
          <a:p>
            <a:endParaRPr lang="it-CO"/>
          </a:p>
        </p:txBody>
      </p:sp>
      <p:sp>
        <p:nvSpPr>
          <p:cNvPr id="15" name="CasellaDiTesto 14">
            <a:extLst>
              <a:ext uri="{FF2B5EF4-FFF2-40B4-BE49-F238E27FC236}">
                <a16:creationId xmlns:a16="http://schemas.microsoft.com/office/drawing/2014/main" id="{F68264D1-1382-CABA-3260-C4DEEACA4C47}"/>
              </a:ext>
            </a:extLst>
          </p:cNvPr>
          <p:cNvSpPr txBox="1"/>
          <p:nvPr/>
        </p:nvSpPr>
        <p:spPr>
          <a:xfrm>
            <a:off x="1623867" y="743438"/>
            <a:ext cx="3713190" cy="1938992"/>
          </a:xfrm>
          <a:prstGeom prst="rect">
            <a:avLst/>
          </a:prstGeom>
          <a:noFill/>
        </p:spPr>
        <p:txBody>
          <a:bodyPr wrap="square">
            <a:spAutoFit/>
          </a:bodyPr>
          <a:lstStyle/>
          <a:p>
            <a:r>
              <a:rPr lang="it-CO" sz="4000" b="1" dirty="0">
                <a:solidFill>
                  <a:srgbClr val="0070C0"/>
                </a:solidFill>
                <a:latin typeface="Proxima Nova Rg" panose="02000506030000020004" pitchFamily="2" charset="0"/>
              </a:rPr>
              <a:t>Presentations from the groups</a:t>
            </a:r>
            <a:endParaRPr lang="it-CO" sz="4000" dirty="0"/>
          </a:p>
        </p:txBody>
      </p:sp>
      <p:sp>
        <p:nvSpPr>
          <p:cNvPr id="18" name="Figura a mano libera 17">
            <a:extLst>
              <a:ext uri="{FF2B5EF4-FFF2-40B4-BE49-F238E27FC236}">
                <a16:creationId xmlns:a16="http://schemas.microsoft.com/office/drawing/2014/main" id="{DD9D99B5-B7F7-BDE9-78BA-E72920301B1A}"/>
              </a:ext>
            </a:extLst>
          </p:cNvPr>
          <p:cNvSpPr/>
          <p:nvPr/>
        </p:nvSpPr>
        <p:spPr>
          <a:xfrm rot="21033741">
            <a:off x="3334441" y="4740774"/>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1" name="Picture 7">
            <a:extLst>
              <a:ext uri="{FF2B5EF4-FFF2-40B4-BE49-F238E27FC236}">
                <a16:creationId xmlns:a16="http://schemas.microsoft.com/office/drawing/2014/main" id="{7F0DC1D4-B792-FB6C-1916-36D4B4770C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AB0FD89-740E-7FE6-974F-F9E4FD4395DC}"/>
              </a:ext>
            </a:extLst>
          </p:cNvPr>
          <p:cNvSpPr txBox="1"/>
          <p:nvPr/>
        </p:nvSpPr>
        <p:spPr>
          <a:xfrm>
            <a:off x="6793706" y="2721114"/>
            <a:ext cx="3264693" cy="707886"/>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pPr algn="ctr"/>
            <a:r>
              <a:rPr lang="en-US" sz="2000" dirty="0">
                <a:solidFill>
                  <a:schemeClr val="tx1">
                    <a:lumMod val="85000"/>
                    <a:lumOff val="15000"/>
                  </a:schemeClr>
                </a:solidFill>
              </a:rPr>
              <a:t>You will have 4 minutes to make your presentation</a:t>
            </a:r>
          </a:p>
        </p:txBody>
      </p:sp>
      <p:grpSp>
        <p:nvGrpSpPr>
          <p:cNvPr id="9" name="Elemento grafico 7">
            <a:extLst>
              <a:ext uri="{FF2B5EF4-FFF2-40B4-BE49-F238E27FC236}">
                <a16:creationId xmlns:a16="http://schemas.microsoft.com/office/drawing/2014/main" id="{67A74394-113F-0701-CA65-25A16C287804}"/>
              </a:ext>
            </a:extLst>
          </p:cNvPr>
          <p:cNvGrpSpPr/>
          <p:nvPr/>
        </p:nvGrpSpPr>
        <p:grpSpPr>
          <a:xfrm>
            <a:off x="4318156" y="2057127"/>
            <a:ext cx="1982254" cy="2035861"/>
            <a:chOff x="3257555" y="515016"/>
            <a:chExt cx="5673750" cy="5827190"/>
          </a:xfrm>
          <a:solidFill>
            <a:srgbClr val="E61851"/>
          </a:solidFill>
        </p:grpSpPr>
        <p:sp>
          <p:nvSpPr>
            <p:cNvPr id="10" name="Figura a mano libera 9">
              <a:extLst>
                <a:ext uri="{FF2B5EF4-FFF2-40B4-BE49-F238E27FC236}">
                  <a16:creationId xmlns:a16="http://schemas.microsoft.com/office/drawing/2014/main" id="{EB7CED37-014B-1BD3-C519-6DB37845A929}"/>
                </a:ext>
              </a:extLst>
            </p:cNvPr>
            <p:cNvSpPr/>
            <p:nvPr/>
          </p:nvSpPr>
          <p:spPr>
            <a:xfrm>
              <a:off x="3257555" y="515016"/>
              <a:ext cx="4399877" cy="5827190"/>
            </a:xfrm>
            <a:custGeom>
              <a:avLst/>
              <a:gdLst>
                <a:gd name="connsiteX0" fmla="*/ 2950649 w 4399877"/>
                <a:gd name="connsiteY0" fmla="*/ 5438108 h 5827190"/>
                <a:gd name="connsiteX1" fmla="*/ 2969699 w 4399877"/>
                <a:gd name="connsiteY1" fmla="*/ 5827110 h 5827190"/>
                <a:gd name="connsiteX2" fmla="*/ 619786 w 4399877"/>
                <a:gd name="connsiteY2" fmla="*/ 4750784 h 5827190"/>
                <a:gd name="connsiteX3" fmla="*/ 368326 w 4399877"/>
                <a:gd name="connsiteY3" fmla="*/ 1596866 h 5827190"/>
                <a:gd name="connsiteX4" fmla="*/ 1783931 w 4399877"/>
                <a:gd name="connsiteY4" fmla="*/ 357569 h 5827190"/>
                <a:gd name="connsiteX5" fmla="*/ 3668834 w 4399877"/>
                <a:gd name="connsiteY5" fmla="*/ 276225 h 5827190"/>
                <a:gd name="connsiteX6" fmla="*/ 3681502 w 4399877"/>
                <a:gd name="connsiteY6" fmla="*/ 142875 h 5827190"/>
                <a:gd name="connsiteX7" fmla="*/ 3693027 w 4399877"/>
                <a:gd name="connsiteY7" fmla="*/ 0 h 5827190"/>
                <a:gd name="connsiteX8" fmla="*/ 4399877 w 4399877"/>
                <a:gd name="connsiteY8" fmla="*/ 853631 h 5827190"/>
                <a:gd name="connsiteX9" fmla="*/ 3296216 w 4399877"/>
                <a:gd name="connsiteY9" fmla="*/ 764096 h 5827190"/>
                <a:gd name="connsiteX10" fmla="*/ 3466047 w 4399877"/>
                <a:gd name="connsiteY10" fmla="*/ 620554 h 5827190"/>
                <a:gd name="connsiteX11" fmla="*/ 3460141 w 4399877"/>
                <a:gd name="connsiteY11" fmla="*/ 606552 h 5827190"/>
                <a:gd name="connsiteX12" fmla="*/ 1193762 w 4399877"/>
                <a:gd name="connsiteY12" fmla="*/ 1168527 h 5827190"/>
                <a:gd name="connsiteX13" fmla="*/ 479387 w 4399877"/>
                <a:gd name="connsiteY13" fmla="*/ 3677507 h 5827190"/>
                <a:gd name="connsiteX14" fmla="*/ 1408742 w 4399877"/>
                <a:gd name="connsiteY14" fmla="*/ 4987385 h 5827190"/>
                <a:gd name="connsiteX15" fmla="*/ 2950649 w 4399877"/>
                <a:gd name="connsiteY15" fmla="*/ 5438108 h 582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99877" h="5827190">
                  <a:moveTo>
                    <a:pt x="2950649" y="5438108"/>
                  </a:moveTo>
                  <a:cubicBezTo>
                    <a:pt x="2956840" y="5566696"/>
                    <a:pt x="2963031" y="5692807"/>
                    <a:pt x="2969699" y="5827110"/>
                  </a:cubicBezTo>
                  <a:cubicBezTo>
                    <a:pt x="2014532" y="5833205"/>
                    <a:pt x="1221671" y="5494687"/>
                    <a:pt x="619786" y="4750784"/>
                  </a:cubicBezTo>
                  <a:cubicBezTo>
                    <a:pt x="-104114" y="3855434"/>
                    <a:pt x="-201745" y="2602325"/>
                    <a:pt x="368326" y="1596866"/>
                  </a:cubicBezTo>
                  <a:cubicBezTo>
                    <a:pt x="695319" y="1020223"/>
                    <a:pt x="1168807" y="605123"/>
                    <a:pt x="1783931" y="357569"/>
                  </a:cubicBezTo>
                  <a:cubicBezTo>
                    <a:pt x="2399056" y="110014"/>
                    <a:pt x="3027611" y="92774"/>
                    <a:pt x="3668834" y="276225"/>
                  </a:cubicBezTo>
                  <a:cubicBezTo>
                    <a:pt x="3673310" y="229076"/>
                    <a:pt x="3677692" y="185833"/>
                    <a:pt x="3681502" y="142875"/>
                  </a:cubicBezTo>
                  <a:cubicBezTo>
                    <a:pt x="3685312" y="99917"/>
                    <a:pt x="3688360" y="57817"/>
                    <a:pt x="3693027" y="0"/>
                  </a:cubicBezTo>
                  <a:lnTo>
                    <a:pt x="4399877" y="853631"/>
                  </a:lnTo>
                  <a:lnTo>
                    <a:pt x="3296216" y="764096"/>
                  </a:lnTo>
                  <a:lnTo>
                    <a:pt x="3466047" y="620554"/>
                  </a:lnTo>
                  <a:cubicBezTo>
                    <a:pt x="3464141" y="615887"/>
                    <a:pt x="3462141" y="611029"/>
                    <a:pt x="3460141" y="606552"/>
                  </a:cubicBezTo>
                  <a:cubicBezTo>
                    <a:pt x="2612416" y="415290"/>
                    <a:pt x="1839367" y="573977"/>
                    <a:pt x="1193762" y="1168527"/>
                  </a:cubicBezTo>
                  <a:cubicBezTo>
                    <a:pt x="452146" y="1851089"/>
                    <a:pt x="217450" y="2703767"/>
                    <a:pt x="479387" y="3677507"/>
                  </a:cubicBezTo>
                  <a:cubicBezTo>
                    <a:pt x="625977" y="4223195"/>
                    <a:pt x="948779" y="4659154"/>
                    <a:pt x="1408742" y="4987385"/>
                  </a:cubicBezTo>
                  <a:cubicBezTo>
                    <a:pt x="1868704" y="5315617"/>
                    <a:pt x="2379816" y="5470588"/>
                    <a:pt x="2950649" y="5438108"/>
                  </a:cubicBezTo>
                  <a:close/>
                </a:path>
              </a:pathLst>
            </a:custGeom>
            <a:grpFill/>
            <a:ln w="9525"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0089BE80-92D0-E7B1-8CBF-1436F8041768}"/>
                </a:ext>
              </a:extLst>
            </p:cNvPr>
            <p:cNvSpPr/>
            <p:nvPr/>
          </p:nvSpPr>
          <p:spPr>
            <a:xfrm>
              <a:off x="5943377" y="1652449"/>
              <a:ext cx="1255897" cy="3022055"/>
            </a:xfrm>
            <a:custGeom>
              <a:avLst/>
              <a:gdLst>
                <a:gd name="connsiteX0" fmla="*/ 5271 w 1255897"/>
                <a:gd name="connsiteY0" fmla="*/ 1013598 h 3022055"/>
                <a:gd name="connsiteX1" fmla="*/ 5938 w 1255897"/>
                <a:gd name="connsiteY1" fmla="*/ 171016 h 3022055"/>
                <a:gd name="connsiteX2" fmla="*/ 21845 w 1255897"/>
                <a:gd name="connsiteY2" fmla="*/ 73957 h 3022055"/>
                <a:gd name="connsiteX3" fmla="*/ 187770 w 1255897"/>
                <a:gd name="connsiteY3" fmla="*/ 5186 h 3022055"/>
                <a:gd name="connsiteX4" fmla="*/ 293879 w 1255897"/>
                <a:gd name="connsiteY4" fmla="*/ 133393 h 3022055"/>
                <a:gd name="connsiteX5" fmla="*/ 295593 w 1255897"/>
                <a:gd name="connsiteY5" fmla="*/ 647743 h 3022055"/>
                <a:gd name="connsiteX6" fmla="*/ 295593 w 1255897"/>
                <a:gd name="connsiteY6" fmla="*/ 1766835 h 3022055"/>
                <a:gd name="connsiteX7" fmla="*/ 324168 w 1255897"/>
                <a:gd name="connsiteY7" fmla="*/ 1836653 h 3022055"/>
                <a:gd name="connsiteX8" fmla="*/ 1203611 w 1255897"/>
                <a:gd name="connsiteY8" fmla="*/ 2760578 h 3022055"/>
                <a:gd name="connsiteX9" fmla="*/ 1211422 w 1255897"/>
                <a:gd name="connsiteY9" fmla="*/ 2980415 h 3022055"/>
                <a:gd name="connsiteX10" fmla="*/ 991871 w 1255897"/>
                <a:gd name="connsiteY10" fmla="*/ 2964890 h 3022055"/>
                <a:gd name="connsiteX11" fmla="*/ 26988 w 1255897"/>
                <a:gd name="connsiteY11" fmla="*/ 1951049 h 3022055"/>
                <a:gd name="connsiteX12" fmla="*/ 1175 w 1255897"/>
                <a:gd name="connsiteY12" fmla="*/ 1879992 h 3022055"/>
                <a:gd name="connsiteX13" fmla="*/ 128 w 1255897"/>
                <a:gd name="connsiteY13" fmla="*/ 1013217 h 302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5897" h="3022055">
                  <a:moveTo>
                    <a:pt x="5271" y="1013598"/>
                  </a:moveTo>
                  <a:cubicBezTo>
                    <a:pt x="5271" y="732706"/>
                    <a:pt x="5271" y="451623"/>
                    <a:pt x="5938" y="171016"/>
                  </a:cubicBezTo>
                  <a:cubicBezTo>
                    <a:pt x="5938" y="138441"/>
                    <a:pt x="8891" y="103008"/>
                    <a:pt x="21845" y="73957"/>
                  </a:cubicBezTo>
                  <a:cubicBezTo>
                    <a:pt x="49086" y="13282"/>
                    <a:pt x="116428" y="-11768"/>
                    <a:pt x="187770" y="5186"/>
                  </a:cubicBezTo>
                  <a:cubicBezTo>
                    <a:pt x="252635" y="20331"/>
                    <a:pt x="293117" y="65575"/>
                    <a:pt x="293879" y="133393"/>
                  </a:cubicBezTo>
                  <a:cubicBezTo>
                    <a:pt x="295974" y="304843"/>
                    <a:pt x="295688" y="476293"/>
                    <a:pt x="295593" y="647743"/>
                  </a:cubicBezTo>
                  <a:cubicBezTo>
                    <a:pt x="295593" y="1020742"/>
                    <a:pt x="293974" y="1393836"/>
                    <a:pt x="295593" y="1766835"/>
                  </a:cubicBezTo>
                  <a:cubicBezTo>
                    <a:pt x="296743" y="1792715"/>
                    <a:pt x="306843" y="1817393"/>
                    <a:pt x="324168" y="1836653"/>
                  </a:cubicBezTo>
                  <a:cubicBezTo>
                    <a:pt x="616268" y="2145644"/>
                    <a:pt x="909416" y="2453619"/>
                    <a:pt x="1203611" y="2760578"/>
                  </a:cubicBezTo>
                  <a:cubicBezTo>
                    <a:pt x="1270286" y="2830682"/>
                    <a:pt x="1273525" y="2919836"/>
                    <a:pt x="1211422" y="2980415"/>
                  </a:cubicBezTo>
                  <a:cubicBezTo>
                    <a:pt x="1149319" y="3040994"/>
                    <a:pt x="1059022" y="3035184"/>
                    <a:pt x="991871" y="2964890"/>
                  </a:cubicBezTo>
                  <a:cubicBezTo>
                    <a:pt x="669672" y="2627514"/>
                    <a:pt x="348044" y="2289567"/>
                    <a:pt x="26988" y="1951049"/>
                  </a:cubicBezTo>
                  <a:cubicBezTo>
                    <a:pt x="10519" y="1931007"/>
                    <a:pt x="1410" y="1905931"/>
                    <a:pt x="1175" y="1879992"/>
                  </a:cubicBezTo>
                  <a:cubicBezTo>
                    <a:pt x="-539" y="1591099"/>
                    <a:pt x="128" y="1302206"/>
                    <a:pt x="128" y="1013217"/>
                  </a:cubicBezTo>
                  <a:close/>
                </a:path>
              </a:pathLst>
            </a:custGeom>
            <a:grpFill/>
            <a:ln w="9525"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EA3F30E4-D281-3BDD-5638-C14DAB2109C2}"/>
                </a:ext>
              </a:extLst>
            </p:cNvPr>
            <p:cNvSpPr/>
            <p:nvPr/>
          </p:nvSpPr>
          <p:spPr>
            <a:xfrm>
              <a:off x="8320087" y="2288381"/>
              <a:ext cx="561975" cy="736758"/>
            </a:xfrm>
            <a:custGeom>
              <a:avLst/>
              <a:gdLst>
                <a:gd name="connsiteX0" fmla="*/ 0 w 561975"/>
                <a:gd name="connsiteY0" fmla="*/ 161925 h 736758"/>
                <a:gd name="connsiteX1" fmla="*/ 342900 w 561975"/>
                <a:gd name="connsiteY1" fmla="*/ 0 h 736758"/>
                <a:gd name="connsiteX2" fmla="*/ 561975 w 561975"/>
                <a:gd name="connsiteY2" fmla="*/ 663416 h 736758"/>
                <a:gd name="connsiteX3" fmla="*/ 189833 w 561975"/>
                <a:gd name="connsiteY3" fmla="*/ 736759 h 736758"/>
                <a:gd name="connsiteX4" fmla="*/ 0 w 561975"/>
                <a:gd name="connsiteY4" fmla="*/ 161925 h 73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 h="736758">
                  <a:moveTo>
                    <a:pt x="0" y="161925"/>
                  </a:moveTo>
                  <a:lnTo>
                    <a:pt x="342900" y="0"/>
                  </a:lnTo>
                  <a:cubicBezTo>
                    <a:pt x="443701" y="210979"/>
                    <a:pt x="517314" y="433899"/>
                    <a:pt x="561975" y="663416"/>
                  </a:cubicBezTo>
                  <a:lnTo>
                    <a:pt x="189833" y="736759"/>
                  </a:lnTo>
                  <a:cubicBezTo>
                    <a:pt x="125825" y="543592"/>
                    <a:pt x="64103" y="356235"/>
                    <a:pt x="0" y="161925"/>
                  </a:cubicBezTo>
                  <a:close/>
                </a:path>
              </a:pathLst>
            </a:custGeom>
            <a:grpFill/>
            <a:ln w="9525"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C9AE3299-F3DC-2D8A-7972-8877A6DA4EDB}"/>
                </a:ext>
              </a:extLst>
            </p:cNvPr>
            <p:cNvSpPr/>
            <p:nvPr/>
          </p:nvSpPr>
          <p:spPr>
            <a:xfrm>
              <a:off x="8449246" y="3626072"/>
              <a:ext cx="482060" cy="706659"/>
            </a:xfrm>
            <a:custGeom>
              <a:avLst/>
              <a:gdLst>
                <a:gd name="connsiteX0" fmla="*/ 362808 w 482060"/>
                <a:gd name="connsiteY0" fmla="*/ 706660 h 706659"/>
                <a:gd name="connsiteX1" fmla="*/ 0 w 482060"/>
                <a:gd name="connsiteY1" fmla="*/ 596074 h 706659"/>
                <a:gd name="connsiteX2" fmla="*/ 104204 w 482060"/>
                <a:gd name="connsiteY2" fmla="*/ 0 h 706659"/>
                <a:gd name="connsiteX3" fmla="*/ 482060 w 482060"/>
                <a:gd name="connsiteY3" fmla="*/ 19050 h 706659"/>
                <a:gd name="connsiteX4" fmla="*/ 362807 w 482060"/>
                <a:gd name="connsiteY4" fmla="*/ 706660 h 70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60" h="706659">
                  <a:moveTo>
                    <a:pt x="362808" y="706660"/>
                  </a:moveTo>
                  <a:lnTo>
                    <a:pt x="0" y="596074"/>
                  </a:lnTo>
                  <a:lnTo>
                    <a:pt x="104204" y="0"/>
                  </a:lnTo>
                  <a:lnTo>
                    <a:pt x="482060" y="19050"/>
                  </a:lnTo>
                  <a:cubicBezTo>
                    <a:pt x="471336" y="252351"/>
                    <a:pt x="431270" y="483373"/>
                    <a:pt x="362807" y="706660"/>
                  </a:cubicBezTo>
                  <a:close/>
                </a:path>
              </a:pathLst>
            </a:custGeom>
            <a:grpFill/>
            <a:ln w="9525"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E4304E1C-4F81-762C-E349-D7C72CC1C132}"/>
                </a:ext>
              </a:extLst>
            </p:cNvPr>
            <p:cNvSpPr/>
            <p:nvPr/>
          </p:nvSpPr>
          <p:spPr>
            <a:xfrm>
              <a:off x="6802374" y="5617749"/>
              <a:ext cx="747807" cy="608076"/>
            </a:xfrm>
            <a:custGeom>
              <a:avLst/>
              <a:gdLst>
                <a:gd name="connsiteX0" fmla="*/ 108966 w 747807"/>
                <a:gd name="connsiteY0" fmla="*/ 608076 h 608076"/>
                <a:gd name="connsiteX1" fmla="*/ 0 w 747807"/>
                <a:gd name="connsiteY1" fmla="*/ 244126 h 608076"/>
                <a:gd name="connsiteX2" fmla="*/ 553498 w 747807"/>
                <a:gd name="connsiteY2" fmla="*/ 0 h 608076"/>
                <a:gd name="connsiteX3" fmla="*/ 747808 w 747807"/>
                <a:gd name="connsiteY3" fmla="*/ 324898 h 608076"/>
                <a:gd name="connsiteX4" fmla="*/ 108966 w 747807"/>
                <a:gd name="connsiteY4" fmla="*/ 608076 h 608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07" h="608076">
                  <a:moveTo>
                    <a:pt x="108966" y="608076"/>
                  </a:moveTo>
                  <a:cubicBezTo>
                    <a:pt x="70866" y="480918"/>
                    <a:pt x="34671" y="360426"/>
                    <a:pt x="0" y="244126"/>
                  </a:cubicBezTo>
                  <a:lnTo>
                    <a:pt x="553498" y="0"/>
                  </a:lnTo>
                  <a:lnTo>
                    <a:pt x="747808" y="324898"/>
                  </a:lnTo>
                  <a:cubicBezTo>
                    <a:pt x="547591" y="445733"/>
                    <a:pt x="332956" y="540874"/>
                    <a:pt x="108966" y="608076"/>
                  </a:cubicBezTo>
                  <a:close/>
                </a:path>
              </a:pathLst>
            </a:custGeom>
            <a:grpFill/>
            <a:ln w="9525"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07BC3187-96B8-2FB4-CC22-BE0199E3E0D3}"/>
                </a:ext>
              </a:extLst>
            </p:cNvPr>
            <p:cNvSpPr/>
            <p:nvPr/>
          </p:nvSpPr>
          <p:spPr>
            <a:xfrm>
              <a:off x="7833741" y="4771643"/>
              <a:ext cx="694944" cy="740283"/>
            </a:xfrm>
            <a:custGeom>
              <a:avLst/>
              <a:gdLst>
                <a:gd name="connsiteX0" fmla="*/ 0 w 694944"/>
                <a:gd name="connsiteY0" fmla="*/ 472250 h 740283"/>
                <a:gd name="connsiteX1" fmla="*/ 370427 w 694944"/>
                <a:gd name="connsiteY1" fmla="*/ 0 h 740283"/>
                <a:gd name="connsiteX2" fmla="*/ 694944 w 694944"/>
                <a:gd name="connsiteY2" fmla="*/ 195263 h 740283"/>
                <a:gd name="connsiteX3" fmla="*/ 269939 w 694944"/>
                <a:gd name="connsiteY3" fmla="*/ 740283 h 740283"/>
              </a:gdLst>
              <a:ahLst/>
              <a:cxnLst>
                <a:cxn ang="0">
                  <a:pos x="connsiteX0" y="connsiteY0"/>
                </a:cxn>
                <a:cxn ang="0">
                  <a:pos x="connsiteX1" y="connsiteY1"/>
                </a:cxn>
                <a:cxn ang="0">
                  <a:pos x="connsiteX2" y="connsiteY2"/>
                </a:cxn>
                <a:cxn ang="0">
                  <a:pos x="connsiteX3" y="connsiteY3"/>
                </a:cxn>
              </a:cxnLst>
              <a:rect l="l" t="t" r="r" b="b"/>
              <a:pathLst>
                <a:path w="694944" h="740283">
                  <a:moveTo>
                    <a:pt x="0" y="472250"/>
                  </a:moveTo>
                  <a:cubicBezTo>
                    <a:pt x="122015" y="316802"/>
                    <a:pt x="243935" y="161354"/>
                    <a:pt x="370427" y="0"/>
                  </a:cubicBezTo>
                  <a:cubicBezTo>
                    <a:pt x="471868" y="61055"/>
                    <a:pt x="581120" y="126873"/>
                    <a:pt x="694944" y="195263"/>
                  </a:cubicBezTo>
                  <a:cubicBezTo>
                    <a:pt x="576711" y="394053"/>
                    <a:pt x="433920" y="577167"/>
                    <a:pt x="269939" y="740283"/>
                  </a:cubicBezTo>
                  <a:close/>
                </a:path>
              </a:pathLst>
            </a:custGeom>
            <a:grpFill/>
            <a:ln w="9525" cap="flat">
              <a:noFill/>
              <a:prstDash val="solid"/>
              <a:miter/>
            </a:ln>
          </p:spPr>
          <p:txBody>
            <a:bodyPr rtlCol="0" anchor="ctr"/>
            <a:lstStyle/>
            <a:p>
              <a:endParaRPr lang="it-CO"/>
            </a:p>
          </p:txBody>
        </p:sp>
      </p:grpSp>
    </p:spTree>
    <p:extLst>
      <p:ext uri="{BB962C8B-B14F-4D97-AF65-F5344CB8AC3E}">
        <p14:creationId xmlns:p14="http://schemas.microsoft.com/office/powerpoint/2010/main" val="201412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C5390FBD-E33B-E7FA-485E-391B6EDC6057}"/>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 name="Elemento grafico 28">
            <a:extLst>
              <a:ext uri="{FF2B5EF4-FFF2-40B4-BE49-F238E27FC236}">
                <a16:creationId xmlns:a16="http://schemas.microsoft.com/office/drawing/2014/main" id="{BE479312-963D-CFB8-8A6D-A3251F03C3C4}"/>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3" name="CasellaDiTesto 2">
            <a:extLst>
              <a:ext uri="{FF2B5EF4-FFF2-40B4-BE49-F238E27FC236}">
                <a16:creationId xmlns:a16="http://schemas.microsoft.com/office/drawing/2014/main" id="{0C852478-B573-9CFE-940A-0029CFD54C8A}"/>
              </a:ext>
            </a:extLst>
          </p:cNvPr>
          <p:cNvSpPr txBox="1"/>
          <p:nvPr/>
        </p:nvSpPr>
        <p:spPr>
          <a:xfrm>
            <a:off x="-8190" y="743738"/>
            <a:ext cx="9610542"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Key messages for Activity 2</a:t>
            </a:r>
          </a:p>
        </p:txBody>
      </p:sp>
      <p:sp>
        <p:nvSpPr>
          <p:cNvPr id="4" name="CasellaDiTesto 3">
            <a:extLst>
              <a:ext uri="{FF2B5EF4-FFF2-40B4-BE49-F238E27FC236}">
                <a16:creationId xmlns:a16="http://schemas.microsoft.com/office/drawing/2014/main" id="{267A64AF-194F-8679-ADA3-D223B6D31440}"/>
              </a:ext>
            </a:extLst>
          </p:cNvPr>
          <p:cNvSpPr txBox="1"/>
          <p:nvPr/>
        </p:nvSpPr>
        <p:spPr>
          <a:xfrm>
            <a:off x="2280266" y="2062514"/>
            <a:ext cx="7792505" cy="3785652"/>
          </a:xfrm>
          <a:prstGeom prst="rect">
            <a:avLst/>
          </a:prstGeom>
          <a:noFill/>
        </p:spPr>
        <p:txBody>
          <a:bodyPr wrap="square" rtlCol="0">
            <a:spAutoFit/>
          </a:bodyPr>
          <a:lstStyle/>
          <a:p>
            <a:r>
              <a:rPr lang="en-GB" sz="2000" dirty="0">
                <a:latin typeface="Proxima Nova Thin" panose="02000506030000020004" pitchFamily="2" charset="0"/>
              </a:rPr>
              <a:t>Older Persons on the move are at threat of abuse, neglect and safety and discrimination.</a:t>
            </a:r>
          </a:p>
          <a:p>
            <a:endParaRPr lang="en-IN" sz="2000" dirty="0">
              <a:latin typeface="Proxima Nova Thin" panose="02000506030000020004" pitchFamily="2" charset="0"/>
            </a:endParaRPr>
          </a:p>
          <a:p>
            <a:r>
              <a:rPr lang="en-GB" sz="2000" dirty="0">
                <a:latin typeface="Proxima Nova Thin" panose="02000506030000020004" pitchFamily="2" charset="0"/>
              </a:rPr>
              <a:t>Older Persons are not systematically involved in community and humanitarian response.</a:t>
            </a:r>
          </a:p>
          <a:p>
            <a:endParaRPr lang="en-IN" sz="2000" dirty="0">
              <a:latin typeface="Proxima Nova Thin" panose="02000506030000020004" pitchFamily="2" charset="0"/>
            </a:endParaRPr>
          </a:p>
          <a:p>
            <a:r>
              <a:rPr lang="en-GB" sz="2000" dirty="0">
                <a:latin typeface="Proxima Nova Thin" panose="02000506030000020004" pitchFamily="2" charset="0"/>
              </a:rPr>
              <a:t>Lack of participation and lack of information of humanitarian organization result in older persons not been able to design appropriate response programme.</a:t>
            </a:r>
          </a:p>
          <a:p>
            <a:r>
              <a:rPr lang="en-GB" sz="2000" dirty="0">
                <a:latin typeface="Proxima Nova Thin" panose="02000506030000020004" pitchFamily="2" charset="0"/>
              </a:rPr>
              <a:t> </a:t>
            </a:r>
            <a:endParaRPr lang="en-IN" sz="2000" dirty="0">
              <a:latin typeface="Proxima Nova Thin" panose="02000506030000020004" pitchFamily="2" charset="0"/>
            </a:endParaRPr>
          </a:p>
          <a:p>
            <a:r>
              <a:rPr lang="en-IN" sz="2000" dirty="0">
                <a:latin typeface="Proxima Nova Thin" panose="02000506030000020004" pitchFamily="2" charset="0"/>
              </a:rPr>
              <a:t>Recognition of older persons lead to better engagement to support to secure their rights </a:t>
            </a:r>
          </a:p>
        </p:txBody>
      </p:sp>
      <p:sp>
        <p:nvSpPr>
          <p:cNvPr id="7" name="Elemento grafico 8">
            <a:extLst>
              <a:ext uri="{FF2B5EF4-FFF2-40B4-BE49-F238E27FC236}">
                <a16:creationId xmlns:a16="http://schemas.microsoft.com/office/drawing/2014/main" id="{A42E2F53-BCDB-4D58-A1F6-77A74E694C71}"/>
              </a:ext>
            </a:extLst>
          </p:cNvPr>
          <p:cNvSpPr/>
          <p:nvPr/>
        </p:nvSpPr>
        <p:spPr>
          <a:xfrm rot="5400000">
            <a:off x="10851167" y="2456577"/>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95000"/>
            </a:schemeClr>
          </a:solidFill>
          <a:ln w="8996" cap="flat">
            <a:noFill/>
            <a:prstDash val="solid"/>
            <a:miter/>
          </a:ln>
        </p:spPr>
        <p:txBody>
          <a:bodyPr rtlCol="0" anchor="ctr"/>
          <a:lstStyle/>
          <a:p>
            <a:endParaRPr lang="it-CO"/>
          </a:p>
        </p:txBody>
      </p:sp>
      <p:pic>
        <p:nvPicPr>
          <p:cNvPr id="11" name="Picture 7">
            <a:extLst>
              <a:ext uri="{FF2B5EF4-FFF2-40B4-BE49-F238E27FC236}">
                <a16:creationId xmlns:a16="http://schemas.microsoft.com/office/drawing/2014/main" id="{7FE01B21-B195-EA06-3C87-A0600A018C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3628D865-D59C-7A3B-055C-3F3815A8031B}"/>
              </a:ext>
            </a:extLst>
          </p:cNvPr>
          <p:cNvSpPr/>
          <p:nvPr/>
        </p:nvSpPr>
        <p:spPr>
          <a:xfrm>
            <a:off x="228600" y="1969286"/>
            <a:ext cx="814388" cy="40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dirty="0"/>
              <a:t>v</a:t>
            </a:r>
          </a:p>
        </p:txBody>
      </p:sp>
      <p:sp>
        <p:nvSpPr>
          <p:cNvPr id="15" name="Figura a mano libera 14">
            <a:extLst>
              <a:ext uri="{FF2B5EF4-FFF2-40B4-BE49-F238E27FC236}">
                <a16:creationId xmlns:a16="http://schemas.microsoft.com/office/drawing/2014/main" id="{506CC3A9-0FEC-BD5A-CCF0-FECAE22B5D2E}"/>
              </a:ext>
            </a:extLst>
          </p:cNvPr>
          <p:cNvSpPr/>
          <p:nvPr/>
        </p:nvSpPr>
        <p:spPr>
          <a:xfrm rot="5862969">
            <a:off x="-4729111" y="576986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7" name="Rettangolo 16">
            <a:extLst>
              <a:ext uri="{FF2B5EF4-FFF2-40B4-BE49-F238E27FC236}">
                <a16:creationId xmlns:a16="http://schemas.microsoft.com/office/drawing/2014/main" id="{46AF9774-25C0-6144-78DB-7C3E1794F441}"/>
              </a:ext>
            </a:extLst>
          </p:cNvPr>
          <p:cNvSpPr/>
          <p:nvPr/>
        </p:nvSpPr>
        <p:spPr>
          <a:xfrm>
            <a:off x="1042988" y="6449625"/>
            <a:ext cx="814388" cy="40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dirty="0"/>
              <a:t>v</a:t>
            </a:r>
          </a:p>
        </p:txBody>
      </p:sp>
      <p:pic>
        <p:nvPicPr>
          <p:cNvPr id="10" name="Elemento grafico 9">
            <a:extLst>
              <a:ext uri="{FF2B5EF4-FFF2-40B4-BE49-F238E27FC236}">
                <a16:creationId xmlns:a16="http://schemas.microsoft.com/office/drawing/2014/main" id="{1B711C44-52DC-C916-7A7C-3AE8D9BDE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91472">
            <a:off x="-1920146" y="-4096686"/>
            <a:ext cx="6614935" cy="5759771"/>
          </a:xfrm>
          <a:prstGeom prst="rect">
            <a:avLst/>
          </a:prstGeom>
        </p:spPr>
      </p:pic>
      <p:sp>
        <p:nvSpPr>
          <p:cNvPr id="18" name="Elemento grafico 36">
            <a:extLst>
              <a:ext uri="{FF2B5EF4-FFF2-40B4-BE49-F238E27FC236}">
                <a16:creationId xmlns:a16="http://schemas.microsoft.com/office/drawing/2014/main" id="{CFE0FA94-0B58-4FC9-B742-48EE94E25536}"/>
              </a:ext>
            </a:extLst>
          </p:cNvPr>
          <p:cNvSpPr/>
          <p:nvPr/>
        </p:nvSpPr>
        <p:spPr>
          <a:xfrm>
            <a:off x="1857376" y="217620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9" name="Elemento grafico 36">
            <a:extLst>
              <a:ext uri="{FF2B5EF4-FFF2-40B4-BE49-F238E27FC236}">
                <a16:creationId xmlns:a16="http://schemas.microsoft.com/office/drawing/2014/main" id="{A0A8E6D1-096D-1E71-93A0-0FD2A107FD95}"/>
              </a:ext>
            </a:extLst>
          </p:cNvPr>
          <p:cNvSpPr/>
          <p:nvPr/>
        </p:nvSpPr>
        <p:spPr>
          <a:xfrm>
            <a:off x="1857376" y="307327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0" name="Elemento grafico 36">
            <a:extLst>
              <a:ext uri="{FF2B5EF4-FFF2-40B4-BE49-F238E27FC236}">
                <a16:creationId xmlns:a16="http://schemas.microsoft.com/office/drawing/2014/main" id="{FF79DB65-A88D-09B5-EE14-A88BB377847B}"/>
              </a:ext>
            </a:extLst>
          </p:cNvPr>
          <p:cNvSpPr/>
          <p:nvPr/>
        </p:nvSpPr>
        <p:spPr>
          <a:xfrm>
            <a:off x="1857376" y="405510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1" name="Elemento grafico 36">
            <a:extLst>
              <a:ext uri="{FF2B5EF4-FFF2-40B4-BE49-F238E27FC236}">
                <a16:creationId xmlns:a16="http://schemas.microsoft.com/office/drawing/2014/main" id="{EF28050A-765A-09AF-DC7A-A95BEF796309}"/>
              </a:ext>
            </a:extLst>
          </p:cNvPr>
          <p:cNvSpPr/>
          <p:nvPr/>
        </p:nvSpPr>
        <p:spPr>
          <a:xfrm>
            <a:off x="1857376" y="521430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84392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323580" y="270306"/>
            <a:ext cx="7670799" cy="1015663"/>
          </a:xfrm>
          <a:prstGeom prst="rect">
            <a:avLst/>
          </a:prstGeom>
          <a:noFill/>
        </p:spPr>
        <p:txBody>
          <a:bodyPr wrap="square" rtlCol="0">
            <a:spAutoFit/>
          </a:bodyPr>
          <a:lstStyle/>
          <a:p>
            <a:r>
              <a:rPr lang="it-CO" sz="6000" b="1" dirty="0">
                <a:solidFill>
                  <a:srgbClr val="0070C0"/>
                </a:solidFill>
                <a:latin typeface="Proxima Nova Rg" panose="02000506030000020004" pitchFamily="2" charset="0"/>
              </a:rPr>
              <a:t>Group work</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A84C923-52B9-241A-3035-C36B38F048E8}"/>
              </a:ext>
            </a:extLst>
          </p:cNvPr>
          <p:cNvSpPr txBox="1"/>
          <p:nvPr/>
        </p:nvSpPr>
        <p:spPr>
          <a:xfrm>
            <a:off x="367426" y="1488345"/>
            <a:ext cx="2760180" cy="3785652"/>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Identify the protection risks in these case studies</a:t>
            </a:r>
          </a:p>
        </p:txBody>
      </p:sp>
      <p:sp>
        <p:nvSpPr>
          <p:cNvPr id="7" name="Elemento grafico 28">
            <a:extLst>
              <a:ext uri="{FF2B5EF4-FFF2-40B4-BE49-F238E27FC236}">
                <a16:creationId xmlns:a16="http://schemas.microsoft.com/office/drawing/2014/main" id="{204EB12C-1A8B-48D9-EC05-6D088D7F7218}"/>
              </a:ext>
            </a:extLst>
          </p:cNvPr>
          <p:cNvSpPr/>
          <p:nvPr/>
        </p:nvSpPr>
        <p:spPr>
          <a:xfrm rot="10800000">
            <a:off x="-525511" y="4151121"/>
            <a:ext cx="13350242" cy="750886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8" name="Figura a mano libera 7">
            <a:extLst>
              <a:ext uri="{FF2B5EF4-FFF2-40B4-BE49-F238E27FC236}">
                <a16:creationId xmlns:a16="http://schemas.microsoft.com/office/drawing/2014/main" id="{F4F54281-9765-15EF-2BFE-E89BF1F6F671}"/>
              </a:ext>
            </a:extLst>
          </p:cNvPr>
          <p:cNvSpPr/>
          <p:nvPr/>
        </p:nvSpPr>
        <p:spPr>
          <a:xfrm>
            <a:off x="-695981" y="4516195"/>
            <a:ext cx="13520712" cy="330482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CasellaDiTesto 4">
            <a:extLst>
              <a:ext uri="{FF2B5EF4-FFF2-40B4-BE49-F238E27FC236}">
                <a16:creationId xmlns:a16="http://schemas.microsoft.com/office/drawing/2014/main" id="{C7061399-2535-8BA0-6FA6-867E7E34FA3A}"/>
              </a:ext>
            </a:extLst>
          </p:cNvPr>
          <p:cNvSpPr txBox="1"/>
          <p:nvPr/>
        </p:nvSpPr>
        <p:spPr>
          <a:xfrm>
            <a:off x="5041233" y="1294431"/>
            <a:ext cx="5231934" cy="2431435"/>
          </a:xfrm>
          <a:prstGeom prst="rect">
            <a:avLst/>
          </a:prstGeom>
          <a:noFill/>
        </p:spPr>
        <p:txBody>
          <a:bodyPr wrap="square">
            <a:spAutoFit/>
          </a:bodyPr>
          <a:lstStyle/>
          <a:p>
            <a:pPr algn="r"/>
            <a:r>
              <a:rPr lang="en-US" sz="2000" dirty="0">
                <a:latin typeface="Proxima Nova Thin" panose="02000506030000020004" pitchFamily="2" charset="0"/>
                <a:ea typeface="MS PGothic"/>
                <a:cs typeface="Calibri" panose="020F0502020204030204" pitchFamily="34" charset="0"/>
              </a:rPr>
              <a:t>In your groups look at 2 questions:</a:t>
            </a:r>
          </a:p>
          <a:p>
            <a:pPr algn="r"/>
            <a:endParaRPr lang="en-US" sz="2000" dirty="0">
              <a:latin typeface="Proxima Nova Thin" panose="02000506030000020004" pitchFamily="2" charset="0"/>
              <a:ea typeface="MS PGothic"/>
              <a:cs typeface="Calibri" panose="020F0502020204030204" pitchFamily="34" charset="0"/>
            </a:endParaRPr>
          </a:p>
          <a:p>
            <a:pPr algn="r"/>
            <a:r>
              <a:rPr lang="en-US" sz="2000" dirty="0">
                <a:latin typeface="Proxima Nova Thin" panose="02000506030000020004" pitchFamily="2" charset="0"/>
                <a:ea typeface="MS PGothic"/>
                <a:cs typeface="Calibri" panose="020F0502020204030204" pitchFamily="34" charset="0"/>
              </a:rPr>
              <a:t>How is the safety of the older person in your case studies  compromised ? </a:t>
            </a:r>
          </a:p>
          <a:p>
            <a:pPr algn="r"/>
            <a:r>
              <a:rPr lang="en-US" sz="1600" dirty="0">
                <a:latin typeface="Proxima Nova Thin" panose="02000506030000020004" pitchFamily="2" charset="0"/>
                <a:ea typeface="MS PGothic"/>
                <a:cs typeface="Calibri" panose="020F0502020204030204" pitchFamily="34" charset="0"/>
              </a:rPr>
              <a:t>(Consider Access to information,  Community integration and Participation and empowerment) </a:t>
            </a:r>
          </a:p>
          <a:p>
            <a:pPr algn="r"/>
            <a:endParaRPr lang="en-US" sz="2000" dirty="0">
              <a:latin typeface="Proxima Nova Thin" panose="02000506030000020004" pitchFamily="2" charset="0"/>
              <a:cs typeface="Calibri" panose="020F0502020204030204" pitchFamily="34" charset="0"/>
            </a:endParaRPr>
          </a:p>
          <a:p>
            <a:pPr algn="r"/>
            <a:r>
              <a:rPr lang="en-US" sz="2000" dirty="0">
                <a:latin typeface="Proxima Nova Thin" panose="02000506030000020004" pitchFamily="2" charset="0"/>
                <a:ea typeface="MS PGothic"/>
                <a:cs typeface="Calibri" panose="020F0502020204030204" pitchFamily="34" charset="0"/>
              </a:rPr>
              <a:t>Who are perpetrators of abuse in the cases?</a:t>
            </a:r>
          </a:p>
        </p:txBody>
      </p:sp>
      <p:sp>
        <p:nvSpPr>
          <p:cNvPr id="43" name="Elemento grafico 36">
            <a:extLst>
              <a:ext uri="{FF2B5EF4-FFF2-40B4-BE49-F238E27FC236}">
                <a16:creationId xmlns:a16="http://schemas.microsoft.com/office/drawing/2014/main" id="{49DBD3E7-0809-0A9C-125C-8EF1A30AEBA4}"/>
              </a:ext>
            </a:extLst>
          </p:cNvPr>
          <p:cNvSpPr/>
          <p:nvPr/>
        </p:nvSpPr>
        <p:spPr>
          <a:xfrm>
            <a:off x="10331896" y="199783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44" name="Elemento grafico 36">
            <a:extLst>
              <a:ext uri="{FF2B5EF4-FFF2-40B4-BE49-F238E27FC236}">
                <a16:creationId xmlns:a16="http://schemas.microsoft.com/office/drawing/2014/main" id="{70A65F01-A6F2-D276-6596-09658B7D74EB}"/>
              </a:ext>
            </a:extLst>
          </p:cNvPr>
          <p:cNvSpPr/>
          <p:nvPr/>
        </p:nvSpPr>
        <p:spPr>
          <a:xfrm>
            <a:off x="10352374" y="338117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CasellaDiTesto 24">
            <a:extLst>
              <a:ext uri="{FF2B5EF4-FFF2-40B4-BE49-F238E27FC236}">
                <a16:creationId xmlns:a16="http://schemas.microsoft.com/office/drawing/2014/main" id="{87E81398-3D7D-561E-5BBC-F1A89DB4CBD4}"/>
              </a:ext>
            </a:extLst>
          </p:cNvPr>
          <p:cNvSpPr txBox="1"/>
          <p:nvPr/>
        </p:nvSpPr>
        <p:spPr>
          <a:xfrm>
            <a:off x="3171452" y="4299869"/>
            <a:ext cx="2449092" cy="1015663"/>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r>
              <a:rPr lang="en-US" sz="2000" dirty="0">
                <a:solidFill>
                  <a:schemeClr val="tx1"/>
                </a:solidFill>
                <a:latin typeface="Proxima Nova Thin" panose="02000506030000020004" pitchFamily="2" charset="0"/>
                <a:ea typeface="MS PGothic"/>
                <a:cs typeface="Calibri" panose="020F0502020204030204" pitchFamily="34" charset="0"/>
              </a:rPr>
              <a:t>Work in 4 groups with one case study each (one of four) </a:t>
            </a:r>
          </a:p>
        </p:txBody>
      </p:sp>
      <p:sp>
        <p:nvSpPr>
          <p:cNvPr id="21" name="CasellaDiTesto 20">
            <a:extLst>
              <a:ext uri="{FF2B5EF4-FFF2-40B4-BE49-F238E27FC236}">
                <a16:creationId xmlns:a16="http://schemas.microsoft.com/office/drawing/2014/main" id="{51368548-6741-F4D5-C449-A5BAF3C0E743}"/>
              </a:ext>
            </a:extLst>
          </p:cNvPr>
          <p:cNvSpPr txBox="1"/>
          <p:nvPr/>
        </p:nvSpPr>
        <p:spPr>
          <a:xfrm>
            <a:off x="7133850" y="5273997"/>
            <a:ext cx="3139317" cy="707886"/>
          </a:xfrm>
          <a:prstGeom prst="rect">
            <a:avLst/>
          </a:prstGeom>
          <a:noFill/>
        </p:spPr>
        <p:txBody>
          <a:bodyPr wrap="square" rtlCol="0">
            <a:spAutoFit/>
          </a:bodyPr>
          <a:lstStyle/>
          <a:p>
            <a:pPr algn="r"/>
            <a:r>
              <a:rPr lang="it-CO" sz="4000" b="1" dirty="0">
                <a:solidFill>
                  <a:schemeClr val="bg1"/>
                </a:solidFill>
                <a:latin typeface="Proxima Nova Rg" panose="02000506030000020004" pitchFamily="2" charset="0"/>
              </a:rPr>
              <a:t>Handout 2.2</a:t>
            </a:r>
          </a:p>
        </p:txBody>
      </p:sp>
    </p:spTree>
    <p:extLst>
      <p:ext uri="{BB962C8B-B14F-4D97-AF65-F5344CB8AC3E}">
        <p14:creationId xmlns:p14="http://schemas.microsoft.com/office/powerpoint/2010/main" val="273683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9825CA8-A6B5-BBB6-84DB-6898716F74FE}"/>
              </a:ext>
            </a:extLst>
          </p:cNvPr>
          <p:cNvPicPr>
            <a:picLocks noChangeAspect="1"/>
          </p:cNvPicPr>
          <p:nvPr/>
        </p:nvPicPr>
        <p:blipFill>
          <a:blip r:embed="rId3"/>
          <a:srcRect t="1688" b="1688"/>
          <a:stretch/>
        </p:blipFill>
        <p:spPr bwMode="auto">
          <a:xfrm>
            <a:off x="2328333" y="-152401"/>
            <a:ext cx="9863667" cy="7128933"/>
          </a:xfrm>
          <a:prstGeom prst="rect">
            <a:avLst/>
          </a:prstGeom>
          <a:noFill/>
          <a:ln>
            <a:noFill/>
          </a:ln>
        </p:spPr>
      </p:pic>
      <p:pic>
        <p:nvPicPr>
          <p:cNvPr id="3" name="Elemento grafico 2">
            <a:extLst>
              <a:ext uri="{FF2B5EF4-FFF2-40B4-BE49-F238E27FC236}">
                <a16:creationId xmlns:a16="http://schemas.microsoft.com/office/drawing/2014/main" id="{9AD954D2-7CCB-19D6-B8E8-957EBBB901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32954">
            <a:off x="-2656235" y="-553386"/>
            <a:ext cx="8196816" cy="9943751"/>
          </a:xfrm>
          <a:prstGeom prst="rect">
            <a:avLst/>
          </a:prstGeom>
        </p:spPr>
      </p:pic>
      <p:sp>
        <p:nvSpPr>
          <p:cNvPr id="5" name="CasellaDiTesto 4">
            <a:extLst>
              <a:ext uri="{FF2B5EF4-FFF2-40B4-BE49-F238E27FC236}">
                <a16:creationId xmlns:a16="http://schemas.microsoft.com/office/drawing/2014/main" id="{DAD5C688-B193-6C3F-1869-8139CF829C5B}"/>
              </a:ext>
            </a:extLst>
          </p:cNvPr>
          <p:cNvSpPr txBox="1"/>
          <p:nvPr/>
        </p:nvSpPr>
        <p:spPr>
          <a:xfrm>
            <a:off x="-802716" y="5325330"/>
            <a:ext cx="5662644"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Feedback</a:t>
            </a:r>
          </a:p>
        </p:txBody>
      </p:sp>
      <p:pic>
        <p:nvPicPr>
          <p:cNvPr id="15" name="Elemento grafico 14">
            <a:extLst>
              <a:ext uri="{FF2B5EF4-FFF2-40B4-BE49-F238E27FC236}">
                <a16:creationId xmlns:a16="http://schemas.microsoft.com/office/drawing/2014/main" id="{667A9805-7FF3-C103-FB2F-AF9B93EB5F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665637">
            <a:off x="-3625395" y="-1287589"/>
            <a:ext cx="6115526" cy="5324925"/>
          </a:xfrm>
          <a:prstGeom prst="rect">
            <a:avLst/>
          </a:prstGeom>
        </p:spPr>
      </p:pic>
      <p:sp>
        <p:nvSpPr>
          <p:cNvPr id="9" name="Elemento grafico 8">
            <a:extLst>
              <a:ext uri="{FF2B5EF4-FFF2-40B4-BE49-F238E27FC236}">
                <a16:creationId xmlns:a16="http://schemas.microsoft.com/office/drawing/2014/main" id="{217ED0A9-562E-5ED5-4CCB-A58F00B6A7DB}"/>
              </a:ext>
            </a:extLst>
          </p:cNvPr>
          <p:cNvSpPr/>
          <p:nvPr/>
        </p:nvSpPr>
        <p:spPr>
          <a:xfrm rot="16200000">
            <a:off x="596678" y="-359908"/>
            <a:ext cx="670780" cy="3469567"/>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85238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BC4D68B-4A69-6E0D-FE62-BC2E9446421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1A778F81-E8EE-B559-33AF-A22D72B2B26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E6DF821E-14F6-27FB-4FF3-7F312A2499B4}"/>
              </a:ext>
            </a:extLst>
          </p:cNvPr>
          <p:cNvSpPr txBox="1"/>
          <p:nvPr/>
        </p:nvSpPr>
        <p:spPr>
          <a:xfrm>
            <a:off x="1652338" y="2663626"/>
            <a:ext cx="6762588" cy="1631216"/>
          </a:xfrm>
          <a:prstGeom prst="rect">
            <a:avLst/>
          </a:prstGeom>
          <a:noFill/>
        </p:spPr>
        <p:txBody>
          <a:bodyPr wrap="square">
            <a:spAutoFit/>
          </a:bodyPr>
          <a:lstStyle/>
          <a:p>
            <a:pPr algn="ctr"/>
            <a:r>
              <a:rPr lang="en-IN" sz="2000" dirty="0">
                <a:latin typeface="Proxima Nova Thin" panose="02000506030000020004" pitchFamily="2" charset="0"/>
              </a:rPr>
              <a:t>“Protection of all persons affected and at risk must inform humanitarian decision-making and response... It must be central to our preparedness efforts, as part of immediate and life-saving activities, and throughout the duration of humanitarian response and beyond.” </a:t>
            </a:r>
          </a:p>
        </p:txBody>
      </p:sp>
      <p:sp>
        <p:nvSpPr>
          <p:cNvPr id="12" name="Elemento grafico 28">
            <a:extLst>
              <a:ext uri="{FF2B5EF4-FFF2-40B4-BE49-F238E27FC236}">
                <a16:creationId xmlns:a16="http://schemas.microsoft.com/office/drawing/2014/main" id="{CC652EE9-8682-F071-1A0C-E99F870C02C6}"/>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13" name="Elemento grafico 8">
            <a:extLst>
              <a:ext uri="{FF2B5EF4-FFF2-40B4-BE49-F238E27FC236}">
                <a16:creationId xmlns:a16="http://schemas.microsoft.com/office/drawing/2014/main" id="{51B7D799-A9A0-6A37-4661-8B5E84E4982D}"/>
              </a:ext>
            </a:extLst>
          </p:cNvPr>
          <p:cNvSpPr/>
          <p:nvPr/>
        </p:nvSpPr>
        <p:spPr>
          <a:xfrm rot="5400000">
            <a:off x="10875314" y="904401"/>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4" name="Elemento grafico 13">
            <a:extLst>
              <a:ext uri="{FF2B5EF4-FFF2-40B4-BE49-F238E27FC236}">
                <a16:creationId xmlns:a16="http://schemas.microsoft.com/office/drawing/2014/main" id="{D67FFE83-00E5-D6A8-BDAA-AB07136A7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90703">
            <a:off x="-1338615" y="-4142513"/>
            <a:ext cx="6614935" cy="5759771"/>
          </a:xfrm>
          <a:prstGeom prst="rect">
            <a:avLst/>
          </a:prstGeom>
        </p:spPr>
      </p:pic>
      <p:sp>
        <p:nvSpPr>
          <p:cNvPr id="5" name="CasellaDiTesto 4">
            <a:extLst>
              <a:ext uri="{FF2B5EF4-FFF2-40B4-BE49-F238E27FC236}">
                <a16:creationId xmlns:a16="http://schemas.microsoft.com/office/drawing/2014/main" id="{3A7C0072-9277-2CD4-5903-66FAF6F39769}"/>
              </a:ext>
            </a:extLst>
          </p:cNvPr>
          <p:cNvSpPr txBox="1"/>
          <p:nvPr/>
        </p:nvSpPr>
        <p:spPr>
          <a:xfrm>
            <a:off x="3070720" y="4989822"/>
            <a:ext cx="4281773" cy="584775"/>
          </a:xfrm>
          <a:prstGeom prst="rect">
            <a:avLst/>
          </a:prstGeom>
          <a:noFill/>
        </p:spPr>
        <p:txBody>
          <a:bodyPr wrap="square" rtlCol="0">
            <a:spAutoFit/>
          </a:bodyPr>
          <a:lstStyle/>
          <a:p>
            <a:pPr algn="ctr"/>
            <a:r>
              <a:rPr lang="en-IN" sz="1600" b="1" dirty="0">
                <a:solidFill>
                  <a:srgbClr val="E61851"/>
                </a:solidFill>
                <a:latin typeface="Proxima Nova Rg" panose="02000506030000020004" pitchFamily="2" charset="0"/>
              </a:rPr>
              <a:t>IASC Principals Statement on Protection in 17 December 2013 </a:t>
            </a:r>
          </a:p>
        </p:txBody>
      </p:sp>
    </p:spTree>
    <p:extLst>
      <p:ext uri="{BB962C8B-B14F-4D97-AF65-F5344CB8AC3E}">
        <p14:creationId xmlns:p14="http://schemas.microsoft.com/office/powerpoint/2010/main" val="2198425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85E8D25-7CD4-210F-439D-3A4D682AF04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C159757E-5D32-C5B1-E971-1FB2877A1210}"/>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4" name="CasellaDiTesto 3">
            <a:extLst>
              <a:ext uri="{FF2B5EF4-FFF2-40B4-BE49-F238E27FC236}">
                <a16:creationId xmlns:a16="http://schemas.microsoft.com/office/drawing/2014/main" id="{0F42DFD3-50EA-CD6E-3E11-EC260D2394A0}"/>
              </a:ext>
            </a:extLst>
          </p:cNvPr>
          <p:cNvSpPr txBox="1"/>
          <p:nvPr/>
        </p:nvSpPr>
        <p:spPr>
          <a:xfrm>
            <a:off x="4162384" y="720231"/>
            <a:ext cx="4829816"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Dimensions of Protection</a:t>
            </a:r>
          </a:p>
        </p:txBody>
      </p:sp>
      <p:sp>
        <p:nvSpPr>
          <p:cNvPr id="5" name="CasellaDiTesto 4">
            <a:extLst>
              <a:ext uri="{FF2B5EF4-FFF2-40B4-BE49-F238E27FC236}">
                <a16:creationId xmlns:a16="http://schemas.microsoft.com/office/drawing/2014/main" id="{D112A36F-AAC0-4FCD-5CB9-4AA511235DCB}"/>
              </a:ext>
            </a:extLst>
          </p:cNvPr>
          <p:cNvSpPr txBox="1"/>
          <p:nvPr/>
        </p:nvSpPr>
        <p:spPr>
          <a:xfrm>
            <a:off x="3274133" y="2972732"/>
            <a:ext cx="3884236" cy="1754326"/>
          </a:xfrm>
          <a:prstGeom prst="rect">
            <a:avLst/>
          </a:prstGeom>
          <a:noFill/>
        </p:spPr>
        <p:txBody>
          <a:bodyPr wrap="square" rtlCol="0">
            <a:spAutoFit/>
          </a:bodyPr>
          <a:lstStyle/>
          <a:p>
            <a:r>
              <a:rPr lang="en-IN" sz="2000" dirty="0">
                <a:latin typeface="Proxima Nova Thin" panose="02000506030000020004" pitchFamily="2" charset="0"/>
              </a:rPr>
              <a:t>Protection as an objective </a:t>
            </a:r>
          </a:p>
          <a:p>
            <a:endParaRPr lang="en-IN" sz="2000" dirty="0">
              <a:latin typeface="Proxima Nova Thin" panose="02000506030000020004" pitchFamily="2" charset="0"/>
            </a:endParaRPr>
          </a:p>
          <a:p>
            <a:r>
              <a:rPr lang="en-IN" sz="2000" dirty="0">
                <a:latin typeface="Proxima Nova Thin" panose="02000506030000020004" pitchFamily="2" charset="0"/>
              </a:rPr>
              <a:t>Protection as a legal responsibility </a:t>
            </a:r>
          </a:p>
          <a:p>
            <a:endParaRPr lang="en-IN" sz="2000" dirty="0">
              <a:latin typeface="Proxima Nova Thin" panose="02000506030000020004" pitchFamily="2" charset="0"/>
            </a:endParaRPr>
          </a:p>
          <a:p>
            <a:r>
              <a:rPr lang="en-IN" sz="2800" dirty="0">
                <a:latin typeface="Proxima Nova Thin" panose="02000506030000020004" pitchFamily="2" charset="0"/>
              </a:rPr>
              <a:t>Protection as an activity</a:t>
            </a:r>
            <a:endParaRPr lang="en-US" sz="2800" dirty="0">
              <a:latin typeface="Proxima Nova Thin" panose="02000506030000020004" pitchFamily="2" charset="0"/>
            </a:endParaRPr>
          </a:p>
        </p:txBody>
      </p:sp>
      <p:pic>
        <p:nvPicPr>
          <p:cNvPr id="7" name="Elemento grafico 6">
            <a:extLst>
              <a:ext uri="{FF2B5EF4-FFF2-40B4-BE49-F238E27FC236}">
                <a16:creationId xmlns:a16="http://schemas.microsoft.com/office/drawing/2014/main" id="{A1D53126-36AA-AAD6-47FF-E472F509A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8" name="Picture 7">
            <a:extLst>
              <a:ext uri="{FF2B5EF4-FFF2-40B4-BE49-F238E27FC236}">
                <a16:creationId xmlns:a16="http://schemas.microsoft.com/office/drawing/2014/main" id="{1774FE39-0578-96CF-72AE-B7BBEE4A844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emento grafico 112">
            <a:extLst>
              <a:ext uri="{FF2B5EF4-FFF2-40B4-BE49-F238E27FC236}">
                <a16:creationId xmlns:a16="http://schemas.microsoft.com/office/drawing/2014/main" id="{848799FE-49AC-70FF-50AD-0E282F621FAE}"/>
              </a:ext>
            </a:extLst>
          </p:cNvPr>
          <p:cNvSpPr/>
          <p:nvPr/>
        </p:nvSpPr>
        <p:spPr>
          <a:xfrm>
            <a:off x="2797424" y="3075179"/>
            <a:ext cx="286626" cy="24886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61851"/>
          </a:solidFill>
          <a:ln w="11479" cap="flat">
            <a:noFill/>
            <a:prstDash val="solid"/>
            <a:miter/>
          </a:ln>
        </p:spPr>
        <p:txBody>
          <a:bodyPr rtlCol="0" anchor="ctr"/>
          <a:lstStyle/>
          <a:p>
            <a:pPr algn="ctr"/>
            <a:endParaRPr lang="it-CO" sz="2400" dirty="0">
              <a:solidFill>
                <a:schemeClr val="bg1"/>
              </a:solidFill>
              <a:latin typeface="Proxima Nova Thin" panose="02000506030000020004" pitchFamily="2" charset="0"/>
            </a:endParaRPr>
          </a:p>
        </p:txBody>
      </p:sp>
      <p:sp>
        <p:nvSpPr>
          <p:cNvPr id="17" name="Elemento grafico 112">
            <a:extLst>
              <a:ext uri="{FF2B5EF4-FFF2-40B4-BE49-F238E27FC236}">
                <a16:creationId xmlns:a16="http://schemas.microsoft.com/office/drawing/2014/main" id="{5C93EAEF-E6CA-6C67-2EF1-C57D6010730F}"/>
              </a:ext>
            </a:extLst>
          </p:cNvPr>
          <p:cNvSpPr/>
          <p:nvPr/>
        </p:nvSpPr>
        <p:spPr>
          <a:xfrm>
            <a:off x="2797424" y="3628381"/>
            <a:ext cx="338190" cy="29363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pPr algn="ctr"/>
            <a:endParaRPr lang="it-CO" sz="2400" dirty="0">
              <a:solidFill>
                <a:schemeClr val="bg1"/>
              </a:solidFill>
              <a:latin typeface="Proxima Nova Thin" panose="02000506030000020004" pitchFamily="2" charset="0"/>
            </a:endParaRPr>
          </a:p>
        </p:txBody>
      </p:sp>
      <p:sp>
        <p:nvSpPr>
          <p:cNvPr id="18" name="Elemento grafico 112">
            <a:extLst>
              <a:ext uri="{FF2B5EF4-FFF2-40B4-BE49-F238E27FC236}">
                <a16:creationId xmlns:a16="http://schemas.microsoft.com/office/drawing/2014/main" id="{7BA016D2-DB65-07C5-B063-D7B26CD56123}"/>
              </a:ext>
            </a:extLst>
          </p:cNvPr>
          <p:cNvSpPr/>
          <p:nvPr/>
        </p:nvSpPr>
        <p:spPr>
          <a:xfrm>
            <a:off x="2729187" y="4226353"/>
            <a:ext cx="474663" cy="412124"/>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pPr algn="ctr"/>
            <a:endParaRPr lang="it-CO" sz="2400" dirty="0">
              <a:solidFill>
                <a:schemeClr val="bg1"/>
              </a:solidFill>
              <a:latin typeface="Proxima Nova Thin" panose="02000506030000020004" pitchFamily="2" charset="0"/>
            </a:endParaRPr>
          </a:p>
        </p:txBody>
      </p:sp>
      <p:sp>
        <p:nvSpPr>
          <p:cNvPr id="9" name="Figura a mano libera 8">
            <a:extLst>
              <a:ext uri="{FF2B5EF4-FFF2-40B4-BE49-F238E27FC236}">
                <a16:creationId xmlns:a16="http://schemas.microsoft.com/office/drawing/2014/main" id="{1527A3AB-39E8-B166-DC7A-61AF28196EB5}"/>
              </a:ext>
            </a:extLst>
          </p:cNvPr>
          <p:cNvSpPr/>
          <p:nvPr/>
        </p:nvSpPr>
        <p:spPr>
          <a:xfrm rot="3829088">
            <a:off x="-3359274" y="266919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Tree>
    <p:extLst>
      <p:ext uri="{BB962C8B-B14F-4D97-AF65-F5344CB8AC3E}">
        <p14:creationId xmlns:p14="http://schemas.microsoft.com/office/powerpoint/2010/main" val="154171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Elemento grafico 28">
            <a:extLst>
              <a:ext uri="{FF2B5EF4-FFF2-40B4-BE49-F238E27FC236}">
                <a16:creationId xmlns:a16="http://schemas.microsoft.com/office/drawing/2014/main" id="{A3ABE30B-FBD8-BAAA-0A5B-1C9B019FF209}"/>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dirty="0"/>
          </a:p>
        </p:txBody>
      </p:sp>
      <p:sp>
        <p:nvSpPr>
          <p:cNvPr id="2" name="Rettangolo 1">
            <a:extLst>
              <a:ext uri="{FF2B5EF4-FFF2-40B4-BE49-F238E27FC236}">
                <a16:creationId xmlns:a16="http://schemas.microsoft.com/office/drawing/2014/main" id="{66D5917D-C657-C06B-02CA-039A145D746F}"/>
              </a:ext>
            </a:extLst>
          </p:cNvPr>
          <p:cNvSpPr/>
          <p:nvPr/>
        </p:nvSpPr>
        <p:spPr>
          <a:xfrm>
            <a:off x="10063605" y="11425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F3F65A16-123F-1018-ED13-3B753511BB62}"/>
              </a:ext>
            </a:extLst>
          </p:cNvPr>
          <p:cNvSpPr txBox="1"/>
          <p:nvPr/>
        </p:nvSpPr>
        <p:spPr>
          <a:xfrm>
            <a:off x="331141" y="366759"/>
            <a:ext cx="7670799"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Approaches to protection for older persons</a:t>
            </a:r>
          </a:p>
        </p:txBody>
      </p:sp>
      <p:sp>
        <p:nvSpPr>
          <p:cNvPr id="157" name="CasellaDiTesto 156">
            <a:extLst>
              <a:ext uri="{FF2B5EF4-FFF2-40B4-BE49-F238E27FC236}">
                <a16:creationId xmlns:a16="http://schemas.microsoft.com/office/drawing/2014/main" id="{22987FA7-7C26-5813-3F78-CC8051D1C34A}"/>
              </a:ext>
            </a:extLst>
          </p:cNvPr>
          <p:cNvSpPr txBox="1"/>
          <p:nvPr/>
        </p:nvSpPr>
        <p:spPr>
          <a:xfrm>
            <a:off x="3091544" y="1865633"/>
            <a:ext cx="2080009" cy="400110"/>
          </a:xfrm>
          <a:prstGeom prst="rect">
            <a:avLst/>
          </a:prstGeom>
          <a:noFill/>
        </p:spPr>
        <p:txBody>
          <a:bodyPr wrap="square">
            <a:spAutoFit/>
          </a:bodyPr>
          <a:lstStyle/>
          <a:p>
            <a:pPr algn="ctr"/>
            <a:r>
              <a:rPr lang="es-ES" sz="2000" dirty="0">
                <a:latin typeface="Proxima Nova Thin" panose="02000506030000020004" pitchFamily="2" charset="0"/>
                <a:ea typeface="Times New Roman" panose="02020603050405020304" pitchFamily="18" charset="0"/>
              </a:rPr>
              <a:t>MAINSTREAMED</a:t>
            </a:r>
            <a:endParaRPr lang="en-GB" sz="2000" dirty="0">
              <a:latin typeface="Proxima Nova Thin" panose="02000506030000020004" pitchFamily="2" charset="0"/>
            </a:endParaRPr>
          </a:p>
        </p:txBody>
      </p:sp>
      <p:sp>
        <p:nvSpPr>
          <p:cNvPr id="158" name="CasellaDiTesto 157">
            <a:extLst>
              <a:ext uri="{FF2B5EF4-FFF2-40B4-BE49-F238E27FC236}">
                <a16:creationId xmlns:a16="http://schemas.microsoft.com/office/drawing/2014/main" id="{CB3A3048-8346-A89D-111E-63D464A2F512}"/>
              </a:ext>
            </a:extLst>
          </p:cNvPr>
          <p:cNvSpPr txBox="1"/>
          <p:nvPr/>
        </p:nvSpPr>
        <p:spPr>
          <a:xfrm>
            <a:off x="8001940" y="1865632"/>
            <a:ext cx="1427929" cy="400110"/>
          </a:xfrm>
          <a:prstGeom prst="rect">
            <a:avLst/>
          </a:prstGeom>
          <a:noFill/>
        </p:spPr>
        <p:txBody>
          <a:bodyPr wrap="square">
            <a:spAutoFit/>
          </a:bodyPr>
          <a:lstStyle/>
          <a:p>
            <a:pPr algn="ctr"/>
            <a:r>
              <a:rPr lang="es-ES" sz="2000" dirty="0">
                <a:latin typeface="Proxima Nova Thin" panose="02000506030000020004" pitchFamily="2" charset="0"/>
                <a:ea typeface="Times New Roman" panose="02020603050405020304" pitchFamily="18" charset="0"/>
              </a:rPr>
              <a:t>TARGETED</a:t>
            </a:r>
            <a:endParaRPr lang="en-GB" sz="2000" dirty="0">
              <a:latin typeface="Proxima Nova Thin" panose="02000506030000020004" pitchFamily="2" charset="0"/>
            </a:endParaRPr>
          </a:p>
        </p:txBody>
      </p:sp>
      <p:pic>
        <p:nvPicPr>
          <p:cNvPr id="172" name="Elemento grafico 171">
            <a:extLst>
              <a:ext uri="{FF2B5EF4-FFF2-40B4-BE49-F238E27FC236}">
                <a16:creationId xmlns:a16="http://schemas.microsoft.com/office/drawing/2014/main" id="{B206FAB3-7DA5-FE18-253C-FF12223CB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10132716" y="881270"/>
            <a:ext cx="7359886" cy="6408418"/>
          </a:xfrm>
          <a:prstGeom prst="rect">
            <a:avLst/>
          </a:prstGeom>
        </p:spPr>
      </p:pic>
      <p:sp>
        <p:nvSpPr>
          <p:cNvPr id="173" name="Elemento grafico 8">
            <a:extLst>
              <a:ext uri="{FF2B5EF4-FFF2-40B4-BE49-F238E27FC236}">
                <a16:creationId xmlns:a16="http://schemas.microsoft.com/office/drawing/2014/main" id="{37F7469C-173E-E49B-B3A8-FA4261A9A06B}"/>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74" name="Picture 7">
            <a:extLst>
              <a:ext uri="{FF2B5EF4-FFF2-40B4-BE49-F238E27FC236}">
                <a16:creationId xmlns:a16="http://schemas.microsoft.com/office/drawing/2014/main" id="{D4365F4D-F1B2-3DCE-06EA-8A8EB9144C0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descr="Symbol of Protection with a caring hand ">
            <a:extLst>
              <a:ext uri="{FF2B5EF4-FFF2-40B4-BE49-F238E27FC236}">
                <a16:creationId xmlns:a16="http://schemas.microsoft.com/office/drawing/2014/main" id="{D922E4FB-B6C0-563B-26D7-5A73C6F6BA80}"/>
              </a:ext>
            </a:extLst>
          </p:cNvPr>
          <p:cNvGrpSpPr/>
          <p:nvPr/>
        </p:nvGrpSpPr>
        <p:grpSpPr>
          <a:xfrm>
            <a:off x="9593768" y="3779955"/>
            <a:ext cx="517859" cy="576072"/>
            <a:chOff x="3617234" y="2953103"/>
            <a:chExt cx="320763" cy="320209"/>
          </a:xfrm>
          <a:solidFill>
            <a:schemeClr val="bg1">
              <a:lumMod val="50000"/>
            </a:schemeClr>
          </a:solidFill>
        </p:grpSpPr>
        <p:sp>
          <p:nvSpPr>
            <p:cNvPr id="70" name="Freeform: Shape 228">
              <a:extLst>
                <a:ext uri="{FF2B5EF4-FFF2-40B4-BE49-F238E27FC236}">
                  <a16:creationId xmlns:a16="http://schemas.microsoft.com/office/drawing/2014/main" id="{15DBA39B-249B-AFDF-1837-FDF4CE697DEA}"/>
                </a:ext>
              </a:extLst>
            </p:cNvPr>
            <p:cNvSpPr/>
            <p:nvPr/>
          </p:nvSpPr>
          <p:spPr>
            <a:xfrm>
              <a:off x="3794285" y="2985888"/>
              <a:ext cx="143712" cy="287424"/>
            </a:xfrm>
            <a:custGeom>
              <a:avLst/>
              <a:gdLst>
                <a:gd name="connsiteX0" fmla="*/ 124385 w 143712"/>
                <a:gd name="connsiteY0" fmla="*/ 6737 h 287424"/>
                <a:gd name="connsiteX1" fmla="*/ 104714 w 143712"/>
                <a:gd name="connsiteY1" fmla="*/ 26407 h 287424"/>
                <a:gd name="connsiteX2" fmla="*/ 104714 w 143712"/>
                <a:gd name="connsiteY2" fmla="*/ 131317 h 287424"/>
                <a:gd name="connsiteX3" fmla="*/ 73187 w 143712"/>
                <a:gd name="connsiteY3" fmla="*/ 163023 h 287424"/>
                <a:gd name="connsiteX4" fmla="*/ 64583 w 143712"/>
                <a:gd name="connsiteY4" fmla="*/ 165709 h 287424"/>
                <a:gd name="connsiteX5" fmla="*/ 62679 w 143712"/>
                <a:gd name="connsiteY5" fmla="*/ 164191 h 287424"/>
                <a:gd name="connsiteX6" fmla="*/ 62679 w 143712"/>
                <a:gd name="connsiteY6" fmla="*/ 152694 h 287424"/>
                <a:gd name="connsiteX7" fmla="*/ 89625 w 143712"/>
                <a:gd name="connsiteY7" fmla="*/ 125748 h 287424"/>
                <a:gd name="connsiteX8" fmla="*/ 89625 w 143712"/>
                <a:gd name="connsiteY8" fmla="*/ 106077 h 287424"/>
                <a:gd name="connsiteX9" fmla="*/ 70313 w 143712"/>
                <a:gd name="connsiteY9" fmla="*/ 105988 h 287424"/>
                <a:gd name="connsiteX10" fmla="*/ 70223 w 143712"/>
                <a:gd name="connsiteY10" fmla="*/ 106077 h 287424"/>
                <a:gd name="connsiteX11" fmla="*/ 18667 w 143712"/>
                <a:gd name="connsiteY11" fmla="*/ 158622 h 287424"/>
                <a:gd name="connsiteX12" fmla="*/ 6810 w 143712"/>
                <a:gd name="connsiteY12" fmla="*/ 190419 h 287424"/>
                <a:gd name="connsiteX13" fmla="*/ 6810 w 143712"/>
                <a:gd name="connsiteY13" fmla="*/ 190419 h 287424"/>
                <a:gd name="connsiteX14" fmla="*/ 6810 w 143712"/>
                <a:gd name="connsiteY14" fmla="*/ 288772 h 287424"/>
                <a:gd name="connsiteX15" fmla="*/ 65822 w 143712"/>
                <a:gd name="connsiteY15" fmla="*/ 288772 h 287424"/>
                <a:gd name="connsiteX16" fmla="*/ 65822 w 143712"/>
                <a:gd name="connsiteY16" fmla="*/ 225448 h 287424"/>
                <a:gd name="connsiteX17" fmla="*/ 76690 w 143712"/>
                <a:gd name="connsiteY17" fmla="*/ 217544 h 287424"/>
                <a:gd name="connsiteX18" fmla="*/ 138756 w 143712"/>
                <a:gd name="connsiteY18" fmla="*/ 154670 h 287424"/>
                <a:gd name="connsiteX19" fmla="*/ 144505 w 143712"/>
                <a:gd name="connsiteY19" fmla="*/ 140748 h 287424"/>
                <a:gd name="connsiteX20" fmla="*/ 144505 w 143712"/>
                <a:gd name="connsiteY20" fmla="*/ 26677 h 287424"/>
                <a:gd name="connsiteX21" fmla="*/ 124744 w 143712"/>
                <a:gd name="connsiteY21" fmla="*/ 6737 h 287424"/>
                <a:gd name="connsiteX22" fmla="*/ 124385 w 143712"/>
                <a:gd name="connsiteY22" fmla="*/ 6737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712" h="287424">
                  <a:moveTo>
                    <a:pt x="124385" y="6737"/>
                  </a:moveTo>
                  <a:cubicBezTo>
                    <a:pt x="113544" y="6781"/>
                    <a:pt x="104759" y="15566"/>
                    <a:pt x="104714" y="26407"/>
                  </a:cubicBezTo>
                  <a:lnTo>
                    <a:pt x="104714" y="131317"/>
                  </a:lnTo>
                  <a:lnTo>
                    <a:pt x="73187" y="163023"/>
                  </a:lnTo>
                  <a:cubicBezTo>
                    <a:pt x="71553" y="166140"/>
                    <a:pt x="67699" y="167344"/>
                    <a:pt x="64583" y="165709"/>
                  </a:cubicBezTo>
                  <a:cubicBezTo>
                    <a:pt x="63855" y="165332"/>
                    <a:pt x="63208" y="164811"/>
                    <a:pt x="62679" y="164191"/>
                  </a:cubicBezTo>
                  <a:cubicBezTo>
                    <a:pt x="59526" y="161003"/>
                    <a:pt x="59526" y="155883"/>
                    <a:pt x="62679" y="152694"/>
                  </a:cubicBezTo>
                  <a:lnTo>
                    <a:pt x="89625" y="125748"/>
                  </a:lnTo>
                  <a:cubicBezTo>
                    <a:pt x="94906" y="120251"/>
                    <a:pt x="94906" y="111574"/>
                    <a:pt x="89625" y="106077"/>
                  </a:cubicBezTo>
                  <a:cubicBezTo>
                    <a:pt x="84316" y="100724"/>
                    <a:pt x="75675" y="100679"/>
                    <a:pt x="70313" y="105988"/>
                  </a:cubicBezTo>
                  <a:cubicBezTo>
                    <a:pt x="70286" y="106015"/>
                    <a:pt x="70250" y="106051"/>
                    <a:pt x="70223" y="106077"/>
                  </a:cubicBezTo>
                  <a:lnTo>
                    <a:pt x="18667" y="158622"/>
                  </a:lnTo>
                  <a:cubicBezTo>
                    <a:pt x="10412" y="167074"/>
                    <a:pt x="6110" y="178625"/>
                    <a:pt x="6810" y="190419"/>
                  </a:cubicBezTo>
                  <a:lnTo>
                    <a:pt x="6810" y="190419"/>
                  </a:lnTo>
                  <a:lnTo>
                    <a:pt x="6810" y="288772"/>
                  </a:lnTo>
                  <a:lnTo>
                    <a:pt x="65822" y="288772"/>
                  </a:lnTo>
                  <a:lnTo>
                    <a:pt x="65822" y="225448"/>
                  </a:lnTo>
                  <a:cubicBezTo>
                    <a:pt x="69846" y="223418"/>
                    <a:pt x="73520" y="220751"/>
                    <a:pt x="76690" y="217544"/>
                  </a:cubicBezTo>
                  <a:lnTo>
                    <a:pt x="138756" y="154670"/>
                  </a:lnTo>
                  <a:cubicBezTo>
                    <a:pt x="142439" y="150970"/>
                    <a:pt x="144505" y="145967"/>
                    <a:pt x="144505" y="140748"/>
                  </a:cubicBezTo>
                  <a:lnTo>
                    <a:pt x="144505" y="26677"/>
                  </a:lnTo>
                  <a:cubicBezTo>
                    <a:pt x="144559" y="15709"/>
                    <a:pt x="135711" y="6781"/>
                    <a:pt x="124744" y="6737"/>
                  </a:cubicBezTo>
                  <a:cubicBezTo>
                    <a:pt x="124627" y="6737"/>
                    <a:pt x="124502" y="6737"/>
                    <a:pt x="124385" y="6737"/>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sp>
          <p:nvSpPr>
            <p:cNvPr id="102" name="Freeform: Shape 229">
              <a:extLst>
                <a:ext uri="{FF2B5EF4-FFF2-40B4-BE49-F238E27FC236}">
                  <a16:creationId xmlns:a16="http://schemas.microsoft.com/office/drawing/2014/main" id="{D50B6D51-B9A4-BEA4-D88A-43CC415B38BE}"/>
                </a:ext>
              </a:extLst>
            </p:cNvPr>
            <p:cNvSpPr/>
            <p:nvPr/>
          </p:nvSpPr>
          <p:spPr>
            <a:xfrm>
              <a:off x="3617234" y="2985888"/>
              <a:ext cx="143712" cy="287424"/>
            </a:xfrm>
            <a:custGeom>
              <a:avLst/>
              <a:gdLst>
                <a:gd name="connsiteX0" fmla="*/ 132036 w 143712"/>
                <a:gd name="connsiteY0" fmla="*/ 158532 h 287424"/>
                <a:gd name="connsiteX1" fmla="*/ 80479 w 143712"/>
                <a:gd name="connsiteY1" fmla="*/ 105988 h 287424"/>
                <a:gd name="connsiteX2" fmla="*/ 61168 w 143712"/>
                <a:gd name="connsiteY2" fmla="*/ 105898 h 287424"/>
                <a:gd name="connsiteX3" fmla="*/ 61078 w 143712"/>
                <a:gd name="connsiteY3" fmla="*/ 105988 h 287424"/>
                <a:gd name="connsiteX4" fmla="*/ 61078 w 143712"/>
                <a:gd name="connsiteY4" fmla="*/ 125658 h 287424"/>
                <a:gd name="connsiteX5" fmla="*/ 88024 w 143712"/>
                <a:gd name="connsiteY5" fmla="*/ 152605 h 287424"/>
                <a:gd name="connsiteX6" fmla="*/ 88024 w 143712"/>
                <a:gd name="connsiteY6" fmla="*/ 164101 h 287424"/>
                <a:gd name="connsiteX7" fmla="*/ 76841 w 143712"/>
                <a:gd name="connsiteY7" fmla="*/ 164155 h 287424"/>
                <a:gd name="connsiteX8" fmla="*/ 76796 w 143712"/>
                <a:gd name="connsiteY8" fmla="*/ 164101 h 287424"/>
                <a:gd name="connsiteX9" fmla="*/ 46078 w 143712"/>
                <a:gd name="connsiteY9" fmla="*/ 131227 h 287424"/>
                <a:gd name="connsiteX10" fmla="*/ 46078 w 143712"/>
                <a:gd name="connsiteY10" fmla="*/ 26407 h 287424"/>
                <a:gd name="connsiteX11" fmla="*/ 26407 w 143712"/>
                <a:gd name="connsiteY11" fmla="*/ 6737 h 287424"/>
                <a:gd name="connsiteX12" fmla="*/ 6737 w 143712"/>
                <a:gd name="connsiteY12" fmla="*/ 26407 h 287424"/>
                <a:gd name="connsiteX13" fmla="*/ 6737 w 143712"/>
                <a:gd name="connsiteY13" fmla="*/ 140479 h 287424"/>
                <a:gd name="connsiteX14" fmla="*/ 12395 w 143712"/>
                <a:gd name="connsiteY14" fmla="*/ 154401 h 287424"/>
                <a:gd name="connsiteX15" fmla="*/ 74461 w 143712"/>
                <a:gd name="connsiteY15" fmla="*/ 217275 h 287424"/>
                <a:gd name="connsiteX16" fmla="*/ 85419 w 143712"/>
                <a:gd name="connsiteY16" fmla="*/ 225179 h 287424"/>
                <a:gd name="connsiteX17" fmla="*/ 85419 w 143712"/>
                <a:gd name="connsiteY17" fmla="*/ 288502 h 287424"/>
                <a:gd name="connsiteX18" fmla="*/ 144431 w 143712"/>
                <a:gd name="connsiteY18" fmla="*/ 288502 h 287424"/>
                <a:gd name="connsiteX19" fmla="*/ 144431 w 143712"/>
                <a:gd name="connsiteY19" fmla="*/ 190329 h 287424"/>
                <a:gd name="connsiteX20" fmla="*/ 144431 w 143712"/>
                <a:gd name="connsiteY20" fmla="*/ 190329 h 287424"/>
                <a:gd name="connsiteX21" fmla="*/ 132036 w 143712"/>
                <a:gd name="connsiteY21" fmla="*/ 158532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712" h="287424">
                  <a:moveTo>
                    <a:pt x="132036" y="158532"/>
                  </a:moveTo>
                  <a:lnTo>
                    <a:pt x="80479" y="105988"/>
                  </a:lnTo>
                  <a:cubicBezTo>
                    <a:pt x="75171" y="100635"/>
                    <a:pt x="66530" y="100590"/>
                    <a:pt x="61168" y="105898"/>
                  </a:cubicBezTo>
                  <a:cubicBezTo>
                    <a:pt x="61141" y="105925"/>
                    <a:pt x="61105" y="105961"/>
                    <a:pt x="61078" y="105988"/>
                  </a:cubicBezTo>
                  <a:cubicBezTo>
                    <a:pt x="55797" y="111485"/>
                    <a:pt x="55797" y="120161"/>
                    <a:pt x="61078" y="125658"/>
                  </a:cubicBezTo>
                  <a:lnTo>
                    <a:pt x="88024" y="152605"/>
                  </a:lnTo>
                  <a:cubicBezTo>
                    <a:pt x="91177" y="155793"/>
                    <a:pt x="91177" y="160913"/>
                    <a:pt x="88024" y="164101"/>
                  </a:cubicBezTo>
                  <a:cubicBezTo>
                    <a:pt x="84952" y="167200"/>
                    <a:pt x="79949" y="167227"/>
                    <a:pt x="76841" y="164155"/>
                  </a:cubicBezTo>
                  <a:cubicBezTo>
                    <a:pt x="76832" y="164137"/>
                    <a:pt x="76814" y="164119"/>
                    <a:pt x="76796" y="164101"/>
                  </a:cubicBezTo>
                  <a:lnTo>
                    <a:pt x="46078" y="131227"/>
                  </a:lnTo>
                  <a:lnTo>
                    <a:pt x="46078" y="26407"/>
                  </a:lnTo>
                  <a:cubicBezTo>
                    <a:pt x="46078" y="15539"/>
                    <a:pt x="37276" y="6737"/>
                    <a:pt x="26407" y="6737"/>
                  </a:cubicBezTo>
                  <a:cubicBezTo>
                    <a:pt x="15548" y="6737"/>
                    <a:pt x="6737" y="15539"/>
                    <a:pt x="6737" y="26407"/>
                  </a:cubicBezTo>
                  <a:lnTo>
                    <a:pt x="6737" y="140479"/>
                  </a:lnTo>
                  <a:cubicBezTo>
                    <a:pt x="6710" y="145688"/>
                    <a:pt x="8740" y="150691"/>
                    <a:pt x="12395" y="154401"/>
                  </a:cubicBezTo>
                  <a:lnTo>
                    <a:pt x="74461" y="217275"/>
                  </a:lnTo>
                  <a:cubicBezTo>
                    <a:pt x="77650" y="220508"/>
                    <a:pt x="81350" y="223176"/>
                    <a:pt x="85419" y="225179"/>
                  </a:cubicBezTo>
                  <a:lnTo>
                    <a:pt x="85419" y="288502"/>
                  </a:lnTo>
                  <a:lnTo>
                    <a:pt x="144431" y="288502"/>
                  </a:lnTo>
                  <a:lnTo>
                    <a:pt x="144431" y="190329"/>
                  </a:lnTo>
                  <a:lnTo>
                    <a:pt x="144431" y="190329"/>
                  </a:lnTo>
                  <a:cubicBezTo>
                    <a:pt x="144988" y="178455"/>
                    <a:pt x="140488" y="166895"/>
                    <a:pt x="132036" y="158532"/>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sp>
          <p:nvSpPr>
            <p:cNvPr id="120" name="Freeform: Shape 230">
              <a:extLst>
                <a:ext uri="{FF2B5EF4-FFF2-40B4-BE49-F238E27FC236}">
                  <a16:creationId xmlns:a16="http://schemas.microsoft.com/office/drawing/2014/main" id="{6B1CB53C-942B-28F9-D8E3-6E706708EE67}"/>
                </a:ext>
              </a:extLst>
            </p:cNvPr>
            <p:cNvSpPr/>
            <p:nvPr/>
          </p:nvSpPr>
          <p:spPr>
            <a:xfrm>
              <a:off x="3715228" y="2953103"/>
              <a:ext cx="125748" cy="125748"/>
            </a:xfrm>
            <a:custGeom>
              <a:avLst/>
              <a:gdLst>
                <a:gd name="connsiteX0" fmla="*/ 124760 w 125748"/>
                <a:gd name="connsiteY0" fmla="*/ 65748 h 125748"/>
                <a:gd name="connsiteX1" fmla="*/ 65748 w 125748"/>
                <a:gd name="connsiteY1" fmla="*/ 124760 h 125748"/>
                <a:gd name="connsiteX2" fmla="*/ 6736 w 125748"/>
                <a:gd name="connsiteY2" fmla="*/ 65748 h 125748"/>
                <a:gd name="connsiteX3" fmla="*/ 65748 w 125748"/>
                <a:gd name="connsiteY3" fmla="*/ 6736 h 125748"/>
                <a:gd name="connsiteX4" fmla="*/ 124760 w 125748"/>
                <a:gd name="connsiteY4" fmla="*/ 65748 h 12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48" h="125748">
                  <a:moveTo>
                    <a:pt x="124760" y="65748"/>
                  </a:moveTo>
                  <a:cubicBezTo>
                    <a:pt x="124760" y="98340"/>
                    <a:pt x="98339" y="124760"/>
                    <a:pt x="65748" y="124760"/>
                  </a:cubicBezTo>
                  <a:cubicBezTo>
                    <a:pt x="33157" y="124760"/>
                    <a:pt x="6736" y="98340"/>
                    <a:pt x="6736" y="65748"/>
                  </a:cubicBezTo>
                  <a:cubicBezTo>
                    <a:pt x="6736" y="33157"/>
                    <a:pt x="33157" y="6736"/>
                    <a:pt x="65748" y="6736"/>
                  </a:cubicBezTo>
                  <a:cubicBezTo>
                    <a:pt x="98339" y="6736"/>
                    <a:pt x="124760" y="33157"/>
                    <a:pt x="124760" y="65748"/>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grpSp>
      <p:grpSp>
        <p:nvGrpSpPr>
          <p:cNvPr id="195" name="Gruppo 194">
            <a:extLst>
              <a:ext uri="{FF2B5EF4-FFF2-40B4-BE49-F238E27FC236}">
                <a16:creationId xmlns:a16="http://schemas.microsoft.com/office/drawing/2014/main" id="{718B5525-8D86-7F01-E6FF-9C166FD786DF}"/>
              </a:ext>
            </a:extLst>
          </p:cNvPr>
          <p:cNvGrpSpPr/>
          <p:nvPr/>
        </p:nvGrpSpPr>
        <p:grpSpPr>
          <a:xfrm>
            <a:off x="2643628" y="2500619"/>
            <a:ext cx="3300372" cy="3710816"/>
            <a:chOff x="2340856" y="2398187"/>
            <a:chExt cx="3300372" cy="3710816"/>
          </a:xfrm>
        </p:grpSpPr>
        <p:grpSp>
          <p:nvGrpSpPr>
            <p:cNvPr id="148" name="Group 8">
              <a:extLst>
                <a:ext uri="{FF2B5EF4-FFF2-40B4-BE49-F238E27FC236}">
                  <a16:creationId xmlns:a16="http://schemas.microsoft.com/office/drawing/2014/main" id="{193F2BC6-3508-942C-44CC-FB5CB051F3DE}"/>
                </a:ext>
              </a:extLst>
            </p:cNvPr>
            <p:cNvGrpSpPr/>
            <p:nvPr/>
          </p:nvGrpSpPr>
          <p:grpSpPr>
            <a:xfrm>
              <a:off x="2341115" y="2398187"/>
              <a:ext cx="513723" cy="513723"/>
              <a:chOff x="2059664" y="3026253"/>
              <a:chExt cx="323352" cy="248586"/>
            </a:xfrm>
            <a:solidFill>
              <a:schemeClr val="bg1">
                <a:lumMod val="50000"/>
              </a:schemeClr>
            </a:solidFill>
          </p:grpSpPr>
          <p:sp>
            <p:nvSpPr>
              <p:cNvPr id="149" name="Freeform: Shape 214">
                <a:extLst>
                  <a:ext uri="{FF2B5EF4-FFF2-40B4-BE49-F238E27FC236}">
                    <a16:creationId xmlns:a16="http://schemas.microsoft.com/office/drawing/2014/main" id="{EF46D6AA-07E1-9097-883A-4084FF7308AF}"/>
                  </a:ext>
                </a:extLst>
              </p:cNvPr>
              <p:cNvSpPr/>
              <p:nvPr/>
            </p:nvSpPr>
            <p:spPr>
              <a:xfrm>
                <a:off x="2059664" y="3176037"/>
                <a:ext cx="323352" cy="98802"/>
              </a:xfrm>
              <a:custGeom>
                <a:avLst/>
                <a:gdLst>
                  <a:gd name="connsiteX0" fmla="*/ 314909 w 323352"/>
                  <a:gd name="connsiteY0" fmla="*/ 6737 h 98802"/>
                  <a:gd name="connsiteX1" fmla="*/ 13293 w 323352"/>
                  <a:gd name="connsiteY1" fmla="*/ 6737 h 98802"/>
                  <a:gd name="connsiteX2" fmla="*/ 6737 w 323352"/>
                  <a:gd name="connsiteY2" fmla="*/ 13293 h 98802"/>
                  <a:gd name="connsiteX3" fmla="*/ 91976 w 323352"/>
                  <a:gd name="connsiteY3" fmla="*/ 98533 h 98802"/>
                  <a:gd name="connsiteX4" fmla="*/ 236227 w 323352"/>
                  <a:gd name="connsiteY4" fmla="*/ 98533 h 98802"/>
                  <a:gd name="connsiteX5" fmla="*/ 321466 w 323352"/>
                  <a:gd name="connsiteY5" fmla="*/ 13293 h 98802"/>
                  <a:gd name="connsiteX6" fmla="*/ 314909 w 323352"/>
                  <a:gd name="connsiteY6" fmla="*/ 6737 h 9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352" h="98802">
                    <a:moveTo>
                      <a:pt x="314909" y="6737"/>
                    </a:moveTo>
                    <a:lnTo>
                      <a:pt x="13293" y="6737"/>
                    </a:lnTo>
                    <a:cubicBezTo>
                      <a:pt x="9674" y="6737"/>
                      <a:pt x="6737" y="9674"/>
                      <a:pt x="6737" y="13293"/>
                    </a:cubicBezTo>
                    <a:cubicBezTo>
                      <a:pt x="6737" y="60368"/>
                      <a:pt x="44901" y="98533"/>
                      <a:pt x="91976" y="98533"/>
                    </a:cubicBezTo>
                    <a:lnTo>
                      <a:pt x="236227" y="98533"/>
                    </a:lnTo>
                    <a:cubicBezTo>
                      <a:pt x="283302" y="98533"/>
                      <a:pt x="321466" y="60368"/>
                      <a:pt x="321466" y="13293"/>
                    </a:cubicBezTo>
                    <a:cubicBezTo>
                      <a:pt x="321466" y="9674"/>
                      <a:pt x="318529" y="6737"/>
                      <a:pt x="314909" y="67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0" name="Freeform: Shape 215">
                <a:extLst>
                  <a:ext uri="{FF2B5EF4-FFF2-40B4-BE49-F238E27FC236}">
                    <a16:creationId xmlns:a16="http://schemas.microsoft.com/office/drawing/2014/main" id="{8B07BF02-F0C9-AF43-DA3E-B30DB0C395FF}"/>
                  </a:ext>
                </a:extLst>
              </p:cNvPr>
              <p:cNvSpPr/>
              <p:nvPr/>
            </p:nvSpPr>
            <p:spPr>
              <a:xfrm>
                <a:off x="2138975" y="3099821"/>
                <a:ext cx="62874" cy="44910"/>
              </a:xfrm>
              <a:custGeom>
                <a:avLst/>
                <a:gdLst>
                  <a:gd name="connsiteX0" fmla="*/ 64401 w 62874"/>
                  <a:gd name="connsiteY0" fmla="*/ 12264 h 44910"/>
                  <a:gd name="connsiteX1" fmla="*/ 48054 w 62874"/>
                  <a:gd name="connsiteY1" fmla="*/ 7863 h 44910"/>
                  <a:gd name="connsiteX2" fmla="*/ 7904 w 62874"/>
                  <a:gd name="connsiteY2" fmla="*/ 31037 h 44910"/>
                  <a:gd name="connsiteX3" fmla="*/ 6737 w 62874"/>
                  <a:gd name="connsiteY3" fmla="*/ 35348 h 44910"/>
                  <a:gd name="connsiteX4" fmla="*/ 23084 w 62874"/>
                  <a:gd name="connsiteY4" fmla="*/ 39749 h 44910"/>
                  <a:gd name="connsiteX5" fmla="*/ 63233 w 62874"/>
                  <a:gd name="connsiteY5" fmla="*/ 16576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4401" y="12264"/>
                    </a:moveTo>
                    <a:lnTo>
                      <a:pt x="48054" y="7863"/>
                    </a:lnTo>
                    <a:cubicBezTo>
                      <a:pt x="30566" y="3174"/>
                      <a:pt x="12593" y="13549"/>
                      <a:pt x="7904" y="31037"/>
                    </a:cubicBezTo>
                    <a:lnTo>
                      <a:pt x="6737" y="35348"/>
                    </a:lnTo>
                    <a:lnTo>
                      <a:pt x="23084" y="39749"/>
                    </a:lnTo>
                    <a:cubicBezTo>
                      <a:pt x="40572" y="44438"/>
                      <a:pt x="58545" y="34064"/>
                      <a:pt x="63233" y="1657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1" name="Freeform: Shape 216">
                <a:extLst>
                  <a:ext uri="{FF2B5EF4-FFF2-40B4-BE49-F238E27FC236}">
                    <a16:creationId xmlns:a16="http://schemas.microsoft.com/office/drawing/2014/main" id="{98E96B44-0987-0BBA-2A15-09C2E17FE301}"/>
                  </a:ext>
                </a:extLst>
              </p:cNvPr>
              <p:cNvSpPr/>
              <p:nvPr/>
            </p:nvSpPr>
            <p:spPr>
              <a:xfrm>
                <a:off x="2192957" y="3114282"/>
                <a:ext cx="62874" cy="44910"/>
              </a:xfrm>
              <a:custGeom>
                <a:avLst/>
                <a:gdLst>
                  <a:gd name="connsiteX0" fmla="*/ 6737 w 62874"/>
                  <a:gd name="connsiteY0" fmla="*/ 35348 h 44910"/>
                  <a:gd name="connsiteX1" fmla="*/ 23084 w 62874"/>
                  <a:gd name="connsiteY1" fmla="*/ 39749 h 44910"/>
                  <a:gd name="connsiteX2" fmla="*/ 63233 w 62874"/>
                  <a:gd name="connsiteY2" fmla="*/ 16576 h 44910"/>
                  <a:gd name="connsiteX3" fmla="*/ 64401 w 62874"/>
                  <a:gd name="connsiteY3" fmla="*/ 12264 h 44910"/>
                  <a:gd name="connsiteX4" fmla="*/ 48054 w 62874"/>
                  <a:gd name="connsiteY4" fmla="*/ 7863 h 44910"/>
                  <a:gd name="connsiteX5" fmla="*/ 7904 w 62874"/>
                  <a:gd name="connsiteY5" fmla="*/ 31037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737" y="35348"/>
                    </a:moveTo>
                    <a:lnTo>
                      <a:pt x="23084" y="39749"/>
                    </a:lnTo>
                    <a:cubicBezTo>
                      <a:pt x="40572" y="44438"/>
                      <a:pt x="58545" y="34064"/>
                      <a:pt x="63233" y="16576"/>
                    </a:cubicBezTo>
                    <a:lnTo>
                      <a:pt x="64401" y="12264"/>
                    </a:lnTo>
                    <a:lnTo>
                      <a:pt x="48054" y="7863"/>
                    </a:lnTo>
                    <a:cubicBezTo>
                      <a:pt x="30566" y="3174"/>
                      <a:pt x="12593" y="13549"/>
                      <a:pt x="7904" y="310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2" name="Freeform: Shape 217">
                <a:extLst>
                  <a:ext uri="{FF2B5EF4-FFF2-40B4-BE49-F238E27FC236}">
                    <a16:creationId xmlns:a16="http://schemas.microsoft.com/office/drawing/2014/main" id="{0568A829-9B90-14B0-0DE2-2DB27CE7DEFD}"/>
                  </a:ext>
                </a:extLst>
              </p:cNvPr>
              <p:cNvSpPr/>
              <p:nvPr/>
            </p:nvSpPr>
            <p:spPr>
              <a:xfrm>
                <a:off x="2246939" y="3128743"/>
                <a:ext cx="62874" cy="44910"/>
              </a:xfrm>
              <a:custGeom>
                <a:avLst/>
                <a:gdLst>
                  <a:gd name="connsiteX0" fmla="*/ 6737 w 62874"/>
                  <a:gd name="connsiteY0" fmla="*/ 35438 h 44910"/>
                  <a:gd name="connsiteX1" fmla="*/ 23084 w 62874"/>
                  <a:gd name="connsiteY1" fmla="*/ 39749 h 44910"/>
                  <a:gd name="connsiteX2" fmla="*/ 63233 w 62874"/>
                  <a:gd name="connsiteY2" fmla="*/ 16576 h 44910"/>
                  <a:gd name="connsiteX3" fmla="*/ 64401 w 62874"/>
                  <a:gd name="connsiteY3" fmla="*/ 12264 h 44910"/>
                  <a:gd name="connsiteX4" fmla="*/ 48054 w 62874"/>
                  <a:gd name="connsiteY4" fmla="*/ 7863 h 44910"/>
                  <a:gd name="connsiteX5" fmla="*/ 7904 w 62874"/>
                  <a:gd name="connsiteY5" fmla="*/ 31037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737" y="35438"/>
                    </a:moveTo>
                    <a:lnTo>
                      <a:pt x="23084" y="39749"/>
                    </a:lnTo>
                    <a:cubicBezTo>
                      <a:pt x="40572" y="44438"/>
                      <a:pt x="58545" y="34064"/>
                      <a:pt x="63233" y="16576"/>
                    </a:cubicBezTo>
                    <a:lnTo>
                      <a:pt x="64401" y="12264"/>
                    </a:lnTo>
                    <a:lnTo>
                      <a:pt x="48054" y="7863"/>
                    </a:lnTo>
                    <a:cubicBezTo>
                      <a:pt x="30566" y="3174"/>
                      <a:pt x="12593" y="13549"/>
                      <a:pt x="7904" y="310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3" name="Freeform: Shape 218">
                <a:extLst>
                  <a:ext uri="{FF2B5EF4-FFF2-40B4-BE49-F238E27FC236}">
                    <a16:creationId xmlns:a16="http://schemas.microsoft.com/office/drawing/2014/main" id="{96B36CA6-01CD-C355-7844-77D994E008F4}"/>
                  </a:ext>
                </a:extLst>
              </p:cNvPr>
              <p:cNvSpPr/>
              <p:nvPr/>
            </p:nvSpPr>
            <p:spPr>
              <a:xfrm>
                <a:off x="2161054" y="3038522"/>
                <a:ext cx="53892" cy="53892"/>
              </a:xfrm>
              <a:custGeom>
                <a:avLst/>
                <a:gdLst>
                  <a:gd name="connsiteX0" fmla="*/ 30556 w 53892"/>
                  <a:gd name="connsiteY0" fmla="*/ 51287 h 53892"/>
                  <a:gd name="connsiteX1" fmla="*/ 46813 w 53892"/>
                  <a:gd name="connsiteY1" fmla="*/ 55688 h 53892"/>
                  <a:gd name="connsiteX2" fmla="*/ 48520 w 53892"/>
                  <a:gd name="connsiteY2" fmla="*/ 51287 h 53892"/>
                  <a:gd name="connsiteX3" fmla="*/ 25346 w 53892"/>
                  <a:gd name="connsiteY3" fmla="*/ 11138 h 53892"/>
                  <a:gd name="connsiteX4" fmla="*/ 9089 w 53892"/>
                  <a:gd name="connsiteY4" fmla="*/ 6737 h 53892"/>
                  <a:gd name="connsiteX5" fmla="*/ 7921 w 53892"/>
                  <a:gd name="connsiteY5" fmla="*/ 11048 h 53892"/>
                  <a:gd name="connsiteX6" fmla="*/ 30556 w 53892"/>
                  <a:gd name="connsiteY6" fmla="*/ 51287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53892">
                    <a:moveTo>
                      <a:pt x="30556" y="51287"/>
                    </a:moveTo>
                    <a:lnTo>
                      <a:pt x="46813" y="55688"/>
                    </a:lnTo>
                    <a:lnTo>
                      <a:pt x="48520" y="51287"/>
                    </a:lnTo>
                    <a:cubicBezTo>
                      <a:pt x="53208" y="33799"/>
                      <a:pt x="42834" y="15826"/>
                      <a:pt x="25346" y="11138"/>
                    </a:cubicBezTo>
                    <a:lnTo>
                      <a:pt x="9089" y="6737"/>
                    </a:lnTo>
                    <a:lnTo>
                      <a:pt x="7921" y="11048"/>
                    </a:lnTo>
                    <a:cubicBezTo>
                      <a:pt x="3143" y="28401"/>
                      <a:pt x="13247" y="46365"/>
                      <a:pt x="30556" y="5128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9" name="Freeform: Shape 219">
                <a:extLst>
                  <a:ext uri="{FF2B5EF4-FFF2-40B4-BE49-F238E27FC236}">
                    <a16:creationId xmlns:a16="http://schemas.microsoft.com/office/drawing/2014/main" id="{E389EF6A-3EED-01E3-6996-580DAA43775B}"/>
                  </a:ext>
                </a:extLst>
              </p:cNvPr>
              <p:cNvSpPr/>
              <p:nvPr/>
            </p:nvSpPr>
            <p:spPr>
              <a:xfrm>
                <a:off x="2214465" y="3052983"/>
                <a:ext cx="53892" cy="53892"/>
              </a:xfrm>
              <a:custGeom>
                <a:avLst/>
                <a:gdLst>
                  <a:gd name="connsiteX0" fmla="*/ 31037 w 53892"/>
                  <a:gd name="connsiteY0" fmla="*/ 51198 h 53892"/>
                  <a:gd name="connsiteX1" fmla="*/ 47294 w 53892"/>
                  <a:gd name="connsiteY1" fmla="*/ 55599 h 53892"/>
                  <a:gd name="connsiteX2" fmla="*/ 48462 w 53892"/>
                  <a:gd name="connsiteY2" fmla="*/ 51287 h 53892"/>
                  <a:gd name="connsiteX3" fmla="*/ 25288 w 53892"/>
                  <a:gd name="connsiteY3" fmla="*/ 11138 h 53892"/>
                  <a:gd name="connsiteX4" fmla="*/ 9031 w 53892"/>
                  <a:gd name="connsiteY4" fmla="*/ 6737 h 53892"/>
                  <a:gd name="connsiteX5" fmla="*/ 7863 w 53892"/>
                  <a:gd name="connsiteY5" fmla="*/ 11048 h 53892"/>
                  <a:gd name="connsiteX6" fmla="*/ 31037 w 53892"/>
                  <a:gd name="connsiteY6" fmla="*/ 51198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53892">
                    <a:moveTo>
                      <a:pt x="31037" y="51198"/>
                    </a:moveTo>
                    <a:lnTo>
                      <a:pt x="47294" y="55599"/>
                    </a:lnTo>
                    <a:lnTo>
                      <a:pt x="48462" y="51287"/>
                    </a:lnTo>
                    <a:cubicBezTo>
                      <a:pt x="53150" y="33799"/>
                      <a:pt x="42776" y="15826"/>
                      <a:pt x="25288" y="11138"/>
                    </a:cubicBezTo>
                    <a:lnTo>
                      <a:pt x="9031" y="6737"/>
                    </a:lnTo>
                    <a:lnTo>
                      <a:pt x="7863" y="11048"/>
                    </a:lnTo>
                    <a:cubicBezTo>
                      <a:pt x="3174" y="28536"/>
                      <a:pt x="13549" y="46509"/>
                      <a:pt x="31037" y="51198"/>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5" name="Freeform: Shape 220">
                <a:extLst>
                  <a:ext uri="{FF2B5EF4-FFF2-40B4-BE49-F238E27FC236}">
                    <a16:creationId xmlns:a16="http://schemas.microsoft.com/office/drawing/2014/main" id="{2F73506E-E776-5C5A-B7D2-1C530501C19A}"/>
                  </a:ext>
                </a:extLst>
              </p:cNvPr>
              <p:cNvSpPr/>
              <p:nvPr/>
            </p:nvSpPr>
            <p:spPr>
              <a:xfrm>
                <a:off x="2268786" y="3067444"/>
                <a:ext cx="53892" cy="53892"/>
              </a:xfrm>
              <a:custGeom>
                <a:avLst/>
                <a:gdLst>
                  <a:gd name="connsiteX0" fmla="*/ 31057 w 53892"/>
                  <a:gd name="connsiteY0" fmla="*/ 51197 h 53892"/>
                  <a:gd name="connsiteX1" fmla="*/ 47314 w 53892"/>
                  <a:gd name="connsiteY1" fmla="*/ 55599 h 53892"/>
                  <a:gd name="connsiteX2" fmla="*/ 48482 w 53892"/>
                  <a:gd name="connsiteY2" fmla="*/ 51287 h 53892"/>
                  <a:gd name="connsiteX3" fmla="*/ 25308 w 53892"/>
                  <a:gd name="connsiteY3" fmla="*/ 11138 h 53892"/>
                  <a:gd name="connsiteX4" fmla="*/ 8961 w 53892"/>
                  <a:gd name="connsiteY4" fmla="*/ 6737 h 53892"/>
                  <a:gd name="connsiteX5" fmla="*/ 7883 w 53892"/>
                  <a:gd name="connsiteY5" fmla="*/ 11048 h 53892"/>
                  <a:gd name="connsiteX6" fmla="*/ 30895 w 53892"/>
                  <a:gd name="connsiteY6" fmla="*/ 51152 h 53892"/>
                  <a:gd name="connsiteX7" fmla="*/ 31057 w 53892"/>
                  <a:gd name="connsiteY7" fmla="*/ 51197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92" h="53892">
                    <a:moveTo>
                      <a:pt x="31057" y="51197"/>
                    </a:moveTo>
                    <a:lnTo>
                      <a:pt x="47314" y="55599"/>
                    </a:lnTo>
                    <a:lnTo>
                      <a:pt x="48482" y="51287"/>
                    </a:lnTo>
                    <a:cubicBezTo>
                      <a:pt x="53171" y="33799"/>
                      <a:pt x="42796" y="15826"/>
                      <a:pt x="25308" y="11138"/>
                    </a:cubicBezTo>
                    <a:lnTo>
                      <a:pt x="8961" y="6737"/>
                    </a:lnTo>
                    <a:lnTo>
                      <a:pt x="7883" y="11048"/>
                    </a:lnTo>
                    <a:cubicBezTo>
                      <a:pt x="3159" y="28473"/>
                      <a:pt x="13461" y="46428"/>
                      <a:pt x="30895" y="51152"/>
                    </a:cubicBezTo>
                    <a:cubicBezTo>
                      <a:pt x="30949" y="51170"/>
                      <a:pt x="31003" y="51179"/>
                      <a:pt x="31057" y="5119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6" name="Freeform: Shape 221">
                <a:extLst>
                  <a:ext uri="{FF2B5EF4-FFF2-40B4-BE49-F238E27FC236}">
                    <a16:creationId xmlns:a16="http://schemas.microsoft.com/office/drawing/2014/main" id="{FB05E498-633D-D71C-A2A6-CF150E4704B0}"/>
                  </a:ext>
                </a:extLst>
              </p:cNvPr>
              <p:cNvSpPr/>
              <p:nvPr/>
            </p:nvSpPr>
            <p:spPr>
              <a:xfrm>
                <a:off x="2316549" y="3119360"/>
                <a:ext cx="53892" cy="35928"/>
              </a:xfrm>
              <a:custGeom>
                <a:avLst/>
                <a:gdLst>
                  <a:gd name="connsiteX0" fmla="*/ 51108 w 53892"/>
                  <a:gd name="connsiteY0" fmla="*/ 27126 h 35928"/>
                  <a:gd name="connsiteX1" fmla="*/ 45179 w 53892"/>
                  <a:gd name="connsiteY1" fmla="*/ 15889 h 35928"/>
                  <a:gd name="connsiteX2" fmla="*/ 44551 w 53892"/>
                  <a:gd name="connsiteY2" fmla="*/ 15719 h 35928"/>
                  <a:gd name="connsiteX3" fmla="*/ 11587 w 53892"/>
                  <a:gd name="connsiteY3" fmla="*/ 6737 h 35928"/>
                  <a:gd name="connsiteX4" fmla="*/ 6737 w 53892"/>
                  <a:gd name="connsiteY4" fmla="*/ 24701 h 35928"/>
                  <a:gd name="connsiteX5" fmla="*/ 39700 w 53892"/>
                  <a:gd name="connsiteY5" fmla="*/ 33683 h 35928"/>
                  <a:gd name="connsiteX6" fmla="*/ 50937 w 53892"/>
                  <a:gd name="connsiteY6" fmla="*/ 27754 h 35928"/>
                  <a:gd name="connsiteX7" fmla="*/ 51108 w 53892"/>
                  <a:gd name="connsiteY7" fmla="*/ 27126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92" h="35928">
                    <a:moveTo>
                      <a:pt x="51108" y="27126"/>
                    </a:moveTo>
                    <a:cubicBezTo>
                      <a:pt x="52572" y="22383"/>
                      <a:pt x="49922" y="17353"/>
                      <a:pt x="45179" y="15889"/>
                    </a:cubicBezTo>
                    <a:cubicBezTo>
                      <a:pt x="44973" y="15826"/>
                      <a:pt x="44766" y="15763"/>
                      <a:pt x="44551" y="15719"/>
                    </a:cubicBezTo>
                    <a:lnTo>
                      <a:pt x="11587" y="6737"/>
                    </a:lnTo>
                    <a:lnTo>
                      <a:pt x="6737" y="24701"/>
                    </a:lnTo>
                    <a:lnTo>
                      <a:pt x="39700" y="33683"/>
                    </a:lnTo>
                    <a:cubicBezTo>
                      <a:pt x="44443" y="35147"/>
                      <a:pt x="49473" y="32497"/>
                      <a:pt x="50937" y="27754"/>
                    </a:cubicBezTo>
                    <a:cubicBezTo>
                      <a:pt x="51000" y="27548"/>
                      <a:pt x="51063" y="27341"/>
                      <a:pt x="51108" y="2712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7" name="Freeform: Shape 222">
                <a:extLst>
                  <a:ext uri="{FF2B5EF4-FFF2-40B4-BE49-F238E27FC236}">
                    <a16:creationId xmlns:a16="http://schemas.microsoft.com/office/drawing/2014/main" id="{5990E036-1AEF-B4FA-534E-8C81A4C81F1F}"/>
                  </a:ext>
                </a:extLst>
              </p:cNvPr>
              <p:cNvSpPr/>
              <p:nvPr/>
            </p:nvSpPr>
            <p:spPr>
              <a:xfrm>
                <a:off x="2087152" y="3098121"/>
                <a:ext cx="53892" cy="35928"/>
              </a:xfrm>
              <a:custGeom>
                <a:avLst/>
                <a:gdLst>
                  <a:gd name="connsiteX0" fmla="*/ 18410 w 53892"/>
                  <a:gd name="connsiteY0" fmla="*/ 7048 h 35928"/>
                  <a:gd name="connsiteX1" fmla="*/ 7048 w 53892"/>
                  <a:gd name="connsiteY1" fmla="*/ 13649 h 35928"/>
                  <a:gd name="connsiteX2" fmla="*/ 13649 w 53892"/>
                  <a:gd name="connsiteY2" fmla="*/ 25012 h 35928"/>
                  <a:gd name="connsiteX3" fmla="*/ 37631 w 53892"/>
                  <a:gd name="connsiteY3" fmla="*/ 31479 h 35928"/>
                  <a:gd name="connsiteX4" fmla="*/ 48994 w 53892"/>
                  <a:gd name="connsiteY4" fmla="*/ 24877 h 35928"/>
                  <a:gd name="connsiteX5" fmla="*/ 42392 w 53892"/>
                  <a:gd name="connsiteY5" fmla="*/ 13515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2" h="35928">
                    <a:moveTo>
                      <a:pt x="18410" y="7048"/>
                    </a:moveTo>
                    <a:cubicBezTo>
                      <a:pt x="13452" y="5736"/>
                      <a:pt x="8359" y="8691"/>
                      <a:pt x="7048" y="13649"/>
                    </a:cubicBezTo>
                    <a:cubicBezTo>
                      <a:pt x="5736" y="18608"/>
                      <a:pt x="8691" y="23700"/>
                      <a:pt x="13649" y="25012"/>
                    </a:cubicBezTo>
                    <a:lnTo>
                      <a:pt x="37631" y="31479"/>
                    </a:lnTo>
                    <a:cubicBezTo>
                      <a:pt x="42589" y="32790"/>
                      <a:pt x="47682" y="29835"/>
                      <a:pt x="48994" y="24877"/>
                    </a:cubicBezTo>
                    <a:cubicBezTo>
                      <a:pt x="50305" y="19919"/>
                      <a:pt x="47350" y="14826"/>
                      <a:pt x="42392" y="13515"/>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8" name="Freeform: Shape 223">
                <a:extLst>
                  <a:ext uri="{FF2B5EF4-FFF2-40B4-BE49-F238E27FC236}">
                    <a16:creationId xmlns:a16="http://schemas.microsoft.com/office/drawing/2014/main" id="{B4382EAD-010D-7839-2525-FC2B00F2603B}"/>
                  </a:ext>
                </a:extLst>
              </p:cNvPr>
              <p:cNvSpPr/>
              <p:nvPr/>
            </p:nvSpPr>
            <p:spPr>
              <a:xfrm>
                <a:off x="2106137" y="3026253"/>
                <a:ext cx="53892" cy="35928"/>
              </a:xfrm>
              <a:custGeom>
                <a:avLst/>
                <a:gdLst>
                  <a:gd name="connsiteX0" fmla="*/ 13617 w 53892"/>
                  <a:gd name="connsiteY0" fmla="*/ 24934 h 35928"/>
                  <a:gd name="connsiteX1" fmla="*/ 37599 w 53892"/>
                  <a:gd name="connsiteY1" fmla="*/ 31401 h 35928"/>
                  <a:gd name="connsiteX2" fmla="*/ 49006 w 53892"/>
                  <a:gd name="connsiteY2" fmla="*/ 24844 h 35928"/>
                  <a:gd name="connsiteX3" fmla="*/ 42449 w 53892"/>
                  <a:gd name="connsiteY3" fmla="*/ 13437 h 35928"/>
                  <a:gd name="connsiteX4" fmla="*/ 18467 w 53892"/>
                  <a:gd name="connsiteY4" fmla="*/ 7060 h 35928"/>
                  <a:gd name="connsiteX5" fmla="*/ 7060 w 53892"/>
                  <a:gd name="connsiteY5" fmla="*/ 13617 h 35928"/>
                  <a:gd name="connsiteX6" fmla="*/ 13617 w 53892"/>
                  <a:gd name="connsiteY6" fmla="*/ 25024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35928">
                    <a:moveTo>
                      <a:pt x="13617" y="24934"/>
                    </a:moveTo>
                    <a:lnTo>
                      <a:pt x="37599" y="31401"/>
                    </a:lnTo>
                    <a:cubicBezTo>
                      <a:pt x="42557" y="32740"/>
                      <a:pt x="47668" y="29802"/>
                      <a:pt x="49006" y="24844"/>
                    </a:cubicBezTo>
                    <a:cubicBezTo>
                      <a:pt x="50344" y="19886"/>
                      <a:pt x="47407" y="14776"/>
                      <a:pt x="42449" y="13437"/>
                    </a:cubicBezTo>
                    <a:lnTo>
                      <a:pt x="18467" y="7060"/>
                    </a:lnTo>
                    <a:cubicBezTo>
                      <a:pt x="13509" y="5722"/>
                      <a:pt x="8398" y="8659"/>
                      <a:pt x="7060" y="13617"/>
                    </a:cubicBezTo>
                    <a:cubicBezTo>
                      <a:pt x="5722" y="18575"/>
                      <a:pt x="8659" y="23686"/>
                      <a:pt x="13617" y="25024"/>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9" name="Freeform: Shape 224">
                <a:extLst>
                  <a:ext uri="{FF2B5EF4-FFF2-40B4-BE49-F238E27FC236}">
                    <a16:creationId xmlns:a16="http://schemas.microsoft.com/office/drawing/2014/main" id="{01D6178F-1E3A-2DAB-00F6-C5610423997A}"/>
                  </a:ext>
                </a:extLst>
              </p:cNvPr>
              <p:cNvSpPr/>
              <p:nvPr/>
            </p:nvSpPr>
            <p:spPr>
              <a:xfrm>
                <a:off x="2072781" y="3055816"/>
                <a:ext cx="89820" cy="44910"/>
              </a:xfrm>
              <a:custGeom>
                <a:avLst/>
                <a:gdLst>
                  <a:gd name="connsiteX0" fmla="*/ 13649 w 89820"/>
                  <a:gd name="connsiteY0" fmla="*/ 25012 h 44910"/>
                  <a:gd name="connsiteX1" fmla="*/ 79577 w 89820"/>
                  <a:gd name="connsiteY1" fmla="*/ 42976 h 44910"/>
                  <a:gd name="connsiteX2" fmla="*/ 90984 w 89820"/>
                  <a:gd name="connsiteY2" fmla="*/ 36419 h 44910"/>
                  <a:gd name="connsiteX3" fmla="*/ 84428 w 89820"/>
                  <a:gd name="connsiteY3" fmla="*/ 25012 h 44910"/>
                  <a:gd name="connsiteX4" fmla="*/ 18410 w 89820"/>
                  <a:gd name="connsiteY4" fmla="*/ 7048 h 44910"/>
                  <a:gd name="connsiteX5" fmla="*/ 7048 w 89820"/>
                  <a:gd name="connsiteY5" fmla="*/ 13649 h 44910"/>
                  <a:gd name="connsiteX6" fmla="*/ 13649 w 89820"/>
                  <a:gd name="connsiteY6" fmla="*/ 25012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 h="44910">
                    <a:moveTo>
                      <a:pt x="13649" y="25012"/>
                    </a:moveTo>
                    <a:lnTo>
                      <a:pt x="79577" y="42976"/>
                    </a:lnTo>
                    <a:cubicBezTo>
                      <a:pt x="84535" y="44314"/>
                      <a:pt x="89646" y="41377"/>
                      <a:pt x="90984" y="36419"/>
                    </a:cubicBezTo>
                    <a:cubicBezTo>
                      <a:pt x="92323" y="31461"/>
                      <a:pt x="89386" y="26350"/>
                      <a:pt x="84428" y="25012"/>
                    </a:cubicBezTo>
                    <a:lnTo>
                      <a:pt x="18410" y="7048"/>
                    </a:lnTo>
                    <a:cubicBezTo>
                      <a:pt x="13452" y="5736"/>
                      <a:pt x="8359" y="8691"/>
                      <a:pt x="7048" y="13649"/>
                    </a:cubicBezTo>
                    <a:cubicBezTo>
                      <a:pt x="5736" y="18607"/>
                      <a:pt x="8691" y="23700"/>
                      <a:pt x="13649" y="25012"/>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grpSp>
        <p:grpSp>
          <p:nvGrpSpPr>
            <p:cNvPr id="180" name="Group 20">
              <a:extLst>
                <a:ext uri="{FF2B5EF4-FFF2-40B4-BE49-F238E27FC236}">
                  <a16:creationId xmlns:a16="http://schemas.microsoft.com/office/drawing/2014/main" id="{00679F9F-3C0A-0009-6B2E-067B2EAE132C}"/>
                </a:ext>
              </a:extLst>
            </p:cNvPr>
            <p:cNvGrpSpPr/>
            <p:nvPr/>
          </p:nvGrpSpPr>
          <p:grpSpPr>
            <a:xfrm>
              <a:off x="2341115" y="4029715"/>
              <a:ext cx="513723" cy="513723"/>
              <a:chOff x="4395435" y="2953056"/>
              <a:chExt cx="323352" cy="320075"/>
            </a:xfrm>
            <a:solidFill>
              <a:schemeClr val="bg1">
                <a:lumMod val="50000"/>
              </a:schemeClr>
            </a:solidFill>
          </p:grpSpPr>
          <p:sp>
            <p:nvSpPr>
              <p:cNvPr id="181" name="Freeform: Shape 234">
                <a:extLst>
                  <a:ext uri="{FF2B5EF4-FFF2-40B4-BE49-F238E27FC236}">
                    <a16:creationId xmlns:a16="http://schemas.microsoft.com/office/drawing/2014/main" id="{0DD51F62-CC79-FC8D-7514-576BBAB13D51}"/>
                  </a:ext>
                </a:extLst>
              </p:cNvPr>
              <p:cNvSpPr/>
              <p:nvPr/>
            </p:nvSpPr>
            <p:spPr>
              <a:xfrm>
                <a:off x="4395435" y="3156365"/>
                <a:ext cx="89820" cy="116766"/>
              </a:xfrm>
              <a:custGeom>
                <a:avLst/>
                <a:gdLst>
                  <a:gd name="connsiteX0" fmla="*/ 43922 w 89820"/>
                  <a:gd name="connsiteY0" fmla="*/ 7816 h 116766"/>
                  <a:gd name="connsiteX1" fmla="*/ 6737 w 89820"/>
                  <a:gd name="connsiteY1" fmla="*/ 78684 h 116766"/>
                  <a:gd name="connsiteX2" fmla="*/ 46078 w 89820"/>
                  <a:gd name="connsiteY2" fmla="*/ 118025 h 116766"/>
                  <a:gd name="connsiteX3" fmla="*/ 85419 w 89820"/>
                  <a:gd name="connsiteY3" fmla="*/ 78684 h 116766"/>
                  <a:gd name="connsiteX4" fmla="*/ 48144 w 89820"/>
                  <a:gd name="connsiteY4" fmla="*/ 7816 h 116766"/>
                  <a:gd name="connsiteX5" fmla="*/ 44506 w 89820"/>
                  <a:gd name="connsiteY5" fmla="*/ 7232 h 116766"/>
                  <a:gd name="connsiteX6" fmla="*/ 43922 w 89820"/>
                  <a:gd name="connsiteY6" fmla="*/ 7816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 h="116766">
                    <a:moveTo>
                      <a:pt x="43922" y="7816"/>
                    </a:moveTo>
                    <a:cubicBezTo>
                      <a:pt x="35838" y="18864"/>
                      <a:pt x="6737" y="59911"/>
                      <a:pt x="6737" y="78684"/>
                    </a:cubicBezTo>
                    <a:cubicBezTo>
                      <a:pt x="6737" y="100411"/>
                      <a:pt x="24350" y="118025"/>
                      <a:pt x="46078" y="118025"/>
                    </a:cubicBezTo>
                    <a:cubicBezTo>
                      <a:pt x="67805" y="118025"/>
                      <a:pt x="85419" y="100411"/>
                      <a:pt x="85419" y="78684"/>
                    </a:cubicBezTo>
                    <a:cubicBezTo>
                      <a:pt x="85419" y="59911"/>
                      <a:pt x="56317" y="18864"/>
                      <a:pt x="48144" y="7816"/>
                    </a:cubicBezTo>
                    <a:cubicBezTo>
                      <a:pt x="47299" y="6648"/>
                      <a:pt x="45674" y="6388"/>
                      <a:pt x="44506" y="7232"/>
                    </a:cubicBezTo>
                    <a:cubicBezTo>
                      <a:pt x="44282" y="7394"/>
                      <a:pt x="44084" y="7591"/>
                      <a:pt x="43922" y="781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2" name="Freeform: Shape 235">
                <a:extLst>
                  <a:ext uri="{FF2B5EF4-FFF2-40B4-BE49-F238E27FC236}">
                    <a16:creationId xmlns:a16="http://schemas.microsoft.com/office/drawing/2014/main" id="{83A33A81-9AA1-B62B-D2C0-125B5C3ADF19}"/>
                  </a:ext>
                </a:extLst>
              </p:cNvPr>
              <p:cNvSpPr/>
              <p:nvPr/>
            </p:nvSpPr>
            <p:spPr>
              <a:xfrm>
                <a:off x="4395435" y="2953056"/>
                <a:ext cx="323352" cy="188622"/>
              </a:xfrm>
              <a:custGeom>
                <a:avLst/>
                <a:gdLst>
                  <a:gd name="connsiteX0" fmla="*/ 308352 w 323352"/>
                  <a:gd name="connsiteY0" fmla="*/ 13341 h 188622"/>
                  <a:gd name="connsiteX1" fmla="*/ 288682 w 323352"/>
                  <a:gd name="connsiteY1" fmla="*/ 13341 h 188622"/>
                  <a:gd name="connsiteX2" fmla="*/ 275568 w 323352"/>
                  <a:gd name="connsiteY2" fmla="*/ 26454 h 188622"/>
                  <a:gd name="connsiteX3" fmla="*/ 275568 w 323352"/>
                  <a:gd name="connsiteY3" fmla="*/ 59238 h 188622"/>
                  <a:gd name="connsiteX4" fmla="*/ 196886 w 323352"/>
                  <a:gd name="connsiteY4" fmla="*/ 59238 h 188622"/>
                  <a:gd name="connsiteX5" fmla="*/ 196886 w 323352"/>
                  <a:gd name="connsiteY5" fmla="*/ 26454 h 188622"/>
                  <a:gd name="connsiteX6" fmla="*/ 226347 w 323352"/>
                  <a:gd name="connsiteY6" fmla="*/ 26454 h 188622"/>
                  <a:gd name="connsiteX7" fmla="*/ 237125 w 323352"/>
                  <a:gd name="connsiteY7" fmla="*/ 17562 h 188622"/>
                  <a:gd name="connsiteX8" fmla="*/ 228233 w 323352"/>
                  <a:gd name="connsiteY8" fmla="*/ 6784 h 188622"/>
                  <a:gd name="connsiteX9" fmla="*/ 226347 w 323352"/>
                  <a:gd name="connsiteY9" fmla="*/ 6784 h 188622"/>
                  <a:gd name="connsiteX10" fmla="*/ 134551 w 323352"/>
                  <a:gd name="connsiteY10" fmla="*/ 6784 h 188622"/>
                  <a:gd name="connsiteX11" fmla="*/ 125658 w 323352"/>
                  <a:gd name="connsiteY11" fmla="*/ 17562 h 188622"/>
                  <a:gd name="connsiteX12" fmla="*/ 134551 w 323352"/>
                  <a:gd name="connsiteY12" fmla="*/ 26454 h 188622"/>
                  <a:gd name="connsiteX13" fmla="*/ 164101 w 323352"/>
                  <a:gd name="connsiteY13" fmla="*/ 26454 h 188622"/>
                  <a:gd name="connsiteX14" fmla="*/ 164101 w 323352"/>
                  <a:gd name="connsiteY14" fmla="*/ 59238 h 188622"/>
                  <a:gd name="connsiteX15" fmla="*/ 97545 w 323352"/>
                  <a:gd name="connsiteY15" fmla="*/ 59238 h 188622"/>
                  <a:gd name="connsiteX16" fmla="*/ 19850 w 323352"/>
                  <a:gd name="connsiteY16" fmla="*/ 136933 h 188622"/>
                  <a:gd name="connsiteX17" fmla="*/ 19850 w 323352"/>
                  <a:gd name="connsiteY17" fmla="*/ 151035 h 188622"/>
                  <a:gd name="connsiteX18" fmla="*/ 13293 w 323352"/>
                  <a:gd name="connsiteY18" fmla="*/ 151035 h 188622"/>
                  <a:gd name="connsiteX19" fmla="*/ 6737 w 323352"/>
                  <a:gd name="connsiteY19" fmla="*/ 157412 h 188622"/>
                  <a:gd name="connsiteX20" fmla="*/ 6737 w 323352"/>
                  <a:gd name="connsiteY20" fmla="*/ 157592 h 188622"/>
                  <a:gd name="connsiteX21" fmla="*/ 6737 w 323352"/>
                  <a:gd name="connsiteY21" fmla="*/ 177262 h 188622"/>
                  <a:gd name="connsiteX22" fmla="*/ 13293 w 323352"/>
                  <a:gd name="connsiteY22" fmla="*/ 183819 h 188622"/>
                  <a:gd name="connsiteX23" fmla="*/ 78862 w 323352"/>
                  <a:gd name="connsiteY23" fmla="*/ 183819 h 188622"/>
                  <a:gd name="connsiteX24" fmla="*/ 85419 w 323352"/>
                  <a:gd name="connsiteY24" fmla="*/ 177262 h 188622"/>
                  <a:gd name="connsiteX25" fmla="*/ 85419 w 323352"/>
                  <a:gd name="connsiteY25" fmla="*/ 157592 h 188622"/>
                  <a:gd name="connsiteX26" fmla="*/ 78862 w 323352"/>
                  <a:gd name="connsiteY26" fmla="*/ 151035 h 188622"/>
                  <a:gd name="connsiteX27" fmla="*/ 72305 w 323352"/>
                  <a:gd name="connsiteY27" fmla="*/ 151035 h 188622"/>
                  <a:gd name="connsiteX28" fmla="*/ 72305 w 323352"/>
                  <a:gd name="connsiteY28" fmla="*/ 136753 h 188622"/>
                  <a:gd name="connsiteX29" fmla="*/ 97545 w 323352"/>
                  <a:gd name="connsiteY29" fmla="*/ 111514 h 188622"/>
                  <a:gd name="connsiteX30" fmla="*/ 275209 w 323352"/>
                  <a:gd name="connsiteY30" fmla="*/ 111514 h 188622"/>
                  <a:gd name="connsiteX31" fmla="*/ 275209 w 323352"/>
                  <a:gd name="connsiteY31" fmla="*/ 144298 h 188622"/>
                  <a:gd name="connsiteX32" fmla="*/ 288323 w 323352"/>
                  <a:gd name="connsiteY32" fmla="*/ 157412 h 188622"/>
                  <a:gd name="connsiteX33" fmla="*/ 307993 w 323352"/>
                  <a:gd name="connsiteY33" fmla="*/ 157412 h 188622"/>
                  <a:gd name="connsiteX34" fmla="*/ 321107 w 323352"/>
                  <a:gd name="connsiteY34" fmla="*/ 144298 h 188622"/>
                  <a:gd name="connsiteX35" fmla="*/ 321107 w 323352"/>
                  <a:gd name="connsiteY35" fmla="*/ 26454 h 188622"/>
                  <a:gd name="connsiteX36" fmla="*/ 308352 w 323352"/>
                  <a:gd name="connsiteY36" fmla="*/ 13341 h 18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352" h="188622">
                    <a:moveTo>
                      <a:pt x="308352" y="13341"/>
                    </a:moveTo>
                    <a:lnTo>
                      <a:pt x="288682" y="13341"/>
                    </a:lnTo>
                    <a:cubicBezTo>
                      <a:pt x="281442" y="13341"/>
                      <a:pt x="275568" y="19215"/>
                      <a:pt x="275568" y="26454"/>
                    </a:cubicBezTo>
                    <a:lnTo>
                      <a:pt x="275568" y="59238"/>
                    </a:lnTo>
                    <a:lnTo>
                      <a:pt x="196886" y="59238"/>
                    </a:lnTo>
                    <a:lnTo>
                      <a:pt x="196886" y="26454"/>
                    </a:lnTo>
                    <a:lnTo>
                      <a:pt x="226347" y="26454"/>
                    </a:lnTo>
                    <a:cubicBezTo>
                      <a:pt x="231781" y="26975"/>
                      <a:pt x="236604" y="22996"/>
                      <a:pt x="237125" y="17562"/>
                    </a:cubicBezTo>
                    <a:cubicBezTo>
                      <a:pt x="237646" y="12128"/>
                      <a:pt x="233658" y="7305"/>
                      <a:pt x="228233" y="6784"/>
                    </a:cubicBezTo>
                    <a:cubicBezTo>
                      <a:pt x="227604" y="6721"/>
                      <a:pt x="226976" y="6721"/>
                      <a:pt x="226347" y="6784"/>
                    </a:cubicBezTo>
                    <a:lnTo>
                      <a:pt x="134551" y="6784"/>
                    </a:lnTo>
                    <a:cubicBezTo>
                      <a:pt x="129116" y="7305"/>
                      <a:pt x="125137" y="12128"/>
                      <a:pt x="125658" y="17562"/>
                    </a:cubicBezTo>
                    <a:cubicBezTo>
                      <a:pt x="126107" y="22269"/>
                      <a:pt x="129835" y="26005"/>
                      <a:pt x="134551" y="26454"/>
                    </a:cubicBezTo>
                    <a:lnTo>
                      <a:pt x="164101" y="26454"/>
                    </a:lnTo>
                    <a:lnTo>
                      <a:pt x="164101" y="59238"/>
                    </a:lnTo>
                    <a:lnTo>
                      <a:pt x="97545" y="59238"/>
                    </a:lnTo>
                    <a:cubicBezTo>
                      <a:pt x="54656" y="59292"/>
                      <a:pt x="19904" y="94044"/>
                      <a:pt x="19850" y="136933"/>
                    </a:cubicBezTo>
                    <a:lnTo>
                      <a:pt x="19850" y="151035"/>
                    </a:lnTo>
                    <a:lnTo>
                      <a:pt x="13293" y="151035"/>
                    </a:lnTo>
                    <a:cubicBezTo>
                      <a:pt x="9719" y="150981"/>
                      <a:pt x="6791" y="153837"/>
                      <a:pt x="6737" y="157412"/>
                    </a:cubicBezTo>
                    <a:cubicBezTo>
                      <a:pt x="6737" y="157475"/>
                      <a:pt x="6737" y="157529"/>
                      <a:pt x="6737" y="157592"/>
                    </a:cubicBezTo>
                    <a:lnTo>
                      <a:pt x="6737" y="177262"/>
                    </a:lnTo>
                    <a:cubicBezTo>
                      <a:pt x="6737" y="180882"/>
                      <a:pt x="9674" y="183819"/>
                      <a:pt x="13293" y="183819"/>
                    </a:cubicBezTo>
                    <a:lnTo>
                      <a:pt x="78862" y="183819"/>
                    </a:lnTo>
                    <a:cubicBezTo>
                      <a:pt x="82482" y="183819"/>
                      <a:pt x="85419" y="180882"/>
                      <a:pt x="85419" y="177262"/>
                    </a:cubicBezTo>
                    <a:lnTo>
                      <a:pt x="85419" y="157592"/>
                    </a:lnTo>
                    <a:cubicBezTo>
                      <a:pt x="85419" y="153972"/>
                      <a:pt x="82482" y="151035"/>
                      <a:pt x="78862" y="151035"/>
                    </a:cubicBezTo>
                    <a:lnTo>
                      <a:pt x="72305" y="151035"/>
                    </a:lnTo>
                    <a:lnTo>
                      <a:pt x="72305" y="136753"/>
                    </a:lnTo>
                    <a:cubicBezTo>
                      <a:pt x="72305" y="122813"/>
                      <a:pt x="83605" y="111514"/>
                      <a:pt x="97545" y="111514"/>
                    </a:cubicBezTo>
                    <a:lnTo>
                      <a:pt x="275209" y="111514"/>
                    </a:lnTo>
                    <a:lnTo>
                      <a:pt x="275209" y="144298"/>
                    </a:lnTo>
                    <a:cubicBezTo>
                      <a:pt x="275209" y="151538"/>
                      <a:pt x="281083" y="157412"/>
                      <a:pt x="288323" y="157412"/>
                    </a:cubicBezTo>
                    <a:lnTo>
                      <a:pt x="307993" y="157412"/>
                    </a:lnTo>
                    <a:cubicBezTo>
                      <a:pt x="315215" y="157367"/>
                      <a:pt x="321062" y="151520"/>
                      <a:pt x="321107" y="144298"/>
                    </a:cubicBezTo>
                    <a:lnTo>
                      <a:pt x="321107" y="26454"/>
                    </a:lnTo>
                    <a:cubicBezTo>
                      <a:pt x="321107" y="19349"/>
                      <a:pt x="315457" y="13538"/>
                      <a:pt x="308352" y="13341"/>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grpSp>
        <p:sp>
          <p:nvSpPr>
            <p:cNvPr id="183" name="Freeform: Shape 279">
              <a:extLst>
                <a:ext uri="{FF2B5EF4-FFF2-40B4-BE49-F238E27FC236}">
                  <a16:creationId xmlns:a16="http://schemas.microsoft.com/office/drawing/2014/main" id="{C6F2FEA7-A8CA-EF0F-D9FB-B5C53B86B869}"/>
                </a:ext>
              </a:extLst>
            </p:cNvPr>
            <p:cNvSpPr/>
            <p:nvPr/>
          </p:nvSpPr>
          <p:spPr>
            <a:xfrm>
              <a:off x="2340856" y="3240300"/>
              <a:ext cx="514240" cy="514240"/>
            </a:xfrm>
            <a:custGeom>
              <a:avLst/>
              <a:gdLst>
                <a:gd name="connsiteX0" fmla="*/ 255898 w 287424"/>
                <a:gd name="connsiteY0" fmla="*/ 6737 h 287424"/>
                <a:gd name="connsiteX1" fmla="*/ 32964 w 287424"/>
                <a:gd name="connsiteY1" fmla="*/ 6737 h 287424"/>
                <a:gd name="connsiteX2" fmla="*/ 6737 w 287424"/>
                <a:gd name="connsiteY2" fmla="*/ 32964 h 287424"/>
                <a:gd name="connsiteX3" fmla="*/ 6737 w 287424"/>
                <a:gd name="connsiteY3" fmla="*/ 255898 h 287424"/>
                <a:gd name="connsiteX4" fmla="*/ 32964 w 287424"/>
                <a:gd name="connsiteY4" fmla="*/ 282125 h 287424"/>
                <a:gd name="connsiteX5" fmla="*/ 255898 w 287424"/>
                <a:gd name="connsiteY5" fmla="*/ 282125 h 287424"/>
                <a:gd name="connsiteX6" fmla="*/ 282125 w 287424"/>
                <a:gd name="connsiteY6" fmla="*/ 255898 h 287424"/>
                <a:gd name="connsiteX7" fmla="*/ 282125 w 287424"/>
                <a:gd name="connsiteY7" fmla="*/ 32964 h 287424"/>
                <a:gd name="connsiteX8" fmla="*/ 255898 w 287424"/>
                <a:gd name="connsiteY8" fmla="*/ 6737 h 287424"/>
                <a:gd name="connsiteX9" fmla="*/ 124760 w 287424"/>
                <a:gd name="connsiteY9" fmla="*/ 200119 h 287424"/>
                <a:gd name="connsiteX10" fmla="*/ 117305 w 287424"/>
                <a:gd name="connsiteY10" fmla="*/ 209730 h 287424"/>
                <a:gd name="connsiteX11" fmla="*/ 114970 w 287424"/>
                <a:gd name="connsiteY11" fmla="*/ 209730 h 287424"/>
                <a:gd name="connsiteX12" fmla="*/ 105988 w 287424"/>
                <a:gd name="connsiteY12" fmla="*/ 204431 h 287424"/>
                <a:gd name="connsiteX13" fmla="*/ 65748 w 287424"/>
                <a:gd name="connsiteY13" fmla="*/ 128263 h 287424"/>
                <a:gd name="connsiteX14" fmla="*/ 65748 w 287424"/>
                <a:gd name="connsiteY14" fmla="*/ 200119 h 287424"/>
                <a:gd name="connsiteX15" fmla="*/ 56856 w 287424"/>
                <a:gd name="connsiteY15" fmla="*/ 210898 h 287424"/>
                <a:gd name="connsiteX16" fmla="*/ 46078 w 287424"/>
                <a:gd name="connsiteY16" fmla="*/ 202006 h 287424"/>
                <a:gd name="connsiteX17" fmla="*/ 46078 w 287424"/>
                <a:gd name="connsiteY17" fmla="*/ 200119 h 287424"/>
                <a:gd name="connsiteX18" fmla="*/ 46078 w 287424"/>
                <a:gd name="connsiteY18" fmla="*/ 88653 h 287424"/>
                <a:gd name="connsiteX19" fmla="*/ 53533 w 287424"/>
                <a:gd name="connsiteY19" fmla="*/ 79132 h 287424"/>
                <a:gd name="connsiteX20" fmla="*/ 64671 w 287424"/>
                <a:gd name="connsiteY20" fmla="*/ 84072 h 287424"/>
                <a:gd name="connsiteX21" fmla="*/ 105090 w 287424"/>
                <a:gd name="connsiteY21" fmla="*/ 160509 h 287424"/>
                <a:gd name="connsiteX22" fmla="*/ 105090 w 287424"/>
                <a:gd name="connsiteY22" fmla="*/ 88653 h 287424"/>
                <a:gd name="connsiteX23" fmla="*/ 115868 w 287424"/>
                <a:gd name="connsiteY23" fmla="*/ 79760 h 287424"/>
                <a:gd name="connsiteX24" fmla="*/ 124760 w 287424"/>
                <a:gd name="connsiteY24" fmla="*/ 88653 h 287424"/>
                <a:gd name="connsiteX25" fmla="*/ 193652 w 287424"/>
                <a:gd name="connsiteY25" fmla="*/ 131317 h 287424"/>
                <a:gd name="connsiteX26" fmla="*/ 202544 w 287424"/>
                <a:gd name="connsiteY26" fmla="*/ 142095 h 287424"/>
                <a:gd name="connsiteX27" fmla="*/ 193652 w 287424"/>
                <a:gd name="connsiteY27" fmla="*/ 150988 h 287424"/>
                <a:gd name="connsiteX28" fmla="*/ 164101 w 287424"/>
                <a:gd name="connsiteY28" fmla="*/ 150988 h 287424"/>
                <a:gd name="connsiteX29" fmla="*/ 164101 w 287424"/>
                <a:gd name="connsiteY29" fmla="*/ 200119 h 287424"/>
                <a:gd name="connsiteX30" fmla="*/ 155209 w 287424"/>
                <a:gd name="connsiteY30" fmla="*/ 210898 h 287424"/>
                <a:gd name="connsiteX31" fmla="*/ 144431 w 287424"/>
                <a:gd name="connsiteY31" fmla="*/ 202006 h 287424"/>
                <a:gd name="connsiteX32" fmla="*/ 144431 w 287424"/>
                <a:gd name="connsiteY32" fmla="*/ 200119 h 287424"/>
                <a:gd name="connsiteX33" fmla="*/ 144431 w 287424"/>
                <a:gd name="connsiteY33" fmla="*/ 88653 h 287424"/>
                <a:gd name="connsiteX34" fmla="*/ 154221 w 287424"/>
                <a:gd name="connsiteY34" fmla="*/ 78862 h 287424"/>
                <a:gd name="connsiteX35" fmla="*/ 154311 w 287424"/>
                <a:gd name="connsiteY35" fmla="*/ 78862 h 287424"/>
                <a:gd name="connsiteX36" fmla="*/ 193652 w 287424"/>
                <a:gd name="connsiteY36" fmla="*/ 78862 h 287424"/>
                <a:gd name="connsiteX37" fmla="*/ 202544 w 287424"/>
                <a:gd name="connsiteY37" fmla="*/ 89641 h 287424"/>
                <a:gd name="connsiteX38" fmla="*/ 193652 w 287424"/>
                <a:gd name="connsiteY38" fmla="*/ 98533 h 287424"/>
                <a:gd name="connsiteX39" fmla="*/ 164101 w 287424"/>
                <a:gd name="connsiteY39" fmla="*/ 98533 h 287424"/>
                <a:gd name="connsiteX40" fmla="*/ 164101 w 287424"/>
                <a:gd name="connsiteY40" fmla="*/ 131317 h 287424"/>
                <a:gd name="connsiteX41" fmla="*/ 242784 w 287424"/>
                <a:gd name="connsiteY41" fmla="*/ 200119 h 287424"/>
                <a:gd name="connsiteX42" fmla="*/ 233892 w 287424"/>
                <a:gd name="connsiteY42" fmla="*/ 210898 h 287424"/>
                <a:gd name="connsiteX43" fmla="*/ 223113 w 287424"/>
                <a:gd name="connsiteY43" fmla="*/ 202006 h 287424"/>
                <a:gd name="connsiteX44" fmla="*/ 223113 w 287424"/>
                <a:gd name="connsiteY44" fmla="*/ 200119 h 287424"/>
                <a:gd name="connsiteX45" fmla="*/ 223113 w 287424"/>
                <a:gd name="connsiteY45" fmla="*/ 88653 h 287424"/>
                <a:gd name="connsiteX46" fmla="*/ 233892 w 287424"/>
                <a:gd name="connsiteY46" fmla="*/ 79760 h 287424"/>
                <a:gd name="connsiteX47" fmla="*/ 242784 w 287424"/>
                <a:gd name="connsiteY47" fmla="*/ 88653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424" h="287424">
                  <a:moveTo>
                    <a:pt x="255898" y="6737"/>
                  </a:moveTo>
                  <a:lnTo>
                    <a:pt x="32964" y="6737"/>
                  </a:lnTo>
                  <a:cubicBezTo>
                    <a:pt x="18476" y="6737"/>
                    <a:pt x="6737" y="18476"/>
                    <a:pt x="6737" y="32964"/>
                  </a:cubicBezTo>
                  <a:lnTo>
                    <a:pt x="6737" y="255898"/>
                  </a:lnTo>
                  <a:cubicBezTo>
                    <a:pt x="6737" y="270386"/>
                    <a:pt x="18476" y="282125"/>
                    <a:pt x="32964" y="282125"/>
                  </a:cubicBezTo>
                  <a:lnTo>
                    <a:pt x="255898" y="282125"/>
                  </a:lnTo>
                  <a:cubicBezTo>
                    <a:pt x="270385" y="282125"/>
                    <a:pt x="282125" y="270386"/>
                    <a:pt x="282125" y="255898"/>
                  </a:cubicBezTo>
                  <a:lnTo>
                    <a:pt x="282125" y="32964"/>
                  </a:lnTo>
                  <a:cubicBezTo>
                    <a:pt x="282125" y="18476"/>
                    <a:pt x="270385" y="6737"/>
                    <a:pt x="255898" y="6737"/>
                  </a:cubicBezTo>
                  <a:close/>
                  <a:moveTo>
                    <a:pt x="124760" y="200119"/>
                  </a:moveTo>
                  <a:cubicBezTo>
                    <a:pt x="124805" y="204664"/>
                    <a:pt x="121724" y="208643"/>
                    <a:pt x="117305" y="209730"/>
                  </a:cubicBezTo>
                  <a:lnTo>
                    <a:pt x="114970" y="209730"/>
                  </a:lnTo>
                  <a:cubicBezTo>
                    <a:pt x="111206" y="209838"/>
                    <a:pt x="107712" y="207781"/>
                    <a:pt x="105988" y="204431"/>
                  </a:cubicBezTo>
                  <a:lnTo>
                    <a:pt x="65748" y="128263"/>
                  </a:lnTo>
                  <a:lnTo>
                    <a:pt x="65748" y="200119"/>
                  </a:lnTo>
                  <a:cubicBezTo>
                    <a:pt x="66269" y="205553"/>
                    <a:pt x="62290" y="210377"/>
                    <a:pt x="56856" y="210898"/>
                  </a:cubicBezTo>
                  <a:cubicBezTo>
                    <a:pt x="51422" y="211419"/>
                    <a:pt x="46599" y="207431"/>
                    <a:pt x="46078" y="202006"/>
                  </a:cubicBezTo>
                  <a:cubicBezTo>
                    <a:pt x="46015" y="201377"/>
                    <a:pt x="46015" y="200748"/>
                    <a:pt x="46078" y="200119"/>
                  </a:cubicBezTo>
                  <a:lnTo>
                    <a:pt x="46078" y="88653"/>
                  </a:lnTo>
                  <a:cubicBezTo>
                    <a:pt x="46069" y="84144"/>
                    <a:pt x="49150" y="80210"/>
                    <a:pt x="53533" y="79132"/>
                  </a:cubicBezTo>
                  <a:cubicBezTo>
                    <a:pt x="57934" y="78090"/>
                    <a:pt x="62488" y="80111"/>
                    <a:pt x="64671" y="84072"/>
                  </a:cubicBezTo>
                  <a:lnTo>
                    <a:pt x="105090" y="160509"/>
                  </a:lnTo>
                  <a:lnTo>
                    <a:pt x="105090" y="88653"/>
                  </a:lnTo>
                  <a:cubicBezTo>
                    <a:pt x="105610" y="83218"/>
                    <a:pt x="110434" y="79239"/>
                    <a:pt x="115868" y="79760"/>
                  </a:cubicBezTo>
                  <a:cubicBezTo>
                    <a:pt x="120575" y="80210"/>
                    <a:pt x="124311" y="83937"/>
                    <a:pt x="124760" y="88653"/>
                  </a:cubicBezTo>
                  <a:close/>
                  <a:moveTo>
                    <a:pt x="193652" y="131317"/>
                  </a:moveTo>
                  <a:cubicBezTo>
                    <a:pt x="199086" y="131838"/>
                    <a:pt x="203065" y="136661"/>
                    <a:pt x="202544" y="142095"/>
                  </a:cubicBezTo>
                  <a:cubicBezTo>
                    <a:pt x="202095" y="146811"/>
                    <a:pt x="198368" y="150539"/>
                    <a:pt x="193652" y="150988"/>
                  </a:cubicBezTo>
                  <a:lnTo>
                    <a:pt x="164101" y="150988"/>
                  </a:lnTo>
                  <a:lnTo>
                    <a:pt x="164101" y="200119"/>
                  </a:lnTo>
                  <a:cubicBezTo>
                    <a:pt x="164622" y="205553"/>
                    <a:pt x="160643" y="210377"/>
                    <a:pt x="155209" y="210898"/>
                  </a:cubicBezTo>
                  <a:cubicBezTo>
                    <a:pt x="149775" y="211419"/>
                    <a:pt x="144952" y="207431"/>
                    <a:pt x="144431" y="202006"/>
                  </a:cubicBezTo>
                  <a:cubicBezTo>
                    <a:pt x="144368" y="201377"/>
                    <a:pt x="144368" y="200748"/>
                    <a:pt x="144431" y="200119"/>
                  </a:cubicBezTo>
                  <a:lnTo>
                    <a:pt x="144431" y="88653"/>
                  </a:lnTo>
                  <a:cubicBezTo>
                    <a:pt x="144431" y="83245"/>
                    <a:pt x="148814" y="78862"/>
                    <a:pt x="154221" y="78862"/>
                  </a:cubicBezTo>
                  <a:cubicBezTo>
                    <a:pt x="154248" y="78862"/>
                    <a:pt x="154284" y="78862"/>
                    <a:pt x="154311" y="78862"/>
                  </a:cubicBezTo>
                  <a:lnTo>
                    <a:pt x="193652" y="78862"/>
                  </a:lnTo>
                  <a:cubicBezTo>
                    <a:pt x="199086" y="79383"/>
                    <a:pt x="203065" y="84206"/>
                    <a:pt x="202544" y="89641"/>
                  </a:cubicBezTo>
                  <a:cubicBezTo>
                    <a:pt x="202095" y="94347"/>
                    <a:pt x="198368" y="98084"/>
                    <a:pt x="193652" y="98533"/>
                  </a:cubicBezTo>
                  <a:lnTo>
                    <a:pt x="164101" y="98533"/>
                  </a:lnTo>
                  <a:lnTo>
                    <a:pt x="164101" y="131317"/>
                  </a:lnTo>
                  <a:close/>
                  <a:moveTo>
                    <a:pt x="242784" y="200119"/>
                  </a:moveTo>
                  <a:cubicBezTo>
                    <a:pt x="243305" y="205553"/>
                    <a:pt x="239317" y="210377"/>
                    <a:pt x="233892" y="210898"/>
                  </a:cubicBezTo>
                  <a:cubicBezTo>
                    <a:pt x="228457" y="211419"/>
                    <a:pt x="223634" y="207431"/>
                    <a:pt x="223113" y="202006"/>
                  </a:cubicBezTo>
                  <a:cubicBezTo>
                    <a:pt x="223050" y="201377"/>
                    <a:pt x="223050" y="200748"/>
                    <a:pt x="223113" y="200119"/>
                  </a:cubicBezTo>
                  <a:lnTo>
                    <a:pt x="223113" y="88653"/>
                  </a:lnTo>
                  <a:cubicBezTo>
                    <a:pt x="223634" y="83218"/>
                    <a:pt x="228457" y="79239"/>
                    <a:pt x="233892" y="79760"/>
                  </a:cubicBezTo>
                  <a:cubicBezTo>
                    <a:pt x="238598" y="80210"/>
                    <a:pt x="242335" y="83937"/>
                    <a:pt x="242784" y="88653"/>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4" name="Freeform: Shape 290">
              <a:extLst>
                <a:ext uri="{FF2B5EF4-FFF2-40B4-BE49-F238E27FC236}">
                  <a16:creationId xmlns:a16="http://schemas.microsoft.com/office/drawing/2014/main" id="{A44F5320-ADF0-DC41-58F0-E2E7B6606896}"/>
                </a:ext>
              </a:extLst>
            </p:cNvPr>
            <p:cNvSpPr/>
            <p:nvPr/>
          </p:nvSpPr>
          <p:spPr>
            <a:xfrm>
              <a:off x="2341423" y="4805606"/>
              <a:ext cx="513107" cy="514240"/>
            </a:xfrm>
            <a:custGeom>
              <a:avLst/>
              <a:gdLst>
                <a:gd name="connsiteX0" fmla="*/ 308083 w 323352"/>
                <a:gd name="connsiteY0" fmla="*/ 65748 h 278442"/>
                <a:gd name="connsiteX1" fmla="*/ 236227 w 323352"/>
                <a:gd name="connsiteY1" fmla="*/ 65748 h 278442"/>
                <a:gd name="connsiteX2" fmla="*/ 236227 w 323352"/>
                <a:gd name="connsiteY2" fmla="*/ 19850 h 278442"/>
                <a:gd name="connsiteX3" fmla="*/ 223113 w 323352"/>
                <a:gd name="connsiteY3" fmla="*/ 6737 h 278442"/>
                <a:gd name="connsiteX4" fmla="*/ 104820 w 323352"/>
                <a:gd name="connsiteY4" fmla="*/ 6737 h 278442"/>
                <a:gd name="connsiteX5" fmla="*/ 91706 w 323352"/>
                <a:gd name="connsiteY5" fmla="*/ 19850 h 278442"/>
                <a:gd name="connsiteX6" fmla="*/ 91706 w 323352"/>
                <a:gd name="connsiteY6" fmla="*/ 65748 h 278442"/>
                <a:gd name="connsiteX7" fmla="*/ 19850 w 323352"/>
                <a:gd name="connsiteY7" fmla="*/ 65748 h 278442"/>
                <a:gd name="connsiteX8" fmla="*/ 6737 w 323352"/>
                <a:gd name="connsiteY8" fmla="*/ 78862 h 278442"/>
                <a:gd name="connsiteX9" fmla="*/ 6737 w 323352"/>
                <a:gd name="connsiteY9" fmla="*/ 262455 h 278442"/>
                <a:gd name="connsiteX10" fmla="*/ 19850 w 323352"/>
                <a:gd name="connsiteY10" fmla="*/ 275568 h 278442"/>
                <a:gd name="connsiteX11" fmla="*/ 308083 w 323352"/>
                <a:gd name="connsiteY11" fmla="*/ 275568 h 278442"/>
                <a:gd name="connsiteX12" fmla="*/ 321197 w 323352"/>
                <a:gd name="connsiteY12" fmla="*/ 262455 h 278442"/>
                <a:gd name="connsiteX13" fmla="*/ 321197 w 323352"/>
                <a:gd name="connsiteY13" fmla="*/ 79221 h 278442"/>
                <a:gd name="connsiteX14" fmla="*/ 308263 w 323352"/>
                <a:gd name="connsiteY14" fmla="*/ 65748 h 278442"/>
                <a:gd name="connsiteX15" fmla="*/ 308083 w 323352"/>
                <a:gd name="connsiteY15" fmla="*/ 65748 h 278442"/>
                <a:gd name="connsiteX16" fmla="*/ 124491 w 323352"/>
                <a:gd name="connsiteY16" fmla="*/ 39521 h 278442"/>
                <a:gd name="connsiteX17" fmla="*/ 203173 w 323352"/>
                <a:gd name="connsiteY17" fmla="*/ 39521 h 278442"/>
                <a:gd name="connsiteX18" fmla="*/ 203173 w 323352"/>
                <a:gd name="connsiteY18" fmla="*/ 65748 h 278442"/>
                <a:gd name="connsiteX19" fmla="*/ 124491 w 323352"/>
                <a:gd name="connsiteY19" fmla="*/ 65748 h 278442"/>
                <a:gd name="connsiteX20" fmla="*/ 139311 w 323352"/>
                <a:gd name="connsiteY20" fmla="*/ 185569 h 278442"/>
                <a:gd name="connsiteX21" fmla="*/ 127724 w 323352"/>
                <a:gd name="connsiteY21" fmla="*/ 190329 h 278442"/>
                <a:gd name="connsiteX22" fmla="*/ 111377 w 323352"/>
                <a:gd name="connsiteY22" fmla="*/ 190329 h 278442"/>
                <a:gd name="connsiteX23" fmla="*/ 111377 w 323352"/>
                <a:gd name="connsiteY23" fmla="*/ 206676 h 278442"/>
                <a:gd name="connsiteX24" fmla="*/ 96197 w 323352"/>
                <a:gd name="connsiteY24" fmla="*/ 224281 h 278442"/>
                <a:gd name="connsiteX25" fmla="*/ 78593 w 323352"/>
                <a:gd name="connsiteY25" fmla="*/ 209101 h 278442"/>
                <a:gd name="connsiteX26" fmla="*/ 78593 w 323352"/>
                <a:gd name="connsiteY26" fmla="*/ 206676 h 278442"/>
                <a:gd name="connsiteX27" fmla="*/ 78593 w 323352"/>
                <a:gd name="connsiteY27" fmla="*/ 190329 h 278442"/>
                <a:gd name="connsiteX28" fmla="*/ 62155 w 323352"/>
                <a:gd name="connsiteY28" fmla="*/ 190329 h 278442"/>
                <a:gd name="connsiteX29" fmla="*/ 46976 w 323352"/>
                <a:gd name="connsiteY29" fmla="*/ 172724 h 278442"/>
                <a:gd name="connsiteX30" fmla="*/ 62155 w 323352"/>
                <a:gd name="connsiteY30" fmla="*/ 157544 h 278442"/>
                <a:gd name="connsiteX31" fmla="*/ 78593 w 323352"/>
                <a:gd name="connsiteY31" fmla="*/ 157544 h 278442"/>
                <a:gd name="connsiteX32" fmla="*/ 78593 w 323352"/>
                <a:gd name="connsiteY32" fmla="*/ 141108 h 278442"/>
                <a:gd name="connsiteX33" fmla="*/ 94940 w 323352"/>
                <a:gd name="connsiteY33" fmla="*/ 124760 h 278442"/>
                <a:gd name="connsiteX34" fmla="*/ 106527 w 323352"/>
                <a:gd name="connsiteY34" fmla="*/ 129520 h 278442"/>
                <a:gd name="connsiteX35" fmla="*/ 111377 w 323352"/>
                <a:gd name="connsiteY35" fmla="*/ 141108 h 278442"/>
                <a:gd name="connsiteX36" fmla="*/ 111377 w 323352"/>
                <a:gd name="connsiteY36" fmla="*/ 157544 h 278442"/>
                <a:gd name="connsiteX37" fmla="*/ 127724 w 323352"/>
                <a:gd name="connsiteY37" fmla="*/ 157544 h 278442"/>
                <a:gd name="connsiteX38" fmla="*/ 144215 w 323352"/>
                <a:gd name="connsiteY38" fmla="*/ 173748 h 278442"/>
                <a:gd name="connsiteX39" fmla="*/ 139311 w 323352"/>
                <a:gd name="connsiteY39" fmla="*/ 185569 h 27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3352" h="278442">
                  <a:moveTo>
                    <a:pt x="308083" y="65748"/>
                  </a:moveTo>
                  <a:lnTo>
                    <a:pt x="236227" y="65748"/>
                  </a:lnTo>
                  <a:lnTo>
                    <a:pt x="236227" y="19850"/>
                  </a:lnTo>
                  <a:cubicBezTo>
                    <a:pt x="236182" y="12629"/>
                    <a:pt x="230335" y="6781"/>
                    <a:pt x="223113" y="6737"/>
                  </a:cubicBezTo>
                  <a:lnTo>
                    <a:pt x="104820" y="6737"/>
                  </a:lnTo>
                  <a:cubicBezTo>
                    <a:pt x="97581" y="6737"/>
                    <a:pt x="91706" y="12611"/>
                    <a:pt x="91706" y="19850"/>
                  </a:cubicBezTo>
                  <a:lnTo>
                    <a:pt x="91706" y="65748"/>
                  </a:lnTo>
                  <a:lnTo>
                    <a:pt x="19850" y="65748"/>
                  </a:lnTo>
                  <a:cubicBezTo>
                    <a:pt x="12611" y="65748"/>
                    <a:pt x="6737" y="71623"/>
                    <a:pt x="6737" y="78862"/>
                  </a:cubicBezTo>
                  <a:lnTo>
                    <a:pt x="6737" y="262455"/>
                  </a:lnTo>
                  <a:cubicBezTo>
                    <a:pt x="6737" y="269694"/>
                    <a:pt x="12611" y="275568"/>
                    <a:pt x="19850" y="275568"/>
                  </a:cubicBezTo>
                  <a:lnTo>
                    <a:pt x="308083" y="275568"/>
                  </a:lnTo>
                  <a:cubicBezTo>
                    <a:pt x="315304" y="275523"/>
                    <a:pt x="321152" y="269676"/>
                    <a:pt x="321197" y="262455"/>
                  </a:cubicBezTo>
                  <a:lnTo>
                    <a:pt x="321197" y="79221"/>
                  </a:lnTo>
                  <a:cubicBezTo>
                    <a:pt x="321349" y="71928"/>
                    <a:pt x="315556" y="65901"/>
                    <a:pt x="308263" y="65748"/>
                  </a:cubicBezTo>
                  <a:cubicBezTo>
                    <a:pt x="308209" y="65748"/>
                    <a:pt x="308146" y="65748"/>
                    <a:pt x="308083" y="65748"/>
                  </a:cubicBezTo>
                  <a:close/>
                  <a:moveTo>
                    <a:pt x="124491" y="39521"/>
                  </a:moveTo>
                  <a:lnTo>
                    <a:pt x="203173" y="39521"/>
                  </a:lnTo>
                  <a:lnTo>
                    <a:pt x="203173" y="65748"/>
                  </a:lnTo>
                  <a:lnTo>
                    <a:pt x="124491" y="65748"/>
                  </a:lnTo>
                  <a:close/>
                  <a:moveTo>
                    <a:pt x="139311" y="185569"/>
                  </a:moveTo>
                  <a:cubicBezTo>
                    <a:pt x="136230" y="188622"/>
                    <a:pt x="132062" y="190338"/>
                    <a:pt x="127724" y="190329"/>
                  </a:cubicBezTo>
                  <a:lnTo>
                    <a:pt x="111377" y="190329"/>
                  </a:lnTo>
                  <a:lnTo>
                    <a:pt x="111377" y="206676"/>
                  </a:lnTo>
                  <a:cubicBezTo>
                    <a:pt x="112051" y="215730"/>
                    <a:pt x="105251" y="223616"/>
                    <a:pt x="96197" y="224281"/>
                  </a:cubicBezTo>
                  <a:cubicBezTo>
                    <a:pt x="87143" y="224954"/>
                    <a:pt x="79266" y="218155"/>
                    <a:pt x="78593" y="209101"/>
                  </a:cubicBezTo>
                  <a:cubicBezTo>
                    <a:pt x="78530" y="208293"/>
                    <a:pt x="78530" y="207485"/>
                    <a:pt x="78593" y="206676"/>
                  </a:cubicBezTo>
                  <a:lnTo>
                    <a:pt x="78593" y="190329"/>
                  </a:lnTo>
                  <a:lnTo>
                    <a:pt x="62155" y="190329"/>
                  </a:lnTo>
                  <a:cubicBezTo>
                    <a:pt x="53102" y="189655"/>
                    <a:pt x="46311" y="181778"/>
                    <a:pt x="46976" y="172724"/>
                  </a:cubicBezTo>
                  <a:cubicBezTo>
                    <a:pt x="47578" y="164604"/>
                    <a:pt x="54036" y="158146"/>
                    <a:pt x="62155" y="157544"/>
                  </a:cubicBezTo>
                  <a:lnTo>
                    <a:pt x="78593" y="157544"/>
                  </a:lnTo>
                  <a:lnTo>
                    <a:pt x="78593" y="141108"/>
                  </a:lnTo>
                  <a:cubicBezTo>
                    <a:pt x="78593" y="132081"/>
                    <a:pt x="85913" y="124760"/>
                    <a:pt x="94940" y="124760"/>
                  </a:cubicBezTo>
                  <a:cubicBezTo>
                    <a:pt x="99287" y="124715"/>
                    <a:pt x="103464" y="126431"/>
                    <a:pt x="106527" y="129520"/>
                  </a:cubicBezTo>
                  <a:cubicBezTo>
                    <a:pt x="109616" y="132593"/>
                    <a:pt x="111359" y="136760"/>
                    <a:pt x="111377" y="141108"/>
                  </a:cubicBezTo>
                  <a:lnTo>
                    <a:pt x="111377" y="157544"/>
                  </a:lnTo>
                  <a:lnTo>
                    <a:pt x="127724" y="157544"/>
                  </a:lnTo>
                  <a:cubicBezTo>
                    <a:pt x="136751" y="157464"/>
                    <a:pt x="144134" y="164712"/>
                    <a:pt x="144215" y="173748"/>
                  </a:cubicBezTo>
                  <a:cubicBezTo>
                    <a:pt x="144260" y="178185"/>
                    <a:pt x="142482" y="182461"/>
                    <a:pt x="139311" y="185569"/>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5" name="Freeform: Shape 172" descr="5 Symbols of cross sector services from food security and livelihood, NFI's, WASH , Health and Nutrition">
              <a:extLst>
                <a:ext uri="{FF2B5EF4-FFF2-40B4-BE49-F238E27FC236}">
                  <a16:creationId xmlns:a16="http://schemas.microsoft.com/office/drawing/2014/main" id="{FA3042BB-D315-4982-95BE-07945B24F886}"/>
                </a:ext>
              </a:extLst>
            </p:cNvPr>
            <p:cNvSpPr/>
            <p:nvPr/>
          </p:nvSpPr>
          <p:spPr>
            <a:xfrm>
              <a:off x="2341423" y="5594763"/>
              <a:ext cx="513107" cy="514240"/>
            </a:xfrm>
            <a:custGeom>
              <a:avLst/>
              <a:gdLst>
                <a:gd name="connsiteX0" fmla="*/ 312933 w 323352"/>
                <a:gd name="connsiteY0" fmla="*/ 76646 h 242514"/>
                <a:gd name="connsiteX1" fmla="*/ 271975 w 323352"/>
                <a:gd name="connsiteY1" fmla="*/ 44759 h 242514"/>
                <a:gd name="connsiteX2" fmla="*/ 280957 w 323352"/>
                <a:gd name="connsiteY2" fmla="*/ 36227 h 242514"/>
                <a:gd name="connsiteX3" fmla="*/ 280957 w 323352"/>
                <a:gd name="connsiteY3" fmla="*/ 11796 h 242514"/>
                <a:gd name="connsiteX4" fmla="*/ 256526 w 323352"/>
                <a:gd name="connsiteY4" fmla="*/ 11796 h 242514"/>
                <a:gd name="connsiteX5" fmla="*/ 242604 w 323352"/>
                <a:gd name="connsiteY5" fmla="*/ 25718 h 242514"/>
                <a:gd name="connsiteX6" fmla="*/ 240179 w 323352"/>
                <a:gd name="connsiteY6" fmla="*/ 23382 h 242514"/>
                <a:gd name="connsiteX7" fmla="*/ 215792 w 323352"/>
                <a:gd name="connsiteY7" fmla="*/ 23688 h 242514"/>
                <a:gd name="connsiteX8" fmla="*/ 215747 w 323352"/>
                <a:gd name="connsiteY8" fmla="*/ 47724 h 242514"/>
                <a:gd name="connsiteX9" fmla="*/ 218173 w 323352"/>
                <a:gd name="connsiteY9" fmla="*/ 50149 h 242514"/>
                <a:gd name="connsiteX10" fmla="*/ 211526 w 323352"/>
                <a:gd name="connsiteY10" fmla="*/ 56795 h 242514"/>
                <a:gd name="connsiteX11" fmla="*/ 42665 w 323352"/>
                <a:gd name="connsiteY11" fmla="*/ 56795 h 242514"/>
                <a:gd name="connsiteX12" fmla="*/ 6737 w 323352"/>
                <a:gd name="connsiteY12" fmla="*/ 92723 h 242514"/>
                <a:gd name="connsiteX13" fmla="*/ 6737 w 323352"/>
                <a:gd name="connsiteY13" fmla="*/ 152633 h 242514"/>
                <a:gd name="connsiteX14" fmla="*/ 19850 w 323352"/>
                <a:gd name="connsiteY14" fmla="*/ 165747 h 242514"/>
                <a:gd name="connsiteX15" fmla="*/ 32964 w 323352"/>
                <a:gd name="connsiteY15" fmla="*/ 152633 h 242514"/>
                <a:gd name="connsiteX16" fmla="*/ 32964 w 323352"/>
                <a:gd name="connsiteY16" fmla="*/ 92723 h 242514"/>
                <a:gd name="connsiteX17" fmla="*/ 42754 w 323352"/>
                <a:gd name="connsiteY17" fmla="*/ 82933 h 242514"/>
                <a:gd name="connsiteX18" fmla="*/ 46078 w 323352"/>
                <a:gd name="connsiteY18" fmla="*/ 82933 h 242514"/>
                <a:gd name="connsiteX19" fmla="*/ 46078 w 323352"/>
                <a:gd name="connsiteY19" fmla="*/ 220627 h 242514"/>
                <a:gd name="connsiteX20" fmla="*/ 65748 w 323352"/>
                <a:gd name="connsiteY20" fmla="*/ 240298 h 242514"/>
                <a:gd name="connsiteX21" fmla="*/ 85419 w 323352"/>
                <a:gd name="connsiteY21" fmla="*/ 220627 h 242514"/>
                <a:gd name="connsiteX22" fmla="*/ 85419 w 323352"/>
                <a:gd name="connsiteY22" fmla="*/ 181286 h 242514"/>
                <a:gd name="connsiteX23" fmla="*/ 97185 w 323352"/>
                <a:gd name="connsiteY23" fmla="*/ 181286 h 242514"/>
                <a:gd name="connsiteX24" fmla="*/ 203325 w 323352"/>
                <a:gd name="connsiteY24" fmla="*/ 189307 h 242514"/>
                <a:gd name="connsiteX25" fmla="*/ 211346 w 323352"/>
                <a:gd name="connsiteY25" fmla="*/ 181286 h 242514"/>
                <a:gd name="connsiteX26" fmla="*/ 223113 w 323352"/>
                <a:gd name="connsiteY26" fmla="*/ 181286 h 242514"/>
                <a:gd name="connsiteX27" fmla="*/ 223113 w 323352"/>
                <a:gd name="connsiteY27" fmla="*/ 220627 h 242514"/>
                <a:gd name="connsiteX28" fmla="*/ 242783 w 323352"/>
                <a:gd name="connsiteY28" fmla="*/ 240298 h 242514"/>
                <a:gd name="connsiteX29" fmla="*/ 262454 w 323352"/>
                <a:gd name="connsiteY29" fmla="*/ 220627 h 242514"/>
                <a:gd name="connsiteX30" fmla="*/ 262454 w 323352"/>
                <a:gd name="connsiteY30" fmla="*/ 115807 h 242514"/>
                <a:gd name="connsiteX31" fmla="*/ 299550 w 323352"/>
                <a:gd name="connsiteY31" fmla="*/ 115807 h 242514"/>
                <a:gd name="connsiteX32" fmla="*/ 321322 w 323352"/>
                <a:gd name="connsiteY32" fmla="*/ 93747 h 242514"/>
                <a:gd name="connsiteX33" fmla="*/ 312933 w 323352"/>
                <a:gd name="connsiteY33" fmla="*/ 76646 h 24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352" h="242514">
                  <a:moveTo>
                    <a:pt x="312933" y="76646"/>
                  </a:moveTo>
                  <a:lnTo>
                    <a:pt x="271975" y="44759"/>
                  </a:lnTo>
                  <a:lnTo>
                    <a:pt x="280957" y="36227"/>
                  </a:lnTo>
                  <a:cubicBezTo>
                    <a:pt x="287703" y="29481"/>
                    <a:pt x="287703" y="18541"/>
                    <a:pt x="280957" y="11796"/>
                  </a:cubicBezTo>
                  <a:cubicBezTo>
                    <a:pt x="274212" y="5050"/>
                    <a:pt x="263271" y="5050"/>
                    <a:pt x="256526" y="11796"/>
                  </a:cubicBezTo>
                  <a:lnTo>
                    <a:pt x="242604" y="25718"/>
                  </a:lnTo>
                  <a:lnTo>
                    <a:pt x="240179" y="23382"/>
                  </a:lnTo>
                  <a:cubicBezTo>
                    <a:pt x="233361" y="16736"/>
                    <a:pt x="222440" y="16870"/>
                    <a:pt x="215792" y="23688"/>
                  </a:cubicBezTo>
                  <a:cubicBezTo>
                    <a:pt x="209281" y="30370"/>
                    <a:pt x="209263" y="41023"/>
                    <a:pt x="215747" y="47724"/>
                  </a:cubicBezTo>
                  <a:lnTo>
                    <a:pt x="218173" y="50149"/>
                  </a:lnTo>
                  <a:lnTo>
                    <a:pt x="211526" y="56795"/>
                  </a:lnTo>
                  <a:lnTo>
                    <a:pt x="42665" y="56795"/>
                  </a:lnTo>
                  <a:cubicBezTo>
                    <a:pt x="22823" y="56795"/>
                    <a:pt x="6737" y="72882"/>
                    <a:pt x="6737" y="92723"/>
                  </a:cubicBezTo>
                  <a:lnTo>
                    <a:pt x="6737" y="152633"/>
                  </a:lnTo>
                  <a:cubicBezTo>
                    <a:pt x="6737" y="159873"/>
                    <a:pt x="12611" y="165747"/>
                    <a:pt x="19850" y="165747"/>
                  </a:cubicBezTo>
                  <a:cubicBezTo>
                    <a:pt x="27090" y="165747"/>
                    <a:pt x="32964" y="159873"/>
                    <a:pt x="32964" y="152633"/>
                  </a:cubicBezTo>
                  <a:lnTo>
                    <a:pt x="32964" y="92723"/>
                  </a:lnTo>
                  <a:cubicBezTo>
                    <a:pt x="32964" y="87316"/>
                    <a:pt x="37347" y="82933"/>
                    <a:pt x="42754" y="82933"/>
                  </a:cubicBezTo>
                  <a:lnTo>
                    <a:pt x="46078" y="82933"/>
                  </a:lnTo>
                  <a:lnTo>
                    <a:pt x="46078" y="220627"/>
                  </a:lnTo>
                  <a:cubicBezTo>
                    <a:pt x="46078" y="231496"/>
                    <a:pt x="54880" y="240298"/>
                    <a:pt x="65748" y="240298"/>
                  </a:cubicBezTo>
                  <a:cubicBezTo>
                    <a:pt x="76616" y="240298"/>
                    <a:pt x="85419" y="231496"/>
                    <a:pt x="85419" y="220627"/>
                  </a:cubicBezTo>
                  <a:lnTo>
                    <a:pt x="85419" y="181286"/>
                  </a:lnTo>
                  <a:lnTo>
                    <a:pt x="97185" y="181286"/>
                  </a:lnTo>
                  <a:cubicBezTo>
                    <a:pt x="124284" y="212813"/>
                    <a:pt x="171808" y="216397"/>
                    <a:pt x="203325" y="189307"/>
                  </a:cubicBezTo>
                  <a:cubicBezTo>
                    <a:pt x="206200" y="186837"/>
                    <a:pt x="208877" y="184160"/>
                    <a:pt x="211346" y="181286"/>
                  </a:cubicBezTo>
                  <a:lnTo>
                    <a:pt x="223113" y="181286"/>
                  </a:lnTo>
                  <a:lnTo>
                    <a:pt x="223113" y="220627"/>
                  </a:lnTo>
                  <a:cubicBezTo>
                    <a:pt x="223113" y="231496"/>
                    <a:pt x="231915" y="240298"/>
                    <a:pt x="242783" y="240298"/>
                  </a:cubicBezTo>
                  <a:cubicBezTo>
                    <a:pt x="253652" y="240298"/>
                    <a:pt x="262454" y="231496"/>
                    <a:pt x="262454" y="220627"/>
                  </a:cubicBezTo>
                  <a:lnTo>
                    <a:pt x="262454" y="115807"/>
                  </a:lnTo>
                  <a:lnTo>
                    <a:pt x="299550" y="115807"/>
                  </a:lnTo>
                  <a:cubicBezTo>
                    <a:pt x="311658" y="115726"/>
                    <a:pt x="321403" y="105855"/>
                    <a:pt x="321322" y="93747"/>
                  </a:cubicBezTo>
                  <a:cubicBezTo>
                    <a:pt x="321286" y="87065"/>
                    <a:pt x="318196" y="80768"/>
                    <a:pt x="312933" y="76646"/>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6" name="CasellaDiTesto 185">
              <a:extLst>
                <a:ext uri="{FF2B5EF4-FFF2-40B4-BE49-F238E27FC236}">
                  <a16:creationId xmlns:a16="http://schemas.microsoft.com/office/drawing/2014/main" id="{42563B60-87F3-991B-0B29-519B1DCD16B2}"/>
                </a:ext>
              </a:extLst>
            </p:cNvPr>
            <p:cNvSpPr txBox="1"/>
            <p:nvPr/>
          </p:nvSpPr>
          <p:spPr>
            <a:xfrm>
              <a:off x="3561219" y="2703704"/>
              <a:ext cx="2080009" cy="3170099"/>
            </a:xfrm>
            <a:prstGeom prst="rect">
              <a:avLst/>
            </a:prstGeom>
            <a:noFill/>
          </p:spPr>
          <p:txBody>
            <a:bodyPr wrap="square">
              <a:spAutoFit/>
            </a:bodyPr>
            <a:lstStyle/>
            <a:p>
              <a:pPr>
                <a:defRPr/>
              </a:pPr>
              <a:r>
                <a:rPr lang="en-US" sz="2000" dirty="0">
                  <a:latin typeface="Proxima Nova Thin" panose="02000506030000020004" pitchFamily="2" charset="0"/>
                </a:rPr>
                <a:t>Incorporation of protection objectives into to sector-specific responses.</a:t>
              </a:r>
            </a:p>
            <a:p>
              <a:pPr>
                <a:defRPr/>
              </a:pPr>
              <a:endParaRPr lang="en-US" sz="2000" dirty="0">
                <a:latin typeface="Proxima Nova Thin" panose="02000506030000020004" pitchFamily="2" charset="0"/>
              </a:endParaRPr>
            </a:p>
            <a:p>
              <a:pPr>
                <a:defRPr/>
              </a:pPr>
              <a:r>
                <a:rPr lang="en-US" sz="2000" dirty="0">
                  <a:latin typeface="Proxima Nova Thin" panose="02000506030000020004" pitchFamily="2" charset="0"/>
                </a:rPr>
                <a:t>Requires some protection knowledge/expertise.</a:t>
              </a:r>
            </a:p>
          </p:txBody>
        </p:sp>
        <p:sp>
          <p:nvSpPr>
            <p:cNvPr id="188" name="Elemento grafico 36">
              <a:extLst>
                <a:ext uri="{FF2B5EF4-FFF2-40B4-BE49-F238E27FC236}">
                  <a16:creationId xmlns:a16="http://schemas.microsoft.com/office/drawing/2014/main" id="{313432E5-4D71-7E28-B2AB-5305BACCF1FD}"/>
                </a:ext>
              </a:extLst>
            </p:cNvPr>
            <p:cNvSpPr/>
            <p:nvPr/>
          </p:nvSpPr>
          <p:spPr>
            <a:xfrm>
              <a:off x="3338359" y="28098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189" name="Elemento grafico 36">
              <a:extLst>
                <a:ext uri="{FF2B5EF4-FFF2-40B4-BE49-F238E27FC236}">
                  <a16:creationId xmlns:a16="http://schemas.microsoft.com/office/drawing/2014/main" id="{F1CAE166-57A3-61EE-D8AE-5E26A4877795}"/>
                </a:ext>
              </a:extLst>
            </p:cNvPr>
            <p:cNvSpPr/>
            <p:nvPr/>
          </p:nvSpPr>
          <p:spPr>
            <a:xfrm>
              <a:off x="3338359" y="462642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grpSp>
      <p:grpSp>
        <p:nvGrpSpPr>
          <p:cNvPr id="194" name="Gruppo 193">
            <a:extLst>
              <a:ext uri="{FF2B5EF4-FFF2-40B4-BE49-F238E27FC236}">
                <a16:creationId xmlns:a16="http://schemas.microsoft.com/office/drawing/2014/main" id="{90D887B9-11BF-2FA0-617A-5188B79B49EB}"/>
              </a:ext>
            </a:extLst>
          </p:cNvPr>
          <p:cNvGrpSpPr/>
          <p:nvPr/>
        </p:nvGrpSpPr>
        <p:grpSpPr>
          <a:xfrm>
            <a:off x="6371131" y="3078755"/>
            <a:ext cx="2755243" cy="2554545"/>
            <a:chOff x="5911895" y="2703704"/>
            <a:chExt cx="2755243" cy="2554545"/>
          </a:xfrm>
        </p:grpSpPr>
        <p:sp>
          <p:nvSpPr>
            <p:cNvPr id="190" name="CasellaDiTesto 189">
              <a:extLst>
                <a:ext uri="{FF2B5EF4-FFF2-40B4-BE49-F238E27FC236}">
                  <a16:creationId xmlns:a16="http://schemas.microsoft.com/office/drawing/2014/main" id="{F7593FC6-4F94-2CC5-45EC-423E8052BEA3}"/>
                </a:ext>
              </a:extLst>
            </p:cNvPr>
            <p:cNvSpPr txBox="1"/>
            <p:nvPr/>
          </p:nvSpPr>
          <p:spPr>
            <a:xfrm>
              <a:off x="5911895" y="2703704"/>
              <a:ext cx="2557877" cy="2554545"/>
            </a:xfrm>
            <a:prstGeom prst="rect">
              <a:avLst/>
            </a:prstGeom>
            <a:noFill/>
          </p:spPr>
          <p:txBody>
            <a:bodyPr wrap="square">
              <a:spAutoFit/>
            </a:bodyPr>
            <a:lstStyle/>
            <a:p>
              <a:pPr algn="r">
                <a:defRPr/>
              </a:pPr>
              <a:r>
                <a:rPr lang="en-US" sz="2000" dirty="0">
                  <a:latin typeface="Proxima Nova Thin" panose="02000506030000020004" pitchFamily="2" charset="0"/>
                </a:rPr>
                <a:t>A sector in itself.</a:t>
              </a:r>
            </a:p>
            <a:p>
              <a:pPr algn="r">
                <a:defRPr/>
              </a:pPr>
              <a:endParaRPr lang="en-US" sz="2000" dirty="0">
                <a:latin typeface="Proxima Nova Thin" panose="02000506030000020004" pitchFamily="2" charset="0"/>
              </a:endParaRPr>
            </a:p>
            <a:p>
              <a:pPr algn="r">
                <a:defRPr/>
              </a:pPr>
              <a:r>
                <a:rPr lang="en-US" sz="2000" dirty="0">
                  <a:latin typeface="Proxima Nova Thin" panose="02000506030000020004" pitchFamily="2" charset="0"/>
                </a:rPr>
                <a:t>Protection is the primary objective.</a:t>
              </a:r>
            </a:p>
            <a:p>
              <a:pPr algn="r">
                <a:defRPr/>
              </a:pPr>
              <a:endParaRPr lang="en-US" sz="2000" dirty="0">
                <a:latin typeface="Proxima Nova Thin" panose="02000506030000020004" pitchFamily="2" charset="0"/>
              </a:endParaRPr>
            </a:p>
            <a:p>
              <a:pPr algn="r">
                <a:defRPr/>
              </a:pPr>
              <a:r>
                <a:rPr lang="en-US" sz="2000" dirty="0">
                  <a:latin typeface="Proxima Nova Thin" panose="02000506030000020004" pitchFamily="2" charset="0"/>
                </a:rPr>
                <a:t>Delivered by actors with protection expertise.</a:t>
              </a:r>
            </a:p>
          </p:txBody>
        </p:sp>
        <p:sp>
          <p:nvSpPr>
            <p:cNvPr id="191" name="Elemento grafico 36">
              <a:extLst>
                <a:ext uri="{FF2B5EF4-FFF2-40B4-BE49-F238E27FC236}">
                  <a16:creationId xmlns:a16="http://schemas.microsoft.com/office/drawing/2014/main" id="{57260B2B-2CC2-EF26-6D35-48DC650807B2}"/>
                </a:ext>
              </a:extLst>
            </p:cNvPr>
            <p:cNvSpPr/>
            <p:nvPr/>
          </p:nvSpPr>
          <p:spPr>
            <a:xfrm>
              <a:off x="8471191" y="28098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192" name="Elemento grafico 36">
              <a:extLst>
                <a:ext uri="{FF2B5EF4-FFF2-40B4-BE49-F238E27FC236}">
                  <a16:creationId xmlns:a16="http://schemas.microsoft.com/office/drawing/2014/main" id="{F198225E-FAAC-3B5A-991F-0A19C32E81EC}"/>
                </a:ext>
              </a:extLst>
            </p:cNvPr>
            <p:cNvSpPr/>
            <p:nvPr/>
          </p:nvSpPr>
          <p:spPr>
            <a:xfrm>
              <a:off x="8471191" y="34194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193" name="Elemento grafico 36">
              <a:extLst>
                <a:ext uri="{FF2B5EF4-FFF2-40B4-BE49-F238E27FC236}">
                  <a16:creationId xmlns:a16="http://schemas.microsoft.com/office/drawing/2014/main" id="{52283F68-5E31-D8F4-4590-7C8C58DE9C4E}"/>
                </a:ext>
              </a:extLst>
            </p:cNvPr>
            <p:cNvSpPr/>
            <p:nvPr/>
          </p:nvSpPr>
          <p:spPr>
            <a:xfrm>
              <a:off x="8471191" y="465081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grpSp>
    </p:spTree>
    <p:extLst>
      <p:ext uri="{BB962C8B-B14F-4D97-AF65-F5344CB8AC3E}">
        <p14:creationId xmlns:p14="http://schemas.microsoft.com/office/powerpoint/2010/main" val="117343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2EEA1DD9-0A0C-723B-E96D-6DD7C7D76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879326" y="1548294"/>
            <a:ext cx="6614935" cy="5759771"/>
          </a:xfrm>
          <a:prstGeom prst="rect">
            <a:avLst/>
          </a:prstGeom>
        </p:spPr>
      </p:pic>
      <p:sp>
        <p:nvSpPr>
          <p:cNvPr id="3" name="CasellaDiTesto 2">
            <a:extLst>
              <a:ext uri="{FF2B5EF4-FFF2-40B4-BE49-F238E27FC236}">
                <a16:creationId xmlns:a16="http://schemas.microsoft.com/office/drawing/2014/main" id="{4A845F36-6E41-C6D1-8040-9D2F537D4D7E}"/>
              </a:ext>
            </a:extLst>
          </p:cNvPr>
          <p:cNvSpPr txBox="1"/>
          <p:nvPr/>
        </p:nvSpPr>
        <p:spPr>
          <a:xfrm>
            <a:off x="1642379" y="378424"/>
            <a:ext cx="7344616"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Key messages for Activity 3</a:t>
            </a:r>
          </a:p>
        </p:txBody>
      </p:sp>
      <p:pic>
        <p:nvPicPr>
          <p:cNvPr id="5" name="Elemento grafico 4">
            <a:extLst>
              <a:ext uri="{FF2B5EF4-FFF2-40B4-BE49-F238E27FC236}">
                <a16:creationId xmlns:a16="http://schemas.microsoft.com/office/drawing/2014/main" id="{690D3D04-B137-DCCE-E84B-1203B82A8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6" name="CasellaDiTesto 5">
            <a:extLst>
              <a:ext uri="{FF2B5EF4-FFF2-40B4-BE49-F238E27FC236}">
                <a16:creationId xmlns:a16="http://schemas.microsoft.com/office/drawing/2014/main" id="{889986B7-096F-953F-653E-AF3502F9031B}"/>
              </a:ext>
            </a:extLst>
          </p:cNvPr>
          <p:cNvSpPr txBox="1"/>
          <p:nvPr/>
        </p:nvSpPr>
        <p:spPr>
          <a:xfrm>
            <a:off x="2774697" y="1637193"/>
            <a:ext cx="6088201" cy="4708981"/>
          </a:xfrm>
          <a:prstGeom prst="rect">
            <a:avLst/>
          </a:prstGeom>
          <a:noFill/>
        </p:spPr>
        <p:txBody>
          <a:bodyPr wrap="square">
            <a:spAutoFit/>
          </a:bodyPr>
          <a:lstStyle/>
          <a:p>
            <a:r>
              <a:rPr lang="en-IN" sz="2000" dirty="0">
                <a:latin typeface="Proxima Nova Thin" panose="02000506030000020004" pitchFamily="2" charset="0"/>
              </a:rPr>
              <a:t>Protection of older persons affected and at risk must inform humanitarian decision-making and response to ensure the enjoyment of rights. </a:t>
            </a:r>
          </a:p>
          <a:p>
            <a:endParaRPr lang="en-IN" sz="2000" dirty="0">
              <a:latin typeface="Proxima Nova Thin" panose="02000506030000020004" pitchFamily="2" charset="0"/>
            </a:endParaRPr>
          </a:p>
          <a:p>
            <a:r>
              <a:rPr lang="en-IN" sz="2000" dirty="0">
                <a:latin typeface="Proxima Nova Thin" panose="02000506030000020004" pitchFamily="2" charset="0"/>
              </a:rPr>
              <a:t>Protection is an objective, which requires full and equal respect for the right of all individuals; and also a legal responsibility.</a:t>
            </a:r>
          </a:p>
          <a:p>
            <a:endParaRPr lang="en-IN" sz="2000" dirty="0">
              <a:latin typeface="Proxima Nova Thin" panose="02000506030000020004" pitchFamily="2" charset="0"/>
            </a:endParaRPr>
          </a:p>
          <a:p>
            <a:r>
              <a:rPr lang="en-US" sz="2000" dirty="0">
                <a:latin typeface="Proxima Nova Thin" panose="02000506030000020004" pitchFamily="2" charset="0"/>
              </a:rPr>
              <a:t>When providing protection and assistance, adopt a twin-track approach to addressing the needs of older persons and older persons with disabilities, ensuring that responses are age inclusive (mainstreaming approach) and that responses address the specific barriers and needs experienced by older persons (targeted approach).</a:t>
            </a:r>
          </a:p>
        </p:txBody>
      </p:sp>
      <p:sp>
        <p:nvSpPr>
          <p:cNvPr id="12" name="Rettangolo 11">
            <a:extLst>
              <a:ext uri="{FF2B5EF4-FFF2-40B4-BE49-F238E27FC236}">
                <a16:creationId xmlns:a16="http://schemas.microsoft.com/office/drawing/2014/main" id="{66C3AE98-5253-99E9-E3C1-907BE5856B55}"/>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3" name="Picture 7">
            <a:extLst>
              <a:ext uri="{FF2B5EF4-FFF2-40B4-BE49-F238E27FC236}">
                <a16:creationId xmlns:a16="http://schemas.microsoft.com/office/drawing/2014/main" id="{E7C67A6F-1995-B100-996E-DBB6651C5F1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a:extLst>
              <a:ext uri="{FF2B5EF4-FFF2-40B4-BE49-F238E27FC236}">
                <a16:creationId xmlns:a16="http://schemas.microsoft.com/office/drawing/2014/main" id="{0D5EF6CB-9643-14B2-EFDD-73884E078433}"/>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2" name="Figura a mano libera 21">
            <a:extLst>
              <a:ext uri="{FF2B5EF4-FFF2-40B4-BE49-F238E27FC236}">
                <a16:creationId xmlns:a16="http://schemas.microsoft.com/office/drawing/2014/main" id="{35D43D01-6B36-94AF-605B-6670D1149365}"/>
              </a:ext>
            </a:extLst>
          </p:cNvPr>
          <p:cNvSpPr/>
          <p:nvPr/>
        </p:nvSpPr>
        <p:spPr>
          <a:xfrm rot="20700000">
            <a:off x="7021577" y="453446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3" name="Elemento grafico 36">
            <a:extLst>
              <a:ext uri="{FF2B5EF4-FFF2-40B4-BE49-F238E27FC236}">
                <a16:creationId xmlns:a16="http://schemas.microsoft.com/office/drawing/2014/main" id="{910B282F-D3F7-4EC7-DFF1-1F4EA5DC0882}"/>
              </a:ext>
            </a:extLst>
          </p:cNvPr>
          <p:cNvSpPr/>
          <p:nvPr/>
        </p:nvSpPr>
        <p:spPr>
          <a:xfrm rot="18660181">
            <a:off x="11361806" y="6355606"/>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24" name="Elemento grafico 36">
            <a:extLst>
              <a:ext uri="{FF2B5EF4-FFF2-40B4-BE49-F238E27FC236}">
                <a16:creationId xmlns:a16="http://schemas.microsoft.com/office/drawing/2014/main" id="{E8739375-3D6F-6EE6-E3A9-71BBD17BAFB3}"/>
              </a:ext>
            </a:extLst>
          </p:cNvPr>
          <p:cNvSpPr/>
          <p:nvPr/>
        </p:nvSpPr>
        <p:spPr>
          <a:xfrm>
            <a:off x="2387924" y="171417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Elemento grafico 36">
            <a:extLst>
              <a:ext uri="{FF2B5EF4-FFF2-40B4-BE49-F238E27FC236}">
                <a16:creationId xmlns:a16="http://schemas.microsoft.com/office/drawing/2014/main" id="{9FD1D0AC-8184-EAB8-8255-4BEB578B92F0}"/>
              </a:ext>
            </a:extLst>
          </p:cNvPr>
          <p:cNvSpPr/>
          <p:nvPr/>
        </p:nvSpPr>
        <p:spPr>
          <a:xfrm>
            <a:off x="2387924" y="294662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6" name="Elemento grafico 36">
            <a:extLst>
              <a:ext uri="{FF2B5EF4-FFF2-40B4-BE49-F238E27FC236}">
                <a16:creationId xmlns:a16="http://schemas.microsoft.com/office/drawing/2014/main" id="{E4489B15-1BEA-6483-77CC-16E7FD61A208}"/>
              </a:ext>
            </a:extLst>
          </p:cNvPr>
          <p:cNvSpPr/>
          <p:nvPr/>
        </p:nvSpPr>
        <p:spPr>
          <a:xfrm>
            <a:off x="2387924" y="417906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339073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E13FCD-C770-050C-8DB0-2BC89ADB60F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5E301B82-62EF-CFE8-A69C-D19460536F71}"/>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4" name="CasellaDiTesto 3">
            <a:extLst>
              <a:ext uri="{FF2B5EF4-FFF2-40B4-BE49-F238E27FC236}">
                <a16:creationId xmlns:a16="http://schemas.microsoft.com/office/drawing/2014/main" id="{E50C42CE-1C47-497F-D2F7-D0C4FD97D154}"/>
              </a:ext>
            </a:extLst>
          </p:cNvPr>
          <p:cNvSpPr txBox="1"/>
          <p:nvPr/>
        </p:nvSpPr>
        <p:spPr>
          <a:xfrm>
            <a:off x="3612491" y="720231"/>
            <a:ext cx="5974872"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Learning Objectives</a:t>
            </a:r>
          </a:p>
        </p:txBody>
      </p:sp>
      <p:sp>
        <p:nvSpPr>
          <p:cNvPr id="5" name="CasellaDiTesto 4">
            <a:extLst>
              <a:ext uri="{FF2B5EF4-FFF2-40B4-BE49-F238E27FC236}">
                <a16:creationId xmlns:a16="http://schemas.microsoft.com/office/drawing/2014/main" id="{210FCCBD-5E92-91F5-5707-67FA63A6D0E9}"/>
              </a:ext>
            </a:extLst>
          </p:cNvPr>
          <p:cNvSpPr txBox="1"/>
          <p:nvPr/>
        </p:nvSpPr>
        <p:spPr>
          <a:xfrm>
            <a:off x="2779190" y="2145121"/>
            <a:ext cx="6531066" cy="3477875"/>
          </a:xfrm>
          <a:prstGeom prst="rect">
            <a:avLst/>
          </a:prstGeom>
          <a:noFill/>
        </p:spPr>
        <p:txBody>
          <a:bodyPr wrap="square" rtlCol="0">
            <a:spAutoFit/>
          </a:bodyPr>
          <a:lstStyle/>
          <a:p>
            <a:pPr lvl="0"/>
            <a:r>
              <a:rPr lang="en-US" sz="2000" dirty="0">
                <a:latin typeface="Proxima Nova Thin" panose="02000506030000020004" pitchFamily="2" charset="0"/>
              </a:rPr>
              <a:t>Describe key linkages related to older age in the definition of protection</a:t>
            </a:r>
          </a:p>
          <a:p>
            <a:pPr lvl="0"/>
            <a:endParaRPr lang="en-IN" sz="2000" dirty="0">
              <a:latin typeface="Proxima Nova Thin" panose="02000506030000020004" pitchFamily="2" charset="0"/>
            </a:endParaRPr>
          </a:p>
          <a:p>
            <a:r>
              <a:rPr lang="en-US" sz="2000" dirty="0">
                <a:latin typeface="Proxima Nova Thin" panose="02000506030000020004" pitchFamily="2" charset="0"/>
                <a:ea typeface="MS PGothic"/>
              </a:rPr>
              <a:t>Understand the key players in the protection of older persons</a:t>
            </a:r>
            <a:endParaRPr lang="en-IN" sz="2000" dirty="0">
              <a:latin typeface="Proxima Nova Thin" panose="02000506030000020004" pitchFamily="2" charset="0"/>
              <a:ea typeface="MS PGothic"/>
            </a:endParaRPr>
          </a:p>
          <a:p>
            <a:endParaRPr lang="en-US" sz="2000" dirty="0">
              <a:latin typeface="Proxima Nova Thin" panose="02000506030000020004" pitchFamily="2" charset="0"/>
            </a:endParaRPr>
          </a:p>
          <a:p>
            <a:r>
              <a:rPr lang="en-US" sz="2000" dirty="0">
                <a:latin typeface="Proxima Nova Thin" panose="02000506030000020004" pitchFamily="2" charset="0"/>
              </a:rPr>
              <a:t>Identify main protection concerns of older men and women</a:t>
            </a:r>
          </a:p>
          <a:p>
            <a:endParaRPr lang="en-US" sz="2000" dirty="0">
              <a:latin typeface="Proxima Nova Thin" panose="02000506030000020004" pitchFamily="2" charset="0"/>
            </a:endParaRPr>
          </a:p>
          <a:p>
            <a:r>
              <a:rPr lang="en-US" sz="2000" dirty="0">
                <a:latin typeface="Proxima Nova Thin" panose="02000506030000020004" pitchFamily="2" charset="0"/>
              </a:rPr>
              <a:t>Identify sets to identify and address protection risks in </a:t>
            </a:r>
            <a:r>
              <a:rPr lang="en-US" sz="2000" dirty="0" err="1">
                <a:latin typeface="Proxima Nova Thin" panose="02000506030000020004" pitchFamily="2" charset="0"/>
              </a:rPr>
              <a:t>programme</a:t>
            </a:r>
            <a:r>
              <a:rPr lang="en-US" sz="2000" dirty="0">
                <a:latin typeface="Proxima Nova Thin" panose="02000506030000020004" pitchFamily="2" charset="0"/>
              </a:rPr>
              <a:t> approaches. </a:t>
            </a:r>
            <a:r>
              <a:rPr lang="en-IN" sz="2000" dirty="0">
                <a:latin typeface="Proxima Nova Thin" panose="02000506030000020004" pitchFamily="2" charset="0"/>
              </a:rPr>
              <a:t> </a:t>
            </a:r>
            <a:endParaRPr lang="en-US" sz="2000" kern="0" dirty="0">
              <a:latin typeface="Proxima Nova Thin" panose="02000506030000020004" pitchFamily="2" charset="0"/>
              <a:ea typeface="MS PGothic"/>
            </a:endParaRPr>
          </a:p>
        </p:txBody>
      </p:sp>
      <p:sp>
        <p:nvSpPr>
          <p:cNvPr id="10" name="Figura a mano libera 9">
            <a:extLst>
              <a:ext uri="{FF2B5EF4-FFF2-40B4-BE49-F238E27FC236}">
                <a16:creationId xmlns:a16="http://schemas.microsoft.com/office/drawing/2014/main" id="{9E1C1B30-2FD7-8229-7643-C6F7CF6B84E2}"/>
              </a:ext>
            </a:extLst>
          </p:cNvPr>
          <p:cNvSpPr/>
          <p:nvPr/>
        </p:nvSpPr>
        <p:spPr>
          <a:xfrm rot="5862969">
            <a:off x="-4298440" y="562698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2" name="Elemento grafico 8">
            <a:extLst>
              <a:ext uri="{FF2B5EF4-FFF2-40B4-BE49-F238E27FC236}">
                <a16:creationId xmlns:a16="http://schemas.microsoft.com/office/drawing/2014/main" id="{9004F5AF-695D-4410-4884-DB41043E3F03}"/>
              </a:ext>
            </a:extLst>
          </p:cNvPr>
          <p:cNvSpPr/>
          <p:nvPr/>
        </p:nvSpPr>
        <p:spPr>
          <a:xfrm rot="5400000">
            <a:off x="10651135" y="183001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6" name="Elemento grafico 5">
            <a:extLst>
              <a:ext uri="{FF2B5EF4-FFF2-40B4-BE49-F238E27FC236}">
                <a16:creationId xmlns:a16="http://schemas.microsoft.com/office/drawing/2014/main" id="{046F9491-50C8-92DA-2A62-66C000747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19" name="Picture 7">
            <a:extLst>
              <a:ext uri="{FF2B5EF4-FFF2-40B4-BE49-F238E27FC236}">
                <a16:creationId xmlns:a16="http://schemas.microsoft.com/office/drawing/2014/main" id="{8DF92741-2FFC-DBA1-7CA9-B1FFB95379A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emento grafico 36">
            <a:extLst>
              <a:ext uri="{FF2B5EF4-FFF2-40B4-BE49-F238E27FC236}">
                <a16:creationId xmlns:a16="http://schemas.microsoft.com/office/drawing/2014/main" id="{FE2BA8D5-1781-37D8-B1C3-272B95DF2DFE}"/>
              </a:ext>
            </a:extLst>
          </p:cNvPr>
          <p:cNvSpPr/>
          <p:nvPr/>
        </p:nvSpPr>
        <p:spPr>
          <a:xfrm>
            <a:off x="2514990" y="224455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1" name="Elemento grafico 36">
            <a:extLst>
              <a:ext uri="{FF2B5EF4-FFF2-40B4-BE49-F238E27FC236}">
                <a16:creationId xmlns:a16="http://schemas.microsoft.com/office/drawing/2014/main" id="{5715D47E-96D6-72AE-ACB3-F4040254C61B}"/>
              </a:ext>
            </a:extLst>
          </p:cNvPr>
          <p:cNvSpPr/>
          <p:nvPr/>
        </p:nvSpPr>
        <p:spPr>
          <a:xfrm>
            <a:off x="2514990" y="314435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2" name="Elemento grafico 36">
            <a:extLst>
              <a:ext uri="{FF2B5EF4-FFF2-40B4-BE49-F238E27FC236}">
                <a16:creationId xmlns:a16="http://schemas.microsoft.com/office/drawing/2014/main" id="{40A416B5-2F87-26EA-CFF8-F42484A73CF5}"/>
              </a:ext>
            </a:extLst>
          </p:cNvPr>
          <p:cNvSpPr/>
          <p:nvPr/>
        </p:nvSpPr>
        <p:spPr>
          <a:xfrm>
            <a:off x="2514990" y="407699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7" name="Elemento grafico 36">
            <a:extLst>
              <a:ext uri="{FF2B5EF4-FFF2-40B4-BE49-F238E27FC236}">
                <a16:creationId xmlns:a16="http://schemas.microsoft.com/office/drawing/2014/main" id="{50E929CD-4BD3-5229-3F09-47B063D1DA45}"/>
              </a:ext>
            </a:extLst>
          </p:cNvPr>
          <p:cNvSpPr/>
          <p:nvPr/>
        </p:nvSpPr>
        <p:spPr>
          <a:xfrm>
            <a:off x="2514990" y="496764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791964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4D8F4A4-CEB5-DF43-19C3-1B8E04950B08}"/>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FFCD058F-050B-899B-32CE-206B288DC9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EC43308B-2E5B-2CAA-C0A7-ACDAA99CC8B2}"/>
              </a:ext>
            </a:extLst>
          </p:cNvPr>
          <p:cNvSpPr txBox="1"/>
          <p:nvPr/>
        </p:nvSpPr>
        <p:spPr>
          <a:xfrm>
            <a:off x="749051" y="378424"/>
            <a:ext cx="8773434"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Key messages for session</a:t>
            </a:r>
          </a:p>
        </p:txBody>
      </p:sp>
      <p:sp>
        <p:nvSpPr>
          <p:cNvPr id="5" name="CasellaDiTesto 4">
            <a:extLst>
              <a:ext uri="{FF2B5EF4-FFF2-40B4-BE49-F238E27FC236}">
                <a16:creationId xmlns:a16="http://schemas.microsoft.com/office/drawing/2014/main" id="{64C92C8B-5B63-90A3-69CA-7F0FB492E06E}"/>
              </a:ext>
            </a:extLst>
          </p:cNvPr>
          <p:cNvSpPr txBox="1"/>
          <p:nvPr/>
        </p:nvSpPr>
        <p:spPr>
          <a:xfrm>
            <a:off x="3113947" y="2192652"/>
            <a:ext cx="6189082" cy="3785652"/>
          </a:xfrm>
          <a:prstGeom prst="rect">
            <a:avLst/>
          </a:prstGeom>
          <a:noFill/>
        </p:spPr>
        <p:txBody>
          <a:bodyPr wrap="square">
            <a:spAutoFit/>
          </a:bodyPr>
          <a:lstStyle/>
          <a:p>
            <a:r>
              <a:rPr lang="en-GB" sz="2000" dirty="0">
                <a:latin typeface="Proxima Nova Thin" panose="02000506030000020004" pitchFamily="2" charset="0"/>
              </a:rPr>
              <a:t>at increased threat of abuse, neglect, safety and discrimination.</a:t>
            </a:r>
          </a:p>
          <a:p>
            <a:endParaRPr lang="en-GB" sz="2000" dirty="0">
              <a:latin typeface="Proxima Nova Thin" panose="02000506030000020004" pitchFamily="2" charset="0"/>
            </a:endParaRPr>
          </a:p>
          <a:p>
            <a:r>
              <a:rPr lang="en-GB" sz="2000" dirty="0">
                <a:latin typeface="Proxima Nova Thin" panose="02000506030000020004" pitchFamily="2" charset="0"/>
              </a:rPr>
              <a:t>not systematically and effectively involved in community and humanitarian response.</a:t>
            </a:r>
          </a:p>
          <a:p>
            <a:endParaRPr lang="en-IN" sz="2000" dirty="0">
              <a:latin typeface="Proxima Nova Thin" panose="02000506030000020004" pitchFamily="2" charset="0"/>
            </a:endParaRPr>
          </a:p>
          <a:p>
            <a:r>
              <a:rPr lang="en-GB" sz="2000" dirty="0">
                <a:latin typeface="Proxima Nova Thin" panose="02000506030000020004" pitchFamily="2" charset="0"/>
              </a:rPr>
              <a:t>not being involved in the design of appropriate responses due to limited participation and lack of information.</a:t>
            </a:r>
          </a:p>
          <a:p>
            <a:endParaRPr lang="en-GB" sz="2000" dirty="0">
              <a:latin typeface="Proxima Nova Thin" panose="02000506030000020004" pitchFamily="2" charset="0"/>
            </a:endParaRPr>
          </a:p>
          <a:p>
            <a:r>
              <a:rPr lang="en-IN" sz="2000" dirty="0">
                <a:latin typeface="Proxima Nova Thin" panose="02000506030000020004" pitchFamily="2" charset="0"/>
              </a:rPr>
              <a:t>key actors to be involved effectively and supported in securing their rights.</a:t>
            </a:r>
          </a:p>
        </p:txBody>
      </p:sp>
      <p:sp>
        <p:nvSpPr>
          <p:cNvPr id="6" name="Elemento grafico 36">
            <a:extLst>
              <a:ext uri="{FF2B5EF4-FFF2-40B4-BE49-F238E27FC236}">
                <a16:creationId xmlns:a16="http://schemas.microsoft.com/office/drawing/2014/main" id="{BF286F03-7A53-6F86-BE02-5B56536CDE6B}"/>
              </a:ext>
            </a:extLst>
          </p:cNvPr>
          <p:cNvSpPr/>
          <p:nvPr/>
        </p:nvSpPr>
        <p:spPr>
          <a:xfrm>
            <a:off x="2825815" y="230694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8" name="Elemento grafico 28">
            <a:extLst>
              <a:ext uri="{FF2B5EF4-FFF2-40B4-BE49-F238E27FC236}">
                <a16:creationId xmlns:a16="http://schemas.microsoft.com/office/drawing/2014/main" id="{408BA647-F5F3-8688-FE3D-639DFA29A3B4}"/>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dirty="0"/>
          </a:p>
        </p:txBody>
      </p:sp>
      <p:pic>
        <p:nvPicPr>
          <p:cNvPr id="9" name="Elemento grafico 8">
            <a:extLst>
              <a:ext uri="{FF2B5EF4-FFF2-40B4-BE49-F238E27FC236}">
                <a16:creationId xmlns:a16="http://schemas.microsoft.com/office/drawing/2014/main" id="{3E769693-7EDB-A781-CB54-CE614000A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
            <a:off x="9584890" y="881269"/>
            <a:ext cx="7359886" cy="6408418"/>
          </a:xfrm>
          <a:prstGeom prst="rect">
            <a:avLst/>
          </a:prstGeom>
        </p:spPr>
      </p:pic>
      <p:sp>
        <p:nvSpPr>
          <p:cNvPr id="10" name="Elemento grafico 8">
            <a:extLst>
              <a:ext uri="{FF2B5EF4-FFF2-40B4-BE49-F238E27FC236}">
                <a16:creationId xmlns:a16="http://schemas.microsoft.com/office/drawing/2014/main" id="{5E20CEBB-BD3F-E955-5D1E-03044D0A6681}"/>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
        <p:nvSpPr>
          <p:cNvPr id="11" name="Elemento grafico 36">
            <a:extLst>
              <a:ext uri="{FF2B5EF4-FFF2-40B4-BE49-F238E27FC236}">
                <a16:creationId xmlns:a16="http://schemas.microsoft.com/office/drawing/2014/main" id="{B87C4F09-4D10-F842-AEF9-B989EC6C2DCE}"/>
              </a:ext>
            </a:extLst>
          </p:cNvPr>
          <p:cNvSpPr/>
          <p:nvPr/>
        </p:nvSpPr>
        <p:spPr>
          <a:xfrm>
            <a:off x="2825815" y="326048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2" name="Elemento grafico 36">
            <a:extLst>
              <a:ext uri="{FF2B5EF4-FFF2-40B4-BE49-F238E27FC236}">
                <a16:creationId xmlns:a16="http://schemas.microsoft.com/office/drawing/2014/main" id="{F3BBC2BF-C304-873A-12D8-21C52EA2D9B7}"/>
              </a:ext>
            </a:extLst>
          </p:cNvPr>
          <p:cNvSpPr/>
          <p:nvPr/>
        </p:nvSpPr>
        <p:spPr>
          <a:xfrm>
            <a:off x="2825815" y="413778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3" name="Elemento grafico 36">
            <a:extLst>
              <a:ext uri="{FF2B5EF4-FFF2-40B4-BE49-F238E27FC236}">
                <a16:creationId xmlns:a16="http://schemas.microsoft.com/office/drawing/2014/main" id="{EA695497-E03B-05B1-FD89-3A7CE66AEBA4}"/>
              </a:ext>
            </a:extLst>
          </p:cNvPr>
          <p:cNvSpPr/>
          <p:nvPr/>
        </p:nvSpPr>
        <p:spPr>
          <a:xfrm>
            <a:off x="2825815" y="535475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79A3220-1E8E-54F9-6298-F9C7AEC26A06}"/>
              </a:ext>
            </a:extLst>
          </p:cNvPr>
          <p:cNvSpPr/>
          <p:nvPr/>
        </p:nvSpPr>
        <p:spPr>
          <a:xfrm rot="3829088">
            <a:off x="-3359274" y="266919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7" name="CasellaDiTesto 16">
            <a:extLst>
              <a:ext uri="{FF2B5EF4-FFF2-40B4-BE49-F238E27FC236}">
                <a16:creationId xmlns:a16="http://schemas.microsoft.com/office/drawing/2014/main" id="{8823BD6C-696B-633F-4644-FF7DD133B6CF}"/>
              </a:ext>
            </a:extLst>
          </p:cNvPr>
          <p:cNvSpPr txBox="1"/>
          <p:nvPr/>
        </p:nvSpPr>
        <p:spPr>
          <a:xfrm>
            <a:off x="1956958" y="1396973"/>
            <a:ext cx="3947647" cy="400110"/>
          </a:xfrm>
          <a:prstGeom prst="rect">
            <a:avLst/>
          </a:prstGeom>
          <a:noFill/>
        </p:spPr>
        <p:txBody>
          <a:bodyPr wrap="square">
            <a:spAutoFit/>
          </a:bodyPr>
          <a:lstStyle/>
          <a:p>
            <a:r>
              <a:rPr lang="en-GB" sz="2000" dirty="0">
                <a:latin typeface="Proxima Nova Thin" panose="02000506030000020004" pitchFamily="2" charset="0"/>
              </a:rPr>
              <a:t>Older Persons on the move are:</a:t>
            </a:r>
          </a:p>
        </p:txBody>
      </p:sp>
    </p:spTree>
    <p:extLst>
      <p:ext uri="{BB962C8B-B14F-4D97-AF65-F5344CB8AC3E}">
        <p14:creationId xmlns:p14="http://schemas.microsoft.com/office/powerpoint/2010/main" val="56208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emento grafico 28">
            <a:extLst>
              <a:ext uri="{FF2B5EF4-FFF2-40B4-BE49-F238E27FC236}">
                <a16:creationId xmlns:a16="http://schemas.microsoft.com/office/drawing/2014/main" id="{1C93E8C8-9508-36EE-D1AF-D408E2163E2A}"/>
              </a:ext>
            </a:extLst>
          </p:cNvPr>
          <p:cNvSpPr/>
          <p:nvPr/>
        </p:nvSpPr>
        <p:spPr>
          <a:xfrm flipH="1">
            <a:off x="8830607" y="2077421"/>
            <a:ext cx="5551252" cy="628972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 name="Elemento grafico 2">
            <a:extLst>
              <a:ext uri="{FF2B5EF4-FFF2-40B4-BE49-F238E27FC236}">
                <a16:creationId xmlns:a16="http://schemas.microsoft.com/office/drawing/2014/main" id="{B73E94BE-74BB-B416-741E-D7F80DD23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837989" flipH="1">
            <a:off x="-982487" y="-1143000"/>
            <a:ext cx="3340100" cy="2908300"/>
          </a:xfrm>
          <a:prstGeom prst="rect">
            <a:avLst/>
          </a:prstGeom>
        </p:spPr>
      </p:pic>
      <p:sp>
        <p:nvSpPr>
          <p:cNvPr id="4" name="Figura a mano libera 3">
            <a:extLst>
              <a:ext uri="{FF2B5EF4-FFF2-40B4-BE49-F238E27FC236}">
                <a16:creationId xmlns:a16="http://schemas.microsoft.com/office/drawing/2014/main" id="{D3ED0577-8FD8-3E29-FFEB-277DD0BCA3C0}"/>
              </a:ext>
            </a:extLst>
          </p:cNvPr>
          <p:cNvSpPr/>
          <p:nvPr/>
        </p:nvSpPr>
        <p:spPr>
          <a:xfrm rot="19139027" flipH="1">
            <a:off x="2412281" y="5712631"/>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Elemento grafico 36">
            <a:extLst>
              <a:ext uri="{FF2B5EF4-FFF2-40B4-BE49-F238E27FC236}">
                <a16:creationId xmlns:a16="http://schemas.microsoft.com/office/drawing/2014/main" id="{600262A6-F13F-CE79-6226-2A7A954D7F6E}"/>
              </a:ext>
            </a:extLst>
          </p:cNvPr>
          <p:cNvSpPr/>
          <p:nvPr/>
        </p:nvSpPr>
        <p:spPr>
          <a:xfrm flipH="1">
            <a:off x="10749775" y="4667037"/>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6" name="Rettangolo 5">
            <a:extLst>
              <a:ext uri="{FF2B5EF4-FFF2-40B4-BE49-F238E27FC236}">
                <a16:creationId xmlns:a16="http://schemas.microsoft.com/office/drawing/2014/main" id="{652A255E-B376-1BEF-B0AF-F457A182E0DD}"/>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2148EC82-95B6-8755-2A2D-05AF489AD9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22B4E285-3ED5-F891-0E3F-75856EFC9403}"/>
              </a:ext>
            </a:extLst>
          </p:cNvPr>
          <p:cNvSpPr txBox="1"/>
          <p:nvPr/>
        </p:nvSpPr>
        <p:spPr>
          <a:xfrm>
            <a:off x="1907355" y="2999639"/>
            <a:ext cx="5711430" cy="1323439"/>
          </a:xfrm>
          <a:prstGeom prst="rect">
            <a:avLst/>
          </a:prstGeom>
          <a:noFill/>
        </p:spPr>
        <p:txBody>
          <a:bodyPr wrap="square" rtlCol="0">
            <a:spAutoFit/>
          </a:bodyPr>
          <a:lstStyle/>
          <a:p>
            <a:pPr algn="ctr"/>
            <a:r>
              <a:rPr lang="it-CO" sz="4000" b="1" dirty="0">
                <a:solidFill>
                  <a:srgbClr val="0070C0"/>
                </a:solidFill>
                <a:latin typeface="Proxima Nova Rg" panose="02000506030000020004" pitchFamily="2" charset="0"/>
              </a:rPr>
              <a:t>Looking forward to Module 3</a:t>
            </a:r>
          </a:p>
        </p:txBody>
      </p:sp>
    </p:spTree>
    <p:extLst>
      <p:ext uri="{BB962C8B-B14F-4D97-AF65-F5344CB8AC3E}">
        <p14:creationId xmlns:p14="http://schemas.microsoft.com/office/powerpoint/2010/main" val="3989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Elemento grafico 41">
            <a:extLst>
              <a:ext uri="{FF2B5EF4-FFF2-40B4-BE49-F238E27FC236}">
                <a16:creationId xmlns:a16="http://schemas.microsoft.com/office/drawing/2014/main" id="{0B1264B3-3422-ECB4-2C2B-671430EDF9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7149991" y="2293361"/>
            <a:ext cx="6614935" cy="5759771"/>
          </a:xfrm>
          <a:prstGeom prst="rect">
            <a:avLst/>
          </a:prstGeom>
        </p:spPr>
      </p:pic>
      <p:sp>
        <p:nvSpPr>
          <p:cNvPr id="40" name="Figura a mano libera 39">
            <a:extLst>
              <a:ext uri="{FF2B5EF4-FFF2-40B4-BE49-F238E27FC236}">
                <a16:creationId xmlns:a16="http://schemas.microsoft.com/office/drawing/2014/main" id="{648AD63E-F7F7-E54F-6A65-53BA688300F5}"/>
              </a:ext>
            </a:extLst>
          </p:cNvPr>
          <p:cNvSpPr/>
          <p:nvPr/>
        </p:nvSpPr>
        <p:spPr>
          <a:xfrm rot="2039819">
            <a:off x="-2050986" y="4620193"/>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Rettangolo 3">
            <a:extLst>
              <a:ext uri="{FF2B5EF4-FFF2-40B4-BE49-F238E27FC236}">
                <a16:creationId xmlns:a16="http://schemas.microsoft.com/office/drawing/2014/main" id="{F386BDBC-E425-75C0-5C7E-6AE94535E3D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5653957" y="3219718"/>
            <a:ext cx="4829829" cy="2554545"/>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Write words to describe protection risks for older persons?</a:t>
            </a:r>
          </a:p>
        </p:txBody>
      </p:sp>
      <p:pic>
        <p:nvPicPr>
          <p:cNvPr id="22" name="Picture 1">
            <a:extLst>
              <a:ext uri="{FF2B5EF4-FFF2-40B4-BE49-F238E27FC236}">
                <a16:creationId xmlns:a16="http://schemas.microsoft.com/office/drawing/2014/main" id="{C7C0FAF7-A820-70D5-0646-4268A6B5E5FE}"/>
              </a:ext>
            </a:extLst>
          </p:cNvPr>
          <p:cNvPicPr>
            <a:picLocks noChangeAspect="1"/>
          </p:cNvPicPr>
          <p:nvPr/>
        </p:nvPicPr>
        <p:blipFill rotWithShape="1">
          <a:blip r:embed="rId5"/>
          <a:srcRect l="197" r="25941"/>
          <a:stretch/>
        </p:blipFill>
        <p:spPr>
          <a:xfrm>
            <a:off x="-1186905" y="-816430"/>
            <a:ext cx="5898842" cy="5989676"/>
          </a:xfrm>
          <a:prstGeom prst="flowChartConnector">
            <a:avLst/>
          </a:prstGeom>
        </p:spPr>
      </p:pic>
      <p:grpSp>
        <p:nvGrpSpPr>
          <p:cNvPr id="23" name="Elemento grafico 13">
            <a:extLst>
              <a:ext uri="{FF2B5EF4-FFF2-40B4-BE49-F238E27FC236}">
                <a16:creationId xmlns:a16="http://schemas.microsoft.com/office/drawing/2014/main" id="{EF4390E5-171C-6229-58B5-127C6059D6D2}"/>
              </a:ext>
            </a:extLst>
          </p:cNvPr>
          <p:cNvGrpSpPr/>
          <p:nvPr/>
        </p:nvGrpSpPr>
        <p:grpSpPr>
          <a:xfrm>
            <a:off x="-1367794" y="-869053"/>
            <a:ext cx="6088271" cy="6094921"/>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41" name="Elemento grafico 36">
            <a:extLst>
              <a:ext uri="{FF2B5EF4-FFF2-40B4-BE49-F238E27FC236}">
                <a16:creationId xmlns:a16="http://schemas.microsoft.com/office/drawing/2014/main" id="{0D016289-E661-71EC-8220-D9474F38CFA7}"/>
              </a:ext>
            </a:extLst>
          </p:cNvPr>
          <p:cNvSpPr/>
          <p:nvPr/>
        </p:nvSpPr>
        <p:spPr>
          <a:xfrm>
            <a:off x="2161490" y="5919621"/>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38" name="Elemento grafico 10">
            <a:extLst>
              <a:ext uri="{FF2B5EF4-FFF2-40B4-BE49-F238E27FC236}">
                <a16:creationId xmlns:a16="http://schemas.microsoft.com/office/drawing/2014/main" id="{31764124-214D-9BEA-06CC-B1B4A2F74483}"/>
              </a:ext>
            </a:extLst>
          </p:cNvPr>
          <p:cNvSpPr/>
          <p:nvPr/>
        </p:nvSpPr>
        <p:spPr>
          <a:xfrm>
            <a:off x="6749690" y="-816430"/>
            <a:ext cx="2299141" cy="2203023"/>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ED1951"/>
          </a:solidFill>
          <a:ln w="32223" cap="flat">
            <a:noFill/>
            <a:prstDash val="solid"/>
            <a:miter/>
          </a:ln>
        </p:spPr>
        <p:txBody>
          <a:bodyPr rtlCol="0" anchor="ctr"/>
          <a:lstStyle/>
          <a:p>
            <a:endParaRPr lang="it-CO" dirty="0"/>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47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lemento grafico 8">
            <a:extLst>
              <a:ext uri="{FF2B5EF4-FFF2-40B4-BE49-F238E27FC236}">
                <a16:creationId xmlns:a16="http://schemas.microsoft.com/office/drawing/2014/main" id="{35358121-AB49-3242-3726-9D4CB77F0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8879326" y="1548294"/>
            <a:ext cx="6614935" cy="5759771"/>
          </a:xfrm>
          <a:prstGeom prst="rect">
            <a:avLst/>
          </a:prstGeom>
        </p:spPr>
      </p:pic>
      <p:sp>
        <p:nvSpPr>
          <p:cNvPr id="2" name="Rettangolo 1">
            <a:extLst>
              <a:ext uri="{FF2B5EF4-FFF2-40B4-BE49-F238E27FC236}">
                <a16:creationId xmlns:a16="http://schemas.microsoft.com/office/drawing/2014/main" id="{628BC84E-566A-D39D-FB3C-9B3E66A15466}"/>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CasellaDiTesto 3">
            <a:extLst>
              <a:ext uri="{FF2B5EF4-FFF2-40B4-BE49-F238E27FC236}">
                <a16:creationId xmlns:a16="http://schemas.microsoft.com/office/drawing/2014/main" id="{C0FB9F47-EE7F-F9FD-BF77-7DE5D16AF593}"/>
              </a:ext>
            </a:extLst>
          </p:cNvPr>
          <p:cNvSpPr txBox="1"/>
          <p:nvPr/>
        </p:nvSpPr>
        <p:spPr>
          <a:xfrm>
            <a:off x="1111105" y="962827"/>
            <a:ext cx="8196742"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What is protection for older persons?</a:t>
            </a:r>
          </a:p>
        </p:txBody>
      </p:sp>
      <p:pic>
        <p:nvPicPr>
          <p:cNvPr id="6" name="Elemento grafico 5">
            <a:extLst>
              <a:ext uri="{FF2B5EF4-FFF2-40B4-BE49-F238E27FC236}">
                <a16:creationId xmlns:a16="http://schemas.microsoft.com/office/drawing/2014/main" id="{8898B58D-0E56-9E32-165E-44BD50ECA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0"/>
            <a:ext cx="6614935" cy="5759771"/>
          </a:xfrm>
          <a:prstGeom prst="rect">
            <a:avLst/>
          </a:prstGeom>
        </p:spPr>
      </p:pic>
      <p:sp>
        <p:nvSpPr>
          <p:cNvPr id="8" name="CasellaDiTesto 7">
            <a:extLst>
              <a:ext uri="{FF2B5EF4-FFF2-40B4-BE49-F238E27FC236}">
                <a16:creationId xmlns:a16="http://schemas.microsoft.com/office/drawing/2014/main" id="{E136D6B5-84D5-BEE7-2593-C6283CF446F1}"/>
              </a:ext>
            </a:extLst>
          </p:cNvPr>
          <p:cNvSpPr txBox="1"/>
          <p:nvPr/>
        </p:nvSpPr>
        <p:spPr>
          <a:xfrm>
            <a:off x="2832445" y="3126818"/>
            <a:ext cx="5760874" cy="2246769"/>
          </a:xfrm>
          <a:prstGeom prst="rect">
            <a:avLst/>
          </a:prstGeom>
          <a:noFill/>
        </p:spPr>
        <p:txBody>
          <a:bodyPr wrap="square">
            <a:spAutoFit/>
          </a:bodyPr>
          <a:lstStyle/>
          <a:p>
            <a:r>
              <a:rPr lang="en-IN" sz="2000" dirty="0">
                <a:latin typeface="Proxima Nova Thin" panose="02000506030000020004" pitchFamily="2" charset="0"/>
                <a:ea typeface="MS PGothic"/>
              </a:rPr>
              <a:t>All activities aim to obtain full respect for the rights of the individual, which include older persons, in accordance with the letter and spirit of the relevant bodies of law </a:t>
            </a:r>
          </a:p>
          <a:p>
            <a:endParaRPr lang="en-IN" sz="2000" dirty="0">
              <a:latin typeface="Proxima Nova Thin" panose="02000506030000020004" pitchFamily="2" charset="0"/>
              <a:ea typeface="MS PGothic"/>
            </a:endParaRPr>
          </a:p>
          <a:p>
            <a:r>
              <a:rPr lang="en-IN" sz="2000" dirty="0">
                <a:latin typeface="Proxima Nova Thin" panose="02000506030000020004" pitchFamily="2" charset="0"/>
                <a:ea typeface="MS PGothic"/>
              </a:rPr>
              <a:t>Specific principles target older persons, such as UN Principles for older persons  </a:t>
            </a:r>
          </a:p>
        </p:txBody>
      </p:sp>
      <p:sp>
        <p:nvSpPr>
          <p:cNvPr id="11" name="Elemento grafico 8">
            <a:extLst>
              <a:ext uri="{FF2B5EF4-FFF2-40B4-BE49-F238E27FC236}">
                <a16:creationId xmlns:a16="http://schemas.microsoft.com/office/drawing/2014/main" id="{FC7BD576-7C73-636C-157B-0DE2708DEBA9}"/>
              </a:ext>
            </a:extLst>
          </p:cNvPr>
          <p:cNvSpPr/>
          <p:nvPr/>
        </p:nvSpPr>
        <p:spPr>
          <a:xfrm rot="5400000">
            <a:off x="11466850" y="3605306"/>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DDCEA507-B984-2663-1BCF-AB1D6B663E1F}"/>
              </a:ext>
            </a:extLst>
          </p:cNvPr>
          <p:cNvSpPr/>
          <p:nvPr/>
        </p:nvSpPr>
        <p:spPr>
          <a:xfrm rot="12753840">
            <a:off x="-4023820" y="1380270"/>
            <a:ext cx="6738811" cy="164958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B0832EBC-F58B-5BDD-056C-08BB009E90C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emento grafico 36">
            <a:extLst>
              <a:ext uri="{FF2B5EF4-FFF2-40B4-BE49-F238E27FC236}">
                <a16:creationId xmlns:a16="http://schemas.microsoft.com/office/drawing/2014/main" id="{A02F3F6F-302C-D822-E183-B2EE43ECF01A}"/>
              </a:ext>
            </a:extLst>
          </p:cNvPr>
          <p:cNvSpPr/>
          <p:nvPr/>
        </p:nvSpPr>
        <p:spPr>
          <a:xfrm>
            <a:off x="2437574" y="322298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6" name="Elemento grafico 36">
            <a:extLst>
              <a:ext uri="{FF2B5EF4-FFF2-40B4-BE49-F238E27FC236}">
                <a16:creationId xmlns:a16="http://schemas.microsoft.com/office/drawing/2014/main" id="{B2571F55-AE85-6EB4-4382-A1FE279417EC}"/>
              </a:ext>
            </a:extLst>
          </p:cNvPr>
          <p:cNvSpPr/>
          <p:nvPr/>
        </p:nvSpPr>
        <p:spPr>
          <a:xfrm>
            <a:off x="2437573" y="476037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011096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4003204-4BB0-DCF4-9B3E-9E730DBF1D19}"/>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Picture 7">
            <a:extLst>
              <a:ext uri="{FF2B5EF4-FFF2-40B4-BE49-F238E27FC236}">
                <a16:creationId xmlns:a16="http://schemas.microsoft.com/office/drawing/2014/main" id="{D6219F6A-086C-4F12-7A0D-49B199757EB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F7634F1-6A34-A361-86C1-718FF969BEB4}"/>
              </a:ext>
            </a:extLst>
          </p:cNvPr>
          <p:cNvSpPr txBox="1"/>
          <p:nvPr/>
        </p:nvSpPr>
        <p:spPr>
          <a:xfrm>
            <a:off x="3055101" y="649187"/>
            <a:ext cx="6680944" cy="1938992"/>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Who is responsible in protecting older persons in our work?</a:t>
            </a:r>
          </a:p>
        </p:txBody>
      </p:sp>
      <p:sp>
        <p:nvSpPr>
          <p:cNvPr id="7" name="Elemento grafico 28">
            <a:extLst>
              <a:ext uri="{FF2B5EF4-FFF2-40B4-BE49-F238E27FC236}">
                <a16:creationId xmlns:a16="http://schemas.microsoft.com/office/drawing/2014/main" id="{BC658A26-300C-E284-023E-3D14EC9FAC1E}"/>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8" name="Elemento grafico 7">
            <a:extLst>
              <a:ext uri="{FF2B5EF4-FFF2-40B4-BE49-F238E27FC236}">
                <a16:creationId xmlns:a16="http://schemas.microsoft.com/office/drawing/2014/main" id="{225ED1D6-BD4C-AA7B-54FC-9624EA5EAA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5975" y="4866237"/>
            <a:ext cx="3340100" cy="2908300"/>
          </a:xfrm>
          <a:prstGeom prst="rect">
            <a:avLst/>
          </a:prstGeom>
        </p:spPr>
      </p:pic>
      <p:sp>
        <p:nvSpPr>
          <p:cNvPr id="9" name="CasellaDiTesto 8">
            <a:extLst>
              <a:ext uri="{FF2B5EF4-FFF2-40B4-BE49-F238E27FC236}">
                <a16:creationId xmlns:a16="http://schemas.microsoft.com/office/drawing/2014/main" id="{1793022B-7C26-F761-B500-D69873BBA18D}"/>
              </a:ext>
            </a:extLst>
          </p:cNvPr>
          <p:cNvSpPr txBox="1"/>
          <p:nvPr/>
        </p:nvSpPr>
        <p:spPr>
          <a:xfrm>
            <a:off x="3177755" y="2431529"/>
            <a:ext cx="9140589" cy="3914148"/>
          </a:xfrm>
          <a:prstGeom prst="rect">
            <a:avLst/>
          </a:prstGeom>
          <a:noFill/>
        </p:spPr>
        <p:txBody>
          <a:bodyPr wrap="square">
            <a:spAutoFit/>
          </a:bodyPr>
          <a:lstStyle/>
          <a:p>
            <a:pPr>
              <a:lnSpc>
                <a:spcPct val="150000"/>
              </a:lnSpc>
              <a:buClr>
                <a:schemeClr val="tx1"/>
              </a:buClr>
              <a:defRPr/>
            </a:pPr>
            <a:r>
              <a:rPr lang="en-US" sz="2800" dirty="0">
                <a:latin typeface="Proxima Nova Thin" panose="02000506030000020004" pitchFamily="2" charset="0"/>
                <a:ea typeface="ＭＳ Ｐゴシック" charset="0"/>
              </a:rPr>
              <a:t>The State.</a:t>
            </a:r>
          </a:p>
          <a:p>
            <a:pPr>
              <a:lnSpc>
                <a:spcPct val="150000"/>
              </a:lnSpc>
              <a:buClr>
                <a:schemeClr val="tx1"/>
              </a:buClr>
              <a:defRPr/>
            </a:pPr>
            <a:r>
              <a:rPr lang="en-US" sz="2800" dirty="0">
                <a:latin typeface="Proxima Nova Thin" panose="02000506030000020004" pitchFamily="2" charset="0"/>
                <a:ea typeface="ＭＳ Ｐゴシック" charset="0"/>
              </a:rPr>
              <a:t>The International community.</a:t>
            </a:r>
          </a:p>
          <a:p>
            <a:pPr>
              <a:lnSpc>
                <a:spcPct val="150000"/>
              </a:lnSpc>
              <a:buClr>
                <a:schemeClr val="tx1"/>
              </a:buClr>
              <a:defRPr/>
            </a:pPr>
            <a:r>
              <a:rPr lang="en-US" sz="2800" dirty="0">
                <a:latin typeface="Proxima Nova Thin" panose="02000506030000020004" pitchFamily="2" charset="0"/>
                <a:ea typeface="ＭＳ Ｐゴシック" charset="0"/>
              </a:rPr>
              <a:t>Mandated agencies.</a:t>
            </a:r>
          </a:p>
          <a:p>
            <a:pPr>
              <a:lnSpc>
                <a:spcPct val="150000"/>
              </a:lnSpc>
              <a:buClr>
                <a:schemeClr val="tx1"/>
              </a:buClr>
              <a:defRPr/>
            </a:pPr>
            <a:r>
              <a:rPr lang="en-US" sz="2800" dirty="0">
                <a:latin typeface="Proxima Nova Thin" panose="02000506030000020004" pitchFamily="2" charset="0"/>
                <a:ea typeface="ＭＳ Ｐゴシック" charset="0"/>
              </a:rPr>
              <a:t>Other humanitarian actors.</a:t>
            </a:r>
          </a:p>
          <a:p>
            <a:pPr>
              <a:lnSpc>
                <a:spcPct val="150000"/>
              </a:lnSpc>
              <a:buClr>
                <a:schemeClr val="tx1"/>
              </a:buClr>
              <a:defRPr/>
            </a:pPr>
            <a:r>
              <a:rPr lang="en-US" sz="2800" dirty="0">
                <a:latin typeface="Proxima Nova Thin" panose="02000506030000020004" pitchFamily="2" charset="0"/>
                <a:ea typeface="ＭＳ Ｐゴシック" charset="0"/>
              </a:rPr>
              <a:t>Communities' role in their own self-protection.</a:t>
            </a:r>
          </a:p>
          <a:p>
            <a:pPr>
              <a:lnSpc>
                <a:spcPct val="150000"/>
              </a:lnSpc>
              <a:buClr>
                <a:schemeClr val="tx1"/>
              </a:buClr>
              <a:defRPr/>
            </a:pPr>
            <a:r>
              <a:rPr lang="en-US" sz="2800" dirty="0">
                <a:latin typeface="Proxima Nova Thin" panose="02000506030000020004" pitchFamily="2" charset="0"/>
                <a:ea typeface="ＭＳ Ｐゴシック" charset="0"/>
              </a:rPr>
              <a:t>All.</a:t>
            </a:r>
          </a:p>
        </p:txBody>
      </p:sp>
      <p:sp>
        <p:nvSpPr>
          <p:cNvPr id="13" name="Elemento grafico 8">
            <a:extLst>
              <a:ext uri="{FF2B5EF4-FFF2-40B4-BE49-F238E27FC236}">
                <a16:creationId xmlns:a16="http://schemas.microsoft.com/office/drawing/2014/main" id="{BB3BD231-F8C9-CF48-EBCC-6F72F105A24C}"/>
              </a:ext>
            </a:extLst>
          </p:cNvPr>
          <p:cNvSpPr/>
          <p:nvPr/>
        </p:nvSpPr>
        <p:spPr>
          <a:xfrm>
            <a:off x="1206557" y="1211115"/>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75000"/>
            </a:schemeClr>
          </a:solidFill>
          <a:ln w="8996" cap="flat">
            <a:noFill/>
            <a:prstDash val="solid"/>
            <a:miter/>
          </a:ln>
        </p:spPr>
        <p:txBody>
          <a:bodyPr rtlCol="0" anchor="ctr"/>
          <a:lstStyle/>
          <a:p>
            <a:endParaRPr lang="it-CO"/>
          </a:p>
        </p:txBody>
      </p:sp>
      <p:grpSp>
        <p:nvGrpSpPr>
          <p:cNvPr id="16" name="Gruppo 15">
            <a:extLst>
              <a:ext uri="{FF2B5EF4-FFF2-40B4-BE49-F238E27FC236}">
                <a16:creationId xmlns:a16="http://schemas.microsoft.com/office/drawing/2014/main" id="{E9C507EA-9775-D1C3-3831-978A77703E71}"/>
              </a:ext>
            </a:extLst>
          </p:cNvPr>
          <p:cNvGrpSpPr/>
          <p:nvPr/>
        </p:nvGrpSpPr>
        <p:grpSpPr>
          <a:xfrm>
            <a:off x="2737449" y="2716148"/>
            <a:ext cx="261850" cy="3449550"/>
            <a:chOff x="2762849" y="2908050"/>
            <a:chExt cx="261850" cy="3449550"/>
          </a:xfrm>
        </p:grpSpPr>
        <p:sp>
          <p:nvSpPr>
            <p:cNvPr id="2" name="Elemento grafico 36">
              <a:extLst>
                <a:ext uri="{FF2B5EF4-FFF2-40B4-BE49-F238E27FC236}">
                  <a16:creationId xmlns:a16="http://schemas.microsoft.com/office/drawing/2014/main" id="{995BCB3B-572E-D859-3DB4-E8595D846459}"/>
                </a:ext>
              </a:extLst>
            </p:cNvPr>
            <p:cNvSpPr/>
            <p:nvPr/>
          </p:nvSpPr>
          <p:spPr>
            <a:xfrm>
              <a:off x="2762849" y="2908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a</a:t>
              </a:r>
            </a:p>
          </p:txBody>
        </p:sp>
        <p:sp>
          <p:nvSpPr>
            <p:cNvPr id="3" name="Elemento grafico 36">
              <a:extLst>
                <a:ext uri="{FF2B5EF4-FFF2-40B4-BE49-F238E27FC236}">
                  <a16:creationId xmlns:a16="http://schemas.microsoft.com/office/drawing/2014/main" id="{F46B0EBF-08D2-5289-49DF-5AD6CCFC2C96}"/>
                </a:ext>
              </a:extLst>
            </p:cNvPr>
            <p:cNvSpPr/>
            <p:nvPr/>
          </p:nvSpPr>
          <p:spPr>
            <a:xfrm>
              <a:off x="2762849" y="3543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b</a:t>
              </a:r>
            </a:p>
          </p:txBody>
        </p:sp>
        <p:sp>
          <p:nvSpPr>
            <p:cNvPr id="10" name="Elemento grafico 36">
              <a:extLst>
                <a:ext uri="{FF2B5EF4-FFF2-40B4-BE49-F238E27FC236}">
                  <a16:creationId xmlns:a16="http://schemas.microsoft.com/office/drawing/2014/main" id="{7A07D05C-989A-6DCD-0368-EBC022F9975C}"/>
                </a:ext>
              </a:extLst>
            </p:cNvPr>
            <p:cNvSpPr/>
            <p:nvPr/>
          </p:nvSpPr>
          <p:spPr>
            <a:xfrm>
              <a:off x="2762849" y="42034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c</a:t>
              </a:r>
            </a:p>
          </p:txBody>
        </p:sp>
        <p:sp>
          <p:nvSpPr>
            <p:cNvPr id="12" name="Elemento grafico 36">
              <a:extLst>
                <a:ext uri="{FF2B5EF4-FFF2-40B4-BE49-F238E27FC236}">
                  <a16:creationId xmlns:a16="http://schemas.microsoft.com/office/drawing/2014/main" id="{CC85C5A8-E1E2-DFDF-0900-CEAAF0091C1C}"/>
                </a:ext>
              </a:extLst>
            </p:cNvPr>
            <p:cNvSpPr/>
            <p:nvPr/>
          </p:nvSpPr>
          <p:spPr>
            <a:xfrm>
              <a:off x="2762849" y="48257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d</a:t>
              </a:r>
            </a:p>
          </p:txBody>
        </p:sp>
        <p:sp>
          <p:nvSpPr>
            <p:cNvPr id="14" name="Elemento grafico 36">
              <a:extLst>
                <a:ext uri="{FF2B5EF4-FFF2-40B4-BE49-F238E27FC236}">
                  <a16:creationId xmlns:a16="http://schemas.microsoft.com/office/drawing/2014/main" id="{6DDC6B79-6C11-A460-D000-44FC83A54BB3}"/>
                </a:ext>
              </a:extLst>
            </p:cNvPr>
            <p:cNvSpPr/>
            <p:nvPr/>
          </p:nvSpPr>
          <p:spPr>
            <a:xfrm>
              <a:off x="2762849" y="54607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e</a:t>
              </a:r>
            </a:p>
          </p:txBody>
        </p:sp>
        <p:sp>
          <p:nvSpPr>
            <p:cNvPr id="15" name="Elemento grafico 36">
              <a:extLst>
                <a:ext uri="{FF2B5EF4-FFF2-40B4-BE49-F238E27FC236}">
                  <a16:creationId xmlns:a16="http://schemas.microsoft.com/office/drawing/2014/main" id="{EEF6A07A-EDDF-1305-9E54-578566C5B11F}"/>
                </a:ext>
              </a:extLst>
            </p:cNvPr>
            <p:cNvSpPr/>
            <p:nvPr/>
          </p:nvSpPr>
          <p:spPr>
            <a:xfrm>
              <a:off x="2762849" y="60957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f</a:t>
              </a:r>
            </a:p>
          </p:txBody>
        </p:sp>
      </p:grpSp>
    </p:spTree>
    <p:extLst>
      <p:ext uri="{BB962C8B-B14F-4D97-AF65-F5344CB8AC3E}">
        <p14:creationId xmlns:p14="http://schemas.microsoft.com/office/powerpoint/2010/main" val="3930544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emento grafico 28">
            <a:extLst>
              <a:ext uri="{FF2B5EF4-FFF2-40B4-BE49-F238E27FC236}">
                <a16:creationId xmlns:a16="http://schemas.microsoft.com/office/drawing/2014/main" id="{1A60FCFE-6C39-8CF0-D994-BEEBB02715B2}"/>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a:p>
        </p:txBody>
      </p:sp>
      <p:pic>
        <p:nvPicPr>
          <p:cNvPr id="7" name="Elemento grafico 6">
            <a:extLst>
              <a:ext uri="{FF2B5EF4-FFF2-40B4-BE49-F238E27FC236}">
                <a16:creationId xmlns:a16="http://schemas.microsoft.com/office/drawing/2014/main" id="{6DE3F138-DC52-2858-DA25-61D5D07DE5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8" name="Elemento grafico 8">
            <a:extLst>
              <a:ext uri="{FF2B5EF4-FFF2-40B4-BE49-F238E27FC236}">
                <a16:creationId xmlns:a16="http://schemas.microsoft.com/office/drawing/2014/main" id="{618C5EC6-95BE-3EA2-FD16-818EA1892A7E}"/>
              </a:ext>
            </a:extLst>
          </p:cNvPr>
          <p:cNvSpPr/>
          <p:nvPr/>
        </p:nvSpPr>
        <p:spPr>
          <a:xfrm rot="5400000">
            <a:off x="3300951" y="-692085"/>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
        <p:nvSpPr>
          <p:cNvPr id="3" name="Rettangolo 2">
            <a:extLst>
              <a:ext uri="{FF2B5EF4-FFF2-40B4-BE49-F238E27FC236}">
                <a16:creationId xmlns:a16="http://schemas.microsoft.com/office/drawing/2014/main" id="{A56404B0-9C60-D5D2-D3B2-EF523FDB684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6B79CFA0-C54D-FBDE-495C-AA242FB77D6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F1F9555B-D5B1-4019-CCBD-B981F2AA4520}"/>
              </a:ext>
            </a:extLst>
          </p:cNvPr>
          <p:cNvSpPr txBox="1"/>
          <p:nvPr/>
        </p:nvSpPr>
        <p:spPr>
          <a:xfrm>
            <a:off x="727622" y="1862652"/>
            <a:ext cx="4113000" cy="3785652"/>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Which are the most common protections risks faced by older persons in your context?</a:t>
            </a:r>
          </a:p>
        </p:txBody>
      </p:sp>
      <p:sp>
        <p:nvSpPr>
          <p:cNvPr id="13" name="CasellaDiTesto 12">
            <a:extLst>
              <a:ext uri="{FF2B5EF4-FFF2-40B4-BE49-F238E27FC236}">
                <a16:creationId xmlns:a16="http://schemas.microsoft.com/office/drawing/2014/main" id="{14B2A63E-6FE1-5E3D-F544-759B1086C37F}"/>
              </a:ext>
            </a:extLst>
          </p:cNvPr>
          <p:cNvSpPr txBox="1"/>
          <p:nvPr/>
        </p:nvSpPr>
        <p:spPr>
          <a:xfrm>
            <a:off x="3022940" y="5754410"/>
            <a:ext cx="1419956" cy="400110"/>
          </a:xfrm>
          <a:prstGeom prst="rect">
            <a:avLst/>
          </a:prstGeom>
          <a:noFill/>
        </p:spPr>
        <p:txBody>
          <a:bodyPr wrap="square" rtlCol="0">
            <a:spAutoFit/>
          </a:bodyPr>
          <a:lstStyle/>
          <a:p>
            <a:pPr algn="r"/>
            <a:r>
              <a:rPr lang="es-ES" sz="2000" b="1" dirty="0" err="1">
                <a:solidFill>
                  <a:srgbClr val="F25A22"/>
                </a:solidFill>
                <a:latin typeface="Proxima Nova Rg" panose="02000506030000020004" pitchFamily="2" charset="0"/>
              </a:rPr>
              <a:t>Tick</a:t>
            </a:r>
            <a:r>
              <a:rPr lang="es-ES" sz="2000" b="1" dirty="0">
                <a:solidFill>
                  <a:srgbClr val="F25A22"/>
                </a:solidFill>
                <a:latin typeface="Proxima Nova Rg" panose="02000506030000020004" pitchFamily="2" charset="0"/>
              </a:rPr>
              <a:t> </a:t>
            </a:r>
            <a:r>
              <a:rPr lang="es-ES" sz="2000" b="1" dirty="0" err="1">
                <a:solidFill>
                  <a:srgbClr val="F25A22"/>
                </a:solidFill>
                <a:latin typeface="Proxima Nova Rg" panose="02000506030000020004" pitchFamily="2" charset="0"/>
              </a:rPr>
              <a:t>them</a:t>
            </a:r>
            <a:endParaRPr lang="it-CO" sz="2000" b="1" dirty="0">
              <a:solidFill>
                <a:srgbClr val="F25A22"/>
              </a:solidFill>
              <a:latin typeface="Proxima Nova Rg" panose="02000506030000020004" pitchFamily="2" charset="0"/>
            </a:endParaRPr>
          </a:p>
        </p:txBody>
      </p:sp>
      <p:sp>
        <p:nvSpPr>
          <p:cNvPr id="5" name="CasellaDiTesto 4">
            <a:extLst>
              <a:ext uri="{FF2B5EF4-FFF2-40B4-BE49-F238E27FC236}">
                <a16:creationId xmlns:a16="http://schemas.microsoft.com/office/drawing/2014/main" id="{43AE84C6-BB6D-3907-F662-FB9798B7433B}"/>
              </a:ext>
            </a:extLst>
          </p:cNvPr>
          <p:cNvSpPr txBox="1"/>
          <p:nvPr/>
        </p:nvSpPr>
        <p:spPr>
          <a:xfrm>
            <a:off x="6142160" y="1538975"/>
            <a:ext cx="6270343" cy="1898853"/>
          </a:xfrm>
          <a:prstGeom prst="rect">
            <a:avLst/>
          </a:prstGeom>
          <a:noFill/>
        </p:spPr>
        <p:txBody>
          <a:bodyPr wrap="square" rtlCol="0">
            <a:spAutoFit/>
          </a:bodyPr>
          <a:lstStyle/>
          <a:p>
            <a:pPr>
              <a:lnSpc>
                <a:spcPct val="150000"/>
              </a:lnSpc>
            </a:pPr>
            <a:r>
              <a:rPr lang="en-US" sz="2000" dirty="0">
                <a:latin typeface="Proxima Nova Thin" panose="02000506030000020004" pitchFamily="2" charset="0"/>
                <a:ea typeface="+mn-lt"/>
                <a:cs typeface="+mn-lt"/>
              </a:rPr>
              <a:t>Safety and security</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Housing, land and property rights:</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Documentation:</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Humanitarian principle of impartiality: </a:t>
            </a:r>
            <a:endParaRPr lang="en-US" sz="2000" dirty="0">
              <a:latin typeface="Proxima Nova Thin" panose="02000506030000020004" pitchFamily="2" charset="0"/>
            </a:endParaRPr>
          </a:p>
        </p:txBody>
      </p:sp>
      <p:sp>
        <p:nvSpPr>
          <p:cNvPr id="15" name="Elemento grafico 36">
            <a:extLst>
              <a:ext uri="{FF2B5EF4-FFF2-40B4-BE49-F238E27FC236}">
                <a16:creationId xmlns:a16="http://schemas.microsoft.com/office/drawing/2014/main" id="{231F9D7A-9D91-5906-CD71-032BFEDFDDB8}"/>
              </a:ext>
            </a:extLst>
          </p:cNvPr>
          <p:cNvSpPr/>
          <p:nvPr/>
        </p:nvSpPr>
        <p:spPr>
          <a:xfrm>
            <a:off x="5803643" y="610691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7" name="CasellaDiTesto 16">
            <a:extLst>
              <a:ext uri="{FF2B5EF4-FFF2-40B4-BE49-F238E27FC236}">
                <a16:creationId xmlns:a16="http://schemas.microsoft.com/office/drawing/2014/main" id="{BCF3B6A2-0CEA-20C5-276B-C93267011F44}"/>
              </a:ext>
            </a:extLst>
          </p:cNvPr>
          <p:cNvSpPr txBox="1"/>
          <p:nvPr/>
        </p:nvSpPr>
        <p:spPr>
          <a:xfrm>
            <a:off x="5698377" y="954920"/>
            <a:ext cx="7346950" cy="513859"/>
          </a:xfrm>
          <a:prstGeom prst="rect">
            <a:avLst/>
          </a:prstGeom>
          <a:noFill/>
        </p:spPr>
        <p:txBody>
          <a:bodyPr wrap="square">
            <a:spAutoFit/>
          </a:bodyPr>
          <a:lstStyle/>
          <a:p>
            <a:pPr>
              <a:lnSpc>
                <a:spcPct val="150000"/>
              </a:lnSpc>
            </a:pPr>
            <a:r>
              <a:rPr lang="en-US" sz="2000" dirty="0">
                <a:latin typeface="Proxima Nova Thin" panose="02000506030000020004" pitchFamily="2" charset="0"/>
                <a:ea typeface="+mn-lt"/>
                <a:cs typeface="+mn-lt"/>
              </a:rPr>
              <a:t>At level of state, armed and international actors</a:t>
            </a:r>
          </a:p>
        </p:txBody>
      </p:sp>
      <p:sp>
        <p:nvSpPr>
          <p:cNvPr id="18" name="Elemento grafico 36">
            <a:extLst>
              <a:ext uri="{FF2B5EF4-FFF2-40B4-BE49-F238E27FC236}">
                <a16:creationId xmlns:a16="http://schemas.microsoft.com/office/drawing/2014/main" id="{7D329CED-A155-492D-C2B5-2406B0C895F0}"/>
              </a:ext>
            </a:extLst>
          </p:cNvPr>
          <p:cNvSpPr/>
          <p:nvPr/>
        </p:nvSpPr>
        <p:spPr>
          <a:xfrm>
            <a:off x="5803643" y="5648304"/>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9" name="Elemento grafico 36">
            <a:extLst>
              <a:ext uri="{FF2B5EF4-FFF2-40B4-BE49-F238E27FC236}">
                <a16:creationId xmlns:a16="http://schemas.microsoft.com/office/drawing/2014/main" id="{1E76C836-9497-0132-8A16-020AC7F60C26}"/>
              </a:ext>
            </a:extLst>
          </p:cNvPr>
          <p:cNvSpPr/>
          <p:nvPr/>
        </p:nvSpPr>
        <p:spPr>
          <a:xfrm>
            <a:off x="5803643" y="5189693"/>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0" name="Elemento grafico 36">
            <a:extLst>
              <a:ext uri="{FF2B5EF4-FFF2-40B4-BE49-F238E27FC236}">
                <a16:creationId xmlns:a16="http://schemas.microsoft.com/office/drawing/2014/main" id="{B00415C9-A90D-8212-8655-98BD9F99333A}"/>
              </a:ext>
            </a:extLst>
          </p:cNvPr>
          <p:cNvSpPr/>
          <p:nvPr/>
        </p:nvSpPr>
        <p:spPr>
          <a:xfrm>
            <a:off x="5803643" y="4731082"/>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1" name="Elemento grafico 36">
            <a:extLst>
              <a:ext uri="{FF2B5EF4-FFF2-40B4-BE49-F238E27FC236}">
                <a16:creationId xmlns:a16="http://schemas.microsoft.com/office/drawing/2014/main" id="{9C924F6F-FF52-B1B7-ADAE-6240E253793C}"/>
              </a:ext>
            </a:extLst>
          </p:cNvPr>
          <p:cNvSpPr/>
          <p:nvPr/>
        </p:nvSpPr>
        <p:spPr>
          <a:xfrm>
            <a:off x="5803643" y="4272471"/>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3" name="Elemento grafico 36">
            <a:extLst>
              <a:ext uri="{FF2B5EF4-FFF2-40B4-BE49-F238E27FC236}">
                <a16:creationId xmlns:a16="http://schemas.microsoft.com/office/drawing/2014/main" id="{F1EB40C7-1B8F-1AFD-FBD2-36A2CBEB5CAD}"/>
              </a:ext>
            </a:extLst>
          </p:cNvPr>
          <p:cNvSpPr/>
          <p:nvPr/>
        </p:nvSpPr>
        <p:spPr>
          <a:xfrm>
            <a:off x="5803643" y="3101249"/>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4" name="Elemento grafico 36">
            <a:extLst>
              <a:ext uri="{FF2B5EF4-FFF2-40B4-BE49-F238E27FC236}">
                <a16:creationId xmlns:a16="http://schemas.microsoft.com/office/drawing/2014/main" id="{BCE0CA90-CEC0-AB30-7A60-90B369EFAB84}"/>
              </a:ext>
            </a:extLst>
          </p:cNvPr>
          <p:cNvSpPr/>
          <p:nvPr/>
        </p:nvSpPr>
        <p:spPr>
          <a:xfrm>
            <a:off x="5803643" y="2642638"/>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5" name="Elemento grafico 36">
            <a:extLst>
              <a:ext uri="{FF2B5EF4-FFF2-40B4-BE49-F238E27FC236}">
                <a16:creationId xmlns:a16="http://schemas.microsoft.com/office/drawing/2014/main" id="{98016299-81DD-C224-AA3B-F950F9092724}"/>
              </a:ext>
            </a:extLst>
          </p:cNvPr>
          <p:cNvSpPr/>
          <p:nvPr/>
        </p:nvSpPr>
        <p:spPr>
          <a:xfrm>
            <a:off x="5803643" y="2184027"/>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6" name="Elemento grafico 36">
            <a:extLst>
              <a:ext uri="{FF2B5EF4-FFF2-40B4-BE49-F238E27FC236}">
                <a16:creationId xmlns:a16="http://schemas.microsoft.com/office/drawing/2014/main" id="{59D71D2F-233E-1D48-4BD9-04051F7AA89B}"/>
              </a:ext>
            </a:extLst>
          </p:cNvPr>
          <p:cNvSpPr/>
          <p:nvPr/>
        </p:nvSpPr>
        <p:spPr>
          <a:xfrm>
            <a:off x="5803643" y="172541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noFill/>
          <a:ln w="28575" cap="flat">
            <a:solidFill>
              <a:srgbClr val="F25A22"/>
            </a:solid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28" name="CasellaDiTesto 27">
            <a:extLst>
              <a:ext uri="{FF2B5EF4-FFF2-40B4-BE49-F238E27FC236}">
                <a16:creationId xmlns:a16="http://schemas.microsoft.com/office/drawing/2014/main" id="{0C2F801B-0ED1-3BD8-9272-58151BE159AB}"/>
              </a:ext>
            </a:extLst>
          </p:cNvPr>
          <p:cNvSpPr txBox="1"/>
          <p:nvPr/>
        </p:nvSpPr>
        <p:spPr>
          <a:xfrm>
            <a:off x="5698377" y="3547879"/>
            <a:ext cx="7346950" cy="513859"/>
          </a:xfrm>
          <a:prstGeom prst="rect">
            <a:avLst/>
          </a:prstGeom>
          <a:noFill/>
        </p:spPr>
        <p:txBody>
          <a:bodyPr wrap="square">
            <a:spAutoFit/>
          </a:bodyPr>
          <a:lstStyle/>
          <a:p>
            <a:pPr>
              <a:lnSpc>
                <a:spcPct val="150000"/>
              </a:lnSpc>
            </a:pPr>
            <a:r>
              <a:rPr lang="en-US" sz="2000" dirty="0">
                <a:latin typeface="Proxima Nova Thin" panose="02000506030000020004" pitchFamily="2" charset="0"/>
                <a:ea typeface="+mn-lt"/>
                <a:cs typeface="+mn-lt"/>
              </a:rPr>
              <a:t>At individual, family level and community level </a:t>
            </a:r>
          </a:p>
        </p:txBody>
      </p:sp>
      <p:sp>
        <p:nvSpPr>
          <p:cNvPr id="29" name="CasellaDiTesto 28">
            <a:extLst>
              <a:ext uri="{FF2B5EF4-FFF2-40B4-BE49-F238E27FC236}">
                <a16:creationId xmlns:a16="http://schemas.microsoft.com/office/drawing/2014/main" id="{99DA892D-C287-FF2D-C9FD-AB9D17AD8E31}"/>
              </a:ext>
            </a:extLst>
          </p:cNvPr>
          <p:cNvSpPr txBox="1"/>
          <p:nvPr/>
        </p:nvSpPr>
        <p:spPr>
          <a:xfrm>
            <a:off x="6142160" y="4104375"/>
            <a:ext cx="6270343" cy="2360518"/>
          </a:xfrm>
          <a:prstGeom prst="rect">
            <a:avLst/>
          </a:prstGeom>
          <a:noFill/>
        </p:spPr>
        <p:txBody>
          <a:bodyPr wrap="square" rtlCol="0">
            <a:spAutoFit/>
          </a:bodyPr>
          <a:lstStyle/>
          <a:p>
            <a:pPr>
              <a:lnSpc>
                <a:spcPct val="150000"/>
              </a:lnSpc>
            </a:pPr>
            <a:r>
              <a:rPr lang="en-US" sz="2000" dirty="0">
                <a:latin typeface="Proxima Nova Thin" panose="02000506030000020004" pitchFamily="2" charset="0"/>
                <a:ea typeface="+mn-lt"/>
                <a:cs typeface="+mn-lt"/>
              </a:rPr>
              <a:t>Violence:</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Neglect and deprivation: </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Isolation and dependency:</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mn-lt"/>
                <a:cs typeface="+mn-lt"/>
              </a:rPr>
              <a:t>Family structures and family separation:</a:t>
            </a:r>
            <a:endParaRPr lang="en-US" sz="2000" dirty="0">
              <a:latin typeface="Proxima Nova Thin" panose="02000506030000020004" pitchFamily="2" charset="0"/>
            </a:endParaRPr>
          </a:p>
          <a:p>
            <a:pPr>
              <a:lnSpc>
                <a:spcPct val="150000"/>
              </a:lnSpc>
            </a:pPr>
            <a:r>
              <a:rPr lang="en-US" sz="2000" dirty="0">
                <a:latin typeface="Proxima Nova Thin" panose="02000506030000020004" pitchFamily="2" charset="0"/>
                <a:ea typeface="Verdana"/>
              </a:rPr>
              <a:t>Others: </a:t>
            </a:r>
          </a:p>
        </p:txBody>
      </p:sp>
    </p:spTree>
    <p:extLst>
      <p:ext uri="{BB962C8B-B14F-4D97-AF65-F5344CB8AC3E}">
        <p14:creationId xmlns:p14="http://schemas.microsoft.com/office/powerpoint/2010/main" val="304047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2EEA1DD9-0A0C-723B-E96D-6DD7C7D76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879326" y="1548294"/>
            <a:ext cx="6614935" cy="5759771"/>
          </a:xfrm>
          <a:prstGeom prst="rect">
            <a:avLst/>
          </a:prstGeom>
        </p:spPr>
      </p:pic>
      <p:sp>
        <p:nvSpPr>
          <p:cNvPr id="3" name="CasellaDiTesto 2">
            <a:extLst>
              <a:ext uri="{FF2B5EF4-FFF2-40B4-BE49-F238E27FC236}">
                <a16:creationId xmlns:a16="http://schemas.microsoft.com/office/drawing/2014/main" id="{4A845F36-6E41-C6D1-8040-9D2F537D4D7E}"/>
              </a:ext>
            </a:extLst>
          </p:cNvPr>
          <p:cNvSpPr txBox="1"/>
          <p:nvPr/>
        </p:nvSpPr>
        <p:spPr>
          <a:xfrm>
            <a:off x="1642379" y="378424"/>
            <a:ext cx="7344616"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Key messages for Activity 1</a:t>
            </a:r>
          </a:p>
        </p:txBody>
      </p:sp>
      <p:pic>
        <p:nvPicPr>
          <p:cNvPr id="5" name="Elemento grafico 4">
            <a:extLst>
              <a:ext uri="{FF2B5EF4-FFF2-40B4-BE49-F238E27FC236}">
                <a16:creationId xmlns:a16="http://schemas.microsoft.com/office/drawing/2014/main" id="{690D3D04-B137-DCCE-E84B-1203B82A8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6" name="CasellaDiTesto 5">
            <a:extLst>
              <a:ext uri="{FF2B5EF4-FFF2-40B4-BE49-F238E27FC236}">
                <a16:creationId xmlns:a16="http://schemas.microsoft.com/office/drawing/2014/main" id="{889986B7-096F-953F-653E-AF3502F9031B}"/>
              </a:ext>
            </a:extLst>
          </p:cNvPr>
          <p:cNvSpPr txBox="1"/>
          <p:nvPr/>
        </p:nvSpPr>
        <p:spPr>
          <a:xfrm>
            <a:off x="2774697" y="1637193"/>
            <a:ext cx="5673373" cy="4401205"/>
          </a:xfrm>
          <a:prstGeom prst="rect">
            <a:avLst/>
          </a:prstGeom>
          <a:noFill/>
        </p:spPr>
        <p:txBody>
          <a:bodyPr wrap="square">
            <a:spAutoFit/>
          </a:bodyPr>
          <a:lstStyle/>
          <a:p>
            <a:r>
              <a:rPr lang="en-GB" sz="2000" dirty="0">
                <a:latin typeface="Proxima Nova Thin" panose="02000506030000020004" pitchFamily="2" charset="0"/>
              </a:rPr>
              <a:t>The right to protection is enshrined in the sovereign responsibility of states to protect their populations, in international law, and in resolutions of the United Nations and other intergovernmental organisations. </a:t>
            </a:r>
          </a:p>
          <a:p>
            <a:endParaRPr lang="en-US" sz="2000" dirty="0">
              <a:latin typeface="Proxima Nova Thin" panose="02000506030000020004" pitchFamily="2" charset="0"/>
            </a:endParaRPr>
          </a:p>
          <a:p>
            <a:r>
              <a:rPr lang="en-US" sz="2000" dirty="0">
                <a:latin typeface="Proxima Nova Thin" panose="02000506030000020004" pitchFamily="2" charset="0"/>
              </a:rPr>
              <a:t>Although primary responsibility of securing protection rights is of sovereign governments and mandated agencies, humanitarian actors have a strong role to play in protection</a:t>
            </a:r>
          </a:p>
          <a:p>
            <a:endParaRPr lang="en-US" sz="2000" dirty="0">
              <a:latin typeface="Proxima Nova Thin" panose="02000506030000020004" pitchFamily="2" charset="0"/>
            </a:endParaRPr>
          </a:p>
          <a:p>
            <a:r>
              <a:rPr lang="en-US" sz="2000" dirty="0">
                <a:latin typeface="Proxima Nova Thin" panose="02000506030000020004" pitchFamily="2" charset="0"/>
              </a:rPr>
              <a:t>Older Persons on the move are at exposed to increased protection risks equal to other vulnerable groups </a:t>
            </a:r>
          </a:p>
        </p:txBody>
      </p:sp>
      <p:sp>
        <p:nvSpPr>
          <p:cNvPr id="12" name="Rettangolo 11">
            <a:extLst>
              <a:ext uri="{FF2B5EF4-FFF2-40B4-BE49-F238E27FC236}">
                <a16:creationId xmlns:a16="http://schemas.microsoft.com/office/drawing/2014/main" id="{66C3AE98-5253-99E9-E3C1-907BE5856B55}"/>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3" name="Picture 7">
            <a:extLst>
              <a:ext uri="{FF2B5EF4-FFF2-40B4-BE49-F238E27FC236}">
                <a16:creationId xmlns:a16="http://schemas.microsoft.com/office/drawing/2014/main" id="{E7C67A6F-1995-B100-996E-DBB6651C5F1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a:extLst>
              <a:ext uri="{FF2B5EF4-FFF2-40B4-BE49-F238E27FC236}">
                <a16:creationId xmlns:a16="http://schemas.microsoft.com/office/drawing/2014/main" id="{0D5EF6CB-9643-14B2-EFDD-73884E078433}"/>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2" name="Figura a mano libera 21">
            <a:extLst>
              <a:ext uri="{FF2B5EF4-FFF2-40B4-BE49-F238E27FC236}">
                <a16:creationId xmlns:a16="http://schemas.microsoft.com/office/drawing/2014/main" id="{35D43D01-6B36-94AF-605B-6670D1149365}"/>
              </a:ext>
            </a:extLst>
          </p:cNvPr>
          <p:cNvSpPr/>
          <p:nvPr/>
        </p:nvSpPr>
        <p:spPr>
          <a:xfrm rot="20700000">
            <a:off x="7021577" y="453446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3" name="Elemento grafico 36">
            <a:extLst>
              <a:ext uri="{FF2B5EF4-FFF2-40B4-BE49-F238E27FC236}">
                <a16:creationId xmlns:a16="http://schemas.microsoft.com/office/drawing/2014/main" id="{910B282F-D3F7-4EC7-DFF1-1F4EA5DC0882}"/>
              </a:ext>
            </a:extLst>
          </p:cNvPr>
          <p:cNvSpPr/>
          <p:nvPr/>
        </p:nvSpPr>
        <p:spPr>
          <a:xfrm rot="18660181">
            <a:off x="11361806" y="6355606"/>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24" name="Elemento grafico 36">
            <a:extLst>
              <a:ext uri="{FF2B5EF4-FFF2-40B4-BE49-F238E27FC236}">
                <a16:creationId xmlns:a16="http://schemas.microsoft.com/office/drawing/2014/main" id="{E8739375-3D6F-6EE6-E3A9-71BBD17BAFB3}"/>
              </a:ext>
            </a:extLst>
          </p:cNvPr>
          <p:cNvSpPr/>
          <p:nvPr/>
        </p:nvSpPr>
        <p:spPr>
          <a:xfrm>
            <a:off x="2387924" y="171417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Elemento grafico 36">
            <a:extLst>
              <a:ext uri="{FF2B5EF4-FFF2-40B4-BE49-F238E27FC236}">
                <a16:creationId xmlns:a16="http://schemas.microsoft.com/office/drawing/2014/main" id="{9FD1D0AC-8184-EAB8-8255-4BEB578B92F0}"/>
              </a:ext>
            </a:extLst>
          </p:cNvPr>
          <p:cNvSpPr/>
          <p:nvPr/>
        </p:nvSpPr>
        <p:spPr>
          <a:xfrm>
            <a:off x="2387924" y="357983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6" name="Elemento grafico 36">
            <a:extLst>
              <a:ext uri="{FF2B5EF4-FFF2-40B4-BE49-F238E27FC236}">
                <a16:creationId xmlns:a16="http://schemas.microsoft.com/office/drawing/2014/main" id="{E4489B15-1BEA-6483-77CC-16E7FD61A208}"/>
              </a:ext>
            </a:extLst>
          </p:cNvPr>
          <p:cNvSpPr/>
          <p:nvPr/>
        </p:nvSpPr>
        <p:spPr>
          <a:xfrm>
            <a:off x="2387924" y="512567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68821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lemento grafico 21">
            <a:extLst>
              <a:ext uri="{FF2B5EF4-FFF2-40B4-BE49-F238E27FC236}">
                <a16:creationId xmlns:a16="http://schemas.microsoft.com/office/drawing/2014/main" id="{BD1CFEDC-9C82-1D22-21AA-B064D247F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3514853" y="3623400"/>
            <a:ext cx="6614935" cy="5759771"/>
          </a:xfrm>
          <a:prstGeom prst="rect">
            <a:avLst/>
          </a:prstGeom>
        </p:spPr>
      </p:pic>
      <p:sp>
        <p:nvSpPr>
          <p:cNvPr id="2" name="Rettangolo 1">
            <a:extLst>
              <a:ext uri="{FF2B5EF4-FFF2-40B4-BE49-F238E27FC236}">
                <a16:creationId xmlns:a16="http://schemas.microsoft.com/office/drawing/2014/main" id="{78A53D51-73FB-0A78-5CD4-9FF197085743}"/>
              </a:ext>
            </a:extLst>
          </p:cNvPr>
          <p:cNvSpPr/>
          <p:nvPr/>
        </p:nvSpPr>
        <p:spPr>
          <a:xfrm>
            <a:off x="10063605" y="0"/>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CBFBFFA9-451B-2FEA-0F28-803991969B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A265823E-81E7-1401-6B39-49E366FE7DDB}"/>
              </a:ext>
            </a:extLst>
          </p:cNvPr>
          <p:cNvSpPr txBox="1"/>
          <p:nvPr/>
        </p:nvSpPr>
        <p:spPr>
          <a:xfrm>
            <a:off x="-102033" y="444010"/>
            <a:ext cx="9302407"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Safety and non - discrimination</a:t>
            </a:r>
          </a:p>
        </p:txBody>
      </p:sp>
      <p:sp>
        <p:nvSpPr>
          <p:cNvPr id="5" name="CasellaDiTesto 4">
            <a:extLst>
              <a:ext uri="{FF2B5EF4-FFF2-40B4-BE49-F238E27FC236}">
                <a16:creationId xmlns:a16="http://schemas.microsoft.com/office/drawing/2014/main" id="{119014C5-2DCB-60AC-2E4C-02161D5AA638}"/>
              </a:ext>
            </a:extLst>
          </p:cNvPr>
          <p:cNvSpPr txBox="1"/>
          <p:nvPr/>
        </p:nvSpPr>
        <p:spPr>
          <a:xfrm>
            <a:off x="5418598" y="2363280"/>
            <a:ext cx="5492939" cy="1015663"/>
          </a:xfrm>
          <a:prstGeom prst="rect">
            <a:avLst/>
          </a:prstGeom>
          <a:noFill/>
        </p:spPr>
        <p:txBody>
          <a:bodyPr wrap="square" rtlCol="0">
            <a:spAutoFit/>
          </a:bodyPr>
          <a:lstStyle/>
          <a:p>
            <a:pPr algn="ctr"/>
            <a:r>
              <a:rPr lang="en-IN" sz="2000" dirty="0">
                <a:latin typeface="Proxima Nova Thin" panose="02000506030000020004" pitchFamily="2" charset="0"/>
              </a:rPr>
              <a:t>According to the surveys, the main threats in terms of security risk for older persons are the following:</a:t>
            </a:r>
          </a:p>
        </p:txBody>
      </p:sp>
      <p:grpSp>
        <p:nvGrpSpPr>
          <p:cNvPr id="93" name="Gruppo 92">
            <a:extLst>
              <a:ext uri="{FF2B5EF4-FFF2-40B4-BE49-F238E27FC236}">
                <a16:creationId xmlns:a16="http://schemas.microsoft.com/office/drawing/2014/main" id="{8C40E54F-3C47-46EF-0A62-AD4197636F7F}"/>
              </a:ext>
            </a:extLst>
          </p:cNvPr>
          <p:cNvGrpSpPr/>
          <p:nvPr/>
        </p:nvGrpSpPr>
        <p:grpSpPr>
          <a:xfrm>
            <a:off x="6401416" y="3518235"/>
            <a:ext cx="1407298" cy="2168853"/>
            <a:chOff x="3782446" y="4081297"/>
            <a:chExt cx="1407298" cy="2168853"/>
          </a:xfrm>
        </p:grpSpPr>
        <p:sp>
          <p:nvSpPr>
            <p:cNvPr id="10" name="CasellaDiTesto 9">
              <a:extLst>
                <a:ext uri="{FF2B5EF4-FFF2-40B4-BE49-F238E27FC236}">
                  <a16:creationId xmlns:a16="http://schemas.microsoft.com/office/drawing/2014/main" id="{1D618DA8-1697-051A-F012-FA2AB1F6BDD9}"/>
                </a:ext>
              </a:extLst>
            </p:cNvPr>
            <p:cNvSpPr txBox="1"/>
            <p:nvPr/>
          </p:nvSpPr>
          <p:spPr>
            <a:xfrm>
              <a:off x="3782446" y="5665375"/>
              <a:ext cx="1360753" cy="584775"/>
            </a:xfrm>
            <a:prstGeom prst="rect">
              <a:avLst/>
            </a:prstGeom>
            <a:noFill/>
          </p:spPr>
          <p:txBody>
            <a:bodyPr wrap="square" rtlCol="0">
              <a:spAutoFit/>
            </a:bodyPr>
            <a:lstStyle/>
            <a:p>
              <a:pPr algn="ctr"/>
              <a:r>
                <a:rPr lang="en-IN" sz="1600" dirty="0">
                  <a:latin typeface="Proxima Nova Thin" panose="02000506030000020004" pitchFamily="2" charset="0"/>
                  <a:ea typeface="Times New Roman" panose="02020603050405020304" pitchFamily="18" charset="0"/>
                </a:rPr>
                <a:t>Physical and sexual abuse</a:t>
              </a:r>
              <a:endParaRPr lang="en-GB" sz="1600" dirty="0">
                <a:latin typeface="Proxima Nova Thin" panose="02000506030000020004" pitchFamily="2" charset="0"/>
                <a:ea typeface="Times New Roman" panose="02020603050405020304" pitchFamily="18" charset="0"/>
              </a:endParaRPr>
            </a:p>
          </p:txBody>
        </p:sp>
        <p:grpSp>
          <p:nvGrpSpPr>
            <p:cNvPr id="92" name="Gruppo 91">
              <a:extLst>
                <a:ext uri="{FF2B5EF4-FFF2-40B4-BE49-F238E27FC236}">
                  <a16:creationId xmlns:a16="http://schemas.microsoft.com/office/drawing/2014/main" id="{0D7DE285-0CB2-58E8-2F7B-EA1A23F5143B}"/>
                </a:ext>
              </a:extLst>
            </p:cNvPr>
            <p:cNvGrpSpPr/>
            <p:nvPr/>
          </p:nvGrpSpPr>
          <p:grpSpPr>
            <a:xfrm>
              <a:off x="3828991" y="4081297"/>
              <a:ext cx="1360753" cy="1049111"/>
              <a:chOff x="3828991" y="4081297"/>
              <a:chExt cx="1360753" cy="1049111"/>
            </a:xfrm>
          </p:grpSpPr>
          <p:sp>
            <p:nvSpPr>
              <p:cNvPr id="6" name="Elemento grafico 112">
                <a:extLst>
                  <a:ext uri="{FF2B5EF4-FFF2-40B4-BE49-F238E27FC236}">
                    <a16:creationId xmlns:a16="http://schemas.microsoft.com/office/drawing/2014/main" id="{752B8694-4312-FC05-AD3E-C90717EEA381}"/>
                  </a:ext>
                </a:extLst>
              </p:cNvPr>
              <p:cNvSpPr/>
              <p:nvPr/>
            </p:nvSpPr>
            <p:spPr>
              <a:xfrm rot="10034689">
                <a:off x="3947588" y="4081297"/>
                <a:ext cx="1208308" cy="1049111"/>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tx1">
                  <a:lumMod val="75000"/>
                  <a:lumOff val="25000"/>
                </a:schemeClr>
              </a:solidFill>
              <a:ln w="11479" cap="flat">
                <a:noFill/>
                <a:prstDash val="solid"/>
                <a:miter/>
              </a:ln>
            </p:spPr>
            <p:txBody>
              <a:bodyPr rtlCol="0" anchor="ctr"/>
              <a:lstStyle/>
              <a:p>
                <a:endParaRPr lang="it-CO"/>
              </a:p>
            </p:txBody>
          </p:sp>
          <p:sp>
            <p:nvSpPr>
              <p:cNvPr id="11" name="CasellaDiTesto 10">
                <a:extLst>
                  <a:ext uri="{FF2B5EF4-FFF2-40B4-BE49-F238E27FC236}">
                    <a16:creationId xmlns:a16="http://schemas.microsoft.com/office/drawing/2014/main" id="{B4FADE22-A6DF-F626-2A00-BC37FDE9AFC3}"/>
                  </a:ext>
                </a:extLst>
              </p:cNvPr>
              <p:cNvSpPr txBox="1"/>
              <p:nvPr/>
            </p:nvSpPr>
            <p:spPr>
              <a:xfrm>
                <a:off x="3828991" y="4324761"/>
                <a:ext cx="1360753" cy="523220"/>
              </a:xfrm>
              <a:prstGeom prst="rect">
                <a:avLst/>
              </a:prstGeom>
              <a:noFill/>
            </p:spPr>
            <p:txBody>
              <a:bodyPr wrap="square" rtlCol="0">
                <a:spAutoFit/>
              </a:bodyPr>
              <a:lstStyle/>
              <a:p>
                <a:pPr algn="ctr"/>
                <a:r>
                  <a:rPr lang="en-IN" sz="2800" b="1" dirty="0">
                    <a:solidFill>
                      <a:schemeClr val="bg1"/>
                    </a:solidFill>
                    <a:latin typeface="Proxima Nova Thin" panose="02000506030000020004" pitchFamily="2" charset="0"/>
                    <a:ea typeface="Times New Roman" panose="02020603050405020304" pitchFamily="18" charset="0"/>
                  </a:rPr>
                  <a:t>9-10%</a:t>
                </a:r>
                <a:endParaRPr lang="en-GB" sz="2800" b="1" dirty="0">
                  <a:solidFill>
                    <a:schemeClr val="bg1"/>
                  </a:solidFill>
                  <a:latin typeface="Proxima Nova Thin" panose="02000506030000020004" pitchFamily="2" charset="0"/>
                  <a:ea typeface="Times New Roman" panose="02020603050405020304" pitchFamily="18" charset="0"/>
                </a:endParaRPr>
              </a:p>
            </p:txBody>
          </p:sp>
        </p:grpSp>
      </p:grpSp>
      <p:grpSp>
        <p:nvGrpSpPr>
          <p:cNvPr id="91" name="Gruppo 90">
            <a:extLst>
              <a:ext uri="{FF2B5EF4-FFF2-40B4-BE49-F238E27FC236}">
                <a16:creationId xmlns:a16="http://schemas.microsoft.com/office/drawing/2014/main" id="{5E724818-EA8D-0150-5208-F14610276684}"/>
              </a:ext>
            </a:extLst>
          </p:cNvPr>
          <p:cNvGrpSpPr/>
          <p:nvPr/>
        </p:nvGrpSpPr>
        <p:grpSpPr>
          <a:xfrm>
            <a:off x="7953813" y="3518235"/>
            <a:ext cx="2199932" cy="2438149"/>
            <a:chOff x="5889046" y="4058222"/>
            <a:chExt cx="2199932" cy="2438149"/>
          </a:xfrm>
        </p:grpSpPr>
        <p:sp>
          <p:nvSpPr>
            <p:cNvPr id="7" name="Elemento grafico 112">
              <a:extLst>
                <a:ext uri="{FF2B5EF4-FFF2-40B4-BE49-F238E27FC236}">
                  <a16:creationId xmlns:a16="http://schemas.microsoft.com/office/drawing/2014/main" id="{B7EF735A-1068-93FC-5248-4DEDDE0E4533}"/>
                </a:ext>
              </a:extLst>
            </p:cNvPr>
            <p:cNvSpPr/>
            <p:nvPr/>
          </p:nvSpPr>
          <p:spPr>
            <a:xfrm rot="9679015">
              <a:off x="6391574" y="4058222"/>
              <a:ext cx="1208307" cy="1049110"/>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endParaRPr lang="it-CO"/>
            </a:p>
          </p:txBody>
        </p:sp>
        <p:sp>
          <p:nvSpPr>
            <p:cNvPr id="12" name="CasellaDiTesto 11">
              <a:extLst>
                <a:ext uri="{FF2B5EF4-FFF2-40B4-BE49-F238E27FC236}">
                  <a16:creationId xmlns:a16="http://schemas.microsoft.com/office/drawing/2014/main" id="{8D740FD4-E9CB-F6F3-C810-5610E5EE9E2E}"/>
                </a:ext>
              </a:extLst>
            </p:cNvPr>
            <p:cNvSpPr txBox="1"/>
            <p:nvPr/>
          </p:nvSpPr>
          <p:spPr>
            <a:xfrm>
              <a:off x="6182062" y="4324761"/>
              <a:ext cx="1613901" cy="523220"/>
            </a:xfrm>
            <a:prstGeom prst="rect">
              <a:avLst/>
            </a:prstGeom>
            <a:noFill/>
          </p:spPr>
          <p:txBody>
            <a:bodyPr wrap="square" rtlCol="0">
              <a:spAutoFit/>
            </a:bodyPr>
            <a:lstStyle/>
            <a:p>
              <a:pPr algn="ctr"/>
              <a:r>
                <a:rPr lang="en-IN" sz="2800" b="1" dirty="0">
                  <a:solidFill>
                    <a:schemeClr val="bg1"/>
                  </a:solidFill>
                  <a:latin typeface="Proxima Nova Thin" panose="02000506030000020004" pitchFamily="2" charset="0"/>
                  <a:ea typeface="Times New Roman" panose="02020603050405020304" pitchFamily="18" charset="0"/>
                </a:rPr>
                <a:t>20-30%</a:t>
              </a:r>
              <a:endParaRPr lang="en-GB" sz="2800" b="1" dirty="0">
                <a:solidFill>
                  <a:schemeClr val="bg1"/>
                </a:solidFill>
                <a:latin typeface="Proxima Nova Thin" panose="02000506030000020004" pitchFamily="2" charset="0"/>
                <a:ea typeface="Times New Roman" panose="02020603050405020304" pitchFamily="18" charset="0"/>
              </a:endParaRPr>
            </a:p>
          </p:txBody>
        </p:sp>
        <p:sp>
          <p:nvSpPr>
            <p:cNvPr id="14" name="CasellaDiTesto 13">
              <a:extLst>
                <a:ext uri="{FF2B5EF4-FFF2-40B4-BE49-F238E27FC236}">
                  <a16:creationId xmlns:a16="http://schemas.microsoft.com/office/drawing/2014/main" id="{F072466B-CE06-2E06-3228-1AF25271DAEE}"/>
                </a:ext>
              </a:extLst>
            </p:cNvPr>
            <p:cNvSpPr txBox="1"/>
            <p:nvPr/>
          </p:nvSpPr>
          <p:spPr>
            <a:xfrm>
              <a:off x="5889046" y="5419153"/>
              <a:ext cx="2199932" cy="1077218"/>
            </a:xfrm>
            <a:prstGeom prst="rect">
              <a:avLst/>
            </a:prstGeom>
            <a:noFill/>
          </p:spPr>
          <p:txBody>
            <a:bodyPr wrap="square" rtlCol="0">
              <a:spAutoFit/>
            </a:bodyPr>
            <a:lstStyle/>
            <a:p>
              <a:pPr algn="ctr"/>
              <a:r>
                <a:rPr lang="en-IN" sz="1600" dirty="0">
                  <a:latin typeface="Proxima Nova Thin" panose="02000506030000020004" pitchFamily="2" charset="0"/>
                  <a:ea typeface="Times New Roman" panose="02020603050405020304" pitchFamily="18" charset="0"/>
                </a:rPr>
                <a:t>Financial abuse, emotional abuse and lack of community spaces</a:t>
              </a:r>
              <a:endParaRPr lang="en-GB" sz="1600" dirty="0">
                <a:latin typeface="Proxima Nova Thin" panose="02000506030000020004" pitchFamily="2" charset="0"/>
                <a:ea typeface="Times New Roman" panose="02020603050405020304" pitchFamily="18" charset="0"/>
              </a:endParaRPr>
            </a:p>
          </p:txBody>
        </p:sp>
      </p:grpSp>
      <p:grpSp>
        <p:nvGrpSpPr>
          <p:cNvPr id="90" name="Gruppo 89">
            <a:extLst>
              <a:ext uri="{FF2B5EF4-FFF2-40B4-BE49-F238E27FC236}">
                <a16:creationId xmlns:a16="http://schemas.microsoft.com/office/drawing/2014/main" id="{265A662C-D8AC-A751-B5F9-A995090D8568}"/>
              </a:ext>
            </a:extLst>
          </p:cNvPr>
          <p:cNvGrpSpPr/>
          <p:nvPr/>
        </p:nvGrpSpPr>
        <p:grpSpPr>
          <a:xfrm>
            <a:off x="10298843" y="3518235"/>
            <a:ext cx="1360133" cy="2164093"/>
            <a:chOff x="8845139" y="4086057"/>
            <a:chExt cx="1360133" cy="2164093"/>
          </a:xfrm>
        </p:grpSpPr>
        <p:sp>
          <p:nvSpPr>
            <p:cNvPr id="8" name="Elemento grafico 112">
              <a:extLst>
                <a:ext uri="{FF2B5EF4-FFF2-40B4-BE49-F238E27FC236}">
                  <a16:creationId xmlns:a16="http://schemas.microsoft.com/office/drawing/2014/main" id="{24CD2997-7580-B417-179B-A33E10A3F7C6}"/>
                </a:ext>
              </a:extLst>
            </p:cNvPr>
            <p:cNvSpPr/>
            <p:nvPr/>
          </p:nvSpPr>
          <p:spPr>
            <a:xfrm rot="10800000">
              <a:off x="8908767" y="4086057"/>
              <a:ext cx="1208307" cy="1049110"/>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endParaRPr lang="it-CO"/>
            </a:p>
          </p:txBody>
        </p:sp>
        <p:sp>
          <p:nvSpPr>
            <p:cNvPr id="13" name="CasellaDiTesto 12">
              <a:extLst>
                <a:ext uri="{FF2B5EF4-FFF2-40B4-BE49-F238E27FC236}">
                  <a16:creationId xmlns:a16="http://schemas.microsoft.com/office/drawing/2014/main" id="{FE1442B2-A3EF-69D0-CC32-DCE0A6C8CF54}"/>
                </a:ext>
              </a:extLst>
            </p:cNvPr>
            <p:cNvSpPr txBox="1"/>
            <p:nvPr/>
          </p:nvSpPr>
          <p:spPr>
            <a:xfrm>
              <a:off x="8845139" y="4324761"/>
              <a:ext cx="1360133" cy="523220"/>
            </a:xfrm>
            <a:prstGeom prst="rect">
              <a:avLst/>
            </a:prstGeom>
            <a:noFill/>
          </p:spPr>
          <p:txBody>
            <a:bodyPr wrap="square" rtlCol="0">
              <a:spAutoFit/>
            </a:bodyPr>
            <a:lstStyle/>
            <a:p>
              <a:pPr algn="ctr"/>
              <a:r>
                <a:rPr lang="en-IN" sz="2800" b="1" dirty="0">
                  <a:solidFill>
                    <a:schemeClr val="bg1"/>
                  </a:solidFill>
                  <a:latin typeface="Proxima Nova Thin" panose="02000506030000020004" pitchFamily="2" charset="0"/>
                  <a:ea typeface="Times New Roman" panose="02020603050405020304" pitchFamily="18" charset="0"/>
                </a:rPr>
                <a:t>4-6%</a:t>
              </a:r>
              <a:endParaRPr lang="en-GB" sz="2800" b="1" dirty="0">
                <a:solidFill>
                  <a:schemeClr val="bg1"/>
                </a:solidFill>
                <a:latin typeface="Proxima Nova Thin" panose="02000506030000020004" pitchFamily="2" charset="0"/>
                <a:ea typeface="Times New Roman" panose="02020603050405020304" pitchFamily="18" charset="0"/>
              </a:endParaRPr>
            </a:p>
          </p:txBody>
        </p:sp>
        <p:sp>
          <p:nvSpPr>
            <p:cNvPr id="15" name="CasellaDiTesto 14">
              <a:extLst>
                <a:ext uri="{FF2B5EF4-FFF2-40B4-BE49-F238E27FC236}">
                  <a16:creationId xmlns:a16="http://schemas.microsoft.com/office/drawing/2014/main" id="{0A266699-8C8D-66DF-3EE0-BB0336942E34}"/>
                </a:ext>
              </a:extLst>
            </p:cNvPr>
            <p:cNvSpPr txBox="1"/>
            <p:nvPr/>
          </p:nvSpPr>
          <p:spPr>
            <a:xfrm>
              <a:off x="8957177" y="5665375"/>
              <a:ext cx="983035" cy="584775"/>
            </a:xfrm>
            <a:prstGeom prst="rect">
              <a:avLst/>
            </a:prstGeom>
            <a:noFill/>
          </p:spPr>
          <p:txBody>
            <a:bodyPr wrap="square" rtlCol="0">
              <a:spAutoFit/>
            </a:bodyPr>
            <a:lstStyle/>
            <a:p>
              <a:pPr algn="ctr"/>
              <a:r>
                <a:rPr lang="en-IN" sz="1600" dirty="0">
                  <a:latin typeface="Proxima Nova Thin" panose="02000506030000020004" pitchFamily="2" charset="0"/>
                  <a:ea typeface="Times New Roman" panose="02020603050405020304" pitchFamily="18" charset="0"/>
                </a:rPr>
                <a:t>Armed violence</a:t>
              </a:r>
              <a:endParaRPr lang="en-GB" sz="1600" dirty="0">
                <a:latin typeface="Proxima Nova Thin" panose="02000506030000020004" pitchFamily="2" charset="0"/>
                <a:ea typeface="Times New Roman" panose="02020603050405020304" pitchFamily="18" charset="0"/>
              </a:endParaRPr>
            </a:p>
          </p:txBody>
        </p:sp>
      </p:grpSp>
      <p:sp>
        <p:nvSpPr>
          <p:cNvPr id="9" name="CasellaDiTesto 8">
            <a:extLst>
              <a:ext uri="{FF2B5EF4-FFF2-40B4-BE49-F238E27FC236}">
                <a16:creationId xmlns:a16="http://schemas.microsoft.com/office/drawing/2014/main" id="{B3481521-3B50-22D2-A1AF-4806CE8B0B44}"/>
              </a:ext>
            </a:extLst>
          </p:cNvPr>
          <p:cNvSpPr txBox="1"/>
          <p:nvPr/>
        </p:nvSpPr>
        <p:spPr>
          <a:xfrm>
            <a:off x="1077502" y="1075330"/>
            <a:ext cx="9302407"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Handout 1.3</a:t>
            </a:r>
          </a:p>
        </p:txBody>
      </p:sp>
      <p:grpSp>
        <p:nvGrpSpPr>
          <p:cNvPr id="95" name="Gruppo 94">
            <a:extLst>
              <a:ext uri="{FF2B5EF4-FFF2-40B4-BE49-F238E27FC236}">
                <a16:creationId xmlns:a16="http://schemas.microsoft.com/office/drawing/2014/main" id="{71E24922-BA8B-5786-E920-CC8B2241E51C}"/>
              </a:ext>
            </a:extLst>
          </p:cNvPr>
          <p:cNvGrpSpPr/>
          <p:nvPr/>
        </p:nvGrpSpPr>
        <p:grpSpPr>
          <a:xfrm>
            <a:off x="4344491" y="3490399"/>
            <a:ext cx="1911826" cy="2491402"/>
            <a:chOff x="1124772" y="4058221"/>
            <a:chExt cx="1911826" cy="2491402"/>
          </a:xfrm>
        </p:grpSpPr>
        <p:grpSp>
          <p:nvGrpSpPr>
            <p:cNvPr id="94" name="Gruppo 93">
              <a:extLst>
                <a:ext uri="{FF2B5EF4-FFF2-40B4-BE49-F238E27FC236}">
                  <a16:creationId xmlns:a16="http://schemas.microsoft.com/office/drawing/2014/main" id="{5DB0D107-8089-B54E-702C-1A503BE49043}"/>
                </a:ext>
              </a:extLst>
            </p:cNvPr>
            <p:cNvGrpSpPr/>
            <p:nvPr/>
          </p:nvGrpSpPr>
          <p:grpSpPr>
            <a:xfrm>
              <a:off x="1408698" y="4058221"/>
              <a:ext cx="1360753" cy="1049111"/>
              <a:chOff x="1408698" y="4058221"/>
              <a:chExt cx="1360753" cy="1049111"/>
            </a:xfrm>
          </p:grpSpPr>
          <p:sp>
            <p:nvSpPr>
              <p:cNvPr id="18" name="Elemento grafico 112">
                <a:extLst>
                  <a:ext uri="{FF2B5EF4-FFF2-40B4-BE49-F238E27FC236}">
                    <a16:creationId xmlns:a16="http://schemas.microsoft.com/office/drawing/2014/main" id="{9E82463B-8A16-D917-3E6F-6288B1B89014}"/>
                  </a:ext>
                </a:extLst>
              </p:cNvPr>
              <p:cNvSpPr/>
              <p:nvPr/>
            </p:nvSpPr>
            <p:spPr>
              <a:xfrm rot="20693554">
                <a:off x="1525560" y="4058221"/>
                <a:ext cx="1208308" cy="1049111"/>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D1951"/>
              </a:solidFill>
              <a:ln w="11479" cap="flat">
                <a:noFill/>
                <a:prstDash val="solid"/>
                <a:miter/>
              </a:ln>
            </p:spPr>
            <p:txBody>
              <a:bodyPr rtlCol="0" anchor="ctr"/>
              <a:lstStyle/>
              <a:p>
                <a:endParaRPr lang="it-CO"/>
              </a:p>
            </p:txBody>
          </p:sp>
          <p:sp>
            <p:nvSpPr>
              <p:cNvPr id="20" name="CasellaDiTesto 19">
                <a:extLst>
                  <a:ext uri="{FF2B5EF4-FFF2-40B4-BE49-F238E27FC236}">
                    <a16:creationId xmlns:a16="http://schemas.microsoft.com/office/drawing/2014/main" id="{946C24F8-9278-2AE5-3D0E-0496E7032343}"/>
                  </a:ext>
                </a:extLst>
              </p:cNvPr>
              <p:cNvSpPr txBox="1"/>
              <p:nvPr/>
            </p:nvSpPr>
            <p:spPr>
              <a:xfrm>
                <a:off x="1408698" y="4324761"/>
                <a:ext cx="1360753" cy="523220"/>
              </a:xfrm>
              <a:prstGeom prst="rect">
                <a:avLst/>
              </a:prstGeom>
              <a:noFill/>
            </p:spPr>
            <p:txBody>
              <a:bodyPr wrap="square" rtlCol="0">
                <a:spAutoFit/>
              </a:bodyPr>
              <a:lstStyle/>
              <a:p>
                <a:pPr algn="ctr"/>
                <a:r>
                  <a:rPr lang="en-IN" sz="2800" b="1" dirty="0">
                    <a:solidFill>
                      <a:schemeClr val="bg1"/>
                    </a:solidFill>
                    <a:latin typeface="Proxima Nova Thin" panose="02000506030000020004" pitchFamily="2" charset="0"/>
                    <a:ea typeface="Times New Roman" panose="02020603050405020304" pitchFamily="18" charset="0"/>
                  </a:rPr>
                  <a:t>41%</a:t>
                </a:r>
                <a:endParaRPr lang="en-GB" sz="2800" b="1" dirty="0">
                  <a:solidFill>
                    <a:schemeClr val="bg1"/>
                  </a:solidFill>
                  <a:latin typeface="Proxima Nova Thin" panose="02000506030000020004" pitchFamily="2" charset="0"/>
                  <a:ea typeface="Times New Roman" panose="02020603050405020304" pitchFamily="18" charset="0"/>
                </a:endParaRPr>
              </a:p>
            </p:txBody>
          </p:sp>
        </p:grpSp>
        <p:sp>
          <p:nvSpPr>
            <p:cNvPr id="21" name="CasellaDiTesto 20">
              <a:extLst>
                <a:ext uri="{FF2B5EF4-FFF2-40B4-BE49-F238E27FC236}">
                  <a16:creationId xmlns:a16="http://schemas.microsoft.com/office/drawing/2014/main" id="{CEA1906A-B739-414B-7B5B-E95C74E030D1}"/>
                </a:ext>
              </a:extLst>
            </p:cNvPr>
            <p:cNvSpPr txBox="1"/>
            <p:nvPr/>
          </p:nvSpPr>
          <p:spPr>
            <a:xfrm>
              <a:off x="1124772" y="5472405"/>
              <a:ext cx="1911826" cy="1077218"/>
            </a:xfrm>
            <a:prstGeom prst="rect">
              <a:avLst/>
            </a:prstGeom>
            <a:noFill/>
          </p:spPr>
          <p:txBody>
            <a:bodyPr wrap="square" rtlCol="0">
              <a:spAutoFit/>
            </a:bodyPr>
            <a:lstStyle/>
            <a:p>
              <a:pPr algn="ctr"/>
              <a:r>
                <a:rPr lang="en-IN" sz="1600" dirty="0">
                  <a:latin typeface="Proxima Nova Thin" panose="02000506030000020004" pitchFamily="2" charset="0"/>
                  <a:ea typeface="Times New Roman" panose="02020603050405020304" pitchFamily="18" charset="0"/>
                </a:rPr>
                <a:t>Isolation, loneliness, deprivation of resources, services and opportunities</a:t>
              </a:r>
              <a:endParaRPr lang="en-GB" sz="1600" dirty="0">
                <a:latin typeface="Proxima Nova Thin" panose="02000506030000020004" pitchFamily="2" charset="0"/>
                <a:ea typeface="Times New Roman" panose="02020603050405020304" pitchFamily="18" charset="0"/>
              </a:endParaRPr>
            </a:p>
          </p:txBody>
        </p:sp>
      </p:grpSp>
      <p:grpSp>
        <p:nvGrpSpPr>
          <p:cNvPr id="62" name="Gruppo 61">
            <a:extLst>
              <a:ext uri="{FF2B5EF4-FFF2-40B4-BE49-F238E27FC236}">
                <a16:creationId xmlns:a16="http://schemas.microsoft.com/office/drawing/2014/main" id="{9381619A-C7CA-A5A2-AA7C-6FD07ACB8FD6}"/>
              </a:ext>
            </a:extLst>
          </p:cNvPr>
          <p:cNvGrpSpPr/>
          <p:nvPr/>
        </p:nvGrpSpPr>
        <p:grpSpPr>
          <a:xfrm>
            <a:off x="915077" y="2053577"/>
            <a:ext cx="2687191" cy="2008115"/>
            <a:chOff x="2005961" y="1265429"/>
            <a:chExt cx="2687191" cy="2008115"/>
          </a:xfrm>
        </p:grpSpPr>
        <p:sp>
          <p:nvSpPr>
            <p:cNvPr id="42" name="CasellaDiTesto 41">
              <a:extLst>
                <a:ext uri="{FF2B5EF4-FFF2-40B4-BE49-F238E27FC236}">
                  <a16:creationId xmlns:a16="http://schemas.microsoft.com/office/drawing/2014/main" id="{E090A3C9-D4D8-3220-862D-B5C22FE0641B}"/>
                </a:ext>
              </a:extLst>
            </p:cNvPr>
            <p:cNvSpPr txBox="1"/>
            <p:nvPr/>
          </p:nvSpPr>
          <p:spPr>
            <a:xfrm>
              <a:off x="2111561" y="1781792"/>
              <a:ext cx="922933" cy="523220"/>
            </a:xfrm>
            <a:prstGeom prst="rect">
              <a:avLst/>
            </a:prstGeom>
            <a:noFill/>
          </p:spPr>
          <p:txBody>
            <a:bodyPr wrap="square" rtlCol="0">
              <a:spAutoFit/>
            </a:bodyPr>
            <a:lstStyle/>
            <a:p>
              <a:r>
                <a:rPr lang="en-IN" sz="2800" dirty="0">
                  <a:latin typeface="Proxima Nova Thin" panose="02000506030000020004" pitchFamily="2" charset="0"/>
                  <a:ea typeface="Times New Roman" panose="02020603050405020304" pitchFamily="18" charset="0"/>
                </a:rPr>
                <a:t>ONE</a:t>
              </a:r>
              <a:endParaRPr lang="en-GB" sz="2800" dirty="0">
                <a:latin typeface="Proxima Nova Thin" panose="02000506030000020004" pitchFamily="2" charset="0"/>
                <a:ea typeface="Times New Roman" panose="02020603050405020304" pitchFamily="18" charset="0"/>
              </a:endParaRPr>
            </a:p>
          </p:txBody>
        </p:sp>
        <p:sp>
          <p:nvSpPr>
            <p:cNvPr id="43" name="CasellaDiTesto 42">
              <a:extLst>
                <a:ext uri="{FF2B5EF4-FFF2-40B4-BE49-F238E27FC236}">
                  <a16:creationId xmlns:a16="http://schemas.microsoft.com/office/drawing/2014/main" id="{85B9D101-3FDA-A60F-C5D3-8C93FED12DF9}"/>
                </a:ext>
              </a:extLst>
            </p:cNvPr>
            <p:cNvSpPr txBox="1"/>
            <p:nvPr/>
          </p:nvSpPr>
          <p:spPr>
            <a:xfrm>
              <a:off x="2005961" y="2350214"/>
              <a:ext cx="2619263" cy="923330"/>
            </a:xfrm>
            <a:prstGeom prst="rect">
              <a:avLst/>
            </a:prstGeom>
            <a:noFill/>
          </p:spPr>
          <p:txBody>
            <a:bodyPr wrap="square" rtlCol="0">
              <a:spAutoFit/>
            </a:bodyPr>
            <a:lstStyle/>
            <a:p>
              <a:pPr algn="ctr"/>
              <a:r>
                <a:rPr lang="en-IN" dirty="0">
                  <a:latin typeface="Proxima Nova Thin" panose="02000506030000020004" pitchFamily="2" charset="0"/>
                  <a:ea typeface="Times New Roman" panose="02020603050405020304" pitchFamily="18" charset="0"/>
                </a:rPr>
                <a:t>persons have felt </a:t>
              </a:r>
              <a:r>
                <a:rPr lang="en-IN" b="1" dirty="0">
                  <a:latin typeface="Proxima Nova Thin" panose="02000506030000020004" pitchFamily="2" charset="0"/>
                  <a:ea typeface="Times New Roman" panose="02020603050405020304" pitchFamily="18" charset="0"/>
                </a:rPr>
                <a:t>discriminated</a:t>
              </a:r>
              <a:r>
                <a:rPr lang="en-IN" dirty="0">
                  <a:latin typeface="Proxima Nova Thin" panose="02000506030000020004" pitchFamily="2" charset="0"/>
                  <a:ea typeface="Times New Roman" panose="02020603050405020304" pitchFamily="18" charset="0"/>
                </a:rPr>
                <a:t> mainly by their age</a:t>
              </a:r>
              <a:endParaRPr lang="en-GB" dirty="0">
                <a:latin typeface="Proxima Nova Thin" panose="02000506030000020004" pitchFamily="2" charset="0"/>
                <a:ea typeface="Times New Roman" panose="02020603050405020304" pitchFamily="18" charset="0"/>
              </a:endParaRPr>
            </a:p>
          </p:txBody>
        </p:sp>
        <p:grpSp>
          <p:nvGrpSpPr>
            <p:cNvPr id="55" name="Elemento grafico 53">
              <a:extLst>
                <a:ext uri="{FF2B5EF4-FFF2-40B4-BE49-F238E27FC236}">
                  <a16:creationId xmlns:a16="http://schemas.microsoft.com/office/drawing/2014/main" id="{D89BD685-B3C7-2E22-E178-D93055CC839E}"/>
                </a:ext>
              </a:extLst>
            </p:cNvPr>
            <p:cNvGrpSpPr/>
            <p:nvPr/>
          </p:nvGrpSpPr>
          <p:grpSpPr>
            <a:xfrm>
              <a:off x="3206916" y="1265429"/>
              <a:ext cx="330597" cy="636635"/>
              <a:chOff x="1440248" y="1877249"/>
              <a:chExt cx="468792" cy="902758"/>
            </a:xfrm>
            <a:solidFill>
              <a:srgbClr val="430716"/>
            </a:solidFill>
          </p:grpSpPr>
          <p:sp>
            <p:nvSpPr>
              <p:cNvPr id="56" name="Figura a mano libera 55">
                <a:extLst>
                  <a:ext uri="{FF2B5EF4-FFF2-40B4-BE49-F238E27FC236}">
                    <a16:creationId xmlns:a16="http://schemas.microsoft.com/office/drawing/2014/main" id="{A693A668-4B6C-A1EC-4996-9B9C4F10C1AE}"/>
                  </a:ext>
                </a:extLst>
              </p:cNvPr>
              <p:cNvSpPr/>
              <p:nvPr/>
            </p:nvSpPr>
            <p:spPr>
              <a:xfrm>
                <a:off x="1440248" y="2023940"/>
                <a:ext cx="468792" cy="756067"/>
              </a:xfrm>
              <a:custGeom>
                <a:avLst/>
                <a:gdLst>
                  <a:gd name="connsiteX0" fmla="*/ 345964 w 468792"/>
                  <a:gd name="connsiteY0" fmla="*/ 428486 h 756067"/>
                  <a:gd name="connsiteX1" fmla="*/ 315984 w 468792"/>
                  <a:gd name="connsiteY1" fmla="*/ 542875 h 756067"/>
                  <a:gd name="connsiteX2" fmla="*/ 318982 w 468792"/>
                  <a:gd name="connsiteY2" fmla="*/ 686459 h 756067"/>
                  <a:gd name="connsiteX3" fmla="*/ 314935 w 468792"/>
                  <a:gd name="connsiteY3" fmla="*/ 714218 h 756067"/>
                  <a:gd name="connsiteX4" fmla="*/ 259263 w 468792"/>
                  <a:gd name="connsiteY4" fmla="*/ 748020 h 756067"/>
                  <a:gd name="connsiteX5" fmla="*/ 213604 w 468792"/>
                  <a:gd name="connsiteY5" fmla="*/ 701206 h 756067"/>
                  <a:gd name="connsiteX6" fmla="*/ 211056 w 468792"/>
                  <a:gd name="connsiteY6" fmla="*/ 620440 h 756067"/>
                  <a:gd name="connsiteX7" fmla="*/ 211056 w 468792"/>
                  <a:gd name="connsiteY7" fmla="*/ 475599 h 756067"/>
                  <a:gd name="connsiteX8" fmla="*/ 217052 w 468792"/>
                  <a:gd name="connsiteY8" fmla="*/ 448199 h 756067"/>
                  <a:gd name="connsiteX9" fmla="*/ 259023 w 468792"/>
                  <a:gd name="connsiteY9" fmla="*/ 341139 h 756067"/>
                  <a:gd name="connsiteX10" fmla="*/ 257045 w 468792"/>
                  <a:gd name="connsiteY10" fmla="*/ 209072 h 756067"/>
                  <a:gd name="connsiteX11" fmla="*/ 245473 w 468792"/>
                  <a:gd name="connsiteY11" fmla="*/ 255826 h 756067"/>
                  <a:gd name="connsiteX12" fmla="*/ 220530 w 468792"/>
                  <a:gd name="connsiteY12" fmla="*/ 276586 h 756067"/>
                  <a:gd name="connsiteX13" fmla="*/ 117130 w 468792"/>
                  <a:gd name="connsiteY13" fmla="*/ 282180 h 756067"/>
                  <a:gd name="connsiteX14" fmla="*/ 125914 w 468792"/>
                  <a:gd name="connsiteY14" fmla="*/ 318076 h 756067"/>
                  <a:gd name="connsiteX15" fmla="*/ 100072 w 468792"/>
                  <a:gd name="connsiteY15" fmla="*/ 318076 h 756067"/>
                  <a:gd name="connsiteX16" fmla="*/ 96744 w 468792"/>
                  <a:gd name="connsiteY16" fmla="*/ 305393 h 756067"/>
                  <a:gd name="connsiteX17" fmla="*/ 66764 w 468792"/>
                  <a:gd name="connsiteY17" fmla="*/ 284453 h 756067"/>
                  <a:gd name="connsiteX18" fmla="*/ 25962 w 468792"/>
                  <a:gd name="connsiteY18" fmla="*/ 326332 h 756067"/>
                  <a:gd name="connsiteX19" fmla="*/ 25812 w 468792"/>
                  <a:gd name="connsiteY19" fmla="*/ 739136 h 756067"/>
                  <a:gd name="connsiteX20" fmla="*/ 25812 w 468792"/>
                  <a:gd name="connsiteY20" fmla="*/ 756067 h 756067"/>
                  <a:gd name="connsiteX21" fmla="*/ 210 w 468792"/>
                  <a:gd name="connsiteY21" fmla="*/ 756067 h 756067"/>
                  <a:gd name="connsiteX22" fmla="*/ 210 w 468792"/>
                  <a:gd name="connsiteY22" fmla="*/ 738747 h 756067"/>
                  <a:gd name="connsiteX23" fmla="*/ 0 w 468792"/>
                  <a:gd name="connsiteY23" fmla="*/ 325943 h 756067"/>
                  <a:gd name="connsiteX24" fmla="*/ 26202 w 468792"/>
                  <a:gd name="connsiteY24" fmla="*/ 265698 h 756067"/>
                  <a:gd name="connsiteX25" fmla="*/ 30549 w 468792"/>
                  <a:gd name="connsiteY25" fmla="*/ 255677 h 756067"/>
                  <a:gd name="connsiteX26" fmla="*/ 30369 w 468792"/>
                  <a:gd name="connsiteY26" fmla="*/ 245237 h 756067"/>
                  <a:gd name="connsiteX27" fmla="*/ 70602 w 468792"/>
                  <a:gd name="connsiteY27" fmla="*/ 201384 h 756067"/>
                  <a:gd name="connsiteX28" fmla="*/ 161920 w 468792"/>
                  <a:gd name="connsiteY28" fmla="*/ 197286 h 756067"/>
                  <a:gd name="connsiteX29" fmla="*/ 177989 w 468792"/>
                  <a:gd name="connsiteY29" fmla="*/ 184303 h 756067"/>
                  <a:gd name="connsiteX30" fmla="*/ 204970 w 468792"/>
                  <a:gd name="connsiteY30" fmla="*/ 78709 h 756067"/>
                  <a:gd name="connsiteX31" fmla="*/ 226675 w 468792"/>
                  <a:gd name="connsiteY31" fmla="*/ 46702 h 756067"/>
                  <a:gd name="connsiteX32" fmla="*/ 278810 w 468792"/>
                  <a:gd name="connsiteY32" fmla="*/ 11673 h 756067"/>
                  <a:gd name="connsiteX33" fmla="*/ 365241 w 468792"/>
                  <a:gd name="connsiteY33" fmla="*/ 23130 h 756067"/>
                  <a:gd name="connsiteX34" fmla="*/ 456439 w 468792"/>
                  <a:gd name="connsiteY34" fmla="*/ 228934 h 756067"/>
                  <a:gd name="connsiteX35" fmla="*/ 457368 w 468792"/>
                  <a:gd name="connsiteY35" fmla="*/ 312422 h 756067"/>
                  <a:gd name="connsiteX36" fmla="*/ 455269 w 468792"/>
                  <a:gd name="connsiteY36" fmla="*/ 324058 h 756067"/>
                  <a:gd name="connsiteX37" fmla="*/ 448734 w 468792"/>
                  <a:gd name="connsiteY37" fmla="*/ 390616 h 756067"/>
                  <a:gd name="connsiteX38" fmla="*/ 468311 w 468792"/>
                  <a:gd name="connsiteY38" fmla="*/ 679967 h 756067"/>
                  <a:gd name="connsiteX39" fmla="*/ 467741 w 468792"/>
                  <a:gd name="connsiteY39" fmla="*/ 703898 h 756067"/>
                  <a:gd name="connsiteX40" fmla="*/ 413958 w 468792"/>
                  <a:gd name="connsiteY40" fmla="*/ 748379 h 756067"/>
                  <a:gd name="connsiteX41" fmla="*/ 364132 w 468792"/>
                  <a:gd name="connsiteY41" fmla="*/ 695403 h 756067"/>
                  <a:gd name="connsiteX42" fmla="*/ 351630 w 468792"/>
                  <a:gd name="connsiteY42" fmla="*/ 505932 h 756067"/>
                  <a:gd name="connsiteX43" fmla="*/ 345964 w 468792"/>
                  <a:gd name="connsiteY43" fmla="*/ 428486 h 7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8792" h="756067">
                    <a:moveTo>
                      <a:pt x="345964" y="428486"/>
                    </a:moveTo>
                    <a:cubicBezTo>
                      <a:pt x="326447" y="464920"/>
                      <a:pt x="312477" y="500906"/>
                      <a:pt x="315984" y="542875"/>
                    </a:cubicBezTo>
                    <a:cubicBezTo>
                      <a:pt x="319852" y="590467"/>
                      <a:pt x="318683" y="638597"/>
                      <a:pt x="318982" y="686459"/>
                    </a:cubicBezTo>
                    <a:cubicBezTo>
                      <a:pt x="319306" y="695879"/>
                      <a:pt x="317935" y="705280"/>
                      <a:pt x="314935" y="714218"/>
                    </a:cubicBezTo>
                    <a:cubicBezTo>
                      <a:pt x="306509" y="737029"/>
                      <a:pt x="283439" y="751036"/>
                      <a:pt x="259263" y="748020"/>
                    </a:cubicBezTo>
                    <a:cubicBezTo>
                      <a:pt x="236089" y="745029"/>
                      <a:pt x="215553" y="725376"/>
                      <a:pt x="213604" y="701206"/>
                    </a:cubicBezTo>
                    <a:cubicBezTo>
                      <a:pt x="211476" y="674284"/>
                      <a:pt x="211296" y="647362"/>
                      <a:pt x="211056" y="620440"/>
                    </a:cubicBezTo>
                    <a:cubicBezTo>
                      <a:pt x="210606" y="572160"/>
                      <a:pt x="210456" y="523880"/>
                      <a:pt x="211056" y="475599"/>
                    </a:cubicBezTo>
                    <a:cubicBezTo>
                      <a:pt x="211438" y="466187"/>
                      <a:pt x="213467" y="456914"/>
                      <a:pt x="217052" y="448199"/>
                    </a:cubicBezTo>
                    <a:cubicBezTo>
                      <a:pt x="230813" y="412303"/>
                      <a:pt x="246852" y="377394"/>
                      <a:pt x="259023" y="341139"/>
                    </a:cubicBezTo>
                    <a:cubicBezTo>
                      <a:pt x="273713" y="297705"/>
                      <a:pt x="269906" y="253343"/>
                      <a:pt x="257045" y="209072"/>
                    </a:cubicBezTo>
                    <a:cubicBezTo>
                      <a:pt x="253147" y="224627"/>
                      <a:pt x="249010" y="240152"/>
                      <a:pt x="245473" y="255826"/>
                    </a:cubicBezTo>
                    <a:cubicBezTo>
                      <a:pt x="242475" y="269347"/>
                      <a:pt x="234920" y="276018"/>
                      <a:pt x="220530" y="276586"/>
                    </a:cubicBezTo>
                    <a:cubicBezTo>
                      <a:pt x="186113" y="277962"/>
                      <a:pt x="151756" y="280235"/>
                      <a:pt x="117130" y="282180"/>
                    </a:cubicBezTo>
                    <a:lnTo>
                      <a:pt x="125914" y="318076"/>
                    </a:lnTo>
                    <a:lnTo>
                      <a:pt x="100072" y="318076"/>
                    </a:lnTo>
                    <a:cubicBezTo>
                      <a:pt x="98992" y="313948"/>
                      <a:pt x="98123" y="309580"/>
                      <a:pt x="96744" y="305393"/>
                    </a:cubicBezTo>
                    <a:cubicBezTo>
                      <a:pt x="91887" y="290436"/>
                      <a:pt x="82594" y="284094"/>
                      <a:pt x="66764" y="284453"/>
                    </a:cubicBezTo>
                    <a:cubicBezTo>
                      <a:pt x="33787" y="285321"/>
                      <a:pt x="25962" y="293427"/>
                      <a:pt x="25962" y="326332"/>
                    </a:cubicBezTo>
                    <a:cubicBezTo>
                      <a:pt x="25962" y="463933"/>
                      <a:pt x="25912" y="601535"/>
                      <a:pt x="25812" y="739136"/>
                    </a:cubicBezTo>
                    <a:lnTo>
                      <a:pt x="25812" y="756067"/>
                    </a:lnTo>
                    <a:lnTo>
                      <a:pt x="210" y="756067"/>
                    </a:lnTo>
                    <a:lnTo>
                      <a:pt x="210" y="738747"/>
                    </a:lnTo>
                    <a:cubicBezTo>
                      <a:pt x="210" y="601146"/>
                      <a:pt x="420" y="463544"/>
                      <a:pt x="0" y="325943"/>
                    </a:cubicBezTo>
                    <a:cubicBezTo>
                      <a:pt x="0" y="301504"/>
                      <a:pt x="5546" y="280774"/>
                      <a:pt x="26202" y="265698"/>
                    </a:cubicBezTo>
                    <a:cubicBezTo>
                      <a:pt x="28780" y="263813"/>
                      <a:pt x="29860" y="259206"/>
                      <a:pt x="30549" y="255677"/>
                    </a:cubicBezTo>
                    <a:cubicBezTo>
                      <a:pt x="30923" y="252203"/>
                      <a:pt x="30862" y="248696"/>
                      <a:pt x="30369" y="245237"/>
                    </a:cubicBezTo>
                    <a:cubicBezTo>
                      <a:pt x="28361" y="205392"/>
                      <a:pt x="30099" y="203358"/>
                      <a:pt x="70602" y="201384"/>
                    </a:cubicBezTo>
                    <a:cubicBezTo>
                      <a:pt x="101031" y="199858"/>
                      <a:pt x="131460" y="198213"/>
                      <a:pt x="161920" y="197286"/>
                    </a:cubicBezTo>
                    <a:cubicBezTo>
                      <a:pt x="171423" y="197017"/>
                      <a:pt x="175740" y="193965"/>
                      <a:pt x="177989" y="184303"/>
                    </a:cubicBezTo>
                    <a:cubicBezTo>
                      <a:pt x="186233" y="148916"/>
                      <a:pt x="194447" y="113439"/>
                      <a:pt x="204970" y="78709"/>
                    </a:cubicBezTo>
                    <a:cubicBezTo>
                      <a:pt x="209120" y="66253"/>
                      <a:pt x="216630" y="55178"/>
                      <a:pt x="226675" y="46702"/>
                    </a:cubicBezTo>
                    <a:cubicBezTo>
                      <a:pt x="242595" y="33480"/>
                      <a:pt x="261122" y="23130"/>
                      <a:pt x="278810" y="11673"/>
                    </a:cubicBezTo>
                    <a:cubicBezTo>
                      <a:pt x="307620" y="-7142"/>
                      <a:pt x="342456" y="-3134"/>
                      <a:pt x="365241" y="23130"/>
                    </a:cubicBezTo>
                    <a:cubicBezTo>
                      <a:pt x="416626" y="82359"/>
                      <a:pt x="448254" y="150860"/>
                      <a:pt x="456439" y="228934"/>
                    </a:cubicBezTo>
                    <a:cubicBezTo>
                      <a:pt x="459437" y="256484"/>
                      <a:pt x="457368" y="284573"/>
                      <a:pt x="457368" y="312422"/>
                    </a:cubicBezTo>
                    <a:cubicBezTo>
                      <a:pt x="457746" y="316419"/>
                      <a:pt x="457021" y="320444"/>
                      <a:pt x="455269" y="324058"/>
                    </a:cubicBezTo>
                    <a:cubicBezTo>
                      <a:pt x="441179" y="345177"/>
                      <a:pt x="447295" y="368300"/>
                      <a:pt x="448734" y="390616"/>
                    </a:cubicBezTo>
                    <a:cubicBezTo>
                      <a:pt x="454880" y="487086"/>
                      <a:pt x="461835" y="583527"/>
                      <a:pt x="468311" y="679967"/>
                    </a:cubicBezTo>
                    <a:cubicBezTo>
                      <a:pt x="469108" y="687937"/>
                      <a:pt x="468916" y="695975"/>
                      <a:pt x="467741" y="703898"/>
                    </a:cubicBezTo>
                    <a:cubicBezTo>
                      <a:pt x="462854" y="731089"/>
                      <a:pt x="439500" y="749995"/>
                      <a:pt x="413958" y="748379"/>
                    </a:cubicBezTo>
                    <a:cubicBezTo>
                      <a:pt x="387756" y="746764"/>
                      <a:pt x="366170" y="724299"/>
                      <a:pt x="364132" y="695403"/>
                    </a:cubicBezTo>
                    <a:cubicBezTo>
                      <a:pt x="359725" y="632256"/>
                      <a:pt x="355827" y="569079"/>
                      <a:pt x="351630" y="505932"/>
                    </a:cubicBezTo>
                    <a:cubicBezTo>
                      <a:pt x="349771" y="480027"/>
                      <a:pt x="347763" y="454271"/>
                      <a:pt x="345964" y="428486"/>
                    </a:cubicBezTo>
                    <a:close/>
                  </a:path>
                </a:pathLst>
              </a:custGeom>
              <a:grpFill/>
              <a:ln w="2992" cap="flat">
                <a:noFill/>
                <a:prstDash val="solid"/>
                <a:miter/>
              </a:ln>
            </p:spPr>
            <p:txBody>
              <a:bodyPr rtlCol="0" anchor="ctr"/>
              <a:lstStyle/>
              <a:p>
                <a:endParaRPr lang="it-CO" dirty="0"/>
              </a:p>
            </p:txBody>
          </p:sp>
          <p:sp>
            <p:nvSpPr>
              <p:cNvPr id="57" name="Figura a mano libera 56">
                <a:extLst>
                  <a:ext uri="{FF2B5EF4-FFF2-40B4-BE49-F238E27FC236}">
                    <a16:creationId xmlns:a16="http://schemas.microsoft.com/office/drawing/2014/main" id="{5B0D762C-2CA9-57BE-CB95-79272DFED182}"/>
                  </a:ext>
                </a:extLst>
              </p:cNvPr>
              <p:cNvSpPr/>
              <p:nvPr/>
            </p:nvSpPr>
            <p:spPr>
              <a:xfrm>
                <a:off x="1519306" y="1877249"/>
                <a:ext cx="198584" cy="198149"/>
              </a:xfrm>
              <a:custGeom>
                <a:avLst/>
                <a:gdLst>
                  <a:gd name="connsiteX0" fmla="*/ 198582 w 198584"/>
                  <a:gd name="connsiteY0" fmla="*/ 98389 h 198149"/>
                  <a:gd name="connsiteX1" fmla="*/ 99982 w 198584"/>
                  <a:gd name="connsiteY1" fmla="*/ 198148 h 198149"/>
                  <a:gd name="connsiteX2" fmla="*/ 2 w 198584"/>
                  <a:gd name="connsiteY2" fmla="*/ 99765 h 198149"/>
                  <a:gd name="connsiteX3" fmla="*/ 98603 w 198584"/>
                  <a:gd name="connsiteY3" fmla="*/ 6 h 198149"/>
                  <a:gd name="connsiteX4" fmla="*/ 99320 w 198584"/>
                  <a:gd name="connsiteY4" fmla="*/ 4 h 198149"/>
                  <a:gd name="connsiteX5" fmla="*/ 198579 w 198584"/>
                  <a:gd name="connsiteY5" fmla="*/ 97308 h 198149"/>
                  <a:gd name="connsiteX6" fmla="*/ 198582 w 198584"/>
                  <a:gd name="connsiteY6" fmla="*/ 98389 h 19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584" h="198149">
                    <a:moveTo>
                      <a:pt x="198582" y="98389"/>
                    </a:moveTo>
                    <a:cubicBezTo>
                      <a:pt x="198963" y="153104"/>
                      <a:pt x="154818" y="197768"/>
                      <a:pt x="99982" y="198148"/>
                    </a:cubicBezTo>
                    <a:cubicBezTo>
                      <a:pt x="45146" y="198527"/>
                      <a:pt x="383" y="154480"/>
                      <a:pt x="2" y="99765"/>
                    </a:cubicBezTo>
                    <a:cubicBezTo>
                      <a:pt x="-378" y="45050"/>
                      <a:pt x="43767" y="386"/>
                      <a:pt x="98603" y="6"/>
                    </a:cubicBezTo>
                    <a:cubicBezTo>
                      <a:pt x="98842" y="5"/>
                      <a:pt x="99081" y="4"/>
                      <a:pt x="99320" y="4"/>
                    </a:cubicBezTo>
                    <a:cubicBezTo>
                      <a:pt x="153659" y="-475"/>
                      <a:pt x="198098" y="43089"/>
                      <a:pt x="198579" y="97308"/>
                    </a:cubicBezTo>
                    <a:cubicBezTo>
                      <a:pt x="198582" y="97668"/>
                      <a:pt x="198583" y="98029"/>
                      <a:pt x="198582" y="98389"/>
                    </a:cubicBezTo>
                    <a:close/>
                  </a:path>
                </a:pathLst>
              </a:custGeom>
              <a:grpFill/>
              <a:ln w="2992" cap="flat">
                <a:noFill/>
                <a:prstDash val="solid"/>
                <a:miter/>
              </a:ln>
            </p:spPr>
            <p:txBody>
              <a:bodyPr rtlCol="0" anchor="ctr"/>
              <a:lstStyle/>
              <a:p>
                <a:endParaRPr lang="it-CO"/>
              </a:p>
            </p:txBody>
          </p:sp>
        </p:grpSp>
        <p:sp>
          <p:nvSpPr>
            <p:cNvPr id="58" name="CasellaDiTesto 57">
              <a:extLst>
                <a:ext uri="{FF2B5EF4-FFF2-40B4-BE49-F238E27FC236}">
                  <a16:creationId xmlns:a16="http://schemas.microsoft.com/office/drawing/2014/main" id="{25051ABB-6675-18EF-3953-1036FD9D12B1}"/>
                </a:ext>
              </a:extLst>
            </p:cNvPr>
            <p:cNvSpPr txBox="1"/>
            <p:nvPr/>
          </p:nvSpPr>
          <p:spPr>
            <a:xfrm>
              <a:off x="3700360" y="1788006"/>
              <a:ext cx="992792" cy="523220"/>
            </a:xfrm>
            <a:prstGeom prst="rect">
              <a:avLst/>
            </a:prstGeom>
            <a:noFill/>
          </p:spPr>
          <p:txBody>
            <a:bodyPr wrap="square" rtlCol="0">
              <a:spAutoFit/>
            </a:bodyPr>
            <a:lstStyle/>
            <a:p>
              <a:r>
                <a:rPr lang="en-IN" sz="2800" dirty="0">
                  <a:latin typeface="Proxima Nova Thin" panose="02000506030000020004" pitchFamily="2" charset="0"/>
                  <a:ea typeface="Times New Roman" panose="02020603050405020304" pitchFamily="18" charset="0"/>
                </a:rPr>
                <a:t>TWO</a:t>
              </a:r>
              <a:endParaRPr lang="en-GB" sz="2800" dirty="0">
                <a:latin typeface="Proxima Nova Thin" panose="02000506030000020004" pitchFamily="2" charset="0"/>
                <a:ea typeface="Times New Roman" panose="02020603050405020304" pitchFamily="18" charset="0"/>
              </a:endParaRPr>
            </a:p>
          </p:txBody>
        </p:sp>
        <p:sp>
          <p:nvSpPr>
            <p:cNvPr id="59" name="CasellaDiTesto 58">
              <a:extLst>
                <a:ext uri="{FF2B5EF4-FFF2-40B4-BE49-F238E27FC236}">
                  <a16:creationId xmlns:a16="http://schemas.microsoft.com/office/drawing/2014/main" id="{CA917827-B88F-66FC-C1D3-45D00E304DD7}"/>
                </a:ext>
              </a:extLst>
            </p:cNvPr>
            <p:cNvSpPr txBox="1"/>
            <p:nvPr/>
          </p:nvSpPr>
          <p:spPr>
            <a:xfrm>
              <a:off x="2984525" y="1900907"/>
              <a:ext cx="765804" cy="369332"/>
            </a:xfrm>
            <a:prstGeom prst="rect">
              <a:avLst/>
            </a:prstGeom>
            <a:noFill/>
          </p:spPr>
          <p:txBody>
            <a:bodyPr wrap="square" rtlCol="0">
              <a:spAutoFit/>
            </a:bodyPr>
            <a:lstStyle/>
            <a:p>
              <a:r>
                <a:rPr lang="en-IN" dirty="0">
                  <a:latin typeface="Proxima Nova Thin" panose="02000506030000020004" pitchFamily="2" charset="0"/>
                  <a:ea typeface="Times New Roman" panose="02020603050405020304" pitchFamily="18" charset="0"/>
                </a:rPr>
                <a:t>out of</a:t>
              </a:r>
              <a:endParaRPr lang="en-GB" dirty="0">
                <a:latin typeface="Proxima Nova Thin" panose="02000506030000020004" pitchFamily="2" charset="0"/>
                <a:ea typeface="Times New Roman" panose="02020603050405020304" pitchFamily="18" charset="0"/>
              </a:endParaRPr>
            </a:p>
          </p:txBody>
        </p:sp>
      </p:grpSp>
      <p:grpSp>
        <p:nvGrpSpPr>
          <p:cNvPr id="64" name="Elemento grafico 13">
            <a:extLst>
              <a:ext uri="{FF2B5EF4-FFF2-40B4-BE49-F238E27FC236}">
                <a16:creationId xmlns:a16="http://schemas.microsoft.com/office/drawing/2014/main" id="{AE188EC1-C13B-4F2D-448A-CD63AE02695B}"/>
              </a:ext>
            </a:extLst>
          </p:cNvPr>
          <p:cNvGrpSpPr/>
          <p:nvPr/>
        </p:nvGrpSpPr>
        <p:grpSpPr>
          <a:xfrm>
            <a:off x="581242" y="1382034"/>
            <a:ext cx="3354861" cy="3351201"/>
            <a:chOff x="1145016" y="329250"/>
            <a:chExt cx="3518887" cy="3515049"/>
          </a:xfrm>
          <a:solidFill>
            <a:schemeClr val="bg1">
              <a:lumMod val="75000"/>
            </a:schemeClr>
          </a:solidFill>
        </p:grpSpPr>
        <p:sp>
          <p:nvSpPr>
            <p:cNvPr id="78" name="Figura a mano libera 77">
              <a:extLst>
                <a:ext uri="{FF2B5EF4-FFF2-40B4-BE49-F238E27FC236}">
                  <a16:creationId xmlns:a16="http://schemas.microsoft.com/office/drawing/2014/main" id="{CBC63170-AC7D-9C40-EDF7-C4691F410B2A}"/>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79" name="Figura a mano libera 78">
              <a:extLst>
                <a:ext uri="{FF2B5EF4-FFF2-40B4-BE49-F238E27FC236}">
                  <a16:creationId xmlns:a16="http://schemas.microsoft.com/office/drawing/2014/main" id="{2E32144C-FA3C-F448-934D-C3D2CF7BD751}"/>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80" name="Figura a mano libera 79">
              <a:extLst>
                <a:ext uri="{FF2B5EF4-FFF2-40B4-BE49-F238E27FC236}">
                  <a16:creationId xmlns:a16="http://schemas.microsoft.com/office/drawing/2014/main" id="{ED329634-C321-B3CC-BBDA-9CB438D453BC}"/>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81" name="Figura a mano libera 80">
              <a:extLst>
                <a:ext uri="{FF2B5EF4-FFF2-40B4-BE49-F238E27FC236}">
                  <a16:creationId xmlns:a16="http://schemas.microsoft.com/office/drawing/2014/main" id="{75000C43-3920-E39A-F367-80049CD1D58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82" name="Figura a mano libera 81">
              <a:extLst>
                <a:ext uri="{FF2B5EF4-FFF2-40B4-BE49-F238E27FC236}">
                  <a16:creationId xmlns:a16="http://schemas.microsoft.com/office/drawing/2014/main" id="{C818B66F-FDFF-D893-3F8B-016EE02109EF}"/>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83" name="Figura a mano libera 82">
              <a:extLst>
                <a:ext uri="{FF2B5EF4-FFF2-40B4-BE49-F238E27FC236}">
                  <a16:creationId xmlns:a16="http://schemas.microsoft.com/office/drawing/2014/main" id="{A6D264DB-8349-3EF2-FC3D-F72F2291F97C}"/>
                </a:ext>
              </a:extLst>
            </p:cNvPr>
            <p:cNvSpPr/>
            <p:nvPr/>
          </p:nvSpPr>
          <p:spPr>
            <a:xfrm rot="7200000">
              <a:off x="1146935" y="327331"/>
              <a:ext cx="3515049" cy="3518887"/>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84" name="Figura a mano libera 83">
              <a:extLst>
                <a:ext uri="{FF2B5EF4-FFF2-40B4-BE49-F238E27FC236}">
                  <a16:creationId xmlns:a16="http://schemas.microsoft.com/office/drawing/2014/main" id="{C10FDDF9-4858-A952-F5FC-0F837F0608D5}"/>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85" name="Figura a mano libera 84">
              <a:extLst>
                <a:ext uri="{FF2B5EF4-FFF2-40B4-BE49-F238E27FC236}">
                  <a16:creationId xmlns:a16="http://schemas.microsoft.com/office/drawing/2014/main" id="{B8B22F51-DE9C-BC50-CCCA-684825007F14}"/>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86" name="Figura a mano libera 85">
              <a:extLst>
                <a:ext uri="{FF2B5EF4-FFF2-40B4-BE49-F238E27FC236}">
                  <a16:creationId xmlns:a16="http://schemas.microsoft.com/office/drawing/2014/main" id="{A1A398F4-5FDB-FCC5-8D68-6EB69F18A4BE}"/>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87" name="Figura a mano libera 86">
              <a:extLst>
                <a:ext uri="{FF2B5EF4-FFF2-40B4-BE49-F238E27FC236}">
                  <a16:creationId xmlns:a16="http://schemas.microsoft.com/office/drawing/2014/main" id="{001494F5-33D2-D8FF-E5CE-8C238B33D732}"/>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88" name="Figura a mano libera 87">
              <a:extLst>
                <a:ext uri="{FF2B5EF4-FFF2-40B4-BE49-F238E27FC236}">
                  <a16:creationId xmlns:a16="http://schemas.microsoft.com/office/drawing/2014/main" id="{D9AB3551-26A2-32B0-E471-95EF319A8897}"/>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89" name="Figura a mano libera 88">
              <a:extLst>
                <a:ext uri="{FF2B5EF4-FFF2-40B4-BE49-F238E27FC236}">
                  <a16:creationId xmlns:a16="http://schemas.microsoft.com/office/drawing/2014/main" id="{5A41C19D-F724-AA29-D6C5-6F0C6781037C}"/>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Tree>
    <p:extLst>
      <p:ext uri="{BB962C8B-B14F-4D97-AF65-F5344CB8AC3E}">
        <p14:creationId xmlns:p14="http://schemas.microsoft.com/office/powerpoint/2010/main" val="215904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D3F457-E7F8-E8EA-E311-6864F868A79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9827A5D6-4F74-AC0C-D741-9302274096BD}"/>
              </a:ext>
            </a:extLst>
          </p:cNvPr>
          <p:cNvSpPr txBox="1"/>
          <p:nvPr/>
        </p:nvSpPr>
        <p:spPr>
          <a:xfrm>
            <a:off x="996340" y="498670"/>
            <a:ext cx="7670799"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Safety and non-discrimination</a:t>
            </a:r>
          </a:p>
        </p:txBody>
      </p:sp>
      <p:sp>
        <p:nvSpPr>
          <p:cNvPr id="4" name="Elemento grafico 28">
            <a:extLst>
              <a:ext uri="{FF2B5EF4-FFF2-40B4-BE49-F238E27FC236}">
                <a16:creationId xmlns:a16="http://schemas.microsoft.com/office/drawing/2014/main" id="{C78049D0-511B-0F78-59AC-6E3356F87A09}"/>
              </a:ext>
            </a:extLst>
          </p:cNvPr>
          <p:cNvSpPr/>
          <p:nvPr/>
        </p:nvSpPr>
        <p:spPr>
          <a:xfrm rot="8930457">
            <a:off x="4494734" y="5309909"/>
            <a:ext cx="13350242" cy="800287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 name="connsiteX0" fmla="*/ 71567 w 4294703"/>
              <a:gd name="connsiteY0" fmla="*/ 3518438 h 4790100"/>
              <a:gd name="connsiteX1" fmla="*/ 691282 w 4294703"/>
              <a:gd name="connsiteY1" fmla="*/ 4662216 h 4790100"/>
              <a:gd name="connsiteX2" fmla="*/ 1898445 w 4294703"/>
              <a:gd name="connsiteY2" fmla="*/ 4619381 h 4790100"/>
              <a:gd name="connsiteX3" fmla="*/ 2525262 w 4294703"/>
              <a:gd name="connsiteY3" fmla="*/ 4123325 h 4790100"/>
              <a:gd name="connsiteX4" fmla="*/ 3591214 w 4294703"/>
              <a:gd name="connsiteY4" fmla="*/ 3702627 h 4790100"/>
              <a:gd name="connsiteX5" fmla="*/ 4253188 w 4294703"/>
              <a:gd name="connsiteY5" fmla="*/ 3006994 h 4790100"/>
              <a:gd name="connsiteX6" fmla="*/ 4210167 w 4294703"/>
              <a:gd name="connsiteY6" fmla="*/ 2000953 h 4790100"/>
              <a:gd name="connsiteX7" fmla="*/ 3723038 w 4294703"/>
              <a:gd name="connsiteY7" fmla="*/ 779217 h 4790100"/>
              <a:gd name="connsiteX8" fmla="*/ 2132015 w 4294703"/>
              <a:gd name="connsiteY8" fmla="*/ 580 h 4790100"/>
              <a:gd name="connsiteX9" fmla="*/ 71567 w 4294703"/>
              <a:gd name="connsiteY9" fmla="*/ 3518438 h 4790100"/>
              <a:gd name="connsiteX0" fmla="*/ 71567 w 4294703"/>
              <a:gd name="connsiteY0" fmla="*/ 3518438 h 4892075"/>
              <a:gd name="connsiteX1" fmla="*/ 691282 w 4294703"/>
              <a:gd name="connsiteY1" fmla="*/ 4662216 h 4892075"/>
              <a:gd name="connsiteX2" fmla="*/ 1533471 w 4294703"/>
              <a:gd name="connsiteY2" fmla="*/ 4851329 h 4892075"/>
              <a:gd name="connsiteX3" fmla="*/ 2525262 w 4294703"/>
              <a:gd name="connsiteY3" fmla="*/ 4123325 h 4892075"/>
              <a:gd name="connsiteX4" fmla="*/ 3591214 w 4294703"/>
              <a:gd name="connsiteY4" fmla="*/ 3702627 h 4892075"/>
              <a:gd name="connsiteX5" fmla="*/ 4253188 w 4294703"/>
              <a:gd name="connsiteY5" fmla="*/ 3006994 h 4892075"/>
              <a:gd name="connsiteX6" fmla="*/ 4210167 w 4294703"/>
              <a:gd name="connsiteY6" fmla="*/ 2000953 h 4892075"/>
              <a:gd name="connsiteX7" fmla="*/ 3723038 w 4294703"/>
              <a:gd name="connsiteY7" fmla="*/ 779217 h 4892075"/>
              <a:gd name="connsiteX8" fmla="*/ 2132015 w 4294703"/>
              <a:gd name="connsiteY8" fmla="*/ 580 h 4892075"/>
              <a:gd name="connsiteX9" fmla="*/ 71567 w 4294703"/>
              <a:gd name="connsiteY9" fmla="*/ 3518438 h 4892075"/>
              <a:gd name="connsiteX0" fmla="*/ 71567 w 4294703"/>
              <a:gd name="connsiteY0" fmla="*/ 3518438 h 4974089"/>
              <a:gd name="connsiteX1" fmla="*/ 691282 w 4294703"/>
              <a:gd name="connsiteY1" fmla="*/ 4662216 h 4974089"/>
              <a:gd name="connsiteX2" fmla="*/ 1413629 w 4294703"/>
              <a:gd name="connsiteY2" fmla="*/ 4946217 h 4974089"/>
              <a:gd name="connsiteX3" fmla="*/ 2525262 w 4294703"/>
              <a:gd name="connsiteY3" fmla="*/ 4123325 h 4974089"/>
              <a:gd name="connsiteX4" fmla="*/ 3591214 w 4294703"/>
              <a:gd name="connsiteY4" fmla="*/ 3702627 h 4974089"/>
              <a:gd name="connsiteX5" fmla="*/ 4253188 w 4294703"/>
              <a:gd name="connsiteY5" fmla="*/ 3006994 h 4974089"/>
              <a:gd name="connsiteX6" fmla="*/ 4210167 w 4294703"/>
              <a:gd name="connsiteY6" fmla="*/ 2000953 h 4974089"/>
              <a:gd name="connsiteX7" fmla="*/ 3723038 w 4294703"/>
              <a:gd name="connsiteY7" fmla="*/ 779217 h 4974089"/>
              <a:gd name="connsiteX8" fmla="*/ 2132015 w 4294703"/>
              <a:gd name="connsiteY8" fmla="*/ 580 h 4974089"/>
              <a:gd name="connsiteX9" fmla="*/ 71567 w 4294703"/>
              <a:gd name="connsiteY9" fmla="*/ 3518438 h 4974089"/>
              <a:gd name="connsiteX0" fmla="*/ 71567 w 4294703"/>
              <a:gd name="connsiteY0" fmla="*/ 3518438 h 4982764"/>
              <a:gd name="connsiteX1" fmla="*/ 674940 w 4294703"/>
              <a:gd name="connsiteY1" fmla="*/ 4704389 h 4982764"/>
              <a:gd name="connsiteX2" fmla="*/ 1413629 w 4294703"/>
              <a:gd name="connsiteY2" fmla="*/ 4946217 h 4982764"/>
              <a:gd name="connsiteX3" fmla="*/ 2525262 w 4294703"/>
              <a:gd name="connsiteY3" fmla="*/ 4123325 h 4982764"/>
              <a:gd name="connsiteX4" fmla="*/ 3591214 w 4294703"/>
              <a:gd name="connsiteY4" fmla="*/ 3702627 h 4982764"/>
              <a:gd name="connsiteX5" fmla="*/ 4253188 w 4294703"/>
              <a:gd name="connsiteY5" fmla="*/ 3006994 h 4982764"/>
              <a:gd name="connsiteX6" fmla="*/ 4210167 w 4294703"/>
              <a:gd name="connsiteY6" fmla="*/ 2000953 h 4982764"/>
              <a:gd name="connsiteX7" fmla="*/ 3723038 w 4294703"/>
              <a:gd name="connsiteY7" fmla="*/ 779217 h 4982764"/>
              <a:gd name="connsiteX8" fmla="*/ 2132015 w 4294703"/>
              <a:gd name="connsiteY8" fmla="*/ 580 h 4982764"/>
              <a:gd name="connsiteX9" fmla="*/ 71567 w 4294703"/>
              <a:gd name="connsiteY9" fmla="*/ 3518438 h 498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982764">
                <a:moveTo>
                  <a:pt x="71567" y="3518438"/>
                </a:moveTo>
                <a:cubicBezTo>
                  <a:pt x="159037" y="3953256"/>
                  <a:pt x="451263" y="4466426"/>
                  <a:pt x="674940" y="4704389"/>
                </a:cubicBezTo>
                <a:cubicBezTo>
                  <a:pt x="898617" y="4942352"/>
                  <a:pt x="1105242" y="5043061"/>
                  <a:pt x="1413629" y="4946217"/>
                </a:cubicBezTo>
                <a:cubicBezTo>
                  <a:pt x="1722016" y="4849373"/>
                  <a:pt x="2162331" y="4330590"/>
                  <a:pt x="2525262" y="4123325"/>
                </a:cubicBezTo>
                <a:cubicBezTo>
                  <a:pt x="2888193" y="3916060"/>
                  <a:pt x="3303226" y="3888682"/>
                  <a:pt x="3591214" y="3702627"/>
                </a:cubicBezTo>
                <a:cubicBezTo>
                  <a:pt x="3879202" y="3516572"/>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dirty="0"/>
          </a:p>
        </p:txBody>
      </p:sp>
      <p:pic>
        <p:nvPicPr>
          <p:cNvPr id="5" name="Picture 7">
            <a:extLst>
              <a:ext uri="{FF2B5EF4-FFF2-40B4-BE49-F238E27FC236}">
                <a16:creationId xmlns:a16="http://schemas.microsoft.com/office/drawing/2014/main" id="{148E11C3-BC68-297F-545E-315B22DF63A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Gruppo 177">
            <a:extLst>
              <a:ext uri="{FF2B5EF4-FFF2-40B4-BE49-F238E27FC236}">
                <a16:creationId xmlns:a16="http://schemas.microsoft.com/office/drawing/2014/main" id="{58B801C5-664B-5B08-C33E-FA2F85AB7DD2}"/>
              </a:ext>
            </a:extLst>
          </p:cNvPr>
          <p:cNvGrpSpPr/>
          <p:nvPr/>
        </p:nvGrpSpPr>
        <p:grpSpPr>
          <a:xfrm>
            <a:off x="289204" y="1145896"/>
            <a:ext cx="7422666" cy="5213434"/>
            <a:chOff x="996340" y="1202626"/>
            <a:chExt cx="7422666" cy="5213434"/>
          </a:xfrm>
        </p:grpSpPr>
        <p:sp>
          <p:nvSpPr>
            <p:cNvPr id="7" name="Elemento grafico 112">
              <a:extLst>
                <a:ext uri="{FF2B5EF4-FFF2-40B4-BE49-F238E27FC236}">
                  <a16:creationId xmlns:a16="http://schemas.microsoft.com/office/drawing/2014/main" id="{E6C60EB9-A958-0C20-423C-84FC98055038}"/>
                </a:ext>
              </a:extLst>
            </p:cNvPr>
            <p:cNvSpPr/>
            <p:nvPr/>
          </p:nvSpPr>
          <p:spPr>
            <a:xfrm>
              <a:off x="3217003" y="2023903"/>
              <a:ext cx="4892422" cy="3854076"/>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bg1">
                <a:lumMod val="95000"/>
              </a:schemeClr>
            </a:solidFill>
            <a:ln w="11479" cap="flat">
              <a:noFill/>
              <a:prstDash val="solid"/>
              <a:miter/>
            </a:ln>
          </p:spPr>
          <p:txBody>
            <a:bodyPr rtlCol="0" anchor="ctr"/>
            <a:lstStyle/>
            <a:p>
              <a:endParaRPr lang="it-CO" dirty="0"/>
            </a:p>
          </p:txBody>
        </p:sp>
        <p:sp>
          <p:nvSpPr>
            <p:cNvPr id="6" name="CasellaDiTesto 5">
              <a:extLst>
                <a:ext uri="{FF2B5EF4-FFF2-40B4-BE49-F238E27FC236}">
                  <a16:creationId xmlns:a16="http://schemas.microsoft.com/office/drawing/2014/main" id="{CDD5FD49-ABDD-E940-53B1-73BCF95CB0B4}"/>
                </a:ext>
              </a:extLst>
            </p:cNvPr>
            <p:cNvSpPr txBox="1"/>
            <p:nvPr/>
          </p:nvSpPr>
          <p:spPr>
            <a:xfrm>
              <a:off x="1640961" y="1202626"/>
              <a:ext cx="2763076" cy="400110"/>
            </a:xfrm>
            <a:prstGeom prst="rect">
              <a:avLst/>
            </a:prstGeom>
            <a:noFill/>
          </p:spPr>
          <p:txBody>
            <a:bodyPr wrap="square" rtlCol="0">
              <a:spAutoFit/>
            </a:bodyPr>
            <a:lstStyle/>
            <a:p>
              <a:pPr algn="r"/>
              <a:r>
                <a:rPr lang="es-ES" sz="2000" b="1" dirty="0" err="1">
                  <a:solidFill>
                    <a:srgbClr val="F25A22"/>
                  </a:solidFill>
                  <a:latin typeface="Proxima Nova Rg" panose="02000506030000020004" pitchFamily="2" charset="0"/>
                </a:rPr>
                <a:t>Perpetrators</a:t>
              </a:r>
              <a:r>
                <a:rPr lang="es-ES" sz="2000" b="1" dirty="0">
                  <a:solidFill>
                    <a:srgbClr val="F25A22"/>
                  </a:solidFill>
                  <a:latin typeface="Proxima Nova Rg" panose="02000506030000020004" pitchFamily="2" charset="0"/>
                </a:rPr>
                <a:t> </a:t>
              </a:r>
              <a:r>
                <a:rPr lang="es-ES" sz="2000" b="1" dirty="0" err="1">
                  <a:solidFill>
                    <a:srgbClr val="F25A22"/>
                  </a:solidFill>
                  <a:latin typeface="Proxima Nova Rg" panose="02000506030000020004" pitchFamily="2" charset="0"/>
                </a:rPr>
                <a:t>of</a:t>
              </a:r>
              <a:r>
                <a:rPr lang="es-ES" sz="2000" b="1" dirty="0">
                  <a:solidFill>
                    <a:srgbClr val="F25A22"/>
                  </a:solidFill>
                  <a:latin typeface="Proxima Nova Rg" panose="02000506030000020004" pitchFamily="2" charset="0"/>
                </a:rPr>
                <a:t> abuse</a:t>
              </a:r>
              <a:endParaRPr lang="it-CO" sz="2000" b="1" dirty="0">
                <a:solidFill>
                  <a:srgbClr val="F25A22"/>
                </a:solidFill>
                <a:latin typeface="Proxima Nova Rg" panose="02000506030000020004" pitchFamily="2" charset="0"/>
              </a:endParaRPr>
            </a:p>
          </p:txBody>
        </p:sp>
        <p:sp>
          <p:nvSpPr>
            <p:cNvPr id="8" name="CasellaDiTesto 7">
              <a:extLst>
                <a:ext uri="{FF2B5EF4-FFF2-40B4-BE49-F238E27FC236}">
                  <a16:creationId xmlns:a16="http://schemas.microsoft.com/office/drawing/2014/main" id="{2CA76D85-BBD4-2405-682E-31445628F1F5}"/>
                </a:ext>
              </a:extLst>
            </p:cNvPr>
            <p:cNvSpPr txBox="1"/>
            <p:nvPr/>
          </p:nvSpPr>
          <p:spPr>
            <a:xfrm>
              <a:off x="996340" y="2522586"/>
              <a:ext cx="2220663"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Armed actors, transportation, landlord</a:t>
              </a:r>
              <a:endParaRPr lang="en-GB" sz="1600" dirty="0">
                <a:latin typeface="Proxima Nova Thin" panose="02000506030000020004" pitchFamily="2" charset="0"/>
                <a:ea typeface="Times New Roman" panose="02020603050405020304" pitchFamily="18" charset="0"/>
              </a:endParaRPr>
            </a:p>
          </p:txBody>
        </p:sp>
        <p:sp>
          <p:nvSpPr>
            <p:cNvPr id="9" name="CasellaDiTesto 8">
              <a:extLst>
                <a:ext uri="{FF2B5EF4-FFF2-40B4-BE49-F238E27FC236}">
                  <a16:creationId xmlns:a16="http://schemas.microsoft.com/office/drawing/2014/main" id="{85AFC92A-D0F2-EB5B-80CF-B61CA43E31C7}"/>
                </a:ext>
              </a:extLst>
            </p:cNvPr>
            <p:cNvSpPr txBox="1"/>
            <p:nvPr/>
          </p:nvSpPr>
          <p:spPr>
            <a:xfrm>
              <a:off x="996340" y="3494676"/>
              <a:ext cx="2220663"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Friends / </a:t>
              </a:r>
              <a:r>
                <a:rPr lang="en-IN" sz="1600" dirty="0" err="1">
                  <a:latin typeface="Proxima Nova Thin" panose="02000506030000020004" pitchFamily="2" charset="0"/>
                  <a:ea typeface="Times New Roman" panose="02020603050405020304" pitchFamily="18" charset="0"/>
                </a:rPr>
                <a:t>neighbors</a:t>
              </a:r>
              <a:endParaRPr lang="en-GB" sz="1600" dirty="0">
                <a:latin typeface="Proxima Nova Thin" panose="02000506030000020004" pitchFamily="2" charset="0"/>
                <a:ea typeface="Times New Roman" panose="02020603050405020304" pitchFamily="18" charset="0"/>
              </a:endParaRPr>
            </a:p>
          </p:txBody>
        </p:sp>
        <p:sp>
          <p:nvSpPr>
            <p:cNvPr id="10" name="CasellaDiTesto 9">
              <a:extLst>
                <a:ext uri="{FF2B5EF4-FFF2-40B4-BE49-F238E27FC236}">
                  <a16:creationId xmlns:a16="http://schemas.microsoft.com/office/drawing/2014/main" id="{588A3FF9-21DC-1729-74F4-9BC49010D5DE}"/>
                </a:ext>
              </a:extLst>
            </p:cNvPr>
            <p:cNvSpPr txBox="1"/>
            <p:nvPr/>
          </p:nvSpPr>
          <p:spPr>
            <a:xfrm>
              <a:off x="996340" y="4220545"/>
              <a:ext cx="2220663" cy="584775"/>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Government officials public force</a:t>
              </a:r>
              <a:endParaRPr lang="en-GB" sz="1600" dirty="0">
                <a:latin typeface="Proxima Nova Thin" panose="02000506030000020004" pitchFamily="2" charset="0"/>
                <a:ea typeface="Times New Roman" panose="02020603050405020304" pitchFamily="18" charset="0"/>
              </a:endParaRPr>
            </a:p>
          </p:txBody>
        </p:sp>
        <p:sp>
          <p:nvSpPr>
            <p:cNvPr id="113" name="CasellaDiTesto 112">
              <a:extLst>
                <a:ext uri="{FF2B5EF4-FFF2-40B4-BE49-F238E27FC236}">
                  <a16:creationId xmlns:a16="http://schemas.microsoft.com/office/drawing/2014/main" id="{8AAFEF9F-510B-26FD-E218-FBDBB37E4F0A}"/>
                </a:ext>
              </a:extLst>
            </p:cNvPr>
            <p:cNvSpPr txBox="1"/>
            <p:nvPr/>
          </p:nvSpPr>
          <p:spPr>
            <a:xfrm>
              <a:off x="2217260" y="5192634"/>
              <a:ext cx="999743"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Relatives</a:t>
              </a:r>
              <a:endParaRPr lang="en-GB" sz="1600" dirty="0">
                <a:latin typeface="Proxima Nova Thin" panose="02000506030000020004" pitchFamily="2" charset="0"/>
                <a:ea typeface="Times New Roman" panose="02020603050405020304" pitchFamily="18" charset="0"/>
              </a:endParaRPr>
            </a:p>
          </p:txBody>
        </p:sp>
        <p:sp>
          <p:nvSpPr>
            <p:cNvPr id="120" name="CasellaDiTesto 119">
              <a:extLst>
                <a:ext uri="{FF2B5EF4-FFF2-40B4-BE49-F238E27FC236}">
                  <a16:creationId xmlns:a16="http://schemas.microsoft.com/office/drawing/2014/main" id="{4EA2A73A-1C41-A464-A75F-45D15953722D}"/>
                </a:ext>
              </a:extLst>
            </p:cNvPr>
            <p:cNvSpPr txBox="1"/>
            <p:nvPr/>
          </p:nvSpPr>
          <p:spPr>
            <a:xfrm>
              <a:off x="3217003" y="6077506"/>
              <a:ext cx="475487"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0%</a:t>
              </a:r>
              <a:endParaRPr lang="en-GB" sz="1600" dirty="0">
                <a:latin typeface="Proxima Nova Thin" panose="02000506030000020004" pitchFamily="2" charset="0"/>
                <a:ea typeface="Times New Roman" panose="02020603050405020304" pitchFamily="18" charset="0"/>
              </a:endParaRPr>
            </a:p>
          </p:txBody>
        </p:sp>
        <p:sp>
          <p:nvSpPr>
            <p:cNvPr id="137" name="CasellaDiTesto 136">
              <a:extLst>
                <a:ext uri="{FF2B5EF4-FFF2-40B4-BE49-F238E27FC236}">
                  <a16:creationId xmlns:a16="http://schemas.microsoft.com/office/drawing/2014/main" id="{E7152FC6-7CF9-12FD-B83F-B6558697B870}"/>
                </a:ext>
              </a:extLst>
            </p:cNvPr>
            <p:cNvSpPr txBox="1"/>
            <p:nvPr/>
          </p:nvSpPr>
          <p:spPr>
            <a:xfrm>
              <a:off x="4119211" y="6077506"/>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20%</a:t>
              </a:r>
              <a:endParaRPr lang="en-GB" sz="1600" dirty="0">
                <a:latin typeface="Proxima Nova Thin" panose="02000506030000020004" pitchFamily="2" charset="0"/>
                <a:ea typeface="Times New Roman" panose="02020603050405020304" pitchFamily="18" charset="0"/>
              </a:endParaRPr>
            </a:p>
          </p:txBody>
        </p:sp>
        <p:sp>
          <p:nvSpPr>
            <p:cNvPr id="138" name="CasellaDiTesto 137">
              <a:extLst>
                <a:ext uri="{FF2B5EF4-FFF2-40B4-BE49-F238E27FC236}">
                  <a16:creationId xmlns:a16="http://schemas.microsoft.com/office/drawing/2014/main" id="{8C7BD300-D453-CAE0-CC34-21E663504F39}"/>
                </a:ext>
              </a:extLst>
            </p:cNvPr>
            <p:cNvSpPr txBox="1"/>
            <p:nvPr/>
          </p:nvSpPr>
          <p:spPr>
            <a:xfrm>
              <a:off x="5155531" y="6077506"/>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40%</a:t>
              </a:r>
              <a:endParaRPr lang="en-GB" sz="1600" dirty="0">
                <a:latin typeface="Proxima Nova Thin" panose="02000506030000020004" pitchFamily="2" charset="0"/>
                <a:ea typeface="Times New Roman" panose="02020603050405020304" pitchFamily="18" charset="0"/>
              </a:endParaRPr>
            </a:p>
          </p:txBody>
        </p:sp>
        <p:sp>
          <p:nvSpPr>
            <p:cNvPr id="139" name="CasellaDiTesto 138">
              <a:extLst>
                <a:ext uri="{FF2B5EF4-FFF2-40B4-BE49-F238E27FC236}">
                  <a16:creationId xmlns:a16="http://schemas.microsoft.com/office/drawing/2014/main" id="{2C2142EA-93D9-21A5-4B9F-5A6F24569357}"/>
                </a:ext>
              </a:extLst>
            </p:cNvPr>
            <p:cNvSpPr txBox="1"/>
            <p:nvPr/>
          </p:nvSpPr>
          <p:spPr>
            <a:xfrm>
              <a:off x="6191851" y="6077506"/>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60%</a:t>
              </a:r>
              <a:endParaRPr lang="en-GB" sz="1600" dirty="0">
                <a:latin typeface="Proxima Nova Thin" panose="02000506030000020004" pitchFamily="2" charset="0"/>
                <a:ea typeface="Times New Roman" panose="02020603050405020304" pitchFamily="18" charset="0"/>
              </a:endParaRPr>
            </a:p>
          </p:txBody>
        </p:sp>
        <p:sp>
          <p:nvSpPr>
            <p:cNvPr id="140" name="CasellaDiTesto 139">
              <a:extLst>
                <a:ext uri="{FF2B5EF4-FFF2-40B4-BE49-F238E27FC236}">
                  <a16:creationId xmlns:a16="http://schemas.microsoft.com/office/drawing/2014/main" id="{FD68977E-3AA2-4AA5-F5DB-E34DF509B1C2}"/>
                </a:ext>
              </a:extLst>
            </p:cNvPr>
            <p:cNvSpPr txBox="1"/>
            <p:nvPr/>
          </p:nvSpPr>
          <p:spPr>
            <a:xfrm>
              <a:off x="7228171" y="6077506"/>
              <a:ext cx="609599" cy="338554"/>
            </a:xfrm>
            <a:prstGeom prst="rect">
              <a:avLst/>
            </a:prstGeom>
            <a:noFill/>
          </p:spPr>
          <p:txBody>
            <a:bodyPr wrap="square" rtlCol="0">
              <a:spAutoFit/>
            </a:bodyPr>
            <a:lstStyle/>
            <a:p>
              <a:pPr algn="r"/>
              <a:r>
                <a:rPr lang="en-IN" sz="1600" dirty="0">
                  <a:latin typeface="Proxima Nova Thin" panose="02000506030000020004" pitchFamily="2" charset="0"/>
                  <a:ea typeface="Times New Roman" panose="02020603050405020304" pitchFamily="18" charset="0"/>
                </a:rPr>
                <a:t>80%</a:t>
              </a:r>
              <a:endParaRPr lang="en-GB" sz="1600" dirty="0">
                <a:latin typeface="Proxima Nova Thin" panose="02000506030000020004" pitchFamily="2" charset="0"/>
                <a:ea typeface="Times New Roman" panose="02020603050405020304" pitchFamily="18" charset="0"/>
              </a:endParaRPr>
            </a:p>
          </p:txBody>
        </p:sp>
        <p:cxnSp>
          <p:nvCxnSpPr>
            <p:cNvPr id="141" name="Connettore 1 140">
              <a:extLst>
                <a:ext uri="{FF2B5EF4-FFF2-40B4-BE49-F238E27FC236}">
                  <a16:creationId xmlns:a16="http://schemas.microsoft.com/office/drawing/2014/main" id="{EEDCB2D8-166A-5E16-014E-FE73A98FA151}"/>
                </a:ext>
              </a:extLst>
            </p:cNvPr>
            <p:cNvCxnSpPr>
              <a:cxnSpLocks/>
            </p:cNvCxnSpPr>
            <p:nvPr/>
          </p:nvCxnSpPr>
          <p:spPr>
            <a:xfrm>
              <a:off x="3434103" y="2866344"/>
              <a:ext cx="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4" name="Connettore 1 143">
              <a:extLst>
                <a:ext uri="{FF2B5EF4-FFF2-40B4-BE49-F238E27FC236}">
                  <a16:creationId xmlns:a16="http://schemas.microsoft.com/office/drawing/2014/main" id="{7DDC1B65-E5EE-B568-D5AA-439286ABD5A5}"/>
                </a:ext>
              </a:extLst>
            </p:cNvPr>
            <p:cNvCxnSpPr>
              <a:cxnSpLocks/>
            </p:cNvCxnSpPr>
            <p:nvPr/>
          </p:nvCxnSpPr>
          <p:spPr>
            <a:xfrm flipV="1">
              <a:off x="3454746" y="2814973"/>
              <a:ext cx="0" cy="2546938"/>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7" name="Connettore 1 146">
              <a:extLst>
                <a:ext uri="{FF2B5EF4-FFF2-40B4-BE49-F238E27FC236}">
                  <a16:creationId xmlns:a16="http://schemas.microsoft.com/office/drawing/2014/main" id="{2C982A86-16A4-7028-55BE-B58BDB6E0F60}"/>
                </a:ext>
              </a:extLst>
            </p:cNvPr>
            <p:cNvCxnSpPr>
              <a:cxnSpLocks/>
            </p:cNvCxnSpPr>
            <p:nvPr/>
          </p:nvCxnSpPr>
          <p:spPr>
            <a:xfrm flipV="1">
              <a:off x="4405722" y="2814973"/>
              <a:ext cx="0" cy="2546938"/>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8" name="Connettore 1 147">
              <a:extLst>
                <a:ext uri="{FF2B5EF4-FFF2-40B4-BE49-F238E27FC236}">
                  <a16:creationId xmlns:a16="http://schemas.microsoft.com/office/drawing/2014/main" id="{FF04C73A-4D1E-77EA-1E85-FB1D3660ED09}"/>
                </a:ext>
              </a:extLst>
            </p:cNvPr>
            <p:cNvCxnSpPr>
              <a:cxnSpLocks/>
            </p:cNvCxnSpPr>
            <p:nvPr/>
          </p:nvCxnSpPr>
          <p:spPr>
            <a:xfrm flipV="1">
              <a:off x="5454234" y="2814973"/>
              <a:ext cx="0" cy="2546938"/>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9" name="Connettore 1 148">
              <a:extLst>
                <a:ext uri="{FF2B5EF4-FFF2-40B4-BE49-F238E27FC236}">
                  <a16:creationId xmlns:a16="http://schemas.microsoft.com/office/drawing/2014/main" id="{4A7D285A-E561-56D9-98B3-8FAF04A1AADD}"/>
                </a:ext>
              </a:extLst>
            </p:cNvPr>
            <p:cNvCxnSpPr>
              <a:cxnSpLocks/>
            </p:cNvCxnSpPr>
            <p:nvPr/>
          </p:nvCxnSpPr>
          <p:spPr>
            <a:xfrm flipV="1">
              <a:off x="6453978" y="2814973"/>
              <a:ext cx="0" cy="2546938"/>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0" name="Connettore 1 149">
              <a:extLst>
                <a:ext uri="{FF2B5EF4-FFF2-40B4-BE49-F238E27FC236}">
                  <a16:creationId xmlns:a16="http://schemas.microsoft.com/office/drawing/2014/main" id="{09803BA6-AB17-07D5-75A8-1AAEC7529EB5}"/>
                </a:ext>
              </a:extLst>
            </p:cNvPr>
            <p:cNvCxnSpPr>
              <a:cxnSpLocks/>
            </p:cNvCxnSpPr>
            <p:nvPr/>
          </p:nvCxnSpPr>
          <p:spPr>
            <a:xfrm flipV="1">
              <a:off x="7526874" y="2814973"/>
              <a:ext cx="0" cy="2546938"/>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2" name="Connettore 2 151">
              <a:extLst>
                <a:ext uri="{FF2B5EF4-FFF2-40B4-BE49-F238E27FC236}">
                  <a16:creationId xmlns:a16="http://schemas.microsoft.com/office/drawing/2014/main" id="{B6DEB27A-8E5A-B35D-744B-DB447C682864}"/>
                </a:ext>
              </a:extLst>
            </p:cNvPr>
            <p:cNvCxnSpPr/>
            <p:nvPr/>
          </p:nvCxnSpPr>
          <p:spPr>
            <a:xfrm>
              <a:off x="3454746" y="2814973"/>
              <a:ext cx="3529586"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3" name="Connettore 2 152">
              <a:extLst>
                <a:ext uri="{FF2B5EF4-FFF2-40B4-BE49-F238E27FC236}">
                  <a16:creationId xmlns:a16="http://schemas.microsoft.com/office/drawing/2014/main" id="{90A12187-3EB0-EB7D-A60F-429F9627850B}"/>
                </a:ext>
              </a:extLst>
            </p:cNvPr>
            <p:cNvCxnSpPr>
              <a:cxnSpLocks/>
            </p:cNvCxnSpPr>
            <p:nvPr/>
          </p:nvCxnSpPr>
          <p:spPr>
            <a:xfrm>
              <a:off x="3454746" y="3680605"/>
              <a:ext cx="252985" cy="0"/>
            </a:xfrm>
            <a:prstGeom prst="straightConnector1">
              <a:avLst/>
            </a:prstGeom>
            <a:ln w="317500" cmpd="sng">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4" name="Connettore 2 153">
              <a:extLst>
                <a:ext uri="{FF2B5EF4-FFF2-40B4-BE49-F238E27FC236}">
                  <a16:creationId xmlns:a16="http://schemas.microsoft.com/office/drawing/2014/main" id="{0B12E36E-137C-63D2-2248-93421E3EF6EE}"/>
                </a:ext>
              </a:extLst>
            </p:cNvPr>
            <p:cNvCxnSpPr>
              <a:cxnSpLocks/>
            </p:cNvCxnSpPr>
            <p:nvPr/>
          </p:nvCxnSpPr>
          <p:spPr>
            <a:xfrm>
              <a:off x="3454746" y="4521853"/>
              <a:ext cx="237744"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5" name="Connettore 2 154">
              <a:extLst>
                <a:ext uri="{FF2B5EF4-FFF2-40B4-BE49-F238E27FC236}">
                  <a16:creationId xmlns:a16="http://schemas.microsoft.com/office/drawing/2014/main" id="{62495D39-9751-9321-6202-06E0140FF49F}"/>
                </a:ext>
              </a:extLst>
            </p:cNvPr>
            <p:cNvCxnSpPr>
              <a:cxnSpLocks/>
            </p:cNvCxnSpPr>
            <p:nvPr/>
          </p:nvCxnSpPr>
          <p:spPr>
            <a:xfrm>
              <a:off x="3454746" y="5338717"/>
              <a:ext cx="505970" cy="0"/>
            </a:xfrm>
            <a:prstGeom prst="straightConnector1">
              <a:avLst/>
            </a:prstGeom>
            <a:ln w="317500">
              <a:solidFill>
                <a:srgbClr val="ED195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59" name="Elemento grafico 36">
              <a:extLst>
                <a:ext uri="{FF2B5EF4-FFF2-40B4-BE49-F238E27FC236}">
                  <a16:creationId xmlns:a16="http://schemas.microsoft.com/office/drawing/2014/main" id="{BF7A8896-776F-86D6-9895-C42E7DEE06C4}"/>
                </a:ext>
              </a:extLst>
            </p:cNvPr>
            <p:cNvSpPr/>
            <p:nvPr/>
          </p:nvSpPr>
          <p:spPr>
            <a:xfrm>
              <a:off x="7936790" y="2563809"/>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74%</a:t>
              </a:r>
            </a:p>
          </p:txBody>
        </p:sp>
        <p:sp>
          <p:nvSpPr>
            <p:cNvPr id="161" name="Elemento grafico 36">
              <a:extLst>
                <a:ext uri="{FF2B5EF4-FFF2-40B4-BE49-F238E27FC236}">
                  <a16:creationId xmlns:a16="http://schemas.microsoft.com/office/drawing/2014/main" id="{2D3FBFFD-4C13-3F4C-5A23-E4BCD510479A}"/>
                </a:ext>
              </a:extLst>
            </p:cNvPr>
            <p:cNvSpPr/>
            <p:nvPr/>
          </p:nvSpPr>
          <p:spPr>
            <a:xfrm>
              <a:off x="7912406" y="3453825"/>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a:t>
              </a:r>
            </a:p>
          </p:txBody>
        </p:sp>
        <p:sp>
          <p:nvSpPr>
            <p:cNvPr id="162" name="Elemento grafico 36">
              <a:extLst>
                <a:ext uri="{FF2B5EF4-FFF2-40B4-BE49-F238E27FC236}">
                  <a16:creationId xmlns:a16="http://schemas.microsoft.com/office/drawing/2014/main" id="{1BB29E3A-74AD-7F41-83BC-CA08794F2FD2}"/>
                </a:ext>
              </a:extLst>
            </p:cNvPr>
            <p:cNvSpPr/>
            <p:nvPr/>
          </p:nvSpPr>
          <p:spPr>
            <a:xfrm>
              <a:off x="7936790" y="4282881"/>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7%</a:t>
              </a:r>
            </a:p>
          </p:txBody>
        </p:sp>
        <p:sp>
          <p:nvSpPr>
            <p:cNvPr id="163" name="Elemento grafico 36">
              <a:extLst>
                <a:ext uri="{FF2B5EF4-FFF2-40B4-BE49-F238E27FC236}">
                  <a16:creationId xmlns:a16="http://schemas.microsoft.com/office/drawing/2014/main" id="{11DCAA64-6844-762C-8208-F7D53686482A}"/>
                </a:ext>
              </a:extLst>
            </p:cNvPr>
            <p:cNvSpPr/>
            <p:nvPr/>
          </p:nvSpPr>
          <p:spPr>
            <a:xfrm>
              <a:off x="7938884" y="5099745"/>
              <a:ext cx="480122" cy="48012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200" dirty="0">
                  <a:solidFill>
                    <a:schemeClr val="bg1"/>
                  </a:solidFill>
                  <a:latin typeface="Proxima Nova Thin" panose="02000506030000020004" pitchFamily="2" charset="0"/>
                </a:rPr>
                <a:t>11%</a:t>
              </a:r>
            </a:p>
          </p:txBody>
        </p:sp>
        <p:cxnSp>
          <p:nvCxnSpPr>
            <p:cNvPr id="166" name="Connettore 2 165">
              <a:extLst>
                <a:ext uri="{FF2B5EF4-FFF2-40B4-BE49-F238E27FC236}">
                  <a16:creationId xmlns:a16="http://schemas.microsoft.com/office/drawing/2014/main" id="{8059C69C-0B9A-A15F-63E6-436844E12761}"/>
                </a:ext>
              </a:extLst>
            </p:cNvPr>
            <p:cNvCxnSpPr>
              <a:cxnSpLocks/>
              <a:endCxn id="159" idx="2"/>
            </p:cNvCxnSpPr>
            <p:nvPr/>
          </p:nvCxnSpPr>
          <p:spPr>
            <a:xfrm>
              <a:off x="6984332" y="2803869"/>
              <a:ext cx="952458"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69" name="Connettore 2 168">
              <a:extLst>
                <a:ext uri="{FF2B5EF4-FFF2-40B4-BE49-F238E27FC236}">
                  <a16:creationId xmlns:a16="http://schemas.microsoft.com/office/drawing/2014/main" id="{18325459-A4E8-F3CD-4282-83F1D9CBFE2D}"/>
                </a:ext>
              </a:extLst>
            </p:cNvPr>
            <p:cNvCxnSpPr>
              <a:cxnSpLocks/>
              <a:endCxn id="161" idx="2"/>
            </p:cNvCxnSpPr>
            <p:nvPr/>
          </p:nvCxnSpPr>
          <p:spPr>
            <a:xfrm>
              <a:off x="3692492" y="3681693"/>
              <a:ext cx="4219914" cy="12192"/>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72" name="Connettore 2 171">
              <a:extLst>
                <a:ext uri="{FF2B5EF4-FFF2-40B4-BE49-F238E27FC236}">
                  <a16:creationId xmlns:a16="http://schemas.microsoft.com/office/drawing/2014/main" id="{8EF608A2-620C-3E79-A388-63A8ADC74D67}"/>
                </a:ext>
              </a:extLst>
            </p:cNvPr>
            <p:cNvCxnSpPr>
              <a:cxnSpLocks/>
            </p:cNvCxnSpPr>
            <p:nvPr/>
          </p:nvCxnSpPr>
          <p:spPr>
            <a:xfrm>
              <a:off x="3692492" y="4522941"/>
              <a:ext cx="4219914" cy="12192"/>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73" name="Connettore 2 172">
              <a:extLst>
                <a:ext uri="{FF2B5EF4-FFF2-40B4-BE49-F238E27FC236}">
                  <a16:creationId xmlns:a16="http://schemas.microsoft.com/office/drawing/2014/main" id="{9960478D-3087-0288-1203-D9AB54902F91}"/>
                </a:ext>
              </a:extLst>
            </p:cNvPr>
            <p:cNvCxnSpPr>
              <a:cxnSpLocks/>
              <a:endCxn id="163" idx="2"/>
            </p:cNvCxnSpPr>
            <p:nvPr/>
          </p:nvCxnSpPr>
          <p:spPr>
            <a:xfrm>
              <a:off x="3972908" y="5339805"/>
              <a:ext cx="3965976" cy="0"/>
            </a:xfrm>
            <a:prstGeom prst="straightConnector1">
              <a:avLst/>
            </a:prstGeom>
            <a:ln w="28575">
              <a:solidFill>
                <a:schemeClr val="tx1">
                  <a:lumMod val="50000"/>
                  <a:lumOff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179" name="CasellaDiTesto 178">
            <a:extLst>
              <a:ext uri="{FF2B5EF4-FFF2-40B4-BE49-F238E27FC236}">
                <a16:creationId xmlns:a16="http://schemas.microsoft.com/office/drawing/2014/main" id="{5D9F312B-A3C4-413E-90A9-0FA800F61D2F}"/>
              </a:ext>
            </a:extLst>
          </p:cNvPr>
          <p:cNvSpPr txBox="1"/>
          <p:nvPr/>
        </p:nvSpPr>
        <p:spPr>
          <a:xfrm>
            <a:off x="8576292" y="2178656"/>
            <a:ext cx="3321164" cy="3970318"/>
          </a:xfrm>
          <a:prstGeom prst="rect">
            <a:avLst/>
          </a:prstGeom>
          <a:noFill/>
        </p:spPr>
        <p:txBody>
          <a:bodyPr wrap="square" rtlCol="0">
            <a:spAutoFit/>
          </a:bodyPr>
          <a:lstStyle/>
          <a:p>
            <a:pPr fontAlgn="auto">
              <a:spcBef>
                <a:spcPts val="0"/>
              </a:spcBef>
              <a:spcAft>
                <a:spcPts val="0"/>
              </a:spcAft>
              <a:defRPr/>
            </a:pPr>
            <a:r>
              <a:rPr lang="en-US" kern="0" dirty="0">
                <a:solidFill>
                  <a:schemeClr val="tx1">
                    <a:lumMod val="50000"/>
                  </a:schemeClr>
                </a:solidFill>
                <a:latin typeface="Proxima Nova Thin" panose="02000506030000020004" pitchFamily="2" charset="0"/>
                <a:ea typeface="Verdana" panose="020B0604030504040204" pitchFamily="34" charset="0"/>
                <a:cs typeface="Verdana" panose="020B0604030504040204" pitchFamily="34" charset="0"/>
                <a:sym typeface="Karla"/>
              </a:rPr>
              <a:t>36% of the surveyed older people who live in the northern region of Central America, consider that the place where they live is not safe, due to internal violence generated by gangs.</a:t>
            </a:r>
          </a:p>
          <a:p>
            <a:pPr fontAlgn="auto">
              <a:spcBef>
                <a:spcPts val="0"/>
              </a:spcBef>
              <a:spcAft>
                <a:spcPts val="0"/>
              </a:spcAft>
              <a:defRPr/>
            </a:pPr>
            <a:endParaRPr lang="en-US" kern="0" dirty="0">
              <a:solidFill>
                <a:schemeClr val="tx1">
                  <a:lumMod val="50000"/>
                </a:schemeClr>
              </a:solidFill>
              <a:latin typeface="Proxima Nova Thin" panose="02000506030000020004" pitchFamily="2" charset="0"/>
              <a:ea typeface="Verdana" panose="020B0604030504040204" pitchFamily="34" charset="0"/>
              <a:cs typeface="Verdana" panose="020B0604030504040204" pitchFamily="34" charset="0"/>
              <a:sym typeface="Karla"/>
            </a:endParaRPr>
          </a:p>
          <a:p>
            <a:pPr marL="150293" indent="-150293" fontAlgn="auto">
              <a:spcBef>
                <a:spcPts val="0"/>
              </a:spcBef>
              <a:spcAft>
                <a:spcPts val="0"/>
              </a:spcAft>
              <a:buFont typeface="Arial" panose="020B0604020202020204" pitchFamily="34" charset="0"/>
              <a:buChar char="•"/>
              <a:defRPr/>
            </a:pPr>
            <a:endParaRPr lang="es-ES" kern="0" dirty="0">
              <a:solidFill>
                <a:schemeClr val="tx1">
                  <a:lumMod val="50000"/>
                </a:schemeClr>
              </a:solidFill>
              <a:latin typeface="Proxima Nova Thin" panose="02000506030000020004" pitchFamily="2" charset="0"/>
              <a:ea typeface="Verdana" panose="020B0604030504040204" pitchFamily="34" charset="0"/>
              <a:cs typeface="Verdana" panose="020B0604030504040204" pitchFamily="34" charset="0"/>
              <a:sym typeface="Karla"/>
            </a:endParaRPr>
          </a:p>
          <a:p>
            <a:pPr fontAlgn="auto">
              <a:spcBef>
                <a:spcPts val="0"/>
              </a:spcBef>
              <a:spcAft>
                <a:spcPts val="0"/>
              </a:spcAft>
              <a:defRPr/>
            </a:pPr>
            <a:r>
              <a:rPr lang="en-US" kern="0" dirty="0">
                <a:solidFill>
                  <a:schemeClr val="tx1">
                    <a:lumMod val="50000"/>
                  </a:schemeClr>
                </a:solidFill>
                <a:latin typeface="Proxima Nova Thin" panose="02000506030000020004" pitchFamily="2" charset="0"/>
                <a:ea typeface="Verdana" panose="020B0604030504040204" pitchFamily="34" charset="0"/>
                <a:cs typeface="Verdana" panose="020B0604030504040204" pitchFamily="34" charset="0"/>
                <a:sym typeface="Karla"/>
              </a:rPr>
              <a:t>A third of the people deported in the same region (33%) did not feel safe to return to their place of origin, mainly due to threats, violence or persecution.</a:t>
            </a:r>
            <a:endParaRPr lang="es-CH" kern="0" dirty="0">
              <a:solidFill>
                <a:schemeClr val="tx1">
                  <a:lumMod val="50000"/>
                </a:schemeClr>
              </a:solidFill>
              <a:latin typeface="Proxima Nova Thin" panose="02000506030000020004" pitchFamily="2" charset="0"/>
              <a:ea typeface="Verdana" panose="020B0604030504040204" pitchFamily="34" charset="0"/>
              <a:cs typeface="Verdana" panose="020B0604030504040204" pitchFamily="34" charset="0"/>
              <a:sym typeface="Karla"/>
            </a:endParaRPr>
          </a:p>
        </p:txBody>
      </p:sp>
      <p:sp>
        <p:nvSpPr>
          <p:cNvPr id="180" name="Elemento grafico 36">
            <a:extLst>
              <a:ext uri="{FF2B5EF4-FFF2-40B4-BE49-F238E27FC236}">
                <a16:creationId xmlns:a16="http://schemas.microsoft.com/office/drawing/2014/main" id="{2BD75148-54C9-2671-8CC7-A791A8B61E75}"/>
              </a:ext>
            </a:extLst>
          </p:cNvPr>
          <p:cNvSpPr/>
          <p:nvPr/>
        </p:nvSpPr>
        <p:spPr>
          <a:xfrm>
            <a:off x="8380345" y="226568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81" name="Elemento grafico 36">
            <a:extLst>
              <a:ext uri="{FF2B5EF4-FFF2-40B4-BE49-F238E27FC236}">
                <a16:creationId xmlns:a16="http://schemas.microsoft.com/office/drawing/2014/main" id="{15283DF6-390E-28B4-6384-D92909121329}"/>
              </a:ext>
            </a:extLst>
          </p:cNvPr>
          <p:cNvSpPr/>
          <p:nvPr/>
        </p:nvSpPr>
        <p:spPr>
          <a:xfrm>
            <a:off x="8380345" y="475285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908006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8" ma:contentTypeDescription="Create a new document." ma:contentTypeScope="" ma:versionID="131c83b3b4b8435fae8409966f7f369b">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5fd1bdddca48729c67c0792844320cd"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c5914b-f836-4f8a-87ca-6de4087dd009" xsi:nil="true"/>
    <_Flow_SignoffStatus xmlns="e2e28f0a-1429-4847-bacf-d71185b1f9be" xsi:nil="true"/>
    <lcf76f155ced4ddcb4097134ff3c332f xmlns="e2e28f0a-1429-4847-bacf-d71185b1f9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2CD1130-1355-4E71-8340-AB928157421F}"/>
</file>

<file path=customXml/itemProps2.xml><?xml version="1.0" encoding="utf-8"?>
<ds:datastoreItem xmlns:ds="http://schemas.openxmlformats.org/officeDocument/2006/customXml" ds:itemID="{C0122DF4-3FE0-4E8A-BEE6-1AE8FA121440}"/>
</file>

<file path=customXml/itemProps3.xml><?xml version="1.0" encoding="utf-8"?>
<ds:datastoreItem xmlns:ds="http://schemas.openxmlformats.org/officeDocument/2006/customXml" ds:itemID="{3AFBEDEA-99F3-43D4-A482-E5F2EC1E969D}"/>
</file>

<file path=docProps/app.xml><?xml version="1.0" encoding="utf-8"?>
<Properties xmlns="http://schemas.openxmlformats.org/officeDocument/2006/extended-properties" xmlns:vt="http://schemas.openxmlformats.org/officeDocument/2006/docPropsVTypes">
  <TotalTime>5559</TotalTime>
  <Words>4675</Words>
  <Application>Microsoft Macintosh PowerPoint</Application>
  <PresentationFormat>Widescreen</PresentationFormat>
  <Paragraphs>367</Paragraphs>
  <Slides>21</Slides>
  <Notes>21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21</vt:i4>
      </vt:variant>
    </vt:vector>
  </HeadingPairs>
  <TitlesOfParts>
    <vt:vector size="30" baseType="lpstr">
      <vt:lpstr>Times</vt:lpstr>
      <vt:lpstr>Calibri</vt:lpstr>
      <vt:lpstr>Proxima Nova Thin</vt:lpstr>
      <vt:lpstr>Proxima Nova Rg</vt:lpstr>
      <vt:lpstr>Arial</vt:lpstr>
      <vt:lpstr>Verdana</vt:lpstr>
      <vt:lpstr>Calibri Light</vt:lpstr>
      <vt:lpstr>Times New Roman</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on the move and Humanitarian Principles</dc:title>
  <dc:subject/>
  <dc:creator>Deepak Malik</dc:creator>
  <cp:keywords/>
  <dc:description/>
  <cp:lastModifiedBy>Microsoft Office User</cp:lastModifiedBy>
  <cp:revision>124</cp:revision>
  <cp:lastPrinted>2022-07-09T21:20:06Z</cp:lastPrinted>
  <dcterms:created xsi:type="dcterms:W3CDTF">2021-10-15T09:55:27Z</dcterms:created>
  <dcterms:modified xsi:type="dcterms:W3CDTF">2022-07-20T18:23:10Z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0x0101001B3E8A064A0CE34DAD7DAD3792D68BE5</vt:lpwstr>
  </property>
</Properties>
</file>