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88" r:id="rId5"/>
  </p:sldMasterIdLst>
  <p:notesMasterIdLst>
    <p:notesMasterId r:id="rId24"/>
  </p:notesMasterIdLst>
  <p:sldIdLst>
    <p:sldId id="256" r:id="rId6"/>
    <p:sldId id="656" r:id="rId7"/>
    <p:sldId id="657" r:id="rId8"/>
    <p:sldId id="646" r:id="rId9"/>
    <p:sldId id="672" r:id="rId10"/>
    <p:sldId id="645" r:id="rId11"/>
    <p:sldId id="648" r:id="rId12"/>
    <p:sldId id="695" r:id="rId13"/>
    <p:sldId id="696" r:id="rId14"/>
    <p:sldId id="697" r:id="rId15"/>
    <p:sldId id="698" r:id="rId16"/>
    <p:sldId id="699" r:id="rId17"/>
    <p:sldId id="700" r:id="rId18"/>
    <p:sldId id="701" r:id="rId19"/>
    <p:sldId id="682" r:id="rId20"/>
    <p:sldId id="692" r:id="rId21"/>
    <p:sldId id="694" r:id="rId22"/>
    <p:sldId id="702"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guide id="3" orient="horz" pos="758" userDrawn="1">
          <p15:clr>
            <a:srgbClr val="A4A3A4"/>
          </p15:clr>
        </p15:guide>
        <p15:guide id="4" orient="horz" pos="463" userDrawn="1">
          <p15:clr>
            <a:srgbClr val="A4A3A4"/>
          </p15:clr>
        </p15:guide>
        <p15:guide id="5" orient="horz" pos="376">
          <p15:clr>
            <a:srgbClr val="A4A3A4"/>
          </p15:clr>
        </p15:guide>
        <p15:guide id="6" orient="horz" pos="940" userDrawn="1">
          <p15:clr>
            <a:srgbClr val="A4A3A4"/>
          </p15:clr>
        </p15:guide>
        <p15:guide id="7" pos="4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a Johnson" initials="JJ" lastIdx="1" clrIdx="0"/>
  <p:cmAuthor id="2" name="Alexandra Kaun" initials="A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A2"/>
    <a:srgbClr val="006A7D"/>
    <a:srgbClr val="C2DCE4"/>
    <a:srgbClr val="8BE1FF"/>
    <a:srgbClr val="ED1B24"/>
    <a:srgbClr val="71C043"/>
    <a:srgbClr val="99BA2C"/>
    <a:srgbClr val="C91F20"/>
    <a:srgbClr val="349737"/>
    <a:srgbClr val="E270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5979C8-848A-4AAF-B729-3EFFB2675BC1}" v="42" dt="2021-01-12T09:17:38.867"/>
    <p1510:client id="{CAC8FFE6-7543-4482-94B3-2FC3BB7C4665}" v="18" dt="2021-01-12T09:18:04.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25" autoAdjust="0"/>
  </p:normalViewPr>
  <p:slideViewPr>
    <p:cSldViewPr snapToGrid="0">
      <p:cViewPr varScale="1">
        <p:scale>
          <a:sx n="110" d="100"/>
          <a:sy n="110" d="100"/>
        </p:scale>
        <p:origin x="1644" y="102"/>
      </p:cViewPr>
      <p:guideLst>
        <p:guide orient="horz" pos="1643"/>
        <p:guide pos="2880"/>
        <p:guide orient="horz" pos="758"/>
        <p:guide orient="horz" pos="463"/>
        <p:guide orient="horz" pos="376"/>
        <p:guide orient="horz" pos="940"/>
        <p:guide pos="4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83711-8BA9-4EAA-A95F-F328F336DD0C}"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GB"/>
        </a:p>
      </dgm:t>
    </dgm:pt>
    <dgm:pt modelId="{6454246C-30BC-4CD1-ACCC-26111A406C49}">
      <dgm:prSet phldrT="[Text]"/>
      <dgm:spPr>
        <a:solidFill>
          <a:srgbClr val="0078A2"/>
        </a:solidFill>
      </dgm:spPr>
      <dgm:t>
        <a:bodyPr/>
        <a:lstStyle/>
        <a:p>
          <a:r>
            <a:rPr lang="en-GB"/>
            <a:t>Ask the person</a:t>
          </a:r>
        </a:p>
      </dgm:t>
    </dgm:pt>
    <dgm:pt modelId="{537CDD11-1485-45E3-8BAD-D769A159E2F1}" type="parTrans" cxnId="{232B5821-0D05-4760-A61C-516EB6B93D9A}">
      <dgm:prSet/>
      <dgm:spPr/>
      <dgm:t>
        <a:bodyPr/>
        <a:lstStyle/>
        <a:p>
          <a:endParaRPr lang="en-GB"/>
        </a:p>
      </dgm:t>
    </dgm:pt>
    <dgm:pt modelId="{9AA611D3-8D6C-4AF0-B9EF-180F7ADEE3A3}" type="sibTrans" cxnId="{232B5821-0D05-4760-A61C-516EB6B93D9A}">
      <dgm:prSet/>
      <dgm:spPr/>
      <dgm:t>
        <a:bodyPr/>
        <a:lstStyle/>
        <a:p>
          <a:endParaRPr lang="en-GB"/>
        </a:p>
      </dgm:t>
    </dgm:pt>
    <dgm:pt modelId="{C8D795CD-4DB4-4587-A4D4-BDC756773DB5}">
      <dgm:prSet phldrT="[Text]"/>
      <dgm:spPr>
        <a:solidFill>
          <a:srgbClr val="0078A2">
            <a:alpha val="90000"/>
          </a:srgbClr>
        </a:solidFill>
      </dgm:spPr>
      <dgm:t>
        <a:bodyPr/>
        <a:lstStyle/>
        <a:p>
          <a:r>
            <a:rPr lang="en-GB" dirty="0"/>
            <a:t>Evaluate options and resources</a:t>
          </a:r>
        </a:p>
      </dgm:t>
    </dgm:pt>
    <dgm:pt modelId="{B83E6F61-A82B-472A-9D3E-7E2EAC254B10}" type="parTrans" cxnId="{1BDB0940-FF71-4C5E-B4CC-0B68BAF52456}">
      <dgm:prSet/>
      <dgm:spPr/>
      <dgm:t>
        <a:bodyPr/>
        <a:lstStyle/>
        <a:p>
          <a:endParaRPr lang="en-GB"/>
        </a:p>
      </dgm:t>
    </dgm:pt>
    <dgm:pt modelId="{E43ADDC5-DADB-46C0-AAE6-0DBC3E05DB7D}" type="sibTrans" cxnId="{1BDB0940-FF71-4C5E-B4CC-0B68BAF52456}">
      <dgm:prSet/>
      <dgm:spPr/>
      <dgm:t>
        <a:bodyPr/>
        <a:lstStyle/>
        <a:p>
          <a:endParaRPr lang="en-GB"/>
        </a:p>
      </dgm:t>
    </dgm:pt>
    <dgm:pt modelId="{DEBDC158-7F0B-41A4-BCC6-2CF32E90E8A5}">
      <dgm:prSet phldrT="[Text]"/>
      <dgm:spPr>
        <a:solidFill>
          <a:srgbClr val="0078A2">
            <a:alpha val="80000"/>
          </a:srgbClr>
        </a:solidFill>
      </dgm:spPr>
      <dgm:t>
        <a:bodyPr/>
        <a:lstStyle/>
        <a:p>
          <a:r>
            <a:rPr lang="en-GB" dirty="0"/>
            <a:t>Offer a solution</a:t>
          </a:r>
        </a:p>
      </dgm:t>
    </dgm:pt>
    <dgm:pt modelId="{7B865559-D183-40C7-8FA0-DB6C5A55EB8A}" type="parTrans" cxnId="{383027AF-FFFB-4602-9B3F-F5587482E09B}">
      <dgm:prSet/>
      <dgm:spPr/>
      <dgm:t>
        <a:bodyPr/>
        <a:lstStyle/>
        <a:p>
          <a:endParaRPr lang="en-GB"/>
        </a:p>
      </dgm:t>
    </dgm:pt>
    <dgm:pt modelId="{4D4E0DB1-B97A-4C3A-B06B-BD1F8101FAF8}" type="sibTrans" cxnId="{383027AF-FFFB-4602-9B3F-F5587482E09B}">
      <dgm:prSet/>
      <dgm:spPr/>
      <dgm:t>
        <a:bodyPr/>
        <a:lstStyle/>
        <a:p>
          <a:endParaRPr lang="en-GB"/>
        </a:p>
      </dgm:t>
    </dgm:pt>
    <dgm:pt modelId="{FCEDDD43-E1CE-47CA-9E82-8881D7F5C3B5}">
      <dgm:prSet/>
      <dgm:spPr>
        <a:solidFill>
          <a:srgbClr val="0078A2">
            <a:alpha val="70000"/>
          </a:srgbClr>
        </a:solidFill>
      </dgm:spPr>
      <dgm:t>
        <a:bodyPr/>
        <a:lstStyle/>
        <a:p>
          <a:r>
            <a:rPr lang="en-GB" dirty="0"/>
            <a:t>Verify with the person</a:t>
          </a:r>
        </a:p>
      </dgm:t>
    </dgm:pt>
    <dgm:pt modelId="{2725BE34-5948-4FD7-9343-545EB0BBDF89}" type="parTrans" cxnId="{9F81EF57-EB94-4BC7-9C73-8F622FEB28A3}">
      <dgm:prSet/>
      <dgm:spPr/>
      <dgm:t>
        <a:bodyPr/>
        <a:lstStyle/>
        <a:p>
          <a:endParaRPr lang="en-GB"/>
        </a:p>
      </dgm:t>
    </dgm:pt>
    <dgm:pt modelId="{08867FDF-69F2-48B7-A37D-B10F172CEB4B}" type="sibTrans" cxnId="{9F81EF57-EB94-4BC7-9C73-8F622FEB28A3}">
      <dgm:prSet/>
      <dgm:spPr/>
      <dgm:t>
        <a:bodyPr/>
        <a:lstStyle/>
        <a:p>
          <a:endParaRPr lang="en-GB"/>
        </a:p>
      </dgm:t>
    </dgm:pt>
    <dgm:pt modelId="{FDCD0E4D-44BB-4C11-9C93-AC3FD9E3F344}" type="pres">
      <dgm:prSet presAssocID="{BA083711-8BA9-4EAA-A95F-F328F336DD0C}" presName="Name0" presStyleCnt="0">
        <dgm:presLayoutVars>
          <dgm:dir/>
          <dgm:resizeHandles val="exact"/>
        </dgm:presLayoutVars>
      </dgm:prSet>
      <dgm:spPr/>
    </dgm:pt>
    <dgm:pt modelId="{61A5BF91-A550-4847-899F-DCCCAA5A944A}" type="pres">
      <dgm:prSet presAssocID="{6454246C-30BC-4CD1-ACCC-26111A406C49}" presName="parTxOnly" presStyleLbl="node1" presStyleIdx="0" presStyleCnt="4">
        <dgm:presLayoutVars>
          <dgm:bulletEnabled val="1"/>
        </dgm:presLayoutVars>
      </dgm:prSet>
      <dgm:spPr/>
    </dgm:pt>
    <dgm:pt modelId="{BEB7808D-BECE-4CD4-BF97-AC3F9963922C}" type="pres">
      <dgm:prSet presAssocID="{9AA611D3-8D6C-4AF0-B9EF-180F7ADEE3A3}" presName="parSpace" presStyleCnt="0"/>
      <dgm:spPr/>
    </dgm:pt>
    <dgm:pt modelId="{F96FADDE-D366-4898-995A-A651A57CEB5F}" type="pres">
      <dgm:prSet presAssocID="{C8D795CD-4DB4-4587-A4D4-BDC756773DB5}" presName="parTxOnly" presStyleLbl="node1" presStyleIdx="1" presStyleCnt="4">
        <dgm:presLayoutVars>
          <dgm:bulletEnabled val="1"/>
        </dgm:presLayoutVars>
      </dgm:prSet>
      <dgm:spPr/>
    </dgm:pt>
    <dgm:pt modelId="{229FC094-BC27-4A64-8EAD-9C6F6953F810}" type="pres">
      <dgm:prSet presAssocID="{E43ADDC5-DADB-46C0-AAE6-0DBC3E05DB7D}" presName="parSpace" presStyleCnt="0"/>
      <dgm:spPr/>
    </dgm:pt>
    <dgm:pt modelId="{E03DC60A-2917-4A15-BD10-6F000D6D5837}" type="pres">
      <dgm:prSet presAssocID="{DEBDC158-7F0B-41A4-BCC6-2CF32E90E8A5}" presName="parTxOnly" presStyleLbl="node1" presStyleIdx="2" presStyleCnt="4">
        <dgm:presLayoutVars>
          <dgm:bulletEnabled val="1"/>
        </dgm:presLayoutVars>
      </dgm:prSet>
      <dgm:spPr/>
    </dgm:pt>
    <dgm:pt modelId="{44EA67C4-0AD9-406B-A832-2B517BE9AA0D}" type="pres">
      <dgm:prSet presAssocID="{4D4E0DB1-B97A-4C3A-B06B-BD1F8101FAF8}" presName="parSpace" presStyleCnt="0"/>
      <dgm:spPr/>
    </dgm:pt>
    <dgm:pt modelId="{3A7F0BF9-65F2-4BFA-A7FB-54BB34E83474}" type="pres">
      <dgm:prSet presAssocID="{FCEDDD43-E1CE-47CA-9E82-8881D7F5C3B5}" presName="parTxOnly" presStyleLbl="node1" presStyleIdx="3" presStyleCnt="4">
        <dgm:presLayoutVars>
          <dgm:bulletEnabled val="1"/>
        </dgm:presLayoutVars>
      </dgm:prSet>
      <dgm:spPr/>
    </dgm:pt>
  </dgm:ptLst>
  <dgm:cxnLst>
    <dgm:cxn modelId="{232B5821-0D05-4760-A61C-516EB6B93D9A}" srcId="{BA083711-8BA9-4EAA-A95F-F328F336DD0C}" destId="{6454246C-30BC-4CD1-ACCC-26111A406C49}" srcOrd="0" destOrd="0" parTransId="{537CDD11-1485-45E3-8BAD-D769A159E2F1}" sibTransId="{9AA611D3-8D6C-4AF0-B9EF-180F7ADEE3A3}"/>
    <dgm:cxn modelId="{8224B926-8F5B-4547-9441-FF5A0FB61304}" type="presOf" srcId="{C8D795CD-4DB4-4587-A4D4-BDC756773DB5}" destId="{F96FADDE-D366-4898-995A-A651A57CEB5F}" srcOrd="0" destOrd="0" presId="urn:microsoft.com/office/officeart/2005/8/layout/hChevron3"/>
    <dgm:cxn modelId="{1BDB0940-FF71-4C5E-B4CC-0B68BAF52456}" srcId="{BA083711-8BA9-4EAA-A95F-F328F336DD0C}" destId="{C8D795CD-4DB4-4587-A4D4-BDC756773DB5}" srcOrd="1" destOrd="0" parTransId="{B83E6F61-A82B-472A-9D3E-7E2EAC254B10}" sibTransId="{E43ADDC5-DADB-46C0-AAE6-0DBC3E05DB7D}"/>
    <dgm:cxn modelId="{9F81EF57-EB94-4BC7-9C73-8F622FEB28A3}" srcId="{BA083711-8BA9-4EAA-A95F-F328F336DD0C}" destId="{FCEDDD43-E1CE-47CA-9E82-8881D7F5C3B5}" srcOrd="3" destOrd="0" parTransId="{2725BE34-5948-4FD7-9343-545EB0BBDF89}" sibTransId="{08867FDF-69F2-48B7-A37D-B10F172CEB4B}"/>
    <dgm:cxn modelId="{ED7E798E-7B3E-4D77-8B4B-CC16CBED67D1}" type="presOf" srcId="{DEBDC158-7F0B-41A4-BCC6-2CF32E90E8A5}" destId="{E03DC60A-2917-4A15-BD10-6F000D6D5837}" srcOrd="0" destOrd="0" presId="urn:microsoft.com/office/officeart/2005/8/layout/hChevron3"/>
    <dgm:cxn modelId="{CD0FEE8E-260E-4C09-9EB6-F17265870087}" type="presOf" srcId="{FCEDDD43-E1CE-47CA-9E82-8881D7F5C3B5}" destId="{3A7F0BF9-65F2-4BFA-A7FB-54BB34E83474}" srcOrd="0" destOrd="0" presId="urn:microsoft.com/office/officeart/2005/8/layout/hChevron3"/>
    <dgm:cxn modelId="{76875B9F-C34E-48DA-884B-3C9CA48C0C96}" type="presOf" srcId="{6454246C-30BC-4CD1-ACCC-26111A406C49}" destId="{61A5BF91-A550-4847-899F-DCCCAA5A944A}" srcOrd="0" destOrd="0" presId="urn:microsoft.com/office/officeart/2005/8/layout/hChevron3"/>
    <dgm:cxn modelId="{383027AF-FFFB-4602-9B3F-F5587482E09B}" srcId="{BA083711-8BA9-4EAA-A95F-F328F336DD0C}" destId="{DEBDC158-7F0B-41A4-BCC6-2CF32E90E8A5}" srcOrd="2" destOrd="0" parTransId="{7B865559-D183-40C7-8FA0-DB6C5A55EB8A}" sibTransId="{4D4E0DB1-B97A-4C3A-B06B-BD1F8101FAF8}"/>
    <dgm:cxn modelId="{598EFCE0-BE28-481A-9591-5FAC13BAB1AE}" type="presOf" srcId="{BA083711-8BA9-4EAA-A95F-F328F336DD0C}" destId="{FDCD0E4D-44BB-4C11-9C93-AC3FD9E3F344}" srcOrd="0" destOrd="0" presId="urn:microsoft.com/office/officeart/2005/8/layout/hChevron3"/>
    <dgm:cxn modelId="{FA5DE450-255D-4671-98A1-A73F1DFBD6B0}" type="presParOf" srcId="{FDCD0E4D-44BB-4C11-9C93-AC3FD9E3F344}" destId="{61A5BF91-A550-4847-899F-DCCCAA5A944A}" srcOrd="0" destOrd="0" presId="urn:microsoft.com/office/officeart/2005/8/layout/hChevron3"/>
    <dgm:cxn modelId="{037AB80F-1F95-434B-9399-F3E5014604CA}" type="presParOf" srcId="{FDCD0E4D-44BB-4C11-9C93-AC3FD9E3F344}" destId="{BEB7808D-BECE-4CD4-BF97-AC3F9963922C}" srcOrd="1" destOrd="0" presId="urn:microsoft.com/office/officeart/2005/8/layout/hChevron3"/>
    <dgm:cxn modelId="{991E052D-EC45-4821-92EA-C95B4FFC06E1}" type="presParOf" srcId="{FDCD0E4D-44BB-4C11-9C93-AC3FD9E3F344}" destId="{F96FADDE-D366-4898-995A-A651A57CEB5F}" srcOrd="2" destOrd="0" presId="urn:microsoft.com/office/officeart/2005/8/layout/hChevron3"/>
    <dgm:cxn modelId="{742D25BC-2BB4-422A-A4CF-E02F92F3399F}" type="presParOf" srcId="{FDCD0E4D-44BB-4C11-9C93-AC3FD9E3F344}" destId="{229FC094-BC27-4A64-8EAD-9C6F6953F810}" srcOrd="3" destOrd="0" presId="urn:microsoft.com/office/officeart/2005/8/layout/hChevron3"/>
    <dgm:cxn modelId="{BA9547E7-2B17-4530-98B4-06FF722D1EE7}" type="presParOf" srcId="{FDCD0E4D-44BB-4C11-9C93-AC3FD9E3F344}" destId="{E03DC60A-2917-4A15-BD10-6F000D6D5837}" srcOrd="4" destOrd="0" presId="urn:microsoft.com/office/officeart/2005/8/layout/hChevron3"/>
    <dgm:cxn modelId="{0ECE10C9-91C7-43A1-8E2A-B276CA8814D3}" type="presParOf" srcId="{FDCD0E4D-44BB-4C11-9C93-AC3FD9E3F344}" destId="{44EA67C4-0AD9-406B-A832-2B517BE9AA0D}" srcOrd="5" destOrd="0" presId="urn:microsoft.com/office/officeart/2005/8/layout/hChevron3"/>
    <dgm:cxn modelId="{6BBAD6F1-196C-485E-B265-91CE88CB7BF9}" type="presParOf" srcId="{FDCD0E4D-44BB-4C11-9C93-AC3FD9E3F344}" destId="{3A7F0BF9-65F2-4BFA-A7FB-54BB34E83474}" srcOrd="6"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5BF91-A550-4847-899F-DCCCAA5A944A}">
      <dsp:nvSpPr>
        <dsp:cNvPr id="0" name=""/>
        <dsp:cNvSpPr/>
      </dsp:nvSpPr>
      <dsp:spPr>
        <a:xfrm>
          <a:off x="1544" y="1446928"/>
          <a:ext cx="1549177" cy="619670"/>
        </a:xfrm>
        <a:prstGeom prst="homePlate">
          <a:avLst/>
        </a:prstGeom>
        <a:solidFill>
          <a:srgbClr val="007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en-GB" sz="1300" kern="1200"/>
            <a:t>Ask the person</a:t>
          </a:r>
        </a:p>
      </dsp:txBody>
      <dsp:txXfrm>
        <a:off x="1544" y="1446928"/>
        <a:ext cx="1394260" cy="619670"/>
      </dsp:txXfrm>
    </dsp:sp>
    <dsp:sp modelId="{F96FADDE-D366-4898-995A-A651A57CEB5F}">
      <dsp:nvSpPr>
        <dsp:cNvPr id="0" name=""/>
        <dsp:cNvSpPr/>
      </dsp:nvSpPr>
      <dsp:spPr>
        <a:xfrm>
          <a:off x="1240885" y="1446928"/>
          <a:ext cx="1549177" cy="619670"/>
        </a:xfrm>
        <a:prstGeom prst="chevron">
          <a:avLst/>
        </a:prstGeom>
        <a:solidFill>
          <a:srgbClr val="0078A2">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GB" sz="1300" kern="1200" dirty="0"/>
            <a:t>Evaluate options and resources</a:t>
          </a:r>
        </a:p>
      </dsp:txBody>
      <dsp:txXfrm>
        <a:off x="1550720" y="1446928"/>
        <a:ext cx="929507" cy="619670"/>
      </dsp:txXfrm>
    </dsp:sp>
    <dsp:sp modelId="{E03DC60A-2917-4A15-BD10-6F000D6D5837}">
      <dsp:nvSpPr>
        <dsp:cNvPr id="0" name=""/>
        <dsp:cNvSpPr/>
      </dsp:nvSpPr>
      <dsp:spPr>
        <a:xfrm>
          <a:off x="2480227" y="1446928"/>
          <a:ext cx="1549177" cy="619670"/>
        </a:xfrm>
        <a:prstGeom prst="chevron">
          <a:avLst/>
        </a:prstGeom>
        <a:solidFill>
          <a:srgbClr val="0078A2">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GB" sz="1300" kern="1200" dirty="0"/>
            <a:t>Offer a solution</a:t>
          </a:r>
        </a:p>
      </dsp:txBody>
      <dsp:txXfrm>
        <a:off x="2790062" y="1446928"/>
        <a:ext cx="929507" cy="619670"/>
      </dsp:txXfrm>
    </dsp:sp>
    <dsp:sp modelId="{3A7F0BF9-65F2-4BFA-A7FB-54BB34E83474}">
      <dsp:nvSpPr>
        <dsp:cNvPr id="0" name=""/>
        <dsp:cNvSpPr/>
      </dsp:nvSpPr>
      <dsp:spPr>
        <a:xfrm>
          <a:off x="3719569" y="1446928"/>
          <a:ext cx="1549177" cy="619670"/>
        </a:xfrm>
        <a:prstGeom prst="chevron">
          <a:avLst/>
        </a:prstGeom>
        <a:solidFill>
          <a:srgbClr val="0078A2">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GB" sz="1300" kern="1200" dirty="0"/>
            <a:t>Verify with the person</a:t>
          </a:r>
        </a:p>
      </dsp:txBody>
      <dsp:txXfrm>
        <a:off x="4029404" y="1446928"/>
        <a:ext cx="929507" cy="61967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A2CE2-379E-4F52-B0CA-7A6461774CB2}" type="datetimeFigureOut">
              <a:rPr lang="en-GB" smtClean="0"/>
              <a:t>21/09/2022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72D5E-6E12-4B2A-9DB1-134A1847ED8D}" type="slidenum">
              <a:rPr lang="en-GB" smtClean="0"/>
              <a:t>‹#›</a:t>
            </a:fld>
            <a:endParaRPr lang="en-GB"/>
          </a:p>
        </p:txBody>
      </p:sp>
    </p:spTree>
    <p:extLst>
      <p:ext uri="{BB962C8B-B14F-4D97-AF65-F5344CB8AC3E}">
        <p14:creationId xmlns:p14="http://schemas.microsoft.com/office/powerpoint/2010/main" val="126145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hcr.org/60ec2cd64/working-persons-disabilities-forced-displacement-facilitators-guid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dinstitute.org/principl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r>
              <a:rPr lang="en-GB" dirty="0"/>
              <a:t>- Welcome participants to the activity.</a:t>
            </a:r>
          </a:p>
          <a:p>
            <a:endParaRPr lang="en-GB" dirty="0"/>
          </a:p>
        </p:txBody>
      </p:sp>
      <p:sp>
        <p:nvSpPr>
          <p:cNvPr id="4" name="Slide Number Placeholder 3"/>
          <p:cNvSpPr>
            <a:spLocks noGrp="1"/>
          </p:cNvSpPr>
          <p:nvPr>
            <p:ph type="sldNum" sz="quarter" idx="5"/>
          </p:nvPr>
        </p:nvSpPr>
        <p:spPr/>
        <p:txBody>
          <a:bodyPr/>
          <a:lstStyle/>
          <a:p>
            <a:fld id="{33A72D5E-6E12-4B2A-9DB1-134A1847ED8D}" type="slidenum">
              <a:rPr lang="en-GB" smtClean="0"/>
              <a:t>1</a:t>
            </a:fld>
            <a:endParaRPr lang="en-GB"/>
          </a:p>
        </p:txBody>
      </p:sp>
    </p:spTree>
    <p:extLst>
      <p:ext uri="{BB962C8B-B14F-4D97-AF65-F5344CB8AC3E}">
        <p14:creationId xmlns:p14="http://schemas.microsoft.com/office/powerpoint/2010/main" val="102888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171450" indent="-171450">
              <a:buFont typeface="Arial" panose="020B0604020202020204" pitchFamily="34" charset="0"/>
              <a:buChar char="•"/>
            </a:pPr>
            <a:r>
              <a:rPr lang="en-GB" dirty="0"/>
              <a:t>Accessibility. Present the contents of the table. This table represents how both accessibility and reasonable accommodation complement each other, and which are the main differences between these two solutions, which may be sometimes overlapping.</a:t>
            </a:r>
          </a:p>
          <a:p>
            <a:pPr marL="171450" indent="-1714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While accessibility can be implemented over time, as it requires planning and resources, reasonable adjustments should be provided in the short-term to avoid discrimination. This  requires planning and flexibility in budgeting as well. Prioritization will likely be needed.</a:t>
            </a:r>
          </a:p>
          <a:p>
            <a:pPr marL="171450" indent="-171450">
              <a:buFont typeface="Arial" panose="020B0604020202020204" pitchFamily="34" charset="0"/>
              <a:buChar char="•"/>
            </a:pPr>
            <a:r>
              <a:rPr lang="en-GB" dirty="0"/>
              <a:t>Accessibility benefits wide extents of the population; reasonable adjustments are provided as individual solutions.</a:t>
            </a:r>
          </a:p>
          <a:p>
            <a:pPr marL="171450" indent="-171450">
              <a:buFont typeface="Arial" panose="020B0604020202020204" pitchFamily="34" charset="0"/>
              <a:buChar char="•"/>
            </a:pPr>
            <a:r>
              <a:rPr lang="en-GB" dirty="0"/>
              <a:t>Accessibility should be always planned and implemented, in all infrastructures, services or information, as persons with disabilities will be always accessing these places. Adjustments are implemented from the moment that a person requires access to a non-accessible situation, even if that place was made accessible: it is a way of accounting for the wide diversity of experiences within persons with disabilities and ensuring equal access.</a:t>
            </a:r>
          </a:p>
          <a:p>
            <a:pPr marL="171450" indent="-171450">
              <a:buFont typeface="Arial" panose="020B0604020202020204" pitchFamily="34" charset="0"/>
              <a:buChar char="•"/>
            </a:pPr>
            <a:r>
              <a:rPr lang="en-GB" dirty="0"/>
              <a:t>Accessibility is guided by Universal Design principles and national or international standards; reasonable accommodation is built into dialogue with the person, and should be relevant and affordable for the project. </a:t>
            </a:r>
          </a:p>
        </p:txBody>
      </p:sp>
      <p:sp>
        <p:nvSpPr>
          <p:cNvPr id="4" name="Slide Number Placeholder 3"/>
          <p:cNvSpPr>
            <a:spLocks noGrp="1"/>
          </p:cNvSpPr>
          <p:nvPr>
            <p:ph type="sldNum" sz="quarter" idx="5"/>
          </p:nvPr>
        </p:nvSpPr>
        <p:spPr/>
        <p:txBody>
          <a:bodyPr/>
          <a:lstStyle/>
          <a:p>
            <a:fld id="{33A72D5E-6E12-4B2A-9DB1-134A1847ED8D}" type="slidenum">
              <a:rPr lang="en-GB" smtClean="0"/>
              <a:t>10</a:t>
            </a:fld>
            <a:endParaRPr lang="en-GB"/>
          </a:p>
        </p:txBody>
      </p:sp>
    </p:spTree>
    <p:extLst>
      <p:ext uri="{BB962C8B-B14F-4D97-AF65-F5344CB8AC3E}">
        <p14:creationId xmlns:p14="http://schemas.microsoft.com/office/powerpoint/2010/main" val="236785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This short test can be used to verify that participants can identify the difference between short term solutions or adjustments, and long-term solutions that promote the independence of the individual accessing spaces and information.</a:t>
            </a:r>
            <a:endParaRPr lang="en-GB" dirty="0"/>
          </a:p>
          <a:p>
            <a:pPr marL="171450" indent="-171450">
              <a:buFont typeface="Arial" panose="020B0604020202020204" pitchFamily="34" charset="0"/>
              <a:buChar char="•"/>
            </a:pPr>
            <a:r>
              <a:rPr lang="en-GB" dirty="0"/>
              <a:t>Ask participants to shortly describe what is represented: A man is explaining information from the street announcement to a woman with a visual impairment.</a:t>
            </a:r>
            <a:endParaRPr lang="en-GB" dirty="0">
              <a:cs typeface="Calibri"/>
            </a:endParaRPr>
          </a:p>
          <a:p>
            <a:pPr marL="171450" indent="-171450">
              <a:buFont typeface="Arial" panose="020B0604020202020204" pitchFamily="34" charset="0"/>
              <a:buChar char="•"/>
            </a:pPr>
            <a:r>
              <a:rPr lang="en-GB" dirty="0"/>
              <a:t>Ask participants which strategy is being used in this particular situation. </a:t>
            </a:r>
          </a:p>
          <a:p>
            <a:pPr marL="171450" indent="-171450">
              <a:buFont typeface="Arial" panose="020B0604020202020204" pitchFamily="34" charset="0"/>
              <a:buChar char="•"/>
            </a:pPr>
            <a:r>
              <a:rPr lang="en-GB" dirty="0"/>
              <a:t>While many participants may answer that his represents an action of accessible information, reasonable accommodation would be more adequate, as the information is still not accessible for this woman (or any other person with a visual disability) if the man is not there providing that information.</a:t>
            </a:r>
          </a:p>
        </p:txBody>
      </p:sp>
      <p:sp>
        <p:nvSpPr>
          <p:cNvPr id="4" name="Slide Number Placeholder 3"/>
          <p:cNvSpPr>
            <a:spLocks noGrp="1"/>
          </p:cNvSpPr>
          <p:nvPr>
            <p:ph type="sldNum" sz="quarter" idx="5"/>
          </p:nvPr>
        </p:nvSpPr>
        <p:spPr/>
        <p:txBody>
          <a:bodyPr/>
          <a:lstStyle/>
          <a:p>
            <a:fld id="{33A72D5E-6E12-4B2A-9DB1-134A1847ED8D}" type="slidenum">
              <a:rPr lang="en-GB" smtClean="0"/>
              <a:t>11</a:t>
            </a:fld>
            <a:endParaRPr lang="en-GB"/>
          </a:p>
        </p:txBody>
      </p:sp>
    </p:spTree>
    <p:extLst>
      <p:ext uri="{BB962C8B-B14F-4D97-AF65-F5344CB8AC3E}">
        <p14:creationId xmlns:p14="http://schemas.microsoft.com/office/powerpoint/2010/main" val="286457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Arial" panose="020B0604020202020204" pitchFamily="34" charset="0"/>
              </a:rPr>
              <a:t>Explain to participants that in this exercise, we will focus on individual cases and apply actions for the inclusion and protection of persons with disabilities both through data collection processes and to act upon data collected. </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Arial" panose="020B0604020202020204" pitchFamily="34" charset="0"/>
              </a:rPr>
              <a:t>Distribute Handout 7, and ask participants to select a case study.  </a:t>
            </a:r>
            <a:r>
              <a:rPr lang="en-GB" sz="800" dirty="0">
                <a:effectLst/>
                <a:latin typeface="Calibri" panose="020F0502020204030204" pitchFamily="34"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Arial" panose="020B0604020202020204" pitchFamily="34" charset="0"/>
              </a:rPr>
              <a:t>To distribute case studies, participants can be assigned to different groups; alternatively, they can be selected by participants based on their own interests after the facilitator gives them an overview of the cases. </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Arial" panose="020B0604020202020204" pitchFamily="34" charset="0"/>
              </a:rPr>
              <a:t>Ask participants to discuss the following points, reflected in the handout: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Arial" panose="020B0604020202020204" pitchFamily="34" charset="0"/>
              </a:rPr>
              <a:t>How could we make information accessible to this person?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Arial" panose="020B0604020202020204" pitchFamily="34" charset="0"/>
              </a:rPr>
              <a:t>What types of strategies would be more applicable to enhance their access to protection and assistance?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Arial" panose="020B0604020202020204" pitchFamily="34" charset="0"/>
              </a:rPr>
              <a:t>Consider that some actions will take more time and resources. Mid-term actions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Arial" panose="020B0604020202020204" pitchFamily="34" charset="0"/>
              </a:rPr>
              <a:t>Other actions can require less resources or only slight adaptations of existing resources. Short-term actions.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Arial" panose="020B0604020202020204" pitchFamily="34" charset="0"/>
              </a:rPr>
              <a:t>Participants can access a menu of actions included in the handout, and/or apply actions based in their own experience.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Arial" panose="020B0604020202020204" pitchFamily="34" charset="0"/>
              </a:rPr>
              <a:t>Finally, ask participants to prepare a short presentation of their choices, including answers for the question: What would be the expected impact on the protection of persons with disabilities?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100" dirty="0">
                <a:effectLst/>
                <a:latin typeface="Calibri" panose="020F0502020204030204" pitchFamily="34" charset="0"/>
                <a:ea typeface="Calibri" panose="020F0502020204030204" pitchFamily="34" charset="0"/>
                <a:cs typeface="Arial" panose="020B0604020202020204" pitchFamily="34" charset="0"/>
              </a:rPr>
              <a:t>Give groups 20 minutes to discuss in their groups</a:t>
            </a:r>
            <a:r>
              <a:rPr lang="en-GB" sz="1800" dirty="0">
                <a:effectLst/>
                <a:latin typeface="Calibri" panose="020F0502020204030204" pitchFamily="34" charset="0"/>
                <a:ea typeface="Calibri" panose="020F0502020204030204" pitchFamily="34" charset="0"/>
                <a:cs typeface="Arial" panose="020B0604020202020204" pitchFamily="34" charset="0"/>
              </a:rPr>
              <a:t>, and share that they will have approximately 5 minutes to present in plenary their work</a:t>
            </a:r>
            <a:r>
              <a:rPr lang="en-GB" sz="11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Arial" panose="020B0604020202020204" pitchFamily="34" charset="0"/>
              </a:rPr>
              <a:t>Provide an example (next slide) </a:t>
            </a:r>
          </a:p>
          <a:p>
            <a:pPr marL="0" indent="0">
              <a:buFontTx/>
              <a:buNone/>
            </a:pPr>
            <a:endParaRPr lang="en-GB" dirty="0"/>
          </a:p>
          <a:p>
            <a:pPr marL="0" indent="0">
              <a:buFontTx/>
              <a:buNone/>
            </a:pPr>
            <a:endParaRPr lang="en-GB" dirty="0"/>
          </a:p>
        </p:txBody>
      </p:sp>
      <p:sp>
        <p:nvSpPr>
          <p:cNvPr id="4" name="Slide Number Placeholder 3"/>
          <p:cNvSpPr>
            <a:spLocks noGrp="1"/>
          </p:cNvSpPr>
          <p:nvPr>
            <p:ph type="sldNum" sz="quarter" idx="5"/>
          </p:nvPr>
        </p:nvSpPr>
        <p:spPr/>
        <p:txBody>
          <a:bodyPr/>
          <a:lstStyle/>
          <a:p>
            <a:fld id="{33A72D5E-6E12-4B2A-9DB1-134A1847ED8D}" type="slidenum">
              <a:rPr lang="en-GB" smtClean="0"/>
              <a:t>12</a:t>
            </a:fld>
            <a:endParaRPr lang="en-GB"/>
          </a:p>
        </p:txBody>
      </p:sp>
    </p:spTree>
    <p:extLst>
      <p:ext uri="{BB962C8B-B14F-4D97-AF65-F5344CB8AC3E}">
        <p14:creationId xmlns:p14="http://schemas.microsoft.com/office/powerpoint/2010/main" val="2139364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171450" indent="-171450">
              <a:buFont typeface="Arial" panose="020B0604020202020204" pitchFamily="34" charset="0"/>
              <a:buChar char="•"/>
            </a:pPr>
            <a:r>
              <a:rPr lang="en-GB" dirty="0"/>
              <a:t>Share with participants that we will discuss a short example.</a:t>
            </a:r>
          </a:p>
          <a:p>
            <a:pPr marL="171450" indent="-171450">
              <a:buFont typeface="Arial" panose="020B0604020202020204" pitchFamily="34" charset="0"/>
              <a:buChar char="•"/>
            </a:pPr>
            <a:r>
              <a:rPr lang="en-GB" dirty="0"/>
              <a:t>Accessibility. Describe the illustration in the slide: A staff is working on a Registration facility. Maryam, a woman with a hearing disability, is accessing the office where she wants to access Registration.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Maryam uses sign language to communicate. The Resettlement Officer seems very surprised when Maryam signs “Hello” using sign language.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Share the two strategies with participants, and ask them to discuss which one would be more appropriate.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Strategies can be shared using a Microsoft Form, a poll, or reading them.</a:t>
            </a:r>
          </a:p>
          <a:p>
            <a:pPr lvl="2"/>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Which of the following strategies would you undertake if you were the Registration Officer in this situation?</a:t>
            </a:r>
            <a:r>
              <a:rPr lang="en-GB"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b="1" kern="1200" dirty="0">
                <a:solidFill>
                  <a:schemeClr val="tx1"/>
                </a:solidFill>
                <a:effectLst/>
                <a:latin typeface="+mn-lt"/>
                <a:ea typeface="+mn-ea"/>
                <a:cs typeface="+mn-cs"/>
              </a:rPr>
              <a:t>Strategy 1</a:t>
            </a:r>
            <a:r>
              <a:rPr lang="en-GB" sz="1200" kern="1200" dirty="0">
                <a:solidFill>
                  <a:schemeClr val="tx1"/>
                </a:solidFill>
                <a:effectLst/>
                <a:latin typeface="+mn-lt"/>
                <a:ea typeface="+mn-ea"/>
                <a:cs typeface="+mn-cs"/>
              </a:rPr>
              <a:t>. The Resettlement Officer could find an alternative way to communicate with Maryam (e.g. in writing, using a communication board, trying lipreading), collect basic information to register Maryam and plan an additional interview with Protection staff, sharing that a sign language interpreter will be present in the next interview. </a:t>
            </a:r>
            <a:r>
              <a:rPr lang="en-GB" sz="1200" b="1" kern="1200" dirty="0">
                <a:solidFill>
                  <a:schemeClr val="tx1"/>
                </a:solidFill>
                <a:effectLst/>
                <a:latin typeface="+mn-lt"/>
                <a:ea typeface="+mn-ea"/>
                <a:cs typeface="+mn-cs"/>
              </a:rPr>
              <a:t>Feedback</a:t>
            </a:r>
            <a:r>
              <a:rPr lang="en-GB" sz="1200" b="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would be a great strategy. However, the Registration Officer should ensure that a next interview with a Sign Language Interpreter, trained in working in displacement issues, is planned and communicated to Maryam. This action may require time if UNHCR had no Sign Language Interpreters identified.</a:t>
            </a:r>
            <a:endParaRPr lang="en-GB"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b="1" kern="1200" dirty="0">
                <a:solidFill>
                  <a:schemeClr val="tx1"/>
                </a:solidFill>
                <a:effectLst/>
                <a:latin typeface="+mn-lt"/>
                <a:ea typeface="+mn-ea"/>
                <a:cs typeface="+mn-cs"/>
              </a:rPr>
              <a:t>Strategy 2</a:t>
            </a:r>
            <a:r>
              <a:rPr lang="en-GB" sz="1200" kern="1200" dirty="0">
                <a:solidFill>
                  <a:schemeClr val="tx1"/>
                </a:solidFill>
                <a:effectLst/>
                <a:latin typeface="+mn-lt"/>
                <a:ea typeface="+mn-ea"/>
                <a:cs typeface="+mn-cs"/>
              </a:rPr>
              <a:t>. The Resettlement Officer could provide information to Maryam about partner organizations providing services for persons with disabilities, such as assistive devices and rehabilitation. </a:t>
            </a:r>
            <a:r>
              <a:rPr lang="en-GB" sz="1200" b="1" kern="1200" dirty="0">
                <a:solidFill>
                  <a:schemeClr val="tx1"/>
                </a:solidFill>
                <a:effectLst/>
                <a:latin typeface="+mn-lt"/>
                <a:ea typeface="+mn-ea"/>
                <a:cs typeface="+mn-cs"/>
              </a:rPr>
              <a:t>Feedback</a:t>
            </a:r>
            <a:r>
              <a:rPr lang="en-GB" sz="1200" b="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While Maryam could be interested in accessing services specialized for persons with disabilities, her interest at this stage is in registration information and processes. Referring her to other unrelated services could be based on assumptions abound persons with disabilities not having the same needs and rights than persons without disabilities.</a:t>
            </a:r>
          </a:p>
          <a:p>
            <a:pPr lvl="2"/>
            <a:endParaRPr lang="en-GB" sz="1200" kern="1200" dirty="0">
              <a:solidFill>
                <a:schemeClr val="tx1"/>
              </a:solidFill>
              <a:effectLst/>
              <a:latin typeface="+mn-lt"/>
              <a:ea typeface="+mn-ea"/>
              <a:cs typeface="+mn-cs"/>
            </a:endParaRPr>
          </a:p>
          <a:p>
            <a:pPr lvl="2"/>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3A72D5E-6E12-4B2A-9DB1-134A1847ED8D}" type="slidenum">
              <a:rPr lang="en-GB" smtClean="0"/>
              <a:t>13</a:t>
            </a:fld>
            <a:endParaRPr lang="en-GB"/>
          </a:p>
        </p:txBody>
      </p:sp>
    </p:spTree>
    <p:extLst>
      <p:ext uri="{BB962C8B-B14F-4D97-AF65-F5344CB8AC3E}">
        <p14:creationId xmlns:p14="http://schemas.microsoft.com/office/powerpoint/2010/main" val="383268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171450" indent="-171450">
              <a:buFont typeface="Arial" panose="020B0604020202020204" pitchFamily="34" charset="0"/>
              <a:buChar char="•"/>
            </a:pPr>
            <a:r>
              <a:rPr lang="en-GB" dirty="0"/>
              <a:t>Ask participants to share the strategies they have identified for each case.</a:t>
            </a:r>
          </a:p>
          <a:p>
            <a:pPr marL="171450" indent="-171450">
              <a:buFont typeface="Arial" panose="020B0604020202020204" pitchFamily="34" charset="0"/>
              <a:buChar char="•"/>
            </a:pPr>
            <a:r>
              <a:rPr lang="en-GB" dirty="0"/>
              <a:t>Feedback on each of the individual cases is available in the Facilitators’ Guide.</a:t>
            </a:r>
          </a:p>
          <a:p>
            <a:pPr marL="171450" indent="-171450">
              <a:buFont typeface="Arial" panose="020B0604020202020204" pitchFamily="34" charset="0"/>
              <a:buChar char="•"/>
            </a:pPr>
            <a:r>
              <a:rPr lang="en-GB" dirty="0"/>
              <a:t>Feedback should focus on identifying and mitigating barriers and enhancing the impact on the protection of the individuals.</a:t>
            </a:r>
          </a:p>
        </p:txBody>
      </p:sp>
      <p:sp>
        <p:nvSpPr>
          <p:cNvPr id="4" name="Slide Number Placeholder 3"/>
          <p:cNvSpPr>
            <a:spLocks noGrp="1"/>
          </p:cNvSpPr>
          <p:nvPr>
            <p:ph type="sldNum" sz="quarter" idx="5"/>
          </p:nvPr>
        </p:nvSpPr>
        <p:spPr/>
        <p:txBody>
          <a:bodyPr/>
          <a:lstStyle/>
          <a:p>
            <a:fld id="{33A72D5E-6E12-4B2A-9DB1-134A1847ED8D}" type="slidenum">
              <a:rPr lang="en-GB" smtClean="0"/>
              <a:t>14</a:t>
            </a:fld>
            <a:endParaRPr lang="en-GB"/>
          </a:p>
        </p:txBody>
      </p:sp>
    </p:spTree>
    <p:extLst>
      <p:ext uri="{BB962C8B-B14F-4D97-AF65-F5344CB8AC3E}">
        <p14:creationId xmlns:p14="http://schemas.microsoft.com/office/powerpoint/2010/main" val="239877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171450" indent="-171450">
              <a:buFont typeface="Arial" panose="020B0604020202020204" pitchFamily="34" charset="0"/>
              <a:buChar char="•"/>
            </a:pPr>
            <a:r>
              <a:rPr lang="en-GB" dirty="0"/>
              <a:t>Share with participants that, as highlighted in previous activities, a variety of data can be collected around persons with disabilities: data on barriers, data on disability status, but as well data on their access to assistance and protection.</a:t>
            </a:r>
          </a:p>
          <a:p>
            <a:pPr marL="171450" indent="-171450">
              <a:buFont typeface="Arial" panose="020B0604020202020204" pitchFamily="34" charset="0"/>
              <a:buChar char="•"/>
            </a:pPr>
            <a:r>
              <a:rPr lang="en-GB" dirty="0"/>
              <a:t>Capturing this data and monitoring their access can be key to ensure their visibility, and highlight additional barriers.</a:t>
            </a:r>
          </a:p>
          <a:p>
            <a:pPr marL="171450" indent="-171450">
              <a:buFont typeface="Arial" panose="020B0604020202020204" pitchFamily="34" charset="0"/>
              <a:buChar char="•"/>
            </a:pPr>
            <a:r>
              <a:rPr lang="en-GB" dirty="0"/>
              <a:t>UNHCR regularly publishes reports where persons with disabilities can be highlighted, and having up to date data is very important to inform these reports.</a:t>
            </a:r>
          </a:p>
          <a:p>
            <a:pPr marL="171450" indent="-171450">
              <a:buFont typeface="Arial" panose="020B0604020202020204" pitchFamily="34" charset="0"/>
              <a:buChar char="•"/>
            </a:pPr>
            <a:r>
              <a:rPr lang="en-GB" dirty="0" err="1"/>
              <a:t>proGres</a:t>
            </a:r>
            <a:r>
              <a:rPr lang="en-GB" dirty="0"/>
              <a:t> v4 and COMPASS provide avenues to share this data, for example by using data collected to inform dedicated indicators, and by using the disability “marker” included in COMPASS.</a:t>
            </a:r>
          </a:p>
          <a:p>
            <a:pPr marL="171450" indent="-171450">
              <a:buFont typeface="Arial" panose="020B0604020202020204" pitchFamily="34" charset="0"/>
              <a:buChar char="•"/>
            </a:pPr>
            <a:r>
              <a:rPr lang="en-GB" dirty="0"/>
              <a:t>The slide includes good practices from different regions, and UNHCR’s Global Report, which includes a dedicated section to our progress on the inclusion of persons with disabilities.</a:t>
            </a:r>
          </a:p>
          <a:p>
            <a:pPr marL="171450" indent="-171450">
              <a:buFont typeface="Arial" panose="020B0604020202020204" pitchFamily="34" charset="0"/>
              <a:buChar char="•"/>
            </a:pPr>
            <a:r>
              <a:rPr lang="en-GB" b="1" dirty="0"/>
              <a:t>Ask</a:t>
            </a:r>
            <a:r>
              <a:rPr lang="en-GB" dirty="0"/>
              <a:t> participants about reports they have worked on and that included references to persons with disabilities.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3A72D5E-6E12-4B2A-9DB1-134A1847ED8D}" type="slidenum">
              <a:rPr lang="en-GB" smtClean="0"/>
              <a:t>15</a:t>
            </a:fld>
            <a:endParaRPr lang="en-GB"/>
          </a:p>
        </p:txBody>
      </p:sp>
    </p:spTree>
    <p:extLst>
      <p:ext uri="{BB962C8B-B14F-4D97-AF65-F5344CB8AC3E}">
        <p14:creationId xmlns:p14="http://schemas.microsoft.com/office/powerpoint/2010/main" val="266604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3A72D5E-6E12-4B2A-9DB1-134A1847ED8D}" type="slidenum">
              <a:rPr lang="en-GB" smtClean="0"/>
              <a:t>16</a:t>
            </a:fld>
            <a:endParaRPr lang="en-GB"/>
          </a:p>
        </p:txBody>
      </p:sp>
    </p:spTree>
    <p:extLst>
      <p:ext uri="{BB962C8B-B14F-4D97-AF65-F5344CB8AC3E}">
        <p14:creationId xmlns:p14="http://schemas.microsoft.com/office/powerpoint/2010/main" val="316303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r>
              <a:rPr lang="fr-FR" sz="1200" dirty="0" err="1">
                <a:effectLst/>
                <a:latin typeface="Calibri" panose="020F0502020204030204" pitchFamily="34" charset="0"/>
                <a:ea typeface="Calibri" panose="020F0502020204030204" pitchFamily="34" charset="0"/>
                <a:cs typeface="Arial" panose="020B0604020202020204" pitchFamily="34" charset="0"/>
              </a:rPr>
              <a:t>See</a:t>
            </a:r>
            <a:r>
              <a:rPr lang="fr-FR" sz="1200" dirty="0">
                <a:effectLst/>
                <a:latin typeface="Calibri" panose="020F0502020204030204" pitchFamily="34" charset="0"/>
                <a:ea typeface="Calibri" panose="020F0502020204030204" pitchFamily="34" charset="0"/>
                <a:cs typeface="Arial" panose="020B0604020202020204" pitchFamily="34" charset="0"/>
              </a:rPr>
              <a:t> Annex – Course Evaluation</a:t>
            </a:r>
            <a:endParaRPr lang="en-GB" dirty="0"/>
          </a:p>
        </p:txBody>
      </p:sp>
      <p:sp>
        <p:nvSpPr>
          <p:cNvPr id="4" name="Slide Number Placeholder 3"/>
          <p:cNvSpPr>
            <a:spLocks noGrp="1"/>
          </p:cNvSpPr>
          <p:nvPr>
            <p:ph type="sldNum" sz="quarter" idx="5"/>
          </p:nvPr>
        </p:nvSpPr>
        <p:spPr/>
        <p:txBody>
          <a:bodyPr/>
          <a:lstStyle/>
          <a:p>
            <a:fld id="{33A72D5E-6E12-4B2A-9DB1-134A1847ED8D}" type="slidenum">
              <a:rPr lang="en-GB" smtClean="0"/>
              <a:t>17</a:t>
            </a:fld>
            <a:endParaRPr lang="en-GB"/>
          </a:p>
        </p:txBody>
      </p:sp>
    </p:spTree>
    <p:extLst>
      <p:ext uri="{BB962C8B-B14F-4D97-AF65-F5344CB8AC3E}">
        <p14:creationId xmlns:p14="http://schemas.microsoft.com/office/powerpoint/2010/main" val="3973821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171450" indent="-171450">
              <a:buFont typeface="Arial" panose="020B0604020202020204" pitchFamily="34" charset="0"/>
              <a:buChar char="•"/>
            </a:pPr>
            <a:r>
              <a:rPr lang="en-GB" dirty="0"/>
              <a:t>Share the following resources on data on persons with disabilities (on the left) and on disability inclusion (on the right).</a:t>
            </a:r>
          </a:p>
        </p:txBody>
      </p:sp>
      <p:sp>
        <p:nvSpPr>
          <p:cNvPr id="4" name="Slide Number Placeholder 3"/>
          <p:cNvSpPr>
            <a:spLocks noGrp="1"/>
          </p:cNvSpPr>
          <p:nvPr>
            <p:ph type="sldNum" sz="quarter" idx="5"/>
          </p:nvPr>
        </p:nvSpPr>
        <p:spPr/>
        <p:txBody>
          <a:bodyPr/>
          <a:lstStyle/>
          <a:p>
            <a:fld id="{33A72D5E-6E12-4B2A-9DB1-134A1847ED8D}" type="slidenum">
              <a:rPr lang="en-GB" smtClean="0"/>
              <a:t>18</a:t>
            </a:fld>
            <a:endParaRPr lang="en-GB"/>
          </a:p>
        </p:txBody>
      </p:sp>
    </p:spTree>
    <p:extLst>
      <p:ext uri="{BB962C8B-B14F-4D97-AF65-F5344CB8AC3E}">
        <p14:creationId xmlns:p14="http://schemas.microsoft.com/office/powerpoint/2010/main" val="1977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171450" indent="-171450">
              <a:buFont typeface="Arial" panose="020B0604020202020204" pitchFamily="34" charset="0"/>
              <a:buChar char="•"/>
            </a:pPr>
            <a:r>
              <a:rPr lang="en-GB" b="1" dirty="0"/>
              <a:t>Accessibility</a:t>
            </a:r>
            <a:r>
              <a:rPr lang="en-GB" dirty="0"/>
              <a:t>. Describe the image displayed in the slide: Logos of different types of accessibility features to facilitate equal access for persons with hearing, visual, cognitive, physical and other disabilities.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Ask participants which ground rules they would like to have during the workshop to make it a conducive learning environment for everyone. Write them down on a flip chart and say them out loud.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they are not covered, also share a series of minimum accessibility agreements that will ensure that everybody can participate on an equal basis. Some of the requirements can include:</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Always say your name before speaking. This will allow everybody to learn to recognize your voice and name.</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Speak slowly and clearly, avoiding jargon or acronyms. This will give time to sign language interpreters and other interpreters to convey information in a clear way.</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In face to face workshops, please leave clear all corridors from bags, so everybody can circulate around the tables without finding obstacles.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In virtual workshops, remember to activate captions (if available), and check potential misspellings of key words that could lead to misinterpretations or missing key messages.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Always provide a brief description of images displayed in the screen or a poster, so everybody can access and understand the purpose of using those images.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We will have frequent breaks, including both short breaks (called sensory breaks) and longer breaks. Please respect these breaks.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Reminders will be made about these ground rules when needed. Everybody could have a yellow card in the form of a square –to be recognizable by tact as well- that can be used when they want the presenter to slow down, and a red card in the form of a triangle, when the presenter should stop due to an accessibility issue (e.g. the interpreter needs to stop, or content is being missed). For digital workshops, other codes can be used (emojis, green ticks or red crosses).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Ask participants to share other ground rules and accessibility tips to ensure that everybody can participate in an equal basis. Take note of these and write them on a flip chart posted on the wall somewhere visible in the room to refer to them when required. If </a:t>
            </a:r>
            <a:r>
              <a:rPr lang="en-GB" sz="1200" kern="1200">
                <a:solidFill>
                  <a:schemeClr val="tx1"/>
                </a:solidFill>
                <a:effectLst/>
                <a:latin typeface="+mn-lt"/>
                <a:ea typeface="+mn-ea"/>
                <a:cs typeface="+mn-cs"/>
              </a:rPr>
              <a:t>the activity </a:t>
            </a:r>
            <a:r>
              <a:rPr lang="en-GB" sz="1200" kern="1200" dirty="0">
                <a:solidFill>
                  <a:schemeClr val="tx1"/>
                </a:solidFill>
                <a:effectLst/>
                <a:latin typeface="+mn-lt"/>
                <a:ea typeface="+mn-ea"/>
                <a:cs typeface="+mn-cs"/>
              </a:rPr>
              <a:t>being delivered is virtual, use a virtual white board to do this exercise.</a:t>
            </a:r>
          </a:p>
          <a:p>
            <a:endParaRPr lang="en-GB" dirty="0"/>
          </a:p>
        </p:txBody>
      </p:sp>
      <p:sp>
        <p:nvSpPr>
          <p:cNvPr id="4" name="Slide Number Placeholder 3"/>
          <p:cNvSpPr>
            <a:spLocks noGrp="1"/>
          </p:cNvSpPr>
          <p:nvPr>
            <p:ph type="sldNum" sz="quarter" idx="5"/>
          </p:nvPr>
        </p:nvSpPr>
        <p:spPr/>
        <p:txBody>
          <a:bodyPr/>
          <a:lstStyle/>
          <a:p>
            <a:fld id="{33A72D5E-6E12-4B2A-9DB1-134A1847ED8D}" type="slidenum">
              <a:rPr lang="en-GB" smtClean="0"/>
              <a:t>2</a:t>
            </a:fld>
            <a:endParaRPr lang="en-GB"/>
          </a:p>
        </p:txBody>
      </p:sp>
    </p:spTree>
    <p:extLst>
      <p:ext uri="{BB962C8B-B14F-4D97-AF65-F5344CB8AC3E}">
        <p14:creationId xmlns:p14="http://schemas.microsoft.com/office/powerpoint/2010/main" val="112990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 Introduce participants to the overall objectives of the training module: </a:t>
            </a:r>
            <a:r>
              <a:rPr lang="en-GB" sz="1200" dirty="0">
                <a:effectLst/>
                <a:latin typeface="Calibri" panose="020F0502020204030204" pitchFamily="34" charset="0"/>
                <a:ea typeface="Calibri" panose="020F0502020204030204" pitchFamily="34" charset="0"/>
                <a:cs typeface="Arial" panose="020B0604020202020204" pitchFamily="34" charset="0"/>
              </a:rPr>
              <a:t>This module will introduce you to the basic of using data for the inclusion of persons with disabilities, including how to enhance the accessibility of data collection processes, how to provide additional support when required, and which actions can be put in place for disability inclusion.</a:t>
            </a:r>
            <a:endParaRPr lang="en-GB" dirty="0"/>
          </a:p>
        </p:txBody>
      </p:sp>
      <p:sp>
        <p:nvSpPr>
          <p:cNvPr id="4" name="Slide Number Placeholder 3"/>
          <p:cNvSpPr>
            <a:spLocks noGrp="1"/>
          </p:cNvSpPr>
          <p:nvPr>
            <p:ph type="sldNum" sz="quarter" idx="5"/>
          </p:nvPr>
        </p:nvSpPr>
        <p:spPr/>
        <p:txBody>
          <a:bodyPr/>
          <a:lstStyle/>
          <a:p>
            <a:fld id="{33A72D5E-6E12-4B2A-9DB1-134A1847ED8D}" type="slidenum">
              <a:rPr lang="en-GB" smtClean="0"/>
              <a:t>3</a:t>
            </a:fld>
            <a:endParaRPr lang="en-GB"/>
          </a:p>
        </p:txBody>
      </p:sp>
    </p:spTree>
    <p:extLst>
      <p:ext uri="{BB962C8B-B14F-4D97-AF65-F5344CB8AC3E}">
        <p14:creationId xmlns:p14="http://schemas.microsoft.com/office/powerpoint/2010/main" val="1272418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A72D5E-6E12-4B2A-9DB1-134A1847ED8D}" type="slidenum">
              <a:rPr lang="en-GB" smtClean="0"/>
              <a:t>4</a:t>
            </a:fld>
            <a:endParaRPr lang="en-GB"/>
          </a:p>
        </p:txBody>
      </p:sp>
    </p:spTree>
    <p:extLst>
      <p:ext uri="{BB962C8B-B14F-4D97-AF65-F5344CB8AC3E}">
        <p14:creationId xmlns:p14="http://schemas.microsoft.com/office/powerpoint/2010/main" val="26298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Tips for facilitator: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Share with participants that we will re-visit some of the strategies to enhance accessibility and to provide adjustments, using materials from </a:t>
            </a:r>
            <a:r>
              <a:rPr lang="en-GB" dirty="0">
                <a:hlinkClick r:id="rId3"/>
              </a:rPr>
              <a:t>UNHCR - Working with Persons with Disabilities in Forced Displacement Facilitator's Guide</a:t>
            </a:r>
            <a:endParaRPr lang="en-GB" b="1" dirty="0"/>
          </a:p>
          <a:p>
            <a:pPr marL="171450" indent="-171450">
              <a:buFont typeface="Arial" panose="020B0604020202020204" pitchFamily="34" charset="0"/>
              <a:buChar char="•"/>
            </a:pPr>
            <a:r>
              <a:rPr lang="en-GB" b="1" dirty="0"/>
              <a:t>Ask</a:t>
            </a:r>
            <a:r>
              <a:rPr lang="en-GB" b="0" dirty="0"/>
              <a:t> participants about measures they know to enhance the accessibility of information and communication: How can you increase the accessibility of information and communication?</a:t>
            </a:r>
          </a:p>
          <a:p>
            <a:pPr marL="171450" indent="-171450">
              <a:buFont typeface="Arial" panose="020B0604020202020204" pitchFamily="34" charset="0"/>
              <a:buChar char="•"/>
            </a:pPr>
            <a:r>
              <a:rPr lang="en-GB" b="1" dirty="0"/>
              <a:t>Accessibility</a:t>
            </a:r>
            <a:r>
              <a:rPr lang="en-GB" dirty="0"/>
              <a:t>. Describe the illustrations on the slide. Icons representing hearing and visual disabilities, and icons representing, from left to right, sign language interpretation, subtitles/captioning, audio, and braille formats. Three boxes containing “accessibility of information”, “accessibility of information” and “universal design”. </a:t>
            </a:r>
            <a:r>
              <a:rPr lang="en-GB" dirty="0">
                <a:hlinkClick r:id="rId4"/>
              </a:rPr>
              <a:t>Universal Design Principles | RL Mace Universal Design Institute (udinstitute.org)</a:t>
            </a:r>
            <a:endParaRPr lang="en-GB" dirty="0"/>
          </a:p>
          <a:p>
            <a:pPr marL="171450" indent="-171450">
              <a:buFont typeface="Arial" panose="020B0604020202020204" pitchFamily="34" charset="0"/>
              <a:buChar char="•"/>
            </a:pPr>
            <a:r>
              <a:rPr lang="en-GB" dirty="0"/>
              <a:t>Accessibility is not only about ramps, handrails and other appliances to facilitate access to the physical space. The concept of accessibility applies as well to means of providing information and facilitating communication, and it follows the principles of Universal Design, where products and services are designed to be usable by the widest part of the population possible, without the need for specialized design.</a:t>
            </a:r>
          </a:p>
          <a:p>
            <a:pPr marL="171450" indent="-171450">
              <a:buFont typeface="Arial" panose="020B0604020202020204" pitchFamily="34" charset="0"/>
              <a:buChar char="•"/>
            </a:pPr>
            <a:r>
              <a:rPr lang="en-GB" dirty="0"/>
              <a:t>For example, in the illustration we see that using captioning / subtitles and audio in a video is, in itself, a way of promoting accessibility, as this video will be easier to access for many more people than if it did not have those features: for example, non-native speakers of a language can benefit from subtitles, and having audio as well can help people with visual impairments to still access the messages provided.</a:t>
            </a:r>
          </a:p>
          <a:p>
            <a:pPr marL="171450" indent="-171450">
              <a:buFont typeface="Arial" panose="020B0604020202020204" pitchFamily="34" charset="0"/>
              <a:buChar char="•"/>
            </a:pPr>
            <a:r>
              <a:rPr lang="en-GB" dirty="0"/>
              <a:t>In addition, there are other ways of extending even more the accessibility of a message; this can be done by using languages and formats particularly accessible for persons with disabilities, such as sign language or Braille.</a:t>
            </a:r>
          </a:p>
          <a:p>
            <a:pPr marL="171450" indent="-171450">
              <a:buFont typeface="Arial" panose="020B0604020202020204" pitchFamily="34" charset="0"/>
              <a:buChar char="•"/>
            </a:pPr>
            <a:r>
              <a:rPr lang="en-GB" dirty="0"/>
              <a:t>When these solutions are planned and provided in advance without a previous request from persons with disabilities, they are part of accessibility solutions. When these are provided in reaction to a request or a situation of inaccessibility, these solutions are called adjustments or “reasonable accommodations”, as they are temporary and provided on an individual basis. </a:t>
            </a:r>
          </a:p>
        </p:txBody>
      </p:sp>
      <p:sp>
        <p:nvSpPr>
          <p:cNvPr id="4" name="Slide Number Placeholder 3"/>
          <p:cNvSpPr>
            <a:spLocks noGrp="1"/>
          </p:cNvSpPr>
          <p:nvPr>
            <p:ph type="sldNum" sz="quarter" idx="5"/>
          </p:nvPr>
        </p:nvSpPr>
        <p:spPr/>
        <p:txBody>
          <a:bodyPr/>
          <a:lstStyle/>
          <a:p>
            <a:fld id="{33A72D5E-6E12-4B2A-9DB1-134A1847ED8D}" type="slidenum">
              <a:rPr lang="en-GB" smtClean="0"/>
              <a:t>5</a:t>
            </a:fld>
            <a:endParaRPr lang="en-GB"/>
          </a:p>
        </p:txBody>
      </p:sp>
    </p:spTree>
    <p:extLst>
      <p:ext uri="{BB962C8B-B14F-4D97-AF65-F5344CB8AC3E}">
        <p14:creationId xmlns:p14="http://schemas.microsoft.com/office/powerpoint/2010/main" val="2767340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171450" indent="-171450">
              <a:buFont typeface="Arial" panose="020B0604020202020204" pitchFamily="34" charset="0"/>
              <a:buChar char="•"/>
            </a:pPr>
            <a:r>
              <a:rPr lang="en-GB" dirty="0"/>
              <a:t>Tips for facilitators. Describe the illustrations: an easy-to-read example of text.:</a:t>
            </a:r>
          </a:p>
          <a:p>
            <a:pPr marL="628650" lvl="1" indent="-171450">
              <a:buFont typeface="Arial" panose="020B0604020202020204" pitchFamily="34" charset="0"/>
              <a:buChar char="•"/>
            </a:pPr>
            <a:r>
              <a:rPr lang="en-GB" dirty="0"/>
              <a:t>Easy-to-read information is clear and easy to understand. </a:t>
            </a:r>
          </a:p>
          <a:p>
            <a:pPr marL="628650" lvl="1" indent="-171450">
              <a:buFont typeface="Arial" panose="020B0604020202020204" pitchFamily="34" charset="0"/>
              <a:buChar char="•"/>
            </a:pPr>
            <a:r>
              <a:rPr lang="en-GB" dirty="0"/>
              <a:t>It is written using everyday words and it is supported by pictures. The illustration represents a key in a keyboard for the word "Easy"</a:t>
            </a:r>
          </a:p>
          <a:p>
            <a:pPr marL="628650" lvl="1" indent="-171450">
              <a:buFont typeface="Arial" panose="020B0604020202020204" pitchFamily="34" charset="0"/>
              <a:buChar char="•"/>
            </a:pPr>
            <a:r>
              <a:rPr lang="en-GB" dirty="0"/>
              <a:t>This is an example of easy-to-read! The illustration represents a person reading a report written in easy read</a:t>
            </a:r>
          </a:p>
          <a:p>
            <a:pPr marL="171450" indent="-171450">
              <a:buFont typeface="Arial" panose="020B0604020202020204" pitchFamily="34" charset="0"/>
              <a:buChar char="•"/>
            </a:pPr>
            <a:r>
              <a:rPr lang="en-GB" dirty="0"/>
              <a:t>Other formats include easy-to-read text which uses easy words and illustrations.</a:t>
            </a:r>
          </a:p>
          <a:p>
            <a:pPr marL="171450" indent="-171450">
              <a:buFont typeface="Arial" panose="020B0604020202020204" pitchFamily="34" charset="0"/>
              <a:buChar char="•"/>
            </a:pPr>
            <a:r>
              <a:rPr lang="en-GB" dirty="0"/>
              <a:t>These formats are also more accessible to people with low literacy, people with intellectual disabilities and people who use minority languages.</a:t>
            </a:r>
          </a:p>
          <a:p>
            <a:endParaRPr lang="en-GB" dirty="0"/>
          </a:p>
        </p:txBody>
      </p:sp>
      <p:sp>
        <p:nvSpPr>
          <p:cNvPr id="4" name="Slide Number Placeholder 3"/>
          <p:cNvSpPr>
            <a:spLocks noGrp="1"/>
          </p:cNvSpPr>
          <p:nvPr>
            <p:ph type="sldNum" sz="quarter" idx="5"/>
          </p:nvPr>
        </p:nvSpPr>
        <p:spPr/>
        <p:txBody>
          <a:bodyPr/>
          <a:lstStyle/>
          <a:p>
            <a:fld id="{33A72D5E-6E12-4B2A-9DB1-134A1847ED8D}" type="slidenum">
              <a:rPr lang="en-GB" smtClean="0"/>
              <a:t>6</a:t>
            </a:fld>
            <a:endParaRPr lang="en-GB"/>
          </a:p>
        </p:txBody>
      </p:sp>
    </p:spTree>
    <p:extLst>
      <p:ext uri="{BB962C8B-B14F-4D97-AF65-F5344CB8AC3E}">
        <p14:creationId xmlns:p14="http://schemas.microsoft.com/office/powerpoint/2010/main" val="316453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171450" indent="-171450">
              <a:buFont typeface="Arial" panose="020B0604020202020204" pitchFamily="34" charset="0"/>
              <a:buChar char="•"/>
            </a:pPr>
            <a:r>
              <a:rPr lang="en-GB" dirty="0"/>
              <a:t>Tips for facilitators. Describe the illustrations: a communication board including illustrations and key words to facilitate information and communication, respectively.</a:t>
            </a:r>
          </a:p>
          <a:p>
            <a:pPr marL="171450" indent="-171450">
              <a:buFont typeface="Arial" panose="020B0604020202020204" pitchFamily="34" charset="0"/>
              <a:buChar char="•"/>
            </a:pPr>
            <a:r>
              <a:rPr lang="en-GB" dirty="0"/>
              <a:t>Other formats include communication boards, with key words and illustrations.</a:t>
            </a:r>
          </a:p>
          <a:p>
            <a:pPr marL="171450" indent="-171450">
              <a:buFont typeface="Arial" panose="020B0604020202020204" pitchFamily="34" charset="0"/>
              <a:buChar char="•"/>
            </a:pPr>
            <a:r>
              <a:rPr lang="en-GB" dirty="0"/>
              <a:t>These formats are also more accessible to people with low literacy, people with intellectual disabilities and people who use minority languages.</a:t>
            </a:r>
          </a:p>
          <a:p>
            <a:pPr marL="171450" indent="-171450">
              <a:buFont typeface="Arial" panose="020B0604020202020204" pitchFamily="34" charset="0"/>
              <a:buChar char="•"/>
            </a:pPr>
            <a:r>
              <a:rPr lang="en-GB" dirty="0"/>
              <a:t>Source of communication board: UNICEF (2017), Including children with disabilities in humanitarian action – Protection. Available at: https://sites.unicef.org/disability/emergencies/protection.html </a:t>
            </a:r>
          </a:p>
          <a:p>
            <a:endParaRPr lang="en-GB" dirty="0"/>
          </a:p>
        </p:txBody>
      </p:sp>
      <p:sp>
        <p:nvSpPr>
          <p:cNvPr id="4" name="Slide Number Placeholder 3"/>
          <p:cNvSpPr>
            <a:spLocks noGrp="1"/>
          </p:cNvSpPr>
          <p:nvPr>
            <p:ph type="sldNum" sz="quarter" idx="5"/>
          </p:nvPr>
        </p:nvSpPr>
        <p:spPr/>
        <p:txBody>
          <a:bodyPr/>
          <a:lstStyle/>
          <a:p>
            <a:fld id="{33A72D5E-6E12-4B2A-9DB1-134A1847ED8D}" type="slidenum">
              <a:rPr lang="en-GB" smtClean="0"/>
              <a:t>7</a:t>
            </a:fld>
            <a:endParaRPr lang="en-GB"/>
          </a:p>
        </p:txBody>
      </p:sp>
    </p:spTree>
    <p:extLst>
      <p:ext uri="{BB962C8B-B14F-4D97-AF65-F5344CB8AC3E}">
        <p14:creationId xmlns:p14="http://schemas.microsoft.com/office/powerpoint/2010/main" val="319148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171450" marR="0" lvl="0" indent="-171450" algn="l" defTabSz="914400">
              <a:lnSpc>
                <a:spcPct val="100000"/>
              </a:lnSpc>
              <a:spcBef>
                <a:spcPts val="0"/>
              </a:spcBef>
              <a:spcAft>
                <a:spcPts val="0"/>
              </a:spcAft>
              <a:buClrTx/>
              <a:buSzTx/>
              <a:buFont typeface="Arial"/>
              <a:buChar char="•"/>
              <a:tabLst/>
              <a:defRPr/>
            </a:pPr>
            <a:r>
              <a:rPr lang="en-GB" sz="1200" b="0" i="0" kern="1200" dirty="0">
                <a:solidFill>
                  <a:schemeClr val="tx1"/>
                </a:solidFill>
                <a:effectLst/>
                <a:latin typeface="+mn-lt"/>
                <a:ea typeface="+mn-ea"/>
                <a:cs typeface="+mn-cs"/>
              </a:rPr>
              <a:t>Describe the illustrations: on the left, the entrance of a building used for a youth program is made accessible by installing ramps and rails. On the right, an illustration represents an accessible toilet.</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As it happens with the accessibility of communication and information, the accessibility of the physical environment is a precondition for the participation of persons with disabilities. If buildings and facilities within them are not accessible, persons with disabilities will not be able to fully access and use them, and the same happens with roads and transportation.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This may happen in registration sites and community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As discussed with information and communication as well, accessible spaces follow the principles of Universal Design, and benefit all in this regard: an accessible building is safer as it has less hazardous, and it is easier to evacuate in an emergency as exits are adequately signed, doors are wide and without obstacles,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Accessibility standards are developed and available at national and international level, and very often organizations of persons with disabilities are aware of the accessibility standards applicable in their country.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Building accessible new infrastructure does not require lots of additional costs, it is estimated than only an additional 1% of the overall costs. However, retro-fitting is more expensive.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Accessibility features may also require time to be implemented; that is why the Convention on the Rights of People with Disabilities proposes an alternative solution, applicable in situations of inaccessibility: reasonable accommodation.</a:t>
            </a:r>
          </a:p>
        </p:txBody>
      </p:sp>
      <p:sp>
        <p:nvSpPr>
          <p:cNvPr id="4" name="Slide Number Placeholder 3"/>
          <p:cNvSpPr>
            <a:spLocks noGrp="1"/>
          </p:cNvSpPr>
          <p:nvPr>
            <p:ph type="sldNum" sz="quarter" idx="5"/>
          </p:nvPr>
        </p:nvSpPr>
        <p:spPr/>
        <p:txBody>
          <a:bodyPr/>
          <a:lstStyle/>
          <a:p>
            <a:fld id="{33A72D5E-6E12-4B2A-9DB1-134A1847ED8D}" type="slidenum">
              <a:rPr lang="en-GB" smtClean="0"/>
              <a:t>8</a:t>
            </a:fld>
            <a:endParaRPr lang="en-GB"/>
          </a:p>
        </p:txBody>
      </p:sp>
    </p:spTree>
    <p:extLst>
      <p:ext uri="{BB962C8B-B14F-4D97-AF65-F5344CB8AC3E}">
        <p14:creationId xmlns:p14="http://schemas.microsoft.com/office/powerpoint/2010/main" val="2182328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Notes for facilitator: </a:t>
            </a:r>
          </a:p>
          <a:p>
            <a:pPr marL="171450" indent="-171450">
              <a:buFont typeface="Arial" panose="020B0604020202020204" pitchFamily="34" charset="0"/>
              <a:buChar char="•"/>
            </a:pPr>
            <a:r>
              <a:rPr lang="en-GB" dirty="0"/>
              <a:t>Accessibility: describe the illustrations in the slide. A red sign marks an inaccessible situation, for example for a woman with a physical disability requiring access to a health service that cannot be reached by her due to the inaccessibility of public transportation. A process is put in place where a dialogue is undertaken with the person to evaluate options and resources, offer a solution and verify with the person that this solution meets the purpose of the support required.</a:t>
            </a:r>
          </a:p>
          <a:p>
            <a:pPr marL="171450" indent="-171450">
              <a:buFont typeface="Arial" panose="020B0604020202020204" pitchFamily="34" charset="0"/>
              <a:buChar char="•"/>
            </a:pPr>
            <a:r>
              <a:rPr lang="en-GB" dirty="0"/>
              <a:t>When persons with disabilities find obstacles to participate or access services and situations on an equal basis with others, a process called “reasonable accommodation”, outlined by the Convention on the Rights of People with Disabilities, should be put in place.</a:t>
            </a:r>
          </a:p>
          <a:p>
            <a:pPr marL="171450" indent="-171450">
              <a:buFont typeface="Arial" panose="020B0604020202020204" pitchFamily="34" charset="0"/>
              <a:buChar char="•"/>
            </a:pPr>
            <a:r>
              <a:rPr lang="en-GB" dirty="0"/>
              <a:t>This process requires identifying what the person requires to participate through an interactive dialogue, and providing a solution relevant for the person, and achievable within the resources available (including time, skills, services, financial, etc.). If a solution is not found, a justification should be provided.</a:t>
            </a:r>
          </a:p>
          <a:p>
            <a:pPr marL="171450" indent="-171450">
              <a:buFont typeface="Arial" panose="020B0604020202020204" pitchFamily="34" charset="0"/>
              <a:buChar char="•"/>
            </a:pPr>
            <a:r>
              <a:rPr lang="en-GB" dirty="0"/>
              <a:t>In the illustration, a process for the provision of reasonable accommodation is represented; for example a woman with a physical disability finds a physical barrier to access a Sexual and Reproductive Health referral she requires, as the public transportation that connects her community with that hospital is not accessible. In discussions with the Health services providers, a transportation allowance is provided to access the required services; alternative ways of facilitating access could be providing outreach visits.</a:t>
            </a:r>
          </a:p>
          <a:p>
            <a:pPr marL="171450" indent="-171450">
              <a:buFont typeface="Arial" panose="020B0604020202020204" pitchFamily="34" charset="0"/>
              <a:buChar char="•"/>
            </a:pPr>
            <a:r>
              <a:rPr lang="en-GB" dirty="0"/>
              <a:t>These solutions facilitate immediate access but may be less durable in time.</a:t>
            </a:r>
          </a:p>
        </p:txBody>
      </p:sp>
      <p:sp>
        <p:nvSpPr>
          <p:cNvPr id="4" name="Slide Number Placeholder 3"/>
          <p:cNvSpPr>
            <a:spLocks noGrp="1"/>
          </p:cNvSpPr>
          <p:nvPr>
            <p:ph type="sldNum" sz="quarter" idx="5"/>
          </p:nvPr>
        </p:nvSpPr>
        <p:spPr/>
        <p:txBody>
          <a:bodyPr/>
          <a:lstStyle/>
          <a:p>
            <a:fld id="{33A72D5E-6E12-4B2A-9DB1-134A1847ED8D}" type="slidenum">
              <a:rPr lang="en-GB" smtClean="0"/>
              <a:t>9</a:t>
            </a:fld>
            <a:endParaRPr lang="en-GB"/>
          </a:p>
        </p:txBody>
      </p:sp>
    </p:spTree>
    <p:extLst>
      <p:ext uri="{BB962C8B-B14F-4D97-AF65-F5344CB8AC3E}">
        <p14:creationId xmlns:p14="http://schemas.microsoft.com/office/powerpoint/2010/main" val="2809484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79" y="270039"/>
            <a:ext cx="8810063" cy="2277042"/>
          </a:xfrm>
        </p:spPr>
        <p:txBody>
          <a:bodyPr tIns="0" bIns="0" anchor="b" anchorCtr="0">
            <a:noAutofit/>
          </a:bodyPr>
          <a:lstStyle>
            <a:lvl1pPr algn="ctr">
              <a:defRPr sz="44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182479" y="2659180"/>
            <a:ext cx="8810063" cy="1445895"/>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510087"/>
            <a:ext cx="9144000" cy="633413"/>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389" y="204787"/>
            <a:ext cx="31804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373698" cy="4166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6389" y="1299600"/>
            <a:ext cx="3180413" cy="30721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45103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68C2560D-EC28-3B41-86E8-18F1CE0113B4}"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
        <p:nvSpPr>
          <p:cNvPr id="9" name="Text Placeholder 3"/>
          <p:cNvSpPr>
            <a:spLocks noGrp="1"/>
          </p:cNvSpPr>
          <p:nvPr>
            <p:ph type="body" sz="half" idx="2"/>
          </p:nvPr>
        </p:nvSpPr>
        <p:spPr>
          <a:xfrm>
            <a:off x="0" y="3087195"/>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870" y="205979"/>
            <a:ext cx="2057400" cy="41730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9034" y="205979"/>
            <a:ext cx="6523436" cy="41730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652272" y="-171450"/>
            <a:ext cx="414528" cy="5562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59536" y="4781550"/>
            <a:ext cx="8297164" cy="381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8686800" y="4869656"/>
            <a:ext cx="457200" cy="273844"/>
          </a:xfrm>
        </p:spPr>
        <p:txBody>
          <a:bodyPr/>
          <a:lstStyle>
            <a:lvl1pPr>
              <a:defRPr b="1">
                <a:solidFill>
                  <a:sysClr val="windowText" lastClr="000000"/>
                </a:solidFill>
                <a:latin typeface="+mn-lt"/>
              </a:defRPr>
            </a:lvl1pPr>
          </a:lstStyle>
          <a:p>
            <a:fld id="{1917241B-73C6-436C-A26C-FD9EFF2F4364}" type="slidenum">
              <a:rPr lang="en-GB" smtClean="0"/>
              <a:pPr/>
              <a:t>‹#›</a:t>
            </a:fld>
            <a:endParaRPr lang="en-GB"/>
          </a:p>
        </p:txBody>
      </p:sp>
      <p:sp>
        <p:nvSpPr>
          <p:cNvPr id="7" name="TextBox 6"/>
          <p:cNvSpPr txBox="1"/>
          <p:nvPr userDrawn="1"/>
        </p:nvSpPr>
        <p:spPr>
          <a:xfrm rot="16200000">
            <a:off x="-1246286" y="1551087"/>
            <a:ext cx="3409950" cy="307777"/>
          </a:xfrm>
          <a:prstGeom prst="rect">
            <a:avLst/>
          </a:prstGeom>
          <a:noFill/>
        </p:spPr>
        <p:txBody>
          <a:bodyPr wrap="square" rtlCol="0">
            <a:spAutoFit/>
          </a:bodyPr>
          <a:lstStyle>
            <a:defPPr>
              <a:defRPr lang="en-PH"/>
            </a:defPPr>
            <a:lvl1pPr lvl="0" algn="ctr">
              <a:defRPr sz="1100" b="1">
                <a:solidFill>
                  <a:schemeClr val="bg1">
                    <a:lumMod val="50000"/>
                  </a:schemeClr>
                </a:solidFill>
              </a:defRPr>
            </a:lvl1pPr>
          </a:lstStyle>
          <a:p>
            <a:pPr lvl="0"/>
            <a:r>
              <a:rPr lang="en-US" sz="1400"/>
              <a:t>General Introduction</a:t>
            </a:r>
            <a:endParaRPr lang="en-GB" sz="1400"/>
          </a:p>
        </p:txBody>
      </p:sp>
      <p:sp>
        <p:nvSpPr>
          <p:cNvPr id="5" name="TextBox 4"/>
          <p:cNvSpPr txBox="1"/>
          <p:nvPr userDrawn="1"/>
        </p:nvSpPr>
        <p:spPr>
          <a:xfrm>
            <a:off x="1066800" y="4857749"/>
            <a:ext cx="8089900" cy="285752"/>
          </a:xfrm>
          <a:prstGeom prst="rect">
            <a:avLst/>
          </a:prstGeom>
        </p:spPr>
        <p:txBody>
          <a:bodyPr vert="horz" lIns="91440" tIns="45720" rIns="91440" bIns="45720" rtlCol="0" anchor="ctr"/>
          <a:lstStyle>
            <a:defPPr>
              <a:defRPr lang="en-PH"/>
            </a:defPPr>
            <a:lvl1pPr algn="r">
              <a:defRPr sz="1200" b="1">
                <a:solidFill>
                  <a:schemeClr val="tx1">
                    <a:tint val="75000"/>
                  </a:schemeClr>
                </a:solidFill>
                <a:latin typeface="+mn-lt"/>
              </a:defRPr>
            </a:lvl1pPr>
          </a:lstStyle>
          <a:p>
            <a:pPr lvl="0" algn="ctr"/>
            <a:r>
              <a:rPr lang="en-GB">
                <a:solidFill>
                  <a:sysClr val="windowText" lastClr="000000"/>
                </a:solidFill>
              </a:rPr>
              <a:t>General Introduction</a:t>
            </a:r>
          </a:p>
        </p:txBody>
      </p:sp>
      <p:sp>
        <p:nvSpPr>
          <p:cNvPr id="9" name="Rectangle 8"/>
          <p:cNvSpPr/>
          <p:nvPr userDrawn="1"/>
        </p:nvSpPr>
        <p:spPr>
          <a:xfrm>
            <a:off x="652272" y="-171450"/>
            <a:ext cx="131064" cy="5562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066800" y="4781550"/>
            <a:ext cx="8089900" cy="762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1066800" y="133350"/>
            <a:ext cx="8077200" cy="646331"/>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24144156"/>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rt 1">
    <p:spTree>
      <p:nvGrpSpPr>
        <p:cNvPr id="1" name=""/>
        <p:cNvGrpSpPr/>
        <p:nvPr/>
      </p:nvGrpSpPr>
      <p:grpSpPr>
        <a:xfrm>
          <a:off x="0" y="0"/>
          <a:ext cx="0" cy="0"/>
          <a:chOff x="0" y="0"/>
          <a:chExt cx="0" cy="0"/>
        </a:xfrm>
      </p:grpSpPr>
      <p:sp>
        <p:nvSpPr>
          <p:cNvPr id="4" name="Rectangle 3"/>
          <p:cNvSpPr/>
          <p:nvPr userDrawn="1"/>
        </p:nvSpPr>
        <p:spPr>
          <a:xfrm>
            <a:off x="652272" y="-171450"/>
            <a:ext cx="414528" cy="556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59536" y="4781550"/>
            <a:ext cx="8297164" cy="381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8686800" y="4869656"/>
            <a:ext cx="457200" cy="273844"/>
          </a:xfrm>
        </p:spPr>
        <p:txBody>
          <a:bodyPr/>
          <a:lstStyle>
            <a:lvl1pPr>
              <a:defRPr b="1">
                <a:solidFill>
                  <a:sysClr val="windowText" lastClr="000000"/>
                </a:solidFill>
                <a:latin typeface="+mn-lt"/>
              </a:defRPr>
            </a:lvl1pPr>
          </a:lstStyle>
          <a:p>
            <a:fld id="{1917241B-73C6-436C-A26C-FD9EFF2F4364}" type="slidenum">
              <a:rPr lang="en-GB" smtClean="0"/>
              <a:pPr/>
              <a:t>‹#›</a:t>
            </a:fld>
            <a:endParaRPr lang="en-GB"/>
          </a:p>
        </p:txBody>
      </p:sp>
      <p:sp>
        <p:nvSpPr>
          <p:cNvPr id="5" name="TextBox 4"/>
          <p:cNvSpPr txBox="1"/>
          <p:nvPr userDrawn="1"/>
        </p:nvSpPr>
        <p:spPr>
          <a:xfrm>
            <a:off x="1066800" y="4857749"/>
            <a:ext cx="8077200" cy="285752"/>
          </a:xfrm>
          <a:prstGeom prst="rect">
            <a:avLst/>
          </a:prstGeom>
        </p:spPr>
        <p:txBody>
          <a:bodyPr vert="horz" lIns="91440" tIns="45720" rIns="91440" bIns="45720" rtlCol="0" anchor="ctr"/>
          <a:lstStyle>
            <a:defPPr>
              <a:defRPr lang="en-PH"/>
            </a:defPPr>
            <a:lvl1pPr algn="r">
              <a:defRPr sz="1200" b="1">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ysClr val="windowText" lastClr="000000"/>
                </a:solidFill>
              </a:rPr>
              <a:t>Inclusion in Humanitarian</a:t>
            </a:r>
            <a:r>
              <a:rPr lang="en-US" sz="1200" b="1" baseline="0">
                <a:solidFill>
                  <a:sysClr val="windowText" lastClr="000000"/>
                </a:solidFill>
              </a:rPr>
              <a:t> Assistance</a:t>
            </a:r>
            <a:endParaRPr lang="en-US" sz="1200" b="1">
              <a:solidFill>
                <a:sysClr val="windowText" lastClr="000000"/>
              </a:solidFill>
            </a:endParaRPr>
          </a:p>
        </p:txBody>
      </p:sp>
      <p:sp>
        <p:nvSpPr>
          <p:cNvPr id="9" name="Rectangle 8"/>
          <p:cNvSpPr/>
          <p:nvPr userDrawn="1"/>
        </p:nvSpPr>
        <p:spPr>
          <a:xfrm>
            <a:off x="652272" y="-171450"/>
            <a:ext cx="131064" cy="5562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066800" y="4781550"/>
            <a:ext cx="8089900" cy="762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rot="16200000">
            <a:off x="-1017686" y="1322488"/>
            <a:ext cx="2952751" cy="307777"/>
          </a:xfrm>
          <a:prstGeom prst="rect">
            <a:avLst/>
          </a:prstGeom>
          <a:noFill/>
        </p:spPr>
        <p:txBody>
          <a:bodyPr wrap="square" rtlCol="0">
            <a:spAutoFit/>
          </a:bodyPr>
          <a:lstStyle>
            <a:defPPr>
              <a:defRPr lang="en-PH"/>
            </a:defPPr>
            <a:lvl1pPr lvl="0" algn="ctr">
              <a:defRPr sz="1100" b="1">
                <a:solidFill>
                  <a:schemeClr val="bg1">
                    <a:lumMod val="50000"/>
                  </a:schemeClr>
                </a:solidFill>
              </a:defRPr>
            </a:lvl1pPr>
          </a:lstStyle>
          <a:p>
            <a:pPr lvl="0"/>
            <a:r>
              <a:rPr lang="en-US" sz="1400"/>
              <a:t>Inclusion</a:t>
            </a:r>
            <a:r>
              <a:rPr lang="en-US" sz="1400" baseline="0"/>
              <a:t> in Humanitarian Assistance</a:t>
            </a:r>
            <a:endParaRPr lang="en-GB" sz="1400"/>
          </a:p>
        </p:txBody>
      </p:sp>
      <p:sp>
        <p:nvSpPr>
          <p:cNvPr id="12" name="Title 1"/>
          <p:cNvSpPr>
            <a:spLocks noGrp="1"/>
          </p:cNvSpPr>
          <p:nvPr>
            <p:ph type="title"/>
          </p:nvPr>
        </p:nvSpPr>
        <p:spPr>
          <a:xfrm>
            <a:off x="1066800" y="133350"/>
            <a:ext cx="8077200" cy="646331"/>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159094835"/>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80" y="270039"/>
            <a:ext cx="8810063" cy="2277042"/>
          </a:xfrm>
        </p:spPr>
        <p:txBody>
          <a:bodyPr tIns="0" bIns="0" anchor="b" anchorCtr="0">
            <a:noAutofit/>
          </a:bodyPr>
          <a:lstStyle>
            <a:lvl1pPr algn="ctr">
              <a:defRPr sz="44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182480" y="2659181"/>
            <a:ext cx="8810063" cy="1445895"/>
          </a:xfrm>
        </p:spPr>
        <p:txBody>
          <a:bodyPr tIns="0" bIns="0">
            <a:normAutofit/>
          </a:bodyPr>
          <a:lstStyle>
            <a:lvl1pPr marL="0" indent="0" algn="ctr">
              <a:buNone/>
              <a:defRPr sz="240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3CEEF0-17AC-43A3-998F-13FA14790F94}" type="datetime1">
              <a:rPr lang="en-US" smtClean="0">
                <a:solidFill>
                  <a:prstClr val="white">
                    <a:lumMod val="50000"/>
                  </a:prstClr>
                </a:solidFill>
              </a:rPr>
              <a:t>9/21/2022</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white">
                    <a:lumMod val="50000"/>
                  </a:prstClr>
                </a:solidFill>
              </a:rPr>
              <a:pPr/>
              <a:t>‹#›</a:t>
            </a:fld>
            <a:endParaRPr lang="en-US">
              <a:solidFill>
                <a:prstClr val="white">
                  <a:lumMod val="50000"/>
                </a:prstClr>
              </a:solidFill>
            </a:endParaRPr>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510088"/>
            <a:ext cx="9144000" cy="633413"/>
          </a:xfrm>
          <a:prstGeom prst="rect">
            <a:avLst/>
          </a:prstGeom>
        </p:spPr>
      </p:pic>
    </p:spTree>
    <p:extLst>
      <p:ext uri="{BB962C8B-B14F-4D97-AF65-F5344CB8AC3E}">
        <p14:creationId xmlns:p14="http://schemas.microsoft.com/office/powerpoint/2010/main" val="835303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80" y="270039"/>
            <a:ext cx="8810063" cy="2277042"/>
          </a:xfrm>
        </p:spPr>
        <p:txBody>
          <a:bodyPr tIns="0" bIns="0" anchor="b" anchorCtr="0">
            <a:noAutofit/>
          </a:bodyPr>
          <a:lstStyle>
            <a:lvl1pPr algn="ctr">
              <a:defRPr sz="4400" b="1">
                <a:solidFill>
                  <a:schemeClr val="bg2"/>
                </a:solidFill>
              </a:defRPr>
            </a:lvl1pPr>
          </a:lstStyle>
          <a:p>
            <a:r>
              <a:rPr lang="en-US"/>
              <a:t>Click to edit Master title style</a:t>
            </a:r>
          </a:p>
        </p:txBody>
      </p:sp>
      <p:sp>
        <p:nvSpPr>
          <p:cNvPr id="3" name="Subtitle 2"/>
          <p:cNvSpPr>
            <a:spLocks noGrp="1"/>
          </p:cNvSpPr>
          <p:nvPr>
            <p:ph type="subTitle" idx="1"/>
          </p:nvPr>
        </p:nvSpPr>
        <p:spPr>
          <a:xfrm>
            <a:off x="182480" y="2659181"/>
            <a:ext cx="8810063" cy="1445895"/>
          </a:xfrm>
        </p:spPr>
        <p:txBody>
          <a:bodyPr tIns="0" bIns="0">
            <a:normAutofit/>
          </a:bodyPr>
          <a:lstStyle>
            <a:lvl1pPr marL="0" indent="0" algn="ctr">
              <a:buNone/>
              <a:defRPr sz="24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368FF5-0319-48AC-BCD3-3ED108CB3FFE}" type="datetime1">
              <a:rPr lang="en-US" smtClean="0">
                <a:solidFill>
                  <a:prstClr val="white">
                    <a:lumMod val="50000"/>
                  </a:prstClr>
                </a:solidFill>
              </a:rPr>
              <a:t>9/21/2022</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white">
                    <a:lumMod val="50000"/>
                  </a:prstClr>
                </a:solidFill>
              </a:rPr>
              <a:pPr/>
              <a:t>‹#›</a:t>
            </a:fld>
            <a:endParaRPr lang="en-US">
              <a:solidFill>
                <a:prstClr val="white">
                  <a:lumMod val="50000"/>
                </a:prstClr>
              </a:solidFill>
            </a:endParaRPr>
          </a:p>
        </p:txBody>
      </p:sp>
      <p:pic>
        <p:nvPicPr>
          <p:cNvPr id="9" name="Picture 8" descr="bluestrip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510088"/>
            <a:ext cx="9144000" cy="633413"/>
          </a:xfrm>
          <a:prstGeom prst="rect">
            <a:avLst/>
          </a:prstGeom>
        </p:spPr>
      </p:pic>
    </p:spTree>
    <p:extLst>
      <p:ext uri="{BB962C8B-B14F-4D97-AF65-F5344CB8AC3E}">
        <p14:creationId xmlns:p14="http://schemas.microsoft.com/office/powerpoint/2010/main" val="210657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D3535-9892-4D9A-88C0-CE6ABD0F6BCF}" type="datetime1">
              <a:rPr lang="en-US" smtClean="0">
                <a:solidFill>
                  <a:prstClr val="white">
                    <a:lumMod val="50000"/>
                  </a:prstClr>
                </a:solidFill>
              </a:rPr>
              <a:t>9/21/2022</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25851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200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9144000" cy="4510087"/>
          </a:xfrm>
          <a:solidFill>
            <a:schemeClr val="bg1">
              <a:lumMod val="50000"/>
            </a:schemeClr>
          </a:solidFill>
        </p:spPr>
        <p:txBody>
          <a:bodyPr>
            <a:normAutofit/>
          </a:bodyPr>
          <a:lstStyle>
            <a:lvl1pPr marL="0" indent="0" algn="ctr">
              <a:buFontTx/>
              <a:buNone/>
              <a:defRPr sz="2000" baseline="0">
                <a:solidFill>
                  <a:schemeClr val="tx2"/>
                </a:solidFill>
              </a:defRPr>
            </a:lvl1pPr>
          </a:lstStyle>
          <a:p>
            <a:r>
              <a:rPr lang="en-US"/>
              <a:t>Drag background image here</a:t>
            </a:r>
          </a:p>
        </p:txBody>
      </p:sp>
      <p:sp>
        <p:nvSpPr>
          <p:cNvPr id="2" name="Title 1"/>
          <p:cNvSpPr>
            <a:spLocks noGrp="1"/>
          </p:cNvSpPr>
          <p:nvPr>
            <p:ph type="ctrTitle"/>
          </p:nvPr>
        </p:nvSpPr>
        <p:spPr>
          <a:xfrm>
            <a:off x="182480" y="488987"/>
            <a:ext cx="8810063" cy="2058093"/>
          </a:xfrm>
        </p:spPr>
        <p:txBody>
          <a:bodyPr tIns="0" bIns="0" anchor="b" anchorCtr="0">
            <a:noAutofit/>
          </a:bodyPr>
          <a:lstStyle>
            <a:lvl1pPr algn="ctr">
              <a:defRPr sz="44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182480" y="2659181"/>
            <a:ext cx="8810063" cy="1445895"/>
          </a:xfrm>
        </p:spPr>
        <p:txBody>
          <a:bodyPr tIns="0" bIns="0">
            <a:normAutofit/>
          </a:bodyPr>
          <a:lstStyle>
            <a:lvl1pPr marL="0" indent="0" algn="ctr">
              <a:buNone/>
              <a:defRPr sz="240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46529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9035" y="2130363"/>
            <a:ext cx="8695919"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09035" y="924940"/>
            <a:ext cx="8695919" cy="1125140"/>
          </a:xfrm>
        </p:spPr>
        <p:txBody>
          <a:bodyPr lIns="0" tIns="0" rIns="0" bIns="0" anchor="b">
            <a:normAutofit/>
          </a:bodyPr>
          <a:lstStyle>
            <a:lvl1pPr marL="0" indent="0">
              <a:buNone/>
              <a:defRPr sz="2000">
                <a:solidFill>
                  <a:schemeClr val="tx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F2882-0673-404A-97E6-D8B0ADD76DD9}" type="datetime1">
              <a:rPr lang="en-US" smtClean="0">
                <a:solidFill>
                  <a:prstClr val="white">
                    <a:lumMod val="50000"/>
                  </a:prstClr>
                </a:solidFill>
              </a:rPr>
              <a:t>9/21/2022</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623598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9034" y="1299601"/>
            <a:ext cx="4286766" cy="30871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9601"/>
            <a:ext cx="4315146" cy="30871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70F1F-2433-4CDC-8C7E-F931F7D10B5D}" type="datetime1">
              <a:rPr lang="en-US" smtClean="0">
                <a:solidFill>
                  <a:prstClr val="white">
                    <a:lumMod val="50000"/>
                  </a:prstClr>
                </a:solidFill>
              </a:rPr>
              <a:t>9/21/2022</a:t>
            </a:fld>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endParaRPr lang="en-US">
              <a:solidFill>
                <a:prstClr val="white">
                  <a:lumMod val="50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021733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9" y="7299"/>
            <a:ext cx="4545541" cy="4503738"/>
          </a:xfrm>
          <a:solidFill>
            <a:schemeClr val="bg1">
              <a:lumMod val="85000"/>
            </a:schemeClr>
          </a:solidFill>
        </p:spPr>
        <p:txBody>
          <a:bodyPr anchor="ctr" anchorCtr="0">
            <a:normAutofit/>
          </a:bodyPr>
          <a:lstStyle>
            <a:lvl1pPr marL="0" indent="0" algn="ctr">
              <a:buFontTx/>
              <a:buNone/>
              <a:defRPr sz="2000"/>
            </a:lvl1pPr>
          </a:lstStyle>
          <a:p>
            <a:r>
              <a:rPr lang="en-US"/>
              <a:t>Click icon to add Image</a:t>
            </a:r>
          </a:p>
        </p:txBody>
      </p:sp>
      <p:sp>
        <p:nvSpPr>
          <p:cNvPr id="2" name="Title 1"/>
          <p:cNvSpPr>
            <a:spLocks noGrp="1"/>
          </p:cNvSpPr>
          <p:nvPr>
            <p:ph type="title"/>
          </p:nvPr>
        </p:nvSpPr>
        <p:spPr>
          <a:xfrm>
            <a:off x="209034" y="204349"/>
            <a:ext cx="4221550" cy="968351"/>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209034" y="1299601"/>
            <a:ext cx="4221550" cy="30288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417156-A575-47CA-A094-E2F142B22096}" type="datetime1">
              <a:rPr lang="en-US" smtClean="0">
                <a:solidFill>
                  <a:prstClr val="white">
                    <a:lumMod val="50000"/>
                  </a:prstClr>
                </a:solidFill>
              </a:rPr>
              <a:t>9/21/2022</a:t>
            </a:fld>
            <a:endParaRPr lang="en-US">
              <a:solidFill>
                <a:prstClr val="white">
                  <a:lumMod val="50000"/>
                </a:prstClr>
              </a:solidFill>
            </a:endParaRPr>
          </a:p>
        </p:txBody>
      </p:sp>
      <p:sp>
        <p:nvSpPr>
          <p:cNvPr id="8" name="Footer Placeholder 7"/>
          <p:cNvSpPr>
            <a:spLocks noGrp="1"/>
          </p:cNvSpPr>
          <p:nvPr>
            <p:ph type="ftr" sz="quarter" idx="11"/>
          </p:nvPr>
        </p:nvSpPr>
        <p:spPr/>
        <p:txBody>
          <a:bodyPr/>
          <a:lstStyle/>
          <a:p>
            <a:endParaRPr lang="en-US">
              <a:solidFill>
                <a:prstClr val="white">
                  <a:lumMod val="50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668551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7299"/>
            <a:ext cx="9143999" cy="4503738"/>
          </a:xfrm>
          <a:solidFill>
            <a:schemeClr val="accent2"/>
          </a:solidFill>
        </p:spPr>
        <p:txBody>
          <a:bodyPr anchor="ctr" anchorCtr="0">
            <a:normAutofit/>
          </a:bodyPr>
          <a:lstStyle>
            <a:lvl1pPr marL="0" indent="0" algn="r">
              <a:buFontTx/>
              <a:buNone/>
              <a:defRPr sz="2000" baseline="0">
                <a:solidFill>
                  <a:schemeClr val="bg1"/>
                </a:solidFill>
              </a:defRPr>
            </a:lvl1pPr>
          </a:lstStyle>
          <a:p>
            <a:r>
              <a:rPr lang="en-US"/>
              <a:t>Drag picture to placeholder </a:t>
            </a:r>
            <a:br>
              <a:rPr lang="en-US"/>
            </a:br>
            <a:r>
              <a:rPr lang="en-US"/>
              <a:t>or click icon to add</a:t>
            </a:r>
          </a:p>
        </p:txBody>
      </p:sp>
      <p:sp>
        <p:nvSpPr>
          <p:cNvPr id="2" name="Title 1"/>
          <p:cNvSpPr>
            <a:spLocks noGrp="1"/>
          </p:cNvSpPr>
          <p:nvPr>
            <p:ph type="title"/>
          </p:nvPr>
        </p:nvSpPr>
        <p:spPr>
          <a:xfrm>
            <a:off x="209033" y="204349"/>
            <a:ext cx="5206929" cy="968351"/>
          </a:xfrm>
        </p:spPr>
        <p:txBody>
          <a:bodyPr/>
          <a:lstStyle>
            <a:lvl1pPr>
              <a:defRPr>
                <a:solidFill>
                  <a:schemeClr val="tx2"/>
                </a:solidFill>
              </a:defRPr>
            </a:lvl1pPr>
          </a:lstStyle>
          <a:p>
            <a:r>
              <a:rPr lang="en-US"/>
              <a:t>Click to edit Master title style</a:t>
            </a:r>
          </a:p>
        </p:txBody>
      </p:sp>
      <p:sp>
        <p:nvSpPr>
          <p:cNvPr id="4" name="Content Placeholder 3"/>
          <p:cNvSpPr>
            <a:spLocks noGrp="1"/>
          </p:cNvSpPr>
          <p:nvPr>
            <p:ph sz="half" idx="2"/>
          </p:nvPr>
        </p:nvSpPr>
        <p:spPr>
          <a:xfrm>
            <a:off x="209034" y="1299601"/>
            <a:ext cx="4112058" cy="3028808"/>
          </a:xfrm>
        </p:spPr>
        <p:txBody>
          <a:bodyPr/>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3D8BA8-75AC-481E-B4AA-B962F4D2A026}" type="datetime1">
              <a:rPr lang="en-US" smtClean="0">
                <a:solidFill>
                  <a:prstClr val="white">
                    <a:lumMod val="50000"/>
                  </a:prstClr>
                </a:solidFill>
              </a:rPr>
              <a:t>9/21/2022</a:t>
            </a:fld>
            <a:endParaRPr lang="en-US">
              <a:solidFill>
                <a:prstClr val="white">
                  <a:lumMod val="50000"/>
                </a:prstClr>
              </a:solidFill>
            </a:endParaRPr>
          </a:p>
        </p:txBody>
      </p:sp>
      <p:sp>
        <p:nvSpPr>
          <p:cNvPr id="8" name="Footer Placeholder 7"/>
          <p:cNvSpPr>
            <a:spLocks noGrp="1"/>
          </p:cNvSpPr>
          <p:nvPr>
            <p:ph type="ftr" sz="quarter" idx="11"/>
          </p:nvPr>
        </p:nvSpPr>
        <p:spPr/>
        <p:txBody>
          <a:bodyPr/>
          <a:lstStyle/>
          <a:p>
            <a:endParaRPr lang="en-US">
              <a:solidFill>
                <a:prstClr val="white">
                  <a:lumMod val="50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343352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7299"/>
            <a:ext cx="9143999" cy="4503738"/>
          </a:xfrm>
          <a:solidFill>
            <a:schemeClr val="bg1">
              <a:lumMod val="85000"/>
            </a:schemeClr>
          </a:solidFill>
        </p:spPr>
        <p:txBody>
          <a:bodyPr anchor="ctr" anchorCtr="0">
            <a:normAutofit/>
          </a:bodyPr>
          <a:lstStyle>
            <a:lvl1pPr marL="0" indent="0" algn="r">
              <a:buFontTx/>
              <a:buNone/>
              <a:defRPr sz="2000" baseline="0"/>
            </a:lvl1pPr>
          </a:lstStyle>
          <a:p>
            <a:r>
              <a:rPr lang="en-US"/>
              <a:t>Drag picture to placeholder </a:t>
            </a:r>
            <a:br>
              <a:rPr lang="en-US"/>
            </a:br>
            <a:r>
              <a:rPr lang="en-US"/>
              <a:t>or click icon to add</a:t>
            </a:r>
          </a:p>
        </p:txBody>
      </p:sp>
      <p:sp>
        <p:nvSpPr>
          <p:cNvPr id="10" name="Rectangle 9"/>
          <p:cNvSpPr/>
          <p:nvPr userDrawn="1"/>
        </p:nvSpPr>
        <p:spPr>
          <a:xfrm>
            <a:off x="1"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prstClr val="white"/>
              </a:solidFill>
            </a:endParaRPr>
          </a:p>
        </p:txBody>
      </p:sp>
      <p:sp>
        <p:nvSpPr>
          <p:cNvPr id="2" name="Title 1"/>
          <p:cNvSpPr>
            <a:spLocks noGrp="1"/>
          </p:cNvSpPr>
          <p:nvPr>
            <p:ph type="title"/>
          </p:nvPr>
        </p:nvSpPr>
        <p:spPr>
          <a:xfrm>
            <a:off x="209033" y="204349"/>
            <a:ext cx="5206929" cy="968351"/>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209035" y="1299601"/>
            <a:ext cx="4155853" cy="30288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305C54-3DE4-4C3E-A1E4-9AC697ED492F}" type="datetime1">
              <a:rPr lang="en-US" smtClean="0">
                <a:solidFill>
                  <a:prstClr val="white">
                    <a:lumMod val="50000"/>
                  </a:prstClr>
                </a:solidFill>
              </a:rPr>
              <a:t>9/21/2022</a:t>
            </a:fld>
            <a:endParaRPr lang="en-US">
              <a:solidFill>
                <a:prstClr val="white">
                  <a:lumMod val="50000"/>
                </a:prstClr>
              </a:solidFill>
            </a:endParaRPr>
          </a:p>
        </p:txBody>
      </p:sp>
      <p:sp>
        <p:nvSpPr>
          <p:cNvPr id="8" name="Footer Placeholder 7"/>
          <p:cNvSpPr>
            <a:spLocks noGrp="1"/>
          </p:cNvSpPr>
          <p:nvPr>
            <p:ph type="ftr" sz="quarter" idx="11"/>
          </p:nvPr>
        </p:nvSpPr>
        <p:spPr/>
        <p:txBody>
          <a:bodyPr/>
          <a:lstStyle/>
          <a:p>
            <a:endParaRPr lang="en-US">
              <a:solidFill>
                <a:prstClr val="white">
                  <a:lumMod val="50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312722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E54C78-6F2F-4CB6-A8AE-80F2BEEFCEDE}" type="datetime1">
              <a:rPr lang="en-US" smtClean="0">
                <a:solidFill>
                  <a:prstClr val="white">
                    <a:lumMod val="50000"/>
                  </a:prstClr>
                </a:solidFill>
              </a:rPr>
              <a:t>9/21/2022</a:t>
            </a:fld>
            <a:endParaRPr lang="en-US">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a:solidFill>
                <a:prstClr val="white">
                  <a:lumMod val="50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4089830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72C52-CA75-4BFD-A5C4-68AC3ED239E2}" type="datetime1">
              <a:rPr lang="en-US" smtClean="0">
                <a:solidFill>
                  <a:prstClr val="white">
                    <a:lumMod val="50000"/>
                  </a:prstClr>
                </a:solidFill>
              </a:rPr>
              <a:t>9/21/2022</a:t>
            </a:fld>
            <a:endParaRPr lang="en-US">
              <a:solidFill>
                <a:prstClr val="white">
                  <a:lumMod val="50000"/>
                </a:prstClr>
              </a:solidFill>
            </a:endParaRPr>
          </a:p>
        </p:txBody>
      </p:sp>
      <p:sp>
        <p:nvSpPr>
          <p:cNvPr id="3" name="Footer Placeholder 2"/>
          <p:cNvSpPr>
            <a:spLocks noGrp="1"/>
          </p:cNvSpPr>
          <p:nvPr>
            <p:ph type="ftr" sz="quarter" idx="11"/>
          </p:nvPr>
        </p:nvSpPr>
        <p:spPr/>
        <p:txBody>
          <a:bodyPr/>
          <a:lstStyle/>
          <a:p>
            <a:endParaRPr lang="en-US">
              <a:solidFill>
                <a:prstClr val="white">
                  <a:lumMod val="50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4174030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390" y="204787"/>
            <a:ext cx="31804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373698" cy="4166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6390" y="1299601"/>
            <a:ext cx="3180413" cy="3072101"/>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E6C65-42A3-4462-8967-8300E8AC7206}" type="datetime1">
              <a:rPr lang="en-US" smtClean="0">
                <a:solidFill>
                  <a:prstClr val="white">
                    <a:lumMod val="50000"/>
                  </a:prstClr>
                </a:solidFill>
              </a:rPr>
              <a:t>9/21/2022</a:t>
            </a:fld>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endParaRPr lang="en-US">
              <a:solidFill>
                <a:prstClr val="white">
                  <a:lumMod val="50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white">
                    <a:lumMod val="50000"/>
                  </a:prstClr>
                </a:solidFill>
              </a:rPr>
              <a:pPr/>
              <a:t>‹#›</a:t>
            </a:fld>
            <a:endParaRPr lang="en-US">
              <a:solidFill>
                <a:srgbClr val="FAEB00">
                  <a:shade val="75000"/>
                </a:srgbClr>
              </a:solidFill>
            </a:endParaRPr>
          </a:p>
        </p:txBody>
      </p:sp>
    </p:spTree>
    <p:extLst>
      <p:ext uri="{BB962C8B-B14F-4D97-AF65-F5344CB8AC3E}">
        <p14:creationId xmlns:p14="http://schemas.microsoft.com/office/powerpoint/2010/main" val="205327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4510087"/>
          </a:xfrm>
          <a:solidFill>
            <a:schemeClr val="bg1">
              <a:lumMod val="50000"/>
            </a:schemeClr>
          </a:solidFill>
        </p:spPr>
        <p:txBody>
          <a:bodyPr>
            <a:normAutofit/>
          </a:bodyPr>
          <a:lstStyle>
            <a:lvl1pPr marL="0" indent="0" algn="ctr">
              <a:buFontTx/>
              <a:buNone/>
              <a:defRPr sz="2000" baseline="0">
                <a:solidFill>
                  <a:schemeClr val="tx2"/>
                </a:solidFill>
              </a:defRPr>
            </a:lvl1pPr>
          </a:lstStyle>
          <a:p>
            <a:r>
              <a:rPr lang="en-US"/>
              <a:t>Drag background image here</a:t>
            </a:r>
          </a:p>
        </p:txBody>
      </p:sp>
      <p:sp>
        <p:nvSpPr>
          <p:cNvPr id="2" name="Title 1"/>
          <p:cNvSpPr>
            <a:spLocks noGrp="1"/>
          </p:cNvSpPr>
          <p:nvPr>
            <p:ph type="ctrTitle"/>
          </p:nvPr>
        </p:nvSpPr>
        <p:spPr>
          <a:xfrm>
            <a:off x="182479" y="488987"/>
            <a:ext cx="8810063" cy="2058093"/>
          </a:xfrm>
        </p:spPr>
        <p:txBody>
          <a:bodyPr tIns="0" bIns="0" anchor="b" anchorCtr="0">
            <a:noAutofit/>
          </a:bodyPr>
          <a:lstStyle>
            <a:lvl1pPr algn="ctr">
              <a:defRPr sz="44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182479" y="2659180"/>
            <a:ext cx="8810063" cy="1445895"/>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94296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
            <a:ext cx="9144000" cy="451037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E7DBB9E6-6AAB-4A07-88D5-532D0B4221B3}" type="datetime1">
              <a:rPr lang="en-US" smtClean="0">
                <a:solidFill>
                  <a:prstClr val="white">
                    <a:lumMod val="50000"/>
                  </a:prstClr>
                </a:solidFill>
              </a:rPr>
              <a:t>9/21/2022</a:t>
            </a:fld>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endParaRPr lang="en-US">
              <a:solidFill>
                <a:prstClr val="white">
                  <a:lumMod val="50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
        <p:nvSpPr>
          <p:cNvPr id="9" name="Text Placeholder 3"/>
          <p:cNvSpPr>
            <a:spLocks noGrp="1"/>
          </p:cNvSpPr>
          <p:nvPr>
            <p:ph type="body" sz="half" idx="2"/>
          </p:nvPr>
        </p:nvSpPr>
        <p:spPr>
          <a:xfrm>
            <a:off x="0" y="3087195"/>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lstStyle>
            <a:lvl1pPr marL="0" indent="0">
              <a:buNone/>
              <a:defRPr sz="1400">
                <a:solidFill>
                  <a:schemeClr val="tx2"/>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219273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F5BF6-C398-4874-98F2-9A02ADEF9C67}" type="datetime1">
              <a:rPr lang="en-US" smtClean="0">
                <a:solidFill>
                  <a:prstClr val="white">
                    <a:lumMod val="50000"/>
                  </a:prstClr>
                </a:solidFill>
              </a:rPr>
              <a:t>9/21/2022</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405524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870" y="205979"/>
            <a:ext cx="2057400" cy="41730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9035" y="205979"/>
            <a:ext cx="6523436" cy="41730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8B158-8026-4C10-A81A-F1F008BA0AFB}" type="datetime1">
              <a:rPr lang="en-US" smtClean="0">
                <a:solidFill>
                  <a:prstClr val="white">
                    <a:lumMod val="50000"/>
                  </a:prstClr>
                </a:solidFill>
              </a:rPr>
              <a:t>9/21/2022</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49096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9034" y="2130362"/>
            <a:ext cx="8695919"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09034" y="924940"/>
            <a:ext cx="8695919" cy="1125140"/>
          </a:xfrm>
        </p:spPr>
        <p:txBody>
          <a:bodyPr lIns="0" tIns="0" rIns="0" bIns="0" anchor="b">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9034" y="1299600"/>
            <a:ext cx="4286766" cy="30871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9600"/>
            <a:ext cx="4315146" cy="30871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8" y="7299"/>
            <a:ext cx="4545541" cy="4503738"/>
          </a:xfrm>
          <a:solidFill>
            <a:schemeClr val="bg1">
              <a:lumMod val="85000"/>
            </a:schemeClr>
          </a:solidFill>
        </p:spPr>
        <p:txBody>
          <a:bodyPr anchor="ctr" anchorCtr="0">
            <a:normAutofit/>
          </a:bodyPr>
          <a:lstStyle>
            <a:lvl1pPr marL="0" indent="0" algn="ctr">
              <a:buFontTx/>
              <a:buNone/>
              <a:defRPr sz="2000"/>
            </a:lvl1pPr>
          </a:lstStyle>
          <a:p>
            <a:r>
              <a:rPr lang="en-US"/>
              <a:t>Click icon to add Image</a:t>
            </a:r>
          </a:p>
        </p:txBody>
      </p:sp>
      <p:sp>
        <p:nvSpPr>
          <p:cNvPr id="2" name="Title 1"/>
          <p:cNvSpPr>
            <a:spLocks noGrp="1"/>
          </p:cNvSpPr>
          <p:nvPr>
            <p:ph type="title"/>
          </p:nvPr>
        </p:nvSpPr>
        <p:spPr>
          <a:xfrm>
            <a:off x="209034" y="204348"/>
            <a:ext cx="4221550" cy="968351"/>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209034" y="1299600"/>
            <a:ext cx="4221550" cy="30288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accent2"/>
          </a:solidFill>
        </p:spPr>
        <p:txBody>
          <a:bodyPr anchor="ctr" anchorCtr="0">
            <a:normAutofit/>
          </a:bodyPr>
          <a:lstStyle>
            <a:lvl1pPr marL="0" indent="0" algn="r">
              <a:buFontTx/>
              <a:buNone/>
              <a:defRPr sz="2000" baseline="0">
                <a:solidFill>
                  <a:schemeClr val="bg1"/>
                </a:solidFill>
              </a:defRPr>
            </a:lvl1pPr>
          </a:lstStyle>
          <a:p>
            <a:r>
              <a:rPr lang="en-US"/>
              <a:t>Drag picture to placeholder </a:t>
            </a:r>
            <a:br>
              <a:rPr lang="en-US"/>
            </a:br>
            <a:r>
              <a:rPr lang="en-US"/>
              <a:t>or click icon to add</a:t>
            </a:r>
          </a:p>
        </p:txBody>
      </p:sp>
      <p:sp>
        <p:nvSpPr>
          <p:cNvPr id="2" name="Title 1"/>
          <p:cNvSpPr>
            <a:spLocks noGrp="1"/>
          </p:cNvSpPr>
          <p:nvPr>
            <p:ph type="title"/>
          </p:nvPr>
        </p:nvSpPr>
        <p:spPr>
          <a:xfrm>
            <a:off x="209033" y="204348"/>
            <a:ext cx="5206929" cy="968351"/>
          </a:xfrm>
        </p:spPr>
        <p:txBody>
          <a:bodyPr/>
          <a:lstStyle>
            <a:lvl1pPr>
              <a:defRPr>
                <a:solidFill>
                  <a:schemeClr val="tx2"/>
                </a:solidFill>
              </a:defRPr>
            </a:lvl1pPr>
          </a:lstStyle>
          <a:p>
            <a:r>
              <a:rPr lang="en-US"/>
              <a:t>Click to edit Master title style</a:t>
            </a:r>
          </a:p>
        </p:txBody>
      </p:sp>
      <p:sp>
        <p:nvSpPr>
          <p:cNvPr id="4" name="Content Placeholder 3"/>
          <p:cNvSpPr>
            <a:spLocks noGrp="1"/>
          </p:cNvSpPr>
          <p:nvPr>
            <p:ph sz="half" idx="2"/>
          </p:nvPr>
        </p:nvSpPr>
        <p:spPr>
          <a:xfrm>
            <a:off x="209034" y="1299600"/>
            <a:ext cx="4112058" cy="3028808"/>
          </a:xfrm>
        </p:spPr>
        <p:txBody>
          <a:bodyPr/>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66538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bg1">
              <a:lumMod val="85000"/>
            </a:schemeClr>
          </a:solidFill>
        </p:spPr>
        <p:txBody>
          <a:bodyPr anchor="ctr" anchorCtr="0">
            <a:normAutofit/>
          </a:bodyPr>
          <a:lstStyle>
            <a:lvl1pPr marL="0" indent="0" algn="r">
              <a:buFontTx/>
              <a:buNone/>
              <a:defRPr sz="2000" baseline="0"/>
            </a:lvl1pPr>
          </a:lstStyle>
          <a:p>
            <a:r>
              <a:rPr lang="en-US"/>
              <a:t>Drag picture to placeholder </a:t>
            </a:r>
            <a:br>
              <a:rPr lang="en-US"/>
            </a:br>
            <a:r>
              <a:rPr lang="en-US"/>
              <a:t>or click icon to add</a:t>
            </a:r>
          </a:p>
        </p:txBody>
      </p:sp>
      <p:sp>
        <p:nvSpPr>
          <p:cNvPr id="10" name="Rectangle 9"/>
          <p:cNvSpPr/>
          <p:nvPr userDrawn="1"/>
        </p:nvSpPr>
        <p:spPr>
          <a:xfrm>
            <a:off x="0"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9033" y="204348"/>
            <a:ext cx="5206929" cy="968351"/>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209034" y="1299600"/>
            <a:ext cx="4155853" cy="30288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7157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04348"/>
            <a:ext cx="8754312" cy="968351"/>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209034" y="1299104"/>
            <a:ext cx="8754312" cy="3021510"/>
          </a:xfrm>
          <a:prstGeom prst="rect">
            <a:avLst/>
          </a:prstGeom>
        </p:spPr>
        <p:txBody>
          <a:bodyPr vert="horz" lIns="91440" tIns="45720" rIns="9144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fld id="{68C2560D-EC28-3B41-86E8-18F1CE0113B4}" type="datetimeFigureOut">
              <a:rPr lang="en-US" smtClean="0"/>
              <a:pPr/>
              <a:t>9/21/2022</a:t>
            </a:fld>
            <a:endParaRPr lang="en-US"/>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endParaRPr lang="en-US"/>
          </a:p>
        </p:txBody>
      </p:sp>
      <p:sp>
        <p:nvSpPr>
          <p:cNvPr id="6" name="Slide Number Placeholder 5"/>
          <p:cNvSpPr>
            <a:spLocks noGrp="1"/>
          </p:cNvSpPr>
          <p:nvPr>
            <p:ph type="sldNum" sz="quarter" idx="4"/>
          </p:nvPr>
        </p:nvSpPr>
        <p:spPr>
          <a:xfrm>
            <a:off x="861304"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67" r:id="rId3"/>
    <p:sldLayoutId id="2147493458" r:id="rId4"/>
    <p:sldLayoutId id="2147493459" r:id="rId5"/>
    <p:sldLayoutId id="2147493460" r:id="rId6"/>
    <p:sldLayoutId id="2147493468" r:id="rId7"/>
    <p:sldLayoutId id="2147493469" r:id="rId8"/>
    <p:sldLayoutId id="2147493461" r:id="rId9"/>
    <p:sldLayoutId id="2147493462" r:id="rId10"/>
    <p:sldLayoutId id="2147493463" r:id="rId11"/>
    <p:sldLayoutId id="2147493464" r:id="rId12"/>
    <p:sldLayoutId id="2147493465" r:id="rId13"/>
    <p:sldLayoutId id="2147493466" r:id="rId14"/>
    <p:sldLayoutId id="2147493470" r:id="rId15"/>
    <p:sldLayoutId id="2147493471" r:id="rId16"/>
  </p:sldLayoutIdLst>
  <p:txStyles>
    <p:title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04349"/>
            <a:ext cx="8754312" cy="96835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209034" y="1299104"/>
            <a:ext cx="8754312" cy="3021510"/>
          </a:xfrm>
          <a:prstGeom prst="rect">
            <a:avLst/>
          </a:prstGeom>
        </p:spPr>
        <p:txBody>
          <a:bodyPr vert="horz" lIns="91440" tIns="4572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pPr defTabSz="457189"/>
            <a:fld id="{1187ED7A-5F37-4A04-806B-6E2FA8A33AF0}" type="datetime1">
              <a:rPr lang="en-US" smtClean="0">
                <a:solidFill>
                  <a:prstClr val="white">
                    <a:lumMod val="50000"/>
                  </a:prstClr>
                </a:solidFill>
              </a:rPr>
              <a:pPr defTabSz="457189"/>
              <a:t>9/21/2022</a:t>
            </a:fld>
            <a:endParaRPr lang="en-US">
              <a:solidFill>
                <a:prstClr val="white">
                  <a:lumMod val="50000"/>
                </a:prstClr>
              </a:solidFill>
            </a:endParaRPr>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pPr defTabSz="457189"/>
            <a:endParaRPr lang="en-US">
              <a:solidFill>
                <a:prstClr val="white">
                  <a:lumMod val="50000"/>
                </a:prstClr>
              </a:solidFill>
            </a:endParaRPr>
          </a:p>
        </p:txBody>
      </p:sp>
      <p:sp>
        <p:nvSpPr>
          <p:cNvPr id="6" name="Slide Number Placeholder 5"/>
          <p:cNvSpPr>
            <a:spLocks noGrp="1"/>
          </p:cNvSpPr>
          <p:nvPr>
            <p:ph type="sldNum" sz="quarter" idx="4"/>
          </p:nvPr>
        </p:nvSpPr>
        <p:spPr>
          <a:xfrm>
            <a:off x="861305"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pPr defTabSz="457189"/>
            <a:fld id="{2066355A-084C-D24E-9AD2-7E4FC41EA627}" type="slidenum">
              <a:rPr lang="en-US" smtClean="0">
                <a:solidFill>
                  <a:prstClr val="white">
                    <a:lumMod val="50000"/>
                  </a:prstClr>
                </a:solidFill>
              </a:rPr>
              <a:pPr defTabSz="457189"/>
              <a:t>‹#›</a:t>
            </a:fld>
            <a:endParaRPr lang="en-US">
              <a:solidFill>
                <a:prstClr val="white">
                  <a:lumMod val="50000"/>
                </a:prstClr>
              </a:solidFill>
            </a:endParaRPr>
          </a:p>
        </p:txBody>
      </p:sp>
    </p:spTree>
    <p:extLst>
      <p:ext uri="{BB962C8B-B14F-4D97-AF65-F5344CB8AC3E}">
        <p14:creationId xmlns:p14="http://schemas.microsoft.com/office/powerpoint/2010/main" val="1578106676"/>
      </p:ext>
    </p:extLst>
  </p:cSld>
  <p:clrMap bg1="lt1" tx1="dk1" bg2="lt2" tx2="dk2" accent1="accent1" accent2="accent2" accent3="accent3" accent4="accent4" accent5="accent5" accent6="accent6" hlink="hlink" folHlink="folHlink"/>
  <p:sldLayoutIdLst>
    <p:sldLayoutId id="2147493489" r:id="rId1"/>
    <p:sldLayoutId id="2147493490" r:id="rId2"/>
    <p:sldLayoutId id="2147493491" r:id="rId3"/>
    <p:sldLayoutId id="2147493492" r:id="rId4"/>
    <p:sldLayoutId id="2147493493" r:id="rId5"/>
    <p:sldLayoutId id="2147493494" r:id="rId6"/>
    <p:sldLayoutId id="2147493495" r:id="rId7"/>
    <p:sldLayoutId id="2147493496" r:id="rId8"/>
    <p:sldLayoutId id="2147493497" r:id="rId9"/>
    <p:sldLayoutId id="2147493498" r:id="rId10"/>
    <p:sldLayoutId id="2147493499" r:id="rId11"/>
    <p:sldLayoutId id="2147493500" r:id="rId12"/>
    <p:sldLayoutId id="2147493501" r:id="rId13"/>
    <p:sldLayoutId id="2147493502" r:id="rId14"/>
    <p:sldLayoutId id="2147493503" r:id="rId15"/>
    <p:sldLayoutId id="2147493504" r:id="rId16"/>
  </p:sldLayoutIdLst>
  <p:hf hdr="0" ftr="0" dt="0"/>
  <p:txStyles>
    <p:titleStyle>
      <a:lvl1pPr algn="l" defTabSz="457189"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342892" indent="-342892" algn="l" defTabSz="457189"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31" indent="-285743" algn="l" defTabSz="457189"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2972" indent="-228594" algn="l" defTabSz="457189"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2.sv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www.unhcr.org/flagship-reports/globalreport/"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hyperlink" Target="https://data2.unhcr.org/en/documents/details/74147" TargetMode="External"/><Relationship Id="rId5" Type="http://schemas.openxmlformats.org/officeDocument/2006/relationships/hyperlink" Target="https://disabilitiesonthemove.org/" TargetMode="Externa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hyperlink" Target="https://interagencystandingcommittee.org/iasc-task-team-inclusion-persons-disabilities-humanitarian-action/documents/iasc-guidelines" TargetMode="External"/><Relationship Id="rId3" Type="http://schemas.openxmlformats.org/officeDocument/2006/relationships/image" Target="../media/image5.jpeg"/><Relationship Id="rId7" Type="http://schemas.openxmlformats.org/officeDocument/2006/relationships/hyperlink" Target="https://humanity-inclusion.org.uk/en/disability-data-in-humanitarian-action"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hyperlink" Target="https://unhcr365.sharepoint.com/:w:/r/sites/primes-support/_layouts/15/Doc.aspx?sourcedoc=%7BE3EA378B-AB17-4392-8456-2CC339CBBBD3%7D&amp;file=UNHCR%20disability%20identification%20guidance_FINAL.docx&amp;action=default&amp;mobileredirect=true&amp;cid=7c2382cd-e9be-4f86-9707-3bc3e867516a" TargetMode="External"/><Relationship Id="rId11" Type="http://schemas.openxmlformats.org/officeDocument/2006/relationships/hyperlink" Target="https://reliefweb.int/report/world/guidance-strengthening-disability-inclusion-humanitarian-response-plans" TargetMode="External"/><Relationship Id="rId5" Type="http://schemas.openxmlformats.org/officeDocument/2006/relationships/hyperlink" Target="https://www.washingtongroup-disability.com/" TargetMode="External"/><Relationship Id="rId10" Type="http://schemas.openxmlformats.org/officeDocument/2006/relationships/hyperlink" Target="https://www.unhcr.org/60ec2cd64/working-persons-disabilities-forced-displacement-facilitators-guide" TargetMode="External"/><Relationship Id="rId4" Type="http://schemas.openxmlformats.org/officeDocument/2006/relationships/image" Target="../media/image6.jpeg"/><Relationship Id="rId9" Type="http://schemas.openxmlformats.org/officeDocument/2006/relationships/hyperlink" Target="https://www.refworld.org/docid/5ce271164.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5.jpe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21.tiff"/><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9.jpeg"/><Relationship Id="rId3" Type="http://schemas.openxmlformats.org/officeDocument/2006/relationships/image" Target="../media/image5.jpeg"/><Relationship Id="rId7" Type="http://schemas.openxmlformats.org/officeDocument/2006/relationships/diagramLayout" Target="../diagrams/layout1.xml"/><Relationship Id="rId12"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Data" Target="../diagrams/data1.xml"/><Relationship Id="rId11" Type="http://schemas.openxmlformats.org/officeDocument/2006/relationships/image" Target="../media/image27.jpeg"/><Relationship Id="rId5" Type="http://schemas.openxmlformats.org/officeDocument/2006/relationships/image" Target="../media/image26.jpeg"/><Relationship Id="rId10" Type="http://schemas.microsoft.com/office/2007/relationships/diagramDrawing" Target="../diagrams/drawing1.xml"/><Relationship Id="rId4" Type="http://schemas.openxmlformats.org/officeDocument/2006/relationships/image" Target="../media/image25.jpe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968" y="1004711"/>
            <a:ext cx="8810063" cy="2277042"/>
          </a:xfrm>
        </p:spPr>
        <p:txBody>
          <a:bodyPr/>
          <a:lstStyle/>
          <a:p>
            <a:pPr>
              <a:lnSpc>
                <a:spcPct val="110000"/>
              </a:lnSpc>
            </a:pPr>
            <a:r>
              <a:rPr lang="en-GB" sz="6000" dirty="0"/>
              <a:t>Activity 3 </a:t>
            </a:r>
            <a:br>
              <a:rPr lang="en-GB" dirty="0"/>
            </a:br>
            <a:r>
              <a:rPr lang="en-US" sz="3100" b="0" dirty="0"/>
              <a:t>ANALYSING AND USING DATA FOR THE INCLUSION OF PERSONS WITH DISABILITIES</a:t>
            </a:r>
          </a:p>
        </p:txBody>
      </p:sp>
    </p:spTree>
    <p:extLst>
      <p:ext uri="{BB962C8B-B14F-4D97-AF65-F5344CB8AC3E}">
        <p14:creationId xmlns:p14="http://schemas.microsoft.com/office/powerpoint/2010/main" val="343429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2" name="Content Placeholder 11">
            <a:extLst>
              <a:ext uri="{FF2B5EF4-FFF2-40B4-BE49-F238E27FC236}">
                <a16:creationId xmlns:a16="http://schemas.microsoft.com/office/drawing/2014/main" id="{17E20C53-1042-43AC-95EC-6828327F7253}"/>
              </a:ext>
            </a:extLst>
          </p:cNvPr>
          <p:cNvGraphicFramePr>
            <a:graphicFrameLocks noGrp="1"/>
          </p:cNvGraphicFramePr>
          <p:nvPr>
            <p:ph idx="1"/>
            <p:extLst>
              <p:ext uri="{D42A27DB-BD31-4B8C-83A1-F6EECF244321}">
                <p14:modId xmlns:p14="http://schemas.microsoft.com/office/powerpoint/2010/main" val="1936475683"/>
              </p:ext>
            </p:extLst>
          </p:nvPr>
        </p:nvGraphicFramePr>
        <p:xfrm>
          <a:off x="736600" y="532908"/>
          <a:ext cx="7696200" cy="3863479"/>
        </p:xfrm>
        <a:graphic>
          <a:graphicData uri="http://schemas.openxmlformats.org/drawingml/2006/table">
            <a:tbl>
              <a:tblPr firstRow="1" firstCol="1" bandRow="1"/>
              <a:tblGrid>
                <a:gridCol w="3848100">
                  <a:extLst>
                    <a:ext uri="{9D8B030D-6E8A-4147-A177-3AD203B41FA5}">
                      <a16:colId xmlns:a16="http://schemas.microsoft.com/office/drawing/2014/main" val="2443404229"/>
                    </a:ext>
                  </a:extLst>
                </a:gridCol>
                <a:gridCol w="3848100">
                  <a:extLst>
                    <a:ext uri="{9D8B030D-6E8A-4147-A177-3AD203B41FA5}">
                      <a16:colId xmlns:a16="http://schemas.microsoft.com/office/drawing/2014/main" val="74567189"/>
                    </a:ext>
                  </a:extLst>
                </a:gridCol>
              </a:tblGrid>
              <a:tr h="321956">
                <a:tc gridSpan="2">
                  <a:txBody>
                    <a:bodyPr/>
                    <a:lstStyle/>
                    <a:p>
                      <a:pPr algn="ctr">
                        <a:spcAft>
                          <a:spcPts val="0"/>
                        </a:spcAft>
                      </a:pPr>
                      <a:r>
                        <a:rPr lang="en-GB" sz="1400" b="1" dirty="0">
                          <a:solidFill>
                            <a:srgbClr val="FFFFFF"/>
                          </a:solidFill>
                          <a:effectLst/>
                          <a:latin typeface="+mn-lt"/>
                          <a:ea typeface="Calibri" panose="020F0502020204030204" pitchFamily="34" charset="0"/>
                        </a:rPr>
                        <a:t>Bridging the gap between accessibility and individual adjustments</a:t>
                      </a:r>
                      <a:endParaRPr lang="en-GB" sz="1400" dirty="0">
                        <a:solidFill>
                          <a:srgbClr val="FFFFFF"/>
                        </a:solidFill>
                        <a:effectLst/>
                        <a:latin typeface="+mn-lt"/>
                        <a:ea typeface="Calibri" panose="020F0502020204030204" pitchFamily="34" charset="0"/>
                      </a:endParaRP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8A2"/>
                    </a:solidFill>
                  </a:tcPr>
                </a:tc>
                <a:tc hMerge="1">
                  <a:txBody>
                    <a:bodyPr/>
                    <a:lstStyle/>
                    <a:p>
                      <a:endParaRPr lang="en-GB"/>
                    </a:p>
                  </a:txBody>
                  <a:tcPr/>
                </a:tc>
                <a:extLst>
                  <a:ext uri="{0D108BD9-81ED-4DB2-BD59-A6C34878D82A}">
                    <a16:rowId xmlns:a16="http://schemas.microsoft.com/office/drawing/2014/main" val="866429312"/>
                  </a:ext>
                </a:extLst>
              </a:tr>
              <a:tr h="321956">
                <a:tc>
                  <a:txBody>
                    <a:bodyPr/>
                    <a:lstStyle/>
                    <a:p>
                      <a:pPr algn="ctr">
                        <a:spcAft>
                          <a:spcPts val="0"/>
                        </a:spcAft>
                      </a:pPr>
                      <a:r>
                        <a:rPr lang="en-GB" sz="1400" b="1" dirty="0">
                          <a:solidFill>
                            <a:srgbClr val="000000"/>
                          </a:solidFill>
                          <a:effectLst/>
                          <a:latin typeface="+mn-lt"/>
                          <a:ea typeface="Calibri" panose="020F0502020204030204" pitchFamily="34" charset="0"/>
                        </a:rPr>
                        <a:t>Accessibility</a:t>
                      </a:r>
                      <a:endParaRPr lang="en-GB" sz="1400" dirty="0">
                        <a:effectLst/>
                        <a:latin typeface="+mn-lt"/>
                        <a:ea typeface="Calibri" panose="020F0502020204030204" pitchFamily="34" charset="0"/>
                      </a:endParaRP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CE4"/>
                    </a:solidFill>
                  </a:tcPr>
                </a:tc>
                <a:tc>
                  <a:txBody>
                    <a:bodyPr/>
                    <a:lstStyle/>
                    <a:p>
                      <a:pPr algn="ctr">
                        <a:spcAft>
                          <a:spcPts val="0"/>
                        </a:spcAft>
                      </a:pPr>
                      <a:r>
                        <a:rPr lang="en-GB" sz="1400" b="1" dirty="0">
                          <a:solidFill>
                            <a:srgbClr val="000000"/>
                          </a:solidFill>
                          <a:effectLst/>
                          <a:latin typeface="+mn-lt"/>
                          <a:ea typeface="Calibri" panose="020F0502020204030204" pitchFamily="34" charset="0"/>
                        </a:rPr>
                        <a:t>Reasonable accommodation</a:t>
                      </a:r>
                      <a:endParaRPr lang="en-GB" sz="1400" dirty="0">
                        <a:effectLst/>
                        <a:latin typeface="+mn-lt"/>
                        <a:ea typeface="Calibri" panose="020F0502020204030204" pitchFamily="34" charset="0"/>
                      </a:endParaRP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CE4"/>
                    </a:solidFill>
                  </a:tcPr>
                </a:tc>
                <a:extLst>
                  <a:ext uri="{0D108BD9-81ED-4DB2-BD59-A6C34878D82A}">
                    <a16:rowId xmlns:a16="http://schemas.microsoft.com/office/drawing/2014/main" val="885490028"/>
                  </a:ext>
                </a:extLst>
              </a:tr>
              <a:tr h="643913">
                <a:tc>
                  <a:txBody>
                    <a:bodyPr/>
                    <a:lstStyle/>
                    <a:p>
                      <a:pPr algn="ctr">
                        <a:spcAft>
                          <a:spcPts val="0"/>
                        </a:spcAft>
                      </a:pPr>
                      <a:r>
                        <a:rPr lang="en-GB" sz="1400" dirty="0">
                          <a:effectLst/>
                          <a:latin typeface="+mn-lt"/>
                          <a:ea typeface="Calibri" panose="020F0502020204030204" pitchFamily="34" charset="0"/>
                        </a:rPr>
                        <a:t>Can be implemented over time</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Calibri" panose="020F0502020204030204" pitchFamily="34" charset="0"/>
                        </a:rPr>
                        <a:t>Has to be provided immediately, otherwise there is discrimination</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578878"/>
                  </a:ext>
                </a:extLst>
              </a:tr>
              <a:tr h="321956">
                <a:tc>
                  <a:txBody>
                    <a:bodyPr/>
                    <a:lstStyle/>
                    <a:p>
                      <a:pPr algn="ctr">
                        <a:spcAft>
                          <a:spcPts val="0"/>
                        </a:spcAft>
                      </a:pPr>
                      <a:r>
                        <a:rPr lang="en-GB" sz="1400" dirty="0">
                          <a:effectLst/>
                          <a:latin typeface="+mn-lt"/>
                          <a:ea typeface="Calibri" panose="020F0502020204030204" pitchFamily="34" charset="0"/>
                        </a:rPr>
                        <a:t>Is a general solution</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Calibri" panose="020F0502020204030204" pitchFamily="34" charset="0"/>
                        </a:rPr>
                        <a:t>Is an individual solution</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967871"/>
                  </a:ext>
                </a:extLst>
              </a:tr>
              <a:tr h="965872">
                <a:tc>
                  <a:txBody>
                    <a:bodyPr/>
                    <a:lstStyle/>
                    <a:p>
                      <a:pPr algn="ctr">
                        <a:spcAft>
                          <a:spcPts val="0"/>
                        </a:spcAft>
                      </a:pPr>
                      <a:r>
                        <a:rPr lang="en-GB" sz="1400" dirty="0">
                          <a:effectLst/>
                          <a:latin typeface="+mn-lt"/>
                          <a:ea typeface="Calibri" panose="020F0502020204030204" pitchFamily="34" charset="0"/>
                        </a:rPr>
                        <a:t>Applies regardless of the need of persons with disabilities to access infrastructure, services or information</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Calibri" panose="020F0502020204030204" pitchFamily="34" charset="0"/>
                        </a:rPr>
                        <a:t>Applies from the moment that a person requires access to a non-accessible situation</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949136"/>
                  </a:ext>
                </a:extLst>
              </a:tr>
              <a:tr h="643913">
                <a:tc>
                  <a:txBody>
                    <a:bodyPr/>
                    <a:lstStyle/>
                    <a:p>
                      <a:pPr algn="ctr">
                        <a:spcAft>
                          <a:spcPts val="0"/>
                        </a:spcAft>
                      </a:pPr>
                      <a:r>
                        <a:rPr lang="en-GB" sz="1400" dirty="0">
                          <a:effectLst/>
                          <a:latin typeface="+mn-lt"/>
                          <a:ea typeface="Calibri" panose="020F0502020204030204" pitchFamily="34" charset="0"/>
                        </a:rPr>
                        <a:t>Is guided by general principles of universal design</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Calibri" panose="020F0502020204030204" pitchFamily="34" charset="0"/>
                        </a:rPr>
                        <a:t>Is tailored to the person and designed together with the person concerned</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895608"/>
                  </a:ext>
                </a:extLst>
              </a:tr>
              <a:tr h="643913">
                <a:tc>
                  <a:txBody>
                    <a:bodyPr/>
                    <a:lstStyle/>
                    <a:p>
                      <a:pPr algn="ctr">
                        <a:spcAft>
                          <a:spcPts val="0"/>
                        </a:spcAft>
                      </a:pPr>
                      <a:r>
                        <a:rPr lang="en-GB" sz="1400" dirty="0">
                          <a:effectLst/>
                          <a:latin typeface="+mn-lt"/>
                          <a:ea typeface="Calibri" panose="020F0502020204030204" pitchFamily="34" charset="0"/>
                        </a:rPr>
                        <a:t>Is ruled by accessibility standards (issued in country, or applicable from other countries)</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Calibri" panose="020F0502020204030204" pitchFamily="34" charset="0"/>
                        </a:rPr>
                        <a:t>Is ruled by a proportionality test: is it relevant, available or affordable by the project?</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736891"/>
                  </a:ext>
                </a:extLst>
              </a:tr>
            </a:tbl>
          </a:graphicData>
        </a:graphic>
      </p:graphicFrame>
    </p:spTree>
    <p:extLst>
      <p:ext uri="{BB962C8B-B14F-4D97-AF65-F5344CB8AC3E}">
        <p14:creationId xmlns:p14="http://schemas.microsoft.com/office/powerpoint/2010/main" val="20180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88E4F6-052B-4167-8135-FDCF7647B91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0" y="355600"/>
            <a:ext cx="9144000" cy="774192"/>
          </a:xfrm>
          <a:prstGeom prst="rect">
            <a:avLst/>
          </a:prstGeom>
        </p:spPr>
      </p:pic>
      <p:pic>
        <p:nvPicPr>
          <p:cNvPr id="4" name="Content Placeholder 3" descr="A man is telling information from the street announcement to a woman with visual impairment ">
            <a:extLst>
              <a:ext uri="{FF2B5EF4-FFF2-40B4-BE49-F238E27FC236}">
                <a16:creationId xmlns:a16="http://schemas.microsoft.com/office/drawing/2014/main" id="{3113BC26-1559-41CC-B651-11374B17B2FE}"/>
              </a:ext>
            </a:extLst>
          </p:cNvPr>
          <p:cNvPicPr>
            <a:picLocks/>
          </p:cNvPicPr>
          <p:nvPr/>
        </p:nvPicPr>
        <p:blipFill>
          <a:blip r:embed="rId5">
            <a:extLst>
              <a:ext uri="{28A0092B-C50C-407E-A947-70E740481C1C}">
                <a14:useLocalDpi xmlns:a14="http://schemas.microsoft.com/office/drawing/2010/main"/>
              </a:ext>
            </a:extLst>
          </a:blip>
          <a:stretch>
            <a:fillRect/>
          </a:stretch>
        </p:blipFill>
        <p:spPr>
          <a:xfrm>
            <a:off x="736600" y="1402393"/>
            <a:ext cx="4526553" cy="3022601"/>
          </a:xfrm>
          <a:prstGeom prst="rect">
            <a:avLst/>
          </a:prstGeom>
        </p:spPr>
      </p:pic>
      <p:sp>
        <p:nvSpPr>
          <p:cNvPr id="5" name="Rounded Rectangle 24">
            <a:extLst>
              <a:ext uri="{FF2B5EF4-FFF2-40B4-BE49-F238E27FC236}">
                <a16:creationId xmlns:a16="http://schemas.microsoft.com/office/drawing/2014/main" id="{612703C3-A218-4FAF-8AE3-A114C1B9B140}"/>
              </a:ext>
            </a:extLst>
          </p:cNvPr>
          <p:cNvSpPr/>
          <p:nvPr/>
        </p:nvSpPr>
        <p:spPr>
          <a:xfrm>
            <a:off x="5428196" y="1893370"/>
            <a:ext cx="1737360"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1" b="1" dirty="0">
                <a:solidFill>
                  <a:srgbClr val="FFFFFF"/>
                </a:solidFill>
              </a:rPr>
              <a:t>Accessibility of information</a:t>
            </a:r>
          </a:p>
        </p:txBody>
      </p:sp>
      <p:sp>
        <p:nvSpPr>
          <p:cNvPr id="6" name="Rounded Rectangle 24">
            <a:extLst>
              <a:ext uri="{FF2B5EF4-FFF2-40B4-BE49-F238E27FC236}">
                <a16:creationId xmlns:a16="http://schemas.microsoft.com/office/drawing/2014/main" id="{3012F066-51EB-400F-BBEF-505D0EDB7076}"/>
              </a:ext>
            </a:extLst>
          </p:cNvPr>
          <p:cNvSpPr/>
          <p:nvPr/>
        </p:nvSpPr>
        <p:spPr>
          <a:xfrm>
            <a:off x="5428196" y="2571751"/>
            <a:ext cx="1737360"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1" b="1" dirty="0">
                <a:solidFill>
                  <a:srgbClr val="FFFFFF"/>
                </a:solidFill>
              </a:rPr>
              <a:t>Accessibility of communication</a:t>
            </a:r>
          </a:p>
        </p:txBody>
      </p:sp>
      <p:sp>
        <p:nvSpPr>
          <p:cNvPr id="7" name="Rounded Rectangle 24">
            <a:extLst>
              <a:ext uri="{FF2B5EF4-FFF2-40B4-BE49-F238E27FC236}">
                <a16:creationId xmlns:a16="http://schemas.microsoft.com/office/drawing/2014/main" id="{720F7752-0117-4939-BFDD-290363E4A8EB}"/>
              </a:ext>
            </a:extLst>
          </p:cNvPr>
          <p:cNvSpPr/>
          <p:nvPr/>
        </p:nvSpPr>
        <p:spPr>
          <a:xfrm>
            <a:off x="5421251" y="3250131"/>
            <a:ext cx="1737360"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1" b="1" dirty="0">
                <a:solidFill>
                  <a:srgbClr val="FFFFFF"/>
                </a:solidFill>
              </a:rPr>
              <a:t>Targeted support/ adjustments</a:t>
            </a:r>
          </a:p>
        </p:txBody>
      </p:sp>
      <p:pic>
        <p:nvPicPr>
          <p:cNvPr id="8" name="Graphic 7" descr="Question mark">
            <a:extLst>
              <a:ext uri="{FF2B5EF4-FFF2-40B4-BE49-F238E27FC236}">
                <a16:creationId xmlns:a16="http://schemas.microsoft.com/office/drawing/2014/main" id="{61242B18-F75B-416D-99B7-6E936807A3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5509" y="1989220"/>
            <a:ext cx="1619609" cy="1619609"/>
          </a:xfrm>
          <a:prstGeom prst="rect">
            <a:avLst/>
          </a:prstGeom>
        </p:spPr>
      </p:pic>
      <p:sp>
        <p:nvSpPr>
          <p:cNvPr id="12" name="Rectangle 11">
            <a:extLst>
              <a:ext uri="{FF2B5EF4-FFF2-40B4-BE49-F238E27FC236}">
                <a16:creationId xmlns:a16="http://schemas.microsoft.com/office/drawing/2014/main" id="{7FA641A7-19E3-46CE-9AF3-FF9BF8080BAA}"/>
              </a:ext>
            </a:extLst>
          </p:cNvPr>
          <p:cNvSpPr/>
          <p:nvPr/>
        </p:nvSpPr>
        <p:spPr>
          <a:xfrm>
            <a:off x="0" y="350581"/>
            <a:ext cx="1713600" cy="774000"/>
          </a:xfrm>
          <a:prstGeom prst="rect">
            <a:avLst/>
          </a:prstGeom>
          <a:solidFill>
            <a:srgbClr val="006A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9" name="Title 1">
            <a:extLst>
              <a:ext uri="{FF2B5EF4-FFF2-40B4-BE49-F238E27FC236}">
                <a16:creationId xmlns:a16="http://schemas.microsoft.com/office/drawing/2014/main" id="{317DE3DA-9071-42D2-979A-49E79F2E1314}"/>
              </a:ext>
            </a:extLst>
          </p:cNvPr>
          <p:cNvSpPr>
            <a:spLocks noGrp="1"/>
          </p:cNvSpPr>
          <p:nvPr>
            <p:ph type="title"/>
          </p:nvPr>
        </p:nvSpPr>
        <p:spPr>
          <a:xfrm>
            <a:off x="736600" y="190821"/>
            <a:ext cx="8226749" cy="760850"/>
          </a:xfrm>
        </p:spPr>
        <p:txBody>
          <a:bodyPr>
            <a:normAutofit/>
          </a:bodyPr>
          <a:lstStyle/>
          <a:p>
            <a:r>
              <a:rPr lang="en-GB" sz="3000" dirty="0">
                <a:solidFill>
                  <a:schemeClr val="bg1"/>
                </a:solidFill>
              </a:rPr>
              <a:t>Test:  Which strategy is being used?</a:t>
            </a:r>
          </a:p>
        </p:txBody>
      </p:sp>
    </p:spTree>
    <p:extLst>
      <p:ext uri="{BB962C8B-B14F-4D97-AF65-F5344CB8AC3E}">
        <p14:creationId xmlns:p14="http://schemas.microsoft.com/office/powerpoint/2010/main" val="250179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F08F5C-F529-4C3D-8CF8-7892C65DFE3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0" y="355600"/>
            <a:ext cx="9144000" cy="774192"/>
          </a:xfrm>
          <a:prstGeom prst="rect">
            <a:avLst/>
          </a:prstGeom>
        </p:spPr>
      </p:pic>
      <p:sp>
        <p:nvSpPr>
          <p:cNvPr id="3" name="Content Placeholder 2">
            <a:extLst>
              <a:ext uri="{FF2B5EF4-FFF2-40B4-BE49-F238E27FC236}">
                <a16:creationId xmlns:a16="http://schemas.microsoft.com/office/drawing/2014/main" id="{BBA00838-1221-4017-AE72-A217FB1ED535}"/>
              </a:ext>
            </a:extLst>
          </p:cNvPr>
          <p:cNvSpPr>
            <a:spLocks noGrp="1"/>
          </p:cNvSpPr>
          <p:nvPr>
            <p:ph idx="1"/>
          </p:nvPr>
        </p:nvSpPr>
        <p:spPr>
          <a:xfrm>
            <a:off x="638944" y="1405760"/>
            <a:ext cx="7297693" cy="2500415"/>
          </a:xfrm>
        </p:spPr>
        <p:txBody>
          <a:bodyPr vert="horz" lIns="91440" tIns="45720" rIns="91440" bIns="0" rtlCol="0" anchor="t">
            <a:noAutofit/>
          </a:bodyPr>
          <a:lstStyle/>
          <a:p>
            <a:pPr>
              <a:buClr>
                <a:srgbClr val="0078A2"/>
              </a:buClr>
              <a:buFont typeface="Arial" panose="020B0604020202020204" pitchFamily="34" charset="0"/>
              <a:buChar char="•"/>
            </a:pPr>
            <a:r>
              <a:rPr lang="en-US" sz="2400" dirty="0"/>
              <a:t>Read a case study of a person with a disability </a:t>
            </a:r>
          </a:p>
          <a:p>
            <a:pPr>
              <a:buClr>
                <a:srgbClr val="0078A2"/>
              </a:buClr>
              <a:buFont typeface="Arial" panose="020B0604020202020204" pitchFamily="34" charset="0"/>
              <a:buChar char="•"/>
            </a:pPr>
            <a:r>
              <a:rPr lang="en-US" sz="2400" dirty="0"/>
              <a:t>Discuss accessibility and support requirements </a:t>
            </a:r>
          </a:p>
          <a:p>
            <a:pPr>
              <a:buClr>
                <a:srgbClr val="0078A2"/>
              </a:buClr>
              <a:buFont typeface="Arial" panose="020B0604020202020204" pitchFamily="34" charset="0"/>
              <a:buChar char="•"/>
            </a:pPr>
            <a:r>
              <a:rPr lang="en-US" sz="2400" dirty="0"/>
              <a:t>Select and apply actions for disability inclusion </a:t>
            </a:r>
          </a:p>
          <a:p>
            <a:pPr marL="0" indent="0">
              <a:buClr>
                <a:srgbClr val="00B0F0"/>
              </a:buClr>
              <a:buNone/>
            </a:pPr>
            <a:endParaRPr lang="en-US" sz="2400" dirty="0">
              <a:cs typeface="Arial"/>
            </a:endParaRPr>
          </a:p>
          <a:p>
            <a:pPr marL="0" indent="0">
              <a:buClr>
                <a:srgbClr val="00B0F0"/>
              </a:buClr>
              <a:buNone/>
            </a:pPr>
            <a:r>
              <a:rPr lang="en-US" sz="2400" dirty="0">
                <a:cs typeface="Arial"/>
              </a:rPr>
              <a:t>What would be the expected impact on the protection of this individual?</a:t>
            </a:r>
            <a:endParaRPr lang="en-GB" sz="2400" dirty="0">
              <a:cs typeface="Arial"/>
            </a:endParaRPr>
          </a:p>
        </p:txBody>
      </p:sp>
      <p:sp>
        <p:nvSpPr>
          <p:cNvPr id="4" name="Title 1">
            <a:extLst>
              <a:ext uri="{FF2B5EF4-FFF2-40B4-BE49-F238E27FC236}">
                <a16:creationId xmlns:a16="http://schemas.microsoft.com/office/drawing/2014/main" id="{CEDA5339-21CA-4F6E-8FB7-928A1D8E1D60}"/>
              </a:ext>
            </a:extLst>
          </p:cNvPr>
          <p:cNvSpPr>
            <a:spLocks noGrp="1"/>
          </p:cNvSpPr>
          <p:nvPr>
            <p:ph type="title"/>
          </p:nvPr>
        </p:nvSpPr>
        <p:spPr>
          <a:xfrm>
            <a:off x="736600" y="1149"/>
            <a:ext cx="8226746" cy="968351"/>
          </a:xfrm>
        </p:spPr>
        <p:txBody>
          <a:bodyPr>
            <a:normAutofit/>
          </a:bodyPr>
          <a:lstStyle/>
          <a:p>
            <a:r>
              <a:rPr lang="en-US" sz="3000" dirty="0">
                <a:solidFill>
                  <a:schemeClr val="bg1"/>
                </a:solidFill>
              </a:rPr>
              <a:t>Strategies in action – Individual data</a:t>
            </a:r>
          </a:p>
        </p:txBody>
      </p:sp>
    </p:spTree>
    <p:extLst>
      <p:ext uri="{BB962C8B-B14F-4D97-AF65-F5344CB8AC3E}">
        <p14:creationId xmlns:p14="http://schemas.microsoft.com/office/powerpoint/2010/main" val="413058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9" name="Picture 8" descr="Photo caption: A staff is working on Resettlement Programme. A woman is carrying a baby, queueing at the counter. A man and a woman are queueing behind her. Maryam, a woman with a hearing disability, is accessing the office where she has a resettlement interview">
            <a:extLst>
              <a:ext uri="{FF2B5EF4-FFF2-40B4-BE49-F238E27FC236}">
                <a16:creationId xmlns:a16="http://schemas.microsoft.com/office/drawing/2014/main" id="{3E0DC5EF-75A1-424E-BEC4-C3A40641A7B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42109" y="390526"/>
            <a:ext cx="6872821" cy="4041774"/>
          </a:xfrm>
          <a:prstGeom prst="rect">
            <a:avLst/>
          </a:prstGeom>
        </p:spPr>
      </p:pic>
      <p:sp>
        <p:nvSpPr>
          <p:cNvPr id="10" name="Title 1">
            <a:extLst>
              <a:ext uri="{FF2B5EF4-FFF2-40B4-BE49-F238E27FC236}">
                <a16:creationId xmlns:a16="http://schemas.microsoft.com/office/drawing/2014/main" id="{151963B4-9EC2-4399-B56A-E46B07CC36F3}"/>
              </a:ext>
            </a:extLst>
          </p:cNvPr>
          <p:cNvSpPr>
            <a:spLocks noGrp="1"/>
          </p:cNvSpPr>
          <p:nvPr>
            <p:ph type="title"/>
          </p:nvPr>
        </p:nvSpPr>
        <p:spPr>
          <a:xfrm>
            <a:off x="209036" y="-268725"/>
            <a:ext cx="8754313" cy="968351"/>
          </a:xfrm>
        </p:spPr>
        <p:txBody>
          <a:bodyPr>
            <a:normAutofit/>
          </a:bodyPr>
          <a:lstStyle/>
          <a:p>
            <a:pPr algn="ctr"/>
            <a:r>
              <a:rPr lang="en-GB" sz="3000" dirty="0">
                <a:solidFill>
                  <a:srgbClr val="0078A2"/>
                </a:solidFill>
              </a:rPr>
              <a:t>Example – Maryam</a:t>
            </a:r>
          </a:p>
        </p:txBody>
      </p:sp>
    </p:spTree>
    <p:extLst>
      <p:ext uri="{BB962C8B-B14F-4D97-AF65-F5344CB8AC3E}">
        <p14:creationId xmlns:p14="http://schemas.microsoft.com/office/powerpoint/2010/main" val="320695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A69BC3-9C55-4705-B198-370851732875}"/>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0" y="355600"/>
            <a:ext cx="9144000" cy="774192"/>
          </a:xfrm>
          <a:prstGeom prst="rect">
            <a:avLst/>
          </a:prstGeom>
        </p:spPr>
      </p:pic>
      <p:sp>
        <p:nvSpPr>
          <p:cNvPr id="3" name="Content Placeholder 2">
            <a:extLst>
              <a:ext uri="{FF2B5EF4-FFF2-40B4-BE49-F238E27FC236}">
                <a16:creationId xmlns:a16="http://schemas.microsoft.com/office/drawing/2014/main" id="{CAA053C1-511B-49A4-AA89-4C215FE5980A}"/>
              </a:ext>
            </a:extLst>
          </p:cNvPr>
          <p:cNvSpPr>
            <a:spLocks noGrp="1"/>
          </p:cNvSpPr>
          <p:nvPr>
            <p:ph idx="1"/>
          </p:nvPr>
        </p:nvSpPr>
        <p:spPr>
          <a:xfrm>
            <a:off x="638944" y="1405760"/>
            <a:ext cx="6241249" cy="2500415"/>
          </a:xfrm>
        </p:spPr>
        <p:txBody>
          <a:bodyPr vert="horz" lIns="91440" tIns="45720" rIns="91440" bIns="0" rtlCol="0" anchor="t">
            <a:normAutofit/>
          </a:bodyPr>
          <a:lstStyle/>
          <a:p>
            <a:pPr>
              <a:buClr>
                <a:srgbClr val="0078A2"/>
              </a:buClr>
              <a:buFont typeface="Arial" panose="020B0604020202020204" pitchFamily="34" charset="0"/>
              <a:buChar char="•"/>
            </a:pPr>
            <a:r>
              <a:rPr lang="en-US" sz="2500" dirty="0"/>
              <a:t>How could we make information accessible? </a:t>
            </a:r>
          </a:p>
          <a:p>
            <a:pPr>
              <a:buClr>
                <a:srgbClr val="0078A2"/>
              </a:buClr>
              <a:buFont typeface="Arial" panose="020B0604020202020204" pitchFamily="34" charset="0"/>
              <a:buChar char="•"/>
            </a:pPr>
            <a:r>
              <a:rPr lang="en-US" sz="2500" dirty="0"/>
              <a:t>What types of strategies would be more applicable?</a:t>
            </a:r>
          </a:p>
          <a:p>
            <a:pPr>
              <a:buClr>
                <a:srgbClr val="0078A2"/>
              </a:buClr>
              <a:buFont typeface="Arial" panose="020B0604020202020204" pitchFamily="34" charset="0"/>
              <a:buChar char="•"/>
            </a:pPr>
            <a:r>
              <a:rPr lang="en-US" sz="2500" dirty="0"/>
              <a:t>Which would be the expected impact on the protection of this case?</a:t>
            </a:r>
            <a:endParaRPr lang="en-GB" sz="2500" dirty="0">
              <a:cs typeface="Arial"/>
            </a:endParaRPr>
          </a:p>
        </p:txBody>
      </p:sp>
      <p:sp>
        <p:nvSpPr>
          <p:cNvPr id="4" name="Title 1">
            <a:extLst>
              <a:ext uri="{FF2B5EF4-FFF2-40B4-BE49-F238E27FC236}">
                <a16:creationId xmlns:a16="http://schemas.microsoft.com/office/drawing/2014/main" id="{801DBA60-92C7-43C2-90BE-C69B7041850E}"/>
              </a:ext>
            </a:extLst>
          </p:cNvPr>
          <p:cNvSpPr>
            <a:spLocks noGrp="1"/>
          </p:cNvSpPr>
          <p:nvPr>
            <p:ph type="title"/>
          </p:nvPr>
        </p:nvSpPr>
        <p:spPr>
          <a:xfrm>
            <a:off x="736600" y="1149"/>
            <a:ext cx="8226746" cy="968351"/>
          </a:xfrm>
        </p:spPr>
        <p:txBody>
          <a:bodyPr>
            <a:normAutofit/>
          </a:bodyPr>
          <a:lstStyle/>
          <a:p>
            <a:r>
              <a:rPr lang="en-US" sz="3000" dirty="0">
                <a:solidFill>
                  <a:schemeClr val="bg1"/>
                </a:solidFill>
              </a:rPr>
              <a:t>Plenary</a:t>
            </a:r>
          </a:p>
        </p:txBody>
      </p:sp>
    </p:spTree>
    <p:extLst>
      <p:ext uri="{BB962C8B-B14F-4D97-AF65-F5344CB8AC3E}">
        <p14:creationId xmlns:p14="http://schemas.microsoft.com/office/powerpoint/2010/main" val="266879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A4E91D6-5019-45BC-8301-4CF53A0323B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0" y="355600"/>
            <a:ext cx="9144000" cy="774192"/>
          </a:xfrm>
          <a:prstGeom prst="rect">
            <a:avLst/>
          </a:prstGeom>
        </p:spPr>
      </p:pic>
      <p:sp>
        <p:nvSpPr>
          <p:cNvPr id="36" name="Content Placeholder 2">
            <a:extLst>
              <a:ext uri="{FF2B5EF4-FFF2-40B4-BE49-F238E27FC236}">
                <a16:creationId xmlns:a16="http://schemas.microsoft.com/office/drawing/2014/main" id="{050495C7-DD2C-4479-B33C-113D30142B77}"/>
              </a:ext>
            </a:extLst>
          </p:cNvPr>
          <p:cNvSpPr>
            <a:spLocks noGrp="1"/>
          </p:cNvSpPr>
          <p:nvPr>
            <p:ph idx="1"/>
          </p:nvPr>
        </p:nvSpPr>
        <p:spPr>
          <a:xfrm>
            <a:off x="638945" y="1441272"/>
            <a:ext cx="3933055" cy="2855522"/>
          </a:xfrm>
        </p:spPr>
        <p:txBody>
          <a:bodyPr vert="horz" lIns="91440" tIns="45720" rIns="91440" bIns="0" rtlCol="0" anchor="t">
            <a:normAutofit/>
          </a:bodyPr>
          <a:lstStyle/>
          <a:p>
            <a:pPr>
              <a:buClr>
                <a:srgbClr val="0078A2"/>
              </a:buClr>
              <a:buFont typeface="Arial" panose="020B0604020202020204" pitchFamily="34" charset="0"/>
              <a:buChar char="•"/>
            </a:pPr>
            <a:r>
              <a:rPr lang="en-US" sz="2000" dirty="0"/>
              <a:t>Monitor access</a:t>
            </a:r>
          </a:p>
          <a:p>
            <a:pPr>
              <a:buClr>
                <a:srgbClr val="0078A2"/>
              </a:buClr>
              <a:buFont typeface="Arial" panose="020B0604020202020204" pitchFamily="34" charset="0"/>
              <a:buChar char="•"/>
            </a:pPr>
            <a:r>
              <a:rPr lang="en-US" sz="2000" dirty="0"/>
              <a:t>Inform indicators</a:t>
            </a:r>
          </a:p>
          <a:p>
            <a:pPr>
              <a:buClr>
                <a:srgbClr val="0078A2"/>
              </a:buClr>
              <a:buFont typeface="Arial" panose="020B0604020202020204" pitchFamily="34" charset="0"/>
              <a:buChar char="•"/>
            </a:pPr>
            <a:r>
              <a:rPr lang="en-US" sz="2000" dirty="0"/>
              <a:t>Disability “marker” in COMPASS</a:t>
            </a:r>
          </a:p>
          <a:p>
            <a:pPr>
              <a:buClr>
                <a:srgbClr val="0078A2"/>
              </a:buClr>
              <a:buFont typeface="Arial" panose="020B0604020202020204" pitchFamily="34" charset="0"/>
              <a:buChar char="•"/>
            </a:pPr>
            <a:r>
              <a:rPr lang="en-US" sz="2000" dirty="0"/>
              <a:t>Published reports</a:t>
            </a:r>
            <a:endParaRPr lang="en-GB" sz="2000" dirty="0">
              <a:cs typeface="Arial"/>
            </a:endParaRPr>
          </a:p>
        </p:txBody>
      </p:sp>
      <p:sp>
        <p:nvSpPr>
          <p:cNvPr id="38" name="Title 1">
            <a:extLst>
              <a:ext uri="{FF2B5EF4-FFF2-40B4-BE49-F238E27FC236}">
                <a16:creationId xmlns:a16="http://schemas.microsoft.com/office/drawing/2014/main" id="{425499BF-69C6-47FF-BAAC-7F29D660A4CD}"/>
              </a:ext>
            </a:extLst>
          </p:cNvPr>
          <p:cNvSpPr>
            <a:spLocks noGrp="1"/>
          </p:cNvSpPr>
          <p:nvPr>
            <p:ph type="title"/>
          </p:nvPr>
        </p:nvSpPr>
        <p:spPr>
          <a:xfrm>
            <a:off x="736600" y="1149"/>
            <a:ext cx="8226746" cy="968351"/>
          </a:xfrm>
        </p:spPr>
        <p:txBody>
          <a:bodyPr>
            <a:normAutofit/>
          </a:bodyPr>
          <a:lstStyle/>
          <a:p>
            <a:r>
              <a:rPr lang="en-US" sz="3000" dirty="0">
                <a:solidFill>
                  <a:schemeClr val="bg1"/>
                </a:solidFill>
              </a:rPr>
              <a:t>Monitoring disability inclusion</a:t>
            </a:r>
          </a:p>
        </p:txBody>
      </p:sp>
      <p:sp>
        <p:nvSpPr>
          <p:cNvPr id="5" name="Content Placeholder 2">
            <a:extLst>
              <a:ext uri="{FF2B5EF4-FFF2-40B4-BE49-F238E27FC236}">
                <a16:creationId xmlns:a16="http://schemas.microsoft.com/office/drawing/2014/main" id="{94DCC3A1-D0AD-4B26-BC59-BFF84C84794C}"/>
              </a:ext>
            </a:extLst>
          </p:cNvPr>
          <p:cNvSpPr txBox="1">
            <a:spLocks/>
          </p:cNvSpPr>
          <p:nvPr/>
        </p:nvSpPr>
        <p:spPr>
          <a:xfrm>
            <a:off x="4572000" y="1438632"/>
            <a:ext cx="3933055" cy="2855522"/>
          </a:xfrm>
          <a:prstGeom prst="rect">
            <a:avLst/>
          </a:prstGeom>
        </p:spPr>
        <p:txBody>
          <a:bodyPr vert="horz" lIns="91440" tIns="45720" rIns="91440" bIns="0" rtlCol="0" anchor="t">
            <a:noAutofit/>
          </a:bodyPr>
          <a:lstStyle>
            <a:lvl1pPr marL="342892" indent="-342892" algn="l" defTabSz="457189"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31" indent="-285743" algn="l" defTabSz="457189"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2972" indent="-228594" algn="l" defTabSz="457189"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8A2"/>
              </a:buClr>
              <a:buFont typeface="Arial" panose="020B0604020202020204" pitchFamily="34" charset="0"/>
              <a:buChar char="•"/>
            </a:pPr>
            <a:r>
              <a:rPr lang="en-US" sz="2000" dirty="0" err="1">
                <a:hlinkClick r:id="rId5"/>
              </a:rPr>
              <a:t>Discapacidad</a:t>
            </a:r>
            <a:r>
              <a:rPr lang="en-US" sz="2000" dirty="0">
                <a:hlinkClick r:id="rId5"/>
              </a:rPr>
              <a:t> y </a:t>
            </a:r>
            <a:r>
              <a:rPr lang="en-US" sz="2000" dirty="0" err="1">
                <a:hlinkClick r:id="rId5"/>
              </a:rPr>
              <a:t>Movilidad</a:t>
            </a:r>
            <a:r>
              <a:rPr lang="en-US" sz="2000" dirty="0">
                <a:hlinkClick r:id="rId5"/>
              </a:rPr>
              <a:t> Humana</a:t>
            </a:r>
            <a:endParaRPr lang="en-US" sz="2000" dirty="0"/>
          </a:p>
          <a:p>
            <a:pPr>
              <a:buClr>
                <a:srgbClr val="0078A2"/>
              </a:buClr>
              <a:buFont typeface="Arial" panose="020B0604020202020204" pitchFamily="34" charset="0"/>
              <a:buChar char="•"/>
            </a:pPr>
            <a:r>
              <a:rPr lang="en-US" sz="2000" dirty="0">
                <a:hlinkClick r:id="rId6"/>
              </a:rPr>
              <a:t>The power of inclusion- Mapping the Protection Responses for Persons with Disabilities Among Refugees in MENA</a:t>
            </a:r>
            <a:endParaRPr lang="en-US" sz="2000" dirty="0"/>
          </a:p>
          <a:p>
            <a:pPr>
              <a:buClr>
                <a:srgbClr val="0078A2"/>
              </a:buClr>
              <a:buFont typeface="Arial" panose="020B0604020202020204" pitchFamily="34" charset="0"/>
              <a:buChar char="•"/>
            </a:pPr>
            <a:r>
              <a:rPr lang="en-US" sz="2000" dirty="0">
                <a:hlinkClick r:id="rId7"/>
              </a:rPr>
              <a:t>UNHCR Global Report 2020 - UNHCR Flagship Reports</a:t>
            </a:r>
            <a:r>
              <a:rPr lang="en-US" sz="2000" dirty="0"/>
              <a:t> </a:t>
            </a:r>
          </a:p>
        </p:txBody>
      </p:sp>
    </p:spTree>
    <p:extLst>
      <p:ext uri="{BB962C8B-B14F-4D97-AF65-F5344CB8AC3E}">
        <p14:creationId xmlns:p14="http://schemas.microsoft.com/office/powerpoint/2010/main" val="189600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A4E91D6-5019-45BC-8301-4CF53A0323B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0" y="355600"/>
            <a:ext cx="9144000" cy="774192"/>
          </a:xfrm>
          <a:prstGeom prst="rect">
            <a:avLst/>
          </a:prstGeom>
        </p:spPr>
      </p:pic>
      <p:sp>
        <p:nvSpPr>
          <p:cNvPr id="36" name="Content Placeholder 2">
            <a:extLst>
              <a:ext uri="{FF2B5EF4-FFF2-40B4-BE49-F238E27FC236}">
                <a16:creationId xmlns:a16="http://schemas.microsoft.com/office/drawing/2014/main" id="{050495C7-DD2C-4479-B33C-113D30142B77}"/>
              </a:ext>
            </a:extLst>
          </p:cNvPr>
          <p:cNvSpPr>
            <a:spLocks noGrp="1"/>
          </p:cNvSpPr>
          <p:nvPr>
            <p:ph idx="1"/>
          </p:nvPr>
        </p:nvSpPr>
        <p:spPr>
          <a:xfrm>
            <a:off x="638944" y="1405760"/>
            <a:ext cx="6241249" cy="2500415"/>
          </a:xfrm>
        </p:spPr>
        <p:txBody>
          <a:bodyPr vert="horz" lIns="91440" tIns="45720" rIns="91440" bIns="0" rtlCol="0" anchor="t">
            <a:noAutofit/>
          </a:bodyPr>
          <a:lstStyle/>
          <a:p>
            <a:pPr>
              <a:buClr>
                <a:srgbClr val="0078A2"/>
              </a:buClr>
              <a:buFont typeface="Arial" panose="020B0604020202020204" pitchFamily="34" charset="0"/>
              <a:buChar char="•"/>
            </a:pPr>
            <a:r>
              <a:rPr lang="en-US" sz="2500" dirty="0"/>
              <a:t>Interventions should focus on mitigating barriers.</a:t>
            </a:r>
          </a:p>
          <a:p>
            <a:pPr>
              <a:buClr>
                <a:srgbClr val="0078A2"/>
              </a:buClr>
              <a:buFont typeface="Arial" panose="020B0604020202020204" pitchFamily="34" charset="0"/>
              <a:buChar char="•"/>
            </a:pPr>
            <a:r>
              <a:rPr lang="en-US" sz="2500" dirty="0"/>
              <a:t>Persons with disabilities have a variety of needs.</a:t>
            </a:r>
          </a:p>
          <a:p>
            <a:pPr>
              <a:buClr>
                <a:srgbClr val="0078A2"/>
              </a:buClr>
              <a:buFont typeface="Arial" panose="020B0604020202020204" pitchFamily="34" charset="0"/>
              <a:buChar char="•"/>
            </a:pPr>
            <a:r>
              <a:rPr lang="en-US" sz="2500" dirty="0"/>
              <a:t>There are actions that can be put in place even without data.</a:t>
            </a:r>
            <a:endParaRPr lang="en-GB" sz="2500" dirty="0">
              <a:cs typeface="Arial"/>
            </a:endParaRPr>
          </a:p>
        </p:txBody>
      </p:sp>
      <p:sp>
        <p:nvSpPr>
          <p:cNvPr id="38" name="Title 1">
            <a:extLst>
              <a:ext uri="{FF2B5EF4-FFF2-40B4-BE49-F238E27FC236}">
                <a16:creationId xmlns:a16="http://schemas.microsoft.com/office/drawing/2014/main" id="{425499BF-69C6-47FF-BAAC-7F29D660A4CD}"/>
              </a:ext>
            </a:extLst>
          </p:cNvPr>
          <p:cNvSpPr>
            <a:spLocks noGrp="1"/>
          </p:cNvSpPr>
          <p:nvPr>
            <p:ph type="title"/>
          </p:nvPr>
        </p:nvSpPr>
        <p:spPr>
          <a:xfrm>
            <a:off x="736600" y="1149"/>
            <a:ext cx="8226746" cy="968351"/>
          </a:xfrm>
        </p:spPr>
        <p:txBody>
          <a:bodyPr>
            <a:normAutofit/>
          </a:bodyPr>
          <a:lstStyle/>
          <a:p>
            <a:r>
              <a:rPr lang="en-US" sz="3000" dirty="0">
                <a:solidFill>
                  <a:schemeClr val="bg1"/>
                </a:solidFill>
              </a:rPr>
              <a:t>Key messages</a:t>
            </a:r>
          </a:p>
        </p:txBody>
      </p:sp>
    </p:spTree>
    <p:extLst>
      <p:ext uri="{BB962C8B-B14F-4D97-AF65-F5344CB8AC3E}">
        <p14:creationId xmlns:p14="http://schemas.microsoft.com/office/powerpoint/2010/main" val="389974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A4E91D6-5019-45BC-8301-4CF53A0323B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0" y="355600"/>
            <a:ext cx="9144000" cy="774192"/>
          </a:xfrm>
          <a:prstGeom prst="rect">
            <a:avLst/>
          </a:prstGeom>
        </p:spPr>
      </p:pic>
      <p:sp>
        <p:nvSpPr>
          <p:cNvPr id="38" name="Title 1">
            <a:extLst>
              <a:ext uri="{FF2B5EF4-FFF2-40B4-BE49-F238E27FC236}">
                <a16:creationId xmlns:a16="http://schemas.microsoft.com/office/drawing/2014/main" id="{425499BF-69C6-47FF-BAAC-7F29D660A4CD}"/>
              </a:ext>
            </a:extLst>
          </p:cNvPr>
          <p:cNvSpPr>
            <a:spLocks noGrp="1"/>
          </p:cNvSpPr>
          <p:nvPr>
            <p:ph type="title"/>
          </p:nvPr>
        </p:nvSpPr>
        <p:spPr>
          <a:xfrm>
            <a:off x="736600" y="1149"/>
            <a:ext cx="8226746" cy="968351"/>
          </a:xfrm>
        </p:spPr>
        <p:txBody>
          <a:bodyPr>
            <a:normAutofit/>
          </a:bodyPr>
          <a:lstStyle/>
          <a:p>
            <a:r>
              <a:rPr lang="en-US" sz="3000" dirty="0">
                <a:solidFill>
                  <a:schemeClr val="bg1"/>
                </a:solidFill>
              </a:rPr>
              <a:t>Evaluation</a:t>
            </a:r>
          </a:p>
        </p:txBody>
      </p:sp>
    </p:spTree>
    <p:extLst>
      <p:ext uri="{BB962C8B-B14F-4D97-AF65-F5344CB8AC3E}">
        <p14:creationId xmlns:p14="http://schemas.microsoft.com/office/powerpoint/2010/main" val="15139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A4E91D6-5019-45BC-8301-4CF53A0323B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0" y="355600"/>
            <a:ext cx="9144000" cy="774192"/>
          </a:xfrm>
          <a:prstGeom prst="rect">
            <a:avLst/>
          </a:prstGeom>
        </p:spPr>
      </p:pic>
      <p:sp>
        <p:nvSpPr>
          <p:cNvPr id="36" name="Content Placeholder 2">
            <a:extLst>
              <a:ext uri="{FF2B5EF4-FFF2-40B4-BE49-F238E27FC236}">
                <a16:creationId xmlns:a16="http://schemas.microsoft.com/office/drawing/2014/main" id="{050495C7-DD2C-4479-B33C-113D30142B77}"/>
              </a:ext>
            </a:extLst>
          </p:cNvPr>
          <p:cNvSpPr>
            <a:spLocks noGrp="1"/>
          </p:cNvSpPr>
          <p:nvPr>
            <p:ph idx="1"/>
          </p:nvPr>
        </p:nvSpPr>
        <p:spPr>
          <a:xfrm>
            <a:off x="638945" y="1441272"/>
            <a:ext cx="3933055" cy="2855522"/>
          </a:xfrm>
        </p:spPr>
        <p:txBody>
          <a:bodyPr vert="horz" lIns="91440" tIns="45720" rIns="91440" bIns="0" rtlCol="0" anchor="t">
            <a:normAutofit/>
          </a:bodyPr>
          <a:lstStyle/>
          <a:p>
            <a:pPr>
              <a:buClr>
                <a:srgbClr val="0078A2"/>
              </a:buClr>
              <a:buFont typeface="Arial" panose="020B0604020202020204" pitchFamily="34" charset="0"/>
              <a:buChar char="•"/>
            </a:pPr>
            <a:r>
              <a:rPr lang="en-US" sz="1400" dirty="0">
                <a:hlinkClick r:id="rId5"/>
              </a:rPr>
              <a:t>The Washington Group on Disability Statistics - Home</a:t>
            </a:r>
            <a:endParaRPr lang="en-US" sz="1400" dirty="0"/>
          </a:p>
          <a:p>
            <a:pPr>
              <a:buClr>
                <a:srgbClr val="0078A2"/>
              </a:buClr>
              <a:buFont typeface="Arial" panose="020B0604020202020204" pitchFamily="34" charset="0"/>
              <a:buChar char="•"/>
            </a:pPr>
            <a:r>
              <a:rPr lang="en-US" sz="1400" dirty="0">
                <a:hlinkClick r:id="rId6"/>
              </a:rPr>
              <a:t>UNHCR Guidance</a:t>
            </a:r>
            <a:r>
              <a:rPr lang="en-US" sz="1400" dirty="0"/>
              <a:t> – Identification of persons with disabilities at Registration and other data collection efforts</a:t>
            </a:r>
          </a:p>
          <a:p>
            <a:pPr>
              <a:buClr>
                <a:srgbClr val="0078A2"/>
              </a:buClr>
              <a:buFont typeface="Arial" panose="020B0604020202020204" pitchFamily="34" charset="0"/>
              <a:buChar char="•"/>
            </a:pPr>
            <a:r>
              <a:rPr lang="en-US" sz="1400" dirty="0">
                <a:hlinkClick r:id="rId7"/>
              </a:rPr>
              <a:t>Disability Statistics in Humanitarian Action | Humanity &amp; Inclusion</a:t>
            </a:r>
            <a:r>
              <a:rPr lang="en-US" sz="1400" dirty="0"/>
              <a:t> (e-learning)</a:t>
            </a:r>
          </a:p>
          <a:p>
            <a:pPr>
              <a:buClr>
                <a:srgbClr val="0078A2"/>
              </a:buClr>
              <a:buFont typeface="Arial" panose="020B0604020202020204" pitchFamily="34" charset="0"/>
              <a:buChar char="•"/>
            </a:pPr>
            <a:r>
              <a:rPr lang="en-US" sz="1400" dirty="0"/>
              <a:t>Resettlement Assessment Tool – Refugees with Disabilities</a:t>
            </a:r>
          </a:p>
          <a:p>
            <a:pPr>
              <a:buClr>
                <a:srgbClr val="0078A2"/>
              </a:buClr>
              <a:buFont typeface="Arial" panose="020B0604020202020204" pitchFamily="34" charset="0"/>
              <a:buChar char="•"/>
            </a:pPr>
            <a:r>
              <a:rPr lang="en-US" sz="1400" dirty="0"/>
              <a:t>Supporting participation of persons with disabilities across all cycles of participatory assessments </a:t>
            </a:r>
            <a:endParaRPr lang="en-GB" sz="1400" dirty="0">
              <a:cs typeface="Arial"/>
            </a:endParaRPr>
          </a:p>
        </p:txBody>
      </p:sp>
      <p:sp>
        <p:nvSpPr>
          <p:cNvPr id="38" name="Title 1">
            <a:extLst>
              <a:ext uri="{FF2B5EF4-FFF2-40B4-BE49-F238E27FC236}">
                <a16:creationId xmlns:a16="http://schemas.microsoft.com/office/drawing/2014/main" id="{425499BF-69C6-47FF-BAAC-7F29D660A4CD}"/>
              </a:ext>
            </a:extLst>
          </p:cNvPr>
          <p:cNvSpPr>
            <a:spLocks noGrp="1"/>
          </p:cNvSpPr>
          <p:nvPr>
            <p:ph type="title"/>
          </p:nvPr>
        </p:nvSpPr>
        <p:spPr>
          <a:xfrm>
            <a:off x="736600" y="1149"/>
            <a:ext cx="8226746" cy="968351"/>
          </a:xfrm>
        </p:spPr>
        <p:txBody>
          <a:bodyPr>
            <a:normAutofit/>
          </a:bodyPr>
          <a:lstStyle/>
          <a:p>
            <a:r>
              <a:rPr lang="en-US" sz="3000" dirty="0">
                <a:solidFill>
                  <a:schemeClr val="bg1"/>
                </a:solidFill>
              </a:rPr>
              <a:t>Resources</a:t>
            </a:r>
          </a:p>
        </p:txBody>
      </p:sp>
      <p:sp>
        <p:nvSpPr>
          <p:cNvPr id="5" name="Content Placeholder 2">
            <a:extLst>
              <a:ext uri="{FF2B5EF4-FFF2-40B4-BE49-F238E27FC236}">
                <a16:creationId xmlns:a16="http://schemas.microsoft.com/office/drawing/2014/main" id="{94DCC3A1-D0AD-4B26-BC59-BFF84C84794C}"/>
              </a:ext>
            </a:extLst>
          </p:cNvPr>
          <p:cNvSpPr txBox="1">
            <a:spLocks/>
          </p:cNvSpPr>
          <p:nvPr/>
        </p:nvSpPr>
        <p:spPr>
          <a:xfrm>
            <a:off x="4572000" y="1438632"/>
            <a:ext cx="3933055" cy="2855522"/>
          </a:xfrm>
          <a:prstGeom prst="rect">
            <a:avLst/>
          </a:prstGeom>
        </p:spPr>
        <p:txBody>
          <a:bodyPr vert="horz" lIns="91440" tIns="45720" rIns="91440" bIns="0" rtlCol="0" anchor="t">
            <a:normAutofit/>
          </a:bodyPr>
          <a:lstStyle>
            <a:lvl1pPr marL="342892" indent="-342892" algn="l" defTabSz="457189"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31" indent="-285743" algn="l" defTabSz="457189"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2972" indent="-228594" algn="l" defTabSz="457189"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8A2"/>
              </a:buClr>
              <a:buFont typeface="Arial" panose="020B0604020202020204" pitchFamily="34" charset="0"/>
              <a:buChar char="•"/>
            </a:pPr>
            <a:r>
              <a:rPr lang="en-US" sz="1400" dirty="0">
                <a:hlinkClick r:id="rId8"/>
              </a:rPr>
              <a:t>IASC Guidelines, Inclusion of Persons with Disabilities in Humanitarian Action, 2019 | IASC</a:t>
            </a:r>
            <a:endParaRPr lang="en-US" sz="1400" dirty="0"/>
          </a:p>
          <a:p>
            <a:pPr>
              <a:buClr>
                <a:srgbClr val="0078A2"/>
              </a:buClr>
              <a:buFont typeface="Arial" panose="020B0604020202020204" pitchFamily="34" charset="0"/>
              <a:buChar char="•"/>
            </a:pPr>
            <a:r>
              <a:rPr lang="en-US" sz="1400" dirty="0" err="1">
                <a:hlinkClick r:id="rId9"/>
              </a:rPr>
              <a:t>Refworld</a:t>
            </a:r>
            <a:r>
              <a:rPr lang="en-US" sz="1400" dirty="0">
                <a:hlinkClick r:id="rId9"/>
              </a:rPr>
              <a:t> | Need to Know Guidance: Working with Persons with Disabilities in Forced Displacement</a:t>
            </a:r>
            <a:r>
              <a:rPr lang="en-US" sz="1400" dirty="0"/>
              <a:t> (EN-AR-FR-SP)</a:t>
            </a:r>
          </a:p>
          <a:p>
            <a:pPr>
              <a:buClr>
                <a:srgbClr val="0078A2"/>
              </a:buClr>
              <a:buFont typeface="Arial" panose="020B0604020202020204" pitchFamily="34" charset="0"/>
              <a:buChar char="•"/>
            </a:pPr>
            <a:r>
              <a:rPr lang="en-US" sz="1400" dirty="0">
                <a:hlinkClick r:id="rId10"/>
              </a:rPr>
              <a:t>UNHCR - Working with Persons with Disabilities in Forced Displacement Facilitator's Guide</a:t>
            </a:r>
            <a:endParaRPr lang="en-US" sz="1400" dirty="0"/>
          </a:p>
          <a:p>
            <a:pPr>
              <a:buClr>
                <a:srgbClr val="0078A2"/>
              </a:buClr>
              <a:buFont typeface="Arial" panose="020B0604020202020204" pitchFamily="34" charset="0"/>
              <a:buChar char="•"/>
            </a:pPr>
            <a:r>
              <a:rPr lang="en-US" sz="1400" dirty="0">
                <a:hlinkClick r:id="rId11"/>
              </a:rPr>
              <a:t>Guidance on strengthening disability inclusion in Humanitarian Response Plans - World | </a:t>
            </a:r>
            <a:r>
              <a:rPr lang="en-US" sz="1400" dirty="0" err="1">
                <a:hlinkClick r:id="rId11"/>
              </a:rPr>
              <a:t>ReliefWeb</a:t>
            </a:r>
            <a:endParaRPr lang="en-US" sz="1400" dirty="0"/>
          </a:p>
        </p:txBody>
      </p:sp>
    </p:spTree>
    <p:extLst>
      <p:ext uri="{BB962C8B-B14F-4D97-AF65-F5344CB8AC3E}">
        <p14:creationId xmlns:p14="http://schemas.microsoft.com/office/powerpoint/2010/main" val="280301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0" y="355600"/>
            <a:ext cx="9144000" cy="774192"/>
          </a:xfrm>
          <a:prstGeom prst="rect">
            <a:avLst/>
          </a:prstGeom>
        </p:spPr>
      </p:pic>
      <p:sp>
        <p:nvSpPr>
          <p:cNvPr id="2" name="Title 1">
            <a:extLst>
              <a:ext uri="{FF2B5EF4-FFF2-40B4-BE49-F238E27FC236}">
                <a16:creationId xmlns:a16="http://schemas.microsoft.com/office/drawing/2014/main" id="{40580534-A2BA-4D71-BA30-1EB7B2B16423}"/>
              </a:ext>
            </a:extLst>
          </p:cNvPr>
          <p:cNvSpPr>
            <a:spLocks noGrp="1"/>
          </p:cNvSpPr>
          <p:nvPr>
            <p:ph type="title"/>
          </p:nvPr>
        </p:nvSpPr>
        <p:spPr>
          <a:xfrm>
            <a:off x="736600" y="1149"/>
            <a:ext cx="8226746" cy="968351"/>
          </a:xfrm>
        </p:spPr>
        <p:txBody>
          <a:bodyPr>
            <a:normAutofit/>
          </a:bodyPr>
          <a:lstStyle/>
          <a:p>
            <a:r>
              <a:rPr lang="en-US" sz="3000" dirty="0">
                <a:solidFill>
                  <a:schemeClr val="bg1"/>
                </a:solidFill>
              </a:rPr>
              <a:t>Ground rules and accessibility</a:t>
            </a:r>
            <a:endParaRPr lang="en-GB" sz="3000" dirty="0">
              <a:solidFill>
                <a:schemeClr val="bg1"/>
              </a:solidFill>
            </a:endParaRPr>
          </a:p>
        </p:txBody>
      </p:sp>
      <p:sp>
        <p:nvSpPr>
          <p:cNvPr id="3" name="Content Placeholder 2">
            <a:extLst>
              <a:ext uri="{FF2B5EF4-FFF2-40B4-BE49-F238E27FC236}">
                <a16:creationId xmlns:a16="http://schemas.microsoft.com/office/drawing/2014/main" id="{655F0199-4434-4CEA-BBDB-5E3AFF5A4E2E}"/>
              </a:ext>
            </a:extLst>
          </p:cNvPr>
          <p:cNvSpPr>
            <a:spLocks noGrp="1"/>
          </p:cNvSpPr>
          <p:nvPr>
            <p:ph idx="1"/>
          </p:nvPr>
        </p:nvSpPr>
        <p:spPr>
          <a:xfrm>
            <a:off x="4477110" y="1405760"/>
            <a:ext cx="4016899" cy="3021510"/>
          </a:xfrm>
        </p:spPr>
        <p:txBody>
          <a:bodyPr vert="horz" lIns="91440" tIns="45720" rIns="91440" bIns="0" rtlCol="0" anchor="t">
            <a:normAutofit/>
          </a:bodyPr>
          <a:lstStyle/>
          <a:p>
            <a:pPr>
              <a:buClr>
                <a:srgbClr val="0078A2"/>
              </a:buClr>
            </a:pPr>
            <a:r>
              <a:rPr lang="en-US" sz="2400" dirty="0"/>
              <a:t>Say your name when speaking</a:t>
            </a:r>
          </a:p>
          <a:p>
            <a:pPr>
              <a:buClr>
                <a:srgbClr val="0078A2"/>
              </a:buClr>
            </a:pPr>
            <a:r>
              <a:rPr lang="en-US" sz="2400" dirty="0"/>
              <a:t>Allow time for interpretation</a:t>
            </a:r>
          </a:p>
          <a:p>
            <a:pPr>
              <a:buClr>
                <a:srgbClr val="0078A2"/>
              </a:buClr>
            </a:pPr>
            <a:r>
              <a:rPr lang="en-US" sz="2400" dirty="0"/>
              <a:t>Use captions if available</a:t>
            </a:r>
          </a:p>
          <a:p>
            <a:pPr>
              <a:buClr>
                <a:srgbClr val="0078A2"/>
              </a:buClr>
            </a:pPr>
            <a:r>
              <a:rPr lang="en-US" sz="2400" dirty="0"/>
              <a:t>Describe images</a:t>
            </a:r>
            <a:endParaRPr lang="en-GB" sz="2400" dirty="0">
              <a:cs typeface="Arial"/>
            </a:endParaRPr>
          </a:p>
        </p:txBody>
      </p:sp>
      <p:pic>
        <p:nvPicPr>
          <p:cNvPr id="6" name="Content Placeholder 4" descr="Photo caption: Logos of different types of accessibility features for hearing, visual, cognitive, physical and other disabilities">
            <a:extLst>
              <a:ext uri="{FF2B5EF4-FFF2-40B4-BE49-F238E27FC236}">
                <a16:creationId xmlns:a16="http://schemas.microsoft.com/office/drawing/2014/main" id="{3838352E-90A7-47FD-9588-F13036BA154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1798" y="1439853"/>
            <a:ext cx="3778392" cy="2333157"/>
          </a:xfrm>
          <a:prstGeom prst="rect">
            <a:avLst/>
          </a:prstGeom>
          <a:noFill/>
        </p:spPr>
      </p:pic>
    </p:spTree>
    <p:extLst>
      <p:ext uri="{BB962C8B-B14F-4D97-AF65-F5344CB8AC3E}">
        <p14:creationId xmlns:p14="http://schemas.microsoft.com/office/powerpoint/2010/main" val="40165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0" y="355600"/>
            <a:ext cx="9144000" cy="774192"/>
          </a:xfrm>
          <a:prstGeom prst="rect">
            <a:avLst/>
          </a:prstGeom>
        </p:spPr>
      </p:pic>
      <p:sp>
        <p:nvSpPr>
          <p:cNvPr id="2" name="Title 1">
            <a:extLst>
              <a:ext uri="{FF2B5EF4-FFF2-40B4-BE49-F238E27FC236}">
                <a16:creationId xmlns:a16="http://schemas.microsoft.com/office/drawing/2014/main" id="{40580534-A2BA-4D71-BA30-1EB7B2B16423}"/>
              </a:ext>
            </a:extLst>
          </p:cNvPr>
          <p:cNvSpPr>
            <a:spLocks noGrp="1"/>
          </p:cNvSpPr>
          <p:nvPr>
            <p:ph type="title"/>
          </p:nvPr>
        </p:nvSpPr>
        <p:spPr>
          <a:xfrm>
            <a:off x="736600" y="1149"/>
            <a:ext cx="8226746" cy="968351"/>
          </a:xfrm>
        </p:spPr>
        <p:txBody>
          <a:bodyPr>
            <a:normAutofit/>
          </a:bodyPr>
          <a:lstStyle/>
          <a:p>
            <a:r>
              <a:rPr lang="en-US" sz="3000" dirty="0">
                <a:solidFill>
                  <a:schemeClr val="bg1"/>
                </a:solidFill>
              </a:rPr>
              <a:t>What we will cover today</a:t>
            </a:r>
            <a:endParaRPr lang="en-GB" sz="3000" dirty="0">
              <a:solidFill>
                <a:schemeClr val="bg1"/>
              </a:solidFill>
            </a:endParaRPr>
          </a:p>
        </p:txBody>
      </p:sp>
      <p:sp>
        <p:nvSpPr>
          <p:cNvPr id="3" name="Content Placeholder 2">
            <a:extLst>
              <a:ext uri="{FF2B5EF4-FFF2-40B4-BE49-F238E27FC236}">
                <a16:creationId xmlns:a16="http://schemas.microsoft.com/office/drawing/2014/main" id="{655F0199-4434-4CEA-BBDB-5E3AFF5A4E2E}"/>
              </a:ext>
            </a:extLst>
          </p:cNvPr>
          <p:cNvSpPr>
            <a:spLocks noGrp="1"/>
          </p:cNvSpPr>
          <p:nvPr>
            <p:ph idx="1"/>
          </p:nvPr>
        </p:nvSpPr>
        <p:spPr>
          <a:xfrm>
            <a:off x="638945" y="1405760"/>
            <a:ext cx="5966041" cy="3021510"/>
          </a:xfrm>
        </p:spPr>
        <p:txBody>
          <a:bodyPr vert="horz" lIns="91440" tIns="45720" rIns="91440" bIns="0" rtlCol="0" anchor="t">
            <a:normAutofit/>
          </a:bodyPr>
          <a:lstStyle/>
          <a:p>
            <a:pPr>
              <a:buClr>
                <a:srgbClr val="0078A2"/>
              </a:buClr>
            </a:pPr>
            <a:r>
              <a:rPr lang="en-US" sz="2500" dirty="0"/>
              <a:t>How to enhance the accessibility of data collection processes?</a:t>
            </a:r>
          </a:p>
          <a:p>
            <a:pPr>
              <a:buClr>
                <a:srgbClr val="0078A2"/>
              </a:buClr>
            </a:pPr>
            <a:r>
              <a:rPr lang="en-US" sz="2500" dirty="0"/>
              <a:t>How to provide additional support to allow equal access to data collection processes?</a:t>
            </a:r>
          </a:p>
          <a:p>
            <a:pPr>
              <a:buClr>
                <a:srgbClr val="0078A2"/>
              </a:buClr>
            </a:pPr>
            <a:r>
              <a:rPr lang="en-US" sz="2500" dirty="0"/>
              <a:t>Which actions can be put in place for disability inclusion?</a:t>
            </a:r>
          </a:p>
        </p:txBody>
      </p:sp>
    </p:spTree>
    <p:extLst>
      <p:ext uri="{BB962C8B-B14F-4D97-AF65-F5344CB8AC3E}">
        <p14:creationId xmlns:p14="http://schemas.microsoft.com/office/powerpoint/2010/main" val="184235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8A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9BF88F-3630-48FE-A14B-E8527AD1E8EF}"/>
              </a:ext>
            </a:extLst>
          </p:cNvPr>
          <p:cNvSpPr/>
          <p:nvPr/>
        </p:nvSpPr>
        <p:spPr>
          <a:xfrm>
            <a:off x="674949" y="1191167"/>
            <a:ext cx="7794101" cy="1576394"/>
          </a:xfrm>
          <a:prstGeom prst="rect">
            <a:avLst/>
          </a:prstGeom>
        </p:spPr>
        <p:txBody>
          <a:bodyPr wrap="square">
            <a:spAutoFit/>
          </a:bodyPr>
          <a:lstStyle/>
          <a:p>
            <a:pPr algn="ctr">
              <a:lnSpc>
                <a:spcPct val="110000"/>
              </a:lnSpc>
            </a:pPr>
            <a:r>
              <a:rPr lang="en-US" sz="3000" dirty="0">
                <a:solidFill>
                  <a:srgbClr val="FFFFFF"/>
                </a:solidFill>
              </a:rPr>
              <a:t>APPLYING STRATEGIES FOR THE INCLUSION OF PERSONS WITH DISABILITIES USING DATA COLLECTED </a:t>
            </a:r>
          </a:p>
        </p:txBody>
      </p:sp>
      <p:sp>
        <p:nvSpPr>
          <p:cNvPr id="6" name="Subtitle 2">
            <a:extLst>
              <a:ext uri="{FF2B5EF4-FFF2-40B4-BE49-F238E27FC236}">
                <a16:creationId xmlns:a16="http://schemas.microsoft.com/office/drawing/2014/main" id="{A8D1592D-F4D5-4628-BB8B-2BD0010F7FC2}"/>
              </a:ext>
            </a:extLst>
          </p:cNvPr>
          <p:cNvSpPr txBox="1">
            <a:spLocks/>
          </p:cNvSpPr>
          <p:nvPr/>
        </p:nvSpPr>
        <p:spPr>
          <a:xfrm>
            <a:off x="182479" y="2774594"/>
            <a:ext cx="8810063" cy="1445895"/>
          </a:xfrm>
          <a:prstGeom prst="rect">
            <a:avLst/>
          </a:prstGeom>
        </p:spPr>
        <p:txBody>
          <a:bodyPr vert="horz" lIns="91440" tIns="45720" rIns="91440" bIns="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1" dirty="0">
                <a:solidFill>
                  <a:schemeClr val="accent1">
                    <a:lumMod val="20000"/>
                    <a:lumOff val="80000"/>
                  </a:schemeClr>
                </a:solidFill>
              </a:rPr>
              <a:t>Part 3</a:t>
            </a:r>
          </a:p>
        </p:txBody>
      </p:sp>
    </p:spTree>
    <p:extLst>
      <p:ext uri="{BB962C8B-B14F-4D97-AF65-F5344CB8AC3E}">
        <p14:creationId xmlns:p14="http://schemas.microsoft.com/office/powerpoint/2010/main" val="190754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7" name="Rounded Rectangle 24">
            <a:extLst>
              <a:ext uri="{FF2B5EF4-FFF2-40B4-BE49-F238E27FC236}">
                <a16:creationId xmlns:a16="http://schemas.microsoft.com/office/drawing/2014/main" id="{ADB23BDC-E48C-422B-88D1-D454A2D0E354}"/>
              </a:ext>
            </a:extLst>
          </p:cNvPr>
          <p:cNvSpPr/>
          <p:nvPr/>
        </p:nvSpPr>
        <p:spPr>
          <a:xfrm>
            <a:off x="0" y="585788"/>
            <a:ext cx="9144000" cy="457200"/>
          </a:xfrm>
          <a:prstGeom prst="rect">
            <a:avLst/>
          </a:prstGeom>
          <a:solidFill>
            <a:schemeClr val="bg1">
              <a:lumMod val="85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1" b="1" dirty="0">
              <a:solidFill>
                <a:srgbClr val="FFFFFF"/>
              </a:solidFill>
            </a:endParaRPr>
          </a:p>
        </p:txBody>
      </p:sp>
      <p:sp>
        <p:nvSpPr>
          <p:cNvPr id="39" name="Rounded Rectangle 24">
            <a:extLst>
              <a:ext uri="{FF2B5EF4-FFF2-40B4-BE49-F238E27FC236}">
                <a16:creationId xmlns:a16="http://schemas.microsoft.com/office/drawing/2014/main" id="{E6E32F0B-5EE5-46EB-A05A-EE23C34223F5}"/>
              </a:ext>
            </a:extLst>
          </p:cNvPr>
          <p:cNvSpPr/>
          <p:nvPr/>
        </p:nvSpPr>
        <p:spPr>
          <a:xfrm>
            <a:off x="1859808" y="585788"/>
            <a:ext cx="1737360"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1" b="1" dirty="0">
                <a:solidFill>
                  <a:srgbClr val="FFFFFF"/>
                </a:solidFill>
              </a:rPr>
              <a:t>Accessibility of information</a:t>
            </a:r>
          </a:p>
        </p:txBody>
      </p:sp>
      <p:sp>
        <p:nvSpPr>
          <p:cNvPr id="41" name="Rounded Rectangle 24">
            <a:extLst>
              <a:ext uri="{FF2B5EF4-FFF2-40B4-BE49-F238E27FC236}">
                <a16:creationId xmlns:a16="http://schemas.microsoft.com/office/drawing/2014/main" id="{950D564C-6B7C-4BB0-8060-F0E790EDEDC7}"/>
              </a:ext>
            </a:extLst>
          </p:cNvPr>
          <p:cNvSpPr/>
          <p:nvPr/>
        </p:nvSpPr>
        <p:spPr>
          <a:xfrm>
            <a:off x="5593847" y="585788"/>
            <a:ext cx="1737360"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1" b="1" dirty="0">
                <a:solidFill>
                  <a:srgbClr val="FFFFFF"/>
                </a:solidFill>
              </a:rPr>
              <a:t>Accessibility of communication</a:t>
            </a:r>
          </a:p>
        </p:txBody>
      </p:sp>
      <p:pic>
        <p:nvPicPr>
          <p:cNvPr id="43" name="Graphic 42" descr="Braille">
            <a:extLst>
              <a:ext uri="{FF2B5EF4-FFF2-40B4-BE49-F238E27FC236}">
                <a16:creationId xmlns:a16="http://schemas.microsoft.com/office/drawing/2014/main" id="{6B98F7BE-EC39-4C7B-B4FC-26D60BE2378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79174" y="2495686"/>
            <a:ext cx="914400" cy="914400"/>
          </a:xfrm>
          <a:prstGeom prst="rect">
            <a:avLst/>
          </a:prstGeom>
        </p:spPr>
      </p:pic>
      <p:pic>
        <p:nvPicPr>
          <p:cNvPr id="44" name="Graphic 43" descr="Blind">
            <a:extLst>
              <a:ext uri="{FF2B5EF4-FFF2-40B4-BE49-F238E27FC236}">
                <a16:creationId xmlns:a16="http://schemas.microsoft.com/office/drawing/2014/main" id="{7C0E5FCF-3EEA-41A3-99FF-63BE6991495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94013" y="1575798"/>
            <a:ext cx="914400" cy="914400"/>
          </a:xfrm>
          <a:prstGeom prst="rect">
            <a:avLst/>
          </a:prstGeom>
        </p:spPr>
      </p:pic>
      <p:pic>
        <p:nvPicPr>
          <p:cNvPr id="45" name="Graphic 44" descr="Sign Language">
            <a:extLst>
              <a:ext uri="{FF2B5EF4-FFF2-40B4-BE49-F238E27FC236}">
                <a16:creationId xmlns:a16="http://schemas.microsoft.com/office/drawing/2014/main" id="{A0F6DBD3-2F03-49F3-864F-DB6B8480CB9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72874" y="2510894"/>
            <a:ext cx="914400" cy="914400"/>
          </a:xfrm>
          <a:prstGeom prst="rect">
            <a:avLst/>
          </a:prstGeom>
        </p:spPr>
      </p:pic>
      <p:pic>
        <p:nvPicPr>
          <p:cNvPr id="46" name="Graphic 45" descr="Subtitles RTL">
            <a:extLst>
              <a:ext uri="{FF2B5EF4-FFF2-40B4-BE49-F238E27FC236}">
                <a16:creationId xmlns:a16="http://schemas.microsoft.com/office/drawing/2014/main" id="{E899150A-C2C3-49CD-AF3E-8DC9B0FFAB9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165367" y="2567520"/>
            <a:ext cx="914400" cy="914400"/>
          </a:xfrm>
          <a:prstGeom prst="rect">
            <a:avLst/>
          </a:prstGeom>
        </p:spPr>
      </p:pic>
      <p:pic>
        <p:nvPicPr>
          <p:cNvPr id="47" name="Graphic 46" descr="Speaker Phone">
            <a:extLst>
              <a:ext uri="{FF2B5EF4-FFF2-40B4-BE49-F238E27FC236}">
                <a16:creationId xmlns:a16="http://schemas.microsoft.com/office/drawing/2014/main" id="{B074B167-E73E-4320-92C7-A48ECF5FBA9D}"/>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92527" y="2495686"/>
            <a:ext cx="914400" cy="914400"/>
          </a:xfrm>
          <a:prstGeom prst="rect">
            <a:avLst/>
          </a:prstGeom>
        </p:spPr>
      </p:pic>
      <p:pic>
        <p:nvPicPr>
          <p:cNvPr id="48" name="Graphic 47" descr="Deaf">
            <a:extLst>
              <a:ext uri="{FF2B5EF4-FFF2-40B4-BE49-F238E27FC236}">
                <a16:creationId xmlns:a16="http://schemas.microsoft.com/office/drawing/2014/main" id="{417B08E4-8763-4933-BA5D-E576E472B504}"/>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263667" y="1577630"/>
            <a:ext cx="914400" cy="914400"/>
          </a:xfrm>
          <a:prstGeom prst="rect">
            <a:avLst/>
          </a:prstGeom>
        </p:spPr>
      </p:pic>
      <p:sp>
        <p:nvSpPr>
          <p:cNvPr id="49" name="Rounded Rectangle 24">
            <a:extLst>
              <a:ext uri="{FF2B5EF4-FFF2-40B4-BE49-F238E27FC236}">
                <a16:creationId xmlns:a16="http://schemas.microsoft.com/office/drawing/2014/main" id="{32BA5680-27DD-46E8-B821-7F6CC2B371F7}"/>
              </a:ext>
            </a:extLst>
          </p:cNvPr>
          <p:cNvSpPr/>
          <p:nvPr/>
        </p:nvSpPr>
        <p:spPr>
          <a:xfrm>
            <a:off x="3343489" y="3834336"/>
            <a:ext cx="2586743"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1" b="1" dirty="0">
                <a:solidFill>
                  <a:srgbClr val="FFFFFF"/>
                </a:solidFill>
              </a:rPr>
              <a:t>Universal design</a:t>
            </a:r>
          </a:p>
        </p:txBody>
      </p:sp>
      <p:cxnSp>
        <p:nvCxnSpPr>
          <p:cNvPr id="50" name="Straight Connector 49">
            <a:extLst>
              <a:ext uri="{FF2B5EF4-FFF2-40B4-BE49-F238E27FC236}">
                <a16:creationId xmlns:a16="http://schemas.microsoft.com/office/drawing/2014/main" id="{4EBA2D62-CE32-4180-8B34-CB23AB75D808}"/>
              </a:ext>
            </a:extLst>
          </p:cNvPr>
          <p:cNvCxnSpPr/>
          <p:nvPr/>
        </p:nvCxnSpPr>
        <p:spPr>
          <a:xfrm>
            <a:off x="4635500" y="585788"/>
            <a:ext cx="0" cy="3084512"/>
          </a:xfrm>
          <a:prstGeom prst="line">
            <a:avLst/>
          </a:prstGeom>
          <a:ln>
            <a:solidFill>
              <a:srgbClr val="0078A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98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Rounded Rectangle 24">
            <a:extLst>
              <a:ext uri="{FF2B5EF4-FFF2-40B4-BE49-F238E27FC236}">
                <a16:creationId xmlns:a16="http://schemas.microsoft.com/office/drawing/2014/main" id="{7E3E00BF-AF2A-4985-AFFB-69A1C2221FD3}"/>
              </a:ext>
            </a:extLst>
          </p:cNvPr>
          <p:cNvSpPr/>
          <p:nvPr/>
        </p:nvSpPr>
        <p:spPr>
          <a:xfrm>
            <a:off x="0" y="585788"/>
            <a:ext cx="9144000" cy="457200"/>
          </a:xfrm>
          <a:prstGeom prst="rect">
            <a:avLst/>
          </a:prstGeom>
          <a:solidFill>
            <a:schemeClr val="bg1">
              <a:lumMod val="85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1" b="1" dirty="0">
              <a:solidFill>
                <a:srgbClr val="FFFFFF"/>
              </a:solidFill>
            </a:endParaRPr>
          </a:p>
        </p:txBody>
      </p:sp>
      <p:sp>
        <p:nvSpPr>
          <p:cNvPr id="12" name="Content Placeholder 2">
            <a:extLst>
              <a:ext uri="{FF2B5EF4-FFF2-40B4-BE49-F238E27FC236}">
                <a16:creationId xmlns:a16="http://schemas.microsoft.com/office/drawing/2014/main" id="{EFE8BC95-EB47-4B2C-BCDB-62C602BA13AF}"/>
              </a:ext>
            </a:extLst>
          </p:cNvPr>
          <p:cNvSpPr>
            <a:spLocks noGrp="1"/>
          </p:cNvSpPr>
          <p:nvPr>
            <p:ph idx="1"/>
          </p:nvPr>
        </p:nvSpPr>
        <p:spPr>
          <a:xfrm>
            <a:off x="2654300" y="1525588"/>
            <a:ext cx="5778500" cy="3163533"/>
          </a:xfrm>
        </p:spPr>
        <p:txBody>
          <a:bodyPr vert="horz" lIns="91440" tIns="45720" rIns="91440" bIns="0" rtlCol="0" anchor="t">
            <a:normAutofit/>
          </a:bodyPr>
          <a:lstStyle/>
          <a:p>
            <a:pPr marL="0" indent="0">
              <a:buNone/>
            </a:pPr>
            <a:r>
              <a:rPr lang="en-GB" sz="2000" b="1" dirty="0"/>
              <a:t>Easy-to-read information is clear and easy to understand. </a:t>
            </a:r>
          </a:p>
          <a:p>
            <a:pPr marL="0" indent="0">
              <a:buNone/>
            </a:pPr>
            <a:endParaRPr lang="en-GB" sz="2000" dirty="0"/>
          </a:p>
          <a:p>
            <a:pPr marL="0" indent="0">
              <a:buNone/>
            </a:pPr>
            <a:r>
              <a:rPr lang="en-GB" sz="2000" b="1" dirty="0"/>
              <a:t>It is written using everyday words and it is supported with pictures. </a:t>
            </a:r>
            <a:endParaRPr lang="en-GB" sz="2000" b="1" dirty="0">
              <a:cs typeface="Arial"/>
            </a:endParaRPr>
          </a:p>
          <a:p>
            <a:pPr marL="0" indent="0">
              <a:buNone/>
            </a:pPr>
            <a:endParaRPr lang="en-GB" sz="2000" b="1" dirty="0"/>
          </a:p>
          <a:p>
            <a:pPr marL="0" indent="0">
              <a:buNone/>
            </a:pPr>
            <a:r>
              <a:rPr lang="en-GB" sz="2000" b="1" dirty="0"/>
              <a:t>This is an example of easy-to-read!</a:t>
            </a:r>
            <a:endParaRPr lang="en-GB" sz="2000" dirty="0"/>
          </a:p>
          <a:p>
            <a:pPr marL="342900" indent="-342900"/>
            <a:endParaRPr lang="en-GB" dirty="0">
              <a:cs typeface="Arial"/>
            </a:endParaRPr>
          </a:p>
        </p:txBody>
      </p:sp>
      <p:pic>
        <p:nvPicPr>
          <p:cNvPr id="13" name="Picture 12" descr="A key in a keyboard for the word &quot;Easy&quot;">
            <a:extLst>
              <a:ext uri="{FF2B5EF4-FFF2-40B4-BE49-F238E27FC236}">
                <a16:creationId xmlns:a16="http://schemas.microsoft.com/office/drawing/2014/main" id="{37888504-D771-447C-BCDF-B14C44B5B33E}"/>
              </a:ext>
            </a:extLst>
          </p:cNvPr>
          <p:cNvPicPr/>
          <p:nvPr/>
        </p:nvPicPr>
        <p:blipFill>
          <a:blip r:embed="rId4" cstate="print">
            <a:extLst>
              <a:ext uri="{28A0092B-C50C-407E-A947-70E740481C1C}">
                <a14:useLocalDpi xmlns:a14="http://schemas.microsoft.com/office/drawing/2010/main"/>
              </a:ext>
            </a:extLst>
          </a:blip>
          <a:stretch>
            <a:fillRect/>
          </a:stretch>
        </p:blipFill>
        <p:spPr>
          <a:xfrm>
            <a:off x="762872" y="1327178"/>
            <a:ext cx="1647959" cy="1132499"/>
          </a:xfrm>
          <a:prstGeom prst="rect">
            <a:avLst/>
          </a:prstGeom>
        </p:spPr>
      </p:pic>
      <p:pic>
        <p:nvPicPr>
          <p:cNvPr id="14" name="Picture 13" descr="A person reading a report written in easy read">
            <a:extLst>
              <a:ext uri="{FF2B5EF4-FFF2-40B4-BE49-F238E27FC236}">
                <a16:creationId xmlns:a16="http://schemas.microsoft.com/office/drawing/2014/main" id="{7F6628B3-8490-4BDD-B433-C66CF8B104DD}"/>
              </a:ext>
            </a:extLst>
          </p:cNvPr>
          <p:cNvPicPr/>
          <p:nvPr/>
        </p:nvPicPr>
        <p:blipFill>
          <a:blip r:embed="rId5" cstate="screen">
            <a:extLst>
              <a:ext uri="{28A0092B-C50C-407E-A947-70E740481C1C}">
                <a14:useLocalDpi xmlns:a14="http://schemas.microsoft.com/office/drawing/2010/main"/>
              </a:ext>
            </a:extLst>
          </a:blip>
          <a:stretch>
            <a:fillRect/>
          </a:stretch>
        </p:blipFill>
        <p:spPr>
          <a:xfrm>
            <a:off x="842155" y="2609712"/>
            <a:ext cx="1489393" cy="1366227"/>
          </a:xfrm>
          <a:prstGeom prst="rect">
            <a:avLst/>
          </a:prstGeom>
        </p:spPr>
      </p:pic>
      <p:sp>
        <p:nvSpPr>
          <p:cNvPr id="15" name="Rounded Rectangle 24">
            <a:extLst>
              <a:ext uri="{FF2B5EF4-FFF2-40B4-BE49-F238E27FC236}">
                <a16:creationId xmlns:a16="http://schemas.microsoft.com/office/drawing/2014/main" id="{5E2D9B36-8A57-44B0-BCF8-75E2E1EE87FD}"/>
              </a:ext>
            </a:extLst>
          </p:cNvPr>
          <p:cNvSpPr/>
          <p:nvPr/>
        </p:nvSpPr>
        <p:spPr>
          <a:xfrm>
            <a:off x="736600" y="585788"/>
            <a:ext cx="1737360"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1" b="1" dirty="0">
                <a:solidFill>
                  <a:srgbClr val="FFFFFF"/>
                </a:solidFill>
              </a:rPr>
              <a:t>Accessibility of information</a:t>
            </a:r>
          </a:p>
        </p:txBody>
      </p:sp>
    </p:spTree>
    <p:extLst>
      <p:ext uri="{BB962C8B-B14F-4D97-AF65-F5344CB8AC3E}">
        <p14:creationId xmlns:p14="http://schemas.microsoft.com/office/powerpoint/2010/main" val="252847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Rounded Rectangle 24">
            <a:extLst>
              <a:ext uri="{FF2B5EF4-FFF2-40B4-BE49-F238E27FC236}">
                <a16:creationId xmlns:a16="http://schemas.microsoft.com/office/drawing/2014/main" id="{F1A90A28-BEBC-43AF-9720-B2619B720D23}"/>
              </a:ext>
            </a:extLst>
          </p:cNvPr>
          <p:cNvSpPr/>
          <p:nvPr/>
        </p:nvSpPr>
        <p:spPr>
          <a:xfrm>
            <a:off x="0" y="585788"/>
            <a:ext cx="9144000" cy="457200"/>
          </a:xfrm>
          <a:prstGeom prst="rect">
            <a:avLst/>
          </a:prstGeom>
          <a:solidFill>
            <a:schemeClr val="bg1">
              <a:lumMod val="85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1" b="1" dirty="0">
              <a:solidFill>
                <a:srgbClr val="FFFFFF"/>
              </a:solidFill>
            </a:endParaRPr>
          </a:p>
        </p:txBody>
      </p:sp>
      <p:pic>
        <p:nvPicPr>
          <p:cNvPr id="13" name="Picture 2" descr="Photo caption: a communication board including illustrations and key words to facilitate information and communication, respectively">
            <a:extLst>
              <a:ext uri="{FF2B5EF4-FFF2-40B4-BE49-F238E27FC236}">
                <a16:creationId xmlns:a16="http://schemas.microsoft.com/office/drawing/2014/main" id="{2C34A79D-9158-49E2-A00D-5DE27D11594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77374" y="1333474"/>
            <a:ext cx="4082242" cy="3077659"/>
          </a:xfrm>
          <a:prstGeom prst="rect">
            <a:avLst/>
          </a:prstGeom>
        </p:spPr>
      </p:pic>
      <p:sp>
        <p:nvSpPr>
          <p:cNvPr id="14" name="Rectangle 13">
            <a:extLst>
              <a:ext uri="{FF2B5EF4-FFF2-40B4-BE49-F238E27FC236}">
                <a16:creationId xmlns:a16="http://schemas.microsoft.com/office/drawing/2014/main" id="{F4C9988A-B19E-488F-9E05-904AC98656F4}"/>
              </a:ext>
            </a:extLst>
          </p:cNvPr>
          <p:cNvSpPr/>
          <p:nvPr/>
        </p:nvSpPr>
        <p:spPr>
          <a:xfrm>
            <a:off x="495300" y="4151717"/>
            <a:ext cx="2144250" cy="246221"/>
          </a:xfrm>
          <a:prstGeom prst="rect">
            <a:avLst/>
          </a:prstGeom>
        </p:spPr>
        <p:txBody>
          <a:bodyPr wrap="square">
            <a:spAutoFit/>
          </a:bodyPr>
          <a:lstStyle/>
          <a:p>
            <a:pPr algn="r"/>
            <a:r>
              <a:rPr lang="en-GB" sz="1000" dirty="0"/>
              <a:t>Source: UNICEF</a:t>
            </a:r>
          </a:p>
        </p:txBody>
      </p:sp>
      <p:sp>
        <p:nvSpPr>
          <p:cNvPr id="15" name="Rounded Rectangle 24">
            <a:extLst>
              <a:ext uri="{FF2B5EF4-FFF2-40B4-BE49-F238E27FC236}">
                <a16:creationId xmlns:a16="http://schemas.microsoft.com/office/drawing/2014/main" id="{97A9D6DD-5074-47DD-A227-678FA79481F4}"/>
              </a:ext>
            </a:extLst>
          </p:cNvPr>
          <p:cNvSpPr/>
          <p:nvPr/>
        </p:nvSpPr>
        <p:spPr>
          <a:xfrm>
            <a:off x="736600" y="585788"/>
            <a:ext cx="1737360"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1" b="1" dirty="0">
                <a:solidFill>
                  <a:srgbClr val="FFFFFF"/>
                </a:solidFill>
              </a:rPr>
              <a:t>Accessibility of communication</a:t>
            </a:r>
          </a:p>
        </p:txBody>
      </p:sp>
      <p:sp>
        <p:nvSpPr>
          <p:cNvPr id="16" name="Rectangle 15">
            <a:extLst>
              <a:ext uri="{FF2B5EF4-FFF2-40B4-BE49-F238E27FC236}">
                <a16:creationId xmlns:a16="http://schemas.microsoft.com/office/drawing/2014/main" id="{78D1AAE3-CC67-42DD-B31D-2F82325BDF6D}"/>
              </a:ext>
            </a:extLst>
          </p:cNvPr>
          <p:cNvSpPr/>
          <p:nvPr/>
        </p:nvSpPr>
        <p:spPr>
          <a:xfrm>
            <a:off x="2988661" y="1095248"/>
            <a:ext cx="3259668" cy="307777"/>
          </a:xfrm>
          <a:prstGeom prst="rect">
            <a:avLst/>
          </a:prstGeom>
        </p:spPr>
        <p:txBody>
          <a:bodyPr wrap="square">
            <a:spAutoFit/>
          </a:bodyPr>
          <a:lstStyle/>
          <a:p>
            <a:pPr algn="ctr"/>
            <a:r>
              <a:rPr lang="en-GB" sz="1400" b="1" dirty="0"/>
              <a:t>Figure 6: Communication board</a:t>
            </a:r>
          </a:p>
        </p:txBody>
      </p:sp>
    </p:spTree>
    <p:extLst>
      <p:ext uri="{BB962C8B-B14F-4D97-AF65-F5344CB8AC3E}">
        <p14:creationId xmlns:p14="http://schemas.microsoft.com/office/powerpoint/2010/main" val="362542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375B9D06-D31D-4453-B5B1-CB796650D382}"/>
              </a:ext>
            </a:extLst>
          </p:cNvPr>
          <p:cNvSpPr/>
          <p:nvPr/>
        </p:nvSpPr>
        <p:spPr>
          <a:xfrm>
            <a:off x="0" y="585788"/>
            <a:ext cx="9144000" cy="457200"/>
          </a:xfrm>
          <a:prstGeom prst="rect">
            <a:avLst/>
          </a:prstGeom>
          <a:solidFill>
            <a:schemeClr val="bg1">
              <a:lumMod val="85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1" b="1" dirty="0">
              <a:solidFill>
                <a:srgbClr val="FFFFFF"/>
              </a:solidFill>
            </a:endParaRPr>
          </a:p>
        </p:txBody>
      </p:sp>
      <p:pic>
        <p:nvPicPr>
          <p:cNvPr id="3" name="Picture 2" descr="There are ramps and rails at Youth Programme's building. ">
            <a:extLst>
              <a:ext uri="{FF2B5EF4-FFF2-40B4-BE49-F238E27FC236}">
                <a16:creationId xmlns:a16="http://schemas.microsoft.com/office/drawing/2014/main" id="{E49E941D-55E8-4741-9D66-6FCC608C7D02}"/>
              </a:ext>
            </a:extLst>
          </p:cNvPr>
          <p:cNvPicPr/>
          <p:nvPr/>
        </p:nvPicPr>
        <p:blipFill>
          <a:blip r:embed="rId4">
            <a:extLst>
              <a:ext uri="{28A0092B-C50C-407E-A947-70E740481C1C}">
                <a14:useLocalDpi xmlns:a14="http://schemas.microsoft.com/office/drawing/2010/main"/>
              </a:ext>
            </a:extLst>
          </a:blip>
          <a:stretch>
            <a:fillRect/>
          </a:stretch>
        </p:blipFill>
        <p:spPr>
          <a:xfrm>
            <a:off x="893646" y="1442856"/>
            <a:ext cx="4113531" cy="2905125"/>
          </a:xfrm>
          <a:prstGeom prst="rect">
            <a:avLst/>
          </a:prstGeom>
        </p:spPr>
      </p:pic>
      <p:sp>
        <p:nvSpPr>
          <p:cNvPr id="4" name="Rounded Rectangle 24">
            <a:extLst>
              <a:ext uri="{FF2B5EF4-FFF2-40B4-BE49-F238E27FC236}">
                <a16:creationId xmlns:a16="http://schemas.microsoft.com/office/drawing/2014/main" id="{2A788D86-B32C-4530-BC55-B4079EC9517F}"/>
              </a:ext>
            </a:extLst>
          </p:cNvPr>
          <p:cNvSpPr/>
          <p:nvPr/>
        </p:nvSpPr>
        <p:spPr>
          <a:xfrm>
            <a:off x="736600" y="585788"/>
            <a:ext cx="1737360"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1" b="1">
                <a:solidFill>
                  <a:srgbClr val="FFFFFF"/>
                </a:solidFill>
              </a:rPr>
              <a:t>Physical accessibility</a:t>
            </a:r>
          </a:p>
        </p:txBody>
      </p:sp>
      <p:pic>
        <p:nvPicPr>
          <p:cNvPr id="5" name="Picture 3" descr="An illustration of an accessible toilet">
            <a:extLst>
              <a:ext uri="{FF2B5EF4-FFF2-40B4-BE49-F238E27FC236}">
                <a16:creationId xmlns:a16="http://schemas.microsoft.com/office/drawing/2014/main" id="{ACEBE197-43B2-4E13-8371-1C1FE607662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5230461" y="1927727"/>
            <a:ext cx="3368059" cy="1860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4032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Picture 10" descr="Green square (adjustment). Maryam and the UNHCR are seating in an interview room with a sign language interpreter, who is a woman dressing in a similar style than Maryam.">
            <a:extLst>
              <a:ext uri="{FF2B5EF4-FFF2-40B4-BE49-F238E27FC236}">
                <a16:creationId xmlns:a16="http://schemas.microsoft.com/office/drawing/2014/main" id="{7719A1DD-B2ED-4D31-96C8-9F44CC629F5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996863" y="1180072"/>
            <a:ext cx="1667741" cy="1941934"/>
          </a:xfrm>
          <a:prstGeom prst="rect">
            <a:avLst/>
          </a:prstGeom>
        </p:spPr>
      </p:pic>
      <p:pic>
        <p:nvPicPr>
          <p:cNvPr id="10" name="Picture 9" descr="Inaccessible situation: A staff is working on Resettlement Programme. Maryam, a woman with a hearing disability, is accessing the office where she has a resettlement interview.">
            <a:extLst>
              <a:ext uri="{FF2B5EF4-FFF2-40B4-BE49-F238E27FC236}">
                <a16:creationId xmlns:a16="http://schemas.microsoft.com/office/drawing/2014/main" id="{221225F7-123A-4E6E-B368-56C112AD075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8028" y="1546834"/>
            <a:ext cx="1737361" cy="1533445"/>
          </a:xfrm>
          <a:prstGeom prst="rect">
            <a:avLst/>
          </a:prstGeom>
        </p:spPr>
      </p:pic>
      <p:sp>
        <p:nvSpPr>
          <p:cNvPr id="2" name="Rounded Rectangle 24">
            <a:extLst>
              <a:ext uri="{FF2B5EF4-FFF2-40B4-BE49-F238E27FC236}">
                <a16:creationId xmlns:a16="http://schemas.microsoft.com/office/drawing/2014/main" id="{975D6BC6-34A8-408E-B70C-E10316AFF0B5}"/>
              </a:ext>
            </a:extLst>
          </p:cNvPr>
          <p:cNvSpPr/>
          <p:nvPr/>
        </p:nvSpPr>
        <p:spPr>
          <a:xfrm>
            <a:off x="0" y="585788"/>
            <a:ext cx="9144000" cy="457200"/>
          </a:xfrm>
          <a:prstGeom prst="rect">
            <a:avLst/>
          </a:prstGeom>
          <a:solidFill>
            <a:schemeClr val="bg1">
              <a:lumMod val="85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1" b="1" dirty="0">
              <a:solidFill>
                <a:srgbClr val="FFFFFF"/>
              </a:solidFill>
            </a:endParaRPr>
          </a:p>
        </p:txBody>
      </p:sp>
      <p:sp>
        <p:nvSpPr>
          <p:cNvPr id="3" name="Rounded Rectangle 24">
            <a:extLst>
              <a:ext uri="{FF2B5EF4-FFF2-40B4-BE49-F238E27FC236}">
                <a16:creationId xmlns:a16="http://schemas.microsoft.com/office/drawing/2014/main" id="{D0A2EF49-F753-4A16-8CA7-2C58DE5E9494}"/>
              </a:ext>
            </a:extLst>
          </p:cNvPr>
          <p:cNvSpPr/>
          <p:nvPr/>
        </p:nvSpPr>
        <p:spPr>
          <a:xfrm>
            <a:off x="736600" y="585788"/>
            <a:ext cx="1737360"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1" b="1" dirty="0">
                <a:solidFill>
                  <a:srgbClr val="FFFFFF"/>
                </a:solidFill>
              </a:rPr>
              <a:t>Targeted support/ adjustments</a:t>
            </a:r>
          </a:p>
        </p:txBody>
      </p:sp>
      <p:graphicFrame>
        <p:nvGraphicFramePr>
          <p:cNvPr id="4" name="Diagram 3">
            <a:extLst>
              <a:ext uri="{FF2B5EF4-FFF2-40B4-BE49-F238E27FC236}">
                <a16:creationId xmlns:a16="http://schemas.microsoft.com/office/drawing/2014/main" id="{7DFB0A83-9BE6-4A21-8724-739FB2B0C661}"/>
              </a:ext>
            </a:extLst>
          </p:cNvPr>
          <p:cNvGraphicFramePr/>
          <p:nvPr>
            <p:extLst>
              <p:ext uri="{D42A27DB-BD31-4B8C-83A1-F6EECF244321}">
                <p14:modId xmlns:p14="http://schemas.microsoft.com/office/powerpoint/2010/main" val="4257422342"/>
              </p:ext>
            </p:extLst>
          </p:nvPr>
        </p:nvGraphicFramePr>
        <p:xfrm>
          <a:off x="1976694" y="1674962"/>
          <a:ext cx="5270291" cy="35135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quot;Not Allowed&quot; Symbol 4">
            <a:extLst>
              <a:ext uri="{FF2B5EF4-FFF2-40B4-BE49-F238E27FC236}">
                <a16:creationId xmlns:a16="http://schemas.microsoft.com/office/drawing/2014/main" id="{DDF11AEF-574C-441D-8AD0-E431B576C82D}"/>
              </a:ext>
            </a:extLst>
          </p:cNvPr>
          <p:cNvSpPr/>
          <p:nvPr/>
        </p:nvSpPr>
        <p:spPr>
          <a:xfrm>
            <a:off x="855520" y="2922034"/>
            <a:ext cx="1060993" cy="1019385"/>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a:solidFill>
                <a:schemeClr val="tx1"/>
              </a:solidFill>
            </a:endParaRPr>
          </a:p>
        </p:txBody>
      </p:sp>
      <p:sp>
        <p:nvSpPr>
          <p:cNvPr id="6" name="Rounded Rectangle 24">
            <a:extLst>
              <a:ext uri="{FF2B5EF4-FFF2-40B4-BE49-F238E27FC236}">
                <a16:creationId xmlns:a16="http://schemas.microsoft.com/office/drawing/2014/main" id="{A1A85B87-0B20-47CF-97B2-8B1F587636E4}"/>
              </a:ext>
            </a:extLst>
          </p:cNvPr>
          <p:cNvSpPr/>
          <p:nvPr/>
        </p:nvSpPr>
        <p:spPr>
          <a:xfrm>
            <a:off x="635000" y="4039081"/>
            <a:ext cx="1502033" cy="395272"/>
          </a:xfrm>
          <a:prstGeom prst="roundRect">
            <a:avLst/>
          </a:prstGeom>
          <a:solidFill>
            <a:srgbClr val="FF00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00" b="1" dirty="0">
                <a:solidFill>
                  <a:srgbClr val="FFFFFF"/>
                </a:solidFill>
              </a:rPr>
              <a:t>Inaccessible situation</a:t>
            </a:r>
          </a:p>
        </p:txBody>
      </p:sp>
      <p:sp>
        <p:nvSpPr>
          <p:cNvPr id="7" name="Rounded Rectangle 24">
            <a:extLst>
              <a:ext uri="{FF2B5EF4-FFF2-40B4-BE49-F238E27FC236}">
                <a16:creationId xmlns:a16="http://schemas.microsoft.com/office/drawing/2014/main" id="{4DF27999-CEBE-450E-AD00-7CE78C292875}"/>
              </a:ext>
            </a:extLst>
          </p:cNvPr>
          <p:cNvSpPr/>
          <p:nvPr/>
        </p:nvSpPr>
        <p:spPr>
          <a:xfrm>
            <a:off x="7294359" y="2928676"/>
            <a:ext cx="1151141" cy="1019673"/>
          </a:xfrm>
          <a:prstGeom prst="round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00" b="1" dirty="0">
                <a:solidFill>
                  <a:sysClr val="windowText" lastClr="000000"/>
                </a:solidFill>
              </a:rPr>
              <a:t>Outreach services / transportation allowances, etc.</a:t>
            </a:r>
          </a:p>
        </p:txBody>
      </p:sp>
      <p:pic>
        <p:nvPicPr>
          <p:cNvPr id="9" name="Picture 8" descr="Ask the person: Maryam and the officer are using a piece of paper to communicate, writing questions and answers (written in Arabic, right to left), and the officer is smiling like he has understood what Maryam is asking for">
            <a:extLst>
              <a:ext uri="{FF2B5EF4-FFF2-40B4-BE49-F238E27FC236}">
                <a16:creationId xmlns:a16="http://schemas.microsoft.com/office/drawing/2014/main" id="{7C4B259C-B412-41E2-8CF2-B9D62057535B}"/>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2137033" y="1518082"/>
            <a:ext cx="919385" cy="1533883"/>
          </a:xfrm>
          <a:prstGeom prst="rect">
            <a:avLst/>
          </a:prstGeom>
        </p:spPr>
      </p:pic>
      <p:pic>
        <p:nvPicPr>
          <p:cNvPr id="13" name="Picture 12" descr="Evaluate options and resources: The UNHCR officer is discussing with his manager (female, Arabic) and we see a dialogue with “sign language” of a sign language interpreter .">
            <a:extLst>
              <a:ext uri="{FF2B5EF4-FFF2-40B4-BE49-F238E27FC236}">
                <a16:creationId xmlns:a16="http://schemas.microsoft.com/office/drawing/2014/main" id="{1AE8B374-CFC0-44F0-82A4-1680B2E9A051}"/>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3288301" y="1540235"/>
            <a:ext cx="1136444" cy="1489577"/>
          </a:xfrm>
          <a:prstGeom prst="rect">
            <a:avLst/>
          </a:prstGeom>
        </p:spPr>
      </p:pic>
      <p:pic>
        <p:nvPicPr>
          <p:cNvPr id="15" name="Picture 14" descr="Offer a solution / Verify with the person. The UNHCR officer is seating down with Maryam, using again paper and pen to exchange, as the officer wants to be sure of the type of sign language used by Maryam, the preferred gender, and the date interpretation would be required for her interview. Maryam smiles like agreeing.">
            <a:extLst>
              <a:ext uri="{FF2B5EF4-FFF2-40B4-BE49-F238E27FC236}">
                <a16:creationId xmlns:a16="http://schemas.microsoft.com/office/drawing/2014/main" id="{ECF45C79-02B1-4430-B6FC-C3829D5F7C4D}"/>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4954535" y="1396518"/>
            <a:ext cx="1385923" cy="1659945"/>
          </a:xfrm>
          <a:prstGeom prst="rect">
            <a:avLst/>
          </a:prstGeom>
        </p:spPr>
      </p:pic>
      <p:cxnSp>
        <p:nvCxnSpPr>
          <p:cNvPr id="18" name="Straight Connector 17">
            <a:extLst>
              <a:ext uri="{FF2B5EF4-FFF2-40B4-BE49-F238E27FC236}">
                <a16:creationId xmlns:a16="http://schemas.microsoft.com/office/drawing/2014/main" id="{28A1991E-C277-4440-A714-B2CEEBC71E96}"/>
              </a:ext>
            </a:extLst>
          </p:cNvPr>
          <p:cNvCxnSpPr>
            <a:cxnSpLocks/>
          </p:cNvCxnSpPr>
          <p:nvPr/>
        </p:nvCxnSpPr>
        <p:spPr>
          <a:xfrm flipV="1">
            <a:off x="3227635" y="1458054"/>
            <a:ext cx="0" cy="165394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96CE4FB-51DB-4C53-A3A1-D5E35482785F}"/>
              </a:ext>
            </a:extLst>
          </p:cNvPr>
          <p:cNvCxnSpPr>
            <a:cxnSpLocks/>
          </p:cNvCxnSpPr>
          <p:nvPr/>
        </p:nvCxnSpPr>
        <p:spPr>
          <a:xfrm flipV="1">
            <a:off x="1983214" y="1458054"/>
            <a:ext cx="0" cy="165394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D5A0624-197B-40EE-85C4-267C70BA421F}"/>
              </a:ext>
            </a:extLst>
          </p:cNvPr>
          <p:cNvCxnSpPr>
            <a:cxnSpLocks/>
          </p:cNvCxnSpPr>
          <p:nvPr/>
        </p:nvCxnSpPr>
        <p:spPr>
          <a:xfrm flipV="1">
            <a:off x="4475550" y="1458054"/>
            <a:ext cx="0" cy="165394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B839119-CFF0-4906-8D22-631FCE82A21F}"/>
              </a:ext>
            </a:extLst>
          </p:cNvPr>
          <p:cNvCxnSpPr>
            <a:cxnSpLocks/>
          </p:cNvCxnSpPr>
          <p:nvPr/>
        </p:nvCxnSpPr>
        <p:spPr>
          <a:xfrm flipV="1">
            <a:off x="6935431" y="1458054"/>
            <a:ext cx="0" cy="165394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43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F251983_UNHCR_Brand_Book_Template_2016_V1">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HCR2016-Template-V2" id="{3E386AF6-AFA1-4435-B293-6BF6E93FC347}" vid="{380E39D3-DA05-4B59-A009-DFC129E09A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E998F15D063747A9F0D074762CDC2E" ma:contentTypeVersion="12" ma:contentTypeDescription="Create a new document." ma:contentTypeScope="" ma:versionID="ffbd3cfc01a67d867357a518ebff0e32">
  <xsd:schema xmlns:xsd="http://www.w3.org/2001/XMLSchema" xmlns:xs="http://www.w3.org/2001/XMLSchema" xmlns:p="http://schemas.microsoft.com/office/2006/metadata/properties" xmlns:ns2="3fa9bc58-e343-429a-b45c-16651af3e1bd" xmlns:ns3="86244b4a-b37d-47bf-93c9-2385b1a8fb7e" targetNamespace="http://schemas.microsoft.com/office/2006/metadata/properties" ma:root="true" ma:fieldsID="56d1f06e81cb2c940d5cb54b3d130a49" ns2:_="" ns3:_="">
    <xsd:import namespace="3fa9bc58-e343-429a-b45c-16651af3e1bd"/>
    <xsd:import namespace="86244b4a-b37d-47bf-93c9-2385b1a8fb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a9bc58-e343-429a-b45c-16651af3e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244b4a-b37d-47bf-93c9-2385b1a8fb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74CE4D-0128-4D91-9B24-ED93D9CF8362}">
  <ds:schemaRefs>
    <ds:schemaRef ds:uri="86244b4a-b37d-47bf-93c9-2385b1a8fb7e"/>
    <ds:schemaRef ds:uri="http://purl.org/dc/dcmitype/"/>
    <ds:schemaRef ds:uri="http://www.w3.org/XML/1998/namespace"/>
    <ds:schemaRef ds:uri="3fa9bc58-e343-429a-b45c-16651af3e1bd"/>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E234E4CD-AEEF-4CD5-BBBF-5BDDA7C5A1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a9bc58-e343-429a-b45c-16651af3e1bd"/>
    <ds:schemaRef ds:uri="86244b4a-b37d-47bf-93c9-2385b1a8fb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DF7DB4-2695-459F-B300-2B6CC6129E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772</TotalTime>
  <Words>3421</Words>
  <Application>Microsoft Office PowerPoint</Application>
  <PresentationFormat>On-screen Show (16:9)</PresentationFormat>
  <Paragraphs>202</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Courier New</vt:lpstr>
      <vt:lpstr>Symbol</vt:lpstr>
      <vt:lpstr>UNHCR2016</vt:lpstr>
      <vt:lpstr>RF251983_UNHCR_Brand_Book_Template_2016_V1</vt:lpstr>
      <vt:lpstr>Activity 3  ANALYSING AND USING DATA FOR THE INCLUSION OF PERSONS WITH DISABILITIES</vt:lpstr>
      <vt:lpstr>Ground rules and accessibility</vt:lpstr>
      <vt:lpstr>What we will cover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Which strategy is being used?</vt:lpstr>
      <vt:lpstr>Strategies in action – Individual data</vt:lpstr>
      <vt:lpstr>Example – Maryam</vt:lpstr>
      <vt:lpstr>Plenary</vt:lpstr>
      <vt:lpstr>Monitoring disability inclusion</vt:lpstr>
      <vt:lpstr>Key messages</vt:lpstr>
      <vt:lpstr>Evaluation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UNHCR_Disability Data_Session 3</dc:title>
  <dc:creator>Ricardo Pla cordero</dc:creator>
  <cp:lastModifiedBy>Anais Gancel</cp:lastModifiedBy>
  <cp:revision>318</cp:revision>
  <dcterms:created xsi:type="dcterms:W3CDTF">2020-10-29T16:28:58Z</dcterms:created>
  <dcterms:modified xsi:type="dcterms:W3CDTF">2022-09-21T08:03:52Z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0x010100E0E998F15D063747A9F0D074762CDC2E</vt:lpwstr>
  </property>
</Properties>
</file>