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44"/>
  </p:notesMasterIdLst>
  <p:sldIdLst>
    <p:sldId id="646" r:id="rId5"/>
    <p:sldId id="261" r:id="rId6"/>
    <p:sldId id="668" r:id="rId7"/>
    <p:sldId id="669" r:id="rId8"/>
    <p:sldId id="670" r:id="rId9"/>
    <p:sldId id="672" r:id="rId10"/>
    <p:sldId id="693" r:id="rId11"/>
    <p:sldId id="674" r:id="rId12"/>
    <p:sldId id="675" r:id="rId13"/>
    <p:sldId id="695" r:id="rId14"/>
    <p:sldId id="696" r:id="rId15"/>
    <p:sldId id="676" r:id="rId16"/>
    <p:sldId id="677" r:id="rId17"/>
    <p:sldId id="687" r:id="rId18"/>
    <p:sldId id="682" r:id="rId19"/>
    <p:sldId id="684" r:id="rId20"/>
    <p:sldId id="685" r:id="rId21"/>
    <p:sldId id="686" r:id="rId22"/>
    <p:sldId id="688" r:id="rId23"/>
    <p:sldId id="689" r:id="rId24"/>
    <p:sldId id="683" r:id="rId25"/>
    <p:sldId id="690" r:id="rId26"/>
    <p:sldId id="694" r:id="rId27"/>
    <p:sldId id="666" r:id="rId28"/>
    <p:sldId id="678" r:id="rId29"/>
    <p:sldId id="650" r:id="rId30"/>
    <p:sldId id="681" r:id="rId31"/>
    <p:sldId id="656" r:id="rId32"/>
    <p:sldId id="657" r:id="rId33"/>
    <p:sldId id="661" r:id="rId34"/>
    <p:sldId id="651" r:id="rId35"/>
    <p:sldId id="652" r:id="rId36"/>
    <p:sldId id="659" r:id="rId37"/>
    <p:sldId id="691" r:id="rId38"/>
    <p:sldId id="680" r:id="rId39"/>
    <p:sldId id="660" r:id="rId40"/>
    <p:sldId id="662" r:id="rId41"/>
    <p:sldId id="663" r:id="rId42"/>
    <p:sldId id="664" r:id="rId4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orient="horz" pos="321">
          <p15:clr>
            <a:srgbClr val="A4A3A4"/>
          </p15:clr>
        </p15:guide>
        <p15:guide id="4" orient="horz" pos="642">
          <p15:clr>
            <a:srgbClr val="A4A3A4"/>
          </p15:clr>
        </p15:guide>
        <p15:guide id="5" orient="horz" pos="857">
          <p15:clr>
            <a:srgbClr val="A4A3A4"/>
          </p15:clr>
        </p15:guide>
        <p15:guide id="6" pos="5274">
          <p15:clr>
            <a:srgbClr val="A4A3A4"/>
          </p15:clr>
        </p15:guide>
        <p15:guide id="7" pos="46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yna Johnson" initials="JJ" lastIdx="1" clrIdx="0"/>
  <p:cmAuthor id="2" name="Alexandra Kaun" initials="AK" lastIdx="11" clrIdx="1"/>
  <p:cmAuthor id="3" name="Ricardo Pla cordero" initials="RPc" lastIdx="4" clrIdx="2"/>
  <p:cmAuthor id="4" name="Bianka Tarkany Szucs" initials="BS" lastIdx="5"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517"/>
    <a:srgbClr val="009579"/>
    <a:srgbClr val="1A5694"/>
    <a:srgbClr val="2564A1"/>
    <a:srgbClr val="10518E"/>
    <a:srgbClr val="0F5494"/>
    <a:srgbClr val="29A487"/>
    <a:srgbClr val="AA4685"/>
    <a:srgbClr val="F6D4CD"/>
    <a:srgbClr val="CD2B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F3AC8E-91C7-41E7-AE69-17DC6898CC19}" v="454" dt="2021-06-28T14:23:31.2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47" autoAdjust="0"/>
    <p:restoredTop sz="86385" autoAdjust="0"/>
  </p:normalViewPr>
  <p:slideViewPr>
    <p:cSldViewPr snapToGrid="0">
      <p:cViewPr varScale="1">
        <p:scale>
          <a:sx n="130" d="100"/>
          <a:sy n="130" d="100"/>
        </p:scale>
        <p:origin x="672" y="114"/>
      </p:cViewPr>
      <p:guideLst>
        <p:guide orient="horz" pos="1620"/>
        <p:guide pos="2880"/>
        <p:guide orient="horz" pos="321"/>
        <p:guide orient="horz" pos="642"/>
        <p:guide orient="horz" pos="857"/>
        <p:guide pos="5274"/>
        <p:guide pos="464"/>
      </p:guideLst>
    </p:cSldViewPr>
  </p:slideViewPr>
  <p:outlineViewPr>
    <p:cViewPr>
      <p:scale>
        <a:sx n="33" d="100"/>
        <a:sy n="33" d="100"/>
      </p:scale>
      <p:origin x="0" y="-762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11-19T02:50:26.045" idx="11">
    <p:pos x="5641" y="128"/>
    <p:text>I paraphrased. Full text is in the Notes.
</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84ABB9-9A41-4B00-AF52-C1B671DDEFCE}" type="doc">
      <dgm:prSet loTypeId="urn:microsoft.com/office/officeart/2005/8/layout/hChevron3" loCatId="process" qsTypeId="urn:microsoft.com/office/officeart/2005/8/quickstyle/simple1" qsCatId="simple" csTypeId="urn:microsoft.com/office/officeart/2005/8/colors/accent1_2" csCatId="accent1" phldr="1"/>
      <dgm:spPr/>
    </dgm:pt>
    <dgm:pt modelId="{5EC9DEFA-8CF9-43B2-923C-F65A1586D61C}">
      <dgm:prSet phldrT="[Text]"/>
      <dgm:spPr>
        <a:solidFill>
          <a:srgbClr val="CD2B46"/>
        </a:solidFill>
      </dgm:spPr>
      <dgm:t>
        <a:bodyPr/>
        <a:lstStyle/>
        <a:p>
          <a:r>
            <a:rPr lang="en-GB" dirty="0"/>
            <a:t>Informing</a:t>
          </a:r>
        </a:p>
      </dgm:t>
    </dgm:pt>
    <dgm:pt modelId="{A5C08C3E-0CA9-4933-A5AA-FD57B492BA2A}" type="parTrans" cxnId="{2E50E9B8-F2F4-4E3A-91FB-BEA14B2EB51D}">
      <dgm:prSet/>
      <dgm:spPr/>
      <dgm:t>
        <a:bodyPr/>
        <a:lstStyle/>
        <a:p>
          <a:endParaRPr lang="en-GB"/>
        </a:p>
      </dgm:t>
    </dgm:pt>
    <dgm:pt modelId="{4E2181A0-E732-4678-ADC9-C9B21CF7219B}" type="sibTrans" cxnId="{2E50E9B8-F2F4-4E3A-91FB-BEA14B2EB51D}">
      <dgm:prSet/>
      <dgm:spPr/>
      <dgm:t>
        <a:bodyPr/>
        <a:lstStyle/>
        <a:p>
          <a:endParaRPr lang="en-GB"/>
        </a:p>
      </dgm:t>
    </dgm:pt>
    <dgm:pt modelId="{B541850C-C1EC-457C-8E0D-531B5F35B847}">
      <dgm:prSet phldrT="[Text]"/>
      <dgm:spPr>
        <a:solidFill>
          <a:srgbClr val="CD2B46">
            <a:alpha val="90000"/>
          </a:srgbClr>
        </a:solidFill>
      </dgm:spPr>
      <dgm:t>
        <a:bodyPr/>
        <a:lstStyle/>
        <a:p>
          <a:r>
            <a:rPr lang="en-GB"/>
            <a:t>Consulting</a:t>
          </a:r>
        </a:p>
      </dgm:t>
    </dgm:pt>
    <dgm:pt modelId="{EAC151AB-48E1-4E47-81FC-ACA6F9CC6BFE}" type="parTrans" cxnId="{067808B0-68BC-4C98-8A16-F47738583609}">
      <dgm:prSet/>
      <dgm:spPr/>
      <dgm:t>
        <a:bodyPr/>
        <a:lstStyle/>
        <a:p>
          <a:endParaRPr lang="en-GB"/>
        </a:p>
      </dgm:t>
    </dgm:pt>
    <dgm:pt modelId="{7C5D6020-A22E-4512-895A-4B480C7EC23C}" type="sibTrans" cxnId="{067808B0-68BC-4C98-8A16-F47738583609}">
      <dgm:prSet/>
      <dgm:spPr/>
      <dgm:t>
        <a:bodyPr/>
        <a:lstStyle/>
        <a:p>
          <a:endParaRPr lang="en-GB"/>
        </a:p>
      </dgm:t>
    </dgm:pt>
    <dgm:pt modelId="{63E512E9-460D-4B4B-B8E6-215713713E19}">
      <dgm:prSet phldrT="[Text]"/>
      <dgm:spPr>
        <a:solidFill>
          <a:srgbClr val="CD2B46">
            <a:alpha val="80000"/>
          </a:srgbClr>
        </a:solidFill>
      </dgm:spPr>
      <dgm:t>
        <a:bodyPr/>
        <a:lstStyle/>
        <a:p>
          <a:r>
            <a:rPr lang="en-GB"/>
            <a:t>Involving</a:t>
          </a:r>
        </a:p>
      </dgm:t>
    </dgm:pt>
    <dgm:pt modelId="{54EE3FA0-E7B6-40A7-9732-F7A7C913A75C}" type="parTrans" cxnId="{622847F2-0F3C-4A5D-9F53-93C0349EAA54}">
      <dgm:prSet/>
      <dgm:spPr/>
      <dgm:t>
        <a:bodyPr/>
        <a:lstStyle/>
        <a:p>
          <a:endParaRPr lang="en-GB"/>
        </a:p>
      </dgm:t>
    </dgm:pt>
    <dgm:pt modelId="{AF596510-D0D1-42E2-B551-73E471A848FD}" type="sibTrans" cxnId="{622847F2-0F3C-4A5D-9F53-93C0349EAA54}">
      <dgm:prSet/>
      <dgm:spPr/>
      <dgm:t>
        <a:bodyPr/>
        <a:lstStyle/>
        <a:p>
          <a:endParaRPr lang="en-GB"/>
        </a:p>
      </dgm:t>
    </dgm:pt>
    <dgm:pt modelId="{C403D7FE-7C3E-464C-B85A-3804F0037E31}">
      <dgm:prSet phldrT="[Text]"/>
      <dgm:spPr>
        <a:solidFill>
          <a:srgbClr val="CD2B46">
            <a:alpha val="70000"/>
          </a:srgbClr>
        </a:solidFill>
      </dgm:spPr>
      <dgm:t>
        <a:bodyPr/>
        <a:lstStyle/>
        <a:p>
          <a:r>
            <a:rPr lang="en-GB"/>
            <a:t>Collaborating</a:t>
          </a:r>
        </a:p>
      </dgm:t>
    </dgm:pt>
    <dgm:pt modelId="{58FD32EC-A543-4506-8B8A-B987A1431315}" type="parTrans" cxnId="{38691C74-8355-4FDE-8A69-E1FA53234152}">
      <dgm:prSet/>
      <dgm:spPr/>
      <dgm:t>
        <a:bodyPr/>
        <a:lstStyle/>
        <a:p>
          <a:endParaRPr lang="en-GB"/>
        </a:p>
      </dgm:t>
    </dgm:pt>
    <dgm:pt modelId="{A9E854A5-D040-4F54-A6C3-F2E5348224ED}" type="sibTrans" cxnId="{38691C74-8355-4FDE-8A69-E1FA53234152}">
      <dgm:prSet/>
      <dgm:spPr/>
      <dgm:t>
        <a:bodyPr/>
        <a:lstStyle/>
        <a:p>
          <a:endParaRPr lang="en-GB"/>
        </a:p>
      </dgm:t>
    </dgm:pt>
    <dgm:pt modelId="{A4953D9B-8803-4884-96F6-C893CFD795E0}">
      <dgm:prSet phldrT="[Text]"/>
      <dgm:spPr>
        <a:solidFill>
          <a:srgbClr val="CD2B46">
            <a:alpha val="60000"/>
          </a:srgbClr>
        </a:solidFill>
      </dgm:spPr>
      <dgm:t>
        <a:bodyPr/>
        <a:lstStyle/>
        <a:p>
          <a:r>
            <a:rPr lang="en-GB"/>
            <a:t>Empowering</a:t>
          </a:r>
        </a:p>
      </dgm:t>
    </dgm:pt>
    <dgm:pt modelId="{A27BC342-3897-44E7-90DF-9C569DE87061}" type="parTrans" cxnId="{1357C3AD-401D-4562-B696-6536F80B5354}">
      <dgm:prSet/>
      <dgm:spPr/>
      <dgm:t>
        <a:bodyPr/>
        <a:lstStyle/>
        <a:p>
          <a:endParaRPr lang="en-GB"/>
        </a:p>
      </dgm:t>
    </dgm:pt>
    <dgm:pt modelId="{340805C2-F77B-4DD2-A01E-7E6436EEBEC8}" type="sibTrans" cxnId="{1357C3AD-401D-4562-B696-6536F80B5354}">
      <dgm:prSet/>
      <dgm:spPr/>
      <dgm:t>
        <a:bodyPr/>
        <a:lstStyle/>
        <a:p>
          <a:endParaRPr lang="en-GB"/>
        </a:p>
      </dgm:t>
    </dgm:pt>
    <dgm:pt modelId="{82FC9003-B483-4C96-8D21-DCFF1D285571}" type="pres">
      <dgm:prSet presAssocID="{1484ABB9-9A41-4B00-AF52-C1B671DDEFCE}" presName="Name0" presStyleCnt="0">
        <dgm:presLayoutVars>
          <dgm:dir/>
          <dgm:resizeHandles val="exact"/>
        </dgm:presLayoutVars>
      </dgm:prSet>
      <dgm:spPr/>
    </dgm:pt>
    <dgm:pt modelId="{29366EA7-B229-4421-B18B-23E3539CAC39}" type="pres">
      <dgm:prSet presAssocID="{5EC9DEFA-8CF9-43B2-923C-F65A1586D61C}" presName="parTxOnly" presStyleLbl="node1" presStyleIdx="0" presStyleCnt="5" custLinFactNeighborY="0">
        <dgm:presLayoutVars>
          <dgm:bulletEnabled val="1"/>
        </dgm:presLayoutVars>
      </dgm:prSet>
      <dgm:spPr/>
    </dgm:pt>
    <dgm:pt modelId="{9F8414BD-D87B-47E8-A14D-CA1549BE6122}" type="pres">
      <dgm:prSet presAssocID="{4E2181A0-E732-4678-ADC9-C9B21CF7219B}" presName="parSpace" presStyleCnt="0"/>
      <dgm:spPr/>
    </dgm:pt>
    <dgm:pt modelId="{AF20A480-CE26-41A9-B71F-C33A2F5E2DBD}" type="pres">
      <dgm:prSet presAssocID="{B541850C-C1EC-457C-8E0D-531B5F35B847}" presName="parTxOnly" presStyleLbl="node1" presStyleIdx="1" presStyleCnt="5">
        <dgm:presLayoutVars>
          <dgm:bulletEnabled val="1"/>
        </dgm:presLayoutVars>
      </dgm:prSet>
      <dgm:spPr/>
    </dgm:pt>
    <dgm:pt modelId="{D5B987EC-FA49-410A-ADF0-27272FD4B824}" type="pres">
      <dgm:prSet presAssocID="{7C5D6020-A22E-4512-895A-4B480C7EC23C}" presName="parSpace" presStyleCnt="0"/>
      <dgm:spPr/>
    </dgm:pt>
    <dgm:pt modelId="{C990BB22-6067-42C3-A8C5-95C071FA69AC}" type="pres">
      <dgm:prSet presAssocID="{63E512E9-460D-4B4B-B8E6-215713713E19}" presName="parTxOnly" presStyleLbl="node1" presStyleIdx="2" presStyleCnt="5">
        <dgm:presLayoutVars>
          <dgm:bulletEnabled val="1"/>
        </dgm:presLayoutVars>
      </dgm:prSet>
      <dgm:spPr/>
    </dgm:pt>
    <dgm:pt modelId="{EB8B9566-C6AB-45A3-B3C5-923C8639B149}" type="pres">
      <dgm:prSet presAssocID="{AF596510-D0D1-42E2-B551-73E471A848FD}" presName="parSpace" presStyleCnt="0"/>
      <dgm:spPr/>
    </dgm:pt>
    <dgm:pt modelId="{6394240A-33D0-4C93-95D5-3A2D89A04F1C}" type="pres">
      <dgm:prSet presAssocID="{C403D7FE-7C3E-464C-B85A-3804F0037E31}" presName="parTxOnly" presStyleLbl="node1" presStyleIdx="3" presStyleCnt="5">
        <dgm:presLayoutVars>
          <dgm:bulletEnabled val="1"/>
        </dgm:presLayoutVars>
      </dgm:prSet>
      <dgm:spPr/>
    </dgm:pt>
    <dgm:pt modelId="{5E9146E9-6F0A-4CF9-AA1F-B809036A19A8}" type="pres">
      <dgm:prSet presAssocID="{A9E854A5-D040-4F54-A6C3-F2E5348224ED}" presName="parSpace" presStyleCnt="0"/>
      <dgm:spPr/>
    </dgm:pt>
    <dgm:pt modelId="{FA947DC4-7FFA-48A9-9877-3EFDD4FF629F}" type="pres">
      <dgm:prSet presAssocID="{A4953D9B-8803-4884-96F6-C893CFD795E0}" presName="parTxOnly" presStyleLbl="node1" presStyleIdx="4" presStyleCnt="5">
        <dgm:presLayoutVars>
          <dgm:bulletEnabled val="1"/>
        </dgm:presLayoutVars>
      </dgm:prSet>
      <dgm:spPr/>
    </dgm:pt>
  </dgm:ptLst>
  <dgm:cxnLst>
    <dgm:cxn modelId="{17906402-2EBC-47D0-B6C8-A618E11D8BF1}" type="presOf" srcId="{A4953D9B-8803-4884-96F6-C893CFD795E0}" destId="{FA947DC4-7FFA-48A9-9877-3EFDD4FF629F}" srcOrd="0" destOrd="0" presId="urn:microsoft.com/office/officeart/2005/8/layout/hChevron3"/>
    <dgm:cxn modelId="{32EFA844-C18D-4794-8E66-CF43A23E6125}" type="presOf" srcId="{C403D7FE-7C3E-464C-B85A-3804F0037E31}" destId="{6394240A-33D0-4C93-95D5-3A2D89A04F1C}" srcOrd="0" destOrd="0" presId="urn:microsoft.com/office/officeart/2005/8/layout/hChevron3"/>
    <dgm:cxn modelId="{7FB4A546-19DF-433E-94BF-519FD9A0BF66}" type="presOf" srcId="{1484ABB9-9A41-4B00-AF52-C1B671DDEFCE}" destId="{82FC9003-B483-4C96-8D21-DCFF1D285571}" srcOrd="0" destOrd="0" presId="urn:microsoft.com/office/officeart/2005/8/layout/hChevron3"/>
    <dgm:cxn modelId="{38691C74-8355-4FDE-8A69-E1FA53234152}" srcId="{1484ABB9-9A41-4B00-AF52-C1B671DDEFCE}" destId="{C403D7FE-7C3E-464C-B85A-3804F0037E31}" srcOrd="3" destOrd="0" parTransId="{58FD32EC-A543-4506-8B8A-B987A1431315}" sibTransId="{A9E854A5-D040-4F54-A6C3-F2E5348224ED}"/>
    <dgm:cxn modelId="{6C415F9C-9B0C-45D4-9139-E5241F12D673}" type="presOf" srcId="{63E512E9-460D-4B4B-B8E6-215713713E19}" destId="{C990BB22-6067-42C3-A8C5-95C071FA69AC}" srcOrd="0" destOrd="0" presId="urn:microsoft.com/office/officeart/2005/8/layout/hChevron3"/>
    <dgm:cxn modelId="{1357C3AD-401D-4562-B696-6536F80B5354}" srcId="{1484ABB9-9A41-4B00-AF52-C1B671DDEFCE}" destId="{A4953D9B-8803-4884-96F6-C893CFD795E0}" srcOrd="4" destOrd="0" parTransId="{A27BC342-3897-44E7-90DF-9C569DE87061}" sibTransId="{340805C2-F77B-4DD2-A01E-7E6436EEBEC8}"/>
    <dgm:cxn modelId="{067808B0-68BC-4C98-8A16-F47738583609}" srcId="{1484ABB9-9A41-4B00-AF52-C1B671DDEFCE}" destId="{B541850C-C1EC-457C-8E0D-531B5F35B847}" srcOrd="1" destOrd="0" parTransId="{EAC151AB-48E1-4E47-81FC-ACA6F9CC6BFE}" sibTransId="{7C5D6020-A22E-4512-895A-4B480C7EC23C}"/>
    <dgm:cxn modelId="{527EB7B2-E875-4E4B-AB40-2C12D6DE2963}" type="presOf" srcId="{5EC9DEFA-8CF9-43B2-923C-F65A1586D61C}" destId="{29366EA7-B229-4421-B18B-23E3539CAC39}" srcOrd="0" destOrd="0" presId="urn:microsoft.com/office/officeart/2005/8/layout/hChevron3"/>
    <dgm:cxn modelId="{2E50E9B8-F2F4-4E3A-91FB-BEA14B2EB51D}" srcId="{1484ABB9-9A41-4B00-AF52-C1B671DDEFCE}" destId="{5EC9DEFA-8CF9-43B2-923C-F65A1586D61C}" srcOrd="0" destOrd="0" parTransId="{A5C08C3E-0CA9-4933-A5AA-FD57B492BA2A}" sibTransId="{4E2181A0-E732-4678-ADC9-C9B21CF7219B}"/>
    <dgm:cxn modelId="{6E7971BC-C217-402C-B388-3775121A506D}" type="presOf" srcId="{B541850C-C1EC-457C-8E0D-531B5F35B847}" destId="{AF20A480-CE26-41A9-B71F-C33A2F5E2DBD}" srcOrd="0" destOrd="0" presId="urn:microsoft.com/office/officeart/2005/8/layout/hChevron3"/>
    <dgm:cxn modelId="{622847F2-0F3C-4A5D-9F53-93C0349EAA54}" srcId="{1484ABB9-9A41-4B00-AF52-C1B671DDEFCE}" destId="{63E512E9-460D-4B4B-B8E6-215713713E19}" srcOrd="2" destOrd="0" parTransId="{54EE3FA0-E7B6-40A7-9732-F7A7C913A75C}" sibTransId="{AF596510-D0D1-42E2-B551-73E471A848FD}"/>
    <dgm:cxn modelId="{6930BF3D-F8DF-4E5A-9079-EB1CA58C4C92}" type="presParOf" srcId="{82FC9003-B483-4C96-8D21-DCFF1D285571}" destId="{29366EA7-B229-4421-B18B-23E3539CAC39}" srcOrd="0" destOrd="0" presId="urn:microsoft.com/office/officeart/2005/8/layout/hChevron3"/>
    <dgm:cxn modelId="{0DE2A26C-AF9F-4F9D-895F-2BC64B72689D}" type="presParOf" srcId="{82FC9003-B483-4C96-8D21-DCFF1D285571}" destId="{9F8414BD-D87B-47E8-A14D-CA1549BE6122}" srcOrd="1" destOrd="0" presId="urn:microsoft.com/office/officeart/2005/8/layout/hChevron3"/>
    <dgm:cxn modelId="{BAA9ECB3-CB0B-4172-82C7-2E71F1D978CC}" type="presParOf" srcId="{82FC9003-B483-4C96-8D21-DCFF1D285571}" destId="{AF20A480-CE26-41A9-B71F-C33A2F5E2DBD}" srcOrd="2" destOrd="0" presId="urn:microsoft.com/office/officeart/2005/8/layout/hChevron3"/>
    <dgm:cxn modelId="{29FD3027-448C-4007-A94F-F06324033DA1}" type="presParOf" srcId="{82FC9003-B483-4C96-8D21-DCFF1D285571}" destId="{D5B987EC-FA49-410A-ADF0-27272FD4B824}" srcOrd="3" destOrd="0" presId="urn:microsoft.com/office/officeart/2005/8/layout/hChevron3"/>
    <dgm:cxn modelId="{2437DCCE-605E-4CE3-A492-D7AAF2B9C3A1}" type="presParOf" srcId="{82FC9003-B483-4C96-8D21-DCFF1D285571}" destId="{C990BB22-6067-42C3-A8C5-95C071FA69AC}" srcOrd="4" destOrd="0" presId="urn:microsoft.com/office/officeart/2005/8/layout/hChevron3"/>
    <dgm:cxn modelId="{83D9E84F-2612-42A3-BAFB-D632A94AF2E0}" type="presParOf" srcId="{82FC9003-B483-4C96-8D21-DCFF1D285571}" destId="{EB8B9566-C6AB-45A3-B3C5-923C8639B149}" srcOrd="5" destOrd="0" presId="urn:microsoft.com/office/officeart/2005/8/layout/hChevron3"/>
    <dgm:cxn modelId="{2F8E86F0-E33C-4538-AF05-C9F9ECDE80DF}" type="presParOf" srcId="{82FC9003-B483-4C96-8D21-DCFF1D285571}" destId="{6394240A-33D0-4C93-95D5-3A2D89A04F1C}" srcOrd="6" destOrd="0" presId="urn:microsoft.com/office/officeart/2005/8/layout/hChevron3"/>
    <dgm:cxn modelId="{BA28014C-E643-4C5F-844A-C3F0D41C08FF}" type="presParOf" srcId="{82FC9003-B483-4C96-8D21-DCFF1D285571}" destId="{5E9146E9-6F0A-4CF9-AA1F-B809036A19A8}" srcOrd="7" destOrd="0" presId="urn:microsoft.com/office/officeart/2005/8/layout/hChevron3"/>
    <dgm:cxn modelId="{C8D8DCE0-2806-493F-ADFD-7FC9F54B4742}" type="presParOf" srcId="{82FC9003-B483-4C96-8D21-DCFF1D285571}" destId="{FA947DC4-7FFA-48A9-9877-3EFDD4FF629F}"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083711-8BA9-4EAA-A95F-F328F336DD0C}"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GB"/>
        </a:p>
      </dgm:t>
    </dgm:pt>
    <dgm:pt modelId="{6454246C-30BC-4CD1-ACCC-26111A406C49}">
      <dgm:prSet phldrT="[Text]"/>
      <dgm:spPr>
        <a:solidFill>
          <a:srgbClr val="CD2B46"/>
        </a:solidFill>
      </dgm:spPr>
      <dgm:t>
        <a:bodyPr/>
        <a:lstStyle/>
        <a:p>
          <a:r>
            <a:rPr lang="en-GB"/>
            <a:t>Ask the person</a:t>
          </a:r>
        </a:p>
      </dgm:t>
    </dgm:pt>
    <dgm:pt modelId="{537CDD11-1485-45E3-8BAD-D769A159E2F1}" type="parTrans" cxnId="{232B5821-0D05-4760-A61C-516EB6B93D9A}">
      <dgm:prSet/>
      <dgm:spPr/>
      <dgm:t>
        <a:bodyPr/>
        <a:lstStyle/>
        <a:p>
          <a:endParaRPr lang="en-GB"/>
        </a:p>
      </dgm:t>
    </dgm:pt>
    <dgm:pt modelId="{9AA611D3-8D6C-4AF0-B9EF-180F7ADEE3A3}" type="sibTrans" cxnId="{232B5821-0D05-4760-A61C-516EB6B93D9A}">
      <dgm:prSet/>
      <dgm:spPr/>
      <dgm:t>
        <a:bodyPr/>
        <a:lstStyle/>
        <a:p>
          <a:endParaRPr lang="en-GB"/>
        </a:p>
      </dgm:t>
    </dgm:pt>
    <dgm:pt modelId="{C8D795CD-4DB4-4587-A4D4-BDC756773DB5}">
      <dgm:prSet phldrT="[Text]"/>
      <dgm:spPr>
        <a:solidFill>
          <a:srgbClr val="CD2B46">
            <a:alpha val="90000"/>
          </a:srgbClr>
        </a:solidFill>
      </dgm:spPr>
      <dgm:t>
        <a:bodyPr/>
        <a:lstStyle/>
        <a:p>
          <a:r>
            <a:rPr lang="en-GB" dirty="0"/>
            <a:t>Evaluate options and resources</a:t>
          </a:r>
        </a:p>
      </dgm:t>
    </dgm:pt>
    <dgm:pt modelId="{B83E6F61-A82B-472A-9D3E-7E2EAC254B10}" type="parTrans" cxnId="{1BDB0940-FF71-4C5E-B4CC-0B68BAF52456}">
      <dgm:prSet/>
      <dgm:spPr/>
      <dgm:t>
        <a:bodyPr/>
        <a:lstStyle/>
        <a:p>
          <a:endParaRPr lang="en-GB"/>
        </a:p>
      </dgm:t>
    </dgm:pt>
    <dgm:pt modelId="{E43ADDC5-DADB-46C0-AAE6-0DBC3E05DB7D}" type="sibTrans" cxnId="{1BDB0940-FF71-4C5E-B4CC-0B68BAF52456}">
      <dgm:prSet/>
      <dgm:spPr/>
      <dgm:t>
        <a:bodyPr/>
        <a:lstStyle/>
        <a:p>
          <a:endParaRPr lang="en-GB"/>
        </a:p>
      </dgm:t>
    </dgm:pt>
    <dgm:pt modelId="{DEBDC158-7F0B-41A4-BCC6-2CF32E90E8A5}">
      <dgm:prSet phldrT="[Text]"/>
      <dgm:spPr>
        <a:solidFill>
          <a:srgbClr val="CD2B46">
            <a:alpha val="80000"/>
          </a:srgbClr>
        </a:solidFill>
      </dgm:spPr>
      <dgm:t>
        <a:bodyPr/>
        <a:lstStyle/>
        <a:p>
          <a:r>
            <a:rPr lang="en-GB" dirty="0"/>
            <a:t>Offer a solution</a:t>
          </a:r>
        </a:p>
      </dgm:t>
    </dgm:pt>
    <dgm:pt modelId="{7B865559-D183-40C7-8FA0-DB6C5A55EB8A}" type="parTrans" cxnId="{383027AF-FFFB-4602-9B3F-F5587482E09B}">
      <dgm:prSet/>
      <dgm:spPr/>
      <dgm:t>
        <a:bodyPr/>
        <a:lstStyle/>
        <a:p>
          <a:endParaRPr lang="en-GB"/>
        </a:p>
      </dgm:t>
    </dgm:pt>
    <dgm:pt modelId="{4D4E0DB1-B97A-4C3A-B06B-BD1F8101FAF8}" type="sibTrans" cxnId="{383027AF-FFFB-4602-9B3F-F5587482E09B}">
      <dgm:prSet/>
      <dgm:spPr/>
      <dgm:t>
        <a:bodyPr/>
        <a:lstStyle/>
        <a:p>
          <a:endParaRPr lang="en-GB"/>
        </a:p>
      </dgm:t>
    </dgm:pt>
    <dgm:pt modelId="{FCEDDD43-E1CE-47CA-9E82-8881D7F5C3B5}">
      <dgm:prSet/>
      <dgm:spPr>
        <a:solidFill>
          <a:srgbClr val="CD2B46">
            <a:alpha val="70000"/>
          </a:srgbClr>
        </a:solidFill>
      </dgm:spPr>
      <dgm:t>
        <a:bodyPr/>
        <a:lstStyle/>
        <a:p>
          <a:r>
            <a:rPr lang="en-GB" dirty="0"/>
            <a:t>Verify with the person</a:t>
          </a:r>
        </a:p>
      </dgm:t>
    </dgm:pt>
    <dgm:pt modelId="{2725BE34-5948-4FD7-9343-545EB0BBDF89}" type="parTrans" cxnId="{9F81EF57-EB94-4BC7-9C73-8F622FEB28A3}">
      <dgm:prSet/>
      <dgm:spPr/>
      <dgm:t>
        <a:bodyPr/>
        <a:lstStyle/>
        <a:p>
          <a:endParaRPr lang="en-GB"/>
        </a:p>
      </dgm:t>
    </dgm:pt>
    <dgm:pt modelId="{08867FDF-69F2-48B7-A37D-B10F172CEB4B}" type="sibTrans" cxnId="{9F81EF57-EB94-4BC7-9C73-8F622FEB28A3}">
      <dgm:prSet/>
      <dgm:spPr/>
      <dgm:t>
        <a:bodyPr/>
        <a:lstStyle/>
        <a:p>
          <a:endParaRPr lang="en-GB"/>
        </a:p>
      </dgm:t>
    </dgm:pt>
    <dgm:pt modelId="{FDCD0E4D-44BB-4C11-9C93-AC3FD9E3F344}" type="pres">
      <dgm:prSet presAssocID="{BA083711-8BA9-4EAA-A95F-F328F336DD0C}" presName="Name0" presStyleCnt="0">
        <dgm:presLayoutVars>
          <dgm:dir/>
          <dgm:resizeHandles val="exact"/>
        </dgm:presLayoutVars>
      </dgm:prSet>
      <dgm:spPr/>
    </dgm:pt>
    <dgm:pt modelId="{61A5BF91-A550-4847-899F-DCCCAA5A944A}" type="pres">
      <dgm:prSet presAssocID="{6454246C-30BC-4CD1-ACCC-26111A406C49}" presName="parTxOnly" presStyleLbl="node1" presStyleIdx="0" presStyleCnt="4">
        <dgm:presLayoutVars>
          <dgm:bulletEnabled val="1"/>
        </dgm:presLayoutVars>
      </dgm:prSet>
      <dgm:spPr/>
    </dgm:pt>
    <dgm:pt modelId="{BEB7808D-BECE-4CD4-BF97-AC3F9963922C}" type="pres">
      <dgm:prSet presAssocID="{9AA611D3-8D6C-4AF0-B9EF-180F7ADEE3A3}" presName="parSpace" presStyleCnt="0"/>
      <dgm:spPr/>
    </dgm:pt>
    <dgm:pt modelId="{F96FADDE-D366-4898-995A-A651A57CEB5F}" type="pres">
      <dgm:prSet presAssocID="{C8D795CD-4DB4-4587-A4D4-BDC756773DB5}" presName="parTxOnly" presStyleLbl="node1" presStyleIdx="1" presStyleCnt="4">
        <dgm:presLayoutVars>
          <dgm:bulletEnabled val="1"/>
        </dgm:presLayoutVars>
      </dgm:prSet>
      <dgm:spPr/>
    </dgm:pt>
    <dgm:pt modelId="{229FC094-BC27-4A64-8EAD-9C6F6953F810}" type="pres">
      <dgm:prSet presAssocID="{E43ADDC5-DADB-46C0-AAE6-0DBC3E05DB7D}" presName="parSpace" presStyleCnt="0"/>
      <dgm:spPr/>
    </dgm:pt>
    <dgm:pt modelId="{E03DC60A-2917-4A15-BD10-6F000D6D5837}" type="pres">
      <dgm:prSet presAssocID="{DEBDC158-7F0B-41A4-BCC6-2CF32E90E8A5}" presName="parTxOnly" presStyleLbl="node1" presStyleIdx="2" presStyleCnt="4">
        <dgm:presLayoutVars>
          <dgm:bulletEnabled val="1"/>
        </dgm:presLayoutVars>
      </dgm:prSet>
      <dgm:spPr/>
    </dgm:pt>
    <dgm:pt modelId="{44EA67C4-0AD9-406B-A832-2B517BE9AA0D}" type="pres">
      <dgm:prSet presAssocID="{4D4E0DB1-B97A-4C3A-B06B-BD1F8101FAF8}" presName="parSpace" presStyleCnt="0"/>
      <dgm:spPr/>
    </dgm:pt>
    <dgm:pt modelId="{3A7F0BF9-65F2-4BFA-A7FB-54BB34E83474}" type="pres">
      <dgm:prSet presAssocID="{FCEDDD43-E1CE-47CA-9E82-8881D7F5C3B5}" presName="parTxOnly" presStyleLbl="node1" presStyleIdx="3" presStyleCnt="4">
        <dgm:presLayoutVars>
          <dgm:bulletEnabled val="1"/>
        </dgm:presLayoutVars>
      </dgm:prSet>
      <dgm:spPr/>
    </dgm:pt>
  </dgm:ptLst>
  <dgm:cxnLst>
    <dgm:cxn modelId="{232B5821-0D05-4760-A61C-516EB6B93D9A}" srcId="{BA083711-8BA9-4EAA-A95F-F328F336DD0C}" destId="{6454246C-30BC-4CD1-ACCC-26111A406C49}" srcOrd="0" destOrd="0" parTransId="{537CDD11-1485-45E3-8BAD-D769A159E2F1}" sibTransId="{9AA611D3-8D6C-4AF0-B9EF-180F7ADEE3A3}"/>
    <dgm:cxn modelId="{8224B926-8F5B-4547-9441-FF5A0FB61304}" type="presOf" srcId="{C8D795CD-4DB4-4587-A4D4-BDC756773DB5}" destId="{F96FADDE-D366-4898-995A-A651A57CEB5F}" srcOrd="0" destOrd="0" presId="urn:microsoft.com/office/officeart/2005/8/layout/hChevron3"/>
    <dgm:cxn modelId="{1BDB0940-FF71-4C5E-B4CC-0B68BAF52456}" srcId="{BA083711-8BA9-4EAA-A95F-F328F336DD0C}" destId="{C8D795CD-4DB4-4587-A4D4-BDC756773DB5}" srcOrd="1" destOrd="0" parTransId="{B83E6F61-A82B-472A-9D3E-7E2EAC254B10}" sibTransId="{E43ADDC5-DADB-46C0-AAE6-0DBC3E05DB7D}"/>
    <dgm:cxn modelId="{9F81EF57-EB94-4BC7-9C73-8F622FEB28A3}" srcId="{BA083711-8BA9-4EAA-A95F-F328F336DD0C}" destId="{FCEDDD43-E1CE-47CA-9E82-8881D7F5C3B5}" srcOrd="3" destOrd="0" parTransId="{2725BE34-5948-4FD7-9343-545EB0BBDF89}" sibTransId="{08867FDF-69F2-48B7-A37D-B10F172CEB4B}"/>
    <dgm:cxn modelId="{ED7E798E-7B3E-4D77-8B4B-CC16CBED67D1}" type="presOf" srcId="{DEBDC158-7F0B-41A4-BCC6-2CF32E90E8A5}" destId="{E03DC60A-2917-4A15-BD10-6F000D6D5837}" srcOrd="0" destOrd="0" presId="urn:microsoft.com/office/officeart/2005/8/layout/hChevron3"/>
    <dgm:cxn modelId="{CD0FEE8E-260E-4C09-9EB6-F17265870087}" type="presOf" srcId="{FCEDDD43-E1CE-47CA-9E82-8881D7F5C3B5}" destId="{3A7F0BF9-65F2-4BFA-A7FB-54BB34E83474}" srcOrd="0" destOrd="0" presId="urn:microsoft.com/office/officeart/2005/8/layout/hChevron3"/>
    <dgm:cxn modelId="{76875B9F-C34E-48DA-884B-3C9CA48C0C96}" type="presOf" srcId="{6454246C-30BC-4CD1-ACCC-26111A406C49}" destId="{61A5BF91-A550-4847-899F-DCCCAA5A944A}" srcOrd="0" destOrd="0" presId="urn:microsoft.com/office/officeart/2005/8/layout/hChevron3"/>
    <dgm:cxn modelId="{383027AF-FFFB-4602-9B3F-F5587482E09B}" srcId="{BA083711-8BA9-4EAA-A95F-F328F336DD0C}" destId="{DEBDC158-7F0B-41A4-BCC6-2CF32E90E8A5}" srcOrd="2" destOrd="0" parTransId="{7B865559-D183-40C7-8FA0-DB6C5A55EB8A}" sibTransId="{4D4E0DB1-B97A-4C3A-B06B-BD1F8101FAF8}"/>
    <dgm:cxn modelId="{598EFCE0-BE28-481A-9591-5FAC13BAB1AE}" type="presOf" srcId="{BA083711-8BA9-4EAA-A95F-F328F336DD0C}" destId="{FDCD0E4D-44BB-4C11-9C93-AC3FD9E3F344}" srcOrd="0" destOrd="0" presId="urn:microsoft.com/office/officeart/2005/8/layout/hChevron3"/>
    <dgm:cxn modelId="{FA5DE450-255D-4671-98A1-A73F1DFBD6B0}" type="presParOf" srcId="{FDCD0E4D-44BB-4C11-9C93-AC3FD9E3F344}" destId="{61A5BF91-A550-4847-899F-DCCCAA5A944A}" srcOrd="0" destOrd="0" presId="urn:microsoft.com/office/officeart/2005/8/layout/hChevron3"/>
    <dgm:cxn modelId="{037AB80F-1F95-434B-9399-F3E5014604CA}" type="presParOf" srcId="{FDCD0E4D-44BB-4C11-9C93-AC3FD9E3F344}" destId="{BEB7808D-BECE-4CD4-BF97-AC3F9963922C}" srcOrd="1" destOrd="0" presId="urn:microsoft.com/office/officeart/2005/8/layout/hChevron3"/>
    <dgm:cxn modelId="{991E052D-EC45-4821-92EA-C95B4FFC06E1}" type="presParOf" srcId="{FDCD0E4D-44BB-4C11-9C93-AC3FD9E3F344}" destId="{F96FADDE-D366-4898-995A-A651A57CEB5F}" srcOrd="2" destOrd="0" presId="urn:microsoft.com/office/officeart/2005/8/layout/hChevron3"/>
    <dgm:cxn modelId="{742D25BC-2BB4-422A-A4CF-E02F92F3399F}" type="presParOf" srcId="{FDCD0E4D-44BB-4C11-9C93-AC3FD9E3F344}" destId="{229FC094-BC27-4A64-8EAD-9C6F6953F810}" srcOrd="3" destOrd="0" presId="urn:microsoft.com/office/officeart/2005/8/layout/hChevron3"/>
    <dgm:cxn modelId="{BA9547E7-2B17-4530-98B4-06FF722D1EE7}" type="presParOf" srcId="{FDCD0E4D-44BB-4C11-9C93-AC3FD9E3F344}" destId="{E03DC60A-2917-4A15-BD10-6F000D6D5837}" srcOrd="4" destOrd="0" presId="urn:microsoft.com/office/officeart/2005/8/layout/hChevron3"/>
    <dgm:cxn modelId="{0ECE10C9-91C7-43A1-8E2A-B276CA8814D3}" type="presParOf" srcId="{FDCD0E4D-44BB-4C11-9C93-AC3FD9E3F344}" destId="{44EA67C4-0AD9-406B-A832-2B517BE9AA0D}" srcOrd="5" destOrd="0" presId="urn:microsoft.com/office/officeart/2005/8/layout/hChevron3"/>
    <dgm:cxn modelId="{6BBAD6F1-196C-485E-B265-91CE88CB7BF9}" type="presParOf" srcId="{FDCD0E4D-44BB-4C11-9C93-AC3FD9E3F344}" destId="{3A7F0BF9-65F2-4BFA-A7FB-54BB34E83474}"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66EA7-B229-4421-B18B-23E3539CAC39}">
      <dsp:nvSpPr>
        <dsp:cNvPr id="0" name=""/>
        <dsp:cNvSpPr/>
      </dsp:nvSpPr>
      <dsp:spPr>
        <a:xfrm>
          <a:off x="939" y="1481338"/>
          <a:ext cx="1831981" cy="732792"/>
        </a:xfrm>
        <a:prstGeom prst="homePlate">
          <a:avLst/>
        </a:prstGeom>
        <a:solidFill>
          <a:srgbClr val="CD2B4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n-GB" sz="1300" kern="1200" dirty="0"/>
            <a:t>Informing</a:t>
          </a:r>
        </a:p>
      </dsp:txBody>
      <dsp:txXfrm>
        <a:off x="939" y="1481338"/>
        <a:ext cx="1648783" cy="732792"/>
      </dsp:txXfrm>
    </dsp:sp>
    <dsp:sp modelId="{AF20A480-CE26-41A9-B71F-C33A2F5E2DBD}">
      <dsp:nvSpPr>
        <dsp:cNvPr id="0" name=""/>
        <dsp:cNvSpPr/>
      </dsp:nvSpPr>
      <dsp:spPr>
        <a:xfrm>
          <a:off x="1466524" y="1481338"/>
          <a:ext cx="1831981" cy="732792"/>
        </a:xfrm>
        <a:prstGeom prst="chevron">
          <a:avLst/>
        </a:prstGeom>
        <a:solidFill>
          <a:srgbClr val="CD2B46">
            <a:alpha val="9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GB" sz="1300" kern="1200"/>
            <a:t>Consulting</a:t>
          </a:r>
        </a:p>
      </dsp:txBody>
      <dsp:txXfrm>
        <a:off x="1832920" y="1481338"/>
        <a:ext cx="1099189" cy="732792"/>
      </dsp:txXfrm>
    </dsp:sp>
    <dsp:sp modelId="{C990BB22-6067-42C3-A8C5-95C071FA69AC}">
      <dsp:nvSpPr>
        <dsp:cNvPr id="0" name=""/>
        <dsp:cNvSpPr/>
      </dsp:nvSpPr>
      <dsp:spPr>
        <a:xfrm>
          <a:off x="2932109" y="1481338"/>
          <a:ext cx="1831981" cy="732792"/>
        </a:xfrm>
        <a:prstGeom prst="chevron">
          <a:avLst/>
        </a:prstGeom>
        <a:solidFill>
          <a:srgbClr val="CD2B46">
            <a:alpha val="8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GB" sz="1300" kern="1200"/>
            <a:t>Involving</a:t>
          </a:r>
        </a:p>
      </dsp:txBody>
      <dsp:txXfrm>
        <a:off x="3298505" y="1481338"/>
        <a:ext cx="1099189" cy="732792"/>
      </dsp:txXfrm>
    </dsp:sp>
    <dsp:sp modelId="{6394240A-33D0-4C93-95D5-3A2D89A04F1C}">
      <dsp:nvSpPr>
        <dsp:cNvPr id="0" name=""/>
        <dsp:cNvSpPr/>
      </dsp:nvSpPr>
      <dsp:spPr>
        <a:xfrm>
          <a:off x="4397694" y="1481338"/>
          <a:ext cx="1831981" cy="732792"/>
        </a:xfrm>
        <a:prstGeom prst="chevron">
          <a:avLst/>
        </a:prstGeom>
        <a:solidFill>
          <a:srgbClr val="CD2B46">
            <a:alpha val="7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GB" sz="1300" kern="1200"/>
            <a:t>Collaborating</a:t>
          </a:r>
        </a:p>
      </dsp:txBody>
      <dsp:txXfrm>
        <a:off x="4764090" y="1481338"/>
        <a:ext cx="1099189" cy="732792"/>
      </dsp:txXfrm>
    </dsp:sp>
    <dsp:sp modelId="{FA947DC4-7FFA-48A9-9877-3EFDD4FF629F}">
      <dsp:nvSpPr>
        <dsp:cNvPr id="0" name=""/>
        <dsp:cNvSpPr/>
      </dsp:nvSpPr>
      <dsp:spPr>
        <a:xfrm>
          <a:off x="5863279" y="1481338"/>
          <a:ext cx="1831981" cy="732792"/>
        </a:xfrm>
        <a:prstGeom prst="chevron">
          <a:avLst/>
        </a:prstGeom>
        <a:solidFill>
          <a:srgbClr val="CD2B46">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GB" sz="1300" kern="1200"/>
            <a:t>Empowering</a:t>
          </a:r>
        </a:p>
      </dsp:txBody>
      <dsp:txXfrm>
        <a:off x="6229675" y="1481338"/>
        <a:ext cx="1099189" cy="7327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5BF91-A550-4847-899F-DCCCAA5A944A}">
      <dsp:nvSpPr>
        <dsp:cNvPr id="0" name=""/>
        <dsp:cNvSpPr/>
      </dsp:nvSpPr>
      <dsp:spPr>
        <a:xfrm>
          <a:off x="1544" y="1446928"/>
          <a:ext cx="1549177" cy="619670"/>
        </a:xfrm>
        <a:prstGeom prst="homePlate">
          <a:avLst/>
        </a:prstGeom>
        <a:solidFill>
          <a:srgbClr val="CD2B4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n-GB" sz="1300" kern="1200"/>
            <a:t>Ask the person</a:t>
          </a:r>
        </a:p>
      </dsp:txBody>
      <dsp:txXfrm>
        <a:off x="1544" y="1446928"/>
        <a:ext cx="1394260" cy="619670"/>
      </dsp:txXfrm>
    </dsp:sp>
    <dsp:sp modelId="{F96FADDE-D366-4898-995A-A651A57CEB5F}">
      <dsp:nvSpPr>
        <dsp:cNvPr id="0" name=""/>
        <dsp:cNvSpPr/>
      </dsp:nvSpPr>
      <dsp:spPr>
        <a:xfrm>
          <a:off x="1240885" y="1446928"/>
          <a:ext cx="1549177" cy="619670"/>
        </a:xfrm>
        <a:prstGeom prst="chevron">
          <a:avLst/>
        </a:prstGeom>
        <a:solidFill>
          <a:srgbClr val="CD2B46">
            <a:alpha val="9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GB" sz="1300" kern="1200" dirty="0"/>
            <a:t>Evaluate options and resources</a:t>
          </a:r>
        </a:p>
      </dsp:txBody>
      <dsp:txXfrm>
        <a:off x="1550720" y="1446928"/>
        <a:ext cx="929507" cy="619670"/>
      </dsp:txXfrm>
    </dsp:sp>
    <dsp:sp modelId="{E03DC60A-2917-4A15-BD10-6F000D6D5837}">
      <dsp:nvSpPr>
        <dsp:cNvPr id="0" name=""/>
        <dsp:cNvSpPr/>
      </dsp:nvSpPr>
      <dsp:spPr>
        <a:xfrm>
          <a:off x="2480227" y="1446928"/>
          <a:ext cx="1549177" cy="619670"/>
        </a:xfrm>
        <a:prstGeom prst="chevron">
          <a:avLst/>
        </a:prstGeom>
        <a:solidFill>
          <a:srgbClr val="CD2B46">
            <a:alpha val="8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GB" sz="1300" kern="1200" dirty="0"/>
            <a:t>Offer a solution</a:t>
          </a:r>
        </a:p>
      </dsp:txBody>
      <dsp:txXfrm>
        <a:off x="2790062" y="1446928"/>
        <a:ext cx="929507" cy="619670"/>
      </dsp:txXfrm>
    </dsp:sp>
    <dsp:sp modelId="{3A7F0BF9-65F2-4BFA-A7FB-54BB34E83474}">
      <dsp:nvSpPr>
        <dsp:cNvPr id="0" name=""/>
        <dsp:cNvSpPr/>
      </dsp:nvSpPr>
      <dsp:spPr>
        <a:xfrm>
          <a:off x="3719569" y="1446928"/>
          <a:ext cx="1549177" cy="619670"/>
        </a:xfrm>
        <a:prstGeom prst="chevron">
          <a:avLst/>
        </a:prstGeom>
        <a:solidFill>
          <a:srgbClr val="CD2B46">
            <a:alpha val="7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GB" sz="1300" kern="1200" dirty="0"/>
            <a:t>Verify with the person</a:t>
          </a:r>
        </a:p>
      </dsp:txBody>
      <dsp:txXfrm>
        <a:off x="4029404" y="1446928"/>
        <a:ext cx="929507" cy="61967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EA2CE2-379E-4F52-B0CA-7A6461774CB2}" type="datetimeFigureOut">
              <a:rPr lang="en-GB" smtClean="0"/>
              <a:t>21/09/2022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A72D5E-6E12-4B2A-9DB1-134A1847ED8D}" type="slidenum">
              <a:rPr lang="en-GB" smtClean="0"/>
              <a:t>‹#›</a:t>
            </a:fld>
            <a:endParaRPr lang="en-GB"/>
          </a:p>
        </p:txBody>
      </p:sp>
    </p:spTree>
    <p:extLst>
      <p:ext uri="{BB962C8B-B14F-4D97-AF65-F5344CB8AC3E}">
        <p14:creationId xmlns:p14="http://schemas.microsoft.com/office/powerpoint/2010/main" val="1261453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youtu.be/kNMJaXuFuWQ"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1</a:t>
            </a:fld>
            <a:endParaRPr lang="en-GB"/>
          </a:p>
        </p:txBody>
      </p:sp>
    </p:spTree>
    <p:extLst>
      <p:ext uri="{BB962C8B-B14F-4D97-AF65-F5344CB8AC3E}">
        <p14:creationId xmlns:p14="http://schemas.microsoft.com/office/powerpoint/2010/main" val="2380635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lvl="1"/>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Which of the following strategies would you undertake if you were the Resettlement Officer in this situation?</a:t>
            </a:r>
            <a:r>
              <a:rPr lang="en-GB"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sz="1200" b="1" kern="1200" dirty="0">
                <a:solidFill>
                  <a:schemeClr val="tx1"/>
                </a:solidFill>
                <a:effectLst/>
                <a:latin typeface="+mn-lt"/>
                <a:ea typeface="+mn-ea"/>
                <a:cs typeface="+mn-cs"/>
              </a:rPr>
              <a:t>Strategy 2</a:t>
            </a:r>
            <a:r>
              <a:rPr lang="en-GB" sz="1200" kern="1200" dirty="0">
                <a:solidFill>
                  <a:schemeClr val="tx1"/>
                </a:solidFill>
                <a:effectLst/>
                <a:latin typeface="+mn-lt"/>
                <a:ea typeface="+mn-ea"/>
                <a:cs typeface="+mn-cs"/>
              </a:rPr>
              <a:t>. The Resettlement Officer could find an alternative way to communicate with Maryam (e.g. in writing) and postpone the interview, sharing that a sign language interpreter will be present in the next interview. </a:t>
            </a:r>
            <a:r>
              <a:rPr lang="en-GB" sz="1200" b="1" kern="1200" dirty="0">
                <a:solidFill>
                  <a:schemeClr val="tx1"/>
                </a:solidFill>
                <a:effectLst/>
                <a:latin typeface="+mn-lt"/>
                <a:ea typeface="+mn-ea"/>
                <a:cs typeface="+mn-cs"/>
              </a:rPr>
              <a:t>Feedback</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This would be a great strategy. However, the Resettlement Officer should ensure that a next interview with a Sign Language Interpreter, trained in working in displacement issues, is planned and communicated to Maryam. This action may require time if UNHCR had no Sign Language Interpreters identified. The interpreter could as well explore ways of communicating with Maryam (e.g. through writing) and asking her about her preferences in finding a solution for this situation.</a:t>
            </a:r>
          </a:p>
          <a:p>
            <a:pPr lvl="2"/>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A72D5E-6E12-4B2A-9DB1-134A1847ED8D}" type="slidenum">
              <a:rPr lang="en-GB" smtClean="0"/>
              <a:t>10</a:t>
            </a:fld>
            <a:endParaRPr lang="en-GB"/>
          </a:p>
        </p:txBody>
      </p:sp>
    </p:spTree>
    <p:extLst>
      <p:ext uri="{BB962C8B-B14F-4D97-AF65-F5344CB8AC3E}">
        <p14:creationId xmlns:p14="http://schemas.microsoft.com/office/powerpoint/2010/main" val="2844923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lvl="1"/>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Which of the following strategies would you undertake if you were the Resettlement Officer in this situation?</a:t>
            </a:r>
            <a:r>
              <a:rPr lang="en-GB"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sz="1200" b="1" kern="1200" dirty="0">
                <a:solidFill>
                  <a:schemeClr val="tx1"/>
                </a:solidFill>
                <a:effectLst/>
                <a:latin typeface="+mn-lt"/>
                <a:ea typeface="+mn-ea"/>
                <a:cs typeface="+mn-cs"/>
              </a:rPr>
              <a:t>Strategy 3</a:t>
            </a:r>
            <a:r>
              <a:rPr lang="en-GB" sz="1200" kern="1200" dirty="0">
                <a:solidFill>
                  <a:schemeClr val="tx1"/>
                </a:solidFill>
                <a:effectLst/>
                <a:latin typeface="+mn-lt"/>
                <a:ea typeface="+mn-ea"/>
                <a:cs typeface="+mn-cs"/>
              </a:rPr>
              <a:t>. The Resettlement Officer could cancel the interview and provide information to Maryam about partner organizations providing services for persons with disabilities, such as assistive devices and rehabilitation. </a:t>
            </a:r>
            <a:r>
              <a:rPr lang="en-GB" sz="1200" b="1" kern="1200" dirty="0">
                <a:solidFill>
                  <a:schemeClr val="tx1"/>
                </a:solidFill>
                <a:effectLst/>
                <a:latin typeface="+mn-lt"/>
                <a:ea typeface="+mn-ea"/>
                <a:cs typeface="+mn-cs"/>
              </a:rPr>
              <a:t>Feedback</a:t>
            </a:r>
            <a:r>
              <a:rPr lang="en-GB" sz="1200" b="0" kern="1200" dirty="0">
                <a:solidFill>
                  <a:schemeClr val="tx1"/>
                </a:solidFill>
                <a:effectLst/>
                <a:latin typeface="+mn-lt"/>
                <a:ea typeface="+mn-ea"/>
                <a:cs typeface="+mn-cs"/>
              </a:rPr>
              <a: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While Maryam could be interested in accessing services specialized for persons with disabilities, but her interest at this stage is in resettlement information and processes. Referring her to other unrelated services could be based on assumptions around persons with disabilities not having the same needs and rights than persons without disabilities.</a:t>
            </a:r>
          </a:p>
          <a:p>
            <a:pPr lvl="2"/>
            <a:endParaRPr lang="en-GB" sz="1200" kern="1200" dirty="0">
              <a:solidFill>
                <a:schemeClr val="tx1"/>
              </a:solidFill>
              <a:effectLst/>
              <a:latin typeface="+mn-lt"/>
              <a:ea typeface="+mn-ea"/>
              <a:cs typeface="+mn-cs"/>
            </a:endParaRPr>
          </a:p>
          <a:p>
            <a:pPr lvl="2"/>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A72D5E-6E12-4B2A-9DB1-134A1847ED8D}" type="slidenum">
              <a:rPr lang="en-GB" smtClean="0"/>
              <a:t>11</a:t>
            </a:fld>
            <a:endParaRPr lang="en-GB"/>
          </a:p>
        </p:txBody>
      </p:sp>
    </p:spTree>
    <p:extLst>
      <p:ext uri="{BB962C8B-B14F-4D97-AF65-F5344CB8AC3E}">
        <p14:creationId xmlns:p14="http://schemas.microsoft.com/office/powerpoint/2010/main" val="2844923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en-GB" b="1" dirty="0"/>
              <a:t>Accessibility</a:t>
            </a:r>
            <a:r>
              <a:rPr lang="en-GB" b="0" dirty="0"/>
              <a:t>. Describe the slide if required, highlighting: individual empowerment, access to assistive devices/rehabilitation, targeted support/adjustments, participation, skills development for staff, </a:t>
            </a:r>
            <a:r>
              <a:rPr lang="en-GB" dirty="0"/>
              <a:t>awareness-raising</a:t>
            </a:r>
            <a:r>
              <a:rPr lang="en-GB" b="0" dirty="0"/>
              <a:t>, physical accessibility, accessibility of communication and information, and data collection.</a:t>
            </a:r>
            <a:endParaRPr lang="en-GB" b="0" dirty="0">
              <a:cs typeface="Calibri"/>
            </a:endParaRPr>
          </a:p>
          <a:p>
            <a:pPr marL="171450" indent="-171450">
              <a:buFont typeface="Arial" panose="020B0604020202020204" pitchFamily="34" charset="0"/>
              <a:buChar char="•"/>
            </a:pPr>
            <a:r>
              <a:rPr lang="en-GB" b="0" dirty="0"/>
              <a:t>Which of the strategies would be more relevant in this particular situation? To which levels would it apply?</a:t>
            </a:r>
          </a:p>
          <a:p>
            <a:pPr marL="171450" indent="-171450">
              <a:buFont typeface="Arial" panose="020B0604020202020204" pitchFamily="34" charset="0"/>
              <a:buChar char="•"/>
            </a:pPr>
            <a:r>
              <a:rPr lang="en-GB" b="0" dirty="0"/>
              <a:t>In this particular situation, the most immediate strategies would apply to the provision of UNHCR services and could include accessible information and communication through targeted support, in the form of a Sign Language Interpreter. </a:t>
            </a:r>
          </a:p>
          <a:p>
            <a:pPr marL="171450" indent="-171450">
              <a:buFont typeface="Arial" panose="020B0604020202020204" pitchFamily="34" charset="0"/>
              <a:buChar char="•"/>
            </a:pPr>
            <a:r>
              <a:rPr lang="en-GB" b="0" dirty="0"/>
              <a:t>Additional strategies could be applied to be better prepared and prevent potentially discriminatory situations from happening in the future; these will be discussed in group in the next segment of this activity.</a:t>
            </a:r>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12</a:t>
            </a:fld>
            <a:endParaRPr lang="en-GB"/>
          </a:p>
        </p:txBody>
      </p:sp>
    </p:spTree>
    <p:extLst>
      <p:ext uri="{BB962C8B-B14F-4D97-AF65-F5344CB8AC3E}">
        <p14:creationId xmlns:p14="http://schemas.microsoft.com/office/powerpoint/2010/main" val="3254962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171450" indent="-171450">
              <a:buFont typeface="Arial" panose="020B0604020202020204" pitchFamily="34" charset="0"/>
              <a:buChar char="•"/>
            </a:pPr>
            <a:endParaRPr lang="en-GB" b="0" dirty="0"/>
          </a:p>
          <a:p>
            <a:pPr marL="171450" indent="-171450">
              <a:buFont typeface="Arial" panose="020B0604020202020204" pitchFamily="34" charset="0"/>
              <a:buChar char="•"/>
            </a:pPr>
            <a:r>
              <a:rPr lang="en-GB" b="0" dirty="0"/>
              <a:t>Which of the following strategies would you undertake to ensure that persons with disabilities receive complete information about resettlement options available to them?</a:t>
            </a:r>
          </a:p>
          <a:p>
            <a:pPr marL="171450" indent="-171450">
              <a:buFont typeface="Arial" panose="020B0604020202020204" pitchFamily="34" charset="0"/>
              <a:buChar char="•"/>
            </a:pPr>
            <a:r>
              <a:rPr lang="en-GB" b="0" dirty="0"/>
              <a:t>Participants can reflect on groups and share back short statements explaining the strategies they would put in place to ensure equal access.</a:t>
            </a:r>
          </a:p>
          <a:p>
            <a:pPr marL="171450" indent="-171450">
              <a:buFont typeface="Arial" panose="020B0604020202020204" pitchFamily="34" charset="0"/>
              <a:buChar char="•"/>
            </a:pPr>
            <a:r>
              <a:rPr lang="en-GB" b="0" dirty="0"/>
              <a:t>Note that some participants may propose unrealistic strategies, such as providing rehabilitation or medical interventions so she can start hearing, or planning for Sign Language Interpreters for any interview. The facilitator should guide participants towards solutions that are relevant and implemented in time.</a:t>
            </a:r>
          </a:p>
          <a:p>
            <a:pPr marL="171450" indent="-171450">
              <a:buFont typeface="Arial" panose="020B0604020202020204" pitchFamily="34" charset="0"/>
              <a:buChar char="•"/>
            </a:pPr>
            <a:r>
              <a:rPr lang="en-GB" b="0" dirty="0"/>
              <a:t>Once feedback is collected and analysed, the facilitator can share additional strategies that could be considered:</a:t>
            </a:r>
          </a:p>
          <a:p>
            <a:pPr marL="628650" lvl="1" indent="-171450">
              <a:buFont typeface="Arial" panose="020B0604020202020204" pitchFamily="34" charset="0"/>
              <a:buChar char="•"/>
            </a:pPr>
            <a:r>
              <a:rPr lang="en-GB" b="1" dirty="0"/>
              <a:t>Participation</a:t>
            </a:r>
            <a:r>
              <a:rPr lang="en-GB" b="0" dirty="0"/>
              <a:t>: </a:t>
            </a:r>
          </a:p>
          <a:p>
            <a:pPr marL="1085850" lvl="2" indent="-171450">
              <a:buFont typeface="Arial" panose="020B0604020202020204" pitchFamily="34" charset="0"/>
              <a:buChar char="•"/>
            </a:pPr>
            <a:r>
              <a:rPr lang="en-GB" b="0" dirty="0"/>
              <a:t>UNHCR could conduct public information sessions to individuals and family members with disabilities to share information about the resettlement programme and process.</a:t>
            </a:r>
          </a:p>
          <a:p>
            <a:pPr marL="1085850" lvl="2" indent="-171450">
              <a:buFont typeface="Arial" panose="020B0604020202020204" pitchFamily="34" charset="0"/>
              <a:buChar char="•"/>
            </a:pPr>
            <a:r>
              <a:rPr lang="en-GB" b="0" dirty="0"/>
              <a:t>Young adults with hearing disabilities could be consulted about their communication preferences during interviews to facilitate planning in advance (e.g. facilitating Sign Language Interpretation), and share what additional information they would like to receive to fully understand all aspects and potential outcomes of the resettlement submission of their case.</a:t>
            </a:r>
          </a:p>
          <a:p>
            <a:pPr marL="628650" lvl="1" indent="-171450">
              <a:buFont typeface="Arial" panose="020B0604020202020204" pitchFamily="34" charset="0"/>
              <a:buChar char="•"/>
            </a:pPr>
            <a:r>
              <a:rPr lang="en-GB" b="1" dirty="0"/>
              <a:t>Awareness-raising of UNHCR staff </a:t>
            </a:r>
            <a:r>
              <a:rPr lang="en-GB" b="0" dirty="0"/>
              <a:t>would be required in case the response of the </a:t>
            </a:r>
            <a:r>
              <a:rPr lang="en-GB" dirty="0"/>
              <a:t>Resettlement</a:t>
            </a:r>
            <a:r>
              <a:rPr lang="en-GB" b="0" dirty="0"/>
              <a:t> </a:t>
            </a:r>
            <a:r>
              <a:rPr lang="en-GB" dirty="0"/>
              <a:t>Officer</a:t>
            </a:r>
            <a:r>
              <a:rPr lang="en-GB" b="0" dirty="0"/>
              <a:t> was not adequate and her/his actions did not focus on addressing the barriers faced by Maryam.</a:t>
            </a:r>
            <a:endParaRPr lang="en-GB" b="0" dirty="0">
              <a:cs typeface="Calibri"/>
            </a:endParaRPr>
          </a:p>
          <a:p>
            <a:pPr marL="628650" lvl="1" indent="-171450">
              <a:buFont typeface="Arial" panose="020B0604020202020204" pitchFamily="34" charset="0"/>
              <a:buChar char="•"/>
            </a:pPr>
            <a:r>
              <a:rPr lang="en-GB" b="1" dirty="0"/>
              <a:t>Skills development for staff</a:t>
            </a:r>
            <a:r>
              <a:rPr lang="en-GB" b="0" dirty="0"/>
              <a:t>: Staff could be trained on how to plan for the accessibility of persons with disabilities during interviews, and on collecting and sharing additional information about destination countries, including details about support and services available for persons with different types of disabilities.</a:t>
            </a:r>
          </a:p>
          <a:p>
            <a:pPr marL="171450" indent="-171450">
              <a:buFont typeface="Arial" panose="020B0604020202020204" pitchFamily="34" charset="0"/>
              <a:buChar char="•"/>
            </a:pPr>
            <a:endParaRPr lang="en-GB" b="0" dirty="0"/>
          </a:p>
        </p:txBody>
      </p:sp>
      <p:sp>
        <p:nvSpPr>
          <p:cNvPr id="4" name="Slide Number Placeholder 3"/>
          <p:cNvSpPr>
            <a:spLocks noGrp="1"/>
          </p:cNvSpPr>
          <p:nvPr>
            <p:ph type="sldNum" sz="quarter" idx="5"/>
          </p:nvPr>
        </p:nvSpPr>
        <p:spPr/>
        <p:txBody>
          <a:bodyPr/>
          <a:lstStyle/>
          <a:p>
            <a:fld id="{33A72D5E-6E12-4B2A-9DB1-134A1847ED8D}" type="slidenum">
              <a:rPr lang="en-GB" smtClean="0"/>
              <a:t>13</a:t>
            </a:fld>
            <a:endParaRPr lang="en-GB"/>
          </a:p>
        </p:txBody>
      </p:sp>
    </p:spTree>
    <p:extLst>
      <p:ext uri="{BB962C8B-B14F-4D97-AF65-F5344CB8AC3E}">
        <p14:creationId xmlns:p14="http://schemas.microsoft.com/office/powerpoint/2010/main" val="3721787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14</a:t>
            </a:fld>
            <a:endParaRPr lang="en-GB"/>
          </a:p>
        </p:txBody>
      </p:sp>
    </p:spTree>
    <p:extLst>
      <p:ext uri="{BB962C8B-B14F-4D97-AF65-F5344CB8AC3E}">
        <p14:creationId xmlns:p14="http://schemas.microsoft.com/office/powerpoint/2010/main" val="3415092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Accessibility. Describe the image on the screen: </a:t>
            </a:r>
            <a:r>
              <a:rPr lang="en-US" sz="1200" kern="1200" dirty="0" err="1">
                <a:solidFill>
                  <a:schemeClr val="tx1"/>
                </a:solidFill>
                <a:effectLst/>
                <a:latin typeface="+mn-lt"/>
                <a:ea typeface="+mn-ea"/>
                <a:cs typeface="+mn-cs"/>
              </a:rPr>
              <a:t>Jamir</a:t>
            </a:r>
            <a:r>
              <a:rPr lang="en-ZA" dirty="0">
                <a:effectLst/>
              </a:rPr>
              <a:t> </a:t>
            </a:r>
            <a:r>
              <a:rPr lang="en-GB" sz="1200" kern="1200" dirty="0">
                <a:solidFill>
                  <a:schemeClr val="tx1"/>
                </a:solidFill>
                <a:effectLst/>
                <a:latin typeface="+mn-lt"/>
                <a:ea typeface="+mn-ea"/>
                <a:cs typeface="+mn-cs"/>
              </a:rPr>
              <a:t>is a young boy with physical disability. He sits in front of his house watching two children passing by to attend to school.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Share the case study </a:t>
            </a:r>
            <a:r>
              <a:rPr lang="en-GB" sz="1200" kern="1200" dirty="0" err="1">
                <a:solidFill>
                  <a:schemeClr val="tx1"/>
                </a:solidFill>
                <a:effectLst/>
                <a:latin typeface="+mn-lt"/>
                <a:ea typeface="+mn-ea"/>
                <a:cs typeface="+mn-cs"/>
              </a:rPr>
              <a:t>handout</a:t>
            </a:r>
            <a:r>
              <a:rPr lang="en-GB" sz="1200" kern="1200" dirty="0">
                <a:solidFill>
                  <a:schemeClr val="tx1"/>
                </a:solidFill>
                <a:effectLst/>
                <a:latin typeface="+mn-lt"/>
                <a:ea typeface="+mn-ea"/>
                <a:cs typeface="+mn-cs"/>
              </a:rPr>
              <a:t> and ask participants to work in groups to discuss the barriers </a:t>
            </a:r>
            <a:r>
              <a:rPr lang="en-GB" sz="1200" kern="1200" dirty="0" err="1">
                <a:solidFill>
                  <a:schemeClr val="tx1"/>
                </a:solidFill>
                <a:effectLst/>
                <a:latin typeface="+mn-lt"/>
                <a:ea typeface="+mn-ea"/>
                <a:cs typeface="+mn-cs"/>
              </a:rPr>
              <a:t>Jamir</a:t>
            </a:r>
            <a:r>
              <a:rPr lang="en-GB" sz="1200" kern="1200" dirty="0">
                <a:solidFill>
                  <a:schemeClr val="tx1"/>
                </a:solidFill>
                <a:effectLst/>
                <a:latin typeface="+mn-lt"/>
                <a:ea typeface="+mn-ea"/>
                <a:cs typeface="+mn-cs"/>
              </a:rPr>
              <a:t> faces and identify adequate strategies to foster her inclusion into school.</a:t>
            </a:r>
          </a:p>
          <a:p>
            <a:pPr marL="171450" indent="-171450">
              <a:buFont typeface="Arial" panose="020B0604020202020204" pitchFamily="34" charset="0"/>
              <a:buChar char="•"/>
            </a:pPr>
            <a:r>
              <a:rPr lang="en-GB" dirty="0"/>
              <a:t>Explain that in this second case study, participants will discuss the potential strategies to address the multiple barriers faced by </a:t>
            </a:r>
            <a:r>
              <a:rPr lang="en-GB" dirty="0" err="1"/>
              <a:t>Jamir</a:t>
            </a:r>
            <a:r>
              <a:rPr lang="en-GB" dirty="0"/>
              <a:t> in his path to return to school. Instead of proposing a short selection of strategies for each situation, as done in case study 1, the participants will have to select from a longer menu of actions, to help them experience a situation closer to the reality. As an option, participants can be asked to propose a situation before being offered with a menu of strategies.</a:t>
            </a:r>
          </a:p>
          <a:p>
            <a:pPr marL="171450" indent="-171450">
              <a:buFont typeface="Arial" panose="020B0604020202020204" pitchFamily="34" charset="0"/>
              <a:buChar char="•"/>
            </a:pPr>
            <a:r>
              <a:rPr lang="en-GB" dirty="0"/>
              <a:t>Some of these strategies will be more centred in </a:t>
            </a:r>
            <a:r>
              <a:rPr lang="en-GB" dirty="0" err="1"/>
              <a:t>Jamir</a:t>
            </a:r>
            <a:r>
              <a:rPr lang="en-GB" dirty="0"/>
              <a:t> (</a:t>
            </a:r>
            <a:r>
              <a:rPr lang="en-GB" dirty="0" err="1"/>
              <a:t>e.g</a:t>
            </a:r>
            <a:r>
              <a:rPr lang="en-GB" dirty="0"/>
              <a:t> providing a wheelchair), while other actions target discrimination on the basis of disability (</a:t>
            </a:r>
            <a:r>
              <a:rPr lang="en-GB" dirty="0" err="1"/>
              <a:t>e.g</a:t>
            </a:r>
            <a:r>
              <a:rPr lang="en-GB" dirty="0"/>
              <a:t> raising awareness), and other actions will benefit many children and not only </a:t>
            </a:r>
            <a:r>
              <a:rPr lang="en-GB" dirty="0" err="1"/>
              <a:t>Jamir</a:t>
            </a:r>
            <a:r>
              <a:rPr lang="en-GB" dirty="0"/>
              <a:t> (e.g. improve the road to the school). </a:t>
            </a:r>
          </a:p>
          <a:p>
            <a:pPr marL="171450" indent="-171450">
              <a:buFont typeface="Arial" panose="020B0604020202020204" pitchFamily="34" charset="0"/>
              <a:buChar char="•"/>
            </a:pPr>
            <a:r>
              <a:rPr lang="en-GB" dirty="0"/>
              <a:t>The objective of the activity is to support participants to select adequate strategies at a given time and understand that a combination of strategies will be required to address complex situations. This way of combining strategies that mainstream inclusion in the environment and support a particular individual or individuals at heightened risk by tackling the roots of discrimination is usually called “the twin-track approach”. This information can be shared using key messages at the end of the activity.</a:t>
            </a:r>
          </a:p>
          <a:p>
            <a:pPr marL="171450" indent="-171450">
              <a:buFont typeface="Arial" panose="020B0604020202020204" pitchFamily="34" charset="0"/>
              <a:buChar char="•"/>
            </a:pPr>
            <a:r>
              <a:rPr lang="en-GB" dirty="0"/>
              <a:t>Which strategy or strategies could be put in place?</a:t>
            </a:r>
          </a:p>
          <a:p>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15</a:t>
            </a:fld>
            <a:endParaRPr lang="en-GB"/>
          </a:p>
        </p:txBody>
      </p:sp>
    </p:spTree>
    <p:extLst>
      <p:ext uri="{BB962C8B-B14F-4D97-AF65-F5344CB8AC3E}">
        <p14:creationId xmlns:p14="http://schemas.microsoft.com/office/powerpoint/2010/main" val="2283243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Accessibility: Describe the illustration on the slide. Sample description: Jamir is in his way to the school, but the road is uneven, there is no sidewalk, and there is intense traffic.</a:t>
            </a:r>
          </a:p>
          <a:p>
            <a:pPr marL="171450" indent="-171450">
              <a:buFont typeface="Arial" panose="020B0604020202020204" pitchFamily="34" charset="0"/>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Barrier 2: </a:t>
            </a:r>
            <a:r>
              <a:rPr lang="en-GB" sz="1200" dirty="0">
                <a:solidFill>
                  <a:schemeClr val="bg1"/>
                </a:solidFill>
              </a:rPr>
              <a:t>Several incidents with children going to school have been reported, as the road to the school is uneven and unsafe. In addition, the school is too far for Jamir to push his wheelchair up to the school.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bg1"/>
                </a:solidFill>
              </a:rPr>
              <a:t>Ask participants: </a:t>
            </a:r>
            <a:r>
              <a:rPr lang="en-GB" dirty="0"/>
              <a:t>Which strategy or strategies could be put in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a:solidFill>
                <a:schemeClr val="bg1"/>
              </a:solidFill>
            </a:endParaRPr>
          </a:p>
          <a:p>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16</a:t>
            </a:fld>
            <a:endParaRPr lang="en-GB"/>
          </a:p>
        </p:txBody>
      </p:sp>
    </p:spTree>
    <p:extLst>
      <p:ext uri="{BB962C8B-B14F-4D97-AF65-F5344CB8AC3E}">
        <p14:creationId xmlns:p14="http://schemas.microsoft.com/office/powerpoint/2010/main" val="1094075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Accessibility: Describe the illustration on the slide. Sample description: Jamir is in front of the toilets of the school, but there are stairs and narrow doors to access them.</a:t>
            </a:r>
          </a:p>
          <a:p>
            <a:pPr marL="171450" indent="-171450">
              <a:buFont typeface="Arial" panose="020B0604020202020204" pitchFamily="34" charset="0"/>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Barrier 3: </a:t>
            </a:r>
            <a:r>
              <a:rPr lang="en-GB" sz="1200" dirty="0">
                <a:solidFill>
                  <a:srgbClr val="FFFFFF"/>
                </a:solidFill>
              </a:rPr>
              <a:t>When Jamir gets to school, he can access the school buildings, but doesn’t yet have the skills to move around independently in his wheelchair. In addition, the toilets have narrow doorways, steps and no lockers, so it is not possible to access them with his wheelchair</a:t>
            </a:r>
            <a:r>
              <a:rPr lang="en-GB" sz="1200" dirty="0">
                <a:solidFill>
                  <a:schemeClr val="bg1"/>
                </a:solidFill>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bg1"/>
                </a:solidFill>
              </a:rPr>
              <a:t>Ask participants: </a:t>
            </a:r>
            <a:r>
              <a:rPr lang="en-GB" dirty="0"/>
              <a:t>Which strategy or strategies could be put in place?</a:t>
            </a:r>
          </a:p>
          <a:p>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17</a:t>
            </a:fld>
            <a:endParaRPr lang="en-GB"/>
          </a:p>
        </p:txBody>
      </p:sp>
    </p:spTree>
    <p:extLst>
      <p:ext uri="{BB962C8B-B14F-4D97-AF65-F5344CB8AC3E}">
        <p14:creationId xmlns:p14="http://schemas.microsoft.com/office/powerpoint/2010/main" val="1058491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Accessibility: Describe the illustration on the slide. Sample description: Jamir is in the school yard, and children are playing football without noticing him.</a:t>
            </a:r>
          </a:p>
          <a:p>
            <a:pPr marL="171450" indent="-171450">
              <a:buFont typeface="Arial" panose="020B0604020202020204" pitchFamily="34" charset="0"/>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Barrier 4: </a:t>
            </a:r>
            <a:r>
              <a:rPr lang="en-GB" sz="1200" dirty="0">
                <a:solidFill>
                  <a:srgbClr val="FFFFFF"/>
                </a:solidFill>
              </a:rPr>
              <a:t>Other children tease him as he is the only child with a disability in the school, and he wants to drop out.</a:t>
            </a:r>
            <a:endParaRPr lang="en-GB" sz="120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bg1"/>
                </a:solidFill>
              </a:rPr>
              <a:t>Ask participants: </a:t>
            </a:r>
            <a:r>
              <a:rPr lang="en-GB" dirty="0"/>
              <a:t>Which strategy or strategies could be put in place?</a:t>
            </a:r>
          </a:p>
          <a:p>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18</a:t>
            </a:fld>
            <a:endParaRPr lang="en-GB"/>
          </a:p>
        </p:txBody>
      </p:sp>
    </p:spTree>
    <p:extLst>
      <p:ext uri="{BB962C8B-B14F-4D97-AF65-F5344CB8AC3E}">
        <p14:creationId xmlns:p14="http://schemas.microsoft.com/office/powerpoint/2010/main" val="1559033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Accessibility: Describe the illustration on the slide. Sample description: Jamir smiling with his friends, his teacher is behind them.</a:t>
            </a:r>
          </a:p>
          <a:p>
            <a:pPr marL="171450" indent="-171450">
              <a:buFont typeface="Arial" panose="020B0604020202020204" pitchFamily="34" charset="0"/>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Barrier 5: </a:t>
            </a:r>
            <a:r>
              <a:rPr lang="en-GB" sz="1200" dirty="0">
                <a:solidFill>
                  <a:srgbClr val="FFFFFF"/>
                </a:solidFill>
              </a:rPr>
              <a:t>Jamir has now made a group of friends, but he has fallen so far behind academically, that it is difficult to keep up with lessons.</a:t>
            </a:r>
            <a:endParaRPr lang="en-ZA" sz="1200" dirty="0">
              <a:solidFill>
                <a:srgbClr val="FFFFFF"/>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bg1"/>
                </a:solidFill>
              </a:rPr>
              <a:t>Ask participants: </a:t>
            </a:r>
            <a:r>
              <a:rPr lang="en-GB" dirty="0"/>
              <a:t>Which strategy or strategies could be put in place?</a:t>
            </a:r>
          </a:p>
          <a:p>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19</a:t>
            </a:fld>
            <a:endParaRPr lang="en-GB"/>
          </a:p>
        </p:txBody>
      </p:sp>
    </p:spTree>
    <p:extLst>
      <p:ext uri="{BB962C8B-B14F-4D97-AF65-F5344CB8AC3E}">
        <p14:creationId xmlns:p14="http://schemas.microsoft.com/office/powerpoint/2010/main" val="3426475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r>
              <a:rPr lang="en-US" dirty="0"/>
              <a:t>Accessibility: Provide a brief description of the picture. Sample description: </a:t>
            </a:r>
            <a:r>
              <a:rPr lang="en-GB" dirty="0"/>
              <a:t>UNHCR’s Head of Sub-Office in Aleppo, Takashima Yumiko discuss with Subhi, a seven-year-old who is visually impaired, at a centre the </a:t>
            </a:r>
            <a:r>
              <a:rPr lang="en-GB" dirty="0" err="1"/>
              <a:t>Sabil</a:t>
            </a:r>
            <a:r>
              <a:rPr lang="en-GB" dirty="0"/>
              <a:t> neighbourhood of Aleppo.</a:t>
            </a:r>
            <a:endParaRPr lang="en-US" dirty="0"/>
          </a:p>
          <a:p>
            <a:r>
              <a:rPr lang="en-US" dirty="0"/>
              <a:t>By the end of this session participants will</a:t>
            </a:r>
            <a:r>
              <a:rPr lang="en-US" baseline="0" dirty="0"/>
              <a:t> be able to: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Explain the key definitions and key principles surrounding our work with persons with disabilities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Identify 3 ways to strengthen a community-based approach in working with persons with disabilities in your operation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Combine these strategies to mitigate protection risks and promote the inclusion of persons with disabilities in UNHCR programming.</a:t>
            </a: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Tx/>
              <a:buNone/>
            </a:pPr>
            <a:endParaRPr lang="en-US" sz="1200" kern="1200" dirty="0">
              <a:solidFill>
                <a:schemeClr val="tx1"/>
              </a:solidFill>
              <a:effectLst/>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CB31F-A4A3-4C9B-9E95-9163CFD510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012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endParaRPr lang="en-GB" dirty="0"/>
          </a:p>
          <a:p>
            <a:r>
              <a:rPr lang="en-GB" dirty="0"/>
              <a:t>Ask participants to select which strategy(s) would be relevant to help </a:t>
            </a:r>
            <a:r>
              <a:rPr lang="en-GB" dirty="0" err="1"/>
              <a:t>Jamir</a:t>
            </a:r>
            <a:r>
              <a:rPr lang="en-GB" dirty="0"/>
              <a:t> address the barriers to access school. </a:t>
            </a:r>
          </a:p>
        </p:txBody>
      </p:sp>
      <p:sp>
        <p:nvSpPr>
          <p:cNvPr id="4" name="Slide Number Placeholder 3"/>
          <p:cNvSpPr>
            <a:spLocks noGrp="1"/>
          </p:cNvSpPr>
          <p:nvPr>
            <p:ph type="sldNum" sz="quarter" idx="5"/>
          </p:nvPr>
        </p:nvSpPr>
        <p:spPr/>
        <p:txBody>
          <a:bodyPr/>
          <a:lstStyle/>
          <a:p>
            <a:fld id="{33A72D5E-6E12-4B2A-9DB1-134A1847ED8D}" type="slidenum">
              <a:rPr lang="en-GB" smtClean="0"/>
              <a:t>20</a:t>
            </a:fld>
            <a:endParaRPr lang="en-GB"/>
          </a:p>
        </p:txBody>
      </p:sp>
    </p:spTree>
    <p:extLst>
      <p:ext uri="{BB962C8B-B14F-4D97-AF65-F5344CB8AC3E}">
        <p14:creationId xmlns:p14="http://schemas.microsoft.com/office/powerpoint/2010/main" val="4167632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kern="1200" dirty="0">
                <a:solidFill>
                  <a:schemeClr val="tx1"/>
                </a:solidFill>
                <a:effectLst/>
                <a:latin typeface="+mn-lt"/>
                <a:ea typeface="+mn-ea"/>
                <a:cs typeface="+mn-cs"/>
              </a:rPr>
              <a:t>Tips for facilitator: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GB" dirty="0"/>
              <a:t>Accessibility. Describe the illustration in the slide. Two arrows in green (disability targeted actions) and yellow colour (disability mainstream actions) point at the centre, where </a:t>
            </a:r>
            <a:r>
              <a:rPr lang="en-GB" dirty="0" err="1"/>
              <a:t>Jamir</a:t>
            </a:r>
            <a:r>
              <a:rPr lang="en-GB" dirty="0"/>
              <a:t> studies in a classroom. Two of his classmates are sitting a row behind his wheelchair. </a:t>
            </a:r>
          </a:p>
          <a:p>
            <a:pPr marL="171450" indent="-171450">
              <a:buFont typeface="Arial" panose="020B0604020202020204" pitchFamily="34" charset="0"/>
              <a:buChar char="•"/>
            </a:pPr>
            <a:r>
              <a:rPr lang="en-GB" dirty="0"/>
              <a:t>The facilitator can use the following questions to facilitate a discussion:</a:t>
            </a:r>
          </a:p>
          <a:p>
            <a:pPr marL="628650" lvl="1" indent="-171450">
              <a:buFont typeface="Arial" panose="020B0604020202020204" pitchFamily="34" charset="0"/>
              <a:buChar char="•"/>
            </a:pPr>
            <a:r>
              <a:rPr lang="en-GB" b="1" dirty="0"/>
              <a:t>Question</a:t>
            </a:r>
            <a:r>
              <a:rPr lang="en-GB" dirty="0"/>
              <a:t>: For </a:t>
            </a:r>
            <a:r>
              <a:rPr lang="en-GB" dirty="0" err="1"/>
              <a:t>Jamir</a:t>
            </a:r>
            <a:r>
              <a:rPr lang="en-GB" dirty="0"/>
              <a:t> to go to the school, was it enough if we only provided a wheelchair? Is it enough if we only run awareness raising activities in the school? </a:t>
            </a:r>
            <a:r>
              <a:rPr lang="en-GB" b="1" dirty="0"/>
              <a:t>Potential answer</a:t>
            </a:r>
            <a:r>
              <a:rPr lang="en-GB" dirty="0"/>
              <a:t>: It is not just the difficulties </a:t>
            </a:r>
            <a:r>
              <a:rPr lang="en-GB" dirty="0" err="1"/>
              <a:t>Jamir</a:t>
            </a:r>
            <a:r>
              <a:rPr lang="en-GB" dirty="0"/>
              <a:t> may have while walking and about changing the attitudes in the community. These actions tackle key issues that are roots causes of situations of discrimination, but we will need to address other barriers in the environment. Addressing these barriers will benefit not only </a:t>
            </a:r>
            <a:r>
              <a:rPr lang="en-GB" dirty="0" err="1"/>
              <a:t>Jamir</a:t>
            </a:r>
            <a:r>
              <a:rPr lang="en-GB" dirty="0"/>
              <a:t>, but many other children.</a:t>
            </a:r>
          </a:p>
          <a:p>
            <a:pPr marL="628650" lvl="1" indent="-171450">
              <a:buFont typeface="Arial" panose="020B0604020202020204" pitchFamily="34" charset="0"/>
              <a:buChar char="•"/>
            </a:pPr>
            <a:r>
              <a:rPr lang="en-GB" b="1" dirty="0"/>
              <a:t>Question</a:t>
            </a:r>
            <a:r>
              <a:rPr lang="en-GB" dirty="0"/>
              <a:t>: Do you think that the same organization would be responsible for all these solutions? </a:t>
            </a:r>
            <a:r>
              <a:rPr lang="en-GB" b="1" dirty="0"/>
              <a:t>Potential answer</a:t>
            </a:r>
            <a:r>
              <a:rPr lang="en-GB" dirty="0"/>
              <a:t>: Multiple stakeholders and individuals will have to work together, with different roles in promoting inclusion. This includes </a:t>
            </a:r>
            <a:r>
              <a:rPr lang="en-GB" dirty="0" err="1"/>
              <a:t>Jamir</a:t>
            </a:r>
            <a:r>
              <a:rPr lang="en-GB" dirty="0"/>
              <a:t> and the children he interacts with.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Question</a:t>
            </a:r>
            <a:r>
              <a:rPr lang="en-GB" dirty="0"/>
              <a:t>: Can anybody guess why some actions are in green and some are in yellow? </a:t>
            </a:r>
            <a:r>
              <a:rPr lang="en-GB" b="1" dirty="0"/>
              <a:t>Potential answer</a:t>
            </a:r>
            <a:r>
              <a:rPr lang="en-GB" dirty="0"/>
              <a:t>: </a:t>
            </a:r>
            <a:r>
              <a:rPr lang="en-GB" sz="1200" kern="1200" dirty="0">
                <a:solidFill>
                  <a:schemeClr val="tx1"/>
                </a:solidFill>
                <a:effectLst/>
                <a:latin typeface="+mn-lt"/>
                <a:ea typeface="+mn-ea"/>
                <a:cs typeface="+mn-cs"/>
              </a:rPr>
              <a:t>The green actions are targeted at empowering persons with disabilities and tackling root causes of discrimination. The yellow actions relate to actions addressed to bring aspects of disability inclusion to the wider community or our programming, and can have a beneficial impact in other members as well. This is often called the Twin-Track Approach. If only one side of the ‘track’ is addressed, </a:t>
            </a:r>
            <a:r>
              <a:rPr lang="en-GB" sz="1200" kern="1200" dirty="0" err="1">
                <a:solidFill>
                  <a:schemeClr val="tx1"/>
                </a:solidFill>
                <a:effectLst/>
                <a:latin typeface="+mn-lt"/>
                <a:ea typeface="+mn-ea"/>
                <a:cs typeface="+mn-cs"/>
              </a:rPr>
              <a:t>Jamir</a:t>
            </a:r>
            <a:r>
              <a:rPr lang="en-GB" sz="1200" kern="1200" dirty="0">
                <a:solidFill>
                  <a:schemeClr val="tx1"/>
                </a:solidFill>
                <a:effectLst/>
                <a:latin typeface="+mn-lt"/>
                <a:ea typeface="+mn-ea"/>
                <a:cs typeface="+mn-cs"/>
              </a:rPr>
              <a:t> would not be able to reach full inclusion in school. This approach can enhance the possibilities of success in providing equal opportunities to persons with disabilities in our communities.</a:t>
            </a:r>
            <a:endParaRPr lang="en-GB" dirty="0"/>
          </a:p>
          <a:p>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21</a:t>
            </a:fld>
            <a:endParaRPr lang="en-GB"/>
          </a:p>
        </p:txBody>
      </p:sp>
    </p:spTree>
    <p:extLst>
      <p:ext uri="{BB962C8B-B14F-4D97-AF65-F5344CB8AC3E}">
        <p14:creationId xmlns:p14="http://schemas.microsoft.com/office/powerpoint/2010/main" val="4090991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endParaRPr lang="en-GB" dirty="0"/>
          </a:p>
          <a:p>
            <a:r>
              <a:rPr lang="en-GB" dirty="0"/>
              <a:t>Ask participants which is the key take-away or strategy they have learned during this training, and if there is anything they would change in the way they work or in a particular programme they are working on.</a:t>
            </a:r>
          </a:p>
        </p:txBody>
      </p:sp>
      <p:sp>
        <p:nvSpPr>
          <p:cNvPr id="4" name="Slide Number Placeholder 3"/>
          <p:cNvSpPr>
            <a:spLocks noGrp="1"/>
          </p:cNvSpPr>
          <p:nvPr>
            <p:ph type="sldNum" sz="quarter" idx="5"/>
          </p:nvPr>
        </p:nvSpPr>
        <p:spPr/>
        <p:txBody>
          <a:bodyPr/>
          <a:lstStyle/>
          <a:p>
            <a:fld id="{33A72D5E-6E12-4B2A-9DB1-134A1847ED8D}" type="slidenum">
              <a:rPr lang="en-GB" smtClean="0"/>
              <a:t>22</a:t>
            </a:fld>
            <a:endParaRPr lang="en-GB"/>
          </a:p>
        </p:txBody>
      </p:sp>
    </p:spTree>
    <p:extLst>
      <p:ext uri="{BB962C8B-B14F-4D97-AF65-F5344CB8AC3E}">
        <p14:creationId xmlns:p14="http://schemas.microsoft.com/office/powerpoint/2010/main" val="1731487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GB" dirty="0"/>
              <a:t>These strategies can be provided as cards to groups of participants, or shared in advance in digital workshops. </a:t>
            </a:r>
          </a:p>
          <a:p>
            <a:pPr marL="171450" indent="-171450">
              <a:buFont typeface="Arial" panose="020B0604020202020204" pitchFamily="34" charset="0"/>
              <a:buChar char="•"/>
            </a:pPr>
            <a:r>
              <a:rPr lang="en-GB" dirty="0"/>
              <a:t>After reading its content, the groups can present what they have learned in their own words, and how it may have been applied in their context through an example.</a:t>
            </a:r>
            <a:endParaRPr lang="en-GB" dirty="0">
              <a:cs typeface="Calibri"/>
            </a:endParaRPr>
          </a:p>
          <a:p>
            <a:pPr lvl="2"/>
            <a:endParaRPr lang="en-GB" sz="1200" kern="1200" dirty="0">
              <a:solidFill>
                <a:schemeClr val="tx1"/>
              </a:solidFill>
              <a:effectLst/>
              <a:latin typeface="+mn-lt"/>
              <a:ea typeface="+mn-ea"/>
              <a:cs typeface="+mn-cs"/>
            </a:endParaRPr>
          </a:p>
          <a:p>
            <a:pPr lvl="2"/>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23</a:t>
            </a:fld>
            <a:endParaRPr lang="en-GB"/>
          </a:p>
        </p:txBody>
      </p:sp>
    </p:spTree>
    <p:extLst>
      <p:ext uri="{BB962C8B-B14F-4D97-AF65-F5344CB8AC3E}">
        <p14:creationId xmlns:p14="http://schemas.microsoft.com/office/powerpoint/2010/main" val="1743940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cs typeface="Calibri"/>
              </a:rPr>
              <a:t>Accessibility: describe the illustrations in the slide; </a:t>
            </a:r>
            <a:r>
              <a:rPr lang="en-US" sz="1200" kern="1200" dirty="0">
                <a:solidFill>
                  <a:schemeClr val="tx1"/>
                </a:solidFill>
                <a:effectLst/>
                <a:latin typeface="+mn-lt"/>
                <a:ea typeface="+mn-ea"/>
                <a:cs typeface="+mn-cs"/>
              </a:rPr>
              <a:t>descriptions are available below,</a:t>
            </a:r>
            <a:r>
              <a:rPr lang="en-US" dirty="0">
                <a:cs typeface="Calibri"/>
              </a:rPr>
              <a:t> when presenting the degrees of participation presented below.</a:t>
            </a:r>
          </a:p>
          <a:p>
            <a:pPr marL="171450" indent="-171450">
              <a:buFont typeface="Arial" panose="020B0604020202020204" pitchFamily="34" charset="0"/>
              <a:buChar char="•"/>
            </a:pPr>
            <a:r>
              <a:rPr lang="en-US" dirty="0">
                <a:cs typeface="Calibri"/>
              </a:rPr>
              <a:t>Participation is both an outcome and a process. It is key for the inclusion of persons with disabilities, and it contributes addressing a historic situation of inequality, where persons with disabilities have been often objects of decisions made by others. </a:t>
            </a:r>
          </a:p>
          <a:p>
            <a:pPr marL="171450" indent="-171450">
              <a:buFont typeface="Arial" panose="020B0604020202020204" pitchFamily="34" charset="0"/>
              <a:buChar char="•"/>
            </a:pPr>
            <a:r>
              <a:rPr lang="en-US" dirty="0">
                <a:cs typeface="Calibri"/>
              </a:rPr>
              <a:t>Participation can take many forms, engaging with </a:t>
            </a:r>
            <a:r>
              <a:rPr lang="en-US" b="0" dirty="0">
                <a:cs typeface="Calibri"/>
              </a:rPr>
              <a:t>organizations of persons with disabilities </a:t>
            </a:r>
            <a:r>
              <a:rPr lang="en-US" dirty="0">
                <a:cs typeface="Calibri"/>
              </a:rPr>
              <a:t>and with women, girls, men and boys with disabilities living in forced displacement as individuals or in Focus Group Discussions.</a:t>
            </a:r>
          </a:p>
          <a:p>
            <a:pPr marL="171450" indent="-171450">
              <a:buFont typeface="Arial" panose="020B0604020202020204" pitchFamily="34" charset="0"/>
              <a:buChar char="•"/>
            </a:pPr>
            <a:r>
              <a:rPr lang="en-US" dirty="0"/>
              <a:t>Participation is not only about asking the opinions of persons with disabilities. It can take many forms, and it should aim at the highest level of ownership possible in both the decision-making process and implementation. The following degrees or modalities of participation can be used to help identifying optimal levels of participation at different stages: </a:t>
            </a:r>
            <a:endParaRPr lang="en-US" dirty="0">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Informing: Information is shared with communities, but they have no authority on decisions and actions taken. E.g. refugees may be told by UNHCR when and where an event or a service takes place, and this information can be provided using accessible ways of communication, like in the first illustration on the left, where a group of persons with a without disabilities access information provided verbally and in sign language. Sometimes, an intermediate degree can include what is called “information transfer”: Information on preferences is gathered from communities, but they are not taking part in discussions leading to informed decisions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Consulting: Communities are asked for their opinions, which may or may not be taken into account. For example, dedicated consultations with persons with disabilities, as the one represented in the top left part of the slide, can be organized, or consultations where persons with disabilities are enabled to participate, ensuring their full and meaningful access (e.g. providing for their accessibility, briefing them in advance when required).</a:t>
            </a:r>
            <a:endParaRPr lang="en-US" dirty="0">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Involving: Communities are involved in one or more activities, but they have limited decision-making power and other partners continue to have a part to play. For example, persons with disabilities can help to collect information on their communities as peer volunteers, as in the illustration at the center of the slide.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Collaborating: Communities are completely involved in decision-making with other partners. For example, persons with disabilities can be part of workshops where decisions are taken, and make part of community committees on a regular basis, like in the top right illustration, where a group of persons with disabilities use cards to assess the information collected from the community and engage in a discussion.</a:t>
            </a:r>
          </a:p>
          <a:p>
            <a:pPr marL="628650" lvl="1" indent="-171450">
              <a:buFont typeface="Arial" panose="020B0604020202020204" pitchFamily="34" charset="0"/>
              <a:buChar char="•"/>
            </a:pPr>
            <a:r>
              <a:rPr lang="en-US" dirty="0"/>
              <a:t>Empowering: Communities control decision-making and other partners facilitate their ability to utilize resources. There is therefore greater ownership and a stronger sense of belonging and responsibility. For example, in the last illustration on the right side of the slide, a workshop to repair assistive devices was chosen as an income generating activity by refugees with disabilities, the activity would support their community by providing a service required, and allow for more autonomy from specialized services, difficult to access in that location.</a:t>
            </a:r>
          </a:p>
        </p:txBody>
      </p:sp>
      <p:sp>
        <p:nvSpPr>
          <p:cNvPr id="4" name="Slide Number Placeholder 3"/>
          <p:cNvSpPr>
            <a:spLocks noGrp="1"/>
          </p:cNvSpPr>
          <p:nvPr>
            <p:ph type="sldNum" sz="quarter" idx="5"/>
          </p:nvPr>
        </p:nvSpPr>
        <p:spPr/>
        <p:txBody>
          <a:bodyPr/>
          <a:lstStyle/>
          <a:p>
            <a:fld id="{33A72D5E-6E12-4B2A-9DB1-134A1847ED8D}" type="slidenum">
              <a:rPr lang="en-GB" smtClean="0"/>
              <a:t>24</a:t>
            </a:fld>
            <a:endParaRPr lang="en-GB"/>
          </a:p>
        </p:txBody>
      </p:sp>
    </p:spTree>
    <p:extLst>
      <p:ext uri="{BB962C8B-B14F-4D97-AF65-F5344CB8AC3E}">
        <p14:creationId xmlns:p14="http://schemas.microsoft.com/office/powerpoint/2010/main" val="4049645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GB" b="1" dirty="0"/>
              <a:t>Accessibility</a:t>
            </a:r>
            <a:r>
              <a:rPr lang="en-GB" dirty="0"/>
              <a:t>. Describe the illustrations on the slide. Icons representing hearing and visual disabilities, and icons representing, from left to right, sign language interpretation, subtitles/captioning, audio, and braille formats. Three boxes containing “accessibility of information”, “accessibility of information” and “universal design”.</a:t>
            </a:r>
          </a:p>
          <a:p>
            <a:pPr marL="171450" indent="-171450">
              <a:buFont typeface="Arial" panose="020B0604020202020204" pitchFamily="34" charset="0"/>
              <a:buChar char="•"/>
            </a:pPr>
            <a:r>
              <a:rPr lang="en-GB" dirty="0"/>
              <a:t>Accessibility is not only about ramps, handrails and other appliances to facilitate access to the physical space. The concept of accessibility applies as well to means of providing information and facilitating communication, and it follows the principles of Universal Design, where products and services are designed to be usable by the widest part of the population possible, without the need for specialized design.</a:t>
            </a:r>
          </a:p>
          <a:p>
            <a:pPr marL="171450" indent="-171450">
              <a:buFont typeface="Arial" panose="020B0604020202020204" pitchFamily="34" charset="0"/>
              <a:buChar char="•"/>
            </a:pPr>
            <a:r>
              <a:rPr lang="en-GB" dirty="0"/>
              <a:t>For example, in the illustration we see that using captioning / subtitles and audio in a video is, in itself, a way of promoting accessibility, as this video will be easier to access for many more people than if it did not have those features: for example, non-native speakers of a language can benefit from subtitles, and having audio as well can help people with visual impairments to still access the messages provided.</a:t>
            </a:r>
          </a:p>
          <a:p>
            <a:pPr marL="171450" indent="-171450">
              <a:buFont typeface="Arial" panose="020B0604020202020204" pitchFamily="34" charset="0"/>
              <a:buChar char="•"/>
            </a:pPr>
            <a:r>
              <a:rPr lang="en-GB" dirty="0"/>
              <a:t>In addition, there are other ways of extending even more the accessibility of a message; this can be done by using languages and formats particularly accessible for persons with disabilities, such as sign language or Braille.</a:t>
            </a:r>
          </a:p>
          <a:p>
            <a:pPr marL="171450" indent="-171450">
              <a:buFont typeface="Arial" panose="020B0604020202020204" pitchFamily="34" charset="0"/>
              <a:buChar char="•"/>
            </a:pPr>
            <a:r>
              <a:rPr lang="en-GB" dirty="0"/>
              <a:t>When these solutions are planned and provided in advance without a previous request from persons with disabilities, they are part of accessibility solutions. When these are provided in reaction to a request or a situation of inaccessibility, as in the example reviewed with Maryam, these solutions are called adjustments or “reasonable accommodations”, as they are temporary and provided on an individual basis. </a:t>
            </a:r>
          </a:p>
        </p:txBody>
      </p:sp>
      <p:sp>
        <p:nvSpPr>
          <p:cNvPr id="4" name="Slide Number Placeholder 3"/>
          <p:cNvSpPr>
            <a:spLocks noGrp="1"/>
          </p:cNvSpPr>
          <p:nvPr>
            <p:ph type="sldNum" sz="quarter" idx="5"/>
          </p:nvPr>
        </p:nvSpPr>
        <p:spPr/>
        <p:txBody>
          <a:bodyPr/>
          <a:lstStyle/>
          <a:p>
            <a:fld id="{33A72D5E-6E12-4B2A-9DB1-134A1847ED8D}" type="slidenum">
              <a:rPr lang="en-GB" smtClean="0"/>
              <a:t>25</a:t>
            </a:fld>
            <a:endParaRPr lang="en-GB"/>
          </a:p>
        </p:txBody>
      </p:sp>
    </p:spTree>
    <p:extLst>
      <p:ext uri="{BB962C8B-B14F-4D97-AF65-F5344CB8AC3E}">
        <p14:creationId xmlns:p14="http://schemas.microsoft.com/office/powerpoint/2010/main" val="1656587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GB" dirty="0"/>
              <a:t>Tips for facilitators. Describe the illustrations: an easy-to-read example of text.:</a:t>
            </a:r>
          </a:p>
          <a:p>
            <a:pPr marL="628650" lvl="1" indent="-171450">
              <a:buFont typeface="Arial" panose="020B0604020202020204" pitchFamily="34" charset="0"/>
              <a:buChar char="•"/>
            </a:pPr>
            <a:r>
              <a:rPr lang="en-GB" dirty="0"/>
              <a:t>Easy-to-read information is clear and easy to understand. </a:t>
            </a:r>
          </a:p>
          <a:p>
            <a:pPr marL="628650" lvl="1" indent="-171450">
              <a:buFont typeface="Arial" panose="020B0604020202020204" pitchFamily="34" charset="0"/>
              <a:buChar char="•"/>
            </a:pPr>
            <a:r>
              <a:rPr lang="en-GB" dirty="0"/>
              <a:t>It is written using everyday words and it is supported by pictures. The illustration represents a key in a keyboard for the word "Easy"</a:t>
            </a:r>
          </a:p>
          <a:p>
            <a:pPr marL="628650" lvl="1" indent="-171450">
              <a:buFont typeface="Arial" panose="020B0604020202020204" pitchFamily="34" charset="0"/>
              <a:buChar char="•"/>
            </a:pPr>
            <a:r>
              <a:rPr lang="en-GB" dirty="0"/>
              <a:t>This is an example of easy-to-read! The illustration represents a person reading a report written in easy read</a:t>
            </a:r>
          </a:p>
          <a:p>
            <a:pPr marL="171450" indent="-171450">
              <a:buFont typeface="Arial" panose="020B0604020202020204" pitchFamily="34" charset="0"/>
              <a:buChar char="•"/>
            </a:pPr>
            <a:r>
              <a:rPr lang="en-GB" dirty="0"/>
              <a:t>Other formats include easy-to-read text which uses easy words and illustrations.</a:t>
            </a:r>
          </a:p>
          <a:p>
            <a:pPr marL="171450" indent="-171450">
              <a:buFont typeface="Arial" panose="020B0604020202020204" pitchFamily="34" charset="0"/>
              <a:buChar char="•"/>
            </a:pPr>
            <a:r>
              <a:rPr lang="en-GB" dirty="0"/>
              <a:t>These formats are also more accessible to people with low literacy, people with intellectual disabilities and people who use minority languages.</a:t>
            </a:r>
          </a:p>
          <a:p>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26</a:t>
            </a:fld>
            <a:endParaRPr lang="en-GB"/>
          </a:p>
        </p:txBody>
      </p:sp>
    </p:spTree>
    <p:extLst>
      <p:ext uri="{BB962C8B-B14F-4D97-AF65-F5344CB8AC3E}">
        <p14:creationId xmlns:p14="http://schemas.microsoft.com/office/powerpoint/2010/main" val="922608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GB" dirty="0"/>
              <a:t>Tips for facilitators. Describe the illustrations: a communication board including illustrations and key words to facilitate information and communication, respectively.</a:t>
            </a:r>
          </a:p>
          <a:p>
            <a:pPr marL="171450" indent="-171450">
              <a:buFont typeface="Arial" panose="020B0604020202020204" pitchFamily="34" charset="0"/>
              <a:buChar char="•"/>
            </a:pPr>
            <a:r>
              <a:rPr lang="en-GB" dirty="0"/>
              <a:t>Other formats include communication boards, with key words and illustrations.</a:t>
            </a:r>
          </a:p>
          <a:p>
            <a:pPr marL="171450" indent="-171450">
              <a:buFont typeface="Arial" panose="020B0604020202020204" pitchFamily="34" charset="0"/>
              <a:buChar char="•"/>
            </a:pPr>
            <a:r>
              <a:rPr lang="en-GB" dirty="0"/>
              <a:t>These formats are also more accessible to people with low literacy, people with intellectual disabilities and people who use minority languages.</a:t>
            </a:r>
          </a:p>
          <a:p>
            <a:pPr marL="171450" indent="-171450">
              <a:buFont typeface="Arial" panose="020B0604020202020204" pitchFamily="34" charset="0"/>
              <a:buChar char="•"/>
            </a:pPr>
            <a:r>
              <a:rPr lang="en-GB" dirty="0"/>
              <a:t>Source of communication board: UNICEF (2017), Including children with disabilities in humanitarian action – Protection. Available at: https://</a:t>
            </a:r>
            <a:r>
              <a:rPr lang="en-GB" dirty="0" err="1"/>
              <a:t>sites.unicef.org</a:t>
            </a:r>
            <a:r>
              <a:rPr lang="en-GB" dirty="0"/>
              <a:t>/disability/emergencies/</a:t>
            </a:r>
            <a:r>
              <a:rPr lang="en-GB" dirty="0" err="1"/>
              <a:t>protection.html</a:t>
            </a:r>
            <a:r>
              <a:rPr lang="en-GB" dirty="0"/>
              <a:t> </a:t>
            </a:r>
          </a:p>
          <a:p>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27</a:t>
            </a:fld>
            <a:endParaRPr lang="en-GB"/>
          </a:p>
        </p:txBody>
      </p:sp>
    </p:spTree>
    <p:extLst>
      <p:ext uri="{BB962C8B-B14F-4D97-AF65-F5344CB8AC3E}">
        <p14:creationId xmlns:p14="http://schemas.microsoft.com/office/powerpoint/2010/main" val="3179442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171450" marR="0" lvl="0" indent="-171450" algn="l" defTabSz="914400">
              <a:lnSpc>
                <a:spcPct val="100000"/>
              </a:lnSpc>
              <a:spcBef>
                <a:spcPts val="0"/>
              </a:spcBef>
              <a:spcAft>
                <a:spcPts val="0"/>
              </a:spcAft>
              <a:buClrTx/>
              <a:buSzTx/>
              <a:buFont typeface="Arial"/>
              <a:buChar char="•"/>
              <a:tabLst/>
              <a:defRPr/>
            </a:pPr>
            <a:r>
              <a:rPr lang="en-GB" sz="1200" b="0" i="0" kern="1200" dirty="0">
                <a:solidFill>
                  <a:schemeClr val="tx1"/>
                </a:solidFill>
                <a:effectLst/>
                <a:latin typeface="+mn-lt"/>
                <a:ea typeface="+mn-ea"/>
                <a:cs typeface="+mn-cs"/>
              </a:rPr>
              <a:t>Describe the illustrations: on the left, the entrance of a building used for a youth program is made accessible by installing ramps and rails. On the right, an illustration represents an accessible toilet.</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As it happens with the accessibility of communication and information, the accessibility of the physical environment is a precondition for the participation of persons with disabilities. If buildings and facilities within them are not accessible, persons with disabilities will not be able to fully access and use them, and the same happens with roads and transportation.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As discussed with information and communication as well, accessible spaces follow the principles of Universal Design, and benefit all in this regards: an accessible building is safer as it has less hazards, and it is easier to evacuate in an emergency as exits are adequately signed, doors are wide and without obstacles,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Accessibility standards are developed and available at national and international level, and very often organizations of persons with disabilities are aware of the accessibility standards applicable in their country.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Building accessible new infrastructure does not require lots of additional costs, it is estimated than only an additional 1% of the overall costs. However, retro-fitting is more expensive.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Accessibility features may require as well time to be implemented; that is why the Convention on the Rights of People with Disabilities proposes an alternative solution, applicable in situations of inaccessibility: reasonable accommodation.</a:t>
            </a:r>
          </a:p>
        </p:txBody>
      </p:sp>
      <p:sp>
        <p:nvSpPr>
          <p:cNvPr id="4" name="Slide Number Placeholder 3"/>
          <p:cNvSpPr>
            <a:spLocks noGrp="1"/>
          </p:cNvSpPr>
          <p:nvPr>
            <p:ph type="sldNum" sz="quarter" idx="5"/>
          </p:nvPr>
        </p:nvSpPr>
        <p:spPr/>
        <p:txBody>
          <a:bodyPr/>
          <a:lstStyle/>
          <a:p>
            <a:fld id="{33A72D5E-6E12-4B2A-9DB1-134A1847ED8D}" type="slidenum">
              <a:rPr lang="en-GB" smtClean="0"/>
              <a:t>28</a:t>
            </a:fld>
            <a:endParaRPr lang="en-GB"/>
          </a:p>
        </p:txBody>
      </p:sp>
    </p:spTree>
    <p:extLst>
      <p:ext uri="{BB962C8B-B14F-4D97-AF65-F5344CB8AC3E}">
        <p14:creationId xmlns:p14="http://schemas.microsoft.com/office/powerpoint/2010/main" val="3956514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GB" dirty="0"/>
              <a:t>Accessibility: describe the illustrations in the slide. A red sign marks an inaccessible situation, for example for a woman with a physical disability requiring access to a health service that cannot be reached by her due to the inaccessibility of public transportation. A process is put in place where a dialogue is undertaken with the person to evaluate options and resources, offer a solution and verify with the person that this solution meets the purpose of the support required.</a:t>
            </a:r>
          </a:p>
          <a:p>
            <a:pPr marL="171450" indent="-171450">
              <a:buFont typeface="Arial" panose="020B0604020202020204" pitchFamily="34" charset="0"/>
              <a:buChar char="•"/>
            </a:pPr>
            <a:r>
              <a:rPr lang="en-GB" dirty="0"/>
              <a:t>When persons with disabilities find obstacles to participate or access services and situations on an equal basis with others, a process called “reasonable accommodation”, outlined by the Convention on the Rights of People with Disabilities, should be put in place.</a:t>
            </a:r>
          </a:p>
          <a:p>
            <a:pPr marL="171450" indent="-171450">
              <a:buFont typeface="Arial" panose="020B0604020202020204" pitchFamily="34" charset="0"/>
              <a:buChar char="•"/>
            </a:pPr>
            <a:r>
              <a:rPr lang="en-GB" dirty="0"/>
              <a:t>This process requires identifying what the person requires to participate through an interactive dialogue, and providing a solution relevant for the person, and achievable within the resources available (including time, skills, services, financial, etc.). If a solution is not found, a justification should be provided.</a:t>
            </a:r>
          </a:p>
          <a:p>
            <a:pPr marL="171450" indent="-171450">
              <a:buFont typeface="Arial" panose="020B0604020202020204" pitchFamily="34" charset="0"/>
              <a:buChar char="•"/>
            </a:pPr>
            <a:r>
              <a:rPr lang="en-GB" dirty="0"/>
              <a:t>In the illustration, a process for the provision of reasonable accommodation is represented; for example a woman with a physical disability finds a physical barrier to access a Sexual and Reproductive Health referral she requires, as the public transportation that connects her community with that hospital is not accessible. In discussions with the Health services providers, a transportation allowance is provided to access the required services; alternative ways of facilitating access could be providing outreach visits.</a:t>
            </a:r>
          </a:p>
          <a:p>
            <a:pPr marL="171450" indent="-171450">
              <a:buFont typeface="Arial" panose="020B0604020202020204" pitchFamily="34" charset="0"/>
              <a:buChar char="•"/>
            </a:pPr>
            <a:r>
              <a:rPr lang="en-GB" dirty="0"/>
              <a:t>These solutions facilitate immediate access, but may be less durable in time.</a:t>
            </a:r>
          </a:p>
        </p:txBody>
      </p:sp>
      <p:sp>
        <p:nvSpPr>
          <p:cNvPr id="4" name="Slide Number Placeholder 3"/>
          <p:cNvSpPr>
            <a:spLocks noGrp="1"/>
          </p:cNvSpPr>
          <p:nvPr>
            <p:ph type="sldNum" sz="quarter" idx="5"/>
          </p:nvPr>
        </p:nvSpPr>
        <p:spPr/>
        <p:txBody>
          <a:bodyPr/>
          <a:lstStyle/>
          <a:p>
            <a:fld id="{33A72D5E-6E12-4B2A-9DB1-134A1847ED8D}" type="slidenum">
              <a:rPr lang="en-GB" smtClean="0"/>
              <a:t>29</a:t>
            </a:fld>
            <a:endParaRPr lang="en-GB"/>
          </a:p>
        </p:txBody>
      </p:sp>
    </p:spTree>
    <p:extLst>
      <p:ext uri="{BB962C8B-B14F-4D97-AF65-F5344CB8AC3E}">
        <p14:creationId xmlns:p14="http://schemas.microsoft.com/office/powerpoint/2010/main" val="2237122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Accessibility: Read the questions and describe the content and illustration in the slide. “A woman and a man are reading a street COVID-19 announcement on the wall while a woman with visual impairment walk passed the street announcement without knowing it.”</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Solicit answers from participants and, if required, provide a final analysis completing any missing information: this woman can be further exposed to COVID-19 if she does not access key information displayed in the poster; her disability is </a:t>
            </a:r>
            <a:r>
              <a:rPr lang="en-GB" sz="1200" i="1" kern="1200" dirty="0">
                <a:solidFill>
                  <a:schemeClr val="tx1"/>
                </a:solidFill>
                <a:effectLst/>
                <a:latin typeface="+mn-lt"/>
                <a:ea typeface="+mn-ea"/>
                <a:cs typeface="+mn-cs"/>
              </a:rPr>
              <a:t>realized</a:t>
            </a:r>
            <a:r>
              <a:rPr lang="en-GB" sz="1200" kern="1200" dirty="0">
                <a:solidFill>
                  <a:schemeClr val="tx1"/>
                </a:solidFill>
                <a:effectLst/>
                <a:latin typeface="+mn-lt"/>
                <a:ea typeface="+mn-ea"/>
                <a:cs typeface="+mn-cs"/>
              </a:rPr>
              <a:t> when information is not made accessible to her by using, for example, other means of disseminating this information, such as audio and radio announcements, SMS campaigns, etc.</a:t>
            </a:r>
          </a:p>
          <a:p>
            <a:pPr marL="171450" indent="-171450">
              <a:buFont typeface="Arial" panose="020B0604020202020204" pitchFamily="34" charset="0"/>
              <a:buChar char="•"/>
            </a:pPr>
            <a:r>
              <a:rPr lang="en-GB" dirty="0"/>
              <a:t>This recap exercise is not about bringing back all the barriers and risks, but to support keeping the focus on environmental factors.</a:t>
            </a:r>
          </a:p>
          <a:p>
            <a:pPr marL="171450" indent="-171450">
              <a:buFont typeface="Arial" panose="020B0604020202020204" pitchFamily="34" charset="0"/>
              <a:buChar char="•"/>
            </a:pPr>
            <a:r>
              <a:rPr lang="en-GB" b="1" dirty="0"/>
              <a:t>Key message</a:t>
            </a:r>
            <a:r>
              <a:rPr lang="en-GB" dirty="0"/>
              <a:t>: we have learned how the environment, including ourselves and the services we provide or support, can be very important in the lives of persons with disabilities. We will learn in this module a series of strategies to strengthen the protection and resilience of persons with disabilities, and we will learn how to apply these strategies at different levels, including the individual her/himself.</a:t>
            </a:r>
            <a:endParaRPr lang="en-GB" dirty="0">
              <a:cs typeface="Calibri"/>
            </a:endParaRPr>
          </a:p>
          <a:p>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3</a:t>
            </a:fld>
            <a:endParaRPr lang="en-GB"/>
          </a:p>
        </p:txBody>
      </p:sp>
    </p:spTree>
    <p:extLst>
      <p:ext uri="{BB962C8B-B14F-4D97-AF65-F5344CB8AC3E}">
        <p14:creationId xmlns:p14="http://schemas.microsoft.com/office/powerpoint/2010/main" val="3773966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GB" dirty="0"/>
              <a:t>Accessibility. Present the contents of the table. This table represents how both accessibility and reasonable accommodation complement each other, and which are the main differences between these two solutions, which may be sometimes overlapping.</a:t>
            </a:r>
          </a:p>
          <a:p>
            <a:pPr marL="171450" indent="-171450">
              <a:buFont typeface="Arial" panose="020B0604020202020204" pitchFamily="34" charset="0"/>
              <a:buChar char="•"/>
            </a:pPr>
            <a:r>
              <a:rPr lang="en-GB" dirty="0"/>
              <a:t>While accessibility can be implemented in time, as it requires planning and resources, reasonable adjustments should be provided in a short time to avoid discrimination. They would require planning and flexibility in budgeting as well.</a:t>
            </a:r>
          </a:p>
          <a:p>
            <a:pPr marL="171450" indent="-171450">
              <a:buFont typeface="Arial" panose="020B0604020202020204" pitchFamily="34" charset="0"/>
              <a:buChar char="•"/>
            </a:pPr>
            <a:r>
              <a:rPr lang="en-GB" dirty="0"/>
              <a:t>Accessibility benefits wide extents of the population; reasonable adjustments are provided as individual solutions.</a:t>
            </a:r>
          </a:p>
          <a:p>
            <a:pPr marL="171450" indent="-171450">
              <a:buFont typeface="Arial" panose="020B0604020202020204" pitchFamily="34" charset="0"/>
              <a:buChar char="•"/>
            </a:pPr>
            <a:r>
              <a:rPr lang="en-GB" dirty="0"/>
              <a:t>Accessibility should be always planned and implemented, in all infrastructures, services or information, as persons with disabilities will be always accessing these places. Adjustments are implemented from the moment that a person requires access to a non-accessible situation, even if that place was made accessible: it is a way of accounting for the wide diversity of experiences within persons with disabilities, and ensuring equal access.</a:t>
            </a:r>
          </a:p>
          <a:p>
            <a:pPr marL="171450" indent="-171450">
              <a:buFont typeface="Arial" panose="020B0604020202020204" pitchFamily="34" charset="0"/>
              <a:buChar char="•"/>
            </a:pPr>
            <a:r>
              <a:rPr lang="en-GB" dirty="0"/>
              <a:t>Accessibility is guided by Universal Design principles and national or international standards; reasonable accommodation is built in a dialogue with the person, and should be relevant and affordable for the project. </a:t>
            </a:r>
          </a:p>
        </p:txBody>
      </p:sp>
      <p:sp>
        <p:nvSpPr>
          <p:cNvPr id="4" name="Slide Number Placeholder 3"/>
          <p:cNvSpPr>
            <a:spLocks noGrp="1"/>
          </p:cNvSpPr>
          <p:nvPr>
            <p:ph type="sldNum" sz="quarter" idx="5"/>
          </p:nvPr>
        </p:nvSpPr>
        <p:spPr/>
        <p:txBody>
          <a:bodyPr/>
          <a:lstStyle/>
          <a:p>
            <a:fld id="{33A72D5E-6E12-4B2A-9DB1-134A1847ED8D}" type="slidenum">
              <a:rPr lang="en-GB" smtClean="0"/>
              <a:t>30</a:t>
            </a:fld>
            <a:endParaRPr lang="en-GB"/>
          </a:p>
        </p:txBody>
      </p:sp>
    </p:spTree>
    <p:extLst>
      <p:ext uri="{BB962C8B-B14F-4D97-AF65-F5344CB8AC3E}">
        <p14:creationId xmlns:p14="http://schemas.microsoft.com/office/powerpoint/2010/main" val="3928991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This short test can be used to verify that participants have understood the difference between short term solutions or adjustments, and long term solutions that promote the independency of the individual accessing spaces and information.</a:t>
            </a:r>
            <a:endParaRPr lang="en-GB" dirty="0"/>
          </a:p>
          <a:p>
            <a:pPr marL="171450" indent="-171450">
              <a:buFont typeface="Arial" panose="020B0604020202020204" pitchFamily="34" charset="0"/>
              <a:buChar char="•"/>
            </a:pPr>
            <a:r>
              <a:rPr lang="en-GB" dirty="0"/>
              <a:t>Ask participants to shortly describe what is represented: A man is explaining information from the street announcement to a woman with visual impairment.</a:t>
            </a:r>
            <a:endParaRPr lang="en-GB" dirty="0">
              <a:cs typeface="Calibri"/>
            </a:endParaRPr>
          </a:p>
          <a:p>
            <a:pPr marL="171450" indent="-171450">
              <a:buFont typeface="Arial" panose="020B0604020202020204" pitchFamily="34" charset="0"/>
              <a:buChar char="•"/>
            </a:pPr>
            <a:r>
              <a:rPr lang="en-GB" dirty="0"/>
              <a:t>Ask participants which strategy is being used in this particular situation. While many participants may answer that his represents an action of accessible information, reasonable accommodation would be more adequate, as the information is still not accessible for this woman (or any other person with a visual disability) if the man is not there providing that information.</a:t>
            </a:r>
          </a:p>
        </p:txBody>
      </p:sp>
      <p:sp>
        <p:nvSpPr>
          <p:cNvPr id="4" name="Slide Number Placeholder 3"/>
          <p:cNvSpPr>
            <a:spLocks noGrp="1"/>
          </p:cNvSpPr>
          <p:nvPr>
            <p:ph type="sldNum" sz="quarter" idx="5"/>
          </p:nvPr>
        </p:nvSpPr>
        <p:spPr/>
        <p:txBody>
          <a:bodyPr/>
          <a:lstStyle/>
          <a:p>
            <a:fld id="{33A72D5E-6E12-4B2A-9DB1-134A1847ED8D}" type="slidenum">
              <a:rPr lang="en-GB" smtClean="0"/>
              <a:t>31</a:t>
            </a:fld>
            <a:endParaRPr lang="en-GB"/>
          </a:p>
        </p:txBody>
      </p:sp>
    </p:spTree>
    <p:extLst>
      <p:ext uri="{BB962C8B-B14F-4D97-AF65-F5344CB8AC3E}">
        <p14:creationId xmlns:p14="http://schemas.microsoft.com/office/powerpoint/2010/main" val="24119149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Accessibility. Describe the content in the slide: an awareness session happens in a refugee class, where teachers with disabilities work as role models; on the right an awareness-rising video developed by young persons with intellectual disabilities. </a:t>
            </a:r>
            <a:endParaRPr lang="en-GB" dirty="0">
              <a:cs typeface="Calibri"/>
            </a:endParaRPr>
          </a:p>
          <a:p>
            <a:pPr marL="171450" indent="-171450">
              <a:buFont typeface="Arial" panose="020B0604020202020204" pitchFamily="34" charset="0"/>
              <a:buChar char="•"/>
            </a:pPr>
            <a:r>
              <a:rPr lang="en-GB" dirty="0"/>
              <a:t>Awareness-rising is one of the most important strategies outlined by the Convention on the Rights of Persons with Disabilities and should not be underestimated: information or spaces can be made accessible, but if there are no changes in the attitudes of families, communities and service providers, situations of discrimination will happen again and again. </a:t>
            </a:r>
            <a:endParaRPr lang="en-GB" dirty="0">
              <a:cs typeface="Calibri" panose="020F0502020204030204"/>
            </a:endParaRPr>
          </a:p>
          <a:p>
            <a:pPr marL="171450" indent="-171450">
              <a:buFont typeface="Arial" panose="020B0604020202020204" pitchFamily="34" charset="0"/>
              <a:buChar char="•"/>
            </a:pPr>
            <a:r>
              <a:rPr lang="en-GB" dirty="0"/>
              <a:t>Awareness-raising can take the shape of informative sessions, sensitization campaigns, role-modelling (for example through teachers with disabilities, such as in the illustration on the right) radio messages, posters, theatre… or even the development of video campaign.</a:t>
            </a:r>
            <a:endParaRPr lang="en-GB" dirty="0">
              <a:cs typeface="Calibri" panose="020F0502020204030204"/>
            </a:endParaRPr>
          </a:p>
          <a:p>
            <a:pPr marL="171450" indent="-171450">
              <a:buFont typeface="Arial" panose="020B0604020202020204" pitchFamily="34" charset="0"/>
              <a:buChar char="•"/>
            </a:pPr>
            <a:r>
              <a:rPr lang="en-GB" dirty="0"/>
              <a:t>The facilitator could play this video developed by self-advocates with disabilities, and ask participants about what is the key message presented, and how it could be applied to UNHCR’s use of the expression “specific needs”. </a:t>
            </a:r>
          </a:p>
          <a:p>
            <a:pPr marL="171450" indent="-171450">
              <a:buFont typeface="Arial" panose="020B0604020202020204" pitchFamily="34" charset="0"/>
              <a:buChar char="•"/>
            </a:pPr>
            <a:r>
              <a:rPr lang="en-GB" dirty="0"/>
              <a:t>The video is available at: </a:t>
            </a:r>
            <a:r>
              <a:rPr lang="en-GB" sz="1200" kern="1200" dirty="0">
                <a:solidFill>
                  <a:schemeClr val="tx1"/>
                </a:solidFill>
                <a:effectLst/>
                <a:latin typeface="+mn-lt"/>
                <a:ea typeface="+mn-ea"/>
                <a:cs typeface="+mn-cs"/>
                <a:hlinkClick r:id="rId3"/>
              </a:rPr>
              <a:t>https://youtu.be/kNMJaXuFuWQ</a:t>
            </a:r>
            <a:r>
              <a:rPr lang="en-GB"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GB" dirty="0"/>
              <a:t>Accessibility. Share in advance the accessibility features of the video, and ask participants if they would require any support to access its content: The video includes automated subtitles (activated by clicking the “Subtitles” icon in YouTube’s player), but it does not include sign language or voice over describing the images. A full transcript of the video can be shared with participants.</a:t>
            </a:r>
          </a:p>
          <a:p>
            <a:pPr marL="628650" lvl="1" indent="-171450">
              <a:buFont typeface="Arial" panose="020B0604020202020204" pitchFamily="34" charset="0"/>
              <a:buChar char="•"/>
            </a:pPr>
            <a:r>
              <a:rPr lang="en-GB" dirty="0"/>
              <a:t>Playing videos in workshops can always present technical challenges (e.g. low connectivity, YouTube blocked in some offices, problems in sharing video and audio in digital workshops). Always check the video ahead of the session.</a:t>
            </a:r>
          </a:p>
          <a:p>
            <a:pPr marL="171450" indent="-171450">
              <a:buFont typeface="Arial" panose="020B0604020202020204" pitchFamily="34" charset="0"/>
              <a:buChar char="•"/>
            </a:pPr>
            <a:r>
              <a:rPr lang="en-GB" dirty="0"/>
              <a:t>Key messages for awareness raising campaigns: </a:t>
            </a:r>
            <a:endParaRPr lang="en-GB" dirty="0">
              <a:cs typeface="Calibri"/>
            </a:endParaRPr>
          </a:p>
          <a:p>
            <a:pPr marL="628650" lvl="1" indent="-171450">
              <a:buFont typeface="Arial" panose="020B0604020202020204" pitchFamily="34" charset="0"/>
              <a:buChar char="•"/>
            </a:pPr>
            <a:r>
              <a:rPr lang="en-GB" dirty="0"/>
              <a:t>All needs are human needs. </a:t>
            </a:r>
          </a:p>
          <a:p>
            <a:pPr marL="628650" lvl="1" indent="-171450">
              <a:buFont typeface="Arial" panose="020B0604020202020204" pitchFamily="34" charset="0"/>
              <a:buChar char="•"/>
            </a:pPr>
            <a:r>
              <a:rPr lang="en-GB" dirty="0"/>
              <a:t>While the expression “specific needs” may be reflected in UNHCR’s data system, </a:t>
            </a:r>
            <a:r>
              <a:rPr lang="en-GB" dirty="0" err="1"/>
              <a:t>ProGres</a:t>
            </a:r>
            <a:r>
              <a:rPr lang="en-GB" dirty="0"/>
              <a:t>, as a way of identifying additional support needs, human rights terminology recommends avoiding the use of “specific/special needs”.</a:t>
            </a:r>
          </a:p>
          <a:p>
            <a:pPr marL="628650" lvl="1" indent="-171450">
              <a:buFont typeface="Arial" panose="020B0604020202020204" pitchFamily="34" charset="0"/>
              <a:buChar char="•"/>
            </a:pPr>
            <a:r>
              <a:rPr lang="en-GB" dirty="0"/>
              <a:t>For operational purposes, it would be more efficient to focus on persons with disabilities, persons who face barriers to access, vulnerable to [a particular risk], at risk of [a particular risk].</a:t>
            </a:r>
          </a:p>
        </p:txBody>
      </p:sp>
      <p:sp>
        <p:nvSpPr>
          <p:cNvPr id="4" name="Slide Number Placeholder 3"/>
          <p:cNvSpPr>
            <a:spLocks noGrp="1"/>
          </p:cNvSpPr>
          <p:nvPr>
            <p:ph type="sldNum" sz="quarter" idx="5"/>
          </p:nvPr>
        </p:nvSpPr>
        <p:spPr/>
        <p:txBody>
          <a:bodyPr/>
          <a:lstStyle/>
          <a:p>
            <a:fld id="{33A72D5E-6E12-4B2A-9DB1-134A1847ED8D}" type="slidenum">
              <a:rPr lang="en-GB" smtClean="0"/>
              <a:t>32</a:t>
            </a:fld>
            <a:endParaRPr lang="en-GB"/>
          </a:p>
        </p:txBody>
      </p:sp>
    </p:spTree>
    <p:extLst>
      <p:ext uri="{BB962C8B-B14F-4D97-AF65-F5344CB8AC3E}">
        <p14:creationId xmlns:p14="http://schemas.microsoft.com/office/powerpoint/2010/main" val="2007425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GB" dirty="0">
                <a:cs typeface="Calibri"/>
              </a:rPr>
              <a:t>Data collection requires a dedicated training, given the complexity and richness of content required.</a:t>
            </a:r>
          </a:p>
          <a:p>
            <a:pPr marL="171450" indent="-171450">
              <a:buFont typeface="Arial" panose="020B0604020202020204" pitchFamily="34" charset="0"/>
              <a:buChar char="•"/>
            </a:pPr>
            <a:r>
              <a:rPr lang="en-GB" dirty="0">
                <a:cs typeface="Calibri"/>
              </a:rPr>
              <a:t>However, two introductory messages important to highlight are:</a:t>
            </a:r>
          </a:p>
          <a:p>
            <a:pPr marL="628650" lvl="1" indent="-171450">
              <a:buFont typeface="Arial" panose="020B0604020202020204" pitchFamily="34" charset="0"/>
              <a:buChar char="•"/>
            </a:pPr>
            <a:r>
              <a:rPr lang="en-GB" dirty="0">
                <a:cs typeface="Calibri"/>
              </a:rPr>
              <a:t>Not all disabilities are visible, and therefore data collection cannot rely on visual cues. The image on the slide represents this issue: “Not all disabilities look like a person in a wheelchair, some look like this (a person standing up and not showing any characteristic usually employed to depict disability). Not all disabilities are visible, please don’t be so quick to judge.” There are available tools to support the identification of persons with disabilities in demographic data, which are explored below.</a:t>
            </a:r>
          </a:p>
          <a:p>
            <a:pPr marL="628650" lvl="1" indent="-171450">
              <a:buFont typeface="Arial" panose="020B0604020202020204" pitchFamily="34" charset="0"/>
              <a:buChar char="•"/>
            </a:pPr>
            <a:r>
              <a:rPr lang="en-GB" dirty="0">
                <a:cs typeface="Calibri"/>
              </a:rPr>
              <a:t>There are two types of data that would be important to collect:</a:t>
            </a:r>
            <a:endParaRPr lang="en-GB" dirty="0"/>
          </a:p>
          <a:p>
            <a:pPr marL="1085850" lvl="2" indent="-171450">
              <a:buFont typeface="Arial" panose="020B0604020202020204" pitchFamily="34" charset="0"/>
              <a:buChar char="•"/>
            </a:pPr>
            <a:r>
              <a:rPr lang="en-GB" b="1" dirty="0">
                <a:cs typeface="Calibri"/>
              </a:rPr>
              <a:t>Individual / demographic data </a:t>
            </a:r>
            <a:r>
              <a:rPr lang="en-GB" dirty="0">
                <a:cs typeface="Calibri"/>
              </a:rPr>
              <a:t>(e.g. in school registers, in </a:t>
            </a:r>
            <a:r>
              <a:rPr lang="en-GB" dirty="0" err="1">
                <a:cs typeface="Calibri"/>
              </a:rPr>
              <a:t>ProGres</a:t>
            </a:r>
            <a:r>
              <a:rPr lang="en-GB" dirty="0">
                <a:cs typeface="Calibri"/>
              </a:rPr>
              <a:t>): The Washington Group Questions on Disability and the module on Child Functioning developed with UNICEF would be the most applicable tools. This data uses non-stigmatizing questions to identify disabilities can be used to monitor access, and sometimes, to identify strategies that could be useful for certain difficulties.</a:t>
            </a:r>
          </a:p>
          <a:p>
            <a:pPr marL="1085850" lvl="2" indent="-171450">
              <a:buFont typeface="Arial" panose="020B0604020202020204" pitchFamily="34" charset="0"/>
              <a:buChar char="•"/>
            </a:pPr>
            <a:r>
              <a:rPr lang="en-GB" b="1" dirty="0">
                <a:cs typeface="Calibri"/>
              </a:rPr>
              <a:t>Data on barriers</a:t>
            </a:r>
            <a:r>
              <a:rPr lang="en-GB" dirty="0">
                <a:cs typeface="Calibri"/>
              </a:rPr>
              <a:t>: Qualitative data efforts can collect information on which are the barriers that persons with disabilities face. This type of data can help us to find solutions for these barriers.</a:t>
            </a:r>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33</a:t>
            </a:fld>
            <a:endParaRPr lang="en-GB"/>
          </a:p>
        </p:txBody>
      </p:sp>
    </p:spTree>
    <p:extLst>
      <p:ext uri="{BB962C8B-B14F-4D97-AF65-F5344CB8AC3E}">
        <p14:creationId xmlns:p14="http://schemas.microsoft.com/office/powerpoint/2010/main" val="10255420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endParaRPr lang="en-GB" dirty="0"/>
          </a:p>
          <a:p>
            <a:r>
              <a:rPr lang="en-GB" dirty="0"/>
              <a:t>Tip for facilitator (more information in </a:t>
            </a:r>
            <a:r>
              <a:rPr lang="en-GB" dirty="0" err="1"/>
              <a:t>Handout</a:t>
            </a:r>
            <a:r>
              <a:rPr lang="en-GB" dirty="0"/>
              <a:t> 11 – Inclusive budgeting </a:t>
            </a:r>
            <a:r>
              <a:rPr lang="en-GB" dirty="0" err="1"/>
              <a:t>tipsheet</a:t>
            </a:r>
            <a:r>
              <a:rPr lang="en-GB" dirty="0"/>
              <a:t>):</a:t>
            </a:r>
          </a:p>
          <a:p>
            <a:endParaRPr lang="en-GB" dirty="0"/>
          </a:p>
          <a:p>
            <a:r>
              <a:rPr lang="en-US" sz="1200" b="1" kern="1200" dirty="0">
                <a:solidFill>
                  <a:schemeClr val="tx1"/>
                </a:solidFill>
                <a:effectLst/>
                <a:latin typeface="+mn-lt"/>
                <a:ea typeface="+mn-ea"/>
                <a:cs typeface="+mn-cs"/>
              </a:rPr>
              <a:t>What is inclusive budgeting? </a:t>
            </a:r>
            <a:endParaRPr lang="en-GB"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Inclusive budgeting occurs when an organization, during its planning process, allocates funds to remove barriers, promotes participation for persons with disabilities, and provides targeted activities for persons with disabilities.</a:t>
            </a:r>
          </a:p>
          <a:p>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can be factored in inclusive budgeting? </a:t>
            </a:r>
            <a:endParaRPr lang="en-GB"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Inclusive budgeting factors in costs for:</a:t>
            </a:r>
            <a:endParaRPr lang="en-GB" sz="1200" kern="1200" dirty="0">
              <a:solidFill>
                <a:schemeClr val="tx1"/>
              </a:solidFill>
              <a:effectLst/>
              <a:latin typeface="+mn-lt"/>
              <a:ea typeface="+mn-ea"/>
              <a:cs typeface="+mn-cs"/>
            </a:endParaRPr>
          </a:p>
          <a:p>
            <a:pPr marL="171450" lvl="0" indent="-171450">
              <a:buFont typeface="Arial"/>
              <a:buChar char="•"/>
            </a:pPr>
            <a:r>
              <a:rPr lang="en-US" sz="1200" kern="1200" dirty="0">
                <a:solidFill>
                  <a:schemeClr val="tx1"/>
                </a:solidFill>
                <a:effectLst/>
                <a:latin typeface="+mn-lt"/>
                <a:ea typeface="+mn-ea"/>
                <a:cs typeface="+mn-cs"/>
              </a:rPr>
              <a:t>Physical accessibility; </a:t>
            </a:r>
            <a:endParaRPr lang="en-GB" sz="1200" kern="1200" dirty="0">
              <a:solidFill>
                <a:schemeClr val="tx1"/>
              </a:solidFill>
              <a:effectLst/>
              <a:latin typeface="+mn-lt"/>
              <a:ea typeface="+mn-ea"/>
              <a:cs typeface="+mn-cs"/>
            </a:endParaRPr>
          </a:p>
          <a:p>
            <a:pPr marL="171450" lvl="0" indent="-171450">
              <a:buFont typeface="Arial"/>
              <a:buChar char="•"/>
            </a:pPr>
            <a:r>
              <a:rPr lang="en-US" sz="1200" kern="1200" dirty="0">
                <a:solidFill>
                  <a:schemeClr val="tx1"/>
                </a:solidFill>
                <a:effectLst/>
                <a:latin typeface="+mn-lt"/>
                <a:ea typeface="+mn-ea"/>
                <a:cs typeface="+mn-cs"/>
              </a:rPr>
              <a:t>Accessible communications;</a:t>
            </a:r>
            <a:endParaRPr lang="en-GB" sz="1200" kern="1200" dirty="0">
              <a:solidFill>
                <a:schemeClr val="tx1"/>
              </a:solidFill>
              <a:effectLst/>
              <a:latin typeface="+mn-lt"/>
              <a:ea typeface="+mn-ea"/>
              <a:cs typeface="+mn-cs"/>
            </a:endParaRPr>
          </a:p>
          <a:p>
            <a:pPr marL="171450" lvl="0" indent="-171450">
              <a:buFont typeface="Arial"/>
              <a:buChar char="•"/>
            </a:pPr>
            <a:r>
              <a:rPr lang="en-US" sz="1200" kern="1200" dirty="0">
                <a:solidFill>
                  <a:schemeClr val="tx1"/>
                </a:solidFill>
                <a:effectLst/>
                <a:latin typeface="+mn-lt"/>
                <a:ea typeface="+mn-ea"/>
                <a:cs typeface="+mn-cs"/>
              </a:rPr>
              <a:t>Reasonable accommodations; </a:t>
            </a:r>
            <a:endParaRPr lang="en-GB" sz="1200" kern="1200" dirty="0">
              <a:solidFill>
                <a:schemeClr val="tx1"/>
              </a:solidFill>
              <a:effectLst/>
              <a:latin typeface="+mn-lt"/>
              <a:ea typeface="+mn-ea"/>
              <a:cs typeface="+mn-cs"/>
            </a:endParaRPr>
          </a:p>
          <a:p>
            <a:pPr marL="171450" lvl="0" indent="-171450">
              <a:buFont typeface="Arial"/>
              <a:buChar char="•"/>
            </a:pPr>
            <a:r>
              <a:rPr lang="en-US" sz="1200" kern="1200" dirty="0">
                <a:solidFill>
                  <a:schemeClr val="tx1"/>
                </a:solidFill>
                <a:effectLst/>
                <a:latin typeface="+mn-lt"/>
                <a:ea typeface="+mn-ea"/>
                <a:cs typeface="+mn-cs"/>
              </a:rPr>
              <a:t>Specialized non-food items (NFIs);</a:t>
            </a:r>
            <a:endParaRPr lang="en-GB" sz="1200" kern="1200" dirty="0">
              <a:solidFill>
                <a:schemeClr val="tx1"/>
              </a:solidFill>
              <a:effectLst/>
              <a:latin typeface="+mn-lt"/>
              <a:ea typeface="+mn-ea"/>
              <a:cs typeface="+mn-cs"/>
            </a:endParaRPr>
          </a:p>
          <a:p>
            <a:pPr marL="171450" lvl="0" indent="-171450">
              <a:buFont typeface="Arial"/>
              <a:buChar char="•"/>
            </a:pPr>
            <a:r>
              <a:rPr lang="en-US" sz="1200" kern="1200" dirty="0">
                <a:solidFill>
                  <a:schemeClr val="tx1"/>
                </a:solidFill>
                <a:effectLst/>
                <a:latin typeface="+mn-lt"/>
                <a:ea typeface="+mn-ea"/>
                <a:cs typeface="+mn-cs"/>
              </a:rPr>
              <a:t>Assistive devices and mobility equipment.</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34</a:t>
            </a:fld>
            <a:endParaRPr lang="en-GB"/>
          </a:p>
        </p:txBody>
      </p:sp>
    </p:spTree>
    <p:extLst>
      <p:ext uri="{BB962C8B-B14F-4D97-AF65-F5344CB8AC3E}">
        <p14:creationId xmlns:p14="http://schemas.microsoft.com/office/powerpoint/2010/main" val="883628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lang="en-GB" sz="1200" b="1" i="0" kern="1200" dirty="0">
                <a:solidFill>
                  <a:schemeClr val="tx1"/>
                </a:solidFill>
                <a:effectLst/>
                <a:latin typeface="+mn-lt"/>
                <a:ea typeface="+mn-ea"/>
                <a:cs typeface="+mn-cs"/>
              </a:rPr>
              <a:t>Tips for facilitator:</a:t>
            </a:r>
          </a:p>
          <a:p>
            <a:pPr marL="0" indent="0">
              <a:spcBef>
                <a:spcPct val="20000"/>
              </a:spcBef>
              <a:buFont typeface="Arial"/>
              <a:buNone/>
            </a:pPr>
            <a:endParaRPr lang="en-GB" dirty="0"/>
          </a:p>
          <a:p>
            <a:pPr marL="171450" indent="-171450">
              <a:spcBef>
                <a:spcPct val="20000"/>
              </a:spcBef>
              <a:buFont typeface="Arial"/>
              <a:buChar char="•"/>
            </a:pPr>
            <a:r>
              <a:rPr lang="en-GB" dirty="0"/>
              <a:t>Strategies for disability inclusion are built around the principles outlined by the Convention on the Rights of People with Disabilities (CRPD), which have  also informed UNHCR’s policies and guidance.  </a:t>
            </a:r>
            <a:endParaRPr lang="en-US" dirty="0"/>
          </a:p>
          <a:p>
            <a:pPr marL="171450" indent="-171450">
              <a:spcBef>
                <a:spcPct val="20000"/>
              </a:spcBef>
              <a:buFont typeface="Arial"/>
              <a:buChar char="•"/>
            </a:pPr>
            <a:r>
              <a:rPr lang="en-GB" dirty="0"/>
              <a:t>A combination of strategies will be required to address immediate risks, including situations of discrimination; addressing all protection risks will require different timing and resources.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3A72D5E-6E12-4B2A-9DB1-134A1847ED8D}" type="slidenum">
              <a:rPr lang="en-GB" smtClean="0"/>
              <a:t>35</a:t>
            </a:fld>
            <a:endParaRPr lang="en-GB"/>
          </a:p>
        </p:txBody>
      </p:sp>
    </p:spTree>
    <p:extLst>
      <p:ext uri="{BB962C8B-B14F-4D97-AF65-F5344CB8AC3E}">
        <p14:creationId xmlns:p14="http://schemas.microsoft.com/office/powerpoint/2010/main" val="2138377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Accessibility: </a:t>
            </a:r>
            <a:r>
              <a:rPr lang="en-GB" dirty="0"/>
              <a:t>describe the content of the graphic representation.</a:t>
            </a:r>
          </a:p>
          <a:p>
            <a:pPr marL="628650" lvl="1" indent="-171450">
              <a:buFont typeface="Arial" panose="020B0604020202020204" pitchFamily="34" charset="0"/>
              <a:buChar char="•"/>
            </a:pPr>
            <a:r>
              <a:rPr lang="en-GB" dirty="0"/>
              <a:t>Concentric circles representing the </a:t>
            </a:r>
            <a:r>
              <a:rPr lang="en-GB" dirty="0" err="1"/>
              <a:t>socioecological</a:t>
            </a:r>
            <a:r>
              <a:rPr lang="en-GB" dirty="0"/>
              <a:t> model, the inner circle represents the individual (with knowledge, attitudes and skills), a next circle represent interpersonal relations (families, friends, social networks), a next level represents the community (services, organizations), and a final level represents policies (laws and regulations). </a:t>
            </a:r>
          </a:p>
          <a:p>
            <a:pPr marL="628650" lvl="1" indent="-171450">
              <a:buFont typeface="Arial" panose="020B0604020202020204" pitchFamily="34" charset="0"/>
              <a:buChar char="•"/>
            </a:pPr>
            <a:r>
              <a:rPr lang="en-GB" dirty="0"/>
              <a:t>The circles are surrounded by two mauve boxes on the left representing strategies (awareness-rising and accessibility of information) and three aquamarine boxes on the right representing outcomes (equal access, optimal health and individual autonomy).</a:t>
            </a:r>
          </a:p>
          <a:p>
            <a:pPr marL="171450" indent="-171450">
              <a:buFont typeface="Arial" panose="020B0604020202020204" pitchFamily="34" charset="0"/>
              <a:buChar char="•"/>
            </a:pPr>
            <a:r>
              <a:rPr lang="en-GB" dirty="0"/>
              <a:t>Most participants may have seen the central graphic in other trainings, others may be seeing it for the first time. Ask participants about what this graphic represents (the </a:t>
            </a:r>
            <a:r>
              <a:rPr lang="en-GB" dirty="0" err="1"/>
              <a:t>Socioecological</a:t>
            </a:r>
            <a:r>
              <a:rPr lang="en-GB" dirty="0"/>
              <a:t> Model) and why is it important in analysing strategies in the prevention and response of risks may help them activating and sharing previous learning. The </a:t>
            </a:r>
            <a:r>
              <a:rPr lang="en-GB" dirty="0" err="1"/>
              <a:t>socioecological</a:t>
            </a:r>
            <a:r>
              <a:rPr lang="en-GB" dirty="0"/>
              <a:t> model is a dynamic way of presenting the factors that influence a person’s protection and resilience.</a:t>
            </a:r>
            <a:endParaRPr lang="en-GB" dirty="0">
              <a:cs typeface="Calibri"/>
            </a:endParaRPr>
          </a:p>
          <a:p>
            <a:pPr marL="171450" indent="-171450">
              <a:buFont typeface="Arial" panose="020B0604020202020204" pitchFamily="34" charset="0"/>
              <a:buChar char="•"/>
            </a:pPr>
            <a:r>
              <a:rPr lang="en-GB" dirty="0"/>
              <a:t>Asking participants to provide a concrete example of one of the strategies, or providing that example, may help to understand how these strategies can apply to different levels, and generate different outcomes.</a:t>
            </a:r>
          </a:p>
          <a:p>
            <a:pPr marL="171450" indent="-171450">
              <a:buFont typeface="Arial" panose="020B0604020202020204" pitchFamily="34" charset="0"/>
              <a:buChar char="•"/>
            </a:pPr>
            <a:r>
              <a:rPr lang="en-GB" dirty="0"/>
              <a:t>For example, using the illustration in the previous slide: rising the awareness of community service providers about the need of providing information in more formats than just written information may result in improved accessibility of information, and in this woman having equal access to key messages (for example through radio, or SMS), accessing that information independently (and reducing her dependence on others), and keeping her health at an optimal level by reducing her exposure to COVID-19. If policies and laws enforce this type of action, awareness-rising would be less and less required in this regard.</a:t>
            </a:r>
            <a:endParaRPr lang="en-GB" dirty="0">
              <a:cs typeface="Calibri"/>
            </a:endParaRPr>
          </a:p>
          <a:p>
            <a:pPr marL="171450" indent="-171450">
              <a:buFont typeface="Arial" panose="020B0604020202020204" pitchFamily="34" charset="0"/>
              <a:buChar char="•"/>
            </a:pPr>
            <a:r>
              <a:rPr lang="en-GB" b="1" dirty="0"/>
              <a:t>Key message</a:t>
            </a:r>
            <a:r>
              <a:rPr lang="en-GB" dirty="0"/>
              <a:t>: This slide represents only two of the multiple strategies that can foster the inclusion of persons with disabilities. In this module, we will explore different strategies that can apply to multiple levels, from the individual to public policies, with a particular focus on communities.</a:t>
            </a:r>
            <a:endParaRPr lang="en-GB" dirty="0">
              <a:cs typeface="Calibri"/>
            </a:endParaRPr>
          </a:p>
          <a:p>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4</a:t>
            </a:fld>
            <a:endParaRPr lang="en-GB"/>
          </a:p>
        </p:txBody>
      </p:sp>
    </p:spTree>
    <p:extLst>
      <p:ext uri="{BB962C8B-B14F-4D97-AF65-F5344CB8AC3E}">
        <p14:creationId xmlns:p14="http://schemas.microsoft.com/office/powerpoint/2010/main" val="1628276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en-GB" b="1" dirty="0"/>
              <a:t>Accessibility</a:t>
            </a:r>
            <a:r>
              <a:rPr lang="en-GB" dirty="0"/>
              <a:t>. Describe the slide, highlighting that additional strategies have been added around the </a:t>
            </a:r>
            <a:r>
              <a:rPr lang="en-GB" dirty="0" err="1"/>
              <a:t>socioecological</a:t>
            </a:r>
            <a:r>
              <a:rPr lang="en-GB" dirty="0"/>
              <a:t> model: individual empowerment, access to assistive devices/rehabilitation, targeted support/adjustments, participation, skills development for staff, awareness rising, physical accessibility, accessibility of communication and information, and data collection.</a:t>
            </a:r>
          </a:p>
          <a:p>
            <a:pPr marL="171450" indent="-171450">
              <a:buFont typeface="Arial" panose="020B0604020202020204" pitchFamily="34" charset="0"/>
              <a:buChar char="•"/>
            </a:pPr>
            <a:r>
              <a:rPr lang="en-GB" b="1" dirty="0"/>
              <a:t>Key messages</a:t>
            </a:r>
            <a:r>
              <a:rPr lang="en-GB" dirty="0"/>
              <a:t>: </a:t>
            </a:r>
          </a:p>
          <a:p>
            <a:pPr marL="628650" lvl="1" indent="-171450">
              <a:buFont typeface="Arial" panose="020B0604020202020204" pitchFamily="34" charset="0"/>
              <a:buChar char="•"/>
            </a:pPr>
            <a:r>
              <a:rPr lang="en-GB" dirty="0"/>
              <a:t>These strategies are built in following the principles outlined by the Convention on the Rights of People with Disabilities, which have informed as well UNHCR’s policies and guidance. </a:t>
            </a:r>
          </a:p>
          <a:p>
            <a:pPr marL="628650" lvl="1" indent="-171450">
              <a:buFont typeface="Arial" panose="020B0604020202020204" pitchFamily="34" charset="0"/>
              <a:buChar char="•"/>
            </a:pPr>
            <a:r>
              <a:rPr lang="en-GB" dirty="0"/>
              <a:t>Multiple strategies will be required to address immediate risks, including situations of discrimination, and some of them will require different timing and resources.</a:t>
            </a:r>
          </a:p>
          <a:p>
            <a:pPr marL="628650" lvl="1" indent="-171450">
              <a:buFont typeface="Arial" panose="020B0604020202020204" pitchFamily="34" charset="0"/>
              <a:buChar char="•"/>
            </a:pPr>
            <a:r>
              <a:rPr lang="en-GB" dirty="0"/>
              <a:t>Participants will be introduced to these strategies through case studies. Different situations of risk will be presented, together with different strategies that could help to prevent, mitigate or respond to particular risks. Participants will be invited to reflect on which of these strategies they think would be more adequate for the situation presented. Additional details on each strategy will be shared throughout the case studies.</a:t>
            </a:r>
          </a:p>
          <a:p>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5</a:t>
            </a:fld>
            <a:endParaRPr lang="en-GB"/>
          </a:p>
        </p:txBody>
      </p:sp>
    </p:spTree>
    <p:extLst>
      <p:ext uri="{BB962C8B-B14F-4D97-AF65-F5344CB8AC3E}">
        <p14:creationId xmlns:p14="http://schemas.microsoft.com/office/powerpoint/2010/main" val="1092893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Participants will be introduced to the strategies briefly presented in the previous activity through case studies. </a:t>
            </a:r>
          </a:p>
          <a:p>
            <a:pPr marL="171450" indent="-171450">
              <a:buFont typeface="Arial" panose="020B0604020202020204" pitchFamily="34" charset="0"/>
              <a:buChar char="•"/>
            </a:pPr>
            <a:r>
              <a:rPr lang="en-GB" dirty="0"/>
              <a:t>Different situations of risk will be presented; participants will be asked to select which of the statements would better express the risk or barrier that the individual is facing in this situation, with a focus on using rights-based terminology that focuses on the environment.</a:t>
            </a:r>
          </a:p>
          <a:p>
            <a:pPr marL="171450" indent="-171450">
              <a:buFont typeface="Arial" panose="020B0604020202020204" pitchFamily="34" charset="0"/>
              <a:buChar char="•"/>
            </a:pPr>
            <a:r>
              <a:rPr lang="en-GB" dirty="0"/>
              <a:t>Once the risk is identified, participants will select between a “menu” of interventions that could help to prevent, mitigate or respond to particular risks. Participants will be invited to reflect on which of these strategies they think would be more adequate for the situation presented. </a:t>
            </a:r>
          </a:p>
          <a:p>
            <a:pPr marL="171450" indent="-171450">
              <a:buFont typeface="Arial" panose="020B0604020202020204" pitchFamily="34" charset="0"/>
              <a:buChar char="•"/>
            </a:pPr>
            <a:r>
              <a:rPr lang="en-GB" dirty="0"/>
              <a:t>Additional details on each strategy will be shared throughout the case studies, </a:t>
            </a:r>
            <a:r>
              <a:rPr lang="en-GB" sz="1200" kern="1200" dirty="0">
                <a:solidFill>
                  <a:schemeClr val="tx1"/>
                </a:solidFill>
                <a:effectLst/>
                <a:latin typeface="+mn-lt"/>
                <a:ea typeface="+mn-ea"/>
                <a:cs typeface="+mn-cs"/>
              </a:rPr>
              <a:t>and are outlined in the </a:t>
            </a:r>
            <a:r>
              <a:rPr lang="en-GB" sz="1200" kern="1200" dirty="0" err="1">
                <a:solidFill>
                  <a:schemeClr val="tx1"/>
                </a:solidFill>
                <a:effectLst/>
                <a:latin typeface="+mn-lt"/>
                <a:ea typeface="+mn-ea"/>
                <a:cs typeface="+mn-cs"/>
              </a:rPr>
              <a:t>Handout</a:t>
            </a:r>
            <a:r>
              <a:rPr lang="en-GB" sz="1200" kern="1200" dirty="0">
                <a:solidFill>
                  <a:schemeClr val="tx1"/>
                </a:solidFill>
                <a:effectLst/>
                <a:latin typeface="+mn-lt"/>
                <a:ea typeface="+mn-ea"/>
                <a:cs typeface="+mn-cs"/>
              </a:rPr>
              <a:t> – Overview of strategies to foster disability inclusion.</a:t>
            </a:r>
            <a:endParaRPr lang="en-GB" dirty="0"/>
          </a:p>
          <a:p>
            <a:pPr lvl="2"/>
            <a:endParaRPr lang="en-GB" sz="1200" kern="1200" dirty="0">
              <a:solidFill>
                <a:schemeClr val="tx1"/>
              </a:solidFill>
              <a:effectLst/>
              <a:latin typeface="+mn-lt"/>
              <a:ea typeface="+mn-ea"/>
              <a:cs typeface="+mn-cs"/>
            </a:endParaRPr>
          </a:p>
          <a:p>
            <a:pPr lvl="2"/>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6</a:t>
            </a:fld>
            <a:endParaRPr lang="en-GB"/>
          </a:p>
        </p:txBody>
      </p:sp>
    </p:spTree>
    <p:extLst>
      <p:ext uri="{BB962C8B-B14F-4D97-AF65-F5344CB8AC3E}">
        <p14:creationId xmlns:p14="http://schemas.microsoft.com/office/powerpoint/2010/main" val="1743940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Accessibility. Describe the illustration in the slide: A staff is working on Resettlement Programme. A woman is carrying a baby, </a:t>
            </a:r>
            <a:r>
              <a:rPr lang="en-GB" dirty="0" err="1"/>
              <a:t>queueing</a:t>
            </a:r>
            <a:r>
              <a:rPr lang="en-GB" dirty="0"/>
              <a:t> at the counter. A man and a woman are </a:t>
            </a:r>
            <a:r>
              <a:rPr lang="en-GB" dirty="0" err="1"/>
              <a:t>queueing</a:t>
            </a:r>
            <a:r>
              <a:rPr lang="en-GB" dirty="0"/>
              <a:t> behind her. Maryam, a woman with a hearing disability, is accessing the office where she has a resettlement interview.</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Share the case study’s </a:t>
            </a:r>
            <a:r>
              <a:rPr lang="en-GB" sz="1200" kern="1200" dirty="0" err="1">
                <a:solidFill>
                  <a:schemeClr val="tx1"/>
                </a:solidFill>
                <a:effectLst/>
                <a:latin typeface="+mn-lt"/>
                <a:ea typeface="+mn-ea"/>
                <a:cs typeface="+mn-cs"/>
              </a:rPr>
              <a:t>handout</a:t>
            </a:r>
            <a:r>
              <a:rPr lang="en-GB" sz="1200" kern="1200" dirty="0">
                <a:solidFill>
                  <a:schemeClr val="tx1"/>
                </a:solidFill>
                <a:effectLst/>
                <a:latin typeface="+mn-lt"/>
                <a:ea typeface="+mn-ea"/>
                <a:cs typeface="+mn-cs"/>
              </a:rPr>
              <a:t> in printed and/or digital versions with participants, and ask them to work individually  or in groups to answer the questions highlighted below.</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In your operation, resettlement is used as a durable solution for a small number of refugees at high risk. During the screening and resettlement interviews, identified refugees are counselled and informed about the process and possible outcomes. Maryam, a woman with a hearing disability, receives an invitation for an interview. On the day of the interview, the Resettlement Officer seems very surprised when Maryam signs “Hello” using sign language.</a:t>
            </a:r>
          </a:p>
          <a:p>
            <a:pPr marL="0" indent="0">
              <a:buFont typeface="Arial" panose="020B0604020202020204" pitchFamily="34" charset="0"/>
              <a:buNone/>
            </a:pPr>
            <a:endParaRPr lang="en-GB" dirty="0"/>
          </a:p>
          <a:p>
            <a:pPr lvl="0"/>
            <a:r>
              <a:rPr lang="en-GB" sz="1200" b="1" kern="1200" dirty="0">
                <a:solidFill>
                  <a:schemeClr val="tx1"/>
                </a:solidFill>
                <a:effectLst/>
                <a:latin typeface="+mn-lt"/>
                <a:ea typeface="+mn-ea"/>
                <a:cs typeface="+mn-cs"/>
              </a:rPr>
              <a:t>Which of the following statements would most accurately reflect Maryam’s situation? </a:t>
            </a:r>
          </a:p>
          <a:p>
            <a:pPr marL="171450" lvl="0" indent="-171450">
              <a:buFont typeface="Arial"/>
              <a:buChar char="•"/>
            </a:pPr>
            <a:r>
              <a:rPr lang="en-GB" sz="1200" b="1" kern="1200" dirty="0">
                <a:solidFill>
                  <a:schemeClr val="tx1"/>
                </a:solidFill>
                <a:effectLst/>
                <a:latin typeface="+mn-lt"/>
                <a:ea typeface="+mn-ea"/>
                <a:cs typeface="+mn-cs"/>
              </a:rPr>
              <a:t>Statement 1</a:t>
            </a:r>
            <a:r>
              <a:rPr lang="en-GB" sz="1200" kern="1200" dirty="0">
                <a:solidFill>
                  <a:schemeClr val="tx1"/>
                </a:solidFill>
                <a:effectLst/>
                <a:latin typeface="+mn-lt"/>
                <a:ea typeface="+mn-ea"/>
                <a:cs typeface="+mn-cs"/>
              </a:rPr>
              <a:t>. Maryam is facing a situation of discrimination on the basis of her disability. </a:t>
            </a:r>
            <a:r>
              <a:rPr lang="en-GB" sz="1200" b="1" kern="1200" dirty="0">
                <a:solidFill>
                  <a:schemeClr val="tx1"/>
                </a:solidFill>
                <a:effectLst/>
                <a:latin typeface="+mn-lt"/>
                <a:ea typeface="+mn-ea"/>
                <a:cs typeface="+mn-cs"/>
              </a:rPr>
              <a:t>Feedback</a:t>
            </a:r>
            <a:r>
              <a:rPr lang="en-GB" sz="1200" kern="1200" dirty="0">
                <a:solidFill>
                  <a:schemeClr val="tx1"/>
                </a:solidFill>
                <a:effectLst/>
                <a:latin typeface="+mn-lt"/>
                <a:ea typeface="+mn-ea"/>
                <a:cs typeface="+mn-cs"/>
              </a:rPr>
              <a:t>: Maryam is not having the same opportunities as other refugees to access information about resettlement; this situation could indeed amount to discrimination. The response of the Resettlement Officer could change the way this situation started; we will see three different strategies in a moment. </a:t>
            </a:r>
          </a:p>
          <a:p>
            <a:pPr marL="171450" lvl="0" indent="-171450">
              <a:buFont typeface="Arial"/>
              <a:buChar char="•"/>
            </a:pPr>
            <a:r>
              <a:rPr lang="en-GB" sz="1200" b="1" kern="1200" dirty="0">
                <a:solidFill>
                  <a:schemeClr val="tx1"/>
                </a:solidFill>
                <a:effectLst/>
                <a:latin typeface="+mn-lt"/>
                <a:ea typeface="+mn-ea"/>
                <a:cs typeface="+mn-cs"/>
              </a:rPr>
              <a:t>Statement 2</a:t>
            </a:r>
            <a:r>
              <a:rPr lang="en-GB" sz="1200" kern="1200" dirty="0">
                <a:solidFill>
                  <a:schemeClr val="tx1"/>
                </a:solidFill>
                <a:effectLst/>
                <a:latin typeface="+mn-lt"/>
                <a:ea typeface="+mn-ea"/>
                <a:cs typeface="+mn-cs"/>
              </a:rPr>
              <a:t>. Maryam can’t hear, that is why she cannot have access to her resettlement interview. </a:t>
            </a:r>
            <a:r>
              <a:rPr lang="en-GB" sz="1200" b="1" kern="1200" dirty="0">
                <a:solidFill>
                  <a:schemeClr val="tx1"/>
                </a:solidFill>
                <a:effectLst/>
                <a:latin typeface="+mn-lt"/>
                <a:ea typeface="+mn-ea"/>
                <a:cs typeface="+mn-cs"/>
              </a:rPr>
              <a:t>Feedback</a:t>
            </a:r>
            <a:r>
              <a:rPr lang="en-GB" sz="1200" kern="1200" dirty="0">
                <a:solidFill>
                  <a:schemeClr val="tx1"/>
                </a:solidFill>
                <a:effectLst/>
                <a:latin typeface="+mn-lt"/>
                <a:ea typeface="+mn-ea"/>
                <a:cs typeface="+mn-cs"/>
              </a:rPr>
              <a:t>: This statement reflects only Maryam’s impairment, and does not recognize the responsibility of UNHCR to provide equal access to resettlement opportunities for Maryam.</a:t>
            </a:r>
          </a:p>
          <a:p>
            <a:pPr marL="171450" lvl="0" indent="-171450">
              <a:buFont typeface="Arial"/>
              <a:buChar char="•"/>
            </a:pPr>
            <a:r>
              <a:rPr lang="en-GB" sz="1200" b="1" kern="1200" dirty="0">
                <a:solidFill>
                  <a:schemeClr val="tx1"/>
                </a:solidFill>
                <a:effectLst/>
                <a:latin typeface="+mn-lt"/>
                <a:ea typeface="+mn-ea"/>
                <a:cs typeface="+mn-cs"/>
              </a:rPr>
              <a:t>Statement 3</a:t>
            </a:r>
            <a:r>
              <a:rPr lang="en-GB" sz="1200" kern="1200" dirty="0">
                <a:solidFill>
                  <a:schemeClr val="tx1"/>
                </a:solidFill>
                <a:effectLst/>
                <a:latin typeface="+mn-lt"/>
                <a:ea typeface="+mn-ea"/>
                <a:cs typeface="+mn-cs"/>
              </a:rPr>
              <a:t>. Maryam is facing communication barriers to access her resettlement interview. </a:t>
            </a:r>
            <a:r>
              <a:rPr lang="en-GB" sz="1200" b="1" kern="1200" dirty="0">
                <a:solidFill>
                  <a:schemeClr val="tx1"/>
                </a:solidFill>
                <a:effectLst/>
                <a:latin typeface="+mn-lt"/>
                <a:ea typeface="+mn-ea"/>
                <a:cs typeface="+mn-cs"/>
              </a:rPr>
              <a:t>Feedback</a:t>
            </a:r>
            <a:r>
              <a:rPr lang="en-GB" sz="1200" kern="1200" dirty="0">
                <a:solidFill>
                  <a:schemeClr val="tx1"/>
                </a:solidFill>
                <a:effectLst/>
                <a:latin typeface="+mn-lt"/>
                <a:ea typeface="+mn-ea"/>
                <a:cs typeface="+mn-cs"/>
              </a:rPr>
              <a:t>: Maryam’s disability is </a:t>
            </a:r>
            <a:r>
              <a:rPr lang="en-GB" sz="1200" i="1" kern="1200" dirty="0">
                <a:solidFill>
                  <a:schemeClr val="tx1"/>
                </a:solidFill>
                <a:effectLst/>
                <a:latin typeface="+mn-lt"/>
                <a:ea typeface="+mn-ea"/>
                <a:cs typeface="+mn-cs"/>
              </a:rPr>
              <a:t>realized</a:t>
            </a:r>
            <a:r>
              <a:rPr lang="en-GB" sz="1200" kern="1200" dirty="0">
                <a:solidFill>
                  <a:schemeClr val="tx1"/>
                </a:solidFill>
                <a:effectLst/>
                <a:latin typeface="+mn-lt"/>
                <a:ea typeface="+mn-ea"/>
                <a:cs typeface="+mn-cs"/>
              </a:rPr>
              <a:t> by encountering a situation where the Resettlement Officer will not be able to share information in a way she can understand. Both Maryam and the Resettlement Officer are facing a communication barrier. </a:t>
            </a:r>
          </a:p>
          <a:p>
            <a:pPr lvl="2"/>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Which of the following strategies would you undertake if you were the Resettlement Officer in this situation?</a:t>
            </a:r>
            <a:r>
              <a:rPr lang="en-GB"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sz="1200" b="1" kern="1200" dirty="0">
                <a:solidFill>
                  <a:schemeClr val="tx1"/>
                </a:solidFill>
                <a:effectLst/>
                <a:latin typeface="+mn-lt"/>
                <a:ea typeface="+mn-ea"/>
                <a:cs typeface="+mn-cs"/>
              </a:rPr>
              <a:t>Strategy 1</a:t>
            </a:r>
            <a:r>
              <a:rPr lang="en-GB" sz="1200" kern="1200" dirty="0">
                <a:solidFill>
                  <a:schemeClr val="tx1"/>
                </a:solidFill>
                <a:effectLst/>
                <a:latin typeface="+mn-lt"/>
                <a:ea typeface="+mn-ea"/>
                <a:cs typeface="+mn-cs"/>
              </a:rPr>
              <a:t>. Maryam could be automatically included in the resettlement submission as part of her family unit, as she will need additional support in the destination country which her family could provide. </a:t>
            </a:r>
            <a:r>
              <a:rPr lang="en-GB" sz="1200" b="1" kern="1200" dirty="0">
                <a:solidFill>
                  <a:schemeClr val="tx1"/>
                </a:solidFill>
                <a:effectLst/>
                <a:latin typeface="+mn-lt"/>
                <a:ea typeface="+mn-ea"/>
                <a:cs typeface="+mn-cs"/>
              </a:rPr>
              <a:t>Feedback</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Resettlement as a family unit may be an option that adults with disabilities wish to take. However, adults with disabilities should also have information about other options available to them, including the possibility of being processed and submitted on a separate file and/or options that maintain their peer support networks. That’s why it is critical to consult directly with adults with disabilities about their solutions options and preferences, rather than automatically including them in the resettlement submission as part of their family unit.</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sz="1200" b="1" kern="1200" dirty="0">
                <a:solidFill>
                  <a:schemeClr val="tx1"/>
                </a:solidFill>
                <a:effectLst/>
                <a:latin typeface="+mn-lt"/>
                <a:ea typeface="+mn-ea"/>
                <a:cs typeface="+mn-cs"/>
              </a:rPr>
              <a:t>Strategy 2</a:t>
            </a:r>
            <a:r>
              <a:rPr lang="en-GB" sz="1200" kern="1200" dirty="0">
                <a:solidFill>
                  <a:schemeClr val="tx1"/>
                </a:solidFill>
                <a:effectLst/>
                <a:latin typeface="+mn-lt"/>
                <a:ea typeface="+mn-ea"/>
                <a:cs typeface="+mn-cs"/>
              </a:rPr>
              <a:t>. The Resettlement Officer could find an alternative way to communicate with Maryam (e.g. in writing) and postpone the interview, sharing that a sign language interpreter will be present in the next interview. </a:t>
            </a:r>
            <a:r>
              <a:rPr lang="en-GB" sz="1200" b="1" kern="1200" dirty="0">
                <a:solidFill>
                  <a:schemeClr val="tx1"/>
                </a:solidFill>
                <a:effectLst/>
                <a:latin typeface="+mn-lt"/>
                <a:ea typeface="+mn-ea"/>
                <a:cs typeface="+mn-cs"/>
              </a:rPr>
              <a:t>Feedback</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This would be a great strategy. However, the Resettlement Officer should ensure that a next interview with a Sign Language Interpreter, trained in working in displacement issues, is planned and communicated to Maryam. This action may require time if UNHCR had no Sign Language Interpreters identified.</a:t>
            </a:r>
            <a:endParaRPr lang="en-GB"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sz="1200" b="1" kern="1200" dirty="0">
                <a:solidFill>
                  <a:schemeClr val="tx1"/>
                </a:solidFill>
                <a:effectLst/>
                <a:latin typeface="+mn-lt"/>
                <a:ea typeface="+mn-ea"/>
                <a:cs typeface="+mn-cs"/>
              </a:rPr>
              <a:t>Strategy 3</a:t>
            </a:r>
            <a:r>
              <a:rPr lang="en-GB" sz="1200" kern="1200" dirty="0">
                <a:solidFill>
                  <a:schemeClr val="tx1"/>
                </a:solidFill>
                <a:effectLst/>
                <a:latin typeface="+mn-lt"/>
                <a:ea typeface="+mn-ea"/>
                <a:cs typeface="+mn-cs"/>
              </a:rPr>
              <a:t>. The Resettlement Officer could cancel the interview and provide information to Maryam about partner organizations providing services for persons with disabilities, such as assistive devices and rehabilitation. </a:t>
            </a:r>
            <a:r>
              <a:rPr lang="en-GB" sz="1200" b="1" kern="1200" dirty="0">
                <a:solidFill>
                  <a:schemeClr val="tx1"/>
                </a:solidFill>
                <a:effectLst/>
                <a:latin typeface="+mn-lt"/>
                <a:ea typeface="+mn-ea"/>
                <a:cs typeface="+mn-cs"/>
              </a:rPr>
              <a:t>Feedback</a:t>
            </a:r>
            <a:r>
              <a:rPr lang="en-GB" sz="1200" b="0" kern="1200" dirty="0">
                <a:solidFill>
                  <a:schemeClr val="tx1"/>
                </a:solidFill>
                <a:effectLst/>
                <a:latin typeface="+mn-lt"/>
                <a:ea typeface="+mn-ea"/>
                <a:cs typeface="+mn-cs"/>
              </a:rPr>
              <a: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While Maryam could be interested in accessing services specialized for persons with disabilities, her interest at this stage is in resettlement information and processes. Referring her to other unrelated services could be based on assumptions abound persons with disabilities not having the same needs and rights than persons without disabilities.</a:t>
            </a:r>
          </a:p>
          <a:p>
            <a:pPr lvl="2"/>
            <a:endParaRPr lang="en-GB" sz="1200" kern="1200" dirty="0">
              <a:solidFill>
                <a:schemeClr val="tx1"/>
              </a:solidFill>
              <a:effectLst/>
              <a:latin typeface="+mn-lt"/>
              <a:ea typeface="+mn-ea"/>
              <a:cs typeface="+mn-cs"/>
            </a:endParaRPr>
          </a:p>
          <a:p>
            <a:pPr lvl="2"/>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7</a:t>
            </a:fld>
            <a:endParaRPr lang="en-GB"/>
          </a:p>
        </p:txBody>
      </p:sp>
    </p:spTree>
    <p:extLst>
      <p:ext uri="{BB962C8B-B14F-4D97-AF65-F5344CB8AC3E}">
        <p14:creationId xmlns:p14="http://schemas.microsoft.com/office/powerpoint/2010/main" val="1743940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It is important how do we analyse a situation of risk, and which terminology do we use to define it. Using rights-based terminology will support to point at different factors of risk, beyond the individual characteristics of the person, and identify rights-based strategies to address or mitigate risks</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b="1" kern="1200" dirty="0">
                <a:solidFill>
                  <a:schemeClr val="tx1"/>
                </a:solidFill>
                <a:effectLst/>
                <a:latin typeface="+mn-lt"/>
                <a:ea typeface="+mn-ea"/>
                <a:cs typeface="+mn-cs"/>
              </a:rPr>
              <a:t>Which of the following statements would most accurately reflect Maryam’s situation? </a:t>
            </a:r>
          </a:p>
          <a:p>
            <a:pPr marL="171450" lvl="0" indent="-171450">
              <a:buFont typeface="Arial"/>
              <a:buChar char="•"/>
            </a:pPr>
            <a:r>
              <a:rPr lang="en-GB" sz="1200" b="1" kern="1200" dirty="0">
                <a:solidFill>
                  <a:schemeClr val="tx1"/>
                </a:solidFill>
                <a:effectLst/>
                <a:latin typeface="+mn-lt"/>
                <a:ea typeface="+mn-ea"/>
                <a:cs typeface="+mn-cs"/>
              </a:rPr>
              <a:t>Statement 1</a:t>
            </a:r>
            <a:r>
              <a:rPr lang="en-GB" sz="1200" kern="1200" dirty="0">
                <a:solidFill>
                  <a:schemeClr val="tx1"/>
                </a:solidFill>
                <a:effectLst/>
                <a:latin typeface="+mn-lt"/>
                <a:ea typeface="+mn-ea"/>
                <a:cs typeface="+mn-cs"/>
              </a:rPr>
              <a:t>. Maryam is facing a situation of discrimination on the basis of her disability. </a:t>
            </a:r>
            <a:r>
              <a:rPr lang="en-GB" sz="1200" b="1" kern="1200" dirty="0">
                <a:solidFill>
                  <a:schemeClr val="tx1"/>
                </a:solidFill>
                <a:effectLst/>
                <a:latin typeface="+mn-lt"/>
                <a:ea typeface="+mn-ea"/>
                <a:cs typeface="+mn-cs"/>
              </a:rPr>
              <a:t>Feedback</a:t>
            </a:r>
            <a:r>
              <a:rPr lang="en-GB" sz="1200" kern="1200" dirty="0">
                <a:solidFill>
                  <a:schemeClr val="tx1"/>
                </a:solidFill>
                <a:effectLst/>
                <a:latin typeface="+mn-lt"/>
                <a:ea typeface="+mn-ea"/>
                <a:cs typeface="+mn-cs"/>
              </a:rPr>
              <a:t>: Maryam is not having the same opportunities as other refugees to access information about resettlement; this situation could indeed amount to discrimination. The response of the Resettlement Officer could change the way this situation started; we will see three different strategies in a moment. </a:t>
            </a:r>
          </a:p>
          <a:p>
            <a:pPr marL="171450" lvl="0" indent="-171450">
              <a:buFont typeface="Arial"/>
              <a:buChar char="•"/>
            </a:pPr>
            <a:r>
              <a:rPr lang="en-GB" sz="1200" b="1" kern="1200" dirty="0">
                <a:solidFill>
                  <a:schemeClr val="tx1"/>
                </a:solidFill>
                <a:effectLst/>
                <a:latin typeface="+mn-lt"/>
                <a:ea typeface="+mn-ea"/>
                <a:cs typeface="+mn-cs"/>
              </a:rPr>
              <a:t>Statement 2</a:t>
            </a:r>
            <a:r>
              <a:rPr lang="en-GB" sz="1200" kern="1200" dirty="0">
                <a:solidFill>
                  <a:schemeClr val="tx1"/>
                </a:solidFill>
                <a:effectLst/>
                <a:latin typeface="+mn-lt"/>
                <a:ea typeface="+mn-ea"/>
                <a:cs typeface="+mn-cs"/>
              </a:rPr>
              <a:t>. Maryam can’t hear, that is why she cannot have access to her resettlement interview. </a:t>
            </a:r>
            <a:r>
              <a:rPr lang="en-GB" sz="1200" b="1" kern="1200" dirty="0">
                <a:solidFill>
                  <a:schemeClr val="tx1"/>
                </a:solidFill>
                <a:effectLst/>
                <a:latin typeface="+mn-lt"/>
                <a:ea typeface="+mn-ea"/>
                <a:cs typeface="+mn-cs"/>
              </a:rPr>
              <a:t>Feedback</a:t>
            </a:r>
            <a:r>
              <a:rPr lang="en-GB" sz="1200" kern="1200" dirty="0">
                <a:solidFill>
                  <a:schemeClr val="tx1"/>
                </a:solidFill>
                <a:effectLst/>
                <a:latin typeface="+mn-lt"/>
                <a:ea typeface="+mn-ea"/>
                <a:cs typeface="+mn-cs"/>
              </a:rPr>
              <a:t>: This statement reflects only Maryam’s impairment, and does not recognize the responsibility of UNHCR to provide equal access to resettlement opportunities for Maryam.</a:t>
            </a:r>
          </a:p>
          <a:p>
            <a:pPr marL="171450" lvl="0" indent="-171450">
              <a:buFont typeface="Arial"/>
              <a:buChar char="•"/>
            </a:pPr>
            <a:r>
              <a:rPr lang="en-GB" sz="1200" b="1" kern="1200" dirty="0">
                <a:solidFill>
                  <a:schemeClr val="tx1"/>
                </a:solidFill>
                <a:effectLst/>
                <a:latin typeface="+mn-lt"/>
                <a:ea typeface="+mn-ea"/>
                <a:cs typeface="+mn-cs"/>
              </a:rPr>
              <a:t>Statement 3</a:t>
            </a:r>
            <a:r>
              <a:rPr lang="en-GB" sz="1200" kern="1200" dirty="0">
                <a:solidFill>
                  <a:schemeClr val="tx1"/>
                </a:solidFill>
                <a:effectLst/>
                <a:latin typeface="+mn-lt"/>
                <a:ea typeface="+mn-ea"/>
                <a:cs typeface="+mn-cs"/>
              </a:rPr>
              <a:t>. Maryam is facing communication barriers to access her resettlement interview. </a:t>
            </a:r>
            <a:r>
              <a:rPr lang="en-GB" sz="1200" b="1" kern="1200" dirty="0">
                <a:solidFill>
                  <a:schemeClr val="tx1"/>
                </a:solidFill>
                <a:effectLst/>
                <a:latin typeface="+mn-lt"/>
                <a:ea typeface="+mn-ea"/>
                <a:cs typeface="+mn-cs"/>
              </a:rPr>
              <a:t>Feedback</a:t>
            </a:r>
            <a:r>
              <a:rPr lang="en-GB" sz="1200" kern="1200" dirty="0">
                <a:solidFill>
                  <a:schemeClr val="tx1"/>
                </a:solidFill>
                <a:effectLst/>
                <a:latin typeface="+mn-lt"/>
                <a:ea typeface="+mn-ea"/>
                <a:cs typeface="+mn-cs"/>
              </a:rPr>
              <a:t>: Maryam’s disability is </a:t>
            </a:r>
            <a:r>
              <a:rPr lang="en-GB" sz="1200" i="1" kern="1200" dirty="0">
                <a:solidFill>
                  <a:schemeClr val="tx1"/>
                </a:solidFill>
                <a:effectLst/>
                <a:latin typeface="+mn-lt"/>
                <a:ea typeface="+mn-ea"/>
                <a:cs typeface="+mn-cs"/>
              </a:rPr>
              <a:t>realized</a:t>
            </a:r>
            <a:r>
              <a:rPr lang="en-GB" sz="1200" kern="1200" dirty="0">
                <a:solidFill>
                  <a:schemeClr val="tx1"/>
                </a:solidFill>
                <a:effectLst/>
                <a:latin typeface="+mn-lt"/>
                <a:ea typeface="+mn-ea"/>
                <a:cs typeface="+mn-cs"/>
              </a:rPr>
              <a:t> by encountering a situation where the Resettlement Officer will not be able to share information in a way she can understand. Both Maryam and the Resettlement Officer are facing a communication barrier. </a:t>
            </a:r>
          </a:p>
        </p:txBody>
      </p:sp>
      <p:sp>
        <p:nvSpPr>
          <p:cNvPr id="4" name="Slide Number Placeholder 3"/>
          <p:cNvSpPr>
            <a:spLocks noGrp="1"/>
          </p:cNvSpPr>
          <p:nvPr>
            <p:ph type="sldNum" sz="quarter" idx="5"/>
          </p:nvPr>
        </p:nvSpPr>
        <p:spPr/>
        <p:txBody>
          <a:bodyPr/>
          <a:lstStyle/>
          <a:p>
            <a:fld id="{33A72D5E-6E12-4B2A-9DB1-134A1847ED8D}" type="slidenum">
              <a:rPr lang="en-GB" smtClean="0"/>
              <a:t>8</a:t>
            </a:fld>
            <a:endParaRPr lang="en-GB"/>
          </a:p>
        </p:txBody>
      </p:sp>
    </p:spTree>
    <p:extLst>
      <p:ext uri="{BB962C8B-B14F-4D97-AF65-F5344CB8AC3E}">
        <p14:creationId xmlns:p14="http://schemas.microsoft.com/office/powerpoint/2010/main" val="3474624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lvl="1"/>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Which of the following strategies would you undertake if you were the Resettlement Officer in this situation?</a:t>
            </a:r>
            <a:r>
              <a:rPr lang="en-GB"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sz="1200" b="1" kern="1200" dirty="0">
                <a:solidFill>
                  <a:schemeClr val="tx1"/>
                </a:solidFill>
                <a:effectLst/>
                <a:latin typeface="+mn-lt"/>
                <a:ea typeface="+mn-ea"/>
                <a:cs typeface="+mn-cs"/>
              </a:rPr>
              <a:t>Strategy 1</a:t>
            </a:r>
            <a:r>
              <a:rPr lang="en-GB" sz="1200" kern="1200" dirty="0">
                <a:solidFill>
                  <a:schemeClr val="tx1"/>
                </a:solidFill>
                <a:effectLst/>
                <a:latin typeface="+mn-lt"/>
                <a:ea typeface="+mn-ea"/>
                <a:cs typeface="+mn-cs"/>
              </a:rPr>
              <a:t>. Maryam could be automatically included in the resettlement submission as part of her family unit, as she will need additional support in the destination country which her family could provide. </a:t>
            </a:r>
            <a:r>
              <a:rPr lang="en-GB" sz="1200" b="1" kern="1200" dirty="0">
                <a:solidFill>
                  <a:schemeClr val="tx1"/>
                </a:solidFill>
                <a:effectLst/>
                <a:latin typeface="+mn-lt"/>
                <a:ea typeface="+mn-ea"/>
                <a:cs typeface="+mn-cs"/>
              </a:rPr>
              <a:t>Feedback</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Resettlement as a family unit may be an option that adults with disabilities wish to take. However, adults with disabilities should also have information about other options available to them, including the possibility of being processed and submitted on a separate file and/or options that maintain their peer support networks. That’s why it is critical to consult directly with adults with disabilities about their solutions options and preferences, rather than automatically including them in the resettlement submission as part of their family unit.</a:t>
            </a:r>
          </a:p>
          <a:p>
            <a:pPr lvl="2"/>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A72D5E-6E12-4B2A-9DB1-134A1847ED8D}" type="slidenum">
              <a:rPr lang="en-GB" smtClean="0"/>
              <a:t>9</a:t>
            </a:fld>
            <a:endParaRPr lang="en-GB"/>
          </a:p>
        </p:txBody>
      </p:sp>
    </p:spTree>
    <p:extLst>
      <p:ext uri="{BB962C8B-B14F-4D97-AF65-F5344CB8AC3E}">
        <p14:creationId xmlns:p14="http://schemas.microsoft.com/office/powerpoint/2010/main" val="28449235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480" y="270039"/>
            <a:ext cx="8810062" cy="2277042"/>
          </a:xfrm>
        </p:spPr>
        <p:txBody>
          <a:bodyPr tIns="0" bIns="0" anchor="b" anchorCtr="0">
            <a:noAutofit/>
          </a:bodyPr>
          <a:lstStyle>
            <a:lvl1pPr algn="ctr">
              <a:defRPr sz="4400" b="1">
                <a:solidFill>
                  <a:schemeClr val="tx2"/>
                </a:solidFill>
              </a:defRPr>
            </a:lvl1pPr>
          </a:lstStyle>
          <a:p>
            <a:r>
              <a:rPr lang="en-US"/>
              <a:t>Click to edit Master title style</a:t>
            </a:r>
          </a:p>
        </p:txBody>
      </p:sp>
      <p:sp>
        <p:nvSpPr>
          <p:cNvPr id="3" name="Subtitle 2"/>
          <p:cNvSpPr>
            <a:spLocks noGrp="1"/>
          </p:cNvSpPr>
          <p:nvPr>
            <p:ph type="subTitle" idx="1"/>
          </p:nvPr>
        </p:nvSpPr>
        <p:spPr>
          <a:xfrm>
            <a:off x="182480" y="2659182"/>
            <a:ext cx="8810062" cy="1445895"/>
          </a:xfrm>
        </p:spPr>
        <p:txBody>
          <a:bodyPr tIns="0" bIns="0">
            <a:normAutofit/>
          </a:bodyPr>
          <a:lstStyle>
            <a:lvl1pPr marL="0" indent="0" algn="ctr">
              <a:buNone/>
              <a:defRPr sz="2400">
                <a:solidFill>
                  <a:schemeClr val="accent3"/>
                </a:solidFill>
              </a:defRPr>
            </a:lvl1pPr>
            <a:lvl2pPr marL="457211" indent="0" algn="ctr">
              <a:buNone/>
              <a:defRPr>
                <a:solidFill>
                  <a:schemeClr val="tx1">
                    <a:tint val="75000"/>
                  </a:schemeClr>
                </a:solidFill>
              </a:defRPr>
            </a:lvl2pPr>
            <a:lvl3pPr marL="914422" indent="0" algn="ctr">
              <a:buNone/>
              <a:defRPr>
                <a:solidFill>
                  <a:schemeClr val="tx1">
                    <a:tint val="75000"/>
                  </a:schemeClr>
                </a:solidFill>
              </a:defRPr>
            </a:lvl3pPr>
            <a:lvl4pPr marL="1371635"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8" indent="0" algn="ctr">
              <a:buNone/>
              <a:defRPr>
                <a:solidFill>
                  <a:schemeClr val="tx1">
                    <a:tint val="75000"/>
                  </a:schemeClr>
                </a:solidFill>
              </a:defRPr>
            </a:lvl7pPr>
            <a:lvl8pPr marL="3200481" indent="0" algn="ctr">
              <a:buNone/>
              <a:defRPr>
                <a:solidFill>
                  <a:schemeClr val="tx1">
                    <a:tint val="75000"/>
                  </a:schemeClr>
                </a:solidFill>
              </a:defRPr>
            </a:lvl8pPr>
            <a:lvl9pPr marL="36576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pic>
        <p:nvPicPr>
          <p:cNvPr id="9" name="Picture 8" descr="bluestrip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10087"/>
            <a:ext cx="9144000" cy="633413"/>
          </a:xfrm>
          <a:prstGeom prst="rect">
            <a:avLst/>
          </a:prstGeom>
        </p:spPr>
      </p:pic>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9/21/2022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6390" y="204787"/>
            <a:ext cx="3180412"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90"/>
            <a:ext cx="5373698" cy="41669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06390" y="1299602"/>
            <a:ext cx="3180412" cy="3072101"/>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a:t>
            </a:fld>
            <a:endParaRPr kumimoji="0" lang="en-US">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4510370"/>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68C2560D-EC28-3B41-86E8-18F1CE0113B4}"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
        <p:nvSpPr>
          <p:cNvPr id="9" name="Text Placeholder 3"/>
          <p:cNvSpPr>
            <a:spLocks noGrp="1"/>
          </p:cNvSpPr>
          <p:nvPr>
            <p:ph type="body" sz="half" idx="2"/>
          </p:nvPr>
        </p:nvSpPr>
        <p:spPr>
          <a:xfrm>
            <a:off x="0" y="3087196"/>
            <a:ext cx="9144000" cy="1423176"/>
          </a:xfrm>
          <a:gradFill flip="none" rotWithShape="1">
            <a:gsLst>
              <a:gs pos="21000">
                <a:schemeClr val="accent2">
                  <a:alpha val="75000"/>
                </a:schemeClr>
              </a:gs>
              <a:gs pos="100000">
                <a:schemeClr val="accent2">
                  <a:alpha val="0"/>
                </a:schemeClr>
              </a:gs>
            </a:gsLst>
            <a:lin ang="16200000" scaled="0"/>
            <a:tileRect/>
          </a:gradFill>
        </p:spPr>
        <p:txBody>
          <a:bodyPr lIns="180000" tIns="0" rIns="180000" bIns="180000" anchor="b" anchorCtr="0"/>
          <a:lstStyle>
            <a:lvl1pPr marL="0" indent="0">
              <a:buNone/>
              <a:defRPr sz="1401">
                <a:solidFill>
                  <a:schemeClr val="tx2"/>
                </a:solidFill>
              </a:defRPr>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Tree>
    <p:extLst>
      <p:ext uri="{BB962C8B-B14F-4D97-AF65-F5344CB8AC3E}">
        <p14:creationId xmlns:p14="http://schemas.microsoft.com/office/powerpoint/2010/main" val="3615983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4869" y="205981"/>
            <a:ext cx="2057401" cy="41730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9038" y="205981"/>
            <a:ext cx="6523436" cy="41730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4" name="Rectangle 3"/>
          <p:cNvSpPr/>
          <p:nvPr userDrawn="1"/>
        </p:nvSpPr>
        <p:spPr>
          <a:xfrm>
            <a:off x="652272" y="-171450"/>
            <a:ext cx="414528" cy="556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Rectangle 7"/>
          <p:cNvSpPr/>
          <p:nvPr userDrawn="1"/>
        </p:nvSpPr>
        <p:spPr>
          <a:xfrm>
            <a:off x="859537" y="4781551"/>
            <a:ext cx="8297164" cy="381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 name="Slide Number Placeholder 2"/>
          <p:cNvSpPr>
            <a:spLocks noGrp="1"/>
          </p:cNvSpPr>
          <p:nvPr>
            <p:ph type="sldNum" sz="quarter" idx="10"/>
          </p:nvPr>
        </p:nvSpPr>
        <p:spPr>
          <a:xfrm>
            <a:off x="8686803" y="4869656"/>
            <a:ext cx="457200" cy="273844"/>
          </a:xfrm>
        </p:spPr>
        <p:txBody>
          <a:bodyPr/>
          <a:lstStyle>
            <a:lvl1pPr>
              <a:defRPr b="1">
                <a:solidFill>
                  <a:sysClr val="windowText" lastClr="000000"/>
                </a:solidFill>
                <a:latin typeface="+mn-lt"/>
              </a:defRPr>
            </a:lvl1pPr>
          </a:lstStyle>
          <a:p>
            <a:fld id="{1917241B-73C6-436C-A26C-FD9EFF2F4364}" type="slidenum">
              <a:rPr lang="en-GB" smtClean="0"/>
              <a:pPr/>
              <a:t>‹#›</a:t>
            </a:fld>
            <a:endParaRPr lang="en-GB"/>
          </a:p>
        </p:txBody>
      </p:sp>
      <p:sp>
        <p:nvSpPr>
          <p:cNvPr id="7" name="TextBox 6"/>
          <p:cNvSpPr txBox="1"/>
          <p:nvPr userDrawn="1"/>
        </p:nvSpPr>
        <p:spPr>
          <a:xfrm rot="16200000">
            <a:off x="-1246283" y="1551025"/>
            <a:ext cx="3409950" cy="307905"/>
          </a:xfrm>
          <a:prstGeom prst="rect">
            <a:avLst/>
          </a:prstGeom>
          <a:noFill/>
        </p:spPr>
        <p:txBody>
          <a:bodyPr wrap="square" rtlCol="0">
            <a:spAutoFit/>
          </a:bodyPr>
          <a:lstStyle>
            <a:defPPr>
              <a:defRPr lang="en-PH"/>
            </a:defPPr>
            <a:lvl1pPr lvl="0" algn="ctr">
              <a:defRPr sz="1100" b="1">
                <a:solidFill>
                  <a:schemeClr val="bg1">
                    <a:lumMod val="50000"/>
                  </a:schemeClr>
                </a:solidFill>
              </a:defRPr>
            </a:lvl1pPr>
          </a:lstStyle>
          <a:p>
            <a:pPr lvl="0"/>
            <a:r>
              <a:rPr lang="en-US" sz="1401"/>
              <a:t>General Introduction</a:t>
            </a:r>
            <a:endParaRPr lang="en-GB" sz="1401"/>
          </a:p>
        </p:txBody>
      </p:sp>
      <p:sp>
        <p:nvSpPr>
          <p:cNvPr id="5" name="TextBox 4"/>
          <p:cNvSpPr txBox="1"/>
          <p:nvPr userDrawn="1"/>
        </p:nvSpPr>
        <p:spPr>
          <a:xfrm>
            <a:off x="1066801" y="4857749"/>
            <a:ext cx="8089900" cy="285752"/>
          </a:xfrm>
          <a:prstGeom prst="rect">
            <a:avLst/>
          </a:prstGeom>
        </p:spPr>
        <p:txBody>
          <a:bodyPr vert="horz" lIns="91440" tIns="45721" rIns="91440" bIns="45721" rtlCol="0" anchor="ctr"/>
          <a:lstStyle>
            <a:defPPr>
              <a:defRPr lang="en-PH"/>
            </a:defPPr>
            <a:lvl1pPr algn="r">
              <a:defRPr sz="1200" b="1">
                <a:solidFill>
                  <a:schemeClr val="tx1">
                    <a:tint val="75000"/>
                  </a:schemeClr>
                </a:solidFill>
                <a:latin typeface="+mn-lt"/>
              </a:defRPr>
            </a:lvl1pPr>
          </a:lstStyle>
          <a:p>
            <a:pPr lvl="0" algn="ctr"/>
            <a:r>
              <a:rPr lang="en-GB" sz="1200">
                <a:solidFill>
                  <a:sysClr val="windowText" lastClr="000000"/>
                </a:solidFill>
              </a:rPr>
              <a:t>General Introduction</a:t>
            </a:r>
          </a:p>
        </p:txBody>
      </p:sp>
      <p:sp>
        <p:nvSpPr>
          <p:cNvPr id="9" name="Rectangle 8"/>
          <p:cNvSpPr/>
          <p:nvPr userDrawn="1"/>
        </p:nvSpPr>
        <p:spPr>
          <a:xfrm>
            <a:off x="652272" y="-171450"/>
            <a:ext cx="131065" cy="5562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p:cNvSpPr/>
          <p:nvPr userDrawn="1"/>
        </p:nvSpPr>
        <p:spPr>
          <a:xfrm>
            <a:off x="1066801" y="4781550"/>
            <a:ext cx="8089900" cy="762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Title 1"/>
          <p:cNvSpPr>
            <a:spLocks noGrp="1"/>
          </p:cNvSpPr>
          <p:nvPr>
            <p:ph type="title"/>
          </p:nvPr>
        </p:nvSpPr>
        <p:spPr>
          <a:xfrm>
            <a:off x="1066803" y="133352"/>
            <a:ext cx="8077200" cy="64633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24144156"/>
      </p:ext>
    </p:extLst>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art 1">
    <p:spTree>
      <p:nvGrpSpPr>
        <p:cNvPr id="1" name=""/>
        <p:cNvGrpSpPr/>
        <p:nvPr/>
      </p:nvGrpSpPr>
      <p:grpSpPr>
        <a:xfrm>
          <a:off x="0" y="0"/>
          <a:ext cx="0" cy="0"/>
          <a:chOff x="0" y="0"/>
          <a:chExt cx="0" cy="0"/>
        </a:xfrm>
      </p:grpSpPr>
      <p:sp>
        <p:nvSpPr>
          <p:cNvPr id="4" name="Rectangle 3"/>
          <p:cNvSpPr/>
          <p:nvPr userDrawn="1"/>
        </p:nvSpPr>
        <p:spPr>
          <a:xfrm>
            <a:off x="652272" y="-171450"/>
            <a:ext cx="414528" cy="5562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Rectangle 7"/>
          <p:cNvSpPr/>
          <p:nvPr userDrawn="1"/>
        </p:nvSpPr>
        <p:spPr>
          <a:xfrm>
            <a:off x="859537" y="4781551"/>
            <a:ext cx="8297164" cy="381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 name="Slide Number Placeholder 2"/>
          <p:cNvSpPr>
            <a:spLocks noGrp="1"/>
          </p:cNvSpPr>
          <p:nvPr>
            <p:ph type="sldNum" sz="quarter" idx="10"/>
          </p:nvPr>
        </p:nvSpPr>
        <p:spPr>
          <a:xfrm>
            <a:off x="8686803" y="4869656"/>
            <a:ext cx="457200" cy="273844"/>
          </a:xfrm>
        </p:spPr>
        <p:txBody>
          <a:bodyPr/>
          <a:lstStyle>
            <a:lvl1pPr>
              <a:defRPr b="1">
                <a:solidFill>
                  <a:sysClr val="windowText" lastClr="000000"/>
                </a:solidFill>
                <a:latin typeface="+mn-lt"/>
              </a:defRPr>
            </a:lvl1pPr>
          </a:lstStyle>
          <a:p>
            <a:fld id="{1917241B-73C6-436C-A26C-FD9EFF2F4364}" type="slidenum">
              <a:rPr lang="en-GB" smtClean="0"/>
              <a:pPr/>
              <a:t>‹#›</a:t>
            </a:fld>
            <a:endParaRPr lang="en-GB"/>
          </a:p>
        </p:txBody>
      </p:sp>
      <p:sp>
        <p:nvSpPr>
          <p:cNvPr id="5" name="TextBox 4"/>
          <p:cNvSpPr txBox="1"/>
          <p:nvPr userDrawn="1"/>
        </p:nvSpPr>
        <p:spPr>
          <a:xfrm>
            <a:off x="1066803" y="4857749"/>
            <a:ext cx="8077200" cy="285752"/>
          </a:xfrm>
          <a:prstGeom prst="rect">
            <a:avLst/>
          </a:prstGeom>
        </p:spPr>
        <p:txBody>
          <a:bodyPr vert="horz" lIns="91440" tIns="45721" rIns="91440" bIns="45721" rtlCol="0" anchor="ctr"/>
          <a:lstStyle>
            <a:defPPr>
              <a:defRPr lang="en-PH"/>
            </a:defPPr>
            <a:lvl1pPr algn="r">
              <a:defRPr sz="1200" b="1">
                <a:solidFill>
                  <a:schemeClr val="tx1">
                    <a:tint val="75000"/>
                  </a:schemeClr>
                </a:solidFill>
                <a:latin typeface="+mn-lt"/>
              </a:defRPr>
            </a:lvl1pPr>
          </a:lstStyle>
          <a:p>
            <a:pPr marL="0" marR="0" lvl="0" indent="0" algn="ctr" defTabSz="914422" rtl="0" eaLnBrk="1" fontAlgn="auto" latinLnBrk="0" hangingPunct="1">
              <a:lnSpc>
                <a:spcPct val="100000"/>
              </a:lnSpc>
              <a:spcBef>
                <a:spcPts val="0"/>
              </a:spcBef>
              <a:spcAft>
                <a:spcPts val="0"/>
              </a:spcAft>
              <a:buClrTx/>
              <a:buSzTx/>
              <a:buFontTx/>
              <a:buNone/>
              <a:tabLst/>
              <a:defRPr/>
            </a:pPr>
            <a:r>
              <a:rPr lang="en-US" sz="1200" b="1">
                <a:solidFill>
                  <a:sysClr val="windowText" lastClr="000000"/>
                </a:solidFill>
              </a:rPr>
              <a:t>Inclusion in Humanitarian</a:t>
            </a:r>
            <a:r>
              <a:rPr lang="en-US" sz="1200" b="1" baseline="0">
                <a:solidFill>
                  <a:sysClr val="windowText" lastClr="000000"/>
                </a:solidFill>
              </a:rPr>
              <a:t> Assistance</a:t>
            </a:r>
            <a:endParaRPr lang="en-US" sz="1200" b="1">
              <a:solidFill>
                <a:sysClr val="windowText" lastClr="000000"/>
              </a:solidFill>
            </a:endParaRPr>
          </a:p>
        </p:txBody>
      </p:sp>
      <p:sp>
        <p:nvSpPr>
          <p:cNvPr id="9" name="Rectangle 8"/>
          <p:cNvSpPr/>
          <p:nvPr userDrawn="1"/>
        </p:nvSpPr>
        <p:spPr>
          <a:xfrm>
            <a:off x="652272" y="-171450"/>
            <a:ext cx="131065" cy="5562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p:cNvSpPr/>
          <p:nvPr userDrawn="1"/>
        </p:nvSpPr>
        <p:spPr>
          <a:xfrm>
            <a:off x="1066801" y="4781550"/>
            <a:ext cx="8089900" cy="762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TextBox 10"/>
          <p:cNvSpPr txBox="1"/>
          <p:nvPr userDrawn="1"/>
        </p:nvSpPr>
        <p:spPr>
          <a:xfrm rot="16200000">
            <a:off x="-1017682" y="1214638"/>
            <a:ext cx="2952751" cy="523477"/>
          </a:xfrm>
          <a:prstGeom prst="rect">
            <a:avLst/>
          </a:prstGeom>
          <a:noFill/>
        </p:spPr>
        <p:txBody>
          <a:bodyPr wrap="square" rtlCol="0">
            <a:spAutoFit/>
          </a:bodyPr>
          <a:lstStyle>
            <a:defPPr>
              <a:defRPr lang="en-PH"/>
            </a:defPPr>
            <a:lvl1pPr lvl="0" algn="ctr">
              <a:defRPr sz="1100" b="1">
                <a:solidFill>
                  <a:schemeClr val="bg1">
                    <a:lumMod val="50000"/>
                  </a:schemeClr>
                </a:solidFill>
              </a:defRPr>
            </a:lvl1pPr>
          </a:lstStyle>
          <a:p>
            <a:pPr lvl="0"/>
            <a:r>
              <a:rPr lang="en-US" sz="1401"/>
              <a:t>Inclusion</a:t>
            </a:r>
            <a:r>
              <a:rPr lang="en-US" sz="1401" baseline="0"/>
              <a:t> in Humanitarian Assistance</a:t>
            </a:r>
            <a:endParaRPr lang="en-GB" sz="1401"/>
          </a:p>
        </p:txBody>
      </p:sp>
      <p:sp>
        <p:nvSpPr>
          <p:cNvPr id="12" name="Title 1"/>
          <p:cNvSpPr>
            <a:spLocks noGrp="1"/>
          </p:cNvSpPr>
          <p:nvPr>
            <p:ph type="title"/>
          </p:nvPr>
        </p:nvSpPr>
        <p:spPr>
          <a:xfrm>
            <a:off x="1066803" y="133352"/>
            <a:ext cx="8077200" cy="64633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159094835"/>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9144000" cy="4510087"/>
          </a:xfrm>
          <a:solidFill>
            <a:schemeClr val="bg1">
              <a:lumMod val="50000"/>
            </a:schemeClr>
          </a:solidFill>
        </p:spPr>
        <p:txBody>
          <a:bodyPr>
            <a:normAutofit/>
          </a:bodyPr>
          <a:lstStyle>
            <a:lvl1pPr marL="0" indent="0" algn="ctr">
              <a:buFontTx/>
              <a:buNone/>
              <a:defRPr sz="2000" baseline="0">
                <a:solidFill>
                  <a:schemeClr val="tx2"/>
                </a:solidFill>
              </a:defRPr>
            </a:lvl1pPr>
          </a:lstStyle>
          <a:p>
            <a:r>
              <a:rPr lang="en-US"/>
              <a:t>Drag background image here</a:t>
            </a:r>
          </a:p>
        </p:txBody>
      </p:sp>
      <p:sp>
        <p:nvSpPr>
          <p:cNvPr id="2" name="Title 1"/>
          <p:cNvSpPr>
            <a:spLocks noGrp="1"/>
          </p:cNvSpPr>
          <p:nvPr>
            <p:ph type="ctrTitle"/>
          </p:nvPr>
        </p:nvSpPr>
        <p:spPr>
          <a:xfrm>
            <a:off x="182480" y="488987"/>
            <a:ext cx="8810062" cy="2058093"/>
          </a:xfrm>
        </p:spPr>
        <p:txBody>
          <a:bodyPr tIns="0" bIns="0" anchor="b" anchorCtr="0">
            <a:noAutofit/>
          </a:bodyPr>
          <a:lstStyle>
            <a:lvl1pPr algn="ctr">
              <a:defRPr sz="4400" b="1">
                <a:solidFill>
                  <a:schemeClr val="tx2"/>
                </a:solidFill>
              </a:defRPr>
            </a:lvl1pPr>
          </a:lstStyle>
          <a:p>
            <a:r>
              <a:rPr lang="en-US"/>
              <a:t>Click to edit Master title style</a:t>
            </a:r>
          </a:p>
        </p:txBody>
      </p:sp>
      <p:sp>
        <p:nvSpPr>
          <p:cNvPr id="3" name="Subtitle 2"/>
          <p:cNvSpPr>
            <a:spLocks noGrp="1"/>
          </p:cNvSpPr>
          <p:nvPr>
            <p:ph type="subTitle" idx="1"/>
          </p:nvPr>
        </p:nvSpPr>
        <p:spPr>
          <a:xfrm>
            <a:off x="182480" y="2659182"/>
            <a:ext cx="8810062" cy="1445895"/>
          </a:xfrm>
        </p:spPr>
        <p:txBody>
          <a:bodyPr tIns="0" bIns="0">
            <a:normAutofit/>
          </a:bodyPr>
          <a:lstStyle>
            <a:lvl1pPr marL="0" indent="0" algn="ctr">
              <a:buNone/>
              <a:defRPr sz="2400">
                <a:solidFill>
                  <a:schemeClr val="accent3"/>
                </a:solidFill>
              </a:defRPr>
            </a:lvl1pPr>
            <a:lvl2pPr marL="457211" indent="0" algn="ctr">
              <a:buNone/>
              <a:defRPr>
                <a:solidFill>
                  <a:schemeClr val="tx1">
                    <a:tint val="75000"/>
                  </a:schemeClr>
                </a:solidFill>
              </a:defRPr>
            </a:lvl2pPr>
            <a:lvl3pPr marL="914422" indent="0" algn="ctr">
              <a:buNone/>
              <a:defRPr>
                <a:solidFill>
                  <a:schemeClr val="tx1">
                    <a:tint val="75000"/>
                  </a:schemeClr>
                </a:solidFill>
              </a:defRPr>
            </a:lvl3pPr>
            <a:lvl4pPr marL="1371635"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8" indent="0" algn="ctr">
              <a:buNone/>
              <a:defRPr>
                <a:solidFill>
                  <a:schemeClr val="tx1">
                    <a:tint val="75000"/>
                  </a:schemeClr>
                </a:solidFill>
              </a:defRPr>
            </a:lvl7pPr>
            <a:lvl8pPr marL="3200481" indent="0" algn="ctr">
              <a:buNone/>
              <a:defRPr>
                <a:solidFill>
                  <a:schemeClr val="tx1">
                    <a:tint val="75000"/>
                  </a:schemeClr>
                </a:solidFill>
              </a:defRPr>
            </a:lvl8pPr>
            <a:lvl9pPr marL="36576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194296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9035" y="2130362"/>
            <a:ext cx="8695918"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09035" y="924940"/>
            <a:ext cx="8695918" cy="1125140"/>
          </a:xfrm>
        </p:spPr>
        <p:txBody>
          <a:bodyPr lIns="0" tIns="0" rIns="0" bIns="0" anchor="b">
            <a:normAutofit/>
          </a:bodyPr>
          <a:lstStyle>
            <a:lvl1pPr marL="0" indent="0">
              <a:buNone/>
              <a:defRPr sz="2000">
                <a:solidFill>
                  <a:schemeClr val="tx1"/>
                </a:solidFill>
              </a:defRPr>
            </a:lvl1pPr>
            <a:lvl2pPr marL="457211" indent="0">
              <a:buNone/>
              <a:defRPr sz="1801">
                <a:solidFill>
                  <a:schemeClr val="tx1">
                    <a:tint val="75000"/>
                  </a:schemeClr>
                </a:solidFill>
              </a:defRPr>
            </a:lvl2pPr>
            <a:lvl3pPr marL="914422" indent="0">
              <a:buNone/>
              <a:defRPr sz="1600">
                <a:solidFill>
                  <a:schemeClr val="tx1">
                    <a:tint val="75000"/>
                  </a:schemeClr>
                </a:solidFill>
              </a:defRPr>
            </a:lvl3pPr>
            <a:lvl4pPr marL="1371635" indent="0">
              <a:buNone/>
              <a:defRPr sz="1401">
                <a:solidFill>
                  <a:schemeClr val="tx1">
                    <a:tint val="75000"/>
                  </a:schemeClr>
                </a:solidFill>
              </a:defRPr>
            </a:lvl4pPr>
            <a:lvl5pPr marL="1828846" indent="0">
              <a:buNone/>
              <a:defRPr sz="1401">
                <a:solidFill>
                  <a:schemeClr val="tx1">
                    <a:tint val="75000"/>
                  </a:schemeClr>
                </a:solidFill>
              </a:defRPr>
            </a:lvl5pPr>
            <a:lvl6pPr marL="2286057" indent="0">
              <a:buNone/>
              <a:defRPr sz="1401">
                <a:solidFill>
                  <a:schemeClr val="tx1">
                    <a:tint val="75000"/>
                  </a:schemeClr>
                </a:solidFill>
              </a:defRPr>
            </a:lvl6pPr>
            <a:lvl7pPr marL="2743268" indent="0">
              <a:buNone/>
              <a:defRPr sz="1401">
                <a:solidFill>
                  <a:schemeClr val="tx1">
                    <a:tint val="75000"/>
                  </a:schemeClr>
                </a:solidFill>
              </a:defRPr>
            </a:lvl7pPr>
            <a:lvl8pPr marL="3200481" indent="0">
              <a:buNone/>
              <a:defRPr sz="1401">
                <a:solidFill>
                  <a:schemeClr val="tx1">
                    <a:tint val="75000"/>
                  </a:schemeClr>
                </a:solidFill>
              </a:defRPr>
            </a:lvl8pPr>
            <a:lvl9pPr marL="3657692" indent="0">
              <a:buNone/>
              <a:defRPr sz="1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9035" y="1299602"/>
            <a:ext cx="4286766" cy="3087195"/>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199" y="1299602"/>
            <a:ext cx="4315147" cy="3087195"/>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4598462" y="7299"/>
            <a:ext cx="4545541" cy="4503738"/>
          </a:xfrm>
          <a:solidFill>
            <a:schemeClr val="bg1">
              <a:lumMod val="85000"/>
            </a:schemeClr>
          </a:solidFill>
        </p:spPr>
        <p:txBody>
          <a:bodyPr anchor="ctr" anchorCtr="0">
            <a:normAutofit/>
          </a:bodyPr>
          <a:lstStyle>
            <a:lvl1pPr marL="0" indent="0" algn="ctr">
              <a:buFontTx/>
              <a:buNone/>
              <a:defRPr sz="2000"/>
            </a:lvl1pPr>
          </a:lstStyle>
          <a:p>
            <a:r>
              <a:rPr lang="en-US"/>
              <a:t>Click icon to add Image</a:t>
            </a:r>
          </a:p>
        </p:txBody>
      </p:sp>
      <p:sp>
        <p:nvSpPr>
          <p:cNvPr id="2" name="Title 1"/>
          <p:cNvSpPr>
            <a:spLocks noGrp="1"/>
          </p:cNvSpPr>
          <p:nvPr>
            <p:ph type="title"/>
          </p:nvPr>
        </p:nvSpPr>
        <p:spPr>
          <a:xfrm>
            <a:off x="209035" y="204350"/>
            <a:ext cx="4221550" cy="968351"/>
          </a:xfr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209035" y="1299600"/>
            <a:ext cx="4221550" cy="302880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9/21/2022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Dark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5" y="7299"/>
            <a:ext cx="9143998" cy="4503738"/>
          </a:xfrm>
          <a:solidFill>
            <a:schemeClr val="accent2"/>
          </a:solidFill>
        </p:spPr>
        <p:txBody>
          <a:bodyPr anchor="ctr" anchorCtr="0">
            <a:normAutofit/>
          </a:bodyPr>
          <a:lstStyle>
            <a:lvl1pPr marL="0" indent="0" algn="r">
              <a:buFontTx/>
              <a:buNone/>
              <a:defRPr sz="2000" baseline="0">
                <a:solidFill>
                  <a:schemeClr val="bg1"/>
                </a:solidFill>
              </a:defRPr>
            </a:lvl1pPr>
          </a:lstStyle>
          <a:p>
            <a:r>
              <a:rPr lang="en-US"/>
              <a:t>Drag picture to placeholder </a:t>
            </a:r>
            <a:br>
              <a:rPr lang="en-US"/>
            </a:br>
            <a:r>
              <a:rPr lang="en-US"/>
              <a:t>or click icon to add</a:t>
            </a:r>
          </a:p>
        </p:txBody>
      </p:sp>
      <p:sp>
        <p:nvSpPr>
          <p:cNvPr id="2" name="Title 1"/>
          <p:cNvSpPr>
            <a:spLocks noGrp="1"/>
          </p:cNvSpPr>
          <p:nvPr>
            <p:ph type="title"/>
          </p:nvPr>
        </p:nvSpPr>
        <p:spPr>
          <a:xfrm>
            <a:off x="209033" y="204350"/>
            <a:ext cx="5206930" cy="968351"/>
          </a:xfrm>
        </p:spPr>
        <p:txBody>
          <a:bodyPr/>
          <a:lstStyle>
            <a:lvl1pPr>
              <a:defRPr>
                <a:solidFill>
                  <a:schemeClr val="tx2"/>
                </a:solidFill>
              </a:defRPr>
            </a:lvl1pPr>
          </a:lstStyle>
          <a:p>
            <a:r>
              <a:rPr lang="en-US"/>
              <a:t>Click to edit Master title style</a:t>
            </a:r>
          </a:p>
        </p:txBody>
      </p:sp>
      <p:sp>
        <p:nvSpPr>
          <p:cNvPr id="4" name="Content Placeholder 3"/>
          <p:cNvSpPr>
            <a:spLocks noGrp="1"/>
          </p:cNvSpPr>
          <p:nvPr>
            <p:ph sz="half" idx="2"/>
          </p:nvPr>
        </p:nvSpPr>
        <p:spPr>
          <a:xfrm>
            <a:off x="209035" y="1299600"/>
            <a:ext cx="4112059" cy="3028808"/>
          </a:xfrm>
        </p:spPr>
        <p:txBody>
          <a:bodyPr/>
          <a:lstStyle>
            <a:lvl1pPr>
              <a:buClr>
                <a:schemeClr val="accent3"/>
              </a:buClr>
              <a:defRPr sz="2400">
                <a:solidFill>
                  <a:schemeClr val="tx2"/>
                </a:solidFill>
              </a:defRPr>
            </a:lvl1pPr>
            <a:lvl2pPr>
              <a:buClr>
                <a:schemeClr val="accent3"/>
              </a:buClr>
              <a:defRPr sz="2000">
                <a:solidFill>
                  <a:schemeClr val="tx2"/>
                </a:solidFill>
              </a:defRPr>
            </a:lvl2pPr>
            <a:lvl3pPr>
              <a:buClr>
                <a:schemeClr val="accent3"/>
              </a:buClr>
              <a:defRPr sz="1801">
                <a:solidFill>
                  <a:schemeClr val="tx2"/>
                </a:solidFill>
              </a:defRPr>
            </a:lvl3pPr>
            <a:lvl4pPr>
              <a:buClr>
                <a:schemeClr val="accent3"/>
              </a:buClr>
              <a:defRPr sz="1600">
                <a:solidFill>
                  <a:schemeClr val="tx2"/>
                </a:solidFill>
              </a:defRPr>
            </a:lvl4pPr>
            <a:lvl5pPr>
              <a:buClr>
                <a:schemeClr val="accent3"/>
              </a:buCl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9/21/2022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665388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Light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5" y="7299"/>
            <a:ext cx="9143998" cy="4503738"/>
          </a:xfrm>
          <a:solidFill>
            <a:schemeClr val="bg1">
              <a:lumMod val="85000"/>
            </a:schemeClr>
          </a:solidFill>
        </p:spPr>
        <p:txBody>
          <a:bodyPr anchor="ctr" anchorCtr="0">
            <a:normAutofit/>
          </a:bodyPr>
          <a:lstStyle>
            <a:lvl1pPr marL="0" indent="0" algn="r">
              <a:buFontTx/>
              <a:buNone/>
              <a:defRPr sz="2000" baseline="0"/>
            </a:lvl1pPr>
          </a:lstStyle>
          <a:p>
            <a:r>
              <a:rPr lang="en-US"/>
              <a:t>Drag picture to placeholder </a:t>
            </a:r>
            <a:br>
              <a:rPr lang="en-US"/>
            </a:br>
            <a:r>
              <a:rPr lang="en-US"/>
              <a:t>or click icon to add</a:t>
            </a:r>
          </a:p>
        </p:txBody>
      </p:sp>
      <p:sp>
        <p:nvSpPr>
          <p:cNvPr id="10" name="Rectangle 9"/>
          <p:cNvSpPr/>
          <p:nvPr userDrawn="1"/>
        </p:nvSpPr>
        <p:spPr>
          <a:xfrm>
            <a:off x="0" y="-1"/>
            <a:ext cx="4379484" cy="4511038"/>
          </a:xfrm>
          <a:prstGeom prst="rect">
            <a:avLst/>
          </a:prstGeom>
          <a:gradFill flip="none" rotWithShape="1">
            <a:gsLst>
              <a:gs pos="0">
                <a:schemeClr val="bg1">
                  <a:alpha val="70000"/>
                </a:schemeClr>
              </a:gs>
              <a:gs pos="100000">
                <a:schemeClr val="bg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2" name="Title 1"/>
          <p:cNvSpPr>
            <a:spLocks noGrp="1"/>
          </p:cNvSpPr>
          <p:nvPr>
            <p:ph type="title"/>
          </p:nvPr>
        </p:nvSpPr>
        <p:spPr>
          <a:xfrm>
            <a:off x="209033" y="204350"/>
            <a:ext cx="5206930" cy="968351"/>
          </a:xfr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209038" y="1299600"/>
            <a:ext cx="4155852" cy="302880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9/21/2022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371572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9/21/2022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8">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036" y="204350"/>
            <a:ext cx="8754313" cy="968351"/>
          </a:xfrm>
          <a:prstGeom prst="rect">
            <a:avLst/>
          </a:prstGeom>
        </p:spPr>
        <p:txBody>
          <a:bodyPr vert="horz" lIns="0" tIns="0" rIns="0" bIns="0" rtlCol="0" anchor="b" anchorCtr="0">
            <a:normAutofit/>
          </a:bodyPr>
          <a:lstStyle/>
          <a:p>
            <a:r>
              <a:rPr lang="en-US"/>
              <a:t>Click to edit Master title style</a:t>
            </a:r>
          </a:p>
        </p:txBody>
      </p:sp>
      <p:sp>
        <p:nvSpPr>
          <p:cNvPr id="3" name="Text Placeholder 2"/>
          <p:cNvSpPr>
            <a:spLocks noGrp="1"/>
          </p:cNvSpPr>
          <p:nvPr>
            <p:ph type="body" idx="1"/>
          </p:nvPr>
        </p:nvSpPr>
        <p:spPr>
          <a:xfrm>
            <a:off x="209036" y="1299104"/>
            <a:ext cx="8754313" cy="3021510"/>
          </a:xfrm>
          <a:prstGeom prst="rect">
            <a:avLst/>
          </a:prstGeom>
        </p:spPr>
        <p:txBody>
          <a:bodyPr vert="horz" lIns="91440" tIns="45720" rIns="9144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09035" y="4854839"/>
            <a:ext cx="652270" cy="155916"/>
          </a:xfrm>
          <a:prstGeom prst="rect">
            <a:avLst/>
          </a:prstGeom>
        </p:spPr>
        <p:txBody>
          <a:bodyPr vert="horz" lIns="0" tIns="0" rIns="0" bIns="0" rtlCol="0" anchor="t" anchorCtr="0"/>
          <a:lstStyle>
            <a:lvl1pPr algn="l">
              <a:defRPr sz="900">
                <a:solidFill>
                  <a:schemeClr val="bg1">
                    <a:lumMod val="50000"/>
                  </a:schemeClr>
                </a:solidFill>
              </a:defRPr>
            </a:lvl1pPr>
          </a:lstStyle>
          <a:p>
            <a:fld id="{68C2560D-EC28-3B41-86E8-18F1CE0113B4}" type="datetimeFigureOut">
              <a:rPr lang="en-US" smtClean="0"/>
              <a:pPr/>
              <a:t>9/21/2022</a:t>
            </a:fld>
            <a:endParaRPr lang="en-US"/>
          </a:p>
        </p:txBody>
      </p:sp>
      <p:sp>
        <p:nvSpPr>
          <p:cNvPr id="5" name="Footer Placeholder 4"/>
          <p:cNvSpPr>
            <a:spLocks noGrp="1"/>
          </p:cNvSpPr>
          <p:nvPr>
            <p:ph type="ftr" sz="quarter" idx="3"/>
          </p:nvPr>
        </p:nvSpPr>
        <p:spPr>
          <a:xfrm>
            <a:off x="209035" y="4594237"/>
            <a:ext cx="4221550" cy="227697"/>
          </a:xfrm>
          <a:prstGeom prst="rect">
            <a:avLst/>
          </a:prstGeom>
        </p:spPr>
        <p:txBody>
          <a:bodyPr vert="horz" lIns="0" tIns="0" rIns="0" bIns="0" rtlCol="0" anchor="b" anchorCtr="0">
            <a:noAutofit/>
          </a:bodyPr>
          <a:lstStyle>
            <a:lvl1pPr algn="l">
              <a:defRPr sz="1001">
                <a:solidFill>
                  <a:schemeClr val="bg1">
                    <a:lumMod val="50000"/>
                  </a:schemeClr>
                </a:solidFill>
              </a:defRPr>
            </a:lvl1pPr>
          </a:lstStyle>
          <a:p>
            <a:endParaRPr lang="en-US"/>
          </a:p>
        </p:txBody>
      </p:sp>
      <p:sp>
        <p:nvSpPr>
          <p:cNvPr id="6" name="Slide Number Placeholder 5"/>
          <p:cNvSpPr>
            <a:spLocks noGrp="1"/>
          </p:cNvSpPr>
          <p:nvPr>
            <p:ph type="sldNum" sz="quarter" idx="4"/>
          </p:nvPr>
        </p:nvSpPr>
        <p:spPr>
          <a:xfrm>
            <a:off x="861307" y="4854839"/>
            <a:ext cx="455188" cy="155916"/>
          </a:xfrm>
          <a:prstGeom prst="rect">
            <a:avLst/>
          </a:prstGeom>
        </p:spPr>
        <p:txBody>
          <a:bodyPr vert="horz" lIns="0" tIns="0" rIns="91440" bIns="0" rtlCol="0" anchor="t" anchorCtr="0"/>
          <a:lstStyle>
            <a:lvl1pPr algn="l">
              <a:defRPr sz="900">
                <a:solidFill>
                  <a:schemeClr val="bg1">
                    <a:lumMod val="50000"/>
                  </a:schemeClr>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67" r:id="rId3"/>
    <p:sldLayoutId id="2147493458" r:id="rId4"/>
    <p:sldLayoutId id="2147493459" r:id="rId5"/>
    <p:sldLayoutId id="2147493460" r:id="rId6"/>
    <p:sldLayoutId id="2147493468" r:id="rId7"/>
    <p:sldLayoutId id="2147493469" r:id="rId8"/>
    <p:sldLayoutId id="2147493461" r:id="rId9"/>
    <p:sldLayoutId id="2147493462" r:id="rId10"/>
    <p:sldLayoutId id="2147493463" r:id="rId11"/>
    <p:sldLayoutId id="2147493464" r:id="rId12"/>
    <p:sldLayoutId id="2147493465" r:id="rId13"/>
    <p:sldLayoutId id="2147493466" r:id="rId14"/>
    <p:sldLayoutId id="2147493470" r:id="rId15"/>
    <p:sldLayoutId id="2147493471" r:id="rId16"/>
  </p:sldLayoutIdLst>
  <p:txStyles>
    <p:titleStyle>
      <a:lvl1pPr algn="l" defTabSz="457211"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342909" indent="-342909" algn="l" defTabSz="457211"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69" indent="-285756" algn="l" defTabSz="457211"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28" indent="-228606" algn="l" defTabSz="457211"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40" indent="-228606" algn="l" defTabSz="457211" rtl="0" eaLnBrk="1" latinLnBrk="0" hangingPunct="1">
        <a:spcBef>
          <a:spcPct val="20000"/>
        </a:spcBef>
        <a:buClr>
          <a:schemeClr val="accent1"/>
        </a:buClr>
        <a:buFont typeface="Arial"/>
        <a:buChar char="–"/>
        <a:defRPr sz="1801" kern="1200">
          <a:solidFill>
            <a:schemeClr val="tx1"/>
          </a:solidFill>
          <a:latin typeface="+mn-lt"/>
          <a:ea typeface="+mn-ea"/>
          <a:cs typeface="+mn-cs"/>
        </a:defRPr>
      </a:lvl4pPr>
      <a:lvl5pPr marL="2057451" indent="-228606" algn="l" defTabSz="457211" rtl="0" eaLnBrk="1" latinLnBrk="0" hangingPunct="1">
        <a:spcBef>
          <a:spcPct val="20000"/>
        </a:spcBef>
        <a:buClr>
          <a:schemeClr val="accent1"/>
        </a:buClr>
        <a:buFont typeface="Arial"/>
        <a:buChar char="»"/>
        <a:defRPr sz="1801" kern="1200">
          <a:solidFill>
            <a:schemeClr val="tx1"/>
          </a:solidFill>
          <a:latin typeface="+mn-lt"/>
          <a:ea typeface="+mn-ea"/>
          <a:cs typeface="+mn-cs"/>
        </a:defRPr>
      </a:lvl5pPr>
      <a:lvl6pPr marL="2514664" indent="-228606" algn="l" defTabSz="457211" rtl="0" eaLnBrk="1" latinLnBrk="0" hangingPunct="1">
        <a:spcBef>
          <a:spcPct val="20000"/>
        </a:spcBef>
        <a:buFont typeface="Arial"/>
        <a:buChar char="•"/>
        <a:defRPr sz="2000" kern="1200">
          <a:solidFill>
            <a:schemeClr val="tx1"/>
          </a:solidFill>
          <a:latin typeface="+mn-lt"/>
          <a:ea typeface="+mn-ea"/>
          <a:cs typeface="+mn-cs"/>
        </a:defRPr>
      </a:lvl6pPr>
      <a:lvl7pPr marL="2971874" indent="-228606" algn="l" defTabSz="457211" rtl="0" eaLnBrk="1" latinLnBrk="0" hangingPunct="1">
        <a:spcBef>
          <a:spcPct val="20000"/>
        </a:spcBef>
        <a:buFont typeface="Arial"/>
        <a:buChar char="•"/>
        <a:defRPr sz="2000" kern="1200">
          <a:solidFill>
            <a:schemeClr val="tx1"/>
          </a:solidFill>
          <a:latin typeface="+mn-lt"/>
          <a:ea typeface="+mn-ea"/>
          <a:cs typeface="+mn-cs"/>
        </a:defRPr>
      </a:lvl7pPr>
      <a:lvl8pPr marL="3429086" indent="-228606" algn="l" defTabSz="457211" rtl="0" eaLnBrk="1" latinLnBrk="0" hangingPunct="1">
        <a:spcBef>
          <a:spcPct val="20000"/>
        </a:spcBef>
        <a:buFont typeface="Arial"/>
        <a:buChar char="•"/>
        <a:defRPr sz="2000" kern="1200">
          <a:solidFill>
            <a:schemeClr val="tx1"/>
          </a:solidFill>
          <a:latin typeface="+mn-lt"/>
          <a:ea typeface="+mn-ea"/>
          <a:cs typeface="+mn-cs"/>
        </a:defRPr>
      </a:lvl8pPr>
      <a:lvl9pPr marL="3886297" indent="-228606" algn="l" defTabSz="4572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11" rtl="0" eaLnBrk="1" latinLnBrk="0" hangingPunct="1">
        <a:defRPr sz="1801" kern="1200">
          <a:solidFill>
            <a:schemeClr val="tx1"/>
          </a:solidFill>
          <a:latin typeface="+mn-lt"/>
          <a:ea typeface="+mn-ea"/>
          <a:cs typeface="+mn-cs"/>
        </a:defRPr>
      </a:lvl1pPr>
      <a:lvl2pPr marL="457211" algn="l" defTabSz="457211" rtl="0" eaLnBrk="1" latinLnBrk="0" hangingPunct="1">
        <a:defRPr sz="1801" kern="1200">
          <a:solidFill>
            <a:schemeClr val="tx1"/>
          </a:solidFill>
          <a:latin typeface="+mn-lt"/>
          <a:ea typeface="+mn-ea"/>
          <a:cs typeface="+mn-cs"/>
        </a:defRPr>
      </a:lvl2pPr>
      <a:lvl3pPr marL="914422" algn="l" defTabSz="457211" rtl="0" eaLnBrk="1" latinLnBrk="0" hangingPunct="1">
        <a:defRPr sz="1801" kern="1200">
          <a:solidFill>
            <a:schemeClr val="tx1"/>
          </a:solidFill>
          <a:latin typeface="+mn-lt"/>
          <a:ea typeface="+mn-ea"/>
          <a:cs typeface="+mn-cs"/>
        </a:defRPr>
      </a:lvl3pPr>
      <a:lvl4pPr marL="1371635" algn="l" defTabSz="457211" rtl="0" eaLnBrk="1" latinLnBrk="0" hangingPunct="1">
        <a:defRPr sz="1801" kern="1200">
          <a:solidFill>
            <a:schemeClr val="tx1"/>
          </a:solidFill>
          <a:latin typeface="+mn-lt"/>
          <a:ea typeface="+mn-ea"/>
          <a:cs typeface="+mn-cs"/>
        </a:defRPr>
      </a:lvl4pPr>
      <a:lvl5pPr marL="1828846" algn="l" defTabSz="457211" rtl="0" eaLnBrk="1" latinLnBrk="0" hangingPunct="1">
        <a:defRPr sz="1801" kern="1200">
          <a:solidFill>
            <a:schemeClr val="tx1"/>
          </a:solidFill>
          <a:latin typeface="+mn-lt"/>
          <a:ea typeface="+mn-ea"/>
          <a:cs typeface="+mn-cs"/>
        </a:defRPr>
      </a:lvl5pPr>
      <a:lvl6pPr marL="2286057" algn="l" defTabSz="457211" rtl="0" eaLnBrk="1" latinLnBrk="0" hangingPunct="1">
        <a:defRPr sz="1801" kern="1200">
          <a:solidFill>
            <a:schemeClr val="tx1"/>
          </a:solidFill>
          <a:latin typeface="+mn-lt"/>
          <a:ea typeface="+mn-ea"/>
          <a:cs typeface="+mn-cs"/>
        </a:defRPr>
      </a:lvl6pPr>
      <a:lvl7pPr marL="2743268" algn="l" defTabSz="457211" rtl="0" eaLnBrk="1" latinLnBrk="0" hangingPunct="1">
        <a:defRPr sz="1801" kern="1200">
          <a:solidFill>
            <a:schemeClr val="tx1"/>
          </a:solidFill>
          <a:latin typeface="+mn-lt"/>
          <a:ea typeface="+mn-ea"/>
          <a:cs typeface="+mn-cs"/>
        </a:defRPr>
      </a:lvl7pPr>
      <a:lvl8pPr marL="3200481" algn="l" defTabSz="457211" rtl="0" eaLnBrk="1" latinLnBrk="0" hangingPunct="1">
        <a:defRPr sz="1801" kern="1200">
          <a:solidFill>
            <a:schemeClr val="tx1"/>
          </a:solidFill>
          <a:latin typeface="+mn-lt"/>
          <a:ea typeface="+mn-ea"/>
          <a:cs typeface="+mn-cs"/>
        </a:defRPr>
      </a:lvl8pPr>
      <a:lvl9pPr marL="3657692" algn="l" defTabSz="4572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9.emf"/><Relationship Id="rId7" Type="http://schemas.openxmlformats.org/officeDocument/2006/relationships/image" Target="../media/image17.emf"/><Relationship Id="rId12"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emf"/><Relationship Id="rId11" Type="http://schemas.openxmlformats.org/officeDocument/2006/relationships/image" Target="../media/image21.emf"/><Relationship Id="rId5" Type="http://schemas.openxmlformats.org/officeDocument/2006/relationships/image" Target="../media/image15.emf"/><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s>
</file>

<file path=ppt/slides/_rels/slide13.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9.emf"/><Relationship Id="rId7" Type="http://schemas.openxmlformats.org/officeDocument/2006/relationships/image" Target="../media/image17.emf"/><Relationship Id="rId12"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emf"/><Relationship Id="rId11" Type="http://schemas.openxmlformats.org/officeDocument/2006/relationships/image" Target="../media/image21.emf"/><Relationship Id="rId5" Type="http://schemas.openxmlformats.org/officeDocument/2006/relationships/image" Target="../media/image15.emf"/><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1.jpeg"/><Relationship Id="rId7" Type="http://schemas.openxmlformats.org/officeDocument/2006/relationships/diagramQuickStyle" Target="../diagrams/quickStyle1.xml"/><Relationship Id="rId12"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34.png"/><Relationship Id="rId5" Type="http://schemas.openxmlformats.org/officeDocument/2006/relationships/diagramData" Target="../diagrams/data1.xml"/><Relationship Id="rId10" Type="http://schemas.openxmlformats.org/officeDocument/2006/relationships/image" Target="../media/image33.jpeg"/><Relationship Id="rId4" Type="http://schemas.openxmlformats.org/officeDocument/2006/relationships/image" Target="../media/image32.jpeg"/><Relationship Id="rId9" Type="http://schemas.microsoft.com/office/2007/relationships/diagramDrawing" Target="../diagrams/drawing1.xml"/></Relationships>
</file>

<file path=ppt/slides/_rels/slide25.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9.tiff"/></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56.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6.xml.rels><?xml version="1.0" encoding="UTF-8" standalone="yes"?>
<Relationships xmlns="http://schemas.openxmlformats.org/package/2006/relationships"><Relationship Id="rId3" Type="http://schemas.openxmlformats.org/officeDocument/2006/relationships/hyperlink" Target="https://www.unhcr.org/protection/women/5aa13c0c7/policy-age-gender-diversity-accountability-2018.html" TargetMode="External"/><Relationship Id="rId7" Type="http://schemas.openxmlformats.org/officeDocument/2006/relationships/hyperlink" Target="https://unhcr.csod.com/ui/lms-learning-details/app/curriculum/9489b030-9d80-4c19-89ba-a2803cf543a1"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hyperlink" Target="https://emergency.unhcr.org/entry/43586/persons-with-disabilities" TargetMode="External"/><Relationship Id="rId5" Type="http://schemas.openxmlformats.org/officeDocument/2006/relationships/hyperlink" Target="https://www.refworld.org/docid/5ce271164.html" TargetMode="External"/><Relationship Id="rId4" Type="http://schemas.openxmlformats.org/officeDocument/2006/relationships/hyperlink" Target="https://www.unhcr.org/excom/exconc/4cbeb1a99/conclusion-refugees-disabilities-other-persons-disabilities-protected-assisted.html"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un.org/en/content/disabilitystrategy/"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hyperlink" Target="https://www.refworld.org/cgi-bin/texis/vtx/rwmain?page=search&amp;docid=5a844bda16&amp;skip=0&amp;query=need%20to%20know%20guidance%20older%20people" TargetMode="External"/><Relationship Id="rId5" Type="http://schemas.openxmlformats.org/officeDocument/2006/relationships/hyperlink" Target="https://www.unicef.org/disabilities/files/Guidance_on_strengthening_disability_inclusion_in_Humanitarian_Response_Plans_2019.pdf" TargetMode="External"/><Relationship Id="rId4" Type="http://schemas.openxmlformats.org/officeDocument/2006/relationships/hyperlink" Target="https://interagencystandingcommittee.org/iasc-task-team-inclusion-persons-disabilities-humanitarian-action/documents/iasc-guidelines"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womensrefugeecommission.org/populations/disabilities/research-and-resources/1620-disability-inclusion-in-child-protection-and-gender-based-violence-programs" TargetMode="External"/><Relationship Id="rId3" Type="http://schemas.openxmlformats.org/officeDocument/2006/relationships/hyperlink" Target="https://www.unicef.org/disabilities/index_71769.html" TargetMode="External"/><Relationship Id="rId7" Type="http://schemas.openxmlformats.org/officeDocument/2006/relationships/hyperlink" Target="http://training.unicef.org/disability/emergencies/index.html"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hyperlink" Target="https://www.unicef.org/disabilities/index_65325.html" TargetMode="External"/><Relationship Id="rId5" Type="http://schemas.openxmlformats.org/officeDocument/2006/relationships/hyperlink" Target="https://www.unicef.org/disabilities/index_65328.html" TargetMode="External"/><Relationship Id="rId4" Type="http://schemas.openxmlformats.org/officeDocument/2006/relationships/hyperlink" Target="https://www.unicef.org/disabilities/index_71294.html" TargetMode="External"/><Relationship Id="rId9" Type="http://schemas.openxmlformats.org/officeDocument/2006/relationships/hyperlink" Target="http://pscentre.org/?resource=different-just-like-you-english"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resourcecentre.savethechildren.net/node/17476/pdf/ext._education_tip_sheet_for_disability_inclusion_during_covid-19_save_the_children_pdf_version.pdf" TargetMode="External"/><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hyperlink" Target="https://www.unicef.org/disabilities/files/All_means_All_-_Equity_and_Inclusion_in_COVID-19_EiE_Response.pdf" TargetMode="External"/><Relationship Id="rId4" Type="http://schemas.openxmlformats.org/officeDocument/2006/relationships/hyperlink" Target="https://resourcecentre.savethechildren.net/library/pivoting-inclusion-leveraging-lessons-covid-19-crisis-learners-disabiliti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9.emf"/><Relationship Id="rId7" Type="http://schemas.openxmlformats.org/officeDocument/2006/relationships/image" Target="../media/image17.emf"/><Relationship Id="rId12"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emf"/><Relationship Id="rId11" Type="http://schemas.openxmlformats.org/officeDocument/2006/relationships/image" Target="../media/image21.emf"/><Relationship Id="rId5" Type="http://schemas.openxmlformats.org/officeDocument/2006/relationships/image" Target="../media/image15.emf"/><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itle 1"/>
          <p:cNvSpPr txBox="1">
            <a:spLocks noGrp="1"/>
          </p:cNvSpPr>
          <p:nvPr>
            <p:ph type="title" idx="4294967295"/>
          </p:nvPr>
        </p:nvSpPr>
        <p:spPr>
          <a:xfrm>
            <a:off x="166968" y="834186"/>
            <a:ext cx="8810063" cy="2277042"/>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ctr" defTabSz="457211"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ctr" defTabSz="457211" rtl="0" eaLnBrk="1" fontAlgn="auto" latinLnBrk="0" hangingPunct="1">
              <a:lnSpc>
                <a:spcPct val="110000"/>
              </a:lnSpc>
              <a:spcBef>
                <a:spcPct val="0"/>
              </a:spcBef>
              <a:spcAft>
                <a:spcPts val="0"/>
              </a:spcAft>
              <a:buClrTx/>
              <a:buSzTx/>
              <a:buFontTx/>
              <a:buNone/>
              <a:tabLst/>
              <a:defRPr/>
            </a:pPr>
            <a:r>
              <a:rPr kumimoji="0" lang="en-GB" sz="6000" b="1" i="0" u="none" strike="noStrike" kern="1200" cap="none" spc="0" normalizeH="0" baseline="0" noProof="0" dirty="0">
                <a:ln>
                  <a:noFill/>
                </a:ln>
                <a:solidFill>
                  <a:schemeClr val="tx2"/>
                </a:solidFill>
                <a:effectLst/>
                <a:uLnTx/>
                <a:uFillTx/>
                <a:latin typeface="+mj-lt"/>
                <a:ea typeface="+mj-ea"/>
                <a:cs typeface="+mj-cs"/>
              </a:rPr>
              <a:t>Module 4 </a:t>
            </a:r>
            <a:br>
              <a:rPr kumimoji="0" lang="en-GB" sz="3000" b="1" i="0" u="none" strike="noStrike" kern="1200" cap="none" spc="0" normalizeH="0" baseline="0" noProof="0" dirty="0">
                <a:ln>
                  <a:noFill/>
                </a:ln>
                <a:solidFill>
                  <a:schemeClr val="tx2"/>
                </a:solidFill>
                <a:effectLst/>
                <a:uLnTx/>
                <a:uFillTx/>
                <a:latin typeface="+mj-lt"/>
                <a:ea typeface="+mj-ea"/>
                <a:cs typeface="+mj-cs"/>
              </a:rPr>
            </a:br>
            <a:r>
              <a:rPr kumimoji="0" lang="en-GB" sz="3000" b="0" i="0" u="none" strike="noStrike" kern="1200" cap="none" spc="0" normalizeH="0" baseline="0" noProof="0" dirty="0">
                <a:ln>
                  <a:noFill/>
                </a:ln>
                <a:solidFill>
                  <a:schemeClr val="tx2"/>
                </a:solidFill>
                <a:effectLst/>
                <a:uLnTx/>
                <a:uFillTx/>
                <a:latin typeface="+mj-lt"/>
                <a:ea typeface="+mj-ea"/>
                <a:cs typeface="+mj-cs"/>
              </a:rPr>
              <a:t>STRATEGIES TO FOSTER THE INCLUSION OF PERSONS WITH DISABILITIES</a:t>
            </a:r>
            <a:endParaRPr kumimoji="0" lang="en-US" sz="30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266986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a:extLst>
              <a:ext uri="{FF2B5EF4-FFF2-40B4-BE49-F238E27FC236}">
                <a16:creationId xmlns:a16="http://schemas.microsoft.com/office/drawing/2014/main" id="{7DC1D727-36BF-42B0-81C6-0B715561648D}"/>
              </a:ext>
            </a:extLst>
          </p:cNvPr>
          <p:cNvSpPr>
            <a:spLocks noGrp="1"/>
          </p:cNvSpPr>
          <p:nvPr>
            <p:ph type="title"/>
          </p:nvPr>
        </p:nvSpPr>
        <p:spPr>
          <a:xfrm>
            <a:off x="736600" y="-27425"/>
            <a:ext cx="8163249" cy="968351"/>
          </a:xfrm>
        </p:spPr>
        <p:txBody>
          <a:bodyPr>
            <a:normAutofit/>
          </a:bodyPr>
          <a:lstStyle/>
          <a:p>
            <a:r>
              <a:rPr lang="en-GB" sz="3000" dirty="0">
                <a:solidFill>
                  <a:schemeClr val="bg1"/>
                </a:solidFill>
              </a:rPr>
              <a:t>Select the best strategy in this situation</a:t>
            </a:r>
          </a:p>
        </p:txBody>
      </p:sp>
      <p:sp>
        <p:nvSpPr>
          <p:cNvPr id="6" name="Content Placeholder 5">
            <a:extLst>
              <a:ext uri="{FF2B5EF4-FFF2-40B4-BE49-F238E27FC236}">
                <a16:creationId xmlns:a16="http://schemas.microsoft.com/office/drawing/2014/main" id="{915EB4CE-C759-4930-B8E9-BE08291258EA}"/>
              </a:ext>
            </a:extLst>
          </p:cNvPr>
          <p:cNvSpPr>
            <a:spLocks noGrp="1"/>
          </p:cNvSpPr>
          <p:nvPr>
            <p:ph idx="1"/>
          </p:nvPr>
        </p:nvSpPr>
        <p:spPr>
          <a:xfrm>
            <a:off x="660401" y="1422929"/>
            <a:ext cx="7772400" cy="3593010"/>
          </a:xfrm>
        </p:spPr>
        <p:txBody>
          <a:bodyPr vert="horz" lIns="91440" tIns="45720" rIns="91440" bIns="0" rtlCol="0" anchor="t">
            <a:normAutofit/>
          </a:bodyPr>
          <a:lstStyle/>
          <a:p>
            <a:pPr marL="342900" indent="-342900">
              <a:buClr>
                <a:srgbClr val="CD2B46"/>
              </a:buClr>
            </a:pPr>
            <a:r>
              <a:rPr lang="en-GB" sz="2000" b="1" dirty="0"/>
              <a:t>Strategy 2</a:t>
            </a:r>
            <a:r>
              <a:rPr lang="en-GB" sz="2000" dirty="0"/>
              <a:t>. The Resettlement Officer could find an alternative way to communicate with Maryam (e.g. in writing) and postpone the interview, sharing that a sign language interpreter will be present in the next interview. </a:t>
            </a:r>
            <a:endParaRPr lang="en-GB" sz="2000" dirty="0">
              <a:cs typeface="Arial"/>
            </a:endParaRPr>
          </a:p>
        </p:txBody>
      </p:sp>
    </p:spTree>
    <p:extLst>
      <p:ext uri="{BB962C8B-B14F-4D97-AF65-F5344CB8AC3E}">
        <p14:creationId xmlns:p14="http://schemas.microsoft.com/office/powerpoint/2010/main" val="2507300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a:extLst>
              <a:ext uri="{FF2B5EF4-FFF2-40B4-BE49-F238E27FC236}">
                <a16:creationId xmlns:a16="http://schemas.microsoft.com/office/drawing/2014/main" id="{7DC1D727-36BF-42B0-81C6-0B715561648D}"/>
              </a:ext>
            </a:extLst>
          </p:cNvPr>
          <p:cNvSpPr>
            <a:spLocks noGrp="1"/>
          </p:cNvSpPr>
          <p:nvPr>
            <p:ph type="title"/>
          </p:nvPr>
        </p:nvSpPr>
        <p:spPr>
          <a:xfrm>
            <a:off x="736600" y="-27425"/>
            <a:ext cx="8163249" cy="968351"/>
          </a:xfrm>
        </p:spPr>
        <p:txBody>
          <a:bodyPr>
            <a:normAutofit/>
          </a:bodyPr>
          <a:lstStyle/>
          <a:p>
            <a:r>
              <a:rPr lang="en-GB" sz="3000" dirty="0">
                <a:solidFill>
                  <a:schemeClr val="bg1"/>
                </a:solidFill>
              </a:rPr>
              <a:t>Select the best strategy in this situation</a:t>
            </a:r>
          </a:p>
        </p:txBody>
      </p:sp>
      <p:sp>
        <p:nvSpPr>
          <p:cNvPr id="6" name="Content Placeholder 5">
            <a:extLst>
              <a:ext uri="{FF2B5EF4-FFF2-40B4-BE49-F238E27FC236}">
                <a16:creationId xmlns:a16="http://schemas.microsoft.com/office/drawing/2014/main" id="{915EB4CE-C759-4930-B8E9-BE08291258EA}"/>
              </a:ext>
            </a:extLst>
          </p:cNvPr>
          <p:cNvSpPr>
            <a:spLocks noGrp="1"/>
          </p:cNvSpPr>
          <p:nvPr>
            <p:ph idx="1"/>
          </p:nvPr>
        </p:nvSpPr>
        <p:spPr>
          <a:xfrm>
            <a:off x="660401" y="1422929"/>
            <a:ext cx="7772400" cy="3593010"/>
          </a:xfrm>
        </p:spPr>
        <p:txBody>
          <a:bodyPr vert="horz" lIns="91440" tIns="45720" rIns="91440" bIns="0" rtlCol="0" anchor="t">
            <a:normAutofit/>
          </a:bodyPr>
          <a:lstStyle/>
          <a:p>
            <a:pPr marL="342900" indent="-342900">
              <a:buClr>
                <a:srgbClr val="CD2B46"/>
              </a:buClr>
            </a:pPr>
            <a:r>
              <a:rPr lang="en-GB" sz="2000" b="1" dirty="0"/>
              <a:t>Strategy 3</a:t>
            </a:r>
            <a:r>
              <a:rPr lang="en-GB" sz="2000" dirty="0"/>
              <a:t>. The Resettlement Officer could cancel the interview and provide information to Maryam about partner organizations providing services for persons with disabilities, such as assistive devices and rehabilitation.</a:t>
            </a:r>
            <a:endParaRPr lang="en-GB" sz="2000" dirty="0">
              <a:cs typeface="Arial"/>
            </a:endParaRPr>
          </a:p>
          <a:p>
            <a:pPr marL="0" indent="0">
              <a:buNone/>
            </a:pPr>
            <a:endParaRPr lang="en-GB" dirty="0"/>
          </a:p>
        </p:txBody>
      </p:sp>
    </p:spTree>
    <p:extLst>
      <p:ext uri="{BB962C8B-B14F-4D97-AF65-F5344CB8AC3E}">
        <p14:creationId xmlns:p14="http://schemas.microsoft.com/office/powerpoint/2010/main" val="2868614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2780C-5EDF-4055-B4B0-32DB62F18B8E}"/>
              </a:ext>
            </a:extLst>
          </p:cNvPr>
          <p:cNvSpPr>
            <a:spLocks noGrp="1"/>
          </p:cNvSpPr>
          <p:nvPr>
            <p:ph type="title"/>
          </p:nvPr>
        </p:nvSpPr>
        <p:spPr>
          <a:xfrm>
            <a:off x="192022" y="-227690"/>
            <a:ext cx="8754313" cy="968350"/>
          </a:xfrm>
        </p:spPr>
        <p:txBody>
          <a:bodyPr>
            <a:noAutofit/>
          </a:bodyPr>
          <a:lstStyle/>
          <a:p>
            <a:pPr algn="ctr"/>
            <a:r>
              <a:rPr lang="en-GB" sz="2600" dirty="0">
                <a:solidFill>
                  <a:srgbClr val="CD2B46"/>
                </a:solidFill>
              </a:rPr>
              <a:t>Which strategies would be more relevant here?</a:t>
            </a:r>
            <a:endParaRPr lang="en-GB" sz="2600" dirty="0">
              <a:solidFill>
                <a:srgbClr val="CD2B46"/>
              </a:solidFill>
              <a:cs typeface="Arial"/>
            </a:endParaRPr>
          </a:p>
        </p:txBody>
      </p:sp>
      <p:grpSp>
        <p:nvGrpSpPr>
          <p:cNvPr id="58" name="Group 57">
            <a:extLst>
              <a:ext uri="{C183D7F6-B498-43B3-948B-1728B52AA6E4}">
                <adec:decorative xmlns:adec="http://schemas.microsoft.com/office/drawing/2017/decorative" val="1"/>
              </a:ext>
            </a:extLst>
          </p:cNvPr>
          <p:cNvGrpSpPr/>
          <p:nvPr/>
        </p:nvGrpSpPr>
        <p:grpSpPr>
          <a:xfrm>
            <a:off x="1415330" y="1010708"/>
            <a:ext cx="6198972" cy="4633792"/>
            <a:chOff x="1415330" y="1010708"/>
            <a:chExt cx="6198972" cy="4633792"/>
          </a:xfrm>
        </p:grpSpPr>
        <p:sp>
          <p:nvSpPr>
            <p:cNvPr id="59" name="Block Arc 58"/>
            <p:cNvSpPr/>
            <p:nvPr/>
          </p:nvSpPr>
          <p:spPr>
            <a:xfrm>
              <a:off x="3225796" y="2328332"/>
              <a:ext cx="2539997" cy="2223980"/>
            </a:xfrm>
            <a:prstGeom prst="blockArc">
              <a:avLst>
                <a:gd name="adj1" fmla="val 10800000"/>
                <a:gd name="adj2" fmla="val 47577"/>
                <a:gd name="adj3" fmla="val 28024"/>
              </a:avLst>
            </a:prstGeom>
            <a:solidFill>
              <a:srgbClr val="0F5494">
                <a:alpha val="9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0" name="Block Arc 59"/>
            <p:cNvSpPr/>
            <p:nvPr/>
          </p:nvSpPr>
          <p:spPr>
            <a:xfrm>
              <a:off x="2565394" y="1644281"/>
              <a:ext cx="3843867" cy="3365627"/>
            </a:xfrm>
            <a:prstGeom prst="blockArc">
              <a:avLst>
                <a:gd name="adj1" fmla="val 10800000"/>
                <a:gd name="adj2" fmla="val 35433"/>
                <a:gd name="adj3" fmla="val 18058"/>
              </a:avLst>
            </a:prstGeom>
            <a:solidFill>
              <a:srgbClr val="0F5494">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1" name="Block Arc 60"/>
            <p:cNvSpPr/>
            <p:nvPr/>
          </p:nvSpPr>
          <p:spPr>
            <a:xfrm>
              <a:off x="1918289" y="1010708"/>
              <a:ext cx="5117508" cy="4633792"/>
            </a:xfrm>
            <a:prstGeom prst="blockArc">
              <a:avLst>
                <a:gd name="adj1" fmla="val 10800000"/>
                <a:gd name="adj2" fmla="val 56535"/>
                <a:gd name="adj3" fmla="val 11925"/>
              </a:avLst>
            </a:prstGeom>
            <a:solidFill>
              <a:srgbClr val="0F5494">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2" name="Rectangle 61"/>
            <p:cNvSpPr/>
            <p:nvPr/>
          </p:nvSpPr>
          <p:spPr>
            <a:xfrm rot="2040000">
              <a:off x="5669217" y="1402725"/>
              <a:ext cx="1022218" cy="296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ectangle 62"/>
            <p:cNvSpPr/>
            <p:nvPr/>
          </p:nvSpPr>
          <p:spPr>
            <a:xfrm rot="19560000">
              <a:off x="1855597" y="1200139"/>
              <a:ext cx="1258583" cy="2941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Rectangle 63"/>
            <p:cNvSpPr/>
            <p:nvPr/>
          </p:nvSpPr>
          <p:spPr>
            <a:xfrm rot="19560000">
              <a:off x="1415330" y="1267873"/>
              <a:ext cx="1258583" cy="2941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Rectangle 64"/>
            <p:cNvSpPr/>
            <p:nvPr/>
          </p:nvSpPr>
          <p:spPr>
            <a:xfrm rot="2040000">
              <a:off x="6592084" y="1392603"/>
              <a:ext cx="1022218" cy="296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Oval 65"/>
            <p:cNvSpPr/>
            <p:nvPr/>
          </p:nvSpPr>
          <p:spPr>
            <a:xfrm>
              <a:off x="3742260" y="2853266"/>
              <a:ext cx="1523999" cy="1523999"/>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3826925" y="2937931"/>
              <a:ext cx="1354669" cy="1354669"/>
            </a:xfrm>
            <a:prstGeom prst="ellipse">
              <a:avLst/>
            </a:prstGeom>
            <a:solidFill>
              <a:srgbClr val="0F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8" name="TextBox 67">
            <a:extLst>
              <a:ext uri="{C183D7F6-B498-43B3-948B-1728B52AA6E4}">
                <adec:decorative xmlns:adec="http://schemas.microsoft.com/office/drawing/2017/decorative" val="1"/>
              </a:ext>
            </a:extLst>
          </p:cNvPr>
          <p:cNvSpPr txBox="1"/>
          <p:nvPr/>
        </p:nvSpPr>
        <p:spPr>
          <a:xfrm>
            <a:off x="3522126" y="2480737"/>
            <a:ext cx="1938867" cy="420628"/>
          </a:xfrm>
          <a:prstGeom prst="rect">
            <a:avLst/>
          </a:prstGeom>
          <a:noFill/>
        </p:spPr>
        <p:txBody>
          <a:bodyPr wrap="square" rtlCol="0">
            <a:spAutoFit/>
          </a:bodyPr>
          <a:lstStyle/>
          <a:p>
            <a:pPr algn="ctr"/>
            <a:r>
              <a:rPr lang="en-GB" sz="1600" b="1" baseline="30000" dirty="0">
                <a:solidFill>
                  <a:schemeClr val="bg1"/>
                </a:solidFill>
              </a:rPr>
              <a:t>Interpersonal</a:t>
            </a:r>
          </a:p>
          <a:p>
            <a:pPr algn="ctr"/>
            <a:r>
              <a:rPr lang="en-GB" sz="1600" baseline="30000" dirty="0">
                <a:solidFill>
                  <a:schemeClr val="bg1"/>
                </a:solidFill>
              </a:rPr>
              <a:t>Families, friends</a:t>
            </a:r>
          </a:p>
        </p:txBody>
      </p:sp>
      <p:sp>
        <p:nvSpPr>
          <p:cNvPr id="69" name="TextBox 68">
            <a:extLst>
              <a:ext uri="{C183D7F6-B498-43B3-948B-1728B52AA6E4}">
                <adec:decorative xmlns:adec="http://schemas.microsoft.com/office/drawing/2017/decorative" val="1"/>
              </a:ext>
            </a:extLst>
          </p:cNvPr>
          <p:cNvSpPr txBox="1"/>
          <p:nvPr/>
        </p:nvSpPr>
        <p:spPr>
          <a:xfrm>
            <a:off x="3522126" y="1718735"/>
            <a:ext cx="1938867" cy="584775"/>
          </a:xfrm>
          <a:prstGeom prst="rect">
            <a:avLst/>
          </a:prstGeom>
          <a:noFill/>
        </p:spPr>
        <p:txBody>
          <a:bodyPr wrap="square" rtlCol="0">
            <a:spAutoFit/>
          </a:bodyPr>
          <a:lstStyle/>
          <a:p>
            <a:pPr algn="ctr"/>
            <a:r>
              <a:rPr lang="en-GB" sz="1600" b="1" baseline="30000" dirty="0">
                <a:solidFill>
                  <a:srgbClr val="FFFFFF"/>
                </a:solidFill>
              </a:rPr>
              <a:t>Community</a:t>
            </a:r>
          </a:p>
          <a:p>
            <a:pPr algn="ctr"/>
            <a:r>
              <a:rPr lang="en-GB" sz="1600" baseline="30000" dirty="0">
                <a:solidFill>
                  <a:srgbClr val="FFFFFF"/>
                </a:solidFill>
              </a:rPr>
              <a:t>Social networks, services, organizations</a:t>
            </a:r>
          </a:p>
        </p:txBody>
      </p:sp>
      <p:sp>
        <p:nvSpPr>
          <p:cNvPr id="70" name="TextBox 69">
            <a:extLst>
              <a:ext uri="{C183D7F6-B498-43B3-948B-1728B52AA6E4}">
                <adec:decorative xmlns:adec="http://schemas.microsoft.com/office/drawing/2017/decorative" val="1"/>
              </a:ext>
            </a:extLst>
          </p:cNvPr>
          <p:cNvSpPr txBox="1"/>
          <p:nvPr/>
        </p:nvSpPr>
        <p:spPr>
          <a:xfrm>
            <a:off x="3522126" y="1148366"/>
            <a:ext cx="1938867" cy="382389"/>
          </a:xfrm>
          <a:prstGeom prst="rect">
            <a:avLst/>
          </a:prstGeom>
          <a:noFill/>
        </p:spPr>
        <p:txBody>
          <a:bodyPr wrap="square" rtlCol="0">
            <a:spAutoFit/>
          </a:bodyPr>
          <a:lstStyle/>
          <a:p>
            <a:pPr algn="ctr"/>
            <a:r>
              <a:rPr lang="en-GB" sz="1600" b="1" baseline="30000" dirty="0">
                <a:solidFill>
                  <a:srgbClr val="FFFFFF"/>
                </a:solidFill>
              </a:rPr>
              <a:t>Policies</a:t>
            </a:r>
          </a:p>
          <a:p>
            <a:pPr algn="ctr"/>
            <a:r>
              <a:rPr lang="en-GB" sz="1600" baseline="30000" dirty="0">
                <a:solidFill>
                  <a:srgbClr val="FFFFFF"/>
                </a:solidFill>
              </a:rPr>
              <a:t>Laws and regulations</a:t>
            </a:r>
          </a:p>
        </p:txBody>
      </p:sp>
      <p:sp>
        <p:nvSpPr>
          <p:cNvPr id="71" name="TextBox 70">
            <a:extLst>
              <a:ext uri="{C183D7F6-B498-43B3-948B-1728B52AA6E4}">
                <adec:decorative xmlns:adec="http://schemas.microsoft.com/office/drawing/2017/decorative" val="1"/>
              </a:ext>
            </a:extLst>
          </p:cNvPr>
          <p:cNvSpPr txBox="1"/>
          <p:nvPr/>
        </p:nvSpPr>
        <p:spPr>
          <a:xfrm>
            <a:off x="3826926" y="3344339"/>
            <a:ext cx="1380067" cy="584775"/>
          </a:xfrm>
          <a:prstGeom prst="rect">
            <a:avLst/>
          </a:prstGeom>
          <a:noFill/>
        </p:spPr>
        <p:txBody>
          <a:bodyPr wrap="square" rtlCol="0">
            <a:spAutoFit/>
          </a:bodyPr>
          <a:lstStyle/>
          <a:p>
            <a:pPr algn="ctr"/>
            <a:r>
              <a:rPr lang="en-GB" sz="1600" b="1" baseline="30000" dirty="0">
                <a:solidFill>
                  <a:srgbClr val="FFFFFF"/>
                </a:solidFill>
              </a:rPr>
              <a:t>Individual</a:t>
            </a:r>
          </a:p>
          <a:p>
            <a:pPr algn="ctr"/>
            <a:r>
              <a:rPr lang="en-GB" sz="1600" baseline="30000" dirty="0">
                <a:solidFill>
                  <a:srgbClr val="FFFFFF"/>
                </a:solidFill>
              </a:rPr>
              <a:t>Knowledge attitudes skills</a:t>
            </a:r>
          </a:p>
        </p:txBody>
      </p:sp>
      <p:sp>
        <p:nvSpPr>
          <p:cNvPr id="72" name="Rectangle 71">
            <a:extLst>
              <a:ext uri="{C183D7F6-B498-43B3-948B-1728B52AA6E4}">
                <adec:decorative xmlns:adec="http://schemas.microsoft.com/office/drawing/2017/decorative" val="1"/>
              </a:ext>
            </a:extLst>
          </p:cNvPr>
          <p:cNvSpPr/>
          <p:nvPr/>
        </p:nvSpPr>
        <p:spPr>
          <a:xfrm>
            <a:off x="2310192" y="3973797"/>
            <a:ext cx="879326" cy="334621"/>
          </a:xfrm>
          <a:prstGeom prst="rect">
            <a:avLst/>
          </a:prstGeom>
        </p:spPr>
        <p:txBody>
          <a:bodyPr wrap="square">
            <a:spAutoFit/>
          </a:bodyPr>
          <a:lstStyle/>
          <a:p>
            <a:pPr algn="r">
              <a:lnSpc>
                <a:spcPct val="90000"/>
              </a:lnSpc>
            </a:pPr>
            <a:r>
              <a:rPr lang="en-GB" sz="1300" b="1" baseline="30000" dirty="0"/>
              <a:t>Awareness-raising</a:t>
            </a:r>
          </a:p>
        </p:txBody>
      </p:sp>
      <p:sp>
        <p:nvSpPr>
          <p:cNvPr id="73" name="Rectangle 72">
            <a:extLst>
              <a:ext uri="{C183D7F6-B498-43B3-948B-1728B52AA6E4}">
                <adec:decorative xmlns:adec="http://schemas.microsoft.com/office/drawing/2017/decorative" val="1"/>
              </a:ext>
            </a:extLst>
          </p:cNvPr>
          <p:cNvSpPr/>
          <p:nvPr/>
        </p:nvSpPr>
        <p:spPr>
          <a:xfrm>
            <a:off x="1903793" y="3279530"/>
            <a:ext cx="879326" cy="359072"/>
          </a:xfrm>
          <a:prstGeom prst="rect">
            <a:avLst/>
          </a:prstGeom>
        </p:spPr>
        <p:txBody>
          <a:bodyPr wrap="square">
            <a:spAutoFit/>
          </a:bodyPr>
          <a:lstStyle/>
          <a:p>
            <a:pPr algn="r"/>
            <a:r>
              <a:rPr lang="en-GB" sz="1300" b="1" baseline="30000" dirty="0"/>
              <a:t>Physical accessibility</a:t>
            </a:r>
          </a:p>
        </p:txBody>
      </p:sp>
      <p:sp>
        <p:nvSpPr>
          <p:cNvPr id="74" name="Rectangle 73">
            <a:extLst>
              <a:ext uri="{C183D7F6-B498-43B3-948B-1728B52AA6E4}">
                <adec:decorative xmlns:adec="http://schemas.microsoft.com/office/drawing/2017/decorative" val="1"/>
              </a:ext>
            </a:extLst>
          </p:cNvPr>
          <p:cNvSpPr/>
          <p:nvPr/>
        </p:nvSpPr>
        <p:spPr>
          <a:xfrm>
            <a:off x="1126062" y="2627597"/>
            <a:ext cx="1233723" cy="379591"/>
          </a:xfrm>
          <a:prstGeom prst="rect">
            <a:avLst/>
          </a:prstGeom>
        </p:spPr>
        <p:txBody>
          <a:bodyPr wrap="square">
            <a:spAutoFit/>
          </a:bodyPr>
          <a:lstStyle/>
          <a:p>
            <a:pPr algn="r"/>
            <a:r>
              <a:rPr lang="en-GB" sz="1400" b="1" baseline="30000" dirty="0"/>
              <a:t>Accessibility of communication</a:t>
            </a:r>
          </a:p>
        </p:txBody>
      </p:sp>
      <p:sp>
        <p:nvSpPr>
          <p:cNvPr id="75" name="Rectangle 74">
            <a:extLst>
              <a:ext uri="{C183D7F6-B498-43B3-948B-1728B52AA6E4}">
                <adec:decorative xmlns:adec="http://schemas.microsoft.com/office/drawing/2017/decorative" val="1"/>
              </a:ext>
            </a:extLst>
          </p:cNvPr>
          <p:cNvSpPr/>
          <p:nvPr/>
        </p:nvSpPr>
        <p:spPr>
          <a:xfrm>
            <a:off x="846662" y="1958729"/>
            <a:ext cx="1098257" cy="359072"/>
          </a:xfrm>
          <a:prstGeom prst="rect">
            <a:avLst/>
          </a:prstGeom>
        </p:spPr>
        <p:txBody>
          <a:bodyPr wrap="square">
            <a:spAutoFit/>
          </a:bodyPr>
          <a:lstStyle/>
          <a:p>
            <a:pPr algn="r"/>
            <a:r>
              <a:rPr lang="en-GB" sz="1300" b="1" baseline="30000" dirty="0"/>
              <a:t>Accessibility </a:t>
            </a:r>
            <a:br>
              <a:rPr lang="en-GB" sz="1300" b="1" baseline="30000" dirty="0"/>
            </a:br>
            <a:r>
              <a:rPr lang="en-GB" sz="1300" b="1" baseline="30000" dirty="0"/>
              <a:t>of information</a:t>
            </a:r>
          </a:p>
        </p:txBody>
      </p:sp>
      <p:sp>
        <p:nvSpPr>
          <p:cNvPr id="76" name="Rectangle 75">
            <a:extLst>
              <a:ext uri="{C183D7F6-B498-43B3-948B-1728B52AA6E4}">
                <adec:decorative xmlns:adec="http://schemas.microsoft.com/office/drawing/2017/decorative" val="1"/>
              </a:ext>
            </a:extLst>
          </p:cNvPr>
          <p:cNvSpPr/>
          <p:nvPr/>
        </p:nvSpPr>
        <p:spPr>
          <a:xfrm>
            <a:off x="651930" y="1281395"/>
            <a:ext cx="879326" cy="359072"/>
          </a:xfrm>
          <a:prstGeom prst="rect">
            <a:avLst/>
          </a:prstGeom>
        </p:spPr>
        <p:txBody>
          <a:bodyPr wrap="square">
            <a:spAutoFit/>
          </a:bodyPr>
          <a:lstStyle/>
          <a:p>
            <a:pPr algn="r"/>
            <a:r>
              <a:rPr lang="en-GB" sz="1300" b="1" baseline="30000" dirty="0"/>
              <a:t>Data collection</a:t>
            </a:r>
          </a:p>
        </p:txBody>
      </p:sp>
      <p:grpSp>
        <p:nvGrpSpPr>
          <p:cNvPr id="77" name="Group 76">
            <a:extLst>
              <a:ext uri="{C183D7F6-B498-43B3-948B-1728B52AA6E4}">
                <adec:decorative xmlns:adec="http://schemas.microsoft.com/office/drawing/2017/decorative" val="1"/>
              </a:ext>
            </a:extLst>
          </p:cNvPr>
          <p:cNvGrpSpPr/>
          <p:nvPr/>
        </p:nvGrpSpPr>
        <p:grpSpPr>
          <a:xfrm>
            <a:off x="1533666" y="1159933"/>
            <a:ext cx="5858939" cy="3191932"/>
            <a:chOff x="1533666" y="1159933"/>
            <a:chExt cx="5858939" cy="3191932"/>
          </a:xfrm>
        </p:grpSpPr>
        <p:sp>
          <p:nvSpPr>
            <p:cNvPr id="78" name="Oval 77"/>
            <p:cNvSpPr/>
            <p:nvPr/>
          </p:nvSpPr>
          <p:spPr>
            <a:xfrm>
              <a:off x="3261678" y="3871282"/>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3200395" y="3810000"/>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0" name="Picture 79"/>
            <p:cNvPicPr>
              <a:picLocks noChangeAspect="1"/>
            </p:cNvPicPr>
            <p:nvPr/>
          </p:nvPicPr>
          <p:blipFill>
            <a:blip r:embed="rId3"/>
            <a:stretch>
              <a:fillRect/>
            </a:stretch>
          </p:blipFill>
          <p:spPr>
            <a:xfrm>
              <a:off x="3335862" y="3929340"/>
              <a:ext cx="232228" cy="290284"/>
            </a:xfrm>
            <a:prstGeom prst="rect">
              <a:avLst/>
            </a:prstGeom>
          </p:spPr>
        </p:pic>
        <p:sp>
          <p:nvSpPr>
            <p:cNvPr id="81" name="Oval 80"/>
            <p:cNvSpPr/>
            <p:nvPr/>
          </p:nvSpPr>
          <p:spPr>
            <a:xfrm>
              <a:off x="2846812" y="3202416"/>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2785529" y="3141134"/>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3" name="Picture 82"/>
            <p:cNvPicPr>
              <a:picLocks noChangeAspect="1"/>
            </p:cNvPicPr>
            <p:nvPr/>
          </p:nvPicPr>
          <p:blipFill>
            <a:blip r:embed="rId4"/>
            <a:stretch>
              <a:fillRect/>
            </a:stretch>
          </p:blipFill>
          <p:spPr>
            <a:xfrm>
              <a:off x="2925228" y="3259665"/>
              <a:ext cx="275168" cy="296335"/>
            </a:xfrm>
            <a:prstGeom prst="rect">
              <a:avLst/>
            </a:prstGeom>
          </p:spPr>
        </p:pic>
        <p:sp>
          <p:nvSpPr>
            <p:cNvPr id="84" name="Oval 83"/>
            <p:cNvSpPr/>
            <p:nvPr/>
          </p:nvSpPr>
          <p:spPr>
            <a:xfrm>
              <a:off x="2423478" y="2542016"/>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2362195" y="2480734"/>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6" name="Picture 85"/>
            <p:cNvPicPr>
              <a:picLocks noChangeAspect="1"/>
            </p:cNvPicPr>
            <p:nvPr/>
          </p:nvPicPr>
          <p:blipFill>
            <a:blip r:embed="rId5"/>
            <a:stretch>
              <a:fillRect/>
            </a:stretch>
          </p:blipFill>
          <p:spPr>
            <a:xfrm>
              <a:off x="2506128" y="2616198"/>
              <a:ext cx="262467" cy="262467"/>
            </a:xfrm>
            <a:prstGeom prst="rect">
              <a:avLst/>
            </a:prstGeom>
          </p:spPr>
        </p:pic>
        <p:sp>
          <p:nvSpPr>
            <p:cNvPr id="87" name="Oval 86"/>
            <p:cNvSpPr/>
            <p:nvPr/>
          </p:nvSpPr>
          <p:spPr>
            <a:xfrm>
              <a:off x="2000145" y="1881615"/>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1938862" y="1820333"/>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9" name="Picture 88"/>
            <p:cNvPicPr>
              <a:picLocks noChangeAspect="1"/>
            </p:cNvPicPr>
            <p:nvPr/>
          </p:nvPicPr>
          <p:blipFill>
            <a:blip r:embed="rId6"/>
            <a:stretch>
              <a:fillRect/>
            </a:stretch>
          </p:blipFill>
          <p:spPr>
            <a:xfrm>
              <a:off x="2027763" y="1845732"/>
              <a:ext cx="372532" cy="406399"/>
            </a:xfrm>
            <a:prstGeom prst="rect">
              <a:avLst/>
            </a:prstGeom>
          </p:spPr>
        </p:pic>
        <p:sp>
          <p:nvSpPr>
            <p:cNvPr id="90" name="Oval 89"/>
            <p:cNvSpPr/>
            <p:nvPr/>
          </p:nvSpPr>
          <p:spPr>
            <a:xfrm>
              <a:off x="1594949" y="1221215"/>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1533666" y="1159933"/>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2" name="Picture 91"/>
            <p:cNvPicPr>
              <a:picLocks noChangeAspect="1"/>
            </p:cNvPicPr>
            <p:nvPr/>
          </p:nvPicPr>
          <p:blipFill>
            <a:blip r:embed="rId7"/>
            <a:stretch>
              <a:fillRect/>
            </a:stretch>
          </p:blipFill>
          <p:spPr>
            <a:xfrm>
              <a:off x="1676394" y="1303867"/>
              <a:ext cx="270934" cy="247375"/>
            </a:xfrm>
            <a:prstGeom prst="rect">
              <a:avLst/>
            </a:prstGeom>
          </p:spPr>
        </p:pic>
        <p:sp>
          <p:nvSpPr>
            <p:cNvPr id="93" name="Oval 92"/>
            <p:cNvSpPr/>
            <p:nvPr/>
          </p:nvSpPr>
          <p:spPr>
            <a:xfrm>
              <a:off x="5319088" y="3871282"/>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5257805" y="3810000"/>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5683152" y="3202416"/>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5621869" y="3141134"/>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6098018" y="2542016"/>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6036735" y="2480734"/>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6521352" y="1881615"/>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6460069" y="1820333"/>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6912022" y="1221215"/>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6850739" y="1159933"/>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3" name="Picture 102"/>
            <p:cNvPicPr>
              <a:picLocks noChangeAspect="1"/>
            </p:cNvPicPr>
            <p:nvPr/>
          </p:nvPicPr>
          <p:blipFill>
            <a:blip r:embed="rId8"/>
            <a:stretch>
              <a:fillRect/>
            </a:stretch>
          </p:blipFill>
          <p:spPr>
            <a:xfrm>
              <a:off x="5410205" y="3931919"/>
              <a:ext cx="228600" cy="297180"/>
            </a:xfrm>
            <a:prstGeom prst="rect">
              <a:avLst/>
            </a:prstGeom>
          </p:spPr>
        </p:pic>
        <p:pic>
          <p:nvPicPr>
            <p:cNvPr id="104" name="Picture 103"/>
            <p:cNvPicPr>
              <a:picLocks noChangeAspect="1"/>
            </p:cNvPicPr>
            <p:nvPr/>
          </p:nvPicPr>
          <p:blipFill>
            <a:blip r:embed="rId9"/>
            <a:stretch>
              <a:fillRect/>
            </a:stretch>
          </p:blipFill>
          <p:spPr>
            <a:xfrm>
              <a:off x="5757333" y="3302000"/>
              <a:ext cx="290947" cy="228601"/>
            </a:xfrm>
            <a:prstGeom prst="rect">
              <a:avLst/>
            </a:prstGeom>
          </p:spPr>
        </p:pic>
        <p:pic>
          <p:nvPicPr>
            <p:cNvPr id="105" name="Picture 104"/>
            <p:cNvPicPr>
              <a:picLocks noChangeAspect="1"/>
            </p:cNvPicPr>
            <p:nvPr/>
          </p:nvPicPr>
          <p:blipFill>
            <a:blip r:embed="rId10"/>
            <a:stretch>
              <a:fillRect/>
            </a:stretch>
          </p:blipFill>
          <p:spPr>
            <a:xfrm>
              <a:off x="6146802" y="2586567"/>
              <a:ext cx="321733" cy="321733"/>
            </a:xfrm>
            <a:prstGeom prst="rect">
              <a:avLst/>
            </a:prstGeom>
          </p:spPr>
        </p:pic>
        <p:pic>
          <p:nvPicPr>
            <p:cNvPr id="106" name="Picture 105"/>
            <p:cNvPicPr>
              <a:picLocks noChangeAspect="1"/>
            </p:cNvPicPr>
            <p:nvPr/>
          </p:nvPicPr>
          <p:blipFill>
            <a:blip r:embed="rId11"/>
            <a:stretch>
              <a:fillRect/>
            </a:stretch>
          </p:blipFill>
          <p:spPr>
            <a:xfrm>
              <a:off x="6604002" y="1951567"/>
              <a:ext cx="254000" cy="254000"/>
            </a:xfrm>
            <a:prstGeom prst="rect">
              <a:avLst/>
            </a:prstGeom>
          </p:spPr>
        </p:pic>
        <p:pic>
          <p:nvPicPr>
            <p:cNvPr id="107" name="Picture 106"/>
            <p:cNvPicPr>
              <a:picLocks noChangeAspect="1"/>
            </p:cNvPicPr>
            <p:nvPr/>
          </p:nvPicPr>
          <p:blipFill>
            <a:blip r:embed="rId12"/>
            <a:stretch>
              <a:fillRect/>
            </a:stretch>
          </p:blipFill>
          <p:spPr>
            <a:xfrm>
              <a:off x="6997701" y="1291166"/>
              <a:ext cx="249767" cy="261120"/>
            </a:xfrm>
            <a:prstGeom prst="rect">
              <a:avLst/>
            </a:prstGeom>
          </p:spPr>
        </p:pic>
      </p:grpSp>
      <p:sp>
        <p:nvSpPr>
          <p:cNvPr id="108" name="Rectangle 107">
            <a:extLst>
              <a:ext uri="{C183D7F6-B498-43B3-948B-1728B52AA6E4}">
                <adec:decorative xmlns:adec="http://schemas.microsoft.com/office/drawing/2017/decorative" val="1"/>
              </a:ext>
            </a:extLst>
          </p:cNvPr>
          <p:cNvSpPr/>
          <p:nvPr/>
        </p:nvSpPr>
        <p:spPr>
          <a:xfrm>
            <a:off x="5815398" y="3956863"/>
            <a:ext cx="1110340" cy="359072"/>
          </a:xfrm>
          <a:prstGeom prst="rect">
            <a:avLst/>
          </a:prstGeom>
        </p:spPr>
        <p:txBody>
          <a:bodyPr wrap="square">
            <a:spAutoFit/>
          </a:bodyPr>
          <a:lstStyle/>
          <a:p>
            <a:r>
              <a:rPr lang="en-GB" sz="1300" b="1" baseline="30000" dirty="0"/>
              <a:t>Individual empowerment</a:t>
            </a:r>
          </a:p>
        </p:txBody>
      </p:sp>
      <p:sp>
        <p:nvSpPr>
          <p:cNvPr id="109" name="Rectangle 108">
            <a:extLst>
              <a:ext uri="{C183D7F6-B498-43B3-948B-1728B52AA6E4}">
                <adec:decorative xmlns:adec="http://schemas.microsoft.com/office/drawing/2017/decorative" val="1"/>
              </a:ext>
            </a:extLst>
          </p:cNvPr>
          <p:cNvSpPr/>
          <p:nvPr/>
        </p:nvSpPr>
        <p:spPr>
          <a:xfrm>
            <a:off x="6179461" y="3287996"/>
            <a:ext cx="1279673" cy="359072"/>
          </a:xfrm>
          <a:prstGeom prst="rect">
            <a:avLst/>
          </a:prstGeom>
        </p:spPr>
        <p:txBody>
          <a:bodyPr wrap="square">
            <a:spAutoFit/>
          </a:bodyPr>
          <a:lstStyle/>
          <a:p>
            <a:r>
              <a:rPr lang="en-GB" sz="1300" b="1" baseline="30000" dirty="0"/>
              <a:t>Access to assistive devices/ rehab</a:t>
            </a:r>
          </a:p>
        </p:txBody>
      </p:sp>
      <p:sp>
        <p:nvSpPr>
          <p:cNvPr id="110" name="Rectangle 109">
            <a:extLst>
              <a:ext uri="{C183D7F6-B498-43B3-948B-1728B52AA6E4}">
                <adec:decorative xmlns:adec="http://schemas.microsoft.com/office/drawing/2017/decorative" val="1"/>
              </a:ext>
            </a:extLst>
          </p:cNvPr>
          <p:cNvSpPr/>
          <p:nvPr/>
        </p:nvSpPr>
        <p:spPr>
          <a:xfrm>
            <a:off x="6585858" y="2627596"/>
            <a:ext cx="1279673" cy="359072"/>
          </a:xfrm>
          <a:prstGeom prst="rect">
            <a:avLst/>
          </a:prstGeom>
        </p:spPr>
        <p:txBody>
          <a:bodyPr wrap="square">
            <a:spAutoFit/>
          </a:bodyPr>
          <a:lstStyle/>
          <a:p>
            <a:r>
              <a:rPr lang="en-GB" sz="1300" b="1" baseline="30000" dirty="0"/>
              <a:t>Targeted support/ adjustments</a:t>
            </a:r>
          </a:p>
        </p:txBody>
      </p:sp>
      <p:sp>
        <p:nvSpPr>
          <p:cNvPr id="111" name="Rectangle 110">
            <a:extLst>
              <a:ext uri="{C183D7F6-B498-43B3-948B-1728B52AA6E4}">
                <adec:decorative xmlns:adec="http://schemas.microsoft.com/office/drawing/2017/decorative" val="1"/>
              </a:ext>
            </a:extLst>
          </p:cNvPr>
          <p:cNvSpPr/>
          <p:nvPr/>
        </p:nvSpPr>
        <p:spPr>
          <a:xfrm>
            <a:off x="7009190" y="2026462"/>
            <a:ext cx="1279673" cy="225703"/>
          </a:xfrm>
          <a:prstGeom prst="rect">
            <a:avLst/>
          </a:prstGeom>
        </p:spPr>
        <p:txBody>
          <a:bodyPr wrap="square">
            <a:spAutoFit/>
          </a:bodyPr>
          <a:lstStyle/>
          <a:p>
            <a:r>
              <a:rPr lang="en-GB" sz="1300" b="1" baseline="30000" dirty="0"/>
              <a:t>Participation</a:t>
            </a:r>
          </a:p>
        </p:txBody>
      </p:sp>
      <p:sp>
        <p:nvSpPr>
          <p:cNvPr id="112" name="Rectangle 111">
            <a:extLst>
              <a:ext uri="{C183D7F6-B498-43B3-948B-1728B52AA6E4}">
                <adec:decorative xmlns:adec="http://schemas.microsoft.com/office/drawing/2017/decorative" val="1"/>
              </a:ext>
            </a:extLst>
          </p:cNvPr>
          <p:cNvSpPr/>
          <p:nvPr/>
        </p:nvSpPr>
        <p:spPr>
          <a:xfrm>
            <a:off x="7407124" y="1239060"/>
            <a:ext cx="999219" cy="492442"/>
          </a:xfrm>
          <a:prstGeom prst="rect">
            <a:avLst/>
          </a:prstGeom>
        </p:spPr>
        <p:txBody>
          <a:bodyPr wrap="square">
            <a:spAutoFit/>
          </a:bodyPr>
          <a:lstStyle/>
          <a:p>
            <a:r>
              <a:rPr lang="en-GB" sz="1300" b="1" baseline="30000" dirty="0"/>
              <a:t>Skills development for staff</a:t>
            </a:r>
          </a:p>
        </p:txBody>
      </p:sp>
    </p:spTree>
    <p:extLst>
      <p:ext uri="{BB962C8B-B14F-4D97-AF65-F5344CB8AC3E}">
        <p14:creationId xmlns:p14="http://schemas.microsoft.com/office/powerpoint/2010/main" val="690712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2780C-5EDF-4055-B4B0-32DB62F18B8E}"/>
              </a:ext>
            </a:extLst>
          </p:cNvPr>
          <p:cNvSpPr>
            <a:spLocks noGrp="1"/>
          </p:cNvSpPr>
          <p:nvPr>
            <p:ph type="title"/>
          </p:nvPr>
        </p:nvSpPr>
        <p:spPr>
          <a:xfrm>
            <a:off x="736601" y="-147894"/>
            <a:ext cx="7696200" cy="968350"/>
          </a:xfrm>
        </p:spPr>
        <p:txBody>
          <a:bodyPr>
            <a:noAutofit/>
          </a:bodyPr>
          <a:lstStyle/>
          <a:p>
            <a:pPr algn="ctr"/>
            <a:r>
              <a:rPr lang="en-GB" sz="2200" b="0" dirty="0">
                <a:solidFill>
                  <a:srgbClr val="CD2B46"/>
                </a:solidFill>
              </a:rPr>
              <a:t>Which </a:t>
            </a:r>
            <a:r>
              <a:rPr lang="en-GB" sz="2200" dirty="0">
                <a:solidFill>
                  <a:srgbClr val="CD2B46"/>
                </a:solidFill>
              </a:rPr>
              <a:t>additional</a:t>
            </a:r>
            <a:r>
              <a:rPr lang="en-GB" sz="2200" b="0" dirty="0">
                <a:solidFill>
                  <a:srgbClr val="CD2B46"/>
                </a:solidFill>
              </a:rPr>
              <a:t> strategies could ensure complete information about resettlement options? </a:t>
            </a:r>
          </a:p>
        </p:txBody>
      </p:sp>
      <p:grpSp>
        <p:nvGrpSpPr>
          <p:cNvPr id="58" name="Group 57">
            <a:extLst>
              <a:ext uri="{C183D7F6-B498-43B3-948B-1728B52AA6E4}">
                <adec:decorative xmlns:adec="http://schemas.microsoft.com/office/drawing/2017/decorative" val="1"/>
              </a:ext>
            </a:extLst>
          </p:cNvPr>
          <p:cNvGrpSpPr/>
          <p:nvPr/>
        </p:nvGrpSpPr>
        <p:grpSpPr>
          <a:xfrm>
            <a:off x="1415330" y="1010708"/>
            <a:ext cx="6198972" cy="4633792"/>
            <a:chOff x="1415330" y="1010708"/>
            <a:chExt cx="6198972" cy="4633792"/>
          </a:xfrm>
        </p:grpSpPr>
        <p:sp>
          <p:nvSpPr>
            <p:cNvPr id="59" name="Block Arc 58"/>
            <p:cNvSpPr/>
            <p:nvPr/>
          </p:nvSpPr>
          <p:spPr>
            <a:xfrm>
              <a:off x="3225796" y="2328332"/>
              <a:ext cx="2539997" cy="2223980"/>
            </a:xfrm>
            <a:prstGeom prst="blockArc">
              <a:avLst>
                <a:gd name="adj1" fmla="val 10800000"/>
                <a:gd name="adj2" fmla="val 47577"/>
                <a:gd name="adj3" fmla="val 28024"/>
              </a:avLst>
            </a:prstGeom>
            <a:solidFill>
              <a:srgbClr val="0F5494">
                <a:alpha val="9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0" name="Block Arc 59"/>
            <p:cNvSpPr/>
            <p:nvPr/>
          </p:nvSpPr>
          <p:spPr>
            <a:xfrm>
              <a:off x="2565394" y="1644281"/>
              <a:ext cx="3843867" cy="3365627"/>
            </a:xfrm>
            <a:prstGeom prst="blockArc">
              <a:avLst>
                <a:gd name="adj1" fmla="val 10800000"/>
                <a:gd name="adj2" fmla="val 35433"/>
                <a:gd name="adj3" fmla="val 18058"/>
              </a:avLst>
            </a:prstGeom>
            <a:solidFill>
              <a:srgbClr val="0F5494">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1" name="Block Arc 60"/>
            <p:cNvSpPr/>
            <p:nvPr/>
          </p:nvSpPr>
          <p:spPr>
            <a:xfrm>
              <a:off x="1918289" y="1010708"/>
              <a:ext cx="5117508" cy="4633792"/>
            </a:xfrm>
            <a:prstGeom prst="blockArc">
              <a:avLst>
                <a:gd name="adj1" fmla="val 10800000"/>
                <a:gd name="adj2" fmla="val 56535"/>
                <a:gd name="adj3" fmla="val 11925"/>
              </a:avLst>
            </a:prstGeom>
            <a:solidFill>
              <a:srgbClr val="0F5494">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2" name="Rectangle 61"/>
            <p:cNvSpPr/>
            <p:nvPr/>
          </p:nvSpPr>
          <p:spPr>
            <a:xfrm rot="2040000">
              <a:off x="5669217" y="1402725"/>
              <a:ext cx="1022218" cy="296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ectangle 62"/>
            <p:cNvSpPr/>
            <p:nvPr/>
          </p:nvSpPr>
          <p:spPr>
            <a:xfrm rot="19560000">
              <a:off x="1855597" y="1200139"/>
              <a:ext cx="1258583" cy="2941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Rectangle 63"/>
            <p:cNvSpPr/>
            <p:nvPr/>
          </p:nvSpPr>
          <p:spPr>
            <a:xfrm rot="19560000">
              <a:off x="1415330" y="1267873"/>
              <a:ext cx="1258583" cy="2941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Rectangle 64"/>
            <p:cNvSpPr/>
            <p:nvPr/>
          </p:nvSpPr>
          <p:spPr>
            <a:xfrm rot="2040000">
              <a:off x="6592084" y="1392603"/>
              <a:ext cx="1022218" cy="296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Oval 65"/>
            <p:cNvSpPr/>
            <p:nvPr/>
          </p:nvSpPr>
          <p:spPr>
            <a:xfrm>
              <a:off x="3742260" y="2853266"/>
              <a:ext cx="1523999" cy="1523999"/>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3826925" y="2937931"/>
              <a:ext cx="1354669" cy="1354669"/>
            </a:xfrm>
            <a:prstGeom prst="ellipse">
              <a:avLst/>
            </a:prstGeom>
            <a:solidFill>
              <a:srgbClr val="0F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8" name="TextBox 67">
            <a:extLst>
              <a:ext uri="{C183D7F6-B498-43B3-948B-1728B52AA6E4}">
                <adec:decorative xmlns:adec="http://schemas.microsoft.com/office/drawing/2017/decorative" val="1"/>
              </a:ext>
            </a:extLst>
          </p:cNvPr>
          <p:cNvSpPr txBox="1"/>
          <p:nvPr/>
        </p:nvSpPr>
        <p:spPr>
          <a:xfrm>
            <a:off x="3522126" y="2480737"/>
            <a:ext cx="1938867" cy="420628"/>
          </a:xfrm>
          <a:prstGeom prst="rect">
            <a:avLst/>
          </a:prstGeom>
          <a:noFill/>
        </p:spPr>
        <p:txBody>
          <a:bodyPr wrap="square" rtlCol="0">
            <a:spAutoFit/>
          </a:bodyPr>
          <a:lstStyle/>
          <a:p>
            <a:pPr algn="ctr"/>
            <a:r>
              <a:rPr lang="en-GB" sz="1600" b="1" baseline="30000" dirty="0">
                <a:solidFill>
                  <a:schemeClr val="bg1"/>
                </a:solidFill>
              </a:rPr>
              <a:t>Interpersonal</a:t>
            </a:r>
          </a:p>
          <a:p>
            <a:pPr algn="ctr"/>
            <a:r>
              <a:rPr lang="en-GB" sz="1600" baseline="30000" dirty="0">
                <a:solidFill>
                  <a:schemeClr val="bg1"/>
                </a:solidFill>
              </a:rPr>
              <a:t>Families, friends</a:t>
            </a:r>
          </a:p>
        </p:txBody>
      </p:sp>
      <p:sp>
        <p:nvSpPr>
          <p:cNvPr id="69" name="TextBox 68">
            <a:extLst>
              <a:ext uri="{C183D7F6-B498-43B3-948B-1728B52AA6E4}">
                <adec:decorative xmlns:adec="http://schemas.microsoft.com/office/drawing/2017/decorative" val="1"/>
              </a:ext>
            </a:extLst>
          </p:cNvPr>
          <p:cNvSpPr txBox="1"/>
          <p:nvPr/>
        </p:nvSpPr>
        <p:spPr>
          <a:xfrm>
            <a:off x="3522126" y="1718735"/>
            <a:ext cx="1938867" cy="584775"/>
          </a:xfrm>
          <a:prstGeom prst="rect">
            <a:avLst/>
          </a:prstGeom>
          <a:noFill/>
        </p:spPr>
        <p:txBody>
          <a:bodyPr wrap="square" rtlCol="0">
            <a:spAutoFit/>
          </a:bodyPr>
          <a:lstStyle/>
          <a:p>
            <a:pPr algn="ctr"/>
            <a:r>
              <a:rPr lang="en-GB" sz="1600" b="1" baseline="30000" dirty="0">
                <a:solidFill>
                  <a:srgbClr val="FFFFFF"/>
                </a:solidFill>
              </a:rPr>
              <a:t>Community</a:t>
            </a:r>
          </a:p>
          <a:p>
            <a:pPr algn="ctr"/>
            <a:r>
              <a:rPr lang="en-GB" sz="1600" baseline="30000" dirty="0">
                <a:solidFill>
                  <a:srgbClr val="FFFFFF"/>
                </a:solidFill>
              </a:rPr>
              <a:t>Social networks, services, organizations</a:t>
            </a:r>
          </a:p>
        </p:txBody>
      </p:sp>
      <p:sp>
        <p:nvSpPr>
          <p:cNvPr id="70" name="TextBox 69">
            <a:extLst>
              <a:ext uri="{C183D7F6-B498-43B3-948B-1728B52AA6E4}">
                <adec:decorative xmlns:adec="http://schemas.microsoft.com/office/drawing/2017/decorative" val="1"/>
              </a:ext>
            </a:extLst>
          </p:cNvPr>
          <p:cNvSpPr txBox="1"/>
          <p:nvPr/>
        </p:nvSpPr>
        <p:spPr>
          <a:xfrm>
            <a:off x="3522126" y="1148366"/>
            <a:ext cx="1938867" cy="382389"/>
          </a:xfrm>
          <a:prstGeom prst="rect">
            <a:avLst/>
          </a:prstGeom>
          <a:noFill/>
        </p:spPr>
        <p:txBody>
          <a:bodyPr wrap="square" rtlCol="0">
            <a:spAutoFit/>
          </a:bodyPr>
          <a:lstStyle/>
          <a:p>
            <a:pPr algn="ctr"/>
            <a:r>
              <a:rPr lang="en-GB" sz="1600" b="1" baseline="30000" dirty="0">
                <a:solidFill>
                  <a:srgbClr val="FFFFFF"/>
                </a:solidFill>
              </a:rPr>
              <a:t>Policies</a:t>
            </a:r>
          </a:p>
          <a:p>
            <a:pPr algn="ctr"/>
            <a:r>
              <a:rPr lang="en-GB" sz="1600" baseline="30000" dirty="0">
                <a:solidFill>
                  <a:srgbClr val="FFFFFF"/>
                </a:solidFill>
              </a:rPr>
              <a:t>Laws and regulations</a:t>
            </a:r>
          </a:p>
        </p:txBody>
      </p:sp>
      <p:sp>
        <p:nvSpPr>
          <p:cNvPr id="71" name="TextBox 70">
            <a:extLst>
              <a:ext uri="{C183D7F6-B498-43B3-948B-1728B52AA6E4}">
                <adec:decorative xmlns:adec="http://schemas.microsoft.com/office/drawing/2017/decorative" val="1"/>
              </a:ext>
            </a:extLst>
          </p:cNvPr>
          <p:cNvSpPr txBox="1"/>
          <p:nvPr/>
        </p:nvSpPr>
        <p:spPr>
          <a:xfrm>
            <a:off x="3826926" y="3344339"/>
            <a:ext cx="1380067" cy="584775"/>
          </a:xfrm>
          <a:prstGeom prst="rect">
            <a:avLst/>
          </a:prstGeom>
          <a:noFill/>
        </p:spPr>
        <p:txBody>
          <a:bodyPr wrap="square" rtlCol="0">
            <a:spAutoFit/>
          </a:bodyPr>
          <a:lstStyle/>
          <a:p>
            <a:pPr algn="ctr"/>
            <a:r>
              <a:rPr lang="en-GB" sz="1600" b="1" baseline="30000" dirty="0">
                <a:solidFill>
                  <a:srgbClr val="FFFFFF"/>
                </a:solidFill>
              </a:rPr>
              <a:t>Individual</a:t>
            </a:r>
          </a:p>
          <a:p>
            <a:pPr algn="ctr"/>
            <a:r>
              <a:rPr lang="en-GB" sz="1600" baseline="30000" dirty="0">
                <a:solidFill>
                  <a:srgbClr val="FFFFFF"/>
                </a:solidFill>
              </a:rPr>
              <a:t>Knowledge attitudes skills</a:t>
            </a:r>
          </a:p>
        </p:txBody>
      </p:sp>
      <p:sp>
        <p:nvSpPr>
          <p:cNvPr id="72" name="Rectangle 71">
            <a:extLst>
              <a:ext uri="{C183D7F6-B498-43B3-948B-1728B52AA6E4}">
                <adec:decorative xmlns:adec="http://schemas.microsoft.com/office/drawing/2017/decorative" val="1"/>
              </a:ext>
            </a:extLst>
          </p:cNvPr>
          <p:cNvSpPr/>
          <p:nvPr/>
        </p:nvSpPr>
        <p:spPr>
          <a:xfrm>
            <a:off x="2310192" y="3973797"/>
            <a:ext cx="879326" cy="334621"/>
          </a:xfrm>
          <a:prstGeom prst="rect">
            <a:avLst/>
          </a:prstGeom>
        </p:spPr>
        <p:txBody>
          <a:bodyPr wrap="square">
            <a:spAutoFit/>
          </a:bodyPr>
          <a:lstStyle/>
          <a:p>
            <a:pPr algn="r">
              <a:lnSpc>
                <a:spcPct val="90000"/>
              </a:lnSpc>
            </a:pPr>
            <a:r>
              <a:rPr lang="en-GB" sz="1300" b="1" baseline="30000" dirty="0"/>
              <a:t>Awareness-raising</a:t>
            </a:r>
          </a:p>
        </p:txBody>
      </p:sp>
      <p:sp>
        <p:nvSpPr>
          <p:cNvPr id="73" name="Rectangle 72">
            <a:extLst>
              <a:ext uri="{C183D7F6-B498-43B3-948B-1728B52AA6E4}">
                <adec:decorative xmlns:adec="http://schemas.microsoft.com/office/drawing/2017/decorative" val="1"/>
              </a:ext>
            </a:extLst>
          </p:cNvPr>
          <p:cNvSpPr/>
          <p:nvPr/>
        </p:nvSpPr>
        <p:spPr>
          <a:xfrm>
            <a:off x="1903793" y="3279530"/>
            <a:ext cx="879326" cy="359072"/>
          </a:xfrm>
          <a:prstGeom prst="rect">
            <a:avLst/>
          </a:prstGeom>
        </p:spPr>
        <p:txBody>
          <a:bodyPr wrap="square">
            <a:spAutoFit/>
          </a:bodyPr>
          <a:lstStyle/>
          <a:p>
            <a:pPr algn="r"/>
            <a:r>
              <a:rPr lang="en-GB" sz="1300" b="1" baseline="30000" dirty="0"/>
              <a:t>Physical accessibility</a:t>
            </a:r>
          </a:p>
        </p:txBody>
      </p:sp>
      <p:sp>
        <p:nvSpPr>
          <p:cNvPr id="74" name="Rectangle 73">
            <a:extLst>
              <a:ext uri="{C183D7F6-B498-43B3-948B-1728B52AA6E4}">
                <adec:decorative xmlns:adec="http://schemas.microsoft.com/office/drawing/2017/decorative" val="1"/>
              </a:ext>
            </a:extLst>
          </p:cNvPr>
          <p:cNvSpPr/>
          <p:nvPr/>
        </p:nvSpPr>
        <p:spPr>
          <a:xfrm>
            <a:off x="1126062" y="2627597"/>
            <a:ext cx="1233723" cy="379591"/>
          </a:xfrm>
          <a:prstGeom prst="rect">
            <a:avLst/>
          </a:prstGeom>
        </p:spPr>
        <p:txBody>
          <a:bodyPr wrap="square">
            <a:spAutoFit/>
          </a:bodyPr>
          <a:lstStyle/>
          <a:p>
            <a:pPr algn="r"/>
            <a:r>
              <a:rPr lang="en-GB" sz="1400" b="1" baseline="30000" dirty="0"/>
              <a:t>Accessibility of communication</a:t>
            </a:r>
          </a:p>
        </p:txBody>
      </p:sp>
      <p:sp>
        <p:nvSpPr>
          <p:cNvPr id="75" name="Rectangle 74">
            <a:extLst>
              <a:ext uri="{C183D7F6-B498-43B3-948B-1728B52AA6E4}">
                <adec:decorative xmlns:adec="http://schemas.microsoft.com/office/drawing/2017/decorative" val="1"/>
              </a:ext>
            </a:extLst>
          </p:cNvPr>
          <p:cNvSpPr/>
          <p:nvPr/>
        </p:nvSpPr>
        <p:spPr>
          <a:xfrm>
            <a:off x="846662" y="1958729"/>
            <a:ext cx="1098257" cy="359072"/>
          </a:xfrm>
          <a:prstGeom prst="rect">
            <a:avLst/>
          </a:prstGeom>
        </p:spPr>
        <p:txBody>
          <a:bodyPr wrap="square">
            <a:spAutoFit/>
          </a:bodyPr>
          <a:lstStyle/>
          <a:p>
            <a:pPr algn="r"/>
            <a:r>
              <a:rPr lang="en-GB" sz="1300" b="1" baseline="30000" dirty="0"/>
              <a:t>Accessibility </a:t>
            </a:r>
            <a:br>
              <a:rPr lang="en-GB" sz="1300" b="1" baseline="30000" dirty="0"/>
            </a:br>
            <a:r>
              <a:rPr lang="en-GB" sz="1300" b="1" baseline="30000" dirty="0"/>
              <a:t>of information</a:t>
            </a:r>
          </a:p>
        </p:txBody>
      </p:sp>
      <p:sp>
        <p:nvSpPr>
          <p:cNvPr id="76" name="Rectangle 75">
            <a:extLst>
              <a:ext uri="{C183D7F6-B498-43B3-948B-1728B52AA6E4}">
                <adec:decorative xmlns:adec="http://schemas.microsoft.com/office/drawing/2017/decorative" val="1"/>
              </a:ext>
            </a:extLst>
          </p:cNvPr>
          <p:cNvSpPr/>
          <p:nvPr/>
        </p:nvSpPr>
        <p:spPr>
          <a:xfrm>
            <a:off x="651930" y="1281395"/>
            <a:ext cx="879326" cy="359072"/>
          </a:xfrm>
          <a:prstGeom prst="rect">
            <a:avLst/>
          </a:prstGeom>
        </p:spPr>
        <p:txBody>
          <a:bodyPr wrap="square">
            <a:spAutoFit/>
          </a:bodyPr>
          <a:lstStyle/>
          <a:p>
            <a:pPr algn="r"/>
            <a:r>
              <a:rPr lang="en-GB" sz="1300" b="1" baseline="30000" dirty="0"/>
              <a:t>Data collection</a:t>
            </a:r>
          </a:p>
        </p:txBody>
      </p:sp>
      <p:grpSp>
        <p:nvGrpSpPr>
          <p:cNvPr id="77" name="Group 76">
            <a:extLst>
              <a:ext uri="{C183D7F6-B498-43B3-948B-1728B52AA6E4}">
                <adec:decorative xmlns:adec="http://schemas.microsoft.com/office/drawing/2017/decorative" val="1"/>
              </a:ext>
            </a:extLst>
          </p:cNvPr>
          <p:cNvGrpSpPr/>
          <p:nvPr/>
        </p:nvGrpSpPr>
        <p:grpSpPr>
          <a:xfrm>
            <a:off x="1533666" y="1159933"/>
            <a:ext cx="5858939" cy="3191932"/>
            <a:chOff x="1533666" y="1159933"/>
            <a:chExt cx="5858939" cy="3191932"/>
          </a:xfrm>
        </p:grpSpPr>
        <p:sp>
          <p:nvSpPr>
            <p:cNvPr id="78" name="Oval 77"/>
            <p:cNvSpPr/>
            <p:nvPr/>
          </p:nvSpPr>
          <p:spPr>
            <a:xfrm>
              <a:off x="3261678" y="3871282"/>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3200395" y="3810000"/>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0" name="Picture 79"/>
            <p:cNvPicPr>
              <a:picLocks noChangeAspect="1"/>
            </p:cNvPicPr>
            <p:nvPr/>
          </p:nvPicPr>
          <p:blipFill>
            <a:blip r:embed="rId3"/>
            <a:stretch>
              <a:fillRect/>
            </a:stretch>
          </p:blipFill>
          <p:spPr>
            <a:xfrm>
              <a:off x="3335862" y="3929340"/>
              <a:ext cx="232228" cy="290284"/>
            </a:xfrm>
            <a:prstGeom prst="rect">
              <a:avLst/>
            </a:prstGeom>
          </p:spPr>
        </p:pic>
        <p:sp>
          <p:nvSpPr>
            <p:cNvPr id="81" name="Oval 80"/>
            <p:cNvSpPr/>
            <p:nvPr/>
          </p:nvSpPr>
          <p:spPr>
            <a:xfrm>
              <a:off x="2846812" y="3202416"/>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2785529" y="3141134"/>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3" name="Picture 82"/>
            <p:cNvPicPr>
              <a:picLocks noChangeAspect="1"/>
            </p:cNvPicPr>
            <p:nvPr/>
          </p:nvPicPr>
          <p:blipFill>
            <a:blip r:embed="rId4"/>
            <a:stretch>
              <a:fillRect/>
            </a:stretch>
          </p:blipFill>
          <p:spPr>
            <a:xfrm>
              <a:off x="2925228" y="3259665"/>
              <a:ext cx="275168" cy="296335"/>
            </a:xfrm>
            <a:prstGeom prst="rect">
              <a:avLst/>
            </a:prstGeom>
          </p:spPr>
        </p:pic>
        <p:sp>
          <p:nvSpPr>
            <p:cNvPr id="84" name="Oval 83"/>
            <p:cNvSpPr/>
            <p:nvPr/>
          </p:nvSpPr>
          <p:spPr>
            <a:xfrm>
              <a:off x="2423478" y="2542016"/>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2362195" y="2480734"/>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6" name="Picture 85"/>
            <p:cNvPicPr>
              <a:picLocks noChangeAspect="1"/>
            </p:cNvPicPr>
            <p:nvPr/>
          </p:nvPicPr>
          <p:blipFill>
            <a:blip r:embed="rId5"/>
            <a:stretch>
              <a:fillRect/>
            </a:stretch>
          </p:blipFill>
          <p:spPr>
            <a:xfrm>
              <a:off x="2506128" y="2616198"/>
              <a:ext cx="262467" cy="262467"/>
            </a:xfrm>
            <a:prstGeom prst="rect">
              <a:avLst/>
            </a:prstGeom>
          </p:spPr>
        </p:pic>
        <p:sp>
          <p:nvSpPr>
            <p:cNvPr id="87" name="Oval 86"/>
            <p:cNvSpPr/>
            <p:nvPr/>
          </p:nvSpPr>
          <p:spPr>
            <a:xfrm>
              <a:off x="2000145" y="1881615"/>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1938862" y="1820333"/>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9" name="Picture 88"/>
            <p:cNvPicPr>
              <a:picLocks noChangeAspect="1"/>
            </p:cNvPicPr>
            <p:nvPr/>
          </p:nvPicPr>
          <p:blipFill>
            <a:blip r:embed="rId6"/>
            <a:stretch>
              <a:fillRect/>
            </a:stretch>
          </p:blipFill>
          <p:spPr>
            <a:xfrm>
              <a:off x="2027763" y="1845732"/>
              <a:ext cx="372532" cy="406399"/>
            </a:xfrm>
            <a:prstGeom prst="rect">
              <a:avLst/>
            </a:prstGeom>
          </p:spPr>
        </p:pic>
        <p:sp>
          <p:nvSpPr>
            <p:cNvPr id="90" name="Oval 89"/>
            <p:cNvSpPr/>
            <p:nvPr/>
          </p:nvSpPr>
          <p:spPr>
            <a:xfrm>
              <a:off x="1594949" y="1221215"/>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1533666" y="1159933"/>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2" name="Picture 91"/>
            <p:cNvPicPr>
              <a:picLocks noChangeAspect="1"/>
            </p:cNvPicPr>
            <p:nvPr/>
          </p:nvPicPr>
          <p:blipFill>
            <a:blip r:embed="rId7"/>
            <a:stretch>
              <a:fillRect/>
            </a:stretch>
          </p:blipFill>
          <p:spPr>
            <a:xfrm>
              <a:off x="1676394" y="1303867"/>
              <a:ext cx="270934" cy="247375"/>
            </a:xfrm>
            <a:prstGeom prst="rect">
              <a:avLst/>
            </a:prstGeom>
          </p:spPr>
        </p:pic>
        <p:sp>
          <p:nvSpPr>
            <p:cNvPr id="93" name="Oval 92"/>
            <p:cNvSpPr/>
            <p:nvPr/>
          </p:nvSpPr>
          <p:spPr>
            <a:xfrm>
              <a:off x="5319088" y="3871282"/>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5257805" y="3810000"/>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5683152" y="3202416"/>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5621869" y="3141134"/>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6098018" y="2542016"/>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6036735" y="2480734"/>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6521352" y="1881615"/>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6460069" y="1820333"/>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6912022" y="1221215"/>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6850739" y="1159933"/>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3" name="Picture 102"/>
            <p:cNvPicPr>
              <a:picLocks noChangeAspect="1"/>
            </p:cNvPicPr>
            <p:nvPr/>
          </p:nvPicPr>
          <p:blipFill>
            <a:blip r:embed="rId8"/>
            <a:stretch>
              <a:fillRect/>
            </a:stretch>
          </p:blipFill>
          <p:spPr>
            <a:xfrm>
              <a:off x="5410205" y="3931919"/>
              <a:ext cx="228600" cy="297180"/>
            </a:xfrm>
            <a:prstGeom prst="rect">
              <a:avLst/>
            </a:prstGeom>
          </p:spPr>
        </p:pic>
        <p:pic>
          <p:nvPicPr>
            <p:cNvPr id="104" name="Picture 103"/>
            <p:cNvPicPr>
              <a:picLocks noChangeAspect="1"/>
            </p:cNvPicPr>
            <p:nvPr/>
          </p:nvPicPr>
          <p:blipFill>
            <a:blip r:embed="rId9"/>
            <a:stretch>
              <a:fillRect/>
            </a:stretch>
          </p:blipFill>
          <p:spPr>
            <a:xfrm>
              <a:off x="5757333" y="3302000"/>
              <a:ext cx="290947" cy="228601"/>
            </a:xfrm>
            <a:prstGeom prst="rect">
              <a:avLst/>
            </a:prstGeom>
          </p:spPr>
        </p:pic>
        <p:pic>
          <p:nvPicPr>
            <p:cNvPr id="105" name="Picture 104"/>
            <p:cNvPicPr>
              <a:picLocks noChangeAspect="1"/>
            </p:cNvPicPr>
            <p:nvPr/>
          </p:nvPicPr>
          <p:blipFill>
            <a:blip r:embed="rId10"/>
            <a:stretch>
              <a:fillRect/>
            </a:stretch>
          </p:blipFill>
          <p:spPr>
            <a:xfrm>
              <a:off x="6146802" y="2586567"/>
              <a:ext cx="321733" cy="321733"/>
            </a:xfrm>
            <a:prstGeom prst="rect">
              <a:avLst/>
            </a:prstGeom>
          </p:spPr>
        </p:pic>
        <p:pic>
          <p:nvPicPr>
            <p:cNvPr id="106" name="Picture 105"/>
            <p:cNvPicPr>
              <a:picLocks noChangeAspect="1"/>
            </p:cNvPicPr>
            <p:nvPr/>
          </p:nvPicPr>
          <p:blipFill>
            <a:blip r:embed="rId11"/>
            <a:stretch>
              <a:fillRect/>
            </a:stretch>
          </p:blipFill>
          <p:spPr>
            <a:xfrm>
              <a:off x="6604002" y="1951567"/>
              <a:ext cx="254000" cy="254000"/>
            </a:xfrm>
            <a:prstGeom prst="rect">
              <a:avLst/>
            </a:prstGeom>
          </p:spPr>
        </p:pic>
        <p:pic>
          <p:nvPicPr>
            <p:cNvPr id="107" name="Picture 106"/>
            <p:cNvPicPr>
              <a:picLocks noChangeAspect="1"/>
            </p:cNvPicPr>
            <p:nvPr/>
          </p:nvPicPr>
          <p:blipFill>
            <a:blip r:embed="rId12"/>
            <a:stretch>
              <a:fillRect/>
            </a:stretch>
          </p:blipFill>
          <p:spPr>
            <a:xfrm>
              <a:off x="6997701" y="1291166"/>
              <a:ext cx="249767" cy="261120"/>
            </a:xfrm>
            <a:prstGeom prst="rect">
              <a:avLst/>
            </a:prstGeom>
          </p:spPr>
        </p:pic>
      </p:grpSp>
      <p:sp>
        <p:nvSpPr>
          <p:cNvPr id="108" name="Rectangle 107">
            <a:extLst>
              <a:ext uri="{C183D7F6-B498-43B3-948B-1728B52AA6E4}">
                <adec:decorative xmlns:adec="http://schemas.microsoft.com/office/drawing/2017/decorative" val="1"/>
              </a:ext>
            </a:extLst>
          </p:cNvPr>
          <p:cNvSpPr/>
          <p:nvPr/>
        </p:nvSpPr>
        <p:spPr>
          <a:xfrm>
            <a:off x="5815398" y="3956863"/>
            <a:ext cx="1110340" cy="359072"/>
          </a:xfrm>
          <a:prstGeom prst="rect">
            <a:avLst/>
          </a:prstGeom>
        </p:spPr>
        <p:txBody>
          <a:bodyPr wrap="square">
            <a:spAutoFit/>
          </a:bodyPr>
          <a:lstStyle/>
          <a:p>
            <a:r>
              <a:rPr lang="en-GB" sz="1300" b="1" baseline="30000" dirty="0"/>
              <a:t>Individual empowerment</a:t>
            </a:r>
          </a:p>
        </p:txBody>
      </p:sp>
      <p:sp>
        <p:nvSpPr>
          <p:cNvPr id="109" name="Rectangle 108">
            <a:extLst>
              <a:ext uri="{C183D7F6-B498-43B3-948B-1728B52AA6E4}">
                <adec:decorative xmlns:adec="http://schemas.microsoft.com/office/drawing/2017/decorative" val="1"/>
              </a:ext>
            </a:extLst>
          </p:cNvPr>
          <p:cNvSpPr/>
          <p:nvPr/>
        </p:nvSpPr>
        <p:spPr>
          <a:xfrm>
            <a:off x="6179461" y="3287996"/>
            <a:ext cx="1279673" cy="359072"/>
          </a:xfrm>
          <a:prstGeom prst="rect">
            <a:avLst/>
          </a:prstGeom>
        </p:spPr>
        <p:txBody>
          <a:bodyPr wrap="square">
            <a:spAutoFit/>
          </a:bodyPr>
          <a:lstStyle/>
          <a:p>
            <a:r>
              <a:rPr lang="en-GB" sz="1300" b="1" baseline="30000" dirty="0"/>
              <a:t>Access to assistive devices/ rehab</a:t>
            </a:r>
          </a:p>
        </p:txBody>
      </p:sp>
      <p:sp>
        <p:nvSpPr>
          <p:cNvPr id="110" name="Rectangle 109">
            <a:extLst>
              <a:ext uri="{C183D7F6-B498-43B3-948B-1728B52AA6E4}">
                <adec:decorative xmlns:adec="http://schemas.microsoft.com/office/drawing/2017/decorative" val="1"/>
              </a:ext>
            </a:extLst>
          </p:cNvPr>
          <p:cNvSpPr/>
          <p:nvPr/>
        </p:nvSpPr>
        <p:spPr>
          <a:xfrm>
            <a:off x="6585858" y="2627596"/>
            <a:ext cx="1279673" cy="359072"/>
          </a:xfrm>
          <a:prstGeom prst="rect">
            <a:avLst/>
          </a:prstGeom>
        </p:spPr>
        <p:txBody>
          <a:bodyPr wrap="square">
            <a:spAutoFit/>
          </a:bodyPr>
          <a:lstStyle/>
          <a:p>
            <a:r>
              <a:rPr lang="en-GB" sz="1300" b="1" baseline="30000" dirty="0"/>
              <a:t>Targeted support/ adjustments</a:t>
            </a:r>
          </a:p>
        </p:txBody>
      </p:sp>
      <p:sp>
        <p:nvSpPr>
          <p:cNvPr id="111" name="Rectangle 110">
            <a:extLst>
              <a:ext uri="{C183D7F6-B498-43B3-948B-1728B52AA6E4}">
                <adec:decorative xmlns:adec="http://schemas.microsoft.com/office/drawing/2017/decorative" val="1"/>
              </a:ext>
            </a:extLst>
          </p:cNvPr>
          <p:cNvSpPr/>
          <p:nvPr/>
        </p:nvSpPr>
        <p:spPr>
          <a:xfrm>
            <a:off x="7009190" y="2026462"/>
            <a:ext cx="1279673" cy="225703"/>
          </a:xfrm>
          <a:prstGeom prst="rect">
            <a:avLst/>
          </a:prstGeom>
        </p:spPr>
        <p:txBody>
          <a:bodyPr wrap="square">
            <a:spAutoFit/>
          </a:bodyPr>
          <a:lstStyle/>
          <a:p>
            <a:r>
              <a:rPr lang="en-GB" sz="1300" b="1" baseline="30000" dirty="0"/>
              <a:t>Participation</a:t>
            </a:r>
          </a:p>
        </p:txBody>
      </p:sp>
      <p:sp>
        <p:nvSpPr>
          <p:cNvPr id="112" name="Rectangle 111">
            <a:extLst>
              <a:ext uri="{C183D7F6-B498-43B3-948B-1728B52AA6E4}">
                <adec:decorative xmlns:adec="http://schemas.microsoft.com/office/drawing/2017/decorative" val="1"/>
              </a:ext>
            </a:extLst>
          </p:cNvPr>
          <p:cNvSpPr/>
          <p:nvPr/>
        </p:nvSpPr>
        <p:spPr>
          <a:xfrm>
            <a:off x="7407124" y="1239060"/>
            <a:ext cx="999219" cy="492442"/>
          </a:xfrm>
          <a:prstGeom prst="rect">
            <a:avLst/>
          </a:prstGeom>
        </p:spPr>
        <p:txBody>
          <a:bodyPr wrap="square">
            <a:spAutoFit/>
          </a:bodyPr>
          <a:lstStyle/>
          <a:p>
            <a:r>
              <a:rPr lang="en-GB" sz="1300" b="1" baseline="30000" dirty="0"/>
              <a:t>Skills development for staff</a:t>
            </a:r>
          </a:p>
        </p:txBody>
      </p:sp>
    </p:spTree>
    <p:extLst>
      <p:ext uri="{BB962C8B-B14F-4D97-AF65-F5344CB8AC3E}">
        <p14:creationId xmlns:p14="http://schemas.microsoft.com/office/powerpoint/2010/main" val="343164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hoto caption: a young boy with physical disability sits in front of his house watching two children passing by to attend to school.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087" y="431801"/>
            <a:ext cx="5457340" cy="4008302"/>
          </a:xfrm>
          <a:prstGeom prst="rect">
            <a:avLst/>
          </a:prstGeom>
        </p:spPr>
      </p:pic>
      <p:sp>
        <p:nvSpPr>
          <p:cNvPr id="8" name="Title 1">
            <a:extLst>
              <a:ext uri="{FF2B5EF4-FFF2-40B4-BE49-F238E27FC236}">
                <a16:creationId xmlns:a16="http://schemas.microsoft.com/office/drawing/2014/main" id="{8E615921-2DC1-4CF0-9BC5-175938E6A34E}"/>
              </a:ext>
            </a:extLst>
          </p:cNvPr>
          <p:cNvSpPr>
            <a:spLocks noGrp="1"/>
          </p:cNvSpPr>
          <p:nvPr>
            <p:ph type="title"/>
          </p:nvPr>
        </p:nvSpPr>
        <p:spPr>
          <a:xfrm>
            <a:off x="736601" y="-228600"/>
            <a:ext cx="7696200" cy="812801"/>
          </a:xfrm>
        </p:spPr>
        <p:txBody>
          <a:bodyPr>
            <a:normAutofit/>
          </a:bodyPr>
          <a:lstStyle/>
          <a:p>
            <a:pPr algn="ctr"/>
            <a:r>
              <a:rPr lang="en-GB" sz="3000" dirty="0">
                <a:solidFill>
                  <a:srgbClr val="CD2B46"/>
                </a:solidFill>
              </a:rPr>
              <a:t>Case study 2 – </a:t>
            </a:r>
            <a:r>
              <a:rPr lang="en-GB" sz="3000" dirty="0" err="1">
                <a:solidFill>
                  <a:srgbClr val="CD2B46"/>
                </a:solidFill>
              </a:rPr>
              <a:t>Jamir</a:t>
            </a:r>
            <a:endParaRPr lang="en-GB" sz="3000" dirty="0">
              <a:solidFill>
                <a:srgbClr val="CD2B46"/>
              </a:solidFill>
            </a:endParaRPr>
          </a:p>
        </p:txBody>
      </p:sp>
    </p:spTree>
    <p:extLst>
      <p:ext uri="{BB962C8B-B14F-4D97-AF65-F5344CB8AC3E}">
        <p14:creationId xmlns:p14="http://schemas.microsoft.com/office/powerpoint/2010/main" val="320873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15921-2DC1-4CF0-9BC5-175938E6A34E}"/>
              </a:ext>
            </a:extLst>
          </p:cNvPr>
          <p:cNvSpPr>
            <a:spLocks noGrp="1"/>
          </p:cNvSpPr>
          <p:nvPr>
            <p:ph type="title"/>
          </p:nvPr>
        </p:nvSpPr>
        <p:spPr>
          <a:xfrm>
            <a:off x="736601" y="-228600"/>
            <a:ext cx="7696200" cy="812801"/>
          </a:xfrm>
        </p:spPr>
        <p:txBody>
          <a:bodyPr>
            <a:normAutofit/>
          </a:bodyPr>
          <a:lstStyle/>
          <a:p>
            <a:pPr algn="ctr"/>
            <a:r>
              <a:rPr lang="en-GB" sz="3000" dirty="0">
                <a:solidFill>
                  <a:srgbClr val="CD2B46"/>
                </a:solidFill>
              </a:rPr>
              <a:t>Case study 2 – </a:t>
            </a:r>
            <a:r>
              <a:rPr lang="en-GB" sz="3000" dirty="0" err="1">
                <a:solidFill>
                  <a:srgbClr val="CD2B46"/>
                </a:solidFill>
              </a:rPr>
              <a:t>Jamir</a:t>
            </a:r>
            <a:endParaRPr lang="en-GB" sz="3000" dirty="0">
              <a:solidFill>
                <a:srgbClr val="CD2B46"/>
              </a:solidFill>
            </a:endParaRPr>
          </a:p>
        </p:txBody>
      </p:sp>
      <p:pic>
        <p:nvPicPr>
          <p:cNvPr id="6" name="Picture 5" descr="Photo caption: Barrier card 1, Jamir is a young boy with physical disability. He sits in front of his house watching two children passing by to attend to school.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695" y="738633"/>
            <a:ext cx="4916805" cy="3687843"/>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561976" y="1691373"/>
            <a:ext cx="2767922" cy="2032980"/>
          </a:xfrm>
          <a:prstGeom prst="rect">
            <a:avLst/>
          </a:prstGeom>
          <a:ln>
            <a:noFill/>
          </a:ln>
          <a:extLst>
            <a:ext uri="{53640926-AAD7-44d8-BBD7-CCE9431645EC}">
              <a14:shadowObscured xmlns:a14="http://schemas.microsoft.com/office/drawing/2010/main" xmlns=""/>
            </a:ext>
          </a:extLst>
        </p:spPr>
      </p:pic>
      <p:sp>
        <p:nvSpPr>
          <p:cNvPr id="8" name="Rectangle 7">
            <a:extLst>
              <a:ext uri="{C183D7F6-B498-43B3-948B-1728B52AA6E4}">
                <adec:decorative xmlns:adec="http://schemas.microsoft.com/office/drawing/2017/decorative" val="1"/>
              </a:ext>
            </a:extLst>
          </p:cNvPr>
          <p:cNvSpPr/>
          <p:nvPr/>
        </p:nvSpPr>
        <p:spPr>
          <a:xfrm>
            <a:off x="2802874" y="970788"/>
            <a:ext cx="1151590" cy="173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C183D7F6-B498-43B3-948B-1728B52AA6E4}">
                <adec:decorative xmlns:adec="http://schemas.microsoft.com/office/drawing/2017/decorative" val="1"/>
              </a:ext>
            </a:extLst>
          </p:cNvPr>
          <p:cNvSpPr/>
          <p:nvPr/>
        </p:nvSpPr>
        <p:spPr>
          <a:xfrm>
            <a:off x="5251679" y="1838939"/>
            <a:ext cx="1678605" cy="249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Text Box 24"/>
          <p:cNvSpPr txBox="1"/>
          <p:nvPr/>
        </p:nvSpPr>
        <p:spPr>
          <a:xfrm>
            <a:off x="2815521" y="869084"/>
            <a:ext cx="1109967" cy="360786"/>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20000"/>
              </a:lnSpc>
              <a:spcAft>
                <a:spcPts val="0"/>
              </a:spcAft>
            </a:pPr>
            <a:r>
              <a:rPr lang="en-GB" sz="1300" dirty="0">
                <a:solidFill>
                  <a:srgbClr val="CD2B46"/>
                </a:solidFill>
                <a:effectLst/>
                <a:ea typeface="游明朝"/>
                <a:cs typeface="Calibri"/>
              </a:rPr>
              <a:t>Barrier Card</a:t>
            </a:r>
            <a:endParaRPr lang="en-ZA" sz="1300" dirty="0">
              <a:solidFill>
                <a:srgbClr val="000000"/>
              </a:solidFill>
              <a:effectLst/>
              <a:latin typeface="MinionPro-Regular"/>
              <a:ea typeface="游明朝"/>
              <a:cs typeface="MinionPro-Regular"/>
            </a:endParaRPr>
          </a:p>
          <a:p>
            <a:pPr>
              <a:lnSpc>
                <a:spcPct val="107000"/>
              </a:lnSpc>
              <a:spcAft>
                <a:spcPts val="800"/>
              </a:spcAft>
            </a:pPr>
            <a:r>
              <a:rPr lang="en-GB" sz="2000" dirty="0">
                <a:effectLst/>
                <a:ea typeface="Calibri"/>
                <a:cs typeface="Times New Roman"/>
              </a:rPr>
              <a:t> </a:t>
            </a:r>
            <a:endParaRPr lang="en-ZA" sz="1100" dirty="0">
              <a:effectLst/>
              <a:ea typeface="Calibri"/>
              <a:cs typeface="Times New Roman"/>
            </a:endParaRPr>
          </a:p>
        </p:txBody>
      </p:sp>
      <p:grpSp>
        <p:nvGrpSpPr>
          <p:cNvPr id="11" name="Group 10">
            <a:extLst>
              <a:ext uri="{C183D7F6-B498-43B3-948B-1728B52AA6E4}">
                <adec:decorative xmlns:adec="http://schemas.microsoft.com/office/drawing/2017/decorative" val="1"/>
              </a:ext>
            </a:extLst>
          </p:cNvPr>
          <p:cNvGrpSpPr/>
          <p:nvPr/>
        </p:nvGrpSpPr>
        <p:grpSpPr>
          <a:xfrm>
            <a:off x="5453227" y="1274089"/>
            <a:ext cx="1293745" cy="339774"/>
            <a:chOff x="0" y="0"/>
            <a:chExt cx="1894840" cy="497840"/>
          </a:xfrm>
        </p:grpSpPr>
        <p:sp>
          <p:nvSpPr>
            <p:cNvPr id="17" name="Oval 16"/>
            <p:cNvSpPr/>
            <p:nvPr/>
          </p:nvSpPr>
          <p:spPr>
            <a:xfrm>
              <a:off x="690880" y="0"/>
              <a:ext cx="497840" cy="49784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8" name="Straight Connector 17"/>
            <p:cNvCxnSpPr/>
            <p:nvPr/>
          </p:nvCxnSpPr>
          <p:spPr>
            <a:xfrm>
              <a:off x="0" y="254000"/>
              <a:ext cx="59436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300480" y="254000"/>
              <a:ext cx="59436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2" name="Text Box 29"/>
          <p:cNvSpPr txBox="1"/>
          <p:nvPr/>
        </p:nvSpPr>
        <p:spPr>
          <a:xfrm>
            <a:off x="5908010" y="1195075"/>
            <a:ext cx="346470" cy="374327"/>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2500" b="1" dirty="0">
                <a:solidFill>
                  <a:srgbClr val="CD2B46"/>
                </a:solidFill>
                <a:effectLst/>
                <a:ea typeface="Calibri"/>
                <a:cs typeface="Times New Roman"/>
              </a:rPr>
              <a:t>1</a:t>
            </a:r>
            <a:endParaRPr lang="en-ZA" sz="2500" dirty="0">
              <a:effectLst/>
              <a:ea typeface="Calibri"/>
              <a:cs typeface="Times New Roman"/>
            </a:endParaRPr>
          </a:p>
        </p:txBody>
      </p:sp>
      <p:sp>
        <p:nvSpPr>
          <p:cNvPr id="13" name="Text Box 30"/>
          <p:cNvSpPr txBox="1"/>
          <p:nvPr/>
        </p:nvSpPr>
        <p:spPr>
          <a:xfrm>
            <a:off x="5369728" y="1755470"/>
            <a:ext cx="1442506" cy="422798"/>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b="1" dirty="0" err="1">
                <a:solidFill>
                  <a:srgbClr val="000000"/>
                </a:solidFill>
                <a:effectLst/>
                <a:latin typeface="Calibri-Bold"/>
                <a:ea typeface="游明朝"/>
                <a:cs typeface="Calibri-Bold"/>
              </a:rPr>
              <a:t>Jamir</a:t>
            </a:r>
            <a:endParaRPr lang="en-ZA" dirty="0">
              <a:effectLst/>
              <a:ea typeface="Calibri"/>
              <a:cs typeface="Times New Roman"/>
            </a:endParaRPr>
          </a:p>
        </p:txBody>
      </p:sp>
      <p:sp>
        <p:nvSpPr>
          <p:cNvPr id="14" name="Text Box 31"/>
          <p:cNvSpPr txBox="1"/>
          <p:nvPr/>
        </p:nvSpPr>
        <p:spPr>
          <a:xfrm>
            <a:off x="5369728" y="2120310"/>
            <a:ext cx="1442506" cy="275466"/>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1200" b="1" dirty="0">
                <a:solidFill>
                  <a:srgbClr val="FFFFFF"/>
                </a:solidFill>
                <a:effectLst/>
                <a:latin typeface="Calibri-Bold"/>
                <a:ea typeface="Calibri"/>
                <a:cs typeface="Calibri-Bold"/>
              </a:rPr>
              <a:t>physical disability</a:t>
            </a:r>
            <a:endParaRPr lang="en-ZA" sz="900" dirty="0">
              <a:effectLst/>
              <a:latin typeface="Segoe UI"/>
              <a:ea typeface="Calibri"/>
            </a:endParaRPr>
          </a:p>
          <a:p>
            <a:pPr>
              <a:lnSpc>
                <a:spcPct val="107000"/>
              </a:lnSpc>
              <a:spcAft>
                <a:spcPts val="800"/>
              </a:spcAft>
            </a:pPr>
            <a:r>
              <a:rPr lang="en-GB" sz="1100" dirty="0">
                <a:effectLst/>
                <a:ea typeface="Calibri"/>
                <a:cs typeface="Times New Roman"/>
              </a:rPr>
              <a:t> </a:t>
            </a:r>
            <a:endParaRPr lang="en-ZA" sz="1100" dirty="0">
              <a:effectLst/>
              <a:ea typeface="Calibri"/>
              <a:cs typeface="Times New Roman"/>
            </a:endParaRPr>
          </a:p>
        </p:txBody>
      </p:sp>
      <p:sp>
        <p:nvSpPr>
          <p:cNvPr id="15" name="Text Box 32"/>
          <p:cNvSpPr txBox="1"/>
          <p:nvPr/>
        </p:nvSpPr>
        <p:spPr>
          <a:xfrm>
            <a:off x="5418196" y="2443769"/>
            <a:ext cx="1345571" cy="1583588"/>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800" dirty="0" err="1">
                <a:solidFill>
                  <a:srgbClr val="FFFFFF"/>
                </a:solidFill>
                <a:effectLst/>
                <a:ea typeface="Calibri"/>
                <a:cs typeface="Calibri-Bold"/>
              </a:rPr>
              <a:t>Jamir</a:t>
            </a:r>
            <a:r>
              <a:rPr lang="en-GB" sz="800" dirty="0">
                <a:solidFill>
                  <a:srgbClr val="FFFFFF"/>
                </a:solidFill>
                <a:effectLst/>
                <a:ea typeface="Calibri"/>
                <a:cs typeface="Calibri-Bold"/>
              </a:rPr>
              <a:t> is always at home, as he can only walk short distances using his crutches.</a:t>
            </a:r>
            <a:endParaRPr lang="en-ZA" sz="800" dirty="0">
              <a:effectLst/>
              <a:ea typeface="Calibri"/>
              <a:cs typeface="Times New Roman"/>
            </a:endParaRPr>
          </a:p>
        </p:txBody>
      </p:sp>
      <p:cxnSp>
        <p:nvCxnSpPr>
          <p:cNvPr id="16" name="Straight Connector 15">
            <a:extLst>
              <a:ext uri="{C183D7F6-B498-43B3-948B-1728B52AA6E4}">
                <adec:decorative xmlns:adec="http://schemas.microsoft.com/office/drawing/2017/decorative" val="1"/>
              </a:ext>
            </a:extLst>
          </p:cNvPr>
          <p:cNvCxnSpPr/>
          <p:nvPr/>
        </p:nvCxnSpPr>
        <p:spPr>
          <a:xfrm>
            <a:off x="5494496" y="2418007"/>
            <a:ext cx="1172336"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4682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8E615921-2DC1-4CF0-9BC5-175938E6A34E}"/>
              </a:ext>
            </a:extLst>
          </p:cNvPr>
          <p:cNvSpPr>
            <a:spLocks noGrp="1"/>
          </p:cNvSpPr>
          <p:nvPr>
            <p:ph type="title"/>
          </p:nvPr>
        </p:nvSpPr>
        <p:spPr>
          <a:xfrm>
            <a:off x="736601" y="-228600"/>
            <a:ext cx="7696200" cy="812801"/>
          </a:xfrm>
        </p:spPr>
        <p:txBody>
          <a:bodyPr>
            <a:normAutofit/>
          </a:bodyPr>
          <a:lstStyle/>
          <a:p>
            <a:pPr algn="ctr"/>
            <a:r>
              <a:rPr lang="en-GB" sz="3000" dirty="0">
                <a:solidFill>
                  <a:srgbClr val="CD2B46"/>
                </a:solidFill>
              </a:rPr>
              <a:t>Case study 2 – </a:t>
            </a:r>
            <a:r>
              <a:rPr lang="en-GB" sz="3000" dirty="0" err="1">
                <a:solidFill>
                  <a:srgbClr val="CD2B46"/>
                </a:solidFill>
              </a:rPr>
              <a:t>Jamir</a:t>
            </a:r>
            <a:endParaRPr lang="en-GB" sz="3000" dirty="0">
              <a:solidFill>
                <a:srgbClr val="CD2B46"/>
              </a:solidFill>
            </a:endParaRPr>
          </a:p>
        </p:txBody>
      </p:sp>
      <p:pic>
        <p:nvPicPr>
          <p:cNvPr id="7" name="Picture 6" descr="Photo caption: Barrier card 2. Jamir is in his way to the school, but the road is uneven, there is no sidewalk, and there is intense traffic"/>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695" y="738633"/>
            <a:ext cx="4916805" cy="3687843"/>
          </a:xfrm>
          <a:prstGeom prst="rect">
            <a:avLst/>
          </a:prstGeom>
        </p:spPr>
      </p:pic>
      <p:sp>
        <p:nvSpPr>
          <p:cNvPr id="9" name="Rectangle 8">
            <a:extLst>
              <a:ext uri="{C183D7F6-B498-43B3-948B-1728B52AA6E4}">
                <adec:decorative xmlns:adec="http://schemas.microsoft.com/office/drawing/2017/decorative" val="1"/>
              </a:ext>
            </a:extLst>
          </p:cNvPr>
          <p:cNvSpPr/>
          <p:nvPr/>
        </p:nvSpPr>
        <p:spPr>
          <a:xfrm>
            <a:off x="2802874" y="970788"/>
            <a:ext cx="1151590" cy="173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C183D7F6-B498-43B3-948B-1728B52AA6E4}">
                <adec:decorative xmlns:adec="http://schemas.microsoft.com/office/drawing/2017/decorative" val="1"/>
              </a:ext>
            </a:extLst>
          </p:cNvPr>
          <p:cNvSpPr/>
          <p:nvPr/>
        </p:nvSpPr>
        <p:spPr>
          <a:xfrm>
            <a:off x="5251679" y="1838939"/>
            <a:ext cx="1678605" cy="249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Text Box 24">
            <a:extLst>
              <a:ext uri="{C183D7F6-B498-43B3-948B-1728B52AA6E4}">
                <adec:decorative xmlns:adec="http://schemas.microsoft.com/office/drawing/2017/decorative" val="1"/>
              </a:ext>
            </a:extLst>
          </p:cNvPr>
          <p:cNvSpPr txBox="1"/>
          <p:nvPr/>
        </p:nvSpPr>
        <p:spPr>
          <a:xfrm>
            <a:off x="2815521" y="869084"/>
            <a:ext cx="1109967" cy="360786"/>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20000"/>
              </a:lnSpc>
              <a:spcAft>
                <a:spcPts val="0"/>
              </a:spcAft>
            </a:pPr>
            <a:r>
              <a:rPr lang="en-GB" sz="1300" dirty="0">
                <a:solidFill>
                  <a:srgbClr val="CD2B46"/>
                </a:solidFill>
                <a:effectLst/>
                <a:ea typeface="游明朝"/>
                <a:cs typeface="Calibri"/>
              </a:rPr>
              <a:t>Barrier Card</a:t>
            </a:r>
            <a:endParaRPr lang="en-ZA" sz="1300" dirty="0">
              <a:solidFill>
                <a:srgbClr val="000000"/>
              </a:solidFill>
              <a:effectLst/>
              <a:latin typeface="MinionPro-Regular"/>
              <a:ea typeface="游明朝"/>
              <a:cs typeface="MinionPro-Regular"/>
            </a:endParaRPr>
          </a:p>
          <a:p>
            <a:pPr>
              <a:lnSpc>
                <a:spcPct val="107000"/>
              </a:lnSpc>
              <a:spcAft>
                <a:spcPts val="800"/>
              </a:spcAft>
            </a:pPr>
            <a:r>
              <a:rPr lang="en-GB" sz="2000" dirty="0">
                <a:effectLst/>
                <a:ea typeface="Calibri"/>
                <a:cs typeface="Times New Roman"/>
              </a:rPr>
              <a:t> </a:t>
            </a:r>
            <a:endParaRPr lang="en-ZA" sz="1100" dirty="0">
              <a:effectLst/>
              <a:ea typeface="Calibri"/>
              <a:cs typeface="Times New Roman"/>
            </a:endParaRPr>
          </a:p>
        </p:txBody>
      </p:sp>
      <p:grpSp>
        <p:nvGrpSpPr>
          <p:cNvPr id="12" name="Group 11">
            <a:extLst>
              <a:ext uri="{C183D7F6-B498-43B3-948B-1728B52AA6E4}">
                <adec:decorative xmlns:adec="http://schemas.microsoft.com/office/drawing/2017/decorative" val="1"/>
              </a:ext>
            </a:extLst>
          </p:cNvPr>
          <p:cNvGrpSpPr/>
          <p:nvPr/>
        </p:nvGrpSpPr>
        <p:grpSpPr>
          <a:xfrm>
            <a:off x="5453227" y="1274089"/>
            <a:ext cx="1293745" cy="339774"/>
            <a:chOff x="0" y="0"/>
            <a:chExt cx="1894840" cy="497840"/>
          </a:xfrm>
        </p:grpSpPr>
        <p:sp>
          <p:nvSpPr>
            <p:cNvPr id="13" name="Oval 12"/>
            <p:cNvSpPr/>
            <p:nvPr/>
          </p:nvSpPr>
          <p:spPr>
            <a:xfrm>
              <a:off x="690880" y="0"/>
              <a:ext cx="497840" cy="49784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4" name="Straight Connector 13"/>
            <p:cNvCxnSpPr/>
            <p:nvPr/>
          </p:nvCxnSpPr>
          <p:spPr>
            <a:xfrm>
              <a:off x="0" y="254000"/>
              <a:ext cx="59436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300480" y="254000"/>
              <a:ext cx="59436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6" name="Text Box 29">
            <a:extLst>
              <a:ext uri="{C183D7F6-B498-43B3-948B-1728B52AA6E4}">
                <adec:decorative xmlns:adec="http://schemas.microsoft.com/office/drawing/2017/decorative" val="1"/>
              </a:ext>
            </a:extLst>
          </p:cNvPr>
          <p:cNvSpPr txBox="1"/>
          <p:nvPr/>
        </p:nvSpPr>
        <p:spPr>
          <a:xfrm>
            <a:off x="5916477" y="1195075"/>
            <a:ext cx="346470" cy="374327"/>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2500" b="1" dirty="0">
                <a:solidFill>
                  <a:srgbClr val="CD2B46"/>
                </a:solidFill>
                <a:effectLst/>
                <a:ea typeface="Calibri"/>
                <a:cs typeface="Times New Roman"/>
              </a:rPr>
              <a:t>2</a:t>
            </a:r>
            <a:endParaRPr lang="en-ZA" sz="2500" dirty="0">
              <a:effectLst/>
              <a:ea typeface="Calibri"/>
              <a:cs typeface="Times New Roman"/>
            </a:endParaRPr>
          </a:p>
        </p:txBody>
      </p:sp>
      <p:sp>
        <p:nvSpPr>
          <p:cNvPr id="17" name="Text Box 30">
            <a:extLst>
              <a:ext uri="{C183D7F6-B498-43B3-948B-1728B52AA6E4}">
                <adec:decorative xmlns:adec="http://schemas.microsoft.com/office/drawing/2017/decorative" val="1"/>
              </a:ext>
            </a:extLst>
          </p:cNvPr>
          <p:cNvSpPr txBox="1"/>
          <p:nvPr/>
        </p:nvSpPr>
        <p:spPr>
          <a:xfrm>
            <a:off x="5369728" y="1763937"/>
            <a:ext cx="1442506" cy="422798"/>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b="1" dirty="0" err="1">
                <a:solidFill>
                  <a:srgbClr val="000000"/>
                </a:solidFill>
                <a:effectLst/>
                <a:latin typeface="Calibri-Bold"/>
                <a:ea typeface="游明朝"/>
                <a:cs typeface="Calibri-Bold"/>
              </a:rPr>
              <a:t>Jamir</a:t>
            </a:r>
            <a:endParaRPr lang="en-ZA" dirty="0">
              <a:effectLst/>
              <a:ea typeface="Calibri"/>
              <a:cs typeface="Times New Roman"/>
            </a:endParaRPr>
          </a:p>
        </p:txBody>
      </p:sp>
      <p:sp>
        <p:nvSpPr>
          <p:cNvPr id="18" name="Text Box 31">
            <a:extLst>
              <a:ext uri="{C183D7F6-B498-43B3-948B-1728B52AA6E4}">
                <adec:decorative xmlns:adec="http://schemas.microsoft.com/office/drawing/2017/decorative" val="1"/>
              </a:ext>
            </a:extLst>
          </p:cNvPr>
          <p:cNvSpPr txBox="1"/>
          <p:nvPr/>
        </p:nvSpPr>
        <p:spPr>
          <a:xfrm>
            <a:off x="5369728" y="2128777"/>
            <a:ext cx="1442506" cy="275466"/>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1200" b="1" dirty="0">
                <a:solidFill>
                  <a:srgbClr val="FFFFFF"/>
                </a:solidFill>
                <a:effectLst/>
                <a:latin typeface="Calibri-Bold"/>
                <a:ea typeface="Calibri"/>
                <a:cs typeface="Calibri-Bold"/>
              </a:rPr>
              <a:t>physical disability</a:t>
            </a:r>
            <a:endParaRPr lang="en-ZA" sz="900" dirty="0">
              <a:effectLst/>
              <a:latin typeface="Segoe UI"/>
              <a:ea typeface="Calibri"/>
            </a:endParaRPr>
          </a:p>
          <a:p>
            <a:pPr>
              <a:lnSpc>
                <a:spcPct val="107000"/>
              </a:lnSpc>
              <a:spcAft>
                <a:spcPts val="800"/>
              </a:spcAft>
            </a:pPr>
            <a:r>
              <a:rPr lang="en-GB" sz="1100" dirty="0">
                <a:effectLst/>
                <a:ea typeface="Calibri"/>
                <a:cs typeface="Times New Roman"/>
              </a:rPr>
              <a:t> </a:t>
            </a:r>
            <a:endParaRPr lang="en-ZA" sz="1100" dirty="0">
              <a:effectLst/>
              <a:ea typeface="Calibri"/>
              <a:cs typeface="Times New Roman"/>
            </a:endParaRPr>
          </a:p>
        </p:txBody>
      </p:sp>
      <p:sp>
        <p:nvSpPr>
          <p:cNvPr id="19" name="Text Box 32">
            <a:extLst>
              <a:ext uri="{C183D7F6-B498-43B3-948B-1728B52AA6E4}">
                <adec:decorative xmlns:adec="http://schemas.microsoft.com/office/drawing/2017/decorative" val="1"/>
              </a:ext>
            </a:extLst>
          </p:cNvPr>
          <p:cNvSpPr txBox="1"/>
          <p:nvPr/>
        </p:nvSpPr>
        <p:spPr>
          <a:xfrm>
            <a:off x="5418196" y="2452236"/>
            <a:ext cx="1345571" cy="1583588"/>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800" dirty="0">
                <a:solidFill>
                  <a:schemeClr val="bg1"/>
                </a:solidFill>
              </a:rPr>
              <a:t>Several incidents with children going to school have been reported, as the road to the school is uneven and unsafe. In addition, the school is too far for </a:t>
            </a:r>
            <a:r>
              <a:rPr lang="en-GB" sz="800" dirty="0" err="1">
                <a:solidFill>
                  <a:schemeClr val="bg1"/>
                </a:solidFill>
              </a:rPr>
              <a:t>Jamir</a:t>
            </a:r>
            <a:r>
              <a:rPr lang="en-GB" sz="800" dirty="0">
                <a:solidFill>
                  <a:schemeClr val="bg1"/>
                </a:solidFill>
              </a:rPr>
              <a:t> to push his wheelchair up to the school.</a:t>
            </a:r>
            <a:endParaRPr lang="en-ZA" sz="800" dirty="0">
              <a:solidFill>
                <a:schemeClr val="bg1"/>
              </a:solidFill>
            </a:endParaRPr>
          </a:p>
        </p:txBody>
      </p:sp>
      <p:cxnSp>
        <p:nvCxnSpPr>
          <p:cNvPr id="20" name="Straight Connector 19">
            <a:extLst>
              <a:ext uri="{C183D7F6-B498-43B3-948B-1728B52AA6E4}">
                <adec:decorative xmlns:adec="http://schemas.microsoft.com/office/drawing/2017/decorative" val="1"/>
              </a:ext>
            </a:extLst>
          </p:cNvPr>
          <p:cNvCxnSpPr/>
          <p:nvPr/>
        </p:nvCxnSpPr>
        <p:spPr>
          <a:xfrm>
            <a:off x="5494496" y="2418007"/>
            <a:ext cx="1172336"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C183D7F6-B498-43B3-948B-1728B52AA6E4}">
                <adec:decorative xmlns:adec="http://schemas.microsoft.com/office/drawing/2017/decorative" val="1"/>
              </a:ext>
            </a:extLst>
          </p:cNvPr>
          <p:cNvPicPr/>
          <p:nvPr/>
        </p:nvPicPr>
        <p:blipFill rotWithShape="1">
          <a:blip r:embed="rId4">
            <a:extLst>
              <a:ext uri="{28A0092B-C50C-407E-A947-70E740481C1C}">
                <a14:useLocalDpi xmlns:a14="http://schemas.microsoft.com/office/drawing/2010/main" val="0"/>
              </a:ext>
            </a:extLst>
          </a:blip>
          <a:srcRect l="13851" r="15135"/>
          <a:stretch/>
        </p:blipFill>
        <p:spPr bwMode="auto">
          <a:xfrm>
            <a:off x="2566034" y="1515520"/>
            <a:ext cx="2697069" cy="2079412"/>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2303836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8E615921-2DC1-4CF0-9BC5-175938E6A34E}"/>
              </a:ext>
            </a:extLst>
          </p:cNvPr>
          <p:cNvSpPr>
            <a:spLocks noGrp="1"/>
          </p:cNvSpPr>
          <p:nvPr>
            <p:ph type="title"/>
          </p:nvPr>
        </p:nvSpPr>
        <p:spPr>
          <a:xfrm>
            <a:off x="736601" y="-228600"/>
            <a:ext cx="7696200" cy="812801"/>
          </a:xfrm>
        </p:spPr>
        <p:txBody>
          <a:bodyPr>
            <a:normAutofit/>
          </a:bodyPr>
          <a:lstStyle/>
          <a:p>
            <a:pPr algn="ctr"/>
            <a:r>
              <a:rPr lang="en-GB" sz="3000" dirty="0">
                <a:solidFill>
                  <a:srgbClr val="CD2B46"/>
                </a:solidFill>
              </a:rPr>
              <a:t>Case study 2 – </a:t>
            </a:r>
            <a:r>
              <a:rPr lang="en-GB" sz="3000" dirty="0" err="1">
                <a:solidFill>
                  <a:srgbClr val="CD2B46"/>
                </a:solidFill>
              </a:rPr>
              <a:t>Jamir</a:t>
            </a:r>
            <a:endParaRPr lang="en-GB" sz="3000" dirty="0">
              <a:solidFill>
                <a:srgbClr val="CD2B46"/>
              </a:solidFill>
            </a:endParaRPr>
          </a:p>
        </p:txBody>
      </p:sp>
      <p:pic>
        <p:nvPicPr>
          <p:cNvPr id="7" name="Picture 6" descr="Photo caption: Barrier card 3, Jamir is in front of the toilets of the school, but there are stairs and narrow doors to access the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695" y="738633"/>
            <a:ext cx="4916805" cy="3687843"/>
          </a:xfrm>
          <a:prstGeom prst="rect">
            <a:avLst/>
          </a:prstGeom>
        </p:spPr>
      </p:pic>
      <p:sp>
        <p:nvSpPr>
          <p:cNvPr id="9" name="Rectangle 8">
            <a:extLst>
              <a:ext uri="{C183D7F6-B498-43B3-948B-1728B52AA6E4}">
                <adec:decorative xmlns:adec="http://schemas.microsoft.com/office/drawing/2017/decorative" val="1"/>
              </a:ext>
            </a:extLst>
          </p:cNvPr>
          <p:cNvSpPr/>
          <p:nvPr/>
        </p:nvSpPr>
        <p:spPr>
          <a:xfrm>
            <a:off x="2802874" y="970788"/>
            <a:ext cx="1151590" cy="173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C183D7F6-B498-43B3-948B-1728B52AA6E4}">
                <adec:decorative xmlns:adec="http://schemas.microsoft.com/office/drawing/2017/decorative" val="1"/>
              </a:ext>
            </a:extLst>
          </p:cNvPr>
          <p:cNvSpPr/>
          <p:nvPr/>
        </p:nvSpPr>
        <p:spPr>
          <a:xfrm>
            <a:off x="5251679" y="1838939"/>
            <a:ext cx="1678605" cy="249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Text Box 24">
            <a:extLst>
              <a:ext uri="{C183D7F6-B498-43B3-948B-1728B52AA6E4}">
                <adec:decorative xmlns:adec="http://schemas.microsoft.com/office/drawing/2017/decorative" val="1"/>
              </a:ext>
            </a:extLst>
          </p:cNvPr>
          <p:cNvSpPr txBox="1"/>
          <p:nvPr/>
        </p:nvSpPr>
        <p:spPr>
          <a:xfrm>
            <a:off x="2815521" y="869084"/>
            <a:ext cx="1109967" cy="360786"/>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20000"/>
              </a:lnSpc>
              <a:spcAft>
                <a:spcPts val="0"/>
              </a:spcAft>
            </a:pPr>
            <a:r>
              <a:rPr lang="en-GB" sz="1300" dirty="0">
                <a:solidFill>
                  <a:srgbClr val="CD2B46"/>
                </a:solidFill>
                <a:effectLst/>
                <a:ea typeface="游明朝"/>
                <a:cs typeface="Calibri"/>
              </a:rPr>
              <a:t>Barrier Card</a:t>
            </a:r>
            <a:endParaRPr lang="en-ZA" sz="1300" dirty="0">
              <a:solidFill>
                <a:srgbClr val="000000"/>
              </a:solidFill>
              <a:effectLst/>
              <a:latin typeface="MinionPro-Regular"/>
              <a:ea typeface="游明朝"/>
              <a:cs typeface="MinionPro-Regular"/>
            </a:endParaRPr>
          </a:p>
          <a:p>
            <a:pPr>
              <a:lnSpc>
                <a:spcPct val="107000"/>
              </a:lnSpc>
              <a:spcAft>
                <a:spcPts val="800"/>
              </a:spcAft>
            </a:pPr>
            <a:r>
              <a:rPr lang="en-GB" sz="2000" dirty="0">
                <a:effectLst/>
                <a:ea typeface="Calibri"/>
                <a:cs typeface="Times New Roman"/>
              </a:rPr>
              <a:t> </a:t>
            </a:r>
            <a:endParaRPr lang="en-ZA" sz="1100" dirty="0">
              <a:effectLst/>
              <a:ea typeface="Calibri"/>
              <a:cs typeface="Times New Roman"/>
            </a:endParaRPr>
          </a:p>
        </p:txBody>
      </p:sp>
      <p:grpSp>
        <p:nvGrpSpPr>
          <p:cNvPr id="12" name="Group 11">
            <a:extLst>
              <a:ext uri="{C183D7F6-B498-43B3-948B-1728B52AA6E4}">
                <adec:decorative xmlns:adec="http://schemas.microsoft.com/office/drawing/2017/decorative" val="1"/>
              </a:ext>
            </a:extLst>
          </p:cNvPr>
          <p:cNvGrpSpPr/>
          <p:nvPr/>
        </p:nvGrpSpPr>
        <p:grpSpPr>
          <a:xfrm>
            <a:off x="5453227" y="1274089"/>
            <a:ext cx="1293745" cy="339774"/>
            <a:chOff x="0" y="0"/>
            <a:chExt cx="1894840" cy="497840"/>
          </a:xfrm>
        </p:grpSpPr>
        <p:sp>
          <p:nvSpPr>
            <p:cNvPr id="13" name="Oval 12"/>
            <p:cNvSpPr/>
            <p:nvPr/>
          </p:nvSpPr>
          <p:spPr>
            <a:xfrm>
              <a:off x="690880" y="0"/>
              <a:ext cx="497840" cy="49784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4" name="Straight Connector 13"/>
            <p:cNvCxnSpPr/>
            <p:nvPr/>
          </p:nvCxnSpPr>
          <p:spPr>
            <a:xfrm>
              <a:off x="0" y="254000"/>
              <a:ext cx="59436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300480" y="254000"/>
              <a:ext cx="59436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6" name="Text Box 29">
            <a:extLst>
              <a:ext uri="{C183D7F6-B498-43B3-948B-1728B52AA6E4}">
                <adec:decorative xmlns:adec="http://schemas.microsoft.com/office/drawing/2017/decorative" val="1"/>
              </a:ext>
            </a:extLst>
          </p:cNvPr>
          <p:cNvSpPr txBox="1"/>
          <p:nvPr/>
        </p:nvSpPr>
        <p:spPr>
          <a:xfrm>
            <a:off x="5924944" y="1203542"/>
            <a:ext cx="346470" cy="374327"/>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2500" b="1" dirty="0">
                <a:solidFill>
                  <a:srgbClr val="CD2B46"/>
                </a:solidFill>
                <a:effectLst/>
                <a:ea typeface="Calibri"/>
                <a:cs typeface="Times New Roman"/>
              </a:rPr>
              <a:t>3</a:t>
            </a:r>
            <a:endParaRPr lang="en-ZA" sz="2500" dirty="0">
              <a:effectLst/>
              <a:ea typeface="Calibri"/>
              <a:cs typeface="Times New Roman"/>
            </a:endParaRPr>
          </a:p>
        </p:txBody>
      </p:sp>
      <p:sp>
        <p:nvSpPr>
          <p:cNvPr id="17" name="Text Box 30">
            <a:extLst>
              <a:ext uri="{C183D7F6-B498-43B3-948B-1728B52AA6E4}">
                <adec:decorative xmlns:adec="http://schemas.microsoft.com/office/drawing/2017/decorative" val="1"/>
              </a:ext>
            </a:extLst>
          </p:cNvPr>
          <p:cNvSpPr txBox="1"/>
          <p:nvPr/>
        </p:nvSpPr>
        <p:spPr>
          <a:xfrm>
            <a:off x="5369728" y="1763937"/>
            <a:ext cx="1442506" cy="422798"/>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b="1" dirty="0" err="1">
                <a:solidFill>
                  <a:srgbClr val="000000"/>
                </a:solidFill>
                <a:effectLst/>
                <a:latin typeface="Calibri-Bold"/>
                <a:ea typeface="游明朝"/>
                <a:cs typeface="Calibri-Bold"/>
              </a:rPr>
              <a:t>Jamir</a:t>
            </a:r>
            <a:endParaRPr lang="en-ZA" dirty="0">
              <a:effectLst/>
              <a:ea typeface="Calibri"/>
              <a:cs typeface="Times New Roman"/>
            </a:endParaRPr>
          </a:p>
        </p:txBody>
      </p:sp>
      <p:sp>
        <p:nvSpPr>
          <p:cNvPr id="18" name="Text Box 31">
            <a:extLst>
              <a:ext uri="{C183D7F6-B498-43B3-948B-1728B52AA6E4}">
                <adec:decorative xmlns:adec="http://schemas.microsoft.com/office/drawing/2017/decorative" val="1"/>
              </a:ext>
            </a:extLst>
          </p:cNvPr>
          <p:cNvSpPr txBox="1"/>
          <p:nvPr/>
        </p:nvSpPr>
        <p:spPr>
          <a:xfrm>
            <a:off x="5369728" y="2128777"/>
            <a:ext cx="1442506" cy="275466"/>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1200" b="1" dirty="0">
                <a:solidFill>
                  <a:srgbClr val="FFFFFF"/>
                </a:solidFill>
                <a:effectLst/>
                <a:latin typeface="Calibri-Bold"/>
                <a:ea typeface="Calibri"/>
                <a:cs typeface="Calibri-Bold"/>
              </a:rPr>
              <a:t>physical disability</a:t>
            </a:r>
            <a:endParaRPr lang="en-ZA" sz="900" dirty="0">
              <a:effectLst/>
              <a:latin typeface="Segoe UI"/>
              <a:ea typeface="Calibri"/>
            </a:endParaRPr>
          </a:p>
          <a:p>
            <a:pPr>
              <a:lnSpc>
                <a:spcPct val="107000"/>
              </a:lnSpc>
              <a:spcAft>
                <a:spcPts val="800"/>
              </a:spcAft>
            </a:pPr>
            <a:r>
              <a:rPr lang="en-GB" sz="1100" dirty="0">
                <a:effectLst/>
                <a:ea typeface="Calibri"/>
                <a:cs typeface="Times New Roman"/>
              </a:rPr>
              <a:t> </a:t>
            </a:r>
            <a:endParaRPr lang="en-ZA" sz="1100" dirty="0">
              <a:effectLst/>
              <a:ea typeface="Calibri"/>
              <a:cs typeface="Times New Roman"/>
            </a:endParaRPr>
          </a:p>
        </p:txBody>
      </p:sp>
      <p:sp>
        <p:nvSpPr>
          <p:cNvPr id="19" name="Text Box 32">
            <a:extLst>
              <a:ext uri="{C183D7F6-B498-43B3-948B-1728B52AA6E4}">
                <adec:decorative xmlns:adec="http://schemas.microsoft.com/office/drawing/2017/decorative" val="1"/>
              </a:ext>
            </a:extLst>
          </p:cNvPr>
          <p:cNvSpPr txBox="1"/>
          <p:nvPr/>
        </p:nvSpPr>
        <p:spPr>
          <a:xfrm>
            <a:off x="5418196" y="2452236"/>
            <a:ext cx="1345571" cy="1583588"/>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800" dirty="0">
                <a:solidFill>
                  <a:srgbClr val="FFFFFF"/>
                </a:solidFill>
              </a:rPr>
              <a:t>When </a:t>
            </a:r>
            <a:r>
              <a:rPr lang="en-GB" sz="800" dirty="0" err="1">
                <a:solidFill>
                  <a:srgbClr val="FFFFFF"/>
                </a:solidFill>
              </a:rPr>
              <a:t>Jamir</a:t>
            </a:r>
            <a:r>
              <a:rPr lang="en-GB" sz="800" dirty="0">
                <a:solidFill>
                  <a:srgbClr val="FFFFFF"/>
                </a:solidFill>
              </a:rPr>
              <a:t> gets to school, he can access the school buildings, but doesn’t yet have the skills to move around independently in his wheelchair. In addition, the toilets have narrow doorways, steps and no lockers, so it is not possible to access them with his wheelchair.</a:t>
            </a:r>
            <a:endParaRPr lang="en-ZA" sz="800" dirty="0">
              <a:solidFill>
                <a:srgbClr val="FFFFFF"/>
              </a:solidFill>
            </a:endParaRPr>
          </a:p>
        </p:txBody>
      </p:sp>
      <p:cxnSp>
        <p:nvCxnSpPr>
          <p:cNvPr id="20" name="Straight Connector 19">
            <a:extLst>
              <a:ext uri="{C183D7F6-B498-43B3-948B-1728B52AA6E4}">
                <adec:decorative xmlns:adec="http://schemas.microsoft.com/office/drawing/2017/decorative" val="1"/>
              </a:ext>
            </a:extLst>
          </p:cNvPr>
          <p:cNvCxnSpPr/>
          <p:nvPr/>
        </p:nvCxnSpPr>
        <p:spPr>
          <a:xfrm>
            <a:off x="5494496" y="2418007"/>
            <a:ext cx="1172336"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C183D7F6-B498-43B3-948B-1728B52AA6E4}">
                <adec:decorative xmlns:adec="http://schemas.microsoft.com/office/drawing/2017/decorative" val="1"/>
              </a:ext>
            </a:extLst>
          </p:cNvPr>
          <p:cNvPicPr/>
          <p:nvPr/>
        </p:nvPicPr>
        <p:blipFill rotWithShape="1">
          <a:blip r:embed="rId4">
            <a:extLst>
              <a:ext uri="{28A0092B-C50C-407E-A947-70E740481C1C}">
                <a14:useLocalDpi xmlns:a14="http://schemas.microsoft.com/office/drawing/2010/main" val="0"/>
              </a:ext>
            </a:extLst>
          </a:blip>
          <a:srcRect l="12453" r="14526"/>
          <a:stretch/>
        </p:blipFill>
        <p:spPr bwMode="auto">
          <a:xfrm>
            <a:off x="2559049" y="1312314"/>
            <a:ext cx="2724016" cy="244062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444519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615921-2DC1-4CF0-9BC5-175938E6A34E}"/>
              </a:ext>
            </a:extLst>
          </p:cNvPr>
          <p:cNvSpPr>
            <a:spLocks noGrp="1"/>
          </p:cNvSpPr>
          <p:nvPr>
            <p:ph type="title"/>
          </p:nvPr>
        </p:nvSpPr>
        <p:spPr>
          <a:xfrm>
            <a:off x="736601" y="-228600"/>
            <a:ext cx="7696200" cy="812801"/>
          </a:xfrm>
        </p:spPr>
        <p:txBody>
          <a:bodyPr>
            <a:normAutofit/>
          </a:bodyPr>
          <a:lstStyle/>
          <a:p>
            <a:pPr algn="ctr"/>
            <a:r>
              <a:rPr lang="en-GB" sz="3000" dirty="0">
                <a:solidFill>
                  <a:srgbClr val="CD2B46"/>
                </a:solidFill>
              </a:rPr>
              <a:t>Case study 2 – </a:t>
            </a:r>
            <a:r>
              <a:rPr lang="en-GB" sz="3000" dirty="0" err="1">
                <a:solidFill>
                  <a:srgbClr val="CD2B46"/>
                </a:solidFill>
              </a:rPr>
              <a:t>Jamir</a:t>
            </a:r>
            <a:endParaRPr lang="en-GB" sz="3000" dirty="0">
              <a:solidFill>
                <a:srgbClr val="CD2B46"/>
              </a:solidFill>
            </a:endParaRPr>
          </a:p>
        </p:txBody>
      </p:sp>
      <p:pic>
        <p:nvPicPr>
          <p:cNvPr id="8" name="Picture 7" descr="Photo caption: Barrier 4, Jamir is in the school yard, and children are playing football without noticing hi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695" y="738633"/>
            <a:ext cx="4916805" cy="3687843"/>
          </a:xfrm>
          <a:prstGeom prst="rect">
            <a:avLst/>
          </a:prstGeom>
        </p:spPr>
      </p:pic>
      <p:sp>
        <p:nvSpPr>
          <p:cNvPr id="10" name="Rectangle 9">
            <a:extLst>
              <a:ext uri="{C183D7F6-B498-43B3-948B-1728B52AA6E4}">
                <adec:decorative xmlns:adec="http://schemas.microsoft.com/office/drawing/2017/decorative" val="1"/>
              </a:ext>
            </a:extLst>
          </p:cNvPr>
          <p:cNvSpPr/>
          <p:nvPr/>
        </p:nvSpPr>
        <p:spPr>
          <a:xfrm>
            <a:off x="2802874" y="970788"/>
            <a:ext cx="1151590" cy="173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a:extLst>
              <a:ext uri="{C183D7F6-B498-43B3-948B-1728B52AA6E4}">
                <adec:decorative xmlns:adec="http://schemas.microsoft.com/office/drawing/2017/decorative" val="1"/>
              </a:ext>
            </a:extLst>
          </p:cNvPr>
          <p:cNvSpPr/>
          <p:nvPr/>
        </p:nvSpPr>
        <p:spPr>
          <a:xfrm>
            <a:off x="5251679" y="1838939"/>
            <a:ext cx="1678605" cy="249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24"/>
          <p:cNvSpPr txBox="1"/>
          <p:nvPr/>
        </p:nvSpPr>
        <p:spPr>
          <a:xfrm>
            <a:off x="2815521" y="877551"/>
            <a:ext cx="1109967" cy="360786"/>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20000"/>
              </a:lnSpc>
              <a:spcAft>
                <a:spcPts val="0"/>
              </a:spcAft>
            </a:pPr>
            <a:r>
              <a:rPr lang="en-GB" sz="1300" dirty="0">
                <a:solidFill>
                  <a:srgbClr val="CD2B46"/>
                </a:solidFill>
                <a:effectLst/>
                <a:ea typeface="游明朝"/>
                <a:cs typeface="Calibri"/>
              </a:rPr>
              <a:t>Barrier Card</a:t>
            </a:r>
            <a:endParaRPr lang="en-ZA" sz="1300" dirty="0">
              <a:solidFill>
                <a:srgbClr val="000000"/>
              </a:solidFill>
              <a:effectLst/>
              <a:latin typeface="MinionPro-Regular"/>
              <a:ea typeface="游明朝"/>
              <a:cs typeface="MinionPro-Regular"/>
            </a:endParaRPr>
          </a:p>
          <a:p>
            <a:pPr>
              <a:lnSpc>
                <a:spcPct val="107000"/>
              </a:lnSpc>
              <a:spcAft>
                <a:spcPts val="800"/>
              </a:spcAft>
            </a:pPr>
            <a:r>
              <a:rPr lang="en-GB" sz="2000" dirty="0">
                <a:effectLst/>
                <a:ea typeface="Calibri"/>
                <a:cs typeface="Times New Roman"/>
              </a:rPr>
              <a:t> </a:t>
            </a:r>
            <a:endParaRPr lang="en-ZA" sz="1100" dirty="0">
              <a:effectLst/>
              <a:ea typeface="Calibri"/>
              <a:cs typeface="Times New Roman"/>
            </a:endParaRPr>
          </a:p>
        </p:txBody>
      </p:sp>
      <p:grpSp>
        <p:nvGrpSpPr>
          <p:cNvPr id="13" name="Group 12">
            <a:extLst>
              <a:ext uri="{C183D7F6-B498-43B3-948B-1728B52AA6E4}">
                <adec:decorative xmlns:adec="http://schemas.microsoft.com/office/drawing/2017/decorative" val="1"/>
              </a:ext>
            </a:extLst>
          </p:cNvPr>
          <p:cNvGrpSpPr/>
          <p:nvPr/>
        </p:nvGrpSpPr>
        <p:grpSpPr>
          <a:xfrm>
            <a:off x="5453227" y="1274089"/>
            <a:ext cx="1293745" cy="339774"/>
            <a:chOff x="0" y="0"/>
            <a:chExt cx="1894840" cy="497840"/>
          </a:xfrm>
        </p:grpSpPr>
        <p:sp>
          <p:nvSpPr>
            <p:cNvPr id="14" name="Oval 13"/>
            <p:cNvSpPr/>
            <p:nvPr/>
          </p:nvSpPr>
          <p:spPr>
            <a:xfrm>
              <a:off x="690880" y="0"/>
              <a:ext cx="497840" cy="49784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5" name="Straight Connector 14"/>
            <p:cNvCxnSpPr/>
            <p:nvPr/>
          </p:nvCxnSpPr>
          <p:spPr>
            <a:xfrm>
              <a:off x="0" y="254000"/>
              <a:ext cx="59436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300480" y="254000"/>
              <a:ext cx="59436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7" name="Text Box 29"/>
          <p:cNvSpPr txBox="1"/>
          <p:nvPr/>
        </p:nvSpPr>
        <p:spPr>
          <a:xfrm>
            <a:off x="5916477" y="1203542"/>
            <a:ext cx="346470" cy="374327"/>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2500" b="1" dirty="0">
                <a:solidFill>
                  <a:srgbClr val="CD2B46"/>
                </a:solidFill>
                <a:effectLst/>
                <a:ea typeface="Calibri"/>
                <a:cs typeface="Times New Roman"/>
              </a:rPr>
              <a:t>4</a:t>
            </a:r>
            <a:endParaRPr lang="en-ZA" sz="2500" dirty="0">
              <a:effectLst/>
              <a:ea typeface="Calibri"/>
              <a:cs typeface="Times New Roman"/>
            </a:endParaRPr>
          </a:p>
        </p:txBody>
      </p:sp>
      <p:sp>
        <p:nvSpPr>
          <p:cNvPr id="18" name="Text Box 30"/>
          <p:cNvSpPr txBox="1"/>
          <p:nvPr/>
        </p:nvSpPr>
        <p:spPr>
          <a:xfrm>
            <a:off x="5369728" y="1772404"/>
            <a:ext cx="1442506" cy="422798"/>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b="1" dirty="0" err="1">
                <a:solidFill>
                  <a:srgbClr val="000000"/>
                </a:solidFill>
                <a:effectLst/>
                <a:latin typeface="Calibri-Bold"/>
                <a:ea typeface="游明朝"/>
                <a:cs typeface="Calibri-Bold"/>
              </a:rPr>
              <a:t>Jamir</a:t>
            </a:r>
            <a:endParaRPr lang="en-ZA" dirty="0">
              <a:effectLst/>
              <a:ea typeface="Calibri"/>
              <a:cs typeface="Times New Roman"/>
            </a:endParaRPr>
          </a:p>
        </p:txBody>
      </p:sp>
      <p:sp>
        <p:nvSpPr>
          <p:cNvPr id="19" name="Text Box 31"/>
          <p:cNvSpPr txBox="1"/>
          <p:nvPr/>
        </p:nvSpPr>
        <p:spPr>
          <a:xfrm>
            <a:off x="5369728" y="2137244"/>
            <a:ext cx="1442506" cy="275466"/>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1200" b="1" dirty="0">
                <a:solidFill>
                  <a:srgbClr val="FFFFFF"/>
                </a:solidFill>
                <a:effectLst/>
                <a:latin typeface="Calibri-Bold"/>
                <a:ea typeface="Calibri"/>
                <a:cs typeface="Calibri-Bold"/>
              </a:rPr>
              <a:t>physical disability</a:t>
            </a:r>
            <a:endParaRPr lang="en-ZA" sz="900" dirty="0">
              <a:effectLst/>
              <a:latin typeface="Segoe UI"/>
              <a:ea typeface="Calibri"/>
            </a:endParaRPr>
          </a:p>
          <a:p>
            <a:pPr>
              <a:lnSpc>
                <a:spcPct val="107000"/>
              </a:lnSpc>
              <a:spcAft>
                <a:spcPts val="800"/>
              </a:spcAft>
            </a:pPr>
            <a:r>
              <a:rPr lang="en-GB" sz="1100" dirty="0">
                <a:effectLst/>
                <a:ea typeface="Calibri"/>
                <a:cs typeface="Times New Roman"/>
              </a:rPr>
              <a:t> </a:t>
            </a:r>
            <a:endParaRPr lang="en-ZA" sz="1100" dirty="0">
              <a:effectLst/>
              <a:ea typeface="Calibri"/>
              <a:cs typeface="Times New Roman"/>
            </a:endParaRPr>
          </a:p>
        </p:txBody>
      </p:sp>
      <p:sp>
        <p:nvSpPr>
          <p:cNvPr id="20" name="Text Box 32"/>
          <p:cNvSpPr txBox="1"/>
          <p:nvPr/>
        </p:nvSpPr>
        <p:spPr>
          <a:xfrm>
            <a:off x="5418196" y="2460703"/>
            <a:ext cx="1345571" cy="1583588"/>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800" dirty="0">
                <a:solidFill>
                  <a:srgbClr val="FFFFFF"/>
                </a:solidFill>
              </a:rPr>
              <a:t>Other children tease him as he is the only child with a disability in the school, and he wants to drop out.</a:t>
            </a:r>
            <a:endParaRPr lang="en-ZA" sz="800" dirty="0">
              <a:solidFill>
                <a:srgbClr val="FFFFFF"/>
              </a:solidFill>
            </a:endParaRPr>
          </a:p>
        </p:txBody>
      </p:sp>
      <p:cxnSp>
        <p:nvCxnSpPr>
          <p:cNvPr id="21" name="Straight Connector 20">
            <a:extLst>
              <a:ext uri="{C183D7F6-B498-43B3-948B-1728B52AA6E4}">
                <adec:decorative xmlns:adec="http://schemas.microsoft.com/office/drawing/2017/decorative" val="1"/>
              </a:ext>
            </a:extLst>
          </p:cNvPr>
          <p:cNvCxnSpPr/>
          <p:nvPr/>
        </p:nvCxnSpPr>
        <p:spPr>
          <a:xfrm>
            <a:off x="5494496" y="2426474"/>
            <a:ext cx="1172336"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C183D7F6-B498-43B3-948B-1728B52AA6E4}">
                <adec:decorative xmlns:adec="http://schemas.microsoft.com/office/drawing/2017/decorative" val="1"/>
              </a:ext>
            </a:extLst>
          </p:cNvPr>
          <p:cNvPicPr/>
          <p:nvPr/>
        </p:nvPicPr>
        <p:blipFill rotWithShape="1">
          <a:blip r:embed="rId4">
            <a:extLst>
              <a:ext uri="{28A0092B-C50C-407E-A947-70E740481C1C}">
                <a14:useLocalDpi xmlns:a14="http://schemas.microsoft.com/office/drawing/2010/main" val="0"/>
              </a:ext>
            </a:extLst>
          </a:blip>
          <a:srcRect l="14257" r="18221"/>
          <a:stretch/>
        </p:blipFill>
        <p:spPr bwMode="auto">
          <a:xfrm>
            <a:off x="2571750" y="1474074"/>
            <a:ext cx="2677583" cy="241846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059399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8E615921-2DC1-4CF0-9BC5-175938E6A34E}"/>
              </a:ext>
            </a:extLst>
          </p:cNvPr>
          <p:cNvSpPr>
            <a:spLocks noGrp="1"/>
          </p:cNvSpPr>
          <p:nvPr>
            <p:ph type="title"/>
          </p:nvPr>
        </p:nvSpPr>
        <p:spPr>
          <a:xfrm>
            <a:off x="736601" y="-228600"/>
            <a:ext cx="7696200" cy="812801"/>
          </a:xfrm>
        </p:spPr>
        <p:txBody>
          <a:bodyPr>
            <a:normAutofit/>
          </a:bodyPr>
          <a:lstStyle/>
          <a:p>
            <a:pPr algn="ctr"/>
            <a:r>
              <a:rPr lang="en-GB" sz="3000" dirty="0">
                <a:solidFill>
                  <a:srgbClr val="CD2B46"/>
                </a:solidFill>
              </a:rPr>
              <a:t>Case study 2 – </a:t>
            </a:r>
            <a:r>
              <a:rPr lang="en-GB" sz="3000" dirty="0" err="1">
                <a:solidFill>
                  <a:srgbClr val="CD2B46"/>
                </a:solidFill>
              </a:rPr>
              <a:t>Jamir</a:t>
            </a:r>
            <a:endParaRPr lang="en-GB" sz="3000" dirty="0">
              <a:solidFill>
                <a:srgbClr val="CD2B46"/>
              </a:solidFill>
            </a:endParaRPr>
          </a:p>
        </p:txBody>
      </p:sp>
      <p:pic>
        <p:nvPicPr>
          <p:cNvPr id="7" name="Picture 6" descr="Photo caption: Barrier 5, Jamir smiling with his friends, his teacher is behind the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695" y="738633"/>
            <a:ext cx="4916805" cy="3687843"/>
          </a:xfrm>
          <a:prstGeom prst="rect">
            <a:avLst/>
          </a:prstGeom>
        </p:spPr>
      </p:pic>
      <p:sp>
        <p:nvSpPr>
          <p:cNvPr id="9" name="Rectangle 8">
            <a:extLst>
              <a:ext uri="{C183D7F6-B498-43B3-948B-1728B52AA6E4}">
                <adec:decorative xmlns:adec="http://schemas.microsoft.com/office/drawing/2017/decorative" val="1"/>
              </a:ext>
            </a:extLst>
          </p:cNvPr>
          <p:cNvSpPr/>
          <p:nvPr/>
        </p:nvSpPr>
        <p:spPr>
          <a:xfrm>
            <a:off x="2802874" y="970788"/>
            <a:ext cx="1151590" cy="173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C183D7F6-B498-43B3-948B-1728B52AA6E4}">
                <adec:decorative xmlns:adec="http://schemas.microsoft.com/office/drawing/2017/decorative" val="1"/>
              </a:ext>
            </a:extLst>
          </p:cNvPr>
          <p:cNvSpPr/>
          <p:nvPr/>
        </p:nvSpPr>
        <p:spPr>
          <a:xfrm>
            <a:off x="5251679" y="1838939"/>
            <a:ext cx="1678605" cy="249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Text Box 24">
            <a:extLst>
              <a:ext uri="{C183D7F6-B498-43B3-948B-1728B52AA6E4}">
                <adec:decorative xmlns:adec="http://schemas.microsoft.com/office/drawing/2017/decorative" val="1"/>
              </a:ext>
            </a:extLst>
          </p:cNvPr>
          <p:cNvSpPr txBox="1"/>
          <p:nvPr/>
        </p:nvSpPr>
        <p:spPr>
          <a:xfrm>
            <a:off x="2815521" y="877551"/>
            <a:ext cx="1109967" cy="360786"/>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20000"/>
              </a:lnSpc>
              <a:spcAft>
                <a:spcPts val="0"/>
              </a:spcAft>
            </a:pPr>
            <a:r>
              <a:rPr lang="en-GB" sz="1300" dirty="0">
                <a:solidFill>
                  <a:srgbClr val="CD2B46"/>
                </a:solidFill>
                <a:effectLst/>
                <a:ea typeface="游明朝"/>
                <a:cs typeface="Calibri"/>
              </a:rPr>
              <a:t>Barrier Card</a:t>
            </a:r>
            <a:endParaRPr lang="en-ZA" sz="1300" dirty="0">
              <a:solidFill>
                <a:srgbClr val="000000"/>
              </a:solidFill>
              <a:effectLst/>
              <a:latin typeface="MinionPro-Regular"/>
              <a:ea typeface="游明朝"/>
              <a:cs typeface="MinionPro-Regular"/>
            </a:endParaRPr>
          </a:p>
          <a:p>
            <a:pPr>
              <a:lnSpc>
                <a:spcPct val="107000"/>
              </a:lnSpc>
              <a:spcAft>
                <a:spcPts val="800"/>
              </a:spcAft>
            </a:pPr>
            <a:r>
              <a:rPr lang="en-GB" sz="2000" dirty="0">
                <a:effectLst/>
                <a:ea typeface="Calibri"/>
                <a:cs typeface="Times New Roman"/>
              </a:rPr>
              <a:t> </a:t>
            </a:r>
            <a:endParaRPr lang="en-ZA" sz="1100" dirty="0">
              <a:effectLst/>
              <a:ea typeface="Calibri"/>
              <a:cs typeface="Times New Roman"/>
            </a:endParaRPr>
          </a:p>
        </p:txBody>
      </p:sp>
      <p:grpSp>
        <p:nvGrpSpPr>
          <p:cNvPr id="12" name="Group 11">
            <a:extLst>
              <a:ext uri="{C183D7F6-B498-43B3-948B-1728B52AA6E4}">
                <adec:decorative xmlns:adec="http://schemas.microsoft.com/office/drawing/2017/decorative" val="1"/>
              </a:ext>
            </a:extLst>
          </p:cNvPr>
          <p:cNvGrpSpPr/>
          <p:nvPr/>
        </p:nvGrpSpPr>
        <p:grpSpPr>
          <a:xfrm>
            <a:off x="5453227" y="1274089"/>
            <a:ext cx="1293745" cy="339774"/>
            <a:chOff x="0" y="0"/>
            <a:chExt cx="1894840" cy="497840"/>
          </a:xfrm>
        </p:grpSpPr>
        <p:sp>
          <p:nvSpPr>
            <p:cNvPr id="13" name="Oval 12"/>
            <p:cNvSpPr/>
            <p:nvPr/>
          </p:nvSpPr>
          <p:spPr>
            <a:xfrm>
              <a:off x="690880" y="0"/>
              <a:ext cx="497840" cy="49784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4" name="Straight Connector 13"/>
            <p:cNvCxnSpPr/>
            <p:nvPr/>
          </p:nvCxnSpPr>
          <p:spPr>
            <a:xfrm>
              <a:off x="0" y="254000"/>
              <a:ext cx="59436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300480" y="254000"/>
              <a:ext cx="59436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6" name="Text Box 29">
            <a:extLst>
              <a:ext uri="{C183D7F6-B498-43B3-948B-1728B52AA6E4}">
                <adec:decorative xmlns:adec="http://schemas.microsoft.com/office/drawing/2017/decorative" val="1"/>
              </a:ext>
            </a:extLst>
          </p:cNvPr>
          <p:cNvSpPr txBox="1"/>
          <p:nvPr/>
        </p:nvSpPr>
        <p:spPr>
          <a:xfrm>
            <a:off x="5916477" y="1203542"/>
            <a:ext cx="346470" cy="374327"/>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2500" b="1" dirty="0">
                <a:solidFill>
                  <a:srgbClr val="CD2B46"/>
                </a:solidFill>
                <a:effectLst/>
                <a:ea typeface="Calibri"/>
                <a:cs typeface="Times New Roman"/>
              </a:rPr>
              <a:t>5</a:t>
            </a:r>
            <a:endParaRPr lang="en-ZA" sz="2500" dirty="0">
              <a:effectLst/>
              <a:ea typeface="Calibri"/>
              <a:cs typeface="Times New Roman"/>
            </a:endParaRPr>
          </a:p>
        </p:txBody>
      </p:sp>
      <p:sp>
        <p:nvSpPr>
          <p:cNvPr id="17" name="Text Box 30">
            <a:extLst>
              <a:ext uri="{C183D7F6-B498-43B3-948B-1728B52AA6E4}">
                <adec:decorative xmlns:adec="http://schemas.microsoft.com/office/drawing/2017/decorative" val="1"/>
              </a:ext>
            </a:extLst>
          </p:cNvPr>
          <p:cNvSpPr txBox="1"/>
          <p:nvPr/>
        </p:nvSpPr>
        <p:spPr>
          <a:xfrm>
            <a:off x="5369728" y="1772404"/>
            <a:ext cx="1442506" cy="422798"/>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b="1" dirty="0" err="1">
                <a:solidFill>
                  <a:srgbClr val="000000"/>
                </a:solidFill>
                <a:effectLst/>
                <a:latin typeface="Calibri-Bold"/>
                <a:ea typeface="游明朝"/>
                <a:cs typeface="Calibri-Bold"/>
              </a:rPr>
              <a:t>Jamir</a:t>
            </a:r>
            <a:endParaRPr lang="en-ZA" dirty="0">
              <a:effectLst/>
              <a:ea typeface="Calibri"/>
              <a:cs typeface="Times New Roman"/>
            </a:endParaRPr>
          </a:p>
        </p:txBody>
      </p:sp>
      <p:sp>
        <p:nvSpPr>
          <p:cNvPr id="18" name="Text Box 31">
            <a:extLst>
              <a:ext uri="{C183D7F6-B498-43B3-948B-1728B52AA6E4}">
                <adec:decorative xmlns:adec="http://schemas.microsoft.com/office/drawing/2017/decorative" val="1"/>
              </a:ext>
            </a:extLst>
          </p:cNvPr>
          <p:cNvSpPr txBox="1"/>
          <p:nvPr/>
        </p:nvSpPr>
        <p:spPr>
          <a:xfrm>
            <a:off x="5369728" y="2137244"/>
            <a:ext cx="1442506" cy="275466"/>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1200" b="1" dirty="0">
                <a:solidFill>
                  <a:srgbClr val="FFFFFF"/>
                </a:solidFill>
                <a:effectLst/>
                <a:latin typeface="Calibri-Bold"/>
                <a:ea typeface="Calibri"/>
                <a:cs typeface="Calibri-Bold"/>
              </a:rPr>
              <a:t>physical disability</a:t>
            </a:r>
            <a:endParaRPr lang="en-ZA" sz="900" dirty="0">
              <a:effectLst/>
              <a:latin typeface="Segoe UI"/>
              <a:ea typeface="Calibri"/>
            </a:endParaRPr>
          </a:p>
          <a:p>
            <a:pPr>
              <a:lnSpc>
                <a:spcPct val="107000"/>
              </a:lnSpc>
              <a:spcAft>
                <a:spcPts val="800"/>
              </a:spcAft>
            </a:pPr>
            <a:r>
              <a:rPr lang="en-GB" sz="1100" dirty="0">
                <a:effectLst/>
                <a:ea typeface="Calibri"/>
                <a:cs typeface="Times New Roman"/>
              </a:rPr>
              <a:t> </a:t>
            </a:r>
            <a:endParaRPr lang="en-ZA" sz="1100" dirty="0">
              <a:effectLst/>
              <a:ea typeface="Calibri"/>
              <a:cs typeface="Times New Roman"/>
            </a:endParaRPr>
          </a:p>
        </p:txBody>
      </p:sp>
      <p:sp>
        <p:nvSpPr>
          <p:cNvPr id="19" name="Text Box 32">
            <a:extLst>
              <a:ext uri="{C183D7F6-B498-43B3-948B-1728B52AA6E4}">
                <adec:decorative xmlns:adec="http://schemas.microsoft.com/office/drawing/2017/decorative" val="1"/>
              </a:ext>
            </a:extLst>
          </p:cNvPr>
          <p:cNvSpPr txBox="1"/>
          <p:nvPr/>
        </p:nvSpPr>
        <p:spPr>
          <a:xfrm>
            <a:off x="5418196" y="2460703"/>
            <a:ext cx="1345571" cy="1583588"/>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800" dirty="0" err="1">
                <a:solidFill>
                  <a:srgbClr val="FFFFFF"/>
                </a:solidFill>
              </a:rPr>
              <a:t>Jamir</a:t>
            </a:r>
            <a:r>
              <a:rPr lang="en-GB" sz="800" dirty="0">
                <a:solidFill>
                  <a:srgbClr val="FFFFFF"/>
                </a:solidFill>
              </a:rPr>
              <a:t> has now made a group of friends, but he has fallen so far behind academically, that it is difficult to keep up with lessons.</a:t>
            </a:r>
            <a:endParaRPr lang="en-ZA" sz="800" dirty="0">
              <a:solidFill>
                <a:srgbClr val="FFFFFF"/>
              </a:solidFill>
            </a:endParaRPr>
          </a:p>
        </p:txBody>
      </p:sp>
      <p:cxnSp>
        <p:nvCxnSpPr>
          <p:cNvPr id="20" name="Straight Connector 19">
            <a:extLst>
              <a:ext uri="{C183D7F6-B498-43B3-948B-1728B52AA6E4}">
                <adec:decorative xmlns:adec="http://schemas.microsoft.com/office/drawing/2017/decorative" val="1"/>
              </a:ext>
            </a:extLst>
          </p:cNvPr>
          <p:cNvCxnSpPr/>
          <p:nvPr/>
        </p:nvCxnSpPr>
        <p:spPr>
          <a:xfrm>
            <a:off x="5494496" y="2426474"/>
            <a:ext cx="1172336"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C183D7F6-B498-43B3-948B-1728B52AA6E4}">
                <adec:decorative xmlns:adec="http://schemas.microsoft.com/office/drawing/2017/decorative" val="1"/>
              </a:ext>
            </a:extLst>
          </p:cNvPr>
          <p:cNvPicPr/>
          <p:nvPr/>
        </p:nvPicPr>
        <p:blipFill rotWithShape="1">
          <a:blip r:embed="rId4">
            <a:extLst>
              <a:ext uri="{28A0092B-C50C-407E-A947-70E740481C1C}">
                <a14:useLocalDpi xmlns:a14="http://schemas.microsoft.com/office/drawing/2010/main" val="0"/>
              </a:ext>
            </a:extLst>
          </a:blip>
          <a:srcRect l="12281" r="7368"/>
          <a:stretch/>
        </p:blipFill>
        <p:spPr bwMode="auto">
          <a:xfrm>
            <a:off x="2542116" y="1390825"/>
            <a:ext cx="2766484" cy="2610931"/>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490141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4" name="Title 3"/>
          <p:cNvSpPr>
            <a:spLocks noGrp="1"/>
          </p:cNvSpPr>
          <p:nvPr>
            <p:ph type="title"/>
          </p:nvPr>
        </p:nvSpPr>
        <p:spPr>
          <a:xfrm>
            <a:off x="736600" y="140851"/>
            <a:ext cx="8226749" cy="786250"/>
          </a:xfrm>
        </p:spPr>
        <p:txBody>
          <a:bodyPr>
            <a:normAutofit/>
          </a:bodyPr>
          <a:lstStyle/>
          <a:p>
            <a:r>
              <a:rPr lang="en-US" sz="3000" dirty="0">
                <a:solidFill>
                  <a:schemeClr val="bg1"/>
                </a:solidFill>
              </a:rPr>
              <a:t>What we will cover today: </a:t>
            </a:r>
            <a:endParaRPr lang="en-GB" sz="3000" dirty="0">
              <a:solidFill>
                <a:schemeClr val="bg1"/>
              </a:solidFill>
            </a:endParaRPr>
          </a:p>
        </p:txBody>
      </p:sp>
      <p:sp>
        <p:nvSpPr>
          <p:cNvPr id="5" name="Content Placeholder 4"/>
          <p:cNvSpPr>
            <a:spLocks noGrp="1"/>
          </p:cNvSpPr>
          <p:nvPr>
            <p:ph idx="1"/>
          </p:nvPr>
        </p:nvSpPr>
        <p:spPr>
          <a:xfrm>
            <a:off x="647701" y="1049829"/>
            <a:ext cx="3200399" cy="3420572"/>
          </a:xfrm>
        </p:spPr>
        <p:txBody>
          <a:bodyPr vert="horz" lIns="91440" tIns="45721" rIns="91440" bIns="0" rtlCol="0" anchor="t">
            <a:normAutofit/>
          </a:bodyPr>
          <a:lstStyle/>
          <a:p>
            <a:pPr lvl="1"/>
            <a:endParaRPr lang="en-US" sz="2000" dirty="0"/>
          </a:p>
          <a:p>
            <a:pPr>
              <a:buClr>
                <a:srgbClr val="CD2B46"/>
              </a:buClr>
              <a:buFont typeface="Arial" panose="020B0604020202020204" pitchFamily="34" charset="0"/>
              <a:buChar char="•"/>
            </a:pPr>
            <a:r>
              <a:rPr lang="en-US" sz="2000" dirty="0"/>
              <a:t>Key principles &amp; strategies from the Convention on the Rights of Persons with Disabilities</a:t>
            </a:r>
          </a:p>
          <a:p>
            <a:pPr marL="342273" indent="-342273">
              <a:buClr>
                <a:srgbClr val="CD2B46"/>
              </a:buClr>
              <a:buFont typeface="Arial" panose="020B0604020202020204" pitchFamily="34" charset="0"/>
              <a:buChar char="•"/>
            </a:pPr>
            <a:r>
              <a:rPr lang="en-US" sz="2000" dirty="0"/>
              <a:t>Strategies to foster inclusion of persons with disabilities</a:t>
            </a:r>
            <a:endParaRPr lang="en-US" sz="2000" dirty="0">
              <a:cs typeface="Arial"/>
            </a:endParaRPr>
          </a:p>
        </p:txBody>
      </p:sp>
      <p:pic>
        <p:nvPicPr>
          <p:cNvPr id="7" name="Picture 6" descr="Photo caption: UNHCR’s Head of Sub-Office in Aleppo, Takashima Yumiko discuss with Subhi, a seven-year-old who is visually impaired, at a centre the Sabil neighbourhood of Aleppo."/>
          <p:cNvPicPr>
            <a:picLocks noChangeAspect="1"/>
          </p:cNvPicPr>
          <p:nvPr/>
        </p:nvPicPr>
        <p:blipFill>
          <a:blip r:embed="rId4"/>
          <a:srcRect/>
          <a:stretch/>
        </p:blipFill>
        <p:spPr>
          <a:xfrm>
            <a:off x="4104692" y="1445333"/>
            <a:ext cx="4147715" cy="2768355"/>
          </a:xfrm>
          <a:prstGeom prst="rect">
            <a:avLst/>
          </a:prstGeom>
        </p:spPr>
      </p:pic>
      <p:sp>
        <p:nvSpPr>
          <p:cNvPr id="8" name="Rectangle 7">
            <a:extLst>
              <a:ext uri="{FF2B5EF4-FFF2-40B4-BE49-F238E27FC236}">
                <a16:creationId xmlns:a16="http://schemas.microsoft.com/office/drawing/2014/main" id="{661483B6-809A-4FF7-8A38-745DE112A632}"/>
              </a:ext>
            </a:extLst>
          </p:cNvPr>
          <p:cNvSpPr/>
          <p:nvPr/>
        </p:nvSpPr>
        <p:spPr>
          <a:xfrm>
            <a:off x="4406196" y="4216294"/>
            <a:ext cx="3608209" cy="261610"/>
          </a:xfrm>
          <a:prstGeom prst="rect">
            <a:avLst/>
          </a:prstGeom>
        </p:spPr>
        <p:txBody>
          <a:bodyPr wrap="square">
            <a:spAutoFit/>
          </a:bodyPr>
          <a:lstStyle/>
          <a:p>
            <a:pPr algn="ctr"/>
            <a:r>
              <a:rPr lang="en-GB" sz="1100" dirty="0"/>
              <a:t>Photo: © UNHCR/</a:t>
            </a:r>
            <a:r>
              <a:rPr lang="en-GB" sz="1100" dirty="0" err="1"/>
              <a:t>Antwan</a:t>
            </a:r>
            <a:r>
              <a:rPr lang="en-GB" sz="1100" dirty="0"/>
              <a:t> </a:t>
            </a:r>
            <a:r>
              <a:rPr lang="en-GB" sz="1100" dirty="0" err="1"/>
              <a:t>Chnkdji</a:t>
            </a:r>
            <a:endParaRPr lang="en-GB" sz="1100" dirty="0"/>
          </a:p>
        </p:txBody>
      </p:sp>
    </p:spTree>
    <p:extLst>
      <p:ext uri="{BB962C8B-B14F-4D97-AF65-F5344CB8AC3E}">
        <p14:creationId xmlns:p14="http://schemas.microsoft.com/office/powerpoint/2010/main" val="2293660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0AC1D-4D4B-4EE7-93CD-ED53B93BF246}"/>
              </a:ext>
            </a:extLst>
          </p:cNvPr>
          <p:cNvSpPr>
            <a:spLocks noGrp="1"/>
          </p:cNvSpPr>
          <p:nvPr>
            <p:ph type="title"/>
          </p:nvPr>
        </p:nvSpPr>
        <p:spPr>
          <a:xfrm>
            <a:off x="209036" y="-24250"/>
            <a:ext cx="8754313" cy="968351"/>
          </a:xfrm>
        </p:spPr>
        <p:txBody>
          <a:bodyPr>
            <a:normAutofit/>
          </a:bodyPr>
          <a:lstStyle/>
          <a:p>
            <a:pPr algn="ctr"/>
            <a:r>
              <a:rPr lang="en-GB" sz="3000" dirty="0">
                <a:solidFill>
                  <a:srgbClr val="CD2B46"/>
                </a:solidFill>
              </a:rPr>
              <a:t>Case study 2 – </a:t>
            </a:r>
            <a:r>
              <a:rPr lang="en-GB" sz="3000" dirty="0" err="1">
                <a:solidFill>
                  <a:srgbClr val="CD2B46"/>
                </a:solidFill>
              </a:rPr>
              <a:t>Jamir</a:t>
            </a:r>
            <a:endParaRPr lang="en-GB" sz="3000" dirty="0">
              <a:solidFill>
                <a:srgbClr val="CD2B46"/>
              </a:solidFill>
            </a:endParaRPr>
          </a:p>
        </p:txBody>
      </p:sp>
      <p:sp>
        <p:nvSpPr>
          <p:cNvPr id="4" name="Content Placeholder 3">
            <a:extLst>
              <a:ext uri="{FF2B5EF4-FFF2-40B4-BE49-F238E27FC236}">
                <a16:creationId xmlns:a16="http://schemas.microsoft.com/office/drawing/2014/main" id="{57870754-345B-4529-ACB6-C705E098F835}"/>
              </a:ext>
            </a:extLst>
          </p:cNvPr>
          <p:cNvSpPr>
            <a:spLocks noGrp="1"/>
          </p:cNvSpPr>
          <p:nvPr>
            <p:ph sz="half" idx="1"/>
          </p:nvPr>
        </p:nvSpPr>
        <p:spPr>
          <a:xfrm>
            <a:off x="736600" y="1525588"/>
            <a:ext cx="3911599" cy="2786361"/>
          </a:xfrm>
          <a:solidFill>
            <a:srgbClr val="92D050"/>
          </a:solidFill>
        </p:spPr>
        <p:txBody>
          <a:bodyPr vert="horz" lIns="91440" tIns="45720" rIns="91440" bIns="0" rtlCol="0" anchor="ctr">
            <a:normAutofit fontScale="40000" lnSpcReduction="20000"/>
          </a:bodyPr>
          <a:lstStyle/>
          <a:p>
            <a:pPr marL="342900" indent="-342900"/>
            <a:r>
              <a:rPr lang="en-GB" sz="3000" b="1" dirty="0"/>
              <a:t>Assistive devices</a:t>
            </a:r>
            <a:r>
              <a:rPr lang="en-GB" sz="3000" dirty="0"/>
              <a:t>. Provide </a:t>
            </a:r>
            <a:r>
              <a:rPr lang="en-GB" sz="3000" dirty="0" err="1"/>
              <a:t>Jamir</a:t>
            </a:r>
            <a:r>
              <a:rPr lang="en-GB" sz="3000" dirty="0"/>
              <a:t> with a wheelchair.</a:t>
            </a:r>
            <a:endParaRPr lang="en-US" sz="3000" dirty="0"/>
          </a:p>
          <a:p>
            <a:pPr marL="342900" indent="-342900"/>
            <a:r>
              <a:rPr lang="en-GB" sz="3000" b="1" dirty="0"/>
              <a:t>Individual empowerment</a:t>
            </a:r>
            <a:r>
              <a:rPr lang="en-GB" sz="3000" dirty="0"/>
              <a:t>. Provide </a:t>
            </a:r>
            <a:r>
              <a:rPr lang="en-GB" sz="3000" dirty="0" err="1"/>
              <a:t>Jamir</a:t>
            </a:r>
            <a:r>
              <a:rPr lang="en-GB" sz="3000" dirty="0"/>
              <a:t> training on how to use his wheelchair, including how to negotiate difficult terrain and obstacles.</a:t>
            </a:r>
            <a:endParaRPr lang="en-GB" sz="3000" dirty="0">
              <a:cs typeface="Arial"/>
            </a:endParaRPr>
          </a:p>
          <a:p>
            <a:pPr marL="342900" indent="-342900"/>
            <a:r>
              <a:rPr lang="en-GB" sz="3000" b="1" dirty="0"/>
              <a:t>Targeted support</a:t>
            </a:r>
            <a:r>
              <a:rPr lang="en-GB" sz="3000" dirty="0"/>
              <a:t>. Find a community volunteer or teacher to provide him with additional lessons.</a:t>
            </a:r>
            <a:endParaRPr lang="en-GB" sz="3000" dirty="0">
              <a:cs typeface="Arial"/>
            </a:endParaRPr>
          </a:p>
          <a:p>
            <a:pPr marL="342900" indent="-342900"/>
            <a:r>
              <a:rPr lang="en-GB" sz="3000" b="1" dirty="0"/>
              <a:t>Awareness-raising</a:t>
            </a:r>
            <a:r>
              <a:rPr lang="en-GB" sz="3000" dirty="0"/>
              <a:t>. Sensitize students on the capacities and skills of children with disabilities. </a:t>
            </a:r>
            <a:r>
              <a:rPr lang="en-GB" sz="3000" b="1" dirty="0"/>
              <a:t>Awareness-raising</a:t>
            </a:r>
            <a:r>
              <a:rPr lang="en-GB" sz="3000" dirty="0"/>
              <a:t>. Contact organizations of persons with disabilities to provide community awareness-raising on the rights of all children to education.</a:t>
            </a:r>
            <a:endParaRPr lang="en-GB" sz="3000" dirty="0">
              <a:cs typeface="Arial"/>
            </a:endParaRPr>
          </a:p>
          <a:p>
            <a:pPr marL="342900" indent="-342900"/>
            <a:r>
              <a:rPr lang="en-GB" sz="3000" b="1" dirty="0"/>
              <a:t>Skills development</a:t>
            </a:r>
            <a:r>
              <a:rPr lang="en-GB" sz="3000" dirty="0"/>
              <a:t>. Train teachers on how to foster inclusive learning environments.</a:t>
            </a:r>
            <a:endParaRPr lang="en-GB" sz="3000" dirty="0">
              <a:cs typeface="Arial"/>
            </a:endParaRPr>
          </a:p>
          <a:p>
            <a:pPr marL="342900" indent="-342900"/>
            <a:endParaRPr lang="en-GB" dirty="0">
              <a:cs typeface="Arial"/>
            </a:endParaRPr>
          </a:p>
        </p:txBody>
      </p:sp>
      <p:sp>
        <p:nvSpPr>
          <p:cNvPr id="5" name="Content Placeholder 4">
            <a:extLst>
              <a:ext uri="{FF2B5EF4-FFF2-40B4-BE49-F238E27FC236}">
                <a16:creationId xmlns:a16="http://schemas.microsoft.com/office/drawing/2014/main" id="{5D0090A6-770A-42F2-BA53-B2429064379C}"/>
              </a:ext>
            </a:extLst>
          </p:cNvPr>
          <p:cNvSpPr>
            <a:spLocks noGrp="1"/>
          </p:cNvSpPr>
          <p:nvPr>
            <p:ph sz="half" idx="2"/>
          </p:nvPr>
        </p:nvSpPr>
        <p:spPr>
          <a:xfrm>
            <a:off x="4649448" y="1525588"/>
            <a:ext cx="3783352" cy="2786362"/>
          </a:xfrm>
          <a:solidFill>
            <a:srgbClr val="FED517"/>
          </a:solidFill>
        </p:spPr>
        <p:txBody>
          <a:bodyPr vert="horz" lIns="91440" tIns="45720" rIns="91440" bIns="0" rtlCol="0" anchor="ctr">
            <a:normAutofit fontScale="40000" lnSpcReduction="20000"/>
          </a:bodyPr>
          <a:lstStyle/>
          <a:p>
            <a:pPr marL="342900" indent="-342900"/>
            <a:r>
              <a:rPr lang="en-GB" sz="3000" b="1" dirty="0"/>
              <a:t>Physical accessibility</a:t>
            </a:r>
            <a:r>
              <a:rPr lang="en-GB" sz="3000" dirty="0"/>
              <a:t>. Construction work to improve the road to school.</a:t>
            </a:r>
            <a:endParaRPr lang="en-US" sz="3000" dirty="0"/>
          </a:p>
          <a:p>
            <a:pPr marL="342900" indent="-342900"/>
            <a:r>
              <a:rPr lang="en-GB" sz="3000" b="1" dirty="0"/>
              <a:t>Participation</a:t>
            </a:r>
            <a:r>
              <a:rPr lang="en-GB" sz="3000" dirty="0"/>
              <a:t>. Get children with and without disabilities to identify barriers to accessibility on the way to school and within the school environment. </a:t>
            </a:r>
            <a:endParaRPr lang="en-GB" sz="3000" dirty="0">
              <a:cs typeface="Arial"/>
            </a:endParaRPr>
          </a:p>
          <a:p>
            <a:pPr marL="342900" indent="-342900"/>
            <a:r>
              <a:rPr lang="en-GB" sz="3000" b="1" dirty="0"/>
              <a:t>Physical accessibility</a:t>
            </a:r>
            <a:r>
              <a:rPr lang="en-GB" sz="3000" dirty="0"/>
              <a:t>. Construction work to adapt school infrastructure (e.g. widen latrine doorways, construct ramps).</a:t>
            </a:r>
            <a:endParaRPr lang="en-GB" sz="3000" dirty="0">
              <a:cs typeface="Arial"/>
            </a:endParaRPr>
          </a:p>
          <a:p>
            <a:pPr marL="342900" indent="-342900"/>
            <a:r>
              <a:rPr lang="en-GB" sz="3000" b="1" dirty="0"/>
              <a:t>Community support</a:t>
            </a:r>
            <a:r>
              <a:rPr lang="en-GB" sz="3000" dirty="0"/>
              <a:t>. Establish ‘walking groups’- where children with and without disabilities walk together to the school and support each other. </a:t>
            </a:r>
            <a:endParaRPr lang="en-GB" dirty="0">
              <a:cs typeface="Arial"/>
            </a:endParaRPr>
          </a:p>
          <a:p>
            <a:pPr marL="342900" indent="-342900"/>
            <a:endParaRPr lang="en-GB" dirty="0">
              <a:cs typeface="Arial"/>
            </a:endParaRPr>
          </a:p>
        </p:txBody>
      </p:sp>
    </p:spTree>
    <p:extLst>
      <p:ext uri="{BB962C8B-B14F-4D97-AF65-F5344CB8AC3E}">
        <p14:creationId xmlns:p14="http://schemas.microsoft.com/office/powerpoint/2010/main" val="3803294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326C1-87CF-4559-A743-54BBA0AD18EA}"/>
              </a:ext>
            </a:extLst>
          </p:cNvPr>
          <p:cNvSpPr>
            <a:spLocks noGrp="1"/>
          </p:cNvSpPr>
          <p:nvPr>
            <p:ph type="title"/>
          </p:nvPr>
        </p:nvSpPr>
        <p:spPr>
          <a:xfrm>
            <a:off x="209036" y="-24250"/>
            <a:ext cx="8754313" cy="968351"/>
          </a:xfrm>
        </p:spPr>
        <p:txBody>
          <a:bodyPr>
            <a:normAutofit/>
          </a:bodyPr>
          <a:lstStyle/>
          <a:p>
            <a:pPr algn="ctr"/>
            <a:r>
              <a:rPr lang="en-GB" sz="3000" dirty="0">
                <a:solidFill>
                  <a:srgbClr val="CD2B46"/>
                </a:solidFill>
              </a:rPr>
              <a:t>The Twin-track Approach</a:t>
            </a:r>
          </a:p>
        </p:txBody>
      </p:sp>
      <p:pic>
        <p:nvPicPr>
          <p:cNvPr id="4" name="Content Placeholder 3" descr="Photo caption: Jamir studies in a classroom. Two of his classmates are sitting a row behind his wheelchair. Two arrows are pointing at the situation, with the words Empowerment actions and Disability mainstreaming actions, respectively">
            <a:extLst>
              <a:ext uri="{FF2B5EF4-FFF2-40B4-BE49-F238E27FC236}">
                <a16:creationId xmlns:a16="http://schemas.microsoft.com/office/drawing/2014/main" id="{62E75DBD-1FCA-42D8-B011-6733132CB32C}"/>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2887208" y="1882481"/>
            <a:ext cx="3538993" cy="2055925"/>
          </a:xfrm>
          <a:prstGeom prst="rect">
            <a:avLst/>
          </a:prstGeom>
          <a:ln>
            <a:noFill/>
          </a:ln>
          <a:extLst>
            <a:ext uri="{53640926-AAD7-44d8-BBD7-CCE9431645EC}">
              <a14:shadowObscured xmlns:a14="http://schemas.microsoft.com/office/drawing/2010/main" xmlns=""/>
            </a:ext>
          </a:extLst>
        </p:spPr>
      </p:pic>
      <p:sp>
        <p:nvSpPr>
          <p:cNvPr id="6" name="Arrow: Pentagon 5">
            <a:extLst>
              <a:ext uri="{FF2B5EF4-FFF2-40B4-BE49-F238E27FC236}">
                <a16:creationId xmlns:a16="http://schemas.microsoft.com/office/drawing/2014/main" id="{2653FD37-3F5B-44CE-8483-A6A12AB494D5}"/>
              </a:ext>
            </a:extLst>
          </p:cNvPr>
          <p:cNvSpPr/>
          <p:nvPr/>
        </p:nvSpPr>
        <p:spPr>
          <a:xfrm>
            <a:off x="736600" y="2121555"/>
            <a:ext cx="2181566" cy="1382990"/>
          </a:xfrm>
          <a:prstGeom prst="homePlat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Empowerment actions</a:t>
            </a:r>
          </a:p>
        </p:txBody>
      </p:sp>
      <p:sp>
        <p:nvSpPr>
          <p:cNvPr id="7" name="Arrow: Pentagon 6">
            <a:extLst>
              <a:ext uri="{FF2B5EF4-FFF2-40B4-BE49-F238E27FC236}">
                <a16:creationId xmlns:a16="http://schemas.microsoft.com/office/drawing/2014/main" id="{62EC73EC-00B4-4F3A-9486-4B1AA17E8E03}"/>
              </a:ext>
            </a:extLst>
          </p:cNvPr>
          <p:cNvSpPr/>
          <p:nvPr/>
        </p:nvSpPr>
        <p:spPr>
          <a:xfrm flipH="1">
            <a:off x="6082633" y="2121555"/>
            <a:ext cx="2350167" cy="1382990"/>
          </a:xfrm>
          <a:prstGeom prst="homePlate">
            <a:avLst/>
          </a:prstGeom>
          <a:solidFill>
            <a:srgbClr val="FED51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a:solidFill>
                  <a:schemeClr val="tx1"/>
                </a:solidFill>
              </a:rPr>
              <a:t>Disability mainstreaming actions</a:t>
            </a:r>
          </a:p>
        </p:txBody>
      </p:sp>
    </p:spTree>
    <p:extLst>
      <p:ext uri="{BB962C8B-B14F-4D97-AF65-F5344CB8AC3E}">
        <p14:creationId xmlns:p14="http://schemas.microsoft.com/office/powerpoint/2010/main" val="644919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a:extLst>
              <a:ext uri="{FF2B5EF4-FFF2-40B4-BE49-F238E27FC236}">
                <a16:creationId xmlns:a16="http://schemas.microsoft.com/office/drawing/2014/main" id="{1D7164AC-421F-4908-B11A-CC0A7344C1BF}"/>
              </a:ext>
            </a:extLst>
          </p:cNvPr>
          <p:cNvSpPr>
            <a:spLocks noGrp="1"/>
          </p:cNvSpPr>
          <p:nvPr>
            <p:ph type="title"/>
          </p:nvPr>
        </p:nvSpPr>
        <p:spPr>
          <a:xfrm>
            <a:off x="736600" y="318651"/>
            <a:ext cx="8226749" cy="621150"/>
          </a:xfrm>
        </p:spPr>
        <p:txBody>
          <a:bodyPr>
            <a:normAutofit/>
          </a:bodyPr>
          <a:lstStyle/>
          <a:p>
            <a:r>
              <a:rPr lang="en-GB" sz="3000" dirty="0">
                <a:solidFill>
                  <a:schemeClr val="bg1"/>
                </a:solidFill>
              </a:rPr>
              <a:t>Key messages</a:t>
            </a:r>
          </a:p>
        </p:txBody>
      </p:sp>
      <p:sp>
        <p:nvSpPr>
          <p:cNvPr id="3" name="Content Placeholder 2">
            <a:extLst>
              <a:ext uri="{FF2B5EF4-FFF2-40B4-BE49-F238E27FC236}">
                <a16:creationId xmlns:a16="http://schemas.microsoft.com/office/drawing/2014/main" id="{2B2DB3A5-1743-453F-8E73-3D6552AAC651}"/>
              </a:ext>
            </a:extLst>
          </p:cNvPr>
          <p:cNvSpPr>
            <a:spLocks noGrp="1"/>
          </p:cNvSpPr>
          <p:nvPr>
            <p:ph idx="1"/>
          </p:nvPr>
        </p:nvSpPr>
        <p:spPr>
          <a:xfrm>
            <a:off x="660401" y="1426104"/>
            <a:ext cx="7772400" cy="3021510"/>
          </a:xfrm>
        </p:spPr>
        <p:txBody>
          <a:bodyPr vert="horz" lIns="91440" tIns="45720" rIns="91440" bIns="0" rtlCol="0" anchor="t">
            <a:noAutofit/>
          </a:bodyPr>
          <a:lstStyle/>
          <a:p>
            <a:pPr marL="342900" lvl="0" indent="-342900">
              <a:buClr>
                <a:srgbClr val="CD2B46"/>
              </a:buClr>
            </a:pPr>
            <a:r>
              <a:rPr lang="en-GB" sz="1800" dirty="0"/>
              <a:t>A “twin-track approach” to inclusion of persons with disabilities means that we should:</a:t>
            </a:r>
            <a:endParaRPr lang="en-US" sz="1800" dirty="0"/>
          </a:p>
          <a:p>
            <a:pPr marL="742950" lvl="1" indent="-285750">
              <a:buClr>
                <a:srgbClr val="CD2B46"/>
              </a:buClr>
            </a:pPr>
            <a:r>
              <a:rPr lang="en-GB" sz="1600" dirty="0"/>
              <a:t>Change the way we run our programs and activities, so they are designed to be inclusive of persons with disabilities (also known as “mainstreaming”); and,</a:t>
            </a:r>
            <a:endParaRPr lang="en-GB" sz="1600" dirty="0">
              <a:cs typeface="Arial"/>
            </a:endParaRPr>
          </a:p>
          <a:p>
            <a:pPr marL="742950" lvl="1" indent="-285750">
              <a:buClr>
                <a:srgbClr val="CD2B46"/>
              </a:buClr>
            </a:pPr>
            <a:r>
              <a:rPr lang="en-GB" sz="1600" dirty="0"/>
              <a:t>Plan targeted actions to enable equal participation by persons with disabilities by empowering their capacities and tackling roots of discrimination (also known as “empowerment”).</a:t>
            </a:r>
            <a:endParaRPr lang="en-GB" sz="1600" dirty="0">
              <a:cs typeface="Arial"/>
            </a:endParaRPr>
          </a:p>
          <a:p>
            <a:pPr marL="342900" lvl="0" indent="-342900">
              <a:buClr>
                <a:srgbClr val="CD2B46"/>
              </a:buClr>
            </a:pPr>
            <a:r>
              <a:rPr lang="en-GB" sz="1800" dirty="0"/>
              <a:t>If only one side of the ‘track’ is used, persons with disabilities will not be able to ‘reach’ full inclusion.</a:t>
            </a:r>
            <a:endParaRPr lang="en-GB" sz="1800" dirty="0">
              <a:cs typeface="Arial"/>
            </a:endParaRPr>
          </a:p>
        </p:txBody>
      </p:sp>
    </p:spTree>
    <p:extLst>
      <p:ext uri="{BB962C8B-B14F-4D97-AF65-F5344CB8AC3E}">
        <p14:creationId xmlns:p14="http://schemas.microsoft.com/office/powerpoint/2010/main" val="3702115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D2B46"/>
        </a:solidFill>
        <a:effectLst/>
      </p:bgPr>
    </p:bg>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736600" y="2063918"/>
            <a:ext cx="7696200"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FFFFFF"/>
                </a:solidFill>
                <a:effectLst/>
                <a:uLnTx/>
                <a:uFillTx/>
                <a:latin typeface="+mn-lt"/>
                <a:ea typeface="+mn-ea"/>
                <a:cs typeface="+mn-cs"/>
              </a:rPr>
              <a:t>OVERVIEW OF STRATEGIES TO FOSTER DISABILITY INCLUSION</a:t>
            </a:r>
            <a:endParaRPr kumimoji="0" lang="en-US" sz="3000" b="0" i="0" u="none" strike="noStrike" kern="1200" cap="none" spc="0" normalizeH="0" baseline="0" noProof="0" dirty="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891150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24">
            <a:extLst>
              <a:ext uri="{FF2B5EF4-FFF2-40B4-BE49-F238E27FC236}">
                <a16:creationId xmlns:a16="http://schemas.microsoft.com/office/drawing/2014/main" id="{63722A87-0B90-4399-9E70-8F9E48A3D457}"/>
              </a:ext>
            </a:extLst>
          </p:cNvPr>
          <p:cNvSpPr>
            <a:spLocks noGrp="1"/>
          </p:cNvSpPr>
          <p:nvPr>
            <p:ph type="title" idx="4294967295"/>
          </p:nvPr>
        </p:nvSpPr>
        <p:spPr>
          <a:xfrm>
            <a:off x="736600" y="598488"/>
            <a:ext cx="1737360" cy="457200"/>
          </a:xfrm>
          <a:prstGeom prst="rect">
            <a:avLst/>
          </a:prstGeom>
          <a:solidFill>
            <a:srgbClr val="CD2B46"/>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n-lt"/>
                <a:ea typeface="+mn-ea"/>
                <a:cs typeface="+mn-cs"/>
              </a:rPr>
              <a:t>Participation</a:t>
            </a:r>
            <a:endParaRPr kumimoji="0" lang="en-US" sz="2000" b="0" i="0" u="none" strike="noStrike" kern="1200" cap="none" spc="0" normalizeH="0" baseline="0" noProof="0" dirty="0">
              <a:ln>
                <a:noFill/>
              </a:ln>
              <a:solidFill>
                <a:srgbClr val="FFFFFF"/>
              </a:solidFill>
              <a:effectLst/>
              <a:uLnTx/>
              <a:uFillTx/>
              <a:latin typeface="+mn-lt"/>
              <a:ea typeface="+mn-ea"/>
              <a:cs typeface="+mn-cs"/>
            </a:endParaRPr>
          </a:p>
        </p:txBody>
      </p:sp>
      <p:pic>
        <p:nvPicPr>
          <p:cNvPr id="13" name="Picture 13" descr="A young with a disability collects information from a family">
            <a:extLst>
              <a:ext uri="{FF2B5EF4-FFF2-40B4-BE49-F238E27FC236}">
                <a16:creationId xmlns:a16="http://schemas.microsoft.com/office/drawing/2014/main" id="{6BEED950-4C20-46B3-930C-53850B12A4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44175" y="2926652"/>
            <a:ext cx="1616530" cy="1479097"/>
          </a:xfrm>
        </p:spPr>
      </p:pic>
      <p:pic>
        <p:nvPicPr>
          <p:cNvPr id="10" name="Picture 10" descr="A group of persons with disabilities discuss in a consultation">
            <a:extLst>
              <a:ext uri="{FF2B5EF4-FFF2-40B4-BE49-F238E27FC236}">
                <a16:creationId xmlns:a16="http://schemas.microsoft.com/office/drawing/2014/main" id="{3821F03F-9BB0-4A88-974C-621A1B80F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353" y="473982"/>
            <a:ext cx="2093040" cy="1823812"/>
          </a:xfrm>
          <a:prstGeom prst="rect">
            <a:avLst/>
          </a:prstGeom>
        </p:spPr>
      </p:pic>
      <p:graphicFrame>
        <p:nvGraphicFramePr>
          <p:cNvPr id="2" name="Diagram 1" descr="Photo caption: diagram illustrating the different degrees of participation">
            <a:extLst>
              <a:ext uri="{FF2B5EF4-FFF2-40B4-BE49-F238E27FC236}">
                <a16:creationId xmlns:a16="http://schemas.microsoft.com/office/drawing/2014/main" id="{353B9E63-66E3-4348-8222-2B3126BEB12A}"/>
              </a:ext>
            </a:extLst>
          </p:cNvPr>
          <p:cNvGraphicFramePr/>
          <p:nvPr>
            <p:extLst>
              <p:ext uri="{D42A27DB-BD31-4B8C-83A1-F6EECF244321}">
                <p14:modId xmlns:p14="http://schemas.microsoft.com/office/powerpoint/2010/main" val="5009068"/>
              </p:ext>
            </p:extLst>
          </p:nvPr>
        </p:nvGraphicFramePr>
        <p:xfrm>
          <a:off x="736600" y="750888"/>
          <a:ext cx="7696200" cy="36954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Picture 14" descr="A group of persons with disabilities discuss and plan solutions for their community">
            <a:extLst>
              <a:ext uri="{FF2B5EF4-FFF2-40B4-BE49-F238E27FC236}">
                <a16:creationId xmlns:a16="http://schemas.microsoft.com/office/drawing/2014/main" id="{0214697B-C629-4E44-B0B5-1E00830DCC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34661" y="585788"/>
            <a:ext cx="2067054" cy="1535112"/>
          </a:xfrm>
          <a:prstGeom prst="rect">
            <a:avLst/>
          </a:prstGeom>
        </p:spPr>
      </p:pic>
      <p:pic>
        <p:nvPicPr>
          <p:cNvPr id="15" name="Picture 15" descr="A group of persons with disabilities">
            <a:extLst>
              <a:ext uri="{FF2B5EF4-FFF2-40B4-BE49-F238E27FC236}">
                <a16:creationId xmlns:a16="http://schemas.microsoft.com/office/drawing/2014/main" id="{C0C66964-E2DF-4991-BEF6-E21E705683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64993" y="3090018"/>
            <a:ext cx="1592036" cy="1196850"/>
          </a:xfrm>
          <a:prstGeom prst="rect">
            <a:avLst/>
          </a:prstGeom>
        </p:spPr>
      </p:pic>
      <p:pic>
        <p:nvPicPr>
          <p:cNvPr id="17" name="Content Placeholder 3" descr="Two UNHCR staff announce information through public speaking and interpret in sign language. The community group is paying attention to them. ">
            <a:extLst>
              <a:ext uri="{FF2B5EF4-FFF2-40B4-BE49-F238E27FC236}">
                <a16:creationId xmlns:a16="http://schemas.microsoft.com/office/drawing/2014/main" id="{CB10FB21-A265-4023-A090-AEE26C76F361}"/>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955924" y="3055368"/>
            <a:ext cx="2319625" cy="1342332"/>
          </a:xfrm>
          <a:prstGeom prst="rect">
            <a:avLst/>
          </a:prstGeom>
        </p:spPr>
      </p:pic>
    </p:spTree>
    <p:extLst>
      <p:ext uri="{BB962C8B-B14F-4D97-AF65-F5344CB8AC3E}">
        <p14:creationId xmlns:p14="http://schemas.microsoft.com/office/powerpoint/2010/main" val="2792705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24">
            <a:extLst>
              <a:ext uri="{FF2B5EF4-FFF2-40B4-BE49-F238E27FC236}">
                <a16:creationId xmlns:a16="http://schemas.microsoft.com/office/drawing/2014/main" id="{EEA39E55-E8F1-451C-92BB-B4CB0DBD1756}"/>
              </a:ext>
              <a:ext uri="{C183D7F6-B498-43B3-948B-1728B52AA6E4}">
                <adec:decorative xmlns:adec="http://schemas.microsoft.com/office/drawing/2017/decorative" val="1"/>
              </a:ext>
            </a:extLst>
          </p:cNvPr>
          <p:cNvSpPr/>
          <p:nvPr/>
        </p:nvSpPr>
        <p:spPr>
          <a:xfrm>
            <a:off x="0" y="585788"/>
            <a:ext cx="9144000" cy="457200"/>
          </a:xfrm>
          <a:prstGeom prst="rect">
            <a:avLst/>
          </a:prstGeom>
          <a:solidFill>
            <a:schemeClr val="bg1">
              <a:lumMod val="85000"/>
              <a:alpha val="46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401" b="1" dirty="0">
              <a:solidFill>
                <a:srgbClr val="FFFFFF"/>
              </a:solidFill>
            </a:endParaRPr>
          </a:p>
        </p:txBody>
      </p:sp>
      <p:sp>
        <p:nvSpPr>
          <p:cNvPr id="5" name="Rounded Rectangle 24">
            <a:extLst>
              <a:ext uri="{FF2B5EF4-FFF2-40B4-BE49-F238E27FC236}">
                <a16:creationId xmlns:a16="http://schemas.microsoft.com/office/drawing/2014/main" id="{B0C30F98-DFD8-4124-A900-15931107B36C}"/>
              </a:ext>
            </a:extLst>
          </p:cNvPr>
          <p:cNvSpPr/>
          <p:nvPr/>
        </p:nvSpPr>
        <p:spPr>
          <a:xfrm>
            <a:off x="5593847" y="585788"/>
            <a:ext cx="1737360" cy="457200"/>
          </a:xfrm>
          <a:prstGeom prst="rect">
            <a:avLst/>
          </a:prstGeom>
          <a:solidFill>
            <a:srgbClr val="CD2B46"/>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401" b="1" dirty="0">
                <a:solidFill>
                  <a:srgbClr val="FFFFFF"/>
                </a:solidFill>
              </a:rPr>
              <a:t>Accessibility of communication</a:t>
            </a:r>
          </a:p>
        </p:txBody>
      </p:sp>
      <p:sp>
        <p:nvSpPr>
          <p:cNvPr id="4" name="Rounded Rectangle 24">
            <a:extLst>
              <a:ext uri="{FF2B5EF4-FFF2-40B4-BE49-F238E27FC236}">
                <a16:creationId xmlns:a16="http://schemas.microsoft.com/office/drawing/2014/main" id="{09B0B0A5-3805-4EF1-904F-6DD57B4FAA57}"/>
              </a:ext>
            </a:extLst>
          </p:cNvPr>
          <p:cNvSpPr/>
          <p:nvPr/>
        </p:nvSpPr>
        <p:spPr>
          <a:xfrm>
            <a:off x="1859808" y="585788"/>
            <a:ext cx="1737360" cy="457200"/>
          </a:xfrm>
          <a:prstGeom prst="rect">
            <a:avLst/>
          </a:prstGeom>
          <a:solidFill>
            <a:srgbClr val="CD2B46"/>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401" b="1" dirty="0">
                <a:solidFill>
                  <a:srgbClr val="FFFFFF"/>
                </a:solidFill>
              </a:rPr>
              <a:t>Accessibility of information</a:t>
            </a:r>
          </a:p>
        </p:txBody>
      </p:sp>
      <p:pic>
        <p:nvPicPr>
          <p:cNvPr id="8" name="Graphic 7" descr="Braille">
            <a:extLst>
              <a:ext uri="{FF2B5EF4-FFF2-40B4-BE49-F238E27FC236}">
                <a16:creationId xmlns:a16="http://schemas.microsoft.com/office/drawing/2014/main" id="{63016E3B-376E-444A-80A2-165FBC3501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79174" y="2495686"/>
            <a:ext cx="914400" cy="914400"/>
          </a:xfrm>
          <a:prstGeom prst="rect">
            <a:avLst/>
          </a:prstGeom>
        </p:spPr>
      </p:pic>
      <p:pic>
        <p:nvPicPr>
          <p:cNvPr id="10" name="Graphic 9" descr="Blind">
            <a:extLst>
              <a:ext uri="{FF2B5EF4-FFF2-40B4-BE49-F238E27FC236}">
                <a16:creationId xmlns:a16="http://schemas.microsoft.com/office/drawing/2014/main" id="{202C15A3-3915-4F5F-B573-9EF3280E8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94013" y="1575798"/>
            <a:ext cx="914400" cy="914400"/>
          </a:xfrm>
          <a:prstGeom prst="rect">
            <a:avLst/>
          </a:prstGeom>
        </p:spPr>
      </p:pic>
      <p:pic>
        <p:nvPicPr>
          <p:cNvPr id="12" name="Graphic 11" descr="Sign Language">
            <a:extLst>
              <a:ext uri="{FF2B5EF4-FFF2-40B4-BE49-F238E27FC236}">
                <a16:creationId xmlns:a16="http://schemas.microsoft.com/office/drawing/2014/main" id="{3F0F8E82-4045-477F-8728-2579FA8C9E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72874" y="2510894"/>
            <a:ext cx="914400" cy="914400"/>
          </a:xfrm>
          <a:prstGeom prst="rect">
            <a:avLst/>
          </a:prstGeom>
        </p:spPr>
      </p:pic>
      <p:pic>
        <p:nvPicPr>
          <p:cNvPr id="14" name="Graphic 13" descr="Subtitles RTL">
            <a:extLst>
              <a:ext uri="{FF2B5EF4-FFF2-40B4-BE49-F238E27FC236}">
                <a16:creationId xmlns:a16="http://schemas.microsoft.com/office/drawing/2014/main" id="{EA94C613-6056-4867-BA62-B109100BC7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65367" y="2567520"/>
            <a:ext cx="914400" cy="914400"/>
          </a:xfrm>
          <a:prstGeom prst="rect">
            <a:avLst/>
          </a:prstGeom>
        </p:spPr>
      </p:pic>
      <p:pic>
        <p:nvPicPr>
          <p:cNvPr id="16" name="Graphic 15" descr="Speaker Phone">
            <a:extLst>
              <a:ext uri="{FF2B5EF4-FFF2-40B4-BE49-F238E27FC236}">
                <a16:creationId xmlns:a16="http://schemas.microsoft.com/office/drawing/2014/main" id="{0EC22B0A-17A0-403A-8F45-8A7DAF00BE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92527" y="2495686"/>
            <a:ext cx="914400" cy="914400"/>
          </a:xfrm>
          <a:prstGeom prst="rect">
            <a:avLst/>
          </a:prstGeom>
        </p:spPr>
      </p:pic>
      <p:pic>
        <p:nvPicPr>
          <p:cNvPr id="18" name="Graphic 17" descr="Deaf">
            <a:extLst>
              <a:ext uri="{FF2B5EF4-FFF2-40B4-BE49-F238E27FC236}">
                <a16:creationId xmlns:a16="http://schemas.microsoft.com/office/drawing/2014/main" id="{504CD56B-C620-4A0F-827A-4939E455072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263667" y="1577630"/>
            <a:ext cx="914400" cy="914400"/>
          </a:xfrm>
          <a:prstGeom prst="rect">
            <a:avLst/>
          </a:prstGeom>
        </p:spPr>
      </p:pic>
      <p:sp>
        <p:nvSpPr>
          <p:cNvPr id="15" name="Rounded Rectangle 24">
            <a:extLst>
              <a:ext uri="{FF2B5EF4-FFF2-40B4-BE49-F238E27FC236}">
                <a16:creationId xmlns:a16="http://schemas.microsoft.com/office/drawing/2014/main" id="{69991364-6913-47E3-8B48-9BFDB2285BE4}"/>
              </a:ext>
            </a:extLst>
          </p:cNvPr>
          <p:cNvSpPr>
            <a:spLocks noGrp="1"/>
          </p:cNvSpPr>
          <p:nvPr>
            <p:ph type="title" idx="4294967295"/>
          </p:nvPr>
        </p:nvSpPr>
        <p:spPr>
          <a:xfrm>
            <a:off x="3343489" y="3834336"/>
            <a:ext cx="2586743" cy="457200"/>
          </a:xfrm>
          <a:prstGeom prst="rect">
            <a:avLst/>
          </a:prstGeom>
          <a:solidFill>
            <a:srgbClr val="CD2B46"/>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1" b="1" i="0" u="none" strike="noStrike" kern="1200" cap="none" spc="0" normalizeH="0" baseline="0" noProof="0" dirty="0">
                <a:ln>
                  <a:noFill/>
                </a:ln>
                <a:solidFill>
                  <a:srgbClr val="FFFFFF"/>
                </a:solidFill>
                <a:effectLst/>
                <a:uLnTx/>
                <a:uFillTx/>
                <a:latin typeface="+mn-lt"/>
                <a:ea typeface="+mn-ea"/>
                <a:cs typeface="+mn-cs"/>
              </a:rPr>
              <a:t>Universal design</a:t>
            </a:r>
          </a:p>
        </p:txBody>
      </p:sp>
      <p:cxnSp>
        <p:nvCxnSpPr>
          <p:cNvPr id="6" name="Straight Connector 5">
            <a:extLst>
              <a:ext uri="{C183D7F6-B498-43B3-948B-1728B52AA6E4}">
                <adec:decorative xmlns:adec="http://schemas.microsoft.com/office/drawing/2017/decorative" val="1"/>
              </a:ext>
            </a:extLst>
          </p:cNvPr>
          <p:cNvCxnSpPr/>
          <p:nvPr/>
        </p:nvCxnSpPr>
        <p:spPr>
          <a:xfrm>
            <a:off x="4635500" y="585788"/>
            <a:ext cx="0" cy="3084512"/>
          </a:xfrm>
          <a:prstGeom prst="line">
            <a:avLst/>
          </a:prstGeom>
          <a:ln>
            <a:solidFill>
              <a:srgbClr val="CD2B4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183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24">
            <a:extLst>
              <a:ext uri="{FF2B5EF4-FFF2-40B4-BE49-F238E27FC236}">
                <a16:creationId xmlns:a16="http://schemas.microsoft.com/office/drawing/2014/main" id="{EEA39E55-E8F1-451C-92BB-B4CB0DBD1756}"/>
              </a:ext>
              <a:ext uri="{C183D7F6-B498-43B3-948B-1728B52AA6E4}">
                <adec:decorative xmlns:adec="http://schemas.microsoft.com/office/drawing/2017/decorative" val="1"/>
              </a:ext>
            </a:extLst>
          </p:cNvPr>
          <p:cNvSpPr/>
          <p:nvPr/>
        </p:nvSpPr>
        <p:spPr>
          <a:xfrm>
            <a:off x="0" y="585788"/>
            <a:ext cx="9144000" cy="457200"/>
          </a:xfrm>
          <a:prstGeom prst="rect">
            <a:avLst/>
          </a:prstGeom>
          <a:solidFill>
            <a:schemeClr val="bg1">
              <a:lumMod val="85000"/>
              <a:alpha val="46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401" b="1" dirty="0">
              <a:solidFill>
                <a:srgbClr val="FFFFFF"/>
              </a:solidFill>
            </a:endParaRPr>
          </a:p>
        </p:txBody>
      </p:sp>
      <p:sp>
        <p:nvSpPr>
          <p:cNvPr id="7" name="Rounded Rectangle 24">
            <a:extLst>
              <a:ext uri="{FF2B5EF4-FFF2-40B4-BE49-F238E27FC236}">
                <a16:creationId xmlns:a16="http://schemas.microsoft.com/office/drawing/2014/main" id="{09B0B0A5-3805-4EF1-904F-6DD57B4FAA57}"/>
              </a:ext>
            </a:extLst>
          </p:cNvPr>
          <p:cNvSpPr>
            <a:spLocks noGrp="1"/>
          </p:cNvSpPr>
          <p:nvPr>
            <p:ph type="title" idx="4294967295"/>
          </p:nvPr>
        </p:nvSpPr>
        <p:spPr>
          <a:xfrm>
            <a:off x="736600" y="585788"/>
            <a:ext cx="1737360" cy="457200"/>
          </a:xfrm>
          <a:prstGeom prst="rect">
            <a:avLst/>
          </a:prstGeom>
          <a:solidFill>
            <a:srgbClr val="CD2B46"/>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1" b="1" i="0" u="none" strike="noStrike" kern="1200" cap="none" spc="0" normalizeH="0" baseline="0" noProof="0" dirty="0">
                <a:ln>
                  <a:noFill/>
                </a:ln>
                <a:solidFill>
                  <a:srgbClr val="FFFFFF"/>
                </a:solidFill>
                <a:effectLst/>
                <a:uLnTx/>
                <a:uFillTx/>
                <a:latin typeface="+mn-lt"/>
                <a:ea typeface="+mn-ea"/>
                <a:cs typeface="+mn-cs"/>
              </a:rPr>
              <a:t>Accessibility of information</a:t>
            </a:r>
          </a:p>
        </p:txBody>
      </p:sp>
      <p:sp>
        <p:nvSpPr>
          <p:cNvPr id="3" name="Content Placeholder 2">
            <a:extLst>
              <a:ext uri="{FF2B5EF4-FFF2-40B4-BE49-F238E27FC236}">
                <a16:creationId xmlns:a16="http://schemas.microsoft.com/office/drawing/2014/main" id="{8FD4B195-61DF-4220-A963-57D32425C988}"/>
              </a:ext>
            </a:extLst>
          </p:cNvPr>
          <p:cNvSpPr>
            <a:spLocks noGrp="1"/>
          </p:cNvSpPr>
          <p:nvPr>
            <p:ph idx="1"/>
          </p:nvPr>
        </p:nvSpPr>
        <p:spPr>
          <a:xfrm>
            <a:off x="2654300" y="1525588"/>
            <a:ext cx="5778500" cy="3163533"/>
          </a:xfrm>
        </p:spPr>
        <p:txBody>
          <a:bodyPr vert="horz" lIns="91440" tIns="45720" rIns="91440" bIns="0" rtlCol="0" anchor="t">
            <a:normAutofit/>
          </a:bodyPr>
          <a:lstStyle/>
          <a:p>
            <a:pPr marL="0" indent="0">
              <a:buNone/>
            </a:pPr>
            <a:r>
              <a:rPr lang="en-GB" sz="2000" b="1" dirty="0"/>
              <a:t>Easy-to-read information is clear and easy to understand. </a:t>
            </a:r>
          </a:p>
          <a:p>
            <a:pPr marL="0" indent="0">
              <a:buNone/>
            </a:pPr>
            <a:endParaRPr lang="en-GB" sz="2000" dirty="0"/>
          </a:p>
          <a:p>
            <a:pPr marL="0" indent="0">
              <a:buNone/>
            </a:pPr>
            <a:r>
              <a:rPr lang="en-GB" sz="2000" b="1" dirty="0"/>
              <a:t>It is written using everyday words and it is supported with pictures. </a:t>
            </a:r>
            <a:endParaRPr lang="en-GB" sz="2000" b="1" dirty="0">
              <a:cs typeface="Arial"/>
            </a:endParaRPr>
          </a:p>
          <a:p>
            <a:pPr marL="0" indent="0">
              <a:buNone/>
            </a:pPr>
            <a:endParaRPr lang="en-GB" sz="2000" b="1" dirty="0"/>
          </a:p>
          <a:p>
            <a:pPr marL="0" indent="0">
              <a:buNone/>
            </a:pPr>
            <a:r>
              <a:rPr lang="en-GB" sz="2000" b="1" dirty="0"/>
              <a:t>This is an example of easy-to-read!</a:t>
            </a:r>
            <a:endParaRPr lang="en-GB" sz="2000" dirty="0"/>
          </a:p>
          <a:p>
            <a:pPr marL="342900" indent="-342900"/>
            <a:endParaRPr lang="en-GB" dirty="0">
              <a:cs typeface="Arial"/>
            </a:endParaRPr>
          </a:p>
        </p:txBody>
      </p:sp>
      <p:pic>
        <p:nvPicPr>
          <p:cNvPr id="10" name="Picture 9" descr="A key in a keyboard for the word &quot;Easy&quot;">
            <a:extLst>
              <a:ext uri="{FF2B5EF4-FFF2-40B4-BE49-F238E27FC236}">
                <a16:creationId xmlns:a16="http://schemas.microsoft.com/office/drawing/2014/main" id="{9F746A1B-BC17-454E-9657-622039DBA1A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2872" y="1327178"/>
            <a:ext cx="1647959" cy="1132499"/>
          </a:xfrm>
          <a:prstGeom prst="rect">
            <a:avLst/>
          </a:prstGeom>
        </p:spPr>
      </p:pic>
      <p:pic>
        <p:nvPicPr>
          <p:cNvPr id="11" name="Picture 10" descr="A person reading a report written in easy read">
            <a:extLst>
              <a:ext uri="{FF2B5EF4-FFF2-40B4-BE49-F238E27FC236}">
                <a16:creationId xmlns:a16="http://schemas.microsoft.com/office/drawing/2014/main" id="{49070A1E-5052-8B41-9C9E-68C7D89232CB}"/>
              </a:ext>
            </a:extLst>
          </p:cNvPr>
          <p:cNvPicPr/>
          <p:nvPr/>
        </p:nvPicPr>
        <p:blipFill>
          <a:blip r:embed="rId4" cstate="screen">
            <a:extLst>
              <a:ext uri="{28A0092B-C50C-407E-A947-70E740481C1C}">
                <a14:useLocalDpi xmlns:a14="http://schemas.microsoft.com/office/drawing/2010/main"/>
              </a:ext>
            </a:extLst>
          </a:blip>
          <a:stretch>
            <a:fillRect/>
          </a:stretch>
        </p:blipFill>
        <p:spPr>
          <a:xfrm>
            <a:off x="842155" y="2609712"/>
            <a:ext cx="1489393" cy="1366227"/>
          </a:xfrm>
          <a:prstGeom prst="rect">
            <a:avLst/>
          </a:prstGeom>
        </p:spPr>
      </p:pic>
    </p:spTree>
    <p:extLst>
      <p:ext uri="{BB962C8B-B14F-4D97-AF65-F5344CB8AC3E}">
        <p14:creationId xmlns:p14="http://schemas.microsoft.com/office/powerpoint/2010/main" val="77600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43A062-583D-42E9-A95F-C26C2502F445}"/>
              </a:ext>
            </a:extLst>
          </p:cNvPr>
          <p:cNvSpPr/>
          <p:nvPr/>
        </p:nvSpPr>
        <p:spPr>
          <a:xfrm>
            <a:off x="2988661" y="1095248"/>
            <a:ext cx="3259668" cy="307777"/>
          </a:xfrm>
          <a:prstGeom prst="rect">
            <a:avLst/>
          </a:prstGeom>
        </p:spPr>
        <p:txBody>
          <a:bodyPr wrap="square">
            <a:spAutoFit/>
          </a:bodyPr>
          <a:lstStyle/>
          <a:p>
            <a:pPr algn="ctr"/>
            <a:r>
              <a:rPr lang="en-GB" sz="1400" b="1" dirty="0"/>
              <a:t>Figure 6: Communication board</a:t>
            </a:r>
          </a:p>
        </p:txBody>
      </p:sp>
      <p:sp>
        <p:nvSpPr>
          <p:cNvPr id="7" name="Rounded Rectangle 24">
            <a:extLst>
              <a:ext uri="{FF2B5EF4-FFF2-40B4-BE49-F238E27FC236}">
                <a16:creationId xmlns:a16="http://schemas.microsoft.com/office/drawing/2014/main" id="{EEA39E55-E8F1-451C-92BB-B4CB0DBD1756}"/>
              </a:ext>
              <a:ext uri="{C183D7F6-B498-43B3-948B-1728B52AA6E4}">
                <adec:decorative xmlns:adec="http://schemas.microsoft.com/office/drawing/2017/decorative" val="1"/>
              </a:ext>
            </a:extLst>
          </p:cNvPr>
          <p:cNvSpPr/>
          <p:nvPr/>
        </p:nvSpPr>
        <p:spPr>
          <a:xfrm>
            <a:off x="0" y="585788"/>
            <a:ext cx="9144000" cy="457200"/>
          </a:xfrm>
          <a:prstGeom prst="rect">
            <a:avLst/>
          </a:prstGeom>
          <a:solidFill>
            <a:schemeClr val="bg1">
              <a:lumMod val="85000"/>
              <a:alpha val="46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401" b="1" dirty="0">
              <a:solidFill>
                <a:srgbClr val="FFFFFF"/>
              </a:solidFill>
            </a:endParaRPr>
          </a:p>
        </p:txBody>
      </p:sp>
      <p:pic>
        <p:nvPicPr>
          <p:cNvPr id="5" name="Picture 2" descr="Photo caption: a communication board including illustrations and key words to facilitate information and communication, respectively">
            <a:extLst>
              <a:ext uri="{FF2B5EF4-FFF2-40B4-BE49-F238E27FC236}">
                <a16:creationId xmlns:a16="http://schemas.microsoft.com/office/drawing/2014/main" id="{54D2DB0D-0E63-4975-B5ED-6BE55B8C6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7374" y="1333474"/>
            <a:ext cx="4082242" cy="3077659"/>
          </a:xfrm>
          <a:prstGeom prst="rect">
            <a:avLst/>
          </a:prstGeom>
        </p:spPr>
      </p:pic>
      <p:sp>
        <p:nvSpPr>
          <p:cNvPr id="2" name="Rectangle 1">
            <a:extLst>
              <a:ext uri="{FF2B5EF4-FFF2-40B4-BE49-F238E27FC236}">
                <a16:creationId xmlns:a16="http://schemas.microsoft.com/office/drawing/2014/main" id="{D243A062-583D-42E9-A95F-C26C2502F445}"/>
              </a:ext>
            </a:extLst>
          </p:cNvPr>
          <p:cNvSpPr/>
          <p:nvPr/>
        </p:nvSpPr>
        <p:spPr>
          <a:xfrm>
            <a:off x="495300" y="4151717"/>
            <a:ext cx="2144250" cy="246221"/>
          </a:xfrm>
          <a:prstGeom prst="rect">
            <a:avLst/>
          </a:prstGeom>
        </p:spPr>
        <p:txBody>
          <a:bodyPr wrap="square">
            <a:spAutoFit/>
          </a:bodyPr>
          <a:lstStyle/>
          <a:p>
            <a:pPr algn="r"/>
            <a:r>
              <a:rPr lang="en-GB" sz="1000" dirty="0"/>
              <a:t>Source: UNICEF</a:t>
            </a:r>
          </a:p>
        </p:txBody>
      </p:sp>
      <p:sp>
        <p:nvSpPr>
          <p:cNvPr id="6" name="Rounded Rectangle 24">
            <a:extLst>
              <a:ext uri="{FF2B5EF4-FFF2-40B4-BE49-F238E27FC236}">
                <a16:creationId xmlns:a16="http://schemas.microsoft.com/office/drawing/2014/main" id="{B0C30F98-DFD8-4124-A900-15931107B36C}"/>
              </a:ext>
            </a:extLst>
          </p:cNvPr>
          <p:cNvSpPr>
            <a:spLocks noGrp="1"/>
          </p:cNvSpPr>
          <p:nvPr>
            <p:ph type="title" idx="4294967295"/>
          </p:nvPr>
        </p:nvSpPr>
        <p:spPr>
          <a:xfrm>
            <a:off x="736600" y="585788"/>
            <a:ext cx="1737360" cy="457200"/>
          </a:xfrm>
          <a:prstGeom prst="rect">
            <a:avLst/>
          </a:prstGeom>
          <a:solidFill>
            <a:srgbClr val="CD2B46"/>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1" b="1" i="0" u="none" strike="noStrike" kern="1200" cap="none" spc="0" normalizeH="0" baseline="0" noProof="0" dirty="0">
                <a:ln>
                  <a:noFill/>
                </a:ln>
                <a:solidFill>
                  <a:srgbClr val="FFFFFF"/>
                </a:solidFill>
                <a:effectLst/>
                <a:uLnTx/>
                <a:uFillTx/>
                <a:latin typeface="+mn-lt"/>
                <a:ea typeface="+mn-ea"/>
                <a:cs typeface="+mn-cs"/>
              </a:rPr>
              <a:t>Accessibility of communication</a:t>
            </a:r>
          </a:p>
        </p:txBody>
      </p:sp>
    </p:spTree>
    <p:extLst>
      <p:ext uri="{BB962C8B-B14F-4D97-AF65-F5344CB8AC3E}">
        <p14:creationId xmlns:p14="http://schemas.microsoft.com/office/powerpoint/2010/main" val="385913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4">
            <a:extLst>
              <a:ext uri="{FF2B5EF4-FFF2-40B4-BE49-F238E27FC236}">
                <a16:creationId xmlns:a16="http://schemas.microsoft.com/office/drawing/2014/main" id="{EEA39E55-E8F1-451C-92BB-B4CB0DBD1756}"/>
              </a:ext>
              <a:ext uri="{C183D7F6-B498-43B3-948B-1728B52AA6E4}">
                <adec:decorative xmlns:adec="http://schemas.microsoft.com/office/drawing/2017/decorative" val="1"/>
              </a:ext>
            </a:extLst>
          </p:cNvPr>
          <p:cNvSpPr/>
          <p:nvPr/>
        </p:nvSpPr>
        <p:spPr>
          <a:xfrm>
            <a:off x="0" y="585788"/>
            <a:ext cx="9144000" cy="457200"/>
          </a:xfrm>
          <a:prstGeom prst="rect">
            <a:avLst/>
          </a:prstGeom>
          <a:solidFill>
            <a:schemeClr val="bg1">
              <a:lumMod val="85000"/>
              <a:alpha val="46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401" b="1" dirty="0">
              <a:solidFill>
                <a:srgbClr val="FFFFFF"/>
              </a:solidFill>
            </a:endParaRPr>
          </a:p>
        </p:txBody>
      </p:sp>
      <p:sp>
        <p:nvSpPr>
          <p:cNvPr id="5" name="Rounded Rectangle 24">
            <a:extLst>
              <a:ext uri="{FF2B5EF4-FFF2-40B4-BE49-F238E27FC236}">
                <a16:creationId xmlns:a16="http://schemas.microsoft.com/office/drawing/2014/main" id="{61AC2265-0197-4988-B0DE-7A03759D67FD}"/>
              </a:ext>
            </a:extLst>
          </p:cNvPr>
          <p:cNvSpPr>
            <a:spLocks noGrp="1"/>
          </p:cNvSpPr>
          <p:nvPr>
            <p:ph type="title" idx="4294967295"/>
          </p:nvPr>
        </p:nvSpPr>
        <p:spPr>
          <a:xfrm>
            <a:off x="736600" y="585788"/>
            <a:ext cx="1737360" cy="457200"/>
          </a:xfrm>
          <a:prstGeom prst="rect">
            <a:avLst/>
          </a:prstGeom>
          <a:solidFill>
            <a:srgbClr val="CD2B46"/>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1" b="1" i="0" u="none" strike="noStrike" kern="1200" cap="none" spc="0" normalizeH="0" baseline="0" noProof="0" dirty="0">
                <a:ln>
                  <a:noFill/>
                </a:ln>
                <a:solidFill>
                  <a:srgbClr val="FFFFFF"/>
                </a:solidFill>
                <a:effectLst/>
                <a:uLnTx/>
                <a:uFillTx/>
                <a:latin typeface="+mn-lt"/>
                <a:ea typeface="+mn-ea"/>
                <a:cs typeface="+mn-cs"/>
              </a:rPr>
              <a:t>Physical accessibility</a:t>
            </a:r>
          </a:p>
        </p:txBody>
      </p:sp>
      <p:pic>
        <p:nvPicPr>
          <p:cNvPr id="4" name="Picture 3" descr="There are ramps and rails at Youth Programme's building. ">
            <a:extLst>
              <a:ext uri="{FF2B5EF4-FFF2-40B4-BE49-F238E27FC236}">
                <a16:creationId xmlns:a16="http://schemas.microsoft.com/office/drawing/2014/main" id="{2B5AA6C7-48E5-4DD9-8C56-88EF555C3ABA}"/>
              </a:ext>
            </a:extLst>
          </p:cNvPr>
          <p:cNvPicPr/>
          <p:nvPr/>
        </p:nvPicPr>
        <p:blipFill>
          <a:blip r:embed="rId3">
            <a:extLst>
              <a:ext uri="{28A0092B-C50C-407E-A947-70E740481C1C}">
                <a14:useLocalDpi xmlns:a14="http://schemas.microsoft.com/office/drawing/2010/main" val="0"/>
              </a:ext>
            </a:extLst>
          </a:blip>
          <a:stretch>
            <a:fillRect/>
          </a:stretch>
        </p:blipFill>
        <p:spPr>
          <a:xfrm>
            <a:off x="893646" y="1442856"/>
            <a:ext cx="4113531" cy="2905125"/>
          </a:xfrm>
          <a:prstGeom prst="rect">
            <a:avLst/>
          </a:prstGeom>
        </p:spPr>
      </p:pic>
      <p:pic>
        <p:nvPicPr>
          <p:cNvPr id="6" name="Picture 3" descr="An illustration of an accessible toilet">
            <a:extLst>
              <a:ext uri="{FF2B5EF4-FFF2-40B4-BE49-F238E27FC236}">
                <a16:creationId xmlns:a16="http://schemas.microsoft.com/office/drawing/2014/main" id="{865479D1-EEF1-4D9D-BEFC-2D596872892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30461" y="1927727"/>
            <a:ext cx="3368059" cy="18608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6045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24">
            <a:extLst>
              <a:ext uri="{FF2B5EF4-FFF2-40B4-BE49-F238E27FC236}">
                <a16:creationId xmlns:a16="http://schemas.microsoft.com/office/drawing/2014/main" id="{EEA39E55-E8F1-451C-92BB-B4CB0DBD1756}"/>
              </a:ext>
              <a:ext uri="{C183D7F6-B498-43B3-948B-1728B52AA6E4}">
                <adec:decorative xmlns:adec="http://schemas.microsoft.com/office/drawing/2017/decorative" val="1"/>
              </a:ext>
            </a:extLst>
          </p:cNvPr>
          <p:cNvSpPr/>
          <p:nvPr/>
        </p:nvSpPr>
        <p:spPr>
          <a:xfrm>
            <a:off x="0" y="585788"/>
            <a:ext cx="9144000" cy="457200"/>
          </a:xfrm>
          <a:prstGeom prst="rect">
            <a:avLst/>
          </a:prstGeom>
          <a:solidFill>
            <a:schemeClr val="bg1">
              <a:lumMod val="85000"/>
              <a:alpha val="46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401" b="1" dirty="0">
              <a:solidFill>
                <a:srgbClr val="FFFFFF"/>
              </a:solidFill>
            </a:endParaRPr>
          </a:p>
        </p:txBody>
      </p:sp>
      <p:sp>
        <p:nvSpPr>
          <p:cNvPr id="7" name="Rounded Rectangle 24">
            <a:extLst>
              <a:ext uri="{FF2B5EF4-FFF2-40B4-BE49-F238E27FC236}">
                <a16:creationId xmlns:a16="http://schemas.microsoft.com/office/drawing/2014/main" id="{EEA39E55-E8F1-451C-92BB-B4CB0DBD1756}"/>
              </a:ext>
            </a:extLst>
          </p:cNvPr>
          <p:cNvSpPr>
            <a:spLocks noGrp="1"/>
          </p:cNvSpPr>
          <p:nvPr>
            <p:ph type="title" idx="4294967295"/>
          </p:nvPr>
        </p:nvSpPr>
        <p:spPr>
          <a:xfrm>
            <a:off x="736600" y="585788"/>
            <a:ext cx="1737360" cy="457200"/>
          </a:xfrm>
          <a:prstGeom prst="rect">
            <a:avLst/>
          </a:prstGeom>
          <a:solidFill>
            <a:srgbClr val="CD2B46"/>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1" b="1" i="0" u="none" strike="noStrike" kern="1200" cap="none" spc="0" normalizeH="0" baseline="0" noProof="0" dirty="0">
                <a:ln>
                  <a:noFill/>
                </a:ln>
                <a:solidFill>
                  <a:srgbClr val="FFFFFF"/>
                </a:solidFill>
                <a:effectLst/>
                <a:uLnTx/>
                <a:uFillTx/>
                <a:latin typeface="+mn-lt"/>
                <a:ea typeface="+mn-ea"/>
                <a:cs typeface="+mn-cs"/>
              </a:rPr>
              <a:t>Targeted support/ adjustments</a:t>
            </a:r>
          </a:p>
        </p:txBody>
      </p:sp>
      <p:graphicFrame>
        <p:nvGraphicFramePr>
          <p:cNvPr id="6" name="Diagram 5" descr="Photo caption: diagram illustrating the process for the provision of reasonable accommodation">
            <a:extLst>
              <a:ext uri="{FF2B5EF4-FFF2-40B4-BE49-F238E27FC236}">
                <a16:creationId xmlns:a16="http://schemas.microsoft.com/office/drawing/2014/main" id="{865D8DDA-C2E4-4CF3-B8BC-8DA7681EB7D9}"/>
              </a:ext>
            </a:extLst>
          </p:cNvPr>
          <p:cNvGraphicFramePr/>
          <p:nvPr>
            <p:extLst>
              <p:ext uri="{D42A27DB-BD31-4B8C-83A1-F6EECF244321}">
                <p14:modId xmlns:p14="http://schemas.microsoft.com/office/powerpoint/2010/main" val="2956869918"/>
              </p:ext>
            </p:extLst>
          </p:nvPr>
        </p:nvGraphicFramePr>
        <p:xfrm>
          <a:off x="1976694" y="1009130"/>
          <a:ext cx="5270291" cy="3513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quot;Not Allowed&quot; Symbol 7" descr="Photo caption: symbol of &quot;Not allowed&quot; ">
            <a:extLst>
              <a:ext uri="{FF2B5EF4-FFF2-40B4-BE49-F238E27FC236}">
                <a16:creationId xmlns:a16="http://schemas.microsoft.com/office/drawing/2014/main" id="{C43D33D0-AD60-4310-9707-C1BB1EAA7594}"/>
              </a:ext>
            </a:extLst>
          </p:cNvPr>
          <p:cNvSpPr/>
          <p:nvPr/>
        </p:nvSpPr>
        <p:spPr>
          <a:xfrm>
            <a:off x="855520" y="2256202"/>
            <a:ext cx="1060993" cy="1019385"/>
          </a:xfrm>
          <a:prstGeom prst="noSmoking">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a:solidFill>
                <a:schemeClr val="tx1"/>
              </a:solidFill>
            </a:endParaRPr>
          </a:p>
        </p:txBody>
      </p:sp>
      <p:sp>
        <p:nvSpPr>
          <p:cNvPr id="9" name="Rounded Rectangle 24">
            <a:extLst>
              <a:ext uri="{FF2B5EF4-FFF2-40B4-BE49-F238E27FC236}">
                <a16:creationId xmlns:a16="http://schemas.microsoft.com/office/drawing/2014/main" id="{5080CF23-8120-4B76-B049-4CBA9046C0EE}"/>
              </a:ext>
            </a:extLst>
          </p:cNvPr>
          <p:cNvSpPr/>
          <p:nvPr/>
        </p:nvSpPr>
        <p:spPr>
          <a:xfrm>
            <a:off x="635000" y="3373249"/>
            <a:ext cx="1502033" cy="395272"/>
          </a:xfrm>
          <a:prstGeom prst="roundRect">
            <a:avLst/>
          </a:prstGeom>
          <a:solidFill>
            <a:srgbClr val="FF000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00" b="1" dirty="0">
                <a:solidFill>
                  <a:srgbClr val="FFFFFF"/>
                </a:solidFill>
              </a:rPr>
              <a:t>Inaccessible situation</a:t>
            </a:r>
          </a:p>
        </p:txBody>
      </p:sp>
      <p:sp>
        <p:nvSpPr>
          <p:cNvPr id="12" name="Rounded Rectangle 24">
            <a:extLst>
              <a:ext uri="{FF2B5EF4-FFF2-40B4-BE49-F238E27FC236}">
                <a16:creationId xmlns:a16="http://schemas.microsoft.com/office/drawing/2014/main" id="{EB40E6FF-3602-4975-A224-C00AAE1764F9}"/>
              </a:ext>
            </a:extLst>
          </p:cNvPr>
          <p:cNvSpPr/>
          <p:nvPr/>
        </p:nvSpPr>
        <p:spPr>
          <a:xfrm>
            <a:off x="7294359" y="2262844"/>
            <a:ext cx="1151141" cy="1019673"/>
          </a:xfrm>
          <a:prstGeom prst="round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00" b="1" dirty="0">
                <a:solidFill>
                  <a:sysClr val="windowText" lastClr="000000"/>
                </a:solidFill>
              </a:rPr>
              <a:t>Outreach services / transportation allowances, etc.</a:t>
            </a:r>
          </a:p>
        </p:txBody>
      </p:sp>
    </p:spTree>
    <p:extLst>
      <p:ext uri="{BB962C8B-B14F-4D97-AF65-F5344CB8AC3E}">
        <p14:creationId xmlns:p14="http://schemas.microsoft.com/office/powerpoint/2010/main" val="166035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34D2-D55C-4CD0-847E-172BF6923222}"/>
              </a:ext>
            </a:extLst>
          </p:cNvPr>
          <p:cNvSpPr>
            <a:spLocks noGrp="1"/>
          </p:cNvSpPr>
          <p:nvPr>
            <p:ph type="title"/>
          </p:nvPr>
        </p:nvSpPr>
        <p:spPr>
          <a:xfrm>
            <a:off x="736600" y="242450"/>
            <a:ext cx="8226747" cy="722750"/>
          </a:xfrm>
        </p:spPr>
        <p:txBody>
          <a:bodyPr anchor="b">
            <a:normAutofit/>
          </a:bodyPr>
          <a:lstStyle/>
          <a:p>
            <a:r>
              <a:rPr lang="en-GB" sz="3000" dirty="0">
                <a:solidFill>
                  <a:srgbClr val="CD2B46"/>
                </a:solidFill>
              </a:rPr>
              <a:t>Recap from previous learning…</a:t>
            </a:r>
            <a:endParaRPr lang="en-GB" sz="3000" b="0" dirty="0">
              <a:solidFill>
                <a:srgbClr val="CD2B46"/>
              </a:solidFill>
            </a:endParaRPr>
          </a:p>
        </p:txBody>
      </p:sp>
      <p:sp>
        <p:nvSpPr>
          <p:cNvPr id="3" name="Content Placeholder 2">
            <a:extLst>
              <a:ext uri="{FF2B5EF4-FFF2-40B4-BE49-F238E27FC236}">
                <a16:creationId xmlns:a16="http://schemas.microsoft.com/office/drawing/2014/main" id="{8BF23B74-E64A-4628-8BEC-E73594576503}"/>
              </a:ext>
            </a:extLst>
          </p:cNvPr>
          <p:cNvSpPr>
            <a:spLocks noGrp="1"/>
          </p:cNvSpPr>
          <p:nvPr>
            <p:ph sz="half" idx="1"/>
          </p:nvPr>
        </p:nvSpPr>
        <p:spPr>
          <a:xfrm>
            <a:off x="647700" y="1223401"/>
            <a:ext cx="4682290" cy="3087195"/>
          </a:xfrm>
        </p:spPr>
        <p:txBody>
          <a:bodyPr vert="horz" lIns="91440" tIns="45721" rIns="91440" bIns="0" rtlCol="0" anchor="t">
            <a:normAutofit/>
          </a:bodyPr>
          <a:lstStyle/>
          <a:p>
            <a:pPr marL="342900" indent="-342900">
              <a:buClr>
                <a:srgbClr val="CD2B46"/>
              </a:buClr>
            </a:pPr>
            <a:r>
              <a:rPr lang="en-GB" sz="2000" dirty="0"/>
              <a:t>What are the </a:t>
            </a:r>
            <a:r>
              <a:rPr lang="en-GB" sz="2000" b="1" dirty="0"/>
              <a:t>risks</a:t>
            </a:r>
            <a:r>
              <a:rPr lang="en-GB" sz="2000" dirty="0"/>
              <a:t> that this woman may face if she does not receive information?</a:t>
            </a:r>
            <a:endParaRPr lang="en-US" sz="2000" dirty="0"/>
          </a:p>
          <a:p>
            <a:pPr marL="342900" indent="-342900">
              <a:buClr>
                <a:srgbClr val="CD2B46"/>
              </a:buClr>
            </a:pPr>
            <a:r>
              <a:rPr lang="en-GB" sz="2000" dirty="0"/>
              <a:t>What are the </a:t>
            </a:r>
            <a:r>
              <a:rPr lang="en-GB" sz="2000" b="1" dirty="0"/>
              <a:t>causes</a:t>
            </a:r>
            <a:r>
              <a:rPr lang="en-GB" sz="2000" dirty="0"/>
              <a:t> of her not receiving information?</a:t>
            </a:r>
          </a:p>
          <a:p>
            <a:pPr marL="342900" indent="-342900">
              <a:buClr>
                <a:srgbClr val="CD2B46"/>
              </a:buClr>
            </a:pPr>
            <a:r>
              <a:rPr lang="en-GB" sz="2000" dirty="0">
                <a:cs typeface="Arial"/>
              </a:rPr>
              <a:t>Which </a:t>
            </a:r>
            <a:r>
              <a:rPr lang="en-GB" sz="2000" b="1" dirty="0">
                <a:cs typeface="Arial"/>
              </a:rPr>
              <a:t>strategies</a:t>
            </a:r>
            <a:r>
              <a:rPr lang="en-GB" sz="2000" dirty="0">
                <a:cs typeface="Arial"/>
              </a:rPr>
              <a:t> can be put in place to mitigate these risks?</a:t>
            </a:r>
          </a:p>
        </p:txBody>
      </p:sp>
      <p:pic>
        <p:nvPicPr>
          <p:cNvPr id="7" name="Content Placeholder 3" descr="A woman and a man are reading a street COVID-19 announcement on the wall while a woman with visual impairment walk passed the street announcement without knowing it. ">
            <a:extLst>
              <a:ext uri="{FF2B5EF4-FFF2-40B4-BE49-F238E27FC236}">
                <a16:creationId xmlns:a16="http://schemas.microsoft.com/office/drawing/2014/main" id="{818C0629-0699-4A18-A7DE-AD47F7ACBBC1}"/>
              </a:ext>
            </a:extLst>
          </p:cNvPr>
          <p:cNvPicPr>
            <a:picLocks/>
          </p:cNvPicPr>
          <p:nvPr/>
        </p:nvPicPr>
        <p:blipFill rotWithShape="1">
          <a:blip r:embed="rId3">
            <a:extLst>
              <a:ext uri="{28A0092B-C50C-407E-A947-70E740481C1C}">
                <a14:useLocalDpi xmlns:a14="http://schemas.microsoft.com/office/drawing/2010/main" val="0"/>
              </a:ext>
            </a:extLst>
          </a:blip>
          <a:srcRect/>
          <a:stretch/>
        </p:blipFill>
        <p:spPr>
          <a:xfrm>
            <a:off x="5676900" y="1007035"/>
            <a:ext cx="2755900" cy="3405164"/>
          </a:xfrm>
          <a:prstGeom prst="rect">
            <a:avLst/>
          </a:prstGeom>
          <a:noFill/>
        </p:spPr>
      </p:pic>
      <p:pic>
        <p:nvPicPr>
          <p:cNvPr id="8" name="Picture 7">
            <a:extLst>
              <a:ext uri="{FF2B5EF4-FFF2-40B4-BE49-F238E27FC236}">
                <a16:creationId xmlns:a16="http://schemas.microsoft.com/office/drawing/2014/main" id="{72BA88E0-F5C1-45D0-A776-94FAC20C0BEB}"/>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23283" y="1223401"/>
            <a:ext cx="402174" cy="402174"/>
          </a:xfrm>
          <a:prstGeom prst="rect">
            <a:avLst/>
          </a:prstGeom>
        </p:spPr>
      </p:pic>
    </p:spTree>
    <p:extLst>
      <p:ext uri="{BB962C8B-B14F-4D97-AF65-F5344CB8AC3E}">
        <p14:creationId xmlns:p14="http://schemas.microsoft.com/office/powerpoint/2010/main" val="398757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2AA15D-044E-4A27-BF9A-67AEF19F51C8}"/>
              </a:ext>
            </a:extLst>
          </p:cNvPr>
          <p:cNvSpPr>
            <a:spLocks noGrp="1"/>
          </p:cNvSpPr>
          <p:nvPr>
            <p:ph type="title"/>
          </p:nvPr>
        </p:nvSpPr>
        <p:spPr>
          <a:xfrm>
            <a:off x="209036" y="-968351"/>
            <a:ext cx="8754313" cy="968351"/>
          </a:xfrm>
        </p:spPr>
        <p:txBody>
          <a:bodyPr vert="horz" lIns="0" tIns="0" rIns="0" bIns="0" rtlCol="0" anchor="b" anchorCtr="0">
            <a:normAutofit fontScale="90000"/>
          </a:bodyPr>
          <a:lstStyle/>
          <a:p>
            <a:r>
              <a:rPr lang="en-GB" dirty="0">
                <a:solidFill>
                  <a:srgbClr val="FFFFFF"/>
                </a:solidFill>
                <a:ea typeface="Calibri" panose="020F0502020204030204" pitchFamily="34" charset="0"/>
              </a:rPr>
              <a:t>Bridging the gap between accessibility and individual adjustments</a:t>
            </a:r>
            <a:endParaRPr lang="en-GB" dirty="0"/>
          </a:p>
        </p:txBody>
      </p:sp>
      <p:graphicFrame>
        <p:nvGraphicFramePr>
          <p:cNvPr id="12" name="Content Placeholder 11">
            <a:extLst>
              <a:ext uri="{FF2B5EF4-FFF2-40B4-BE49-F238E27FC236}">
                <a16:creationId xmlns:a16="http://schemas.microsoft.com/office/drawing/2014/main" id="{B24AF623-C7B4-422C-81EC-B2895B50CA13}"/>
              </a:ext>
            </a:extLst>
          </p:cNvPr>
          <p:cNvGraphicFramePr>
            <a:graphicFrameLocks noGrp="1"/>
          </p:cNvGraphicFramePr>
          <p:nvPr>
            <p:ph idx="1"/>
            <p:extLst>
              <p:ext uri="{D42A27DB-BD31-4B8C-83A1-F6EECF244321}">
                <p14:modId xmlns:p14="http://schemas.microsoft.com/office/powerpoint/2010/main" val="909422802"/>
              </p:ext>
            </p:extLst>
          </p:nvPr>
        </p:nvGraphicFramePr>
        <p:xfrm>
          <a:off x="736600" y="532908"/>
          <a:ext cx="7696200" cy="3863479"/>
        </p:xfrm>
        <a:graphic>
          <a:graphicData uri="http://schemas.openxmlformats.org/drawingml/2006/table">
            <a:tbl>
              <a:tblPr firstRow="1" firstCol="1" bandRow="1"/>
              <a:tblGrid>
                <a:gridCol w="3848100">
                  <a:extLst>
                    <a:ext uri="{9D8B030D-6E8A-4147-A177-3AD203B41FA5}">
                      <a16:colId xmlns:a16="http://schemas.microsoft.com/office/drawing/2014/main" val="2443404229"/>
                    </a:ext>
                  </a:extLst>
                </a:gridCol>
                <a:gridCol w="3848100">
                  <a:extLst>
                    <a:ext uri="{9D8B030D-6E8A-4147-A177-3AD203B41FA5}">
                      <a16:colId xmlns:a16="http://schemas.microsoft.com/office/drawing/2014/main" val="74567189"/>
                    </a:ext>
                  </a:extLst>
                </a:gridCol>
              </a:tblGrid>
              <a:tr h="321956">
                <a:tc gridSpan="2">
                  <a:txBody>
                    <a:bodyPr/>
                    <a:lstStyle/>
                    <a:p>
                      <a:pPr algn="ctr">
                        <a:spcAft>
                          <a:spcPts val="0"/>
                        </a:spcAft>
                      </a:pPr>
                      <a:r>
                        <a:rPr lang="en-GB" sz="1400" b="1" dirty="0">
                          <a:solidFill>
                            <a:srgbClr val="FFFFFF"/>
                          </a:solidFill>
                          <a:effectLst/>
                          <a:latin typeface="+mn-lt"/>
                          <a:ea typeface="Calibri" panose="020F0502020204030204" pitchFamily="34" charset="0"/>
                        </a:rPr>
                        <a:t>Bridging the gap between accessibility and individual adjustments</a:t>
                      </a:r>
                      <a:endParaRPr lang="en-GB" sz="1400" dirty="0">
                        <a:solidFill>
                          <a:srgbClr val="FFFFFF"/>
                        </a:solidFill>
                        <a:effectLst/>
                        <a:latin typeface="+mn-lt"/>
                        <a:ea typeface="Calibri" panose="020F0502020204030204" pitchFamily="34" charset="0"/>
                      </a:endParaRP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2B46"/>
                    </a:solidFill>
                  </a:tcPr>
                </a:tc>
                <a:tc hMerge="1">
                  <a:txBody>
                    <a:bodyPr/>
                    <a:lstStyle/>
                    <a:p>
                      <a:endParaRPr lang="en-GB"/>
                    </a:p>
                  </a:txBody>
                  <a:tcPr/>
                </a:tc>
                <a:extLst>
                  <a:ext uri="{0D108BD9-81ED-4DB2-BD59-A6C34878D82A}">
                    <a16:rowId xmlns:a16="http://schemas.microsoft.com/office/drawing/2014/main" val="866429312"/>
                  </a:ext>
                </a:extLst>
              </a:tr>
              <a:tr h="321956">
                <a:tc>
                  <a:txBody>
                    <a:bodyPr/>
                    <a:lstStyle/>
                    <a:p>
                      <a:pPr algn="ctr">
                        <a:spcAft>
                          <a:spcPts val="0"/>
                        </a:spcAft>
                      </a:pPr>
                      <a:r>
                        <a:rPr lang="en-GB" sz="1400" b="1" dirty="0">
                          <a:solidFill>
                            <a:srgbClr val="000000"/>
                          </a:solidFill>
                          <a:effectLst/>
                          <a:latin typeface="+mn-lt"/>
                          <a:ea typeface="Calibri" panose="020F0502020204030204" pitchFamily="34" charset="0"/>
                        </a:rPr>
                        <a:t>Accessibility</a:t>
                      </a:r>
                      <a:endParaRPr lang="en-GB" sz="1400" dirty="0">
                        <a:effectLst/>
                        <a:latin typeface="+mn-lt"/>
                        <a:ea typeface="Calibri" panose="020F0502020204030204" pitchFamily="34" charset="0"/>
                      </a:endParaRP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D4CD"/>
                    </a:solidFill>
                  </a:tcPr>
                </a:tc>
                <a:tc>
                  <a:txBody>
                    <a:bodyPr/>
                    <a:lstStyle/>
                    <a:p>
                      <a:pPr algn="ctr">
                        <a:spcAft>
                          <a:spcPts val="0"/>
                        </a:spcAft>
                      </a:pPr>
                      <a:r>
                        <a:rPr lang="en-GB" sz="1400" b="1" dirty="0">
                          <a:solidFill>
                            <a:srgbClr val="000000"/>
                          </a:solidFill>
                          <a:effectLst/>
                          <a:latin typeface="+mn-lt"/>
                          <a:ea typeface="Calibri" panose="020F0502020204030204" pitchFamily="34" charset="0"/>
                        </a:rPr>
                        <a:t>Reasonable accommodation</a:t>
                      </a:r>
                      <a:endParaRPr lang="en-GB" sz="1400" dirty="0">
                        <a:effectLst/>
                        <a:latin typeface="+mn-lt"/>
                        <a:ea typeface="Calibri" panose="020F0502020204030204" pitchFamily="34" charset="0"/>
                      </a:endParaRP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D4CD"/>
                    </a:solidFill>
                  </a:tcPr>
                </a:tc>
                <a:extLst>
                  <a:ext uri="{0D108BD9-81ED-4DB2-BD59-A6C34878D82A}">
                    <a16:rowId xmlns:a16="http://schemas.microsoft.com/office/drawing/2014/main" val="885490028"/>
                  </a:ext>
                </a:extLst>
              </a:tr>
              <a:tr h="643913">
                <a:tc>
                  <a:txBody>
                    <a:bodyPr/>
                    <a:lstStyle/>
                    <a:p>
                      <a:pPr algn="ctr">
                        <a:spcAft>
                          <a:spcPts val="0"/>
                        </a:spcAft>
                      </a:pPr>
                      <a:r>
                        <a:rPr lang="en-GB" sz="1400" dirty="0">
                          <a:effectLst/>
                          <a:latin typeface="+mn-lt"/>
                          <a:ea typeface="Calibri" panose="020F0502020204030204" pitchFamily="34" charset="0"/>
                        </a:rPr>
                        <a:t>Can be implemented over time</a:t>
                      </a: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effectLst/>
                          <a:latin typeface="+mn-lt"/>
                          <a:ea typeface="Calibri" panose="020F0502020204030204" pitchFamily="34" charset="0"/>
                        </a:rPr>
                        <a:t>Has to be provided immediately, otherwise there is discrimination</a:t>
                      </a: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4578878"/>
                  </a:ext>
                </a:extLst>
              </a:tr>
              <a:tr h="321956">
                <a:tc>
                  <a:txBody>
                    <a:bodyPr/>
                    <a:lstStyle/>
                    <a:p>
                      <a:pPr algn="ctr">
                        <a:spcAft>
                          <a:spcPts val="0"/>
                        </a:spcAft>
                      </a:pPr>
                      <a:r>
                        <a:rPr lang="en-GB" sz="1400" dirty="0">
                          <a:effectLst/>
                          <a:latin typeface="+mn-lt"/>
                          <a:ea typeface="Calibri" panose="020F0502020204030204" pitchFamily="34" charset="0"/>
                        </a:rPr>
                        <a:t>Is a general solution</a:t>
                      </a: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effectLst/>
                          <a:latin typeface="+mn-lt"/>
                          <a:ea typeface="Calibri" panose="020F0502020204030204" pitchFamily="34" charset="0"/>
                        </a:rPr>
                        <a:t>Is an individual solution</a:t>
                      </a: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9967871"/>
                  </a:ext>
                </a:extLst>
              </a:tr>
              <a:tr h="965872">
                <a:tc>
                  <a:txBody>
                    <a:bodyPr/>
                    <a:lstStyle/>
                    <a:p>
                      <a:pPr algn="ctr">
                        <a:spcAft>
                          <a:spcPts val="0"/>
                        </a:spcAft>
                      </a:pPr>
                      <a:r>
                        <a:rPr lang="en-GB" sz="1400" dirty="0">
                          <a:effectLst/>
                          <a:latin typeface="+mn-lt"/>
                          <a:ea typeface="Calibri" panose="020F0502020204030204" pitchFamily="34" charset="0"/>
                        </a:rPr>
                        <a:t>Applies regardless of the need of persons with disabilities to access infrastructure, services or information</a:t>
                      </a: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effectLst/>
                          <a:latin typeface="+mn-lt"/>
                          <a:ea typeface="Calibri" panose="020F0502020204030204" pitchFamily="34" charset="0"/>
                        </a:rPr>
                        <a:t>Applies from the moment that a person requires access to a non-accessible situation</a:t>
                      </a: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1949136"/>
                  </a:ext>
                </a:extLst>
              </a:tr>
              <a:tr h="643913">
                <a:tc>
                  <a:txBody>
                    <a:bodyPr/>
                    <a:lstStyle/>
                    <a:p>
                      <a:pPr algn="ctr">
                        <a:spcAft>
                          <a:spcPts val="0"/>
                        </a:spcAft>
                      </a:pPr>
                      <a:r>
                        <a:rPr lang="en-GB" sz="1400" dirty="0">
                          <a:effectLst/>
                          <a:latin typeface="+mn-lt"/>
                          <a:ea typeface="Calibri" panose="020F0502020204030204" pitchFamily="34" charset="0"/>
                        </a:rPr>
                        <a:t>Is guided by general principles of universal design</a:t>
                      </a: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effectLst/>
                          <a:latin typeface="+mn-lt"/>
                          <a:ea typeface="Calibri" panose="020F0502020204030204" pitchFamily="34" charset="0"/>
                        </a:rPr>
                        <a:t>Is tailored to the person and designed together with the person concerned</a:t>
                      </a: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9895608"/>
                  </a:ext>
                </a:extLst>
              </a:tr>
              <a:tr h="643913">
                <a:tc>
                  <a:txBody>
                    <a:bodyPr/>
                    <a:lstStyle/>
                    <a:p>
                      <a:pPr algn="ctr">
                        <a:spcAft>
                          <a:spcPts val="0"/>
                        </a:spcAft>
                      </a:pPr>
                      <a:r>
                        <a:rPr lang="en-GB" sz="1400" dirty="0">
                          <a:effectLst/>
                          <a:latin typeface="+mn-lt"/>
                          <a:ea typeface="Calibri" panose="020F0502020204030204" pitchFamily="34" charset="0"/>
                        </a:rPr>
                        <a:t>Is ruled by accessibility standards (issued in country, or applicable from other countries)</a:t>
                      </a: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effectLst/>
                          <a:latin typeface="+mn-lt"/>
                          <a:ea typeface="Calibri" panose="020F0502020204030204" pitchFamily="34" charset="0"/>
                        </a:rPr>
                        <a:t>Is ruled by a proportionality test: is it relevant, available or affordable by the project?</a:t>
                      </a: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3736891"/>
                  </a:ext>
                </a:extLst>
              </a:tr>
            </a:tbl>
          </a:graphicData>
        </a:graphic>
      </p:graphicFrame>
    </p:spTree>
    <p:extLst>
      <p:ext uri="{BB962C8B-B14F-4D97-AF65-F5344CB8AC3E}">
        <p14:creationId xmlns:p14="http://schemas.microsoft.com/office/powerpoint/2010/main" val="274016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61950"/>
            <a:ext cx="9128760" cy="774192"/>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1950"/>
            <a:ext cx="1714500" cy="774192"/>
          </a:xfrm>
          <a:prstGeom prst="rect">
            <a:avLst/>
          </a:prstGeom>
        </p:spPr>
      </p:pic>
      <p:pic>
        <p:nvPicPr>
          <p:cNvPr id="4" name="Content Placeholder 3" descr="A man is telling information from the street announcement to a woman with visual impairment ">
            <a:extLst>
              <a:ext uri="{FF2B5EF4-FFF2-40B4-BE49-F238E27FC236}">
                <a16:creationId xmlns:a16="http://schemas.microsoft.com/office/drawing/2014/main" id="{3CE4D6F3-FB79-4CD7-B9CC-51D9A54D80F3}"/>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736600" y="1402393"/>
            <a:ext cx="4526553" cy="3022601"/>
          </a:xfrm>
          <a:prstGeom prst="rect">
            <a:avLst/>
          </a:prstGeom>
        </p:spPr>
      </p:pic>
      <p:sp>
        <p:nvSpPr>
          <p:cNvPr id="7" name="Rounded Rectangle 24">
            <a:extLst>
              <a:ext uri="{FF2B5EF4-FFF2-40B4-BE49-F238E27FC236}">
                <a16:creationId xmlns:a16="http://schemas.microsoft.com/office/drawing/2014/main" id="{109EC8D6-5C1E-41CE-A572-E822A6178D37}"/>
              </a:ext>
            </a:extLst>
          </p:cNvPr>
          <p:cNvSpPr/>
          <p:nvPr/>
        </p:nvSpPr>
        <p:spPr>
          <a:xfrm>
            <a:off x="5428196" y="1893370"/>
            <a:ext cx="1737360" cy="457200"/>
          </a:xfrm>
          <a:prstGeom prst="rect">
            <a:avLst/>
          </a:prstGeom>
          <a:solidFill>
            <a:srgbClr val="CD2B46"/>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401" b="1" dirty="0">
                <a:solidFill>
                  <a:srgbClr val="FFFFFF"/>
                </a:solidFill>
              </a:rPr>
              <a:t>Accessibility of information</a:t>
            </a:r>
          </a:p>
        </p:txBody>
      </p:sp>
      <p:sp>
        <p:nvSpPr>
          <p:cNvPr id="10" name="Rounded Rectangle 24">
            <a:extLst>
              <a:ext uri="{FF2B5EF4-FFF2-40B4-BE49-F238E27FC236}">
                <a16:creationId xmlns:a16="http://schemas.microsoft.com/office/drawing/2014/main" id="{7E1D48AC-0CA7-4259-B9F9-CBF57A83ED99}"/>
              </a:ext>
            </a:extLst>
          </p:cNvPr>
          <p:cNvSpPr/>
          <p:nvPr/>
        </p:nvSpPr>
        <p:spPr>
          <a:xfrm>
            <a:off x="5428196" y="2571751"/>
            <a:ext cx="1737360" cy="457200"/>
          </a:xfrm>
          <a:prstGeom prst="rect">
            <a:avLst/>
          </a:prstGeom>
          <a:solidFill>
            <a:srgbClr val="CD2B46"/>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401" b="1" dirty="0">
                <a:solidFill>
                  <a:srgbClr val="FFFFFF"/>
                </a:solidFill>
              </a:rPr>
              <a:t>Accessibility of communication</a:t>
            </a:r>
          </a:p>
        </p:txBody>
      </p:sp>
      <p:sp>
        <p:nvSpPr>
          <p:cNvPr id="12" name="Rounded Rectangle 24">
            <a:extLst>
              <a:ext uri="{FF2B5EF4-FFF2-40B4-BE49-F238E27FC236}">
                <a16:creationId xmlns:a16="http://schemas.microsoft.com/office/drawing/2014/main" id="{E54406F7-DC09-4A90-B4B9-C10971B76ED8}"/>
              </a:ext>
            </a:extLst>
          </p:cNvPr>
          <p:cNvSpPr/>
          <p:nvPr/>
        </p:nvSpPr>
        <p:spPr>
          <a:xfrm>
            <a:off x="5421251" y="3250131"/>
            <a:ext cx="1737360" cy="457200"/>
          </a:xfrm>
          <a:prstGeom prst="rect">
            <a:avLst/>
          </a:prstGeom>
          <a:solidFill>
            <a:srgbClr val="CD2B46"/>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401" b="1" dirty="0">
                <a:solidFill>
                  <a:srgbClr val="FFFFFF"/>
                </a:solidFill>
              </a:rPr>
              <a:t>Targeted support/ adjustments</a:t>
            </a:r>
          </a:p>
        </p:txBody>
      </p:sp>
      <p:pic>
        <p:nvPicPr>
          <p:cNvPr id="13" name="Graphic 12" descr="Question mark">
            <a:extLst>
              <a:ext uri="{FF2B5EF4-FFF2-40B4-BE49-F238E27FC236}">
                <a16:creationId xmlns:a16="http://schemas.microsoft.com/office/drawing/2014/main" id="{3525DBBD-E653-4444-9453-25B90F2240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35509" y="1989220"/>
            <a:ext cx="1619609" cy="1619609"/>
          </a:xfrm>
          <a:prstGeom prst="rect">
            <a:avLst/>
          </a:prstGeom>
        </p:spPr>
      </p:pic>
      <p:sp>
        <p:nvSpPr>
          <p:cNvPr id="2" name="Title 1">
            <a:extLst>
              <a:ext uri="{FF2B5EF4-FFF2-40B4-BE49-F238E27FC236}">
                <a16:creationId xmlns:a16="http://schemas.microsoft.com/office/drawing/2014/main" id="{FB4F7F8F-2BCB-40E6-ABA1-D87682454399}"/>
              </a:ext>
            </a:extLst>
          </p:cNvPr>
          <p:cNvSpPr>
            <a:spLocks noGrp="1"/>
          </p:cNvSpPr>
          <p:nvPr>
            <p:ph type="title"/>
          </p:nvPr>
        </p:nvSpPr>
        <p:spPr>
          <a:xfrm>
            <a:off x="736600" y="190821"/>
            <a:ext cx="8226749" cy="760850"/>
          </a:xfrm>
        </p:spPr>
        <p:txBody>
          <a:bodyPr>
            <a:normAutofit/>
          </a:bodyPr>
          <a:lstStyle/>
          <a:p>
            <a:r>
              <a:rPr lang="en-GB" sz="3000" dirty="0">
                <a:solidFill>
                  <a:schemeClr val="bg1"/>
                </a:solidFill>
              </a:rPr>
              <a:t>Test:  Which strategy is being used?</a:t>
            </a:r>
          </a:p>
        </p:txBody>
      </p:sp>
    </p:spTree>
    <p:extLst>
      <p:ext uri="{BB962C8B-B14F-4D97-AF65-F5344CB8AC3E}">
        <p14:creationId xmlns:p14="http://schemas.microsoft.com/office/powerpoint/2010/main" val="8520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On the refugee campsite, 4 children are playing football in the field. A group of children is studying in the classroom with a teacher. A man with visual impairment is standing at the corner talking to another man sitting on a chair. A family of three are walking their daughter to the classroom.  ">
            <a:extLst>
              <a:ext uri="{FF2B5EF4-FFF2-40B4-BE49-F238E27FC236}">
                <a16:creationId xmlns:a16="http://schemas.microsoft.com/office/drawing/2014/main" id="{2ACE8873-3A8C-4586-98DE-FB9B03D2C07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5182400" y="1943099"/>
            <a:ext cx="3275720" cy="1944783"/>
          </a:xfrm>
          <a:prstGeom prst="rect">
            <a:avLst/>
          </a:prstGeom>
        </p:spPr>
      </p:pic>
      <p:sp>
        <p:nvSpPr>
          <p:cNvPr id="7" name="Rounded Rectangle 24">
            <a:extLst>
              <a:ext uri="{FF2B5EF4-FFF2-40B4-BE49-F238E27FC236}">
                <a16:creationId xmlns:a16="http://schemas.microsoft.com/office/drawing/2014/main" id="{EEA39E55-E8F1-451C-92BB-B4CB0DBD1756}"/>
              </a:ext>
              <a:ext uri="{C183D7F6-B498-43B3-948B-1728B52AA6E4}">
                <adec:decorative xmlns:adec="http://schemas.microsoft.com/office/drawing/2017/decorative" val="1"/>
              </a:ext>
            </a:extLst>
          </p:cNvPr>
          <p:cNvSpPr/>
          <p:nvPr/>
        </p:nvSpPr>
        <p:spPr>
          <a:xfrm>
            <a:off x="0" y="585788"/>
            <a:ext cx="9144000" cy="457200"/>
          </a:xfrm>
          <a:prstGeom prst="rect">
            <a:avLst/>
          </a:prstGeom>
          <a:solidFill>
            <a:schemeClr val="bg1">
              <a:lumMod val="85000"/>
              <a:alpha val="46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401" b="1" dirty="0">
              <a:solidFill>
                <a:srgbClr val="FFFFFF"/>
              </a:solidFill>
            </a:endParaRPr>
          </a:p>
        </p:txBody>
      </p:sp>
      <p:sp>
        <p:nvSpPr>
          <p:cNvPr id="8" name="Rounded Rectangle 24">
            <a:extLst>
              <a:ext uri="{FF2B5EF4-FFF2-40B4-BE49-F238E27FC236}">
                <a16:creationId xmlns:a16="http://schemas.microsoft.com/office/drawing/2014/main" id="{EEA39E55-E8F1-451C-92BB-B4CB0DBD1756}"/>
              </a:ext>
            </a:extLst>
          </p:cNvPr>
          <p:cNvSpPr>
            <a:spLocks noGrp="1"/>
          </p:cNvSpPr>
          <p:nvPr>
            <p:ph type="title" idx="4294967295"/>
          </p:nvPr>
        </p:nvSpPr>
        <p:spPr>
          <a:xfrm>
            <a:off x="736599" y="585788"/>
            <a:ext cx="2963333" cy="457200"/>
          </a:xfrm>
          <a:prstGeom prst="rect">
            <a:avLst/>
          </a:prstGeom>
          <a:solidFill>
            <a:srgbClr val="CD2B46"/>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lt1"/>
                </a:solidFill>
                <a:effectLst/>
                <a:uLnTx/>
                <a:uFillTx/>
                <a:latin typeface="+mn-lt"/>
                <a:ea typeface="+mn-ea"/>
                <a:cs typeface="+mn-cs"/>
              </a:rPr>
              <a:t>Awareness-raising</a:t>
            </a:r>
            <a:endParaRPr kumimoji="0" lang="en-US" sz="2200" b="1" i="0" u="none" strike="noStrike" kern="1200" cap="none" spc="0" normalizeH="0" baseline="0" noProof="0" dirty="0">
              <a:ln>
                <a:noFill/>
              </a:ln>
              <a:solidFill>
                <a:sysClr val="windowText" lastClr="000000"/>
              </a:solidFill>
              <a:effectLst/>
              <a:uLnTx/>
              <a:uFillTx/>
              <a:latin typeface="+mn-lt"/>
              <a:ea typeface="+mn-ea"/>
              <a:cs typeface="+mn-cs"/>
            </a:endParaRPr>
          </a:p>
        </p:txBody>
      </p:sp>
      <p:pic>
        <p:nvPicPr>
          <p:cNvPr id="2" name="NOT SPECIAL NEEDS March 21 – World Down Syndrome Day -23NotSpecialNeeds.mp4" descr="Photo caption: photogram of video about people with Down syndrom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36600" y="1600199"/>
            <a:ext cx="4229100" cy="2378869"/>
          </a:xfrm>
          <a:prstGeom prst="rect">
            <a:avLst/>
          </a:prstGeom>
        </p:spPr>
      </p:pic>
    </p:spTree>
    <p:extLst>
      <p:ext uri="{BB962C8B-B14F-4D97-AF65-F5344CB8AC3E}">
        <p14:creationId xmlns:p14="http://schemas.microsoft.com/office/powerpoint/2010/main" val="111415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4">
            <a:extLst>
              <a:ext uri="{FF2B5EF4-FFF2-40B4-BE49-F238E27FC236}">
                <a16:creationId xmlns:a16="http://schemas.microsoft.com/office/drawing/2014/main" id="{EEA39E55-E8F1-451C-92BB-B4CB0DBD1756}"/>
              </a:ext>
              <a:ext uri="{C183D7F6-B498-43B3-948B-1728B52AA6E4}">
                <adec:decorative xmlns:adec="http://schemas.microsoft.com/office/drawing/2017/decorative" val="1"/>
              </a:ext>
            </a:extLst>
          </p:cNvPr>
          <p:cNvSpPr/>
          <p:nvPr/>
        </p:nvSpPr>
        <p:spPr>
          <a:xfrm>
            <a:off x="0" y="585788"/>
            <a:ext cx="9144000" cy="457200"/>
          </a:xfrm>
          <a:prstGeom prst="rect">
            <a:avLst/>
          </a:prstGeom>
          <a:solidFill>
            <a:schemeClr val="bg1">
              <a:lumMod val="85000"/>
              <a:alpha val="46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401" b="1" dirty="0">
              <a:solidFill>
                <a:srgbClr val="FFFFFF"/>
              </a:solidFill>
            </a:endParaRPr>
          </a:p>
        </p:txBody>
      </p:sp>
      <p:sp>
        <p:nvSpPr>
          <p:cNvPr id="6" name="Rounded Rectangle 24">
            <a:extLst>
              <a:ext uri="{FF2B5EF4-FFF2-40B4-BE49-F238E27FC236}">
                <a16:creationId xmlns:a16="http://schemas.microsoft.com/office/drawing/2014/main" id="{EEA39E55-E8F1-451C-92BB-B4CB0DBD1756}"/>
              </a:ext>
            </a:extLst>
          </p:cNvPr>
          <p:cNvSpPr>
            <a:spLocks noGrp="1"/>
          </p:cNvSpPr>
          <p:nvPr>
            <p:ph type="title" idx="4294967295"/>
          </p:nvPr>
        </p:nvSpPr>
        <p:spPr>
          <a:xfrm>
            <a:off x="736599" y="585788"/>
            <a:ext cx="2971801" cy="457200"/>
          </a:xfrm>
          <a:prstGeom prst="rect">
            <a:avLst/>
          </a:prstGeom>
          <a:solidFill>
            <a:srgbClr val="CD2B46"/>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mn-lt"/>
                <a:ea typeface="+mn-ea"/>
                <a:cs typeface="+mn-cs"/>
              </a:rPr>
              <a:t>Data collection</a:t>
            </a:r>
          </a:p>
        </p:txBody>
      </p:sp>
      <p:pic>
        <p:nvPicPr>
          <p:cNvPr id="7" name="Picture 6" descr="Photo caption: Not all disability look like this (a person in a wheelchair), some look like this (a person standing up and not showing any characteristic usually employed to depict disability). Not all disabilities are visible, please don’t be so quick to ju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9210" y="1210476"/>
            <a:ext cx="4165709" cy="3244837"/>
          </a:xfrm>
          <a:prstGeom prst="rect">
            <a:avLst/>
          </a:prstGeom>
        </p:spPr>
      </p:pic>
    </p:spTree>
    <p:extLst>
      <p:ext uri="{BB962C8B-B14F-4D97-AF65-F5344CB8AC3E}">
        <p14:creationId xmlns:p14="http://schemas.microsoft.com/office/powerpoint/2010/main" val="260813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a:extLst>
              <a:ext uri="{FF2B5EF4-FFF2-40B4-BE49-F238E27FC236}">
                <a16:creationId xmlns:a16="http://schemas.microsoft.com/office/drawing/2014/main" id="{EF95CE37-EA98-4D03-9C22-EEBF1CAF2B84}"/>
              </a:ext>
            </a:extLst>
          </p:cNvPr>
          <p:cNvSpPr>
            <a:spLocks noGrp="1"/>
          </p:cNvSpPr>
          <p:nvPr>
            <p:ph type="title"/>
          </p:nvPr>
        </p:nvSpPr>
        <p:spPr>
          <a:xfrm>
            <a:off x="736600" y="178951"/>
            <a:ext cx="8226749" cy="760850"/>
          </a:xfrm>
        </p:spPr>
        <p:txBody>
          <a:bodyPr>
            <a:normAutofit/>
          </a:bodyPr>
          <a:lstStyle/>
          <a:p>
            <a:r>
              <a:rPr lang="en-GB" sz="3000" dirty="0">
                <a:solidFill>
                  <a:srgbClr val="FFFFFF"/>
                </a:solidFill>
              </a:rPr>
              <a:t>Inclusive budgeting</a:t>
            </a:r>
          </a:p>
        </p:txBody>
      </p:sp>
      <p:sp>
        <p:nvSpPr>
          <p:cNvPr id="3" name="Content Placeholder 2">
            <a:extLst>
              <a:ext uri="{FF2B5EF4-FFF2-40B4-BE49-F238E27FC236}">
                <a16:creationId xmlns:a16="http://schemas.microsoft.com/office/drawing/2014/main" id="{21024028-AF34-4A77-84C8-E84396819BAC}"/>
              </a:ext>
            </a:extLst>
          </p:cNvPr>
          <p:cNvSpPr>
            <a:spLocks noGrp="1"/>
          </p:cNvSpPr>
          <p:nvPr>
            <p:ph idx="1"/>
          </p:nvPr>
        </p:nvSpPr>
        <p:spPr>
          <a:xfrm>
            <a:off x="647701" y="1426103"/>
            <a:ext cx="5389032" cy="3086629"/>
          </a:xfrm>
        </p:spPr>
        <p:txBody>
          <a:bodyPr>
            <a:normAutofit/>
          </a:bodyPr>
          <a:lstStyle/>
          <a:p>
            <a:pPr>
              <a:buClr>
                <a:srgbClr val="CD2B46"/>
              </a:buClr>
            </a:pPr>
            <a:r>
              <a:rPr lang="en-GB" sz="2000" dirty="0"/>
              <a:t>Funds to remove barriers, promote participation and provide targeted activities for persons with disabilities</a:t>
            </a:r>
          </a:p>
          <a:p>
            <a:pPr>
              <a:buClr>
                <a:srgbClr val="CD2B46"/>
              </a:buClr>
            </a:pPr>
            <a:r>
              <a:rPr lang="en-GB" sz="2000" dirty="0"/>
              <a:t>Physical accessibility, accessible communications, reasonable adjustments, specialized items and assistive devices are often factored in</a:t>
            </a:r>
          </a:p>
        </p:txBody>
      </p:sp>
    </p:spTree>
    <p:extLst>
      <p:ext uri="{BB962C8B-B14F-4D97-AF65-F5344CB8AC3E}">
        <p14:creationId xmlns:p14="http://schemas.microsoft.com/office/powerpoint/2010/main" val="842012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a:extLst>
              <a:ext uri="{FF2B5EF4-FFF2-40B4-BE49-F238E27FC236}">
                <a16:creationId xmlns:a16="http://schemas.microsoft.com/office/drawing/2014/main" id="{1F2E172D-CCBF-4F6E-B363-0B00EC0D53B8}"/>
              </a:ext>
            </a:extLst>
          </p:cNvPr>
          <p:cNvSpPr>
            <a:spLocks noGrp="1"/>
          </p:cNvSpPr>
          <p:nvPr>
            <p:ph type="title"/>
          </p:nvPr>
        </p:nvSpPr>
        <p:spPr>
          <a:xfrm>
            <a:off x="736600" y="51951"/>
            <a:ext cx="8226749" cy="889438"/>
          </a:xfrm>
        </p:spPr>
        <p:txBody>
          <a:bodyPr>
            <a:normAutofit/>
          </a:bodyPr>
          <a:lstStyle/>
          <a:p>
            <a:r>
              <a:rPr lang="en-GB" sz="3000" dirty="0">
                <a:solidFill>
                  <a:srgbClr val="FFFFFF"/>
                </a:solidFill>
                <a:cs typeface="Arial"/>
              </a:rPr>
              <a:t>Key Messages</a:t>
            </a:r>
            <a:endParaRPr lang="en-GB" sz="3000" dirty="0">
              <a:solidFill>
                <a:srgbClr val="FFFFFF"/>
              </a:solidFill>
            </a:endParaRPr>
          </a:p>
        </p:txBody>
      </p:sp>
      <p:sp>
        <p:nvSpPr>
          <p:cNvPr id="3" name="Content Placeholder 2">
            <a:extLst>
              <a:ext uri="{FF2B5EF4-FFF2-40B4-BE49-F238E27FC236}">
                <a16:creationId xmlns:a16="http://schemas.microsoft.com/office/drawing/2014/main" id="{53EE17A0-525F-41C0-B987-3649420A1FBC}"/>
              </a:ext>
            </a:extLst>
          </p:cNvPr>
          <p:cNvSpPr>
            <a:spLocks noGrp="1"/>
          </p:cNvSpPr>
          <p:nvPr>
            <p:ph idx="1"/>
          </p:nvPr>
        </p:nvSpPr>
        <p:spPr>
          <a:xfrm>
            <a:off x="647701" y="1426104"/>
            <a:ext cx="7785100" cy="3021510"/>
          </a:xfrm>
        </p:spPr>
        <p:txBody>
          <a:bodyPr vert="horz" lIns="91440" tIns="45721" rIns="91440" bIns="0" rtlCol="0" anchor="t">
            <a:normAutofit/>
          </a:bodyPr>
          <a:lstStyle/>
          <a:p>
            <a:pPr marL="342900" indent="-342900">
              <a:buClr>
                <a:srgbClr val="CD2B46"/>
              </a:buClr>
            </a:pPr>
            <a:r>
              <a:rPr lang="en-GB" sz="2000" dirty="0"/>
              <a:t>Strategies for disability inclusion are built around CRPD principles and inform UNHCR’s policies.</a:t>
            </a:r>
            <a:endParaRPr lang="en-US" sz="2000" dirty="0"/>
          </a:p>
          <a:p>
            <a:pPr marL="0" indent="0">
              <a:buClr>
                <a:srgbClr val="CD2B46"/>
              </a:buClr>
              <a:buNone/>
            </a:pPr>
            <a:r>
              <a:rPr lang="en-GB" sz="2000" dirty="0"/>
              <a:t>  </a:t>
            </a:r>
            <a:endParaRPr lang="en-US" sz="2000" dirty="0">
              <a:cs typeface="Arial"/>
            </a:endParaRPr>
          </a:p>
          <a:p>
            <a:pPr marL="342900" indent="-342900">
              <a:buClr>
                <a:srgbClr val="CD2B46"/>
              </a:buClr>
            </a:pPr>
            <a:r>
              <a:rPr lang="en-GB" sz="2000" dirty="0"/>
              <a:t>A combination of strategies, timing and resources are needed to address risks. </a:t>
            </a:r>
            <a:endParaRPr lang="en-GB" sz="2000" dirty="0">
              <a:cs typeface="Arial"/>
            </a:endParaRPr>
          </a:p>
        </p:txBody>
      </p:sp>
    </p:spTree>
    <p:extLst>
      <p:ext uri="{BB962C8B-B14F-4D97-AF65-F5344CB8AC3E}">
        <p14:creationId xmlns:p14="http://schemas.microsoft.com/office/powerpoint/2010/main" val="3229521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a:extLst>
              <a:ext uri="{FF2B5EF4-FFF2-40B4-BE49-F238E27FC236}">
                <a16:creationId xmlns:a16="http://schemas.microsoft.com/office/drawing/2014/main" id="{24904E46-679C-4B88-B07D-844A2B5AE4C4}"/>
              </a:ext>
            </a:extLst>
          </p:cNvPr>
          <p:cNvSpPr>
            <a:spLocks noGrp="1"/>
          </p:cNvSpPr>
          <p:nvPr>
            <p:ph type="title"/>
          </p:nvPr>
        </p:nvSpPr>
        <p:spPr>
          <a:xfrm>
            <a:off x="736600" y="-26963"/>
            <a:ext cx="8754313" cy="968351"/>
          </a:xfrm>
        </p:spPr>
        <p:txBody>
          <a:bodyPr>
            <a:normAutofit/>
          </a:bodyPr>
          <a:lstStyle/>
          <a:p>
            <a:r>
              <a:rPr lang="en-GB" sz="3000" dirty="0">
                <a:solidFill>
                  <a:srgbClr val="FFFFFF"/>
                </a:solidFill>
              </a:rPr>
              <a:t>Resources - UNHCR</a:t>
            </a:r>
          </a:p>
        </p:txBody>
      </p:sp>
      <p:sp>
        <p:nvSpPr>
          <p:cNvPr id="3" name="Content Placeholder 2">
            <a:extLst>
              <a:ext uri="{FF2B5EF4-FFF2-40B4-BE49-F238E27FC236}">
                <a16:creationId xmlns:a16="http://schemas.microsoft.com/office/drawing/2014/main" id="{0AC14612-A5A4-4845-B801-241AA7AC256C}"/>
              </a:ext>
            </a:extLst>
          </p:cNvPr>
          <p:cNvSpPr>
            <a:spLocks noGrp="1"/>
          </p:cNvSpPr>
          <p:nvPr>
            <p:ph idx="1"/>
          </p:nvPr>
        </p:nvSpPr>
        <p:spPr>
          <a:xfrm>
            <a:off x="660401" y="1426104"/>
            <a:ext cx="7632700" cy="3021510"/>
          </a:xfrm>
        </p:spPr>
        <p:txBody>
          <a:bodyPr>
            <a:normAutofit/>
          </a:bodyPr>
          <a:lstStyle/>
          <a:p>
            <a:pPr lvl="0">
              <a:buClr>
                <a:srgbClr val="CD2B46"/>
              </a:buClr>
            </a:pPr>
            <a:r>
              <a:rPr lang="en-US" sz="2000" u="sng" dirty="0">
                <a:hlinkClick r:id="rId3"/>
              </a:rPr>
              <a:t>Policy on Age, Gender and Diversity 2018</a:t>
            </a:r>
            <a:r>
              <a:rPr lang="en-US" sz="2000" dirty="0"/>
              <a:t>;</a:t>
            </a:r>
            <a:endParaRPr lang="en-GB" sz="2000" dirty="0"/>
          </a:p>
          <a:p>
            <a:pPr lvl="0">
              <a:buClr>
                <a:srgbClr val="CD2B46"/>
              </a:buClr>
            </a:pPr>
            <a:r>
              <a:rPr lang="en-US" sz="2000" u="sng" dirty="0">
                <a:hlinkClick r:id="rId4"/>
              </a:rPr>
              <a:t>Conclusion on refugees with disabilities and other persons with disabilities protected by the UNHCR</a:t>
            </a:r>
            <a:r>
              <a:rPr lang="en-US" sz="2000" dirty="0"/>
              <a:t>. </a:t>
            </a:r>
            <a:endParaRPr lang="en-GB" sz="2000" dirty="0"/>
          </a:p>
          <a:p>
            <a:pPr lvl="0">
              <a:buClr>
                <a:srgbClr val="CD2B46"/>
              </a:buClr>
            </a:pPr>
            <a:r>
              <a:rPr lang="en-US" sz="2000" u="sng" dirty="0">
                <a:hlinkClick r:id="rId5"/>
              </a:rPr>
              <a:t>Working with Persons with Disabilities in Forced Displacement (2019)</a:t>
            </a:r>
            <a:r>
              <a:rPr lang="en-US" sz="2000" dirty="0"/>
              <a:t>; </a:t>
            </a:r>
            <a:endParaRPr lang="en-GB" sz="2000" dirty="0"/>
          </a:p>
          <a:p>
            <a:pPr lvl="0">
              <a:buClr>
                <a:srgbClr val="CD2B46"/>
              </a:buClr>
            </a:pPr>
            <a:r>
              <a:rPr lang="en-US" sz="2000" u="sng" dirty="0">
                <a:hlinkClick r:id="rId6"/>
              </a:rPr>
              <a:t>UNHCR Emergency Handbook - Persons with Disabilities</a:t>
            </a:r>
            <a:r>
              <a:rPr lang="en-US" sz="2000" u="sng" dirty="0"/>
              <a:t>;</a:t>
            </a:r>
            <a:endParaRPr lang="en-GB" sz="2000" dirty="0"/>
          </a:p>
          <a:p>
            <a:pPr lvl="0">
              <a:buClr>
                <a:srgbClr val="CD2B46"/>
              </a:buClr>
            </a:pPr>
            <a:r>
              <a:rPr lang="en-US" sz="2000" dirty="0"/>
              <a:t>Working with Persons with Disabilities in Forced Displacement E-Learning (available in </a:t>
            </a:r>
            <a:r>
              <a:rPr lang="en-US" sz="2000" u="sng" dirty="0">
                <a:hlinkClick r:id="rId7"/>
              </a:rPr>
              <a:t>Learn and Connect</a:t>
            </a:r>
            <a:r>
              <a:rPr lang="en-US" sz="2000" dirty="0"/>
              <a:t>).</a:t>
            </a:r>
            <a:endParaRPr lang="en-GB" sz="2000" dirty="0"/>
          </a:p>
          <a:p>
            <a:endParaRPr lang="en-GB" sz="2000" dirty="0"/>
          </a:p>
        </p:txBody>
      </p:sp>
    </p:spTree>
    <p:extLst>
      <p:ext uri="{BB962C8B-B14F-4D97-AF65-F5344CB8AC3E}">
        <p14:creationId xmlns:p14="http://schemas.microsoft.com/office/powerpoint/2010/main" val="343056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a:extLst>
              <a:ext uri="{FF2B5EF4-FFF2-40B4-BE49-F238E27FC236}">
                <a16:creationId xmlns:a16="http://schemas.microsoft.com/office/drawing/2014/main" id="{41225992-8B73-48C3-B10B-F94D1303F409}"/>
              </a:ext>
            </a:extLst>
          </p:cNvPr>
          <p:cNvSpPr>
            <a:spLocks noGrp="1"/>
          </p:cNvSpPr>
          <p:nvPr>
            <p:ph type="title"/>
          </p:nvPr>
        </p:nvSpPr>
        <p:spPr>
          <a:xfrm>
            <a:off x="736600" y="-38088"/>
            <a:ext cx="8754313" cy="968351"/>
          </a:xfrm>
        </p:spPr>
        <p:txBody>
          <a:bodyPr>
            <a:normAutofit/>
          </a:bodyPr>
          <a:lstStyle/>
          <a:p>
            <a:r>
              <a:rPr lang="en-GB" sz="3000" dirty="0">
                <a:solidFill>
                  <a:srgbClr val="FFFFFF"/>
                </a:solidFill>
              </a:rPr>
              <a:t>Other resources</a:t>
            </a:r>
          </a:p>
        </p:txBody>
      </p:sp>
      <p:sp>
        <p:nvSpPr>
          <p:cNvPr id="3" name="Content Placeholder 2">
            <a:extLst>
              <a:ext uri="{FF2B5EF4-FFF2-40B4-BE49-F238E27FC236}">
                <a16:creationId xmlns:a16="http://schemas.microsoft.com/office/drawing/2014/main" id="{2CDB2A3C-29A4-4202-BF8E-8E73D80B1186}"/>
              </a:ext>
            </a:extLst>
          </p:cNvPr>
          <p:cNvSpPr>
            <a:spLocks noGrp="1"/>
          </p:cNvSpPr>
          <p:nvPr>
            <p:ph idx="1"/>
          </p:nvPr>
        </p:nvSpPr>
        <p:spPr>
          <a:xfrm>
            <a:off x="647701" y="1413404"/>
            <a:ext cx="7785100" cy="3021510"/>
          </a:xfrm>
        </p:spPr>
        <p:txBody>
          <a:bodyPr>
            <a:normAutofit/>
          </a:bodyPr>
          <a:lstStyle/>
          <a:p>
            <a:pPr lvl="0">
              <a:buClr>
                <a:srgbClr val="CD2B46"/>
              </a:buClr>
            </a:pPr>
            <a:r>
              <a:rPr lang="en-US" sz="2000" u="sng" dirty="0">
                <a:hlinkClick r:id="rId3"/>
              </a:rPr>
              <a:t>UN Disability Inclusion Strategy</a:t>
            </a:r>
            <a:endParaRPr lang="en-GB" sz="2000" dirty="0"/>
          </a:p>
          <a:p>
            <a:pPr lvl="0">
              <a:buClr>
                <a:srgbClr val="CD2B46"/>
              </a:buClr>
            </a:pPr>
            <a:r>
              <a:rPr lang="en-US" sz="2000" u="sng" dirty="0">
                <a:hlinkClick r:id="rId4"/>
              </a:rPr>
              <a:t>IASC Guidelines on inclusion of persons with disabilities in humanitarian action</a:t>
            </a:r>
            <a:endParaRPr lang="en-GB" sz="2000" dirty="0"/>
          </a:p>
          <a:p>
            <a:pPr lvl="0">
              <a:buClr>
                <a:srgbClr val="CD2B46"/>
              </a:buClr>
            </a:pPr>
            <a:r>
              <a:rPr lang="en-US" sz="2000" u="sng" dirty="0">
                <a:hlinkClick r:id="rId5"/>
              </a:rPr>
              <a:t>Guidance on strengthening disability inclusion in Humanitarian Response Plans</a:t>
            </a:r>
            <a:r>
              <a:rPr lang="en-US" sz="2000" dirty="0"/>
              <a:t>. </a:t>
            </a:r>
            <a:endParaRPr lang="en-GB" sz="2000" dirty="0"/>
          </a:p>
          <a:p>
            <a:pPr>
              <a:buClr>
                <a:srgbClr val="CD2B46"/>
              </a:buClr>
            </a:pPr>
            <a:r>
              <a:rPr lang="en-US" sz="2000" u="sng" dirty="0">
                <a:hlinkClick r:id="rId6"/>
              </a:rPr>
              <a:t>Humanitarian Inclusion Standards for older people and people with disabilities</a:t>
            </a:r>
            <a:endParaRPr lang="en-GB" sz="2000" dirty="0"/>
          </a:p>
        </p:txBody>
      </p:sp>
    </p:spTree>
    <p:extLst>
      <p:ext uri="{BB962C8B-B14F-4D97-AF65-F5344CB8AC3E}">
        <p14:creationId xmlns:p14="http://schemas.microsoft.com/office/powerpoint/2010/main" val="317013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a:extLst>
              <a:ext uri="{FF2B5EF4-FFF2-40B4-BE49-F238E27FC236}">
                <a16:creationId xmlns:a16="http://schemas.microsoft.com/office/drawing/2014/main" id="{820B613F-1697-40F3-81AD-B10C379D589B}"/>
              </a:ext>
            </a:extLst>
          </p:cNvPr>
          <p:cNvSpPr>
            <a:spLocks noGrp="1"/>
          </p:cNvSpPr>
          <p:nvPr>
            <p:ph type="title"/>
          </p:nvPr>
        </p:nvSpPr>
        <p:spPr>
          <a:xfrm>
            <a:off x="736600" y="-25400"/>
            <a:ext cx="8754313" cy="968351"/>
          </a:xfrm>
        </p:spPr>
        <p:txBody>
          <a:bodyPr>
            <a:normAutofit/>
          </a:bodyPr>
          <a:lstStyle/>
          <a:p>
            <a:r>
              <a:rPr lang="en-GB" sz="3000" dirty="0">
                <a:solidFill>
                  <a:srgbClr val="FFFFFF"/>
                </a:solidFill>
              </a:rPr>
              <a:t>Other resources – Children with disabilities</a:t>
            </a:r>
          </a:p>
        </p:txBody>
      </p:sp>
      <p:sp>
        <p:nvSpPr>
          <p:cNvPr id="3" name="Content Placeholder 2">
            <a:extLst>
              <a:ext uri="{FF2B5EF4-FFF2-40B4-BE49-F238E27FC236}">
                <a16:creationId xmlns:a16="http://schemas.microsoft.com/office/drawing/2014/main" id="{2428D5CE-CD5C-476A-BDB6-2BED6C3541C4}"/>
              </a:ext>
            </a:extLst>
          </p:cNvPr>
          <p:cNvSpPr>
            <a:spLocks noGrp="1"/>
          </p:cNvSpPr>
          <p:nvPr>
            <p:ph idx="1"/>
          </p:nvPr>
        </p:nvSpPr>
        <p:spPr>
          <a:xfrm>
            <a:off x="647701" y="1286404"/>
            <a:ext cx="7785100" cy="3021510"/>
          </a:xfrm>
        </p:spPr>
        <p:txBody>
          <a:bodyPr>
            <a:noAutofit/>
          </a:bodyPr>
          <a:lstStyle/>
          <a:p>
            <a:pPr>
              <a:buClr>
                <a:srgbClr val="CD2B46"/>
              </a:buClr>
              <a:buFontTx/>
              <a:buChar char="•"/>
            </a:pPr>
            <a:r>
              <a:rPr lang="en-US" altLang="en-US" sz="1600" dirty="0"/>
              <a:t>UNICEF </a:t>
            </a:r>
            <a:r>
              <a:rPr lang="en-US" altLang="en-US" sz="1600" b="1" dirty="0"/>
              <a:t>Publications</a:t>
            </a:r>
            <a:r>
              <a:rPr lang="en-US" altLang="en-US" sz="1600" dirty="0"/>
              <a:t> – Disabilities. Within these pages you will find a wide selection of resources. They include UNICEF </a:t>
            </a:r>
            <a:r>
              <a:rPr lang="en-US" altLang="en-US" sz="1600" u="sng" dirty="0">
                <a:hlinkClick r:id="rId3" tooltip="UNICEF Publication Page"/>
              </a:rPr>
              <a:t>publications</a:t>
            </a:r>
            <a:r>
              <a:rPr lang="en-US" altLang="en-US" sz="1600" dirty="0"/>
              <a:t> and </a:t>
            </a:r>
            <a:r>
              <a:rPr lang="en-US" altLang="en-US" sz="1600" u="sng" dirty="0">
                <a:hlinkClick r:id="rId4" tooltip="UNICEF Videos"/>
              </a:rPr>
              <a:t>videos</a:t>
            </a:r>
            <a:r>
              <a:rPr lang="en-US" altLang="en-US" sz="1600" dirty="0"/>
              <a:t> relating to Children with Disabilities, as well as selected </a:t>
            </a:r>
            <a:r>
              <a:rPr lang="en-US" altLang="en-US" sz="1600" u="sng" dirty="0">
                <a:hlinkClick r:id="rId5" tooltip="External materials"/>
              </a:rPr>
              <a:t>external materials</a:t>
            </a:r>
            <a:r>
              <a:rPr lang="en-US" altLang="en-US" sz="1600" dirty="0"/>
              <a:t>. </a:t>
            </a:r>
            <a:r>
              <a:rPr lang="en-US" altLang="en-US" sz="1600" dirty="0">
                <a:hlinkClick r:id="rId6"/>
              </a:rPr>
              <a:t>https://www.unicef.org/disabilities/index_65325.html</a:t>
            </a:r>
            <a:r>
              <a:rPr lang="en-US" altLang="en-US" sz="1600" dirty="0"/>
              <a:t> </a:t>
            </a:r>
          </a:p>
          <a:p>
            <a:pPr>
              <a:buClr>
                <a:srgbClr val="CD2B46"/>
              </a:buClr>
              <a:buFontTx/>
              <a:buChar char="•"/>
            </a:pPr>
            <a:r>
              <a:rPr lang="en-US" altLang="en-US" sz="1600" b="1" dirty="0"/>
              <a:t>GUIDANCE</a:t>
            </a:r>
            <a:r>
              <a:rPr lang="en-US" altLang="en-US" sz="1600" dirty="0"/>
              <a:t>. UNICEF. Including Children with disabilities in humanitarian action. 6 Booklets. </a:t>
            </a:r>
            <a:r>
              <a:rPr lang="en-US" altLang="en-US" sz="1600" dirty="0">
                <a:hlinkClick r:id="rId7"/>
              </a:rPr>
              <a:t>http://training.unicef.org/disability/emergencies/index.html</a:t>
            </a:r>
            <a:endParaRPr lang="en-US" altLang="en-US" sz="1600" dirty="0"/>
          </a:p>
          <a:p>
            <a:pPr>
              <a:buClr>
                <a:srgbClr val="CD2B46"/>
              </a:buClr>
              <a:buFontTx/>
              <a:buChar char="•"/>
            </a:pPr>
            <a:r>
              <a:rPr lang="en-US" altLang="en-US" sz="1600" dirty="0"/>
              <a:t>TOOLKIT. </a:t>
            </a:r>
            <a:r>
              <a:rPr lang="en-US" altLang="en-US" sz="1600" b="1" dirty="0"/>
              <a:t>Disability Inclusion in Child Protection and Gender-Based Violence Programs </a:t>
            </a:r>
            <a:r>
              <a:rPr lang="en-US" altLang="en-US" sz="1600" dirty="0">
                <a:hlinkClick r:id="rId8"/>
              </a:rPr>
              <a:t>https://www.womensrefugeecommission.org/populations/disabilities/research-and-resources/1620-disability-inclusion-in-child-protection-and-gender-based-violence-programs</a:t>
            </a:r>
            <a:endParaRPr lang="en-US" altLang="en-US" sz="1600" dirty="0"/>
          </a:p>
          <a:p>
            <a:pPr>
              <a:buClr>
                <a:srgbClr val="CD2B46"/>
              </a:buClr>
            </a:pPr>
            <a:r>
              <a:rPr lang="en-GB" sz="1600" dirty="0"/>
              <a:t>IFRC. (MHPSS activities) </a:t>
            </a:r>
            <a:r>
              <a:rPr lang="en-GB" sz="1600" dirty="0">
                <a:hlinkClick r:id="rId9"/>
              </a:rPr>
              <a:t>Different, just like you</a:t>
            </a:r>
            <a:endParaRPr lang="en-GB" sz="1600" dirty="0"/>
          </a:p>
        </p:txBody>
      </p:sp>
    </p:spTree>
    <p:extLst>
      <p:ext uri="{BB962C8B-B14F-4D97-AF65-F5344CB8AC3E}">
        <p14:creationId xmlns:p14="http://schemas.microsoft.com/office/powerpoint/2010/main" val="327452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a:extLst>
              <a:ext uri="{FF2B5EF4-FFF2-40B4-BE49-F238E27FC236}">
                <a16:creationId xmlns:a16="http://schemas.microsoft.com/office/drawing/2014/main" id="{D3B47046-F0B0-45E5-879D-318E24717A75}"/>
              </a:ext>
            </a:extLst>
          </p:cNvPr>
          <p:cNvSpPr>
            <a:spLocks noGrp="1"/>
          </p:cNvSpPr>
          <p:nvPr>
            <p:ph type="title"/>
          </p:nvPr>
        </p:nvSpPr>
        <p:spPr>
          <a:xfrm>
            <a:off x="736600" y="-25400"/>
            <a:ext cx="8754313" cy="968351"/>
          </a:xfrm>
        </p:spPr>
        <p:txBody>
          <a:bodyPr>
            <a:normAutofit/>
          </a:bodyPr>
          <a:lstStyle/>
          <a:p>
            <a:r>
              <a:rPr lang="en-GB" sz="3000" dirty="0">
                <a:solidFill>
                  <a:srgbClr val="FFFFFF"/>
                </a:solidFill>
              </a:rPr>
              <a:t>Other resources – COVID-19 </a:t>
            </a:r>
          </a:p>
        </p:txBody>
      </p:sp>
      <p:sp>
        <p:nvSpPr>
          <p:cNvPr id="3" name="Content Placeholder 2">
            <a:extLst>
              <a:ext uri="{FF2B5EF4-FFF2-40B4-BE49-F238E27FC236}">
                <a16:creationId xmlns:a16="http://schemas.microsoft.com/office/drawing/2014/main" id="{6D3E09C8-11DA-42F1-B671-6434BAD0F4AE}"/>
              </a:ext>
            </a:extLst>
          </p:cNvPr>
          <p:cNvSpPr>
            <a:spLocks noGrp="1"/>
          </p:cNvSpPr>
          <p:nvPr>
            <p:ph idx="1"/>
          </p:nvPr>
        </p:nvSpPr>
        <p:spPr>
          <a:xfrm>
            <a:off x="647701" y="1273704"/>
            <a:ext cx="7785100" cy="3021510"/>
          </a:xfrm>
        </p:spPr>
        <p:txBody>
          <a:bodyPr>
            <a:noAutofit/>
          </a:bodyPr>
          <a:lstStyle/>
          <a:p>
            <a:pPr>
              <a:buClr>
                <a:srgbClr val="CD2B46"/>
              </a:buClr>
            </a:pPr>
            <a:r>
              <a:rPr lang="en-GB" sz="1600" dirty="0"/>
              <a:t>Save the Children tip sheet on disability and Education: </a:t>
            </a:r>
            <a:r>
              <a:rPr lang="en-GB" sz="1600" u="sng" dirty="0">
                <a:hlinkClick r:id="rId3"/>
              </a:rPr>
              <a:t>https://resourcecentre.savethechildren.net/node/17476/pdf/ext._education_tip_sheet_for_disability_inclusion_during_covid-19_save_the_children_pdf_version.pdf</a:t>
            </a:r>
            <a:r>
              <a:rPr lang="en-GB" sz="1600" dirty="0"/>
              <a:t> </a:t>
            </a:r>
          </a:p>
          <a:p>
            <a:pPr>
              <a:buClr>
                <a:srgbClr val="CD2B46"/>
              </a:buClr>
            </a:pPr>
            <a:r>
              <a:rPr lang="en-GB" sz="1600" dirty="0"/>
              <a:t>IFRC Pivoting to Inclusion: Leveraging lessons from the COVID-19 crisis for learners with disabilities: </a:t>
            </a:r>
            <a:r>
              <a:rPr lang="en-GB" sz="1600" u="sng" dirty="0">
                <a:hlinkClick r:id="rId4"/>
              </a:rPr>
              <a:t>https://resourcecentre.savethechildren.net/library/pivoting-inclusion-leveraging-lessons-covid-19-crisis-learners-disabilities</a:t>
            </a:r>
            <a:endParaRPr lang="en-GB" sz="1600" dirty="0"/>
          </a:p>
          <a:p>
            <a:pPr>
              <a:buClr>
                <a:srgbClr val="CD2B46"/>
              </a:buClr>
            </a:pPr>
            <a:r>
              <a:rPr lang="en-GB" sz="1600" dirty="0"/>
              <a:t>UNICEF: </a:t>
            </a:r>
            <a:r>
              <a:rPr lang="en-GB" sz="1600" u="sng" dirty="0">
                <a:hlinkClick r:id="rId5"/>
              </a:rPr>
              <a:t>https://www.unicef.org/disabilities/files/All_means_All_-_Equity_and_Inclusion_in_COVID-19_EiE_Response.pdf</a:t>
            </a:r>
            <a:endParaRPr lang="en-GB" sz="1600" dirty="0"/>
          </a:p>
        </p:txBody>
      </p:sp>
    </p:spTree>
    <p:extLst>
      <p:ext uri="{BB962C8B-B14F-4D97-AF65-F5344CB8AC3E}">
        <p14:creationId xmlns:p14="http://schemas.microsoft.com/office/powerpoint/2010/main" val="103896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2780C-5EDF-4055-B4B0-32DB62F18B8E}"/>
              </a:ext>
            </a:extLst>
          </p:cNvPr>
          <p:cNvSpPr>
            <a:spLocks noGrp="1"/>
          </p:cNvSpPr>
          <p:nvPr>
            <p:ph type="title"/>
          </p:nvPr>
        </p:nvSpPr>
        <p:spPr>
          <a:xfrm>
            <a:off x="230600" y="-129924"/>
            <a:ext cx="8754313" cy="968350"/>
          </a:xfrm>
        </p:spPr>
        <p:txBody>
          <a:bodyPr>
            <a:normAutofit/>
          </a:bodyPr>
          <a:lstStyle/>
          <a:p>
            <a:pPr algn="ctr"/>
            <a:r>
              <a:rPr lang="en-GB" sz="3000" dirty="0">
                <a:solidFill>
                  <a:srgbClr val="CD2B46"/>
                </a:solidFill>
              </a:rPr>
              <a:t>Strategies across all the spheres</a:t>
            </a:r>
          </a:p>
        </p:txBody>
      </p:sp>
      <p:grpSp>
        <p:nvGrpSpPr>
          <p:cNvPr id="44" name="Group 43">
            <a:extLst>
              <a:ext uri="{C183D7F6-B498-43B3-948B-1728B52AA6E4}">
                <adec:decorative xmlns:adec="http://schemas.microsoft.com/office/drawing/2017/decorative" val="1"/>
              </a:ext>
            </a:extLst>
          </p:cNvPr>
          <p:cNvGrpSpPr/>
          <p:nvPr/>
        </p:nvGrpSpPr>
        <p:grpSpPr>
          <a:xfrm>
            <a:off x="1466132" y="1010708"/>
            <a:ext cx="6198972" cy="4633792"/>
            <a:chOff x="1466132" y="1010708"/>
            <a:chExt cx="6198972" cy="4633792"/>
          </a:xfrm>
        </p:grpSpPr>
        <p:sp>
          <p:nvSpPr>
            <p:cNvPr id="29" name="Block Arc 28"/>
            <p:cNvSpPr/>
            <p:nvPr/>
          </p:nvSpPr>
          <p:spPr>
            <a:xfrm>
              <a:off x="3276598" y="2328332"/>
              <a:ext cx="2539997" cy="2223980"/>
            </a:xfrm>
            <a:prstGeom prst="blockArc">
              <a:avLst>
                <a:gd name="adj1" fmla="val 10800000"/>
                <a:gd name="adj2" fmla="val 47577"/>
                <a:gd name="adj3" fmla="val 28024"/>
              </a:avLst>
            </a:prstGeom>
            <a:solidFill>
              <a:srgbClr val="0F5494">
                <a:alpha val="9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Block Arc 29"/>
            <p:cNvSpPr/>
            <p:nvPr/>
          </p:nvSpPr>
          <p:spPr>
            <a:xfrm>
              <a:off x="2616196" y="1644281"/>
              <a:ext cx="3843867" cy="3365627"/>
            </a:xfrm>
            <a:prstGeom prst="blockArc">
              <a:avLst>
                <a:gd name="adj1" fmla="val 10800000"/>
                <a:gd name="adj2" fmla="val 35433"/>
                <a:gd name="adj3" fmla="val 18058"/>
              </a:avLst>
            </a:prstGeom>
            <a:solidFill>
              <a:srgbClr val="0F5494">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Block Arc 30"/>
            <p:cNvSpPr/>
            <p:nvPr/>
          </p:nvSpPr>
          <p:spPr>
            <a:xfrm>
              <a:off x="1969091" y="1010708"/>
              <a:ext cx="5117508" cy="4633792"/>
            </a:xfrm>
            <a:prstGeom prst="blockArc">
              <a:avLst>
                <a:gd name="adj1" fmla="val 10800000"/>
                <a:gd name="adj2" fmla="val 56535"/>
                <a:gd name="adj3" fmla="val 11925"/>
              </a:avLst>
            </a:prstGeom>
            <a:solidFill>
              <a:srgbClr val="0F5494">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Rectangle 35"/>
            <p:cNvSpPr/>
            <p:nvPr/>
          </p:nvSpPr>
          <p:spPr>
            <a:xfrm rot="2040000">
              <a:off x="5720019" y="1402725"/>
              <a:ext cx="1022218" cy="296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p:cNvSpPr/>
            <p:nvPr/>
          </p:nvSpPr>
          <p:spPr>
            <a:xfrm rot="19560000">
              <a:off x="1906399" y="1200139"/>
              <a:ext cx="1258583" cy="2941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p:cNvSpPr/>
            <p:nvPr/>
          </p:nvSpPr>
          <p:spPr>
            <a:xfrm rot="19560000">
              <a:off x="1466132" y="1267873"/>
              <a:ext cx="1258583" cy="2941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ectangle 41"/>
            <p:cNvSpPr/>
            <p:nvPr/>
          </p:nvSpPr>
          <p:spPr>
            <a:xfrm rot="2040000">
              <a:off x="6642886" y="1392603"/>
              <a:ext cx="1022218" cy="296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3793062" y="2853266"/>
              <a:ext cx="1523999" cy="1523999"/>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877727" y="2937931"/>
              <a:ext cx="1354669" cy="1354669"/>
            </a:xfrm>
            <a:prstGeom prst="ellipse">
              <a:avLst/>
            </a:prstGeom>
            <a:solidFill>
              <a:srgbClr val="0F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6" name="Group 45">
            <a:extLst>
              <a:ext uri="{C183D7F6-B498-43B3-948B-1728B52AA6E4}">
                <adec:decorative xmlns:adec="http://schemas.microsoft.com/office/drawing/2017/decorative" val="1"/>
              </a:ext>
            </a:extLst>
          </p:cNvPr>
          <p:cNvGrpSpPr/>
          <p:nvPr/>
        </p:nvGrpSpPr>
        <p:grpSpPr>
          <a:xfrm>
            <a:off x="2099727" y="1642528"/>
            <a:ext cx="5164672" cy="2573868"/>
            <a:chOff x="2099727" y="1642528"/>
            <a:chExt cx="5164672" cy="2573868"/>
          </a:xfrm>
        </p:grpSpPr>
        <p:sp>
          <p:nvSpPr>
            <p:cNvPr id="3" name="Oval 2"/>
            <p:cNvSpPr/>
            <p:nvPr/>
          </p:nvSpPr>
          <p:spPr>
            <a:xfrm>
              <a:off x="2180160" y="2214031"/>
              <a:ext cx="550335" cy="550335"/>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2099727" y="2133598"/>
              <a:ext cx="711201" cy="711201"/>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2277526" y="2298698"/>
              <a:ext cx="304800" cy="381000"/>
            </a:xfrm>
            <a:prstGeom prst="rect">
              <a:avLst/>
            </a:prstGeom>
          </p:spPr>
        </p:pic>
        <p:sp>
          <p:nvSpPr>
            <p:cNvPr id="7" name="Oval 6"/>
            <p:cNvSpPr/>
            <p:nvPr/>
          </p:nvSpPr>
          <p:spPr>
            <a:xfrm>
              <a:off x="2857494" y="3246963"/>
              <a:ext cx="550335" cy="550335"/>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777061" y="3166530"/>
              <a:ext cx="711201" cy="711201"/>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3018362" y="3310465"/>
              <a:ext cx="215900" cy="419100"/>
            </a:xfrm>
            <a:prstGeom prst="rect">
              <a:avLst/>
            </a:prstGeom>
          </p:spPr>
        </p:pic>
        <p:sp>
          <p:nvSpPr>
            <p:cNvPr id="11" name="Oval 10"/>
            <p:cNvSpPr/>
            <p:nvPr/>
          </p:nvSpPr>
          <p:spPr>
            <a:xfrm>
              <a:off x="6633631" y="1722961"/>
              <a:ext cx="550335" cy="550335"/>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9A487"/>
                </a:solidFill>
              </a:endParaRPr>
            </a:p>
          </p:txBody>
        </p:sp>
        <p:sp>
          <p:nvSpPr>
            <p:cNvPr id="12" name="Oval 11"/>
            <p:cNvSpPr/>
            <p:nvPr/>
          </p:nvSpPr>
          <p:spPr>
            <a:xfrm>
              <a:off x="6553198" y="1642528"/>
              <a:ext cx="711201" cy="711201"/>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032496" y="2662761"/>
              <a:ext cx="550335" cy="550335"/>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9A487"/>
                </a:solidFill>
              </a:endParaRPr>
            </a:p>
          </p:txBody>
        </p:sp>
        <p:sp>
          <p:nvSpPr>
            <p:cNvPr id="14" name="Oval 13"/>
            <p:cNvSpPr/>
            <p:nvPr/>
          </p:nvSpPr>
          <p:spPr>
            <a:xfrm>
              <a:off x="5952063" y="2582328"/>
              <a:ext cx="711201" cy="711201"/>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507563" y="3585628"/>
              <a:ext cx="550335" cy="550335"/>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9A487"/>
                </a:solidFill>
              </a:endParaRPr>
            </a:p>
          </p:txBody>
        </p:sp>
        <p:sp>
          <p:nvSpPr>
            <p:cNvPr id="17" name="Oval 16"/>
            <p:cNvSpPr/>
            <p:nvPr/>
          </p:nvSpPr>
          <p:spPr>
            <a:xfrm>
              <a:off x="5427130" y="3505195"/>
              <a:ext cx="711201" cy="711201"/>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stretch>
              <a:fillRect/>
            </a:stretch>
          </p:blipFill>
          <p:spPr>
            <a:xfrm>
              <a:off x="6718298" y="1782229"/>
              <a:ext cx="381000" cy="381000"/>
            </a:xfrm>
            <a:prstGeom prst="rect">
              <a:avLst/>
            </a:prstGeom>
          </p:spPr>
        </p:pic>
        <p:pic>
          <p:nvPicPr>
            <p:cNvPr id="18" name="Picture 17"/>
            <p:cNvPicPr>
              <a:picLocks noChangeAspect="1"/>
            </p:cNvPicPr>
            <p:nvPr/>
          </p:nvPicPr>
          <p:blipFill>
            <a:blip r:embed="rId6"/>
            <a:stretch>
              <a:fillRect/>
            </a:stretch>
          </p:blipFill>
          <p:spPr>
            <a:xfrm>
              <a:off x="6117163" y="2738962"/>
              <a:ext cx="381000" cy="393700"/>
            </a:xfrm>
            <a:prstGeom prst="rect">
              <a:avLst/>
            </a:prstGeom>
          </p:spPr>
        </p:pic>
        <p:pic>
          <p:nvPicPr>
            <p:cNvPr id="19" name="Picture 18"/>
            <p:cNvPicPr>
              <a:picLocks noChangeAspect="1"/>
            </p:cNvPicPr>
            <p:nvPr/>
          </p:nvPicPr>
          <p:blipFill>
            <a:blip r:embed="rId7"/>
            <a:stretch>
              <a:fillRect/>
            </a:stretch>
          </p:blipFill>
          <p:spPr>
            <a:xfrm>
              <a:off x="5609164" y="3649128"/>
              <a:ext cx="317500" cy="406400"/>
            </a:xfrm>
            <a:prstGeom prst="rect">
              <a:avLst/>
            </a:prstGeom>
          </p:spPr>
        </p:pic>
      </p:grpSp>
      <p:sp>
        <p:nvSpPr>
          <p:cNvPr id="22" name="Rectangle 21">
            <a:extLst>
              <a:ext uri="{C183D7F6-B498-43B3-948B-1728B52AA6E4}">
                <adec:decorative xmlns:adec="http://schemas.microsoft.com/office/drawing/2017/decorative" val="1"/>
              </a:ext>
            </a:extLst>
          </p:cNvPr>
          <p:cNvSpPr/>
          <p:nvPr/>
        </p:nvSpPr>
        <p:spPr>
          <a:xfrm>
            <a:off x="931331" y="2348582"/>
            <a:ext cx="1154119" cy="427809"/>
          </a:xfrm>
          <a:prstGeom prst="rect">
            <a:avLst/>
          </a:prstGeom>
        </p:spPr>
        <p:txBody>
          <a:bodyPr wrap="square">
            <a:spAutoFit/>
          </a:bodyPr>
          <a:lstStyle/>
          <a:p>
            <a:pPr algn="r">
              <a:lnSpc>
                <a:spcPct val="90000"/>
              </a:lnSpc>
            </a:pPr>
            <a:r>
              <a:rPr lang="en-GB" b="1" baseline="30000" dirty="0"/>
              <a:t>Awareness-raising</a:t>
            </a:r>
          </a:p>
        </p:txBody>
      </p:sp>
      <p:sp>
        <p:nvSpPr>
          <p:cNvPr id="23" name="Rectangle 22">
            <a:extLst>
              <a:ext uri="{C183D7F6-B498-43B3-948B-1728B52AA6E4}">
                <adec:decorative xmlns:adec="http://schemas.microsoft.com/office/drawing/2017/decorative" val="1"/>
              </a:ext>
            </a:extLst>
          </p:cNvPr>
          <p:cNvSpPr/>
          <p:nvPr/>
        </p:nvSpPr>
        <p:spPr>
          <a:xfrm>
            <a:off x="1456264" y="3381515"/>
            <a:ext cx="1306522" cy="427809"/>
          </a:xfrm>
          <a:prstGeom prst="rect">
            <a:avLst/>
          </a:prstGeom>
        </p:spPr>
        <p:txBody>
          <a:bodyPr wrap="square">
            <a:spAutoFit/>
          </a:bodyPr>
          <a:lstStyle/>
          <a:p>
            <a:pPr algn="r">
              <a:lnSpc>
                <a:spcPct val="90000"/>
              </a:lnSpc>
            </a:pPr>
            <a:r>
              <a:rPr lang="en-GB" b="1" baseline="30000" dirty="0"/>
              <a:t>Accessibility </a:t>
            </a:r>
            <a:br>
              <a:rPr lang="en-GB" b="1" baseline="30000" dirty="0"/>
            </a:br>
            <a:r>
              <a:rPr lang="en-GB" b="1" baseline="30000" dirty="0"/>
              <a:t>of information</a:t>
            </a:r>
          </a:p>
        </p:txBody>
      </p:sp>
      <p:sp>
        <p:nvSpPr>
          <p:cNvPr id="24" name="TextBox 23">
            <a:extLst>
              <a:ext uri="{C183D7F6-B498-43B3-948B-1728B52AA6E4}">
                <adec:decorative xmlns:adec="http://schemas.microsoft.com/office/drawing/2017/decorative" val="1"/>
              </a:ext>
            </a:extLst>
          </p:cNvPr>
          <p:cNvSpPr txBox="1"/>
          <p:nvPr/>
        </p:nvSpPr>
        <p:spPr>
          <a:xfrm>
            <a:off x="7289800" y="1854197"/>
            <a:ext cx="965200" cy="427809"/>
          </a:xfrm>
          <a:prstGeom prst="rect">
            <a:avLst/>
          </a:prstGeom>
          <a:noFill/>
        </p:spPr>
        <p:txBody>
          <a:bodyPr wrap="square" rtlCol="0">
            <a:spAutoFit/>
          </a:bodyPr>
          <a:lstStyle/>
          <a:p>
            <a:pPr>
              <a:lnSpc>
                <a:spcPct val="90000"/>
              </a:lnSpc>
            </a:pPr>
            <a:r>
              <a:rPr lang="en-GB" b="1" baseline="30000" dirty="0"/>
              <a:t>Equal access</a:t>
            </a:r>
          </a:p>
        </p:txBody>
      </p:sp>
      <p:sp>
        <p:nvSpPr>
          <p:cNvPr id="25" name="TextBox 24">
            <a:extLst>
              <a:ext uri="{C183D7F6-B498-43B3-948B-1728B52AA6E4}">
                <adec:decorative xmlns:adec="http://schemas.microsoft.com/office/drawing/2017/decorative" val="1"/>
              </a:ext>
            </a:extLst>
          </p:cNvPr>
          <p:cNvSpPr txBox="1"/>
          <p:nvPr/>
        </p:nvSpPr>
        <p:spPr>
          <a:xfrm>
            <a:off x="6697129" y="2802465"/>
            <a:ext cx="965200" cy="427809"/>
          </a:xfrm>
          <a:prstGeom prst="rect">
            <a:avLst/>
          </a:prstGeom>
          <a:noFill/>
        </p:spPr>
        <p:txBody>
          <a:bodyPr wrap="square" rtlCol="0">
            <a:spAutoFit/>
          </a:bodyPr>
          <a:lstStyle/>
          <a:p>
            <a:pPr>
              <a:lnSpc>
                <a:spcPct val="90000"/>
              </a:lnSpc>
            </a:pPr>
            <a:r>
              <a:rPr lang="en-GB" b="1" baseline="30000" dirty="0"/>
              <a:t>Optimal health</a:t>
            </a:r>
          </a:p>
        </p:txBody>
      </p:sp>
      <p:sp>
        <p:nvSpPr>
          <p:cNvPr id="26" name="TextBox 25">
            <a:extLst>
              <a:ext uri="{C183D7F6-B498-43B3-948B-1728B52AA6E4}">
                <adec:decorative xmlns:adec="http://schemas.microsoft.com/office/drawing/2017/decorative" val="1"/>
              </a:ext>
            </a:extLst>
          </p:cNvPr>
          <p:cNvSpPr txBox="1"/>
          <p:nvPr/>
        </p:nvSpPr>
        <p:spPr>
          <a:xfrm>
            <a:off x="6155261" y="3733797"/>
            <a:ext cx="965200" cy="427809"/>
          </a:xfrm>
          <a:prstGeom prst="rect">
            <a:avLst/>
          </a:prstGeom>
          <a:noFill/>
        </p:spPr>
        <p:txBody>
          <a:bodyPr wrap="square" rtlCol="0">
            <a:spAutoFit/>
          </a:bodyPr>
          <a:lstStyle/>
          <a:p>
            <a:pPr>
              <a:lnSpc>
                <a:spcPct val="90000"/>
              </a:lnSpc>
            </a:pPr>
            <a:r>
              <a:rPr lang="en-GB" b="1" baseline="30000" dirty="0"/>
              <a:t>Individual autonomy</a:t>
            </a:r>
          </a:p>
        </p:txBody>
      </p:sp>
      <p:sp>
        <p:nvSpPr>
          <p:cNvPr id="37" name="TextBox 36">
            <a:extLst>
              <a:ext uri="{C183D7F6-B498-43B3-948B-1728B52AA6E4}">
                <adec:decorative xmlns:adec="http://schemas.microsoft.com/office/drawing/2017/decorative" val="1"/>
              </a:ext>
            </a:extLst>
          </p:cNvPr>
          <p:cNvSpPr txBox="1"/>
          <p:nvPr/>
        </p:nvSpPr>
        <p:spPr>
          <a:xfrm>
            <a:off x="3572928" y="2480737"/>
            <a:ext cx="1938867" cy="420628"/>
          </a:xfrm>
          <a:prstGeom prst="rect">
            <a:avLst/>
          </a:prstGeom>
          <a:noFill/>
        </p:spPr>
        <p:txBody>
          <a:bodyPr wrap="square" rtlCol="0">
            <a:spAutoFit/>
          </a:bodyPr>
          <a:lstStyle/>
          <a:p>
            <a:pPr algn="ctr"/>
            <a:r>
              <a:rPr lang="en-GB" sz="1600" b="1" baseline="30000" dirty="0">
                <a:solidFill>
                  <a:schemeClr val="bg1"/>
                </a:solidFill>
              </a:rPr>
              <a:t>Interpersonal</a:t>
            </a:r>
          </a:p>
          <a:p>
            <a:pPr algn="ctr"/>
            <a:r>
              <a:rPr lang="en-GB" sz="1600" baseline="30000" dirty="0">
                <a:solidFill>
                  <a:schemeClr val="bg1"/>
                </a:solidFill>
              </a:rPr>
              <a:t>Families, friends</a:t>
            </a:r>
          </a:p>
        </p:txBody>
      </p:sp>
      <p:sp>
        <p:nvSpPr>
          <p:cNvPr id="38" name="TextBox 37">
            <a:extLst>
              <a:ext uri="{C183D7F6-B498-43B3-948B-1728B52AA6E4}">
                <adec:decorative xmlns:adec="http://schemas.microsoft.com/office/drawing/2017/decorative" val="1"/>
              </a:ext>
            </a:extLst>
          </p:cNvPr>
          <p:cNvSpPr txBox="1"/>
          <p:nvPr/>
        </p:nvSpPr>
        <p:spPr>
          <a:xfrm>
            <a:off x="3572928" y="1718735"/>
            <a:ext cx="1938867" cy="584775"/>
          </a:xfrm>
          <a:prstGeom prst="rect">
            <a:avLst/>
          </a:prstGeom>
          <a:noFill/>
        </p:spPr>
        <p:txBody>
          <a:bodyPr wrap="square" rtlCol="0">
            <a:spAutoFit/>
          </a:bodyPr>
          <a:lstStyle/>
          <a:p>
            <a:pPr algn="ctr"/>
            <a:r>
              <a:rPr lang="en-GB" sz="1600" b="1" baseline="30000" dirty="0">
                <a:solidFill>
                  <a:srgbClr val="FFFFFF"/>
                </a:solidFill>
              </a:rPr>
              <a:t>Community</a:t>
            </a:r>
          </a:p>
          <a:p>
            <a:pPr algn="ctr"/>
            <a:r>
              <a:rPr lang="en-GB" sz="1600" baseline="30000" dirty="0">
                <a:solidFill>
                  <a:srgbClr val="FFFFFF"/>
                </a:solidFill>
              </a:rPr>
              <a:t>Social networks, services, organizations</a:t>
            </a:r>
          </a:p>
        </p:txBody>
      </p:sp>
      <p:sp>
        <p:nvSpPr>
          <p:cNvPr id="39" name="TextBox 38">
            <a:extLst>
              <a:ext uri="{C183D7F6-B498-43B3-948B-1728B52AA6E4}">
                <adec:decorative xmlns:adec="http://schemas.microsoft.com/office/drawing/2017/decorative" val="1"/>
              </a:ext>
            </a:extLst>
          </p:cNvPr>
          <p:cNvSpPr txBox="1"/>
          <p:nvPr/>
        </p:nvSpPr>
        <p:spPr>
          <a:xfrm>
            <a:off x="3572928" y="1148366"/>
            <a:ext cx="1938867" cy="382389"/>
          </a:xfrm>
          <a:prstGeom prst="rect">
            <a:avLst/>
          </a:prstGeom>
          <a:noFill/>
        </p:spPr>
        <p:txBody>
          <a:bodyPr wrap="square" rtlCol="0">
            <a:spAutoFit/>
          </a:bodyPr>
          <a:lstStyle/>
          <a:p>
            <a:pPr algn="ctr"/>
            <a:r>
              <a:rPr lang="en-GB" sz="1600" b="1" baseline="30000" dirty="0">
                <a:solidFill>
                  <a:srgbClr val="FFFFFF"/>
                </a:solidFill>
              </a:rPr>
              <a:t>Policies</a:t>
            </a:r>
          </a:p>
          <a:p>
            <a:pPr algn="ctr"/>
            <a:r>
              <a:rPr lang="en-GB" sz="1600" baseline="30000" dirty="0">
                <a:solidFill>
                  <a:srgbClr val="FFFFFF"/>
                </a:solidFill>
              </a:rPr>
              <a:t>Laws and regulations</a:t>
            </a:r>
          </a:p>
        </p:txBody>
      </p:sp>
      <p:sp>
        <p:nvSpPr>
          <p:cNvPr id="40" name="TextBox 39">
            <a:extLst>
              <a:ext uri="{C183D7F6-B498-43B3-948B-1728B52AA6E4}">
                <adec:decorative xmlns:adec="http://schemas.microsoft.com/office/drawing/2017/decorative" val="1"/>
              </a:ext>
            </a:extLst>
          </p:cNvPr>
          <p:cNvSpPr txBox="1"/>
          <p:nvPr/>
        </p:nvSpPr>
        <p:spPr>
          <a:xfrm>
            <a:off x="3877728" y="3344339"/>
            <a:ext cx="1380067" cy="584775"/>
          </a:xfrm>
          <a:prstGeom prst="rect">
            <a:avLst/>
          </a:prstGeom>
          <a:noFill/>
        </p:spPr>
        <p:txBody>
          <a:bodyPr wrap="square" rtlCol="0">
            <a:spAutoFit/>
          </a:bodyPr>
          <a:lstStyle/>
          <a:p>
            <a:pPr algn="ctr"/>
            <a:r>
              <a:rPr lang="en-GB" sz="1600" b="1" baseline="30000" dirty="0">
                <a:solidFill>
                  <a:srgbClr val="FFFFFF"/>
                </a:solidFill>
              </a:rPr>
              <a:t>Individual</a:t>
            </a:r>
          </a:p>
          <a:p>
            <a:pPr algn="ctr"/>
            <a:r>
              <a:rPr lang="en-GB" sz="1600" baseline="30000" dirty="0">
                <a:solidFill>
                  <a:srgbClr val="FFFFFF"/>
                </a:solidFill>
              </a:rPr>
              <a:t>Knowledge attitudes skills</a:t>
            </a:r>
          </a:p>
        </p:txBody>
      </p:sp>
    </p:spTree>
    <p:extLst>
      <p:ext uri="{BB962C8B-B14F-4D97-AF65-F5344CB8AC3E}">
        <p14:creationId xmlns:p14="http://schemas.microsoft.com/office/powerpoint/2010/main" val="2157267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2780C-5EDF-4055-B4B0-32DB62F18B8E}"/>
              </a:ext>
            </a:extLst>
          </p:cNvPr>
          <p:cNvSpPr>
            <a:spLocks noGrp="1"/>
          </p:cNvSpPr>
          <p:nvPr>
            <p:ph type="title"/>
          </p:nvPr>
        </p:nvSpPr>
        <p:spPr>
          <a:xfrm>
            <a:off x="306081" y="-151490"/>
            <a:ext cx="8754313" cy="968350"/>
          </a:xfrm>
        </p:spPr>
        <p:txBody>
          <a:bodyPr>
            <a:normAutofit/>
          </a:bodyPr>
          <a:lstStyle/>
          <a:p>
            <a:pPr algn="ctr"/>
            <a:r>
              <a:rPr lang="en-GB" sz="3000" dirty="0">
                <a:solidFill>
                  <a:srgbClr val="CD2B46"/>
                </a:solidFill>
              </a:rPr>
              <a:t>Strategies across all the spheres</a:t>
            </a:r>
          </a:p>
        </p:txBody>
      </p:sp>
      <p:grpSp>
        <p:nvGrpSpPr>
          <p:cNvPr id="99" name="Group 98">
            <a:extLst>
              <a:ext uri="{C183D7F6-B498-43B3-948B-1728B52AA6E4}">
                <adec:decorative xmlns:adec="http://schemas.microsoft.com/office/drawing/2017/decorative" val="1"/>
              </a:ext>
            </a:extLst>
          </p:cNvPr>
          <p:cNvGrpSpPr/>
          <p:nvPr/>
        </p:nvGrpSpPr>
        <p:grpSpPr>
          <a:xfrm>
            <a:off x="1415330" y="1010708"/>
            <a:ext cx="6198972" cy="4633792"/>
            <a:chOff x="1415330" y="1010708"/>
            <a:chExt cx="6198972" cy="4633792"/>
          </a:xfrm>
        </p:grpSpPr>
        <p:sp>
          <p:nvSpPr>
            <p:cNvPr id="35" name="Block Arc 34"/>
            <p:cNvSpPr/>
            <p:nvPr/>
          </p:nvSpPr>
          <p:spPr>
            <a:xfrm>
              <a:off x="3225796" y="2328332"/>
              <a:ext cx="2539997" cy="2223980"/>
            </a:xfrm>
            <a:prstGeom prst="blockArc">
              <a:avLst>
                <a:gd name="adj1" fmla="val 10800000"/>
                <a:gd name="adj2" fmla="val 47577"/>
                <a:gd name="adj3" fmla="val 28024"/>
              </a:avLst>
            </a:prstGeom>
            <a:solidFill>
              <a:srgbClr val="0F5494">
                <a:alpha val="9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Block Arc 35"/>
            <p:cNvSpPr/>
            <p:nvPr/>
          </p:nvSpPr>
          <p:spPr>
            <a:xfrm>
              <a:off x="2565394" y="1644281"/>
              <a:ext cx="3843867" cy="3365627"/>
            </a:xfrm>
            <a:prstGeom prst="blockArc">
              <a:avLst>
                <a:gd name="adj1" fmla="val 10800000"/>
                <a:gd name="adj2" fmla="val 35433"/>
                <a:gd name="adj3" fmla="val 18058"/>
              </a:avLst>
            </a:prstGeom>
            <a:solidFill>
              <a:srgbClr val="0F5494">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Block Arc 36"/>
            <p:cNvSpPr/>
            <p:nvPr/>
          </p:nvSpPr>
          <p:spPr>
            <a:xfrm>
              <a:off x="1918289" y="1010708"/>
              <a:ext cx="5117508" cy="4633792"/>
            </a:xfrm>
            <a:prstGeom prst="blockArc">
              <a:avLst>
                <a:gd name="adj1" fmla="val 10800000"/>
                <a:gd name="adj2" fmla="val 56535"/>
                <a:gd name="adj3" fmla="val 11925"/>
              </a:avLst>
            </a:prstGeom>
            <a:solidFill>
              <a:srgbClr val="0F5494">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rot="2040000">
              <a:off x="5669217" y="1402725"/>
              <a:ext cx="1022218" cy="296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rot="19560000">
              <a:off x="1855597" y="1200139"/>
              <a:ext cx="1258583" cy="2941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rot="19560000">
              <a:off x="1415330" y="1267873"/>
              <a:ext cx="1258583" cy="2941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rot="2040000">
              <a:off x="6592084" y="1392603"/>
              <a:ext cx="1022218" cy="296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3742260" y="2853266"/>
              <a:ext cx="1523999" cy="1523999"/>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826925" y="2937931"/>
              <a:ext cx="1354669" cy="1354669"/>
            </a:xfrm>
            <a:prstGeom prst="ellipse">
              <a:avLst/>
            </a:prstGeom>
            <a:solidFill>
              <a:srgbClr val="0F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TextBox 30">
            <a:extLst>
              <a:ext uri="{C183D7F6-B498-43B3-948B-1728B52AA6E4}">
                <adec:decorative xmlns:adec="http://schemas.microsoft.com/office/drawing/2017/decorative" val="1"/>
              </a:ext>
            </a:extLst>
          </p:cNvPr>
          <p:cNvSpPr txBox="1"/>
          <p:nvPr/>
        </p:nvSpPr>
        <p:spPr>
          <a:xfrm>
            <a:off x="3522126" y="2480737"/>
            <a:ext cx="1938867" cy="420628"/>
          </a:xfrm>
          <a:prstGeom prst="rect">
            <a:avLst/>
          </a:prstGeom>
          <a:noFill/>
        </p:spPr>
        <p:txBody>
          <a:bodyPr wrap="square" rtlCol="0">
            <a:spAutoFit/>
          </a:bodyPr>
          <a:lstStyle/>
          <a:p>
            <a:pPr algn="ctr"/>
            <a:r>
              <a:rPr lang="en-GB" sz="1600" b="1" baseline="30000" dirty="0">
                <a:solidFill>
                  <a:schemeClr val="bg1"/>
                </a:solidFill>
              </a:rPr>
              <a:t>Interpersonal</a:t>
            </a:r>
          </a:p>
          <a:p>
            <a:pPr algn="ctr"/>
            <a:r>
              <a:rPr lang="en-GB" sz="1600" baseline="30000" dirty="0">
                <a:solidFill>
                  <a:schemeClr val="bg1"/>
                </a:solidFill>
              </a:rPr>
              <a:t>Families, friends</a:t>
            </a:r>
          </a:p>
        </p:txBody>
      </p:sp>
      <p:sp>
        <p:nvSpPr>
          <p:cNvPr id="32" name="TextBox 31">
            <a:extLst>
              <a:ext uri="{C183D7F6-B498-43B3-948B-1728B52AA6E4}">
                <adec:decorative xmlns:adec="http://schemas.microsoft.com/office/drawing/2017/decorative" val="1"/>
              </a:ext>
            </a:extLst>
          </p:cNvPr>
          <p:cNvSpPr txBox="1"/>
          <p:nvPr/>
        </p:nvSpPr>
        <p:spPr>
          <a:xfrm>
            <a:off x="3522126" y="1718735"/>
            <a:ext cx="1938867" cy="584775"/>
          </a:xfrm>
          <a:prstGeom prst="rect">
            <a:avLst/>
          </a:prstGeom>
          <a:noFill/>
        </p:spPr>
        <p:txBody>
          <a:bodyPr wrap="square" rtlCol="0">
            <a:spAutoFit/>
          </a:bodyPr>
          <a:lstStyle/>
          <a:p>
            <a:pPr algn="ctr"/>
            <a:r>
              <a:rPr lang="en-GB" sz="1600" b="1" baseline="30000" dirty="0">
                <a:solidFill>
                  <a:srgbClr val="FFFFFF"/>
                </a:solidFill>
              </a:rPr>
              <a:t>Community</a:t>
            </a:r>
          </a:p>
          <a:p>
            <a:pPr algn="ctr"/>
            <a:r>
              <a:rPr lang="en-GB" sz="1600" baseline="30000" dirty="0">
                <a:solidFill>
                  <a:srgbClr val="FFFFFF"/>
                </a:solidFill>
              </a:rPr>
              <a:t>Social networks, services, organizations</a:t>
            </a:r>
          </a:p>
        </p:txBody>
      </p:sp>
      <p:sp>
        <p:nvSpPr>
          <p:cNvPr id="33" name="TextBox 32">
            <a:extLst>
              <a:ext uri="{C183D7F6-B498-43B3-948B-1728B52AA6E4}">
                <adec:decorative xmlns:adec="http://schemas.microsoft.com/office/drawing/2017/decorative" val="1"/>
              </a:ext>
            </a:extLst>
          </p:cNvPr>
          <p:cNvSpPr txBox="1"/>
          <p:nvPr/>
        </p:nvSpPr>
        <p:spPr>
          <a:xfrm>
            <a:off x="3522126" y="1148366"/>
            <a:ext cx="1938867" cy="382389"/>
          </a:xfrm>
          <a:prstGeom prst="rect">
            <a:avLst/>
          </a:prstGeom>
          <a:noFill/>
        </p:spPr>
        <p:txBody>
          <a:bodyPr wrap="square" rtlCol="0">
            <a:spAutoFit/>
          </a:bodyPr>
          <a:lstStyle/>
          <a:p>
            <a:pPr algn="ctr"/>
            <a:r>
              <a:rPr lang="en-GB" sz="1600" b="1" baseline="30000" dirty="0">
                <a:solidFill>
                  <a:srgbClr val="FFFFFF"/>
                </a:solidFill>
              </a:rPr>
              <a:t>Policies</a:t>
            </a:r>
          </a:p>
          <a:p>
            <a:pPr algn="ctr"/>
            <a:r>
              <a:rPr lang="en-GB" sz="1600" baseline="30000" dirty="0">
                <a:solidFill>
                  <a:srgbClr val="FFFFFF"/>
                </a:solidFill>
              </a:rPr>
              <a:t>Laws and regulations</a:t>
            </a:r>
          </a:p>
        </p:txBody>
      </p:sp>
      <p:sp>
        <p:nvSpPr>
          <p:cNvPr id="34" name="TextBox 33">
            <a:extLst>
              <a:ext uri="{C183D7F6-B498-43B3-948B-1728B52AA6E4}">
                <adec:decorative xmlns:adec="http://schemas.microsoft.com/office/drawing/2017/decorative" val="1"/>
              </a:ext>
            </a:extLst>
          </p:cNvPr>
          <p:cNvSpPr txBox="1"/>
          <p:nvPr/>
        </p:nvSpPr>
        <p:spPr>
          <a:xfrm>
            <a:off x="3826926" y="3344339"/>
            <a:ext cx="1380067" cy="584775"/>
          </a:xfrm>
          <a:prstGeom prst="rect">
            <a:avLst/>
          </a:prstGeom>
          <a:noFill/>
        </p:spPr>
        <p:txBody>
          <a:bodyPr wrap="square" rtlCol="0">
            <a:spAutoFit/>
          </a:bodyPr>
          <a:lstStyle/>
          <a:p>
            <a:pPr algn="ctr"/>
            <a:r>
              <a:rPr lang="en-GB" sz="1600" b="1" baseline="30000" dirty="0">
                <a:solidFill>
                  <a:srgbClr val="FFFFFF"/>
                </a:solidFill>
              </a:rPr>
              <a:t>Individual</a:t>
            </a:r>
          </a:p>
          <a:p>
            <a:pPr algn="ctr"/>
            <a:r>
              <a:rPr lang="en-GB" sz="1600" baseline="30000" dirty="0">
                <a:solidFill>
                  <a:srgbClr val="FFFFFF"/>
                </a:solidFill>
              </a:rPr>
              <a:t>Knowledge attitudes skills</a:t>
            </a:r>
          </a:p>
        </p:txBody>
      </p:sp>
      <p:sp>
        <p:nvSpPr>
          <p:cNvPr id="41" name="Rectangle 40">
            <a:extLst>
              <a:ext uri="{C183D7F6-B498-43B3-948B-1728B52AA6E4}">
                <adec:decorative xmlns:adec="http://schemas.microsoft.com/office/drawing/2017/decorative" val="1"/>
              </a:ext>
            </a:extLst>
          </p:cNvPr>
          <p:cNvSpPr/>
          <p:nvPr/>
        </p:nvSpPr>
        <p:spPr>
          <a:xfrm>
            <a:off x="2310192" y="3973797"/>
            <a:ext cx="879326" cy="334621"/>
          </a:xfrm>
          <a:prstGeom prst="rect">
            <a:avLst/>
          </a:prstGeom>
        </p:spPr>
        <p:txBody>
          <a:bodyPr wrap="square">
            <a:spAutoFit/>
          </a:bodyPr>
          <a:lstStyle/>
          <a:p>
            <a:pPr algn="r">
              <a:lnSpc>
                <a:spcPct val="90000"/>
              </a:lnSpc>
            </a:pPr>
            <a:r>
              <a:rPr lang="en-GB" sz="1300" b="1" baseline="30000" dirty="0"/>
              <a:t>Awareness-raising</a:t>
            </a:r>
          </a:p>
        </p:txBody>
      </p:sp>
      <p:sp>
        <p:nvSpPr>
          <p:cNvPr id="44" name="Rectangle 43">
            <a:extLst>
              <a:ext uri="{C183D7F6-B498-43B3-948B-1728B52AA6E4}">
                <adec:decorative xmlns:adec="http://schemas.microsoft.com/office/drawing/2017/decorative" val="1"/>
              </a:ext>
            </a:extLst>
          </p:cNvPr>
          <p:cNvSpPr/>
          <p:nvPr/>
        </p:nvSpPr>
        <p:spPr>
          <a:xfrm>
            <a:off x="1903793" y="3279530"/>
            <a:ext cx="879326" cy="359072"/>
          </a:xfrm>
          <a:prstGeom prst="rect">
            <a:avLst/>
          </a:prstGeom>
        </p:spPr>
        <p:txBody>
          <a:bodyPr wrap="square">
            <a:spAutoFit/>
          </a:bodyPr>
          <a:lstStyle/>
          <a:p>
            <a:pPr algn="r"/>
            <a:r>
              <a:rPr lang="en-GB" sz="1300" b="1" baseline="30000" dirty="0"/>
              <a:t>Physical accessibility</a:t>
            </a:r>
          </a:p>
        </p:txBody>
      </p:sp>
      <p:sp>
        <p:nvSpPr>
          <p:cNvPr id="48" name="Rectangle 47">
            <a:extLst>
              <a:ext uri="{C183D7F6-B498-43B3-948B-1728B52AA6E4}">
                <adec:decorative xmlns:adec="http://schemas.microsoft.com/office/drawing/2017/decorative" val="1"/>
              </a:ext>
            </a:extLst>
          </p:cNvPr>
          <p:cNvSpPr/>
          <p:nvPr/>
        </p:nvSpPr>
        <p:spPr>
          <a:xfrm>
            <a:off x="1126062" y="2627597"/>
            <a:ext cx="1233723" cy="379591"/>
          </a:xfrm>
          <a:prstGeom prst="rect">
            <a:avLst/>
          </a:prstGeom>
        </p:spPr>
        <p:txBody>
          <a:bodyPr wrap="square">
            <a:spAutoFit/>
          </a:bodyPr>
          <a:lstStyle/>
          <a:p>
            <a:pPr algn="r"/>
            <a:r>
              <a:rPr lang="en-GB" sz="1400" b="1" baseline="30000" dirty="0"/>
              <a:t>Accessibility of communication</a:t>
            </a:r>
          </a:p>
        </p:txBody>
      </p:sp>
      <p:sp>
        <p:nvSpPr>
          <p:cNvPr id="52" name="Rectangle 51">
            <a:extLst>
              <a:ext uri="{C183D7F6-B498-43B3-948B-1728B52AA6E4}">
                <adec:decorative xmlns:adec="http://schemas.microsoft.com/office/drawing/2017/decorative" val="1"/>
              </a:ext>
            </a:extLst>
          </p:cNvPr>
          <p:cNvSpPr/>
          <p:nvPr/>
        </p:nvSpPr>
        <p:spPr>
          <a:xfrm>
            <a:off x="846662" y="1958729"/>
            <a:ext cx="1098257" cy="359072"/>
          </a:xfrm>
          <a:prstGeom prst="rect">
            <a:avLst/>
          </a:prstGeom>
        </p:spPr>
        <p:txBody>
          <a:bodyPr wrap="square">
            <a:spAutoFit/>
          </a:bodyPr>
          <a:lstStyle/>
          <a:p>
            <a:pPr algn="r"/>
            <a:r>
              <a:rPr lang="en-GB" sz="1300" b="1" baseline="30000" dirty="0"/>
              <a:t>Accessibility </a:t>
            </a:r>
            <a:br>
              <a:rPr lang="en-GB" sz="1300" b="1" baseline="30000" dirty="0"/>
            </a:br>
            <a:r>
              <a:rPr lang="en-GB" sz="1300" b="1" baseline="30000" dirty="0"/>
              <a:t>of information</a:t>
            </a:r>
          </a:p>
        </p:txBody>
      </p:sp>
      <p:sp>
        <p:nvSpPr>
          <p:cNvPr id="56" name="Rectangle 55">
            <a:extLst>
              <a:ext uri="{C183D7F6-B498-43B3-948B-1728B52AA6E4}">
                <adec:decorative xmlns:adec="http://schemas.microsoft.com/office/drawing/2017/decorative" val="1"/>
              </a:ext>
            </a:extLst>
          </p:cNvPr>
          <p:cNvSpPr/>
          <p:nvPr/>
        </p:nvSpPr>
        <p:spPr>
          <a:xfrm>
            <a:off x="651930" y="1281395"/>
            <a:ext cx="879326" cy="359072"/>
          </a:xfrm>
          <a:prstGeom prst="rect">
            <a:avLst/>
          </a:prstGeom>
        </p:spPr>
        <p:txBody>
          <a:bodyPr wrap="square">
            <a:spAutoFit/>
          </a:bodyPr>
          <a:lstStyle/>
          <a:p>
            <a:pPr algn="r"/>
            <a:r>
              <a:rPr lang="en-GB" sz="1300" b="1" baseline="30000" dirty="0"/>
              <a:t>Data collection</a:t>
            </a:r>
          </a:p>
        </p:txBody>
      </p:sp>
      <p:grpSp>
        <p:nvGrpSpPr>
          <p:cNvPr id="100" name="Group 99">
            <a:extLst>
              <a:ext uri="{C183D7F6-B498-43B3-948B-1728B52AA6E4}">
                <adec:decorative xmlns:adec="http://schemas.microsoft.com/office/drawing/2017/decorative" val="1"/>
              </a:ext>
            </a:extLst>
          </p:cNvPr>
          <p:cNvGrpSpPr/>
          <p:nvPr/>
        </p:nvGrpSpPr>
        <p:grpSpPr>
          <a:xfrm>
            <a:off x="1533666" y="1159933"/>
            <a:ext cx="5858939" cy="3191932"/>
            <a:chOff x="1533666" y="1159933"/>
            <a:chExt cx="5858939" cy="3191932"/>
          </a:xfrm>
        </p:grpSpPr>
        <p:sp>
          <p:nvSpPr>
            <p:cNvPr id="38" name="Oval 37"/>
            <p:cNvSpPr/>
            <p:nvPr/>
          </p:nvSpPr>
          <p:spPr>
            <a:xfrm>
              <a:off x="3261678" y="3871282"/>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3200395" y="3810000"/>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3"/>
            <a:stretch>
              <a:fillRect/>
            </a:stretch>
          </p:blipFill>
          <p:spPr>
            <a:xfrm>
              <a:off x="3335862" y="3929340"/>
              <a:ext cx="232228" cy="290284"/>
            </a:xfrm>
            <a:prstGeom prst="rect">
              <a:avLst/>
            </a:prstGeom>
          </p:spPr>
        </p:pic>
        <p:sp>
          <p:nvSpPr>
            <p:cNvPr id="42" name="Oval 41"/>
            <p:cNvSpPr/>
            <p:nvPr/>
          </p:nvSpPr>
          <p:spPr>
            <a:xfrm>
              <a:off x="2846812" y="3202416"/>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2785529" y="3141134"/>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4"/>
            <a:stretch>
              <a:fillRect/>
            </a:stretch>
          </p:blipFill>
          <p:spPr>
            <a:xfrm>
              <a:off x="2925228" y="3259665"/>
              <a:ext cx="275168" cy="296335"/>
            </a:xfrm>
            <a:prstGeom prst="rect">
              <a:avLst/>
            </a:prstGeom>
          </p:spPr>
        </p:pic>
        <p:sp>
          <p:nvSpPr>
            <p:cNvPr id="46" name="Oval 45"/>
            <p:cNvSpPr/>
            <p:nvPr/>
          </p:nvSpPr>
          <p:spPr>
            <a:xfrm>
              <a:off x="2423478" y="2542016"/>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2362195" y="2480734"/>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5"/>
            <a:stretch>
              <a:fillRect/>
            </a:stretch>
          </p:blipFill>
          <p:spPr>
            <a:xfrm>
              <a:off x="2506128" y="2616198"/>
              <a:ext cx="262467" cy="262467"/>
            </a:xfrm>
            <a:prstGeom prst="rect">
              <a:avLst/>
            </a:prstGeom>
          </p:spPr>
        </p:pic>
        <p:sp>
          <p:nvSpPr>
            <p:cNvPr id="50" name="Oval 49"/>
            <p:cNvSpPr/>
            <p:nvPr/>
          </p:nvSpPr>
          <p:spPr>
            <a:xfrm>
              <a:off x="2000145" y="1881615"/>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1938862" y="1820333"/>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6"/>
            <a:stretch>
              <a:fillRect/>
            </a:stretch>
          </p:blipFill>
          <p:spPr>
            <a:xfrm>
              <a:off x="2027763" y="1845732"/>
              <a:ext cx="372532" cy="406399"/>
            </a:xfrm>
            <a:prstGeom prst="rect">
              <a:avLst/>
            </a:prstGeom>
          </p:spPr>
        </p:pic>
        <p:sp>
          <p:nvSpPr>
            <p:cNvPr id="54" name="Oval 53"/>
            <p:cNvSpPr/>
            <p:nvPr/>
          </p:nvSpPr>
          <p:spPr>
            <a:xfrm>
              <a:off x="1594949" y="1221215"/>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1533666" y="1159933"/>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7"/>
            <a:stretch>
              <a:fillRect/>
            </a:stretch>
          </p:blipFill>
          <p:spPr>
            <a:xfrm>
              <a:off x="1676394" y="1303867"/>
              <a:ext cx="270934" cy="247375"/>
            </a:xfrm>
            <a:prstGeom prst="rect">
              <a:avLst/>
            </a:prstGeom>
          </p:spPr>
        </p:pic>
        <p:sp>
          <p:nvSpPr>
            <p:cNvPr id="78" name="Oval 77"/>
            <p:cNvSpPr/>
            <p:nvPr/>
          </p:nvSpPr>
          <p:spPr>
            <a:xfrm>
              <a:off x="5319088" y="3871282"/>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5257805" y="3810000"/>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5683152" y="3202416"/>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5621869" y="3141134"/>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6098018" y="2542016"/>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6036735" y="2480734"/>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6521352" y="1881615"/>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6460069" y="1820333"/>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6912022" y="1221215"/>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6850739" y="1159933"/>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8" name="Picture 87"/>
            <p:cNvPicPr>
              <a:picLocks noChangeAspect="1"/>
            </p:cNvPicPr>
            <p:nvPr/>
          </p:nvPicPr>
          <p:blipFill>
            <a:blip r:embed="rId8"/>
            <a:stretch>
              <a:fillRect/>
            </a:stretch>
          </p:blipFill>
          <p:spPr>
            <a:xfrm>
              <a:off x="5410205" y="3931919"/>
              <a:ext cx="228600" cy="297180"/>
            </a:xfrm>
            <a:prstGeom prst="rect">
              <a:avLst/>
            </a:prstGeom>
          </p:spPr>
        </p:pic>
        <p:pic>
          <p:nvPicPr>
            <p:cNvPr id="89" name="Picture 88"/>
            <p:cNvPicPr>
              <a:picLocks noChangeAspect="1"/>
            </p:cNvPicPr>
            <p:nvPr/>
          </p:nvPicPr>
          <p:blipFill>
            <a:blip r:embed="rId9"/>
            <a:stretch>
              <a:fillRect/>
            </a:stretch>
          </p:blipFill>
          <p:spPr>
            <a:xfrm>
              <a:off x="5757333" y="3302000"/>
              <a:ext cx="290947" cy="228601"/>
            </a:xfrm>
            <a:prstGeom prst="rect">
              <a:avLst/>
            </a:prstGeom>
          </p:spPr>
        </p:pic>
        <p:pic>
          <p:nvPicPr>
            <p:cNvPr id="90" name="Picture 89"/>
            <p:cNvPicPr>
              <a:picLocks noChangeAspect="1"/>
            </p:cNvPicPr>
            <p:nvPr/>
          </p:nvPicPr>
          <p:blipFill>
            <a:blip r:embed="rId10"/>
            <a:stretch>
              <a:fillRect/>
            </a:stretch>
          </p:blipFill>
          <p:spPr>
            <a:xfrm>
              <a:off x="6146802" y="2586567"/>
              <a:ext cx="321733" cy="321733"/>
            </a:xfrm>
            <a:prstGeom prst="rect">
              <a:avLst/>
            </a:prstGeom>
          </p:spPr>
        </p:pic>
        <p:pic>
          <p:nvPicPr>
            <p:cNvPr id="91" name="Picture 90"/>
            <p:cNvPicPr>
              <a:picLocks noChangeAspect="1"/>
            </p:cNvPicPr>
            <p:nvPr/>
          </p:nvPicPr>
          <p:blipFill>
            <a:blip r:embed="rId11"/>
            <a:stretch>
              <a:fillRect/>
            </a:stretch>
          </p:blipFill>
          <p:spPr>
            <a:xfrm>
              <a:off x="6604002" y="1951567"/>
              <a:ext cx="254000" cy="254000"/>
            </a:xfrm>
            <a:prstGeom prst="rect">
              <a:avLst/>
            </a:prstGeom>
          </p:spPr>
        </p:pic>
        <p:pic>
          <p:nvPicPr>
            <p:cNvPr id="92" name="Picture 91"/>
            <p:cNvPicPr>
              <a:picLocks noChangeAspect="1"/>
            </p:cNvPicPr>
            <p:nvPr/>
          </p:nvPicPr>
          <p:blipFill>
            <a:blip r:embed="rId12"/>
            <a:stretch>
              <a:fillRect/>
            </a:stretch>
          </p:blipFill>
          <p:spPr>
            <a:xfrm>
              <a:off x="6997701" y="1291166"/>
              <a:ext cx="249767" cy="261120"/>
            </a:xfrm>
            <a:prstGeom prst="rect">
              <a:avLst/>
            </a:prstGeom>
          </p:spPr>
        </p:pic>
      </p:grpSp>
      <p:sp>
        <p:nvSpPr>
          <p:cNvPr id="93" name="Rectangle 92">
            <a:extLst>
              <a:ext uri="{C183D7F6-B498-43B3-948B-1728B52AA6E4}">
                <adec:decorative xmlns:adec="http://schemas.microsoft.com/office/drawing/2017/decorative" val="1"/>
              </a:ext>
            </a:extLst>
          </p:cNvPr>
          <p:cNvSpPr/>
          <p:nvPr/>
        </p:nvSpPr>
        <p:spPr>
          <a:xfrm>
            <a:off x="5815398" y="3956863"/>
            <a:ext cx="1110340" cy="359072"/>
          </a:xfrm>
          <a:prstGeom prst="rect">
            <a:avLst/>
          </a:prstGeom>
        </p:spPr>
        <p:txBody>
          <a:bodyPr wrap="square">
            <a:spAutoFit/>
          </a:bodyPr>
          <a:lstStyle/>
          <a:p>
            <a:r>
              <a:rPr lang="en-GB" sz="1300" b="1" baseline="30000" dirty="0"/>
              <a:t>Individual empowerment</a:t>
            </a:r>
          </a:p>
        </p:txBody>
      </p:sp>
      <p:sp>
        <p:nvSpPr>
          <p:cNvPr id="94" name="Rectangle 93">
            <a:extLst>
              <a:ext uri="{C183D7F6-B498-43B3-948B-1728B52AA6E4}">
                <adec:decorative xmlns:adec="http://schemas.microsoft.com/office/drawing/2017/decorative" val="1"/>
              </a:ext>
            </a:extLst>
          </p:cNvPr>
          <p:cNvSpPr/>
          <p:nvPr/>
        </p:nvSpPr>
        <p:spPr>
          <a:xfrm>
            <a:off x="6179461" y="3287996"/>
            <a:ext cx="1279673" cy="359072"/>
          </a:xfrm>
          <a:prstGeom prst="rect">
            <a:avLst/>
          </a:prstGeom>
        </p:spPr>
        <p:txBody>
          <a:bodyPr wrap="square">
            <a:spAutoFit/>
          </a:bodyPr>
          <a:lstStyle/>
          <a:p>
            <a:r>
              <a:rPr lang="en-GB" sz="1300" b="1" baseline="30000" dirty="0"/>
              <a:t>Access to assistive devices/ rehab</a:t>
            </a:r>
          </a:p>
        </p:txBody>
      </p:sp>
      <p:sp>
        <p:nvSpPr>
          <p:cNvPr id="95" name="Rectangle 94">
            <a:extLst>
              <a:ext uri="{C183D7F6-B498-43B3-948B-1728B52AA6E4}">
                <adec:decorative xmlns:adec="http://schemas.microsoft.com/office/drawing/2017/decorative" val="1"/>
              </a:ext>
            </a:extLst>
          </p:cNvPr>
          <p:cNvSpPr/>
          <p:nvPr/>
        </p:nvSpPr>
        <p:spPr>
          <a:xfrm>
            <a:off x="6585858" y="2627596"/>
            <a:ext cx="1279673" cy="359072"/>
          </a:xfrm>
          <a:prstGeom prst="rect">
            <a:avLst/>
          </a:prstGeom>
        </p:spPr>
        <p:txBody>
          <a:bodyPr wrap="square">
            <a:spAutoFit/>
          </a:bodyPr>
          <a:lstStyle/>
          <a:p>
            <a:r>
              <a:rPr lang="en-GB" sz="1300" b="1" baseline="30000" dirty="0"/>
              <a:t>Targeted support/ adjustments</a:t>
            </a:r>
          </a:p>
        </p:txBody>
      </p:sp>
      <p:sp>
        <p:nvSpPr>
          <p:cNvPr id="96" name="Rectangle 95">
            <a:extLst>
              <a:ext uri="{C183D7F6-B498-43B3-948B-1728B52AA6E4}">
                <adec:decorative xmlns:adec="http://schemas.microsoft.com/office/drawing/2017/decorative" val="1"/>
              </a:ext>
            </a:extLst>
          </p:cNvPr>
          <p:cNvSpPr/>
          <p:nvPr/>
        </p:nvSpPr>
        <p:spPr>
          <a:xfrm>
            <a:off x="7009190" y="2026462"/>
            <a:ext cx="1279673" cy="225703"/>
          </a:xfrm>
          <a:prstGeom prst="rect">
            <a:avLst/>
          </a:prstGeom>
        </p:spPr>
        <p:txBody>
          <a:bodyPr wrap="square">
            <a:spAutoFit/>
          </a:bodyPr>
          <a:lstStyle/>
          <a:p>
            <a:r>
              <a:rPr lang="en-GB" sz="1300" b="1" baseline="30000" dirty="0"/>
              <a:t>Participation</a:t>
            </a:r>
          </a:p>
        </p:txBody>
      </p:sp>
      <p:sp>
        <p:nvSpPr>
          <p:cNvPr id="97" name="Rectangle 96">
            <a:extLst>
              <a:ext uri="{C183D7F6-B498-43B3-948B-1728B52AA6E4}">
                <adec:decorative xmlns:adec="http://schemas.microsoft.com/office/drawing/2017/decorative" val="1"/>
              </a:ext>
            </a:extLst>
          </p:cNvPr>
          <p:cNvSpPr/>
          <p:nvPr/>
        </p:nvSpPr>
        <p:spPr>
          <a:xfrm>
            <a:off x="7407124" y="1239060"/>
            <a:ext cx="999219" cy="492442"/>
          </a:xfrm>
          <a:prstGeom prst="rect">
            <a:avLst/>
          </a:prstGeom>
        </p:spPr>
        <p:txBody>
          <a:bodyPr wrap="square">
            <a:spAutoFit/>
          </a:bodyPr>
          <a:lstStyle/>
          <a:p>
            <a:r>
              <a:rPr lang="en-GB" sz="1300" b="1" baseline="30000" dirty="0"/>
              <a:t>Skills development for staff</a:t>
            </a:r>
          </a:p>
        </p:txBody>
      </p:sp>
    </p:spTree>
    <p:extLst>
      <p:ext uri="{BB962C8B-B14F-4D97-AF65-F5344CB8AC3E}">
        <p14:creationId xmlns:p14="http://schemas.microsoft.com/office/powerpoint/2010/main" val="3120219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D2B46"/>
        </a:solidFill>
        <a:effectLst/>
      </p:bgPr>
    </p:bg>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736600" y="2294751"/>
            <a:ext cx="769620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FFFFFF"/>
                </a:solidFill>
                <a:effectLst/>
                <a:uLnTx/>
                <a:uFillTx/>
                <a:latin typeface="+mn-lt"/>
                <a:ea typeface="+mn-ea"/>
                <a:cs typeface="+mn-cs"/>
              </a:rPr>
              <a:t>BUILDING THE PATH TO INCLUSION</a:t>
            </a:r>
            <a:endParaRPr kumimoji="0" lang="en-US" sz="3000" b="0" i="0" u="none" strike="noStrike" kern="1200" cap="none" spc="0" normalizeH="0" baseline="0" noProof="0" dirty="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256546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hoto caption: A staff is working on Resettlement Programme. A woman is carrying a baby, queueing at the counter. A man and a woman are queueing behind her. Maryam, a woman with a hearing disability, is accessing the office where she has a resettlement inter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185" y="806654"/>
            <a:ext cx="6165216" cy="3625645"/>
          </a:xfrm>
          <a:prstGeom prst="rect">
            <a:avLst/>
          </a:prstGeom>
        </p:spPr>
      </p:pic>
      <p:sp>
        <p:nvSpPr>
          <p:cNvPr id="2" name="Title 1">
            <a:extLst>
              <a:ext uri="{FF2B5EF4-FFF2-40B4-BE49-F238E27FC236}">
                <a16:creationId xmlns:a16="http://schemas.microsoft.com/office/drawing/2014/main" id="{7DC1D727-36BF-42B0-81C6-0B715561648D}"/>
              </a:ext>
            </a:extLst>
          </p:cNvPr>
          <p:cNvSpPr>
            <a:spLocks noGrp="1"/>
          </p:cNvSpPr>
          <p:nvPr>
            <p:ph type="title"/>
          </p:nvPr>
        </p:nvSpPr>
        <p:spPr>
          <a:xfrm>
            <a:off x="209036" y="-11550"/>
            <a:ext cx="8754313" cy="968351"/>
          </a:xfrm>
        </p:spPr>
        <p:txBody>
          <a:bodyPr>
            <a:normAutofit/>
          </a:bodyPr>
          <a:lstStyle/>
          <a:p>
            <a:pPr algn="ctr"/>
            <a:r>
              <a:rPr lang="en-GB" sz="3000" dirty="0">
                <a:solidFill>
                  <a:srgbClr val="CD2B46"/>
                </a:solidFill>
              </a:rPr>
              <a:t>Case study 1 – Maryam</a:t>
            </a:r>
          </a:p>
        </p:txBody>
      </p:sp>
    </p:spTree>
    <p:extLst>
      <p:ext uri="{BB962C8B-B14F-4D97-AF65-F5344CB8AC3E}">
        <p14:creationId xmlns:p14="http://schemas.microsoft.com/office/powerpoint/2010/main" val="2643957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68300"/>
            <a:ext cx="9128760" cy="1057656"/>
          </a:xfrm>
          <a:prstGeom prst="rect">
            <a:avLst/>
          </a:prstGeom>
        </p:spPr>
      </p:pic>
      <p:sp>
        <p:nvSpPr>
          <p:cNvPr id="2" name="Title 1">
            <a:extLst>
              <a:ext uri="{FF2B5EF4-FFF2-40B4-BE49-F238E27FC236}">
                <a16:creationId xmlns:a16="http://schemas.microsoft.com/office/drawing/2014/main" id="{7DC1D727-36BF-42B0-81C6-0B715561648D}"/>
              </a:ext>
            </a:extLst>
          </p:cNvPr>
          <p:cNvSpPr>
            <a:spLocks noGrp="1"/>
          </p:cNvSpPr>
          <p:nvPr>
            <p:ph type="title"/>
          </p:nvPr>
        </p:nvSpPr>
        <p:spPr>
          <a:xfrm>
            <a:off x="736601" y="356750"/>
            <a:ext cx="7696200" cy="968351"/>
          </a:xfrm>
        </p:spPr>
        <p:txBody>
          <a:bodyPr>
            <a:normAutofit/>
          </a:bodyPr>
          <a:lstStyle/>
          <a:p>
            <a:r>
              <a:rPr lang="en-GB" sz="3000" dirty="0">
                <a:solidFill>
                  <a:schemeClr val="bg1"/>
                </a:solidFill>
              </a:rPr>
              <a:t>Select the statement that best describes the situation</a:t>
            </a:r>
          </a:p>
        </p:txBody>
      </p:sp>
      <p:sp>
        <p:nvSpPr>
          <p:cNvPr id="8" name="Content Placeholder 7">
            <a:extLst>
              <a:ext uri="{FF2B5EF4-FFF2-40B4-BE49-F238E27FC236}">
                <a16:creationId xmlns:a16="http://schemas.microsoft.com/office/drawing/2014/main" id="{4B8795D0-26C3-4558-8303-CB7B03816962}"/>
              </a:ext>
            </a:extLst>
          </p:cNvPr>
          <p:cNvSpPr>
            <a:spLocks noGrp="1"/>
          </p:cNvSpPr>
          <p:nvPr>
            <p:ph idx="1"/>
          </p:nvPr>
        </p:nvSpPr>
        <p:spPr>
          <a:xfrm>
            <a:off x="647701" y="1562629"/>
            <a:ext cx="7785100" cy="3373075"/>
          </a:xfrm>
        </p:spPr>
        <p:txBody>
          <a:bodyPr vert="horz" lIns="91440" tIns="45720" rIns="91440" bIns="0" rtlCol="0" anchor="t">
            <a:normAutofit/>
          </a:bodyPr>
          <a:lstStyle/>
          <a:p>
            <a:pPr marL="342900" indent="-342900">
              <a:buClr>
                <a:srgbClr val="CD2B46"/>
              </a:buClr>
            </a:pPr>
            <a:r>
              <a:rPr lang="en-GB" sz="2000" b="1" dirty="0"/>
              <a:t>Statement 1</a:t>
            </a:r>
            <a:r>
              <a:rPr lang="en-GB" sz="2000" dirty="0"/>
              <a:t>. Maryam is facing a situation of discrimination on the basis of her disability.</a:t>
            </a:r>
            <a:endParaRPr lang="en-US" sz="2000" dirty="0"/>
          </a:p>
          <a:p>
            <a:pPr marL="342900" indent="-342900">
              <a:buClr>
                <a:srgbClr val="CD2B46"/>
              </a:buClr>
            </a:pPr>
            <a:endParaRPr lang="en-GB" sz="2000" dirty="0"/>
          </a:p>
          <a:p>
            <a:pPr marL="342900" indent="-342900">
              <a:buClr>
                <a:srgbClr val="CD2B46"/>
              </a:buClr>
            </a:pPr>
            <a:r>
              <a:rPr lang="en-GB" sz="2000" b="1" dirty="0"/>
              <a:t>Statement 2</a:t>
            </a:r>
            <a:r>
              <a:rPr lang="en-GB" sz="2000" dirty="0"/>
              <a:t>. Maryam cannot hear; that is why she cannot have access to her resettlement interview. </a:t>
            </a:r>
            <a:endParaRPr lang="en-GB" sz="2000" dirty="0">
              <a:cs typeface="Arial"/>
            </a:endParaRPr>
          </a:p>
          <a:p>
            <a:pPr marL="342900" indent="-342900">
              <a:buClr>
                <a:srgbClr val="CD2B46"/>
              </a:buClr>
            </a:pPr>
            <a:endParaRPr lang="en-GB" sz="2000" dirty="0"/>
          </a:p>
          <a:p>
            <a:pPr marL="342900" indent="-342900">
              <a:buClr>
                <a:srgbClr val="CD2B46"/>
              </a:buClr>
            </a:pPr>
            <a:r>
              <a:rPr lang="en-GB" sz="2000" b="1" dirty="0"/>
              <a:t>Statement 3</a:t>
            </a:r>
            <a:r>
              <a:rPr lang="en-GB" sz="2000" dirty="0"/>
              <a:t>. Maryam is facing communication barriers to access her resettlement interview.</a:t>
            </a:r>
            <a:endParaRPr lang="en-GB" sz="2000" dirty="0">
              <a:cs typeface="Arial"/>
            </a:endParaRPr>
          </a:p>
        </p:txBody>
      </p:sp>
    </p:spTree>
    <p:extLst>
      <p:ext uri="{BB962C8B-B14F-4D97-AF65-F5344CB8AC3E}">
        <p14:creationId xmlns:p14="http://schemas.microsoft.com/office/powerpoint/2010/main" val="3863215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a:extLst>
              <a:ext uri="{FF2B5EF4-FFF2-40B4-BE49-F238E27FC236}">
                <a16:creationId xmlns:a16="http://schemas.microsoft.com/office/drawing/2014/main" id="{7DC1D727-36BF-42B0-81C6-0B715561648D}"/>
              </a:ext>
            </a:extLst>
          </p:cNvPr>
          <p:cNvSpPr>
            <a:spLocks noGrp="1"/>
          </p:cNvSpPr>
          <p:nvPr>
            <p:ph type="title"/>
          </p:nvPr>
        </p:nvSpPr>
        <p:spPr>
          <a:xfrm>
            <a:off x="736600" y="-27425"/>
            <a:ext cx="8163249" cy="968351"/>
          </a:xfrm>
        </p:spPr>
        <p:txBody>
          <a:bodyPr>
            <a:normAutofit/>
          </a:bodyPr>
          <a:lstStyle/>
          <a:p>
            <a:r>
              <a:rPr lang="en-GB" sz="3000" dirty="0">
                <a:solidFill>
                  <a:schemeClr val="bg1"/>
                </a:solidFill>
              </a:rPr>
              <a:t>Select the best strategy in this situation</a:t>
            </a:r>
          </a:p>
        </p:txBody>
      </p:sp>
      <p:sp>
        <p:nvSpPr>
          <p:cNvPr id="6" name="Content Placeholder 5">
            <a:extLst>
              <a:ext uri="{FF2B5EF4-FFF2-40B4-BE49-F238E27FC236}">
                <a16:creationId xmlns:a16="http://schemas.microsoft.com/office/drawing/2014/main" id="{915EB4CE-C759-4930-B8E9-BE08291258EA}"/>
              </a:ext>
            </a:extLst>
          </p:cNvPr>
          <p:cNvSpPr>
            <a:spLocks noGrp="1"/>
          </p:cNvSpPr>
          <p:nvPr>
            <p:ph idx="1"/>
          </p:nvPr>
        </p:nvSpPr>
        <p:spPr>
          <a:xfrm>
            <a:off x="660401" y="1422929"/>
            <a:ext cx="7772400" cy="3593010"/>
          </a:xfrm>
        </p:spPr>
        <p:txBody>
          <a:bodyPr vert="horz" lIns="91440" tIns="45720" rIns="91440" bIns="0" rtlCol="0" anchor="t">
            <a:normAutofit/>
          </a:bodyPr>
          <a:lstStyle/>
          <a:p>
            <a:pPr marL="342900" indent="-342900">
              <a:buClr>
                <a:srgbClr val="CD2B46"/>
              </a:buClr>
            </a:pPr>
            <a:r>
              <a:rPr lang="en-GB" sz="2000" b="1" dirty="0"/>
              <a:t>Strategy 1</a:t>
            </a:r>
            <a:r>
              <a:rPr lang="en-GB" sz="2000" dirty="0"/>
              <a:t>. Maryam could be automatically included in the resettlement submission as part of her family unit, as she will need additional support in the destination country. </a:t>
            </a:r>
            <a:endParaRPr lang="en-US" sz="2000" dirty="0"/>
          </a:p>
        </p:txBody>
      </p:sp>
    </p:spTree>
    <p:extLst>
      <p:ext uri="{BB962C8B-B14F-4D97-AF65-F5344CB8AC3E}">
        <p14:creationId xmlns:p14="http://schemas.microsoft.com/office/powerpoint/2010/main" val="1784646778"/>
      </p:ext>
    </p:extLst>
  </p:cSld>
  <p:clrMapOvr>
    <a:masterClrMapping/>
  </p:clrMapOvr>
</p:sld>
</file>

<file path=ppt/theme/theme1.xml><?xml version="1.0" encoding="utf-8"?>
<a:theme xmlns:a="http://schemas.openxmlformats.org/drawingml/2006/main" name="UNHCR2016">
  <a:themeElements>
    <a:clrScheme name="UNHCR2016">
      <a:dk1>
        <a:sysClr val="windowText" lastClr="000000"/>
      </a:dk1>
      <a:lt1>
        <a:sysClr val="window" lastClr="FFFFFF"/>
      </a:lt1>
      <a:dk2>
        <a:srgbClr val="FFFFFF"/>
      </a:dk2>
      <a:lt2>
        <a:srgbClr val="0072BC"/>
      </a:lt2>
      <a:accent1>
        <a:srgbClr val="0072BC"/>
      </a:accent1>
      <a:accent2>
        <a:srgbClr val="000000"/>
      </a:accent2>
      <a:accent3>
        <a:srgbClr val="FAEB00"/>
      </a:accent3>
      <a:accent4>
        <a:srgbClr val="17375F"/>
      </a:accent4>
      <a:accent5>
        <a:srgbClr val="08B499"/>
      </a:accent5>
      <a:accent6>
        <a:srgbClr val="EF4960"/>
      </a:accent6>
      <a:hlink>
        <a:srgbClr val="0072BC"/>
      </a:hlink>
      <a:folHlink>
        <a:srgbClr val="0072BC"/>
      </a:folHlink>
    </a:clrScheme>
    <a:fontScheme name="UNHCR2016">
      <a:majorFont>
        <a:latin typeface="Arial"/>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0E998F15D063747A9F0D074762CDC2E" ma:contentTypeVersion="12" ma:contentTypeDescription="Create a new document." ma:contentTypeScope="" ma:versionID="ffbd3cfc01a67d867357a518ebff0e32">
  <xsd:schema xmlns:xsd="http://www.w3.org/2001/XMLSchema" xmlns:xs="http://www.w3.org/2001/XMLSchema" xmlns:p="http://schemas.microsoft.com/office/2006/metadata/properties" xmlns:ns2="3fa9bc58-e343-429a-b45c-16651af3e1bd" xmlns:ns3="86244b4a-b37d-47bf-93c9-2385b1a8fb7e" targetNamespace="http://schemas.microsoft.com/office/2006/metadata/properties" ma:root="true" ma:fieldsID="56d1f06e81cb2c940d5cb54b3d130a49" ns2:_="" ns3:_="">
    <xsd:import namespace="3fa9bc58-e343-429a-b45c-16651af3e1bd"/>
    <xsd:import namespace="86244b4a-b37d-47bf-93c9-2385b1a8fb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a9bc58-e343-429a-b45c-16651af3e1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244b4a-b37d-47bf-93c9-2385b1a8fb7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BE879F-F802-4958-A444-8EF0E883E251}">
  <ds:schemaRefs>
    <ds:schemaRef ds:uri="http://schemas.microsoft.com/sharepoint/v3/contenttype/forms"/>
  </ds:schemaRefs>
</ds:datastoreItem>
</file>

<file path=customXml/itemProps2.xml><?xml version="1.0" encoding="utf-8"?>
<ds:datastoreItem xmlns:ds="http://schemas.openxmlformats.org/officeDocument/2006/customXml" ds:itemID="{A08B704B-05CB-4329-9D7F-DE746950AC45}">
  <ds:schemaRefs>
    <ds:schemaRef ds:uri="3fa9bc58-e343-429a-b45c-16651af3e1bd"/>
    <ds:schemaRef ds:uri="86244b4a-b37d-47bf-93c9-2385b1a8fb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3E97582-B14F-4FE1-8B3C-B72BF0F4049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539</TotalTime>
  <Words>8380</Words>
  <Application>Microsoft Office PowerPoint</Application>
  <PresentationFormat>On-screen Show (16:9)</PresentationFormat>
  <Paragraphs>498</Paragraphs>
  <Slides>39</Slides>
  <Notes>35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Calibri-Bold</vt:lpstr>
      <vt:lpstr>MinionPro-Regular</vt:lpstr>
      <vt:lpstr>Arial</vt:lpstr>
      <vt:lpstr>Calibri</vt:lpstr>
      <vt:lpstr>Segoe UI</vt:lpstr>
      <vt:lpstr>UNHCR2016</vt:lpstr>
      <vt:lpstr>Module 4  STRATEGIES TO FOSTER THE INCLUSION OF PERSONS WITH DISABILITIES</vt:lpstr>
      <vt:lpstr>What we will cover today: </vt:lpstr>
      <vt:lpstr>Recap from previous learning…</vt:lpstr>
      <vt:lpstr>Strategies across all the spheres</vt:lpstr>
      <vt:lpstr>Strategies across all the spheres</vt:lpstr>
      <vt:lpstr>BUILDING THE PATH TO INCLUSION</vt:lpstr>
      <vt:lpstr>Case study 1 – Maryam</vt:lpstr>
      <vt:lpstr>Select the statement that best describes the situation</vt:lpstr>
      <vt:lpstr>Select the best strategy in this situation</vt:lpstr>
      <vt:lpstr>Select the best strategy in this situation</vt:lpstr>
      <vt:lpstr>Select the best strategy in this situation</vt:lpstr>
      <vt:lpstr>Which strategies would be more relevant here?</vt:lpstr>
      <vt:lpstr>Which additional strategies could ensure complete information about resettlement options? </vt:lpstr>
      <vt:lpstr>Case study 2 – Jamir</vt:lpstr>
      <vt:lpstr>Case study 2 – Jamir</vt:lpstr>
      <vt:lpstr>Case study 2 – Jamir</vt:lpstr>
      <vt:lpstr>Case study 2 – Jamir</vt:lpstr>
      <vt:lpstr>Case study 2 – Jamir</vt:lpstr>
      <vt:lpstr>Case study 2 – Jamir</vt:lpstr>
      <vt:lpstr>Case study 2 – Jamir</vt:lpstr>
      <vt:lpstr>The Twin-track Approach</vt:lpstr>
      <vt:lpstr>Key messages</vt:lpstr>
      <vt:lpstr>OVERVIEW OF STRATEGIES TO FOSTER DISABILITY INCLUSION</vt:lpstr>
      <vt:lpstr>Participation</vt:lpstr>
      <vt:lpstr>Universal design</vt:lpstr>
      <vt:lpstr>Accessibility of information</vt:lpstr>
      <vt:lpstr>Accessibility of communication</vt:lpstr>
      <vt:lpstr>Physical accessibility</vt:lpstr>
      <vt:lpstr>Targeted support/ adjustments</vt:lpstr>
      <vt:lpstr>Bridging the gap between accessibility and individual adjustments</vt:lpstr>
      <vt:lpstr>Test:  Which strategy is being used?</vt:lpstr>
      <vt:lpstr>Awareness-raising</vt:lpstr>
      <vt:lpstr>Data collection</vt:lpstr>
      <vt:lpstr>Inclusive budgeting</vt:lpstr>
      <vt:lpstr>Key Messages</vt:lpstr>
      <vt:lpstr>Resources - UNHCR</vt:lpstr>
      <vt:lpstr>Other resources</vt:lpstr>
      <vt:lpstr>Other resources – Children with disabilities</vt:lpstr>
      <vt:lpstr>Other resources – COVID-19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Strategies to foster the inclusion of persons with disabilities</dc:title>
  <dc:creator>Ricardo Pla cordero</dc:creator>
  <cp:lastModifiedBy>Anais Gancel</cp:lastModifiedBy>
  <cp:revision>232</cp:revision>
  <dcterms:created xsi:type="dcterms:W3CDTF">2020-10-27T05:28:38Z</dcterms:created>
  <dcterms:modified xsi:type="dcterms:W3CDTF">2022-09-21T08:03:08Z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0x010100E0E998F15D063747A9F0D074762CDC2E</vt:lpwstr>
  </property>
</Properties>
</file>