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88" r:id="rId5"/>
  </p:sldMasterIdLst>
  <p:notesMasterIdLst>
    <p:notesMasterId r:id="rId15"/>
  </p:notesMasterIdLst>
  <p:sldIdLst>
    <p:sldId id="256" r:id="rId6"/>
    <p:sldId id="656" r:id="rId7"/>
    <p:sldId id="646" r:id="rId8"/>
    <p:sldId id="647" r:id="rId9"/>
    <p:sldId id="645" r:id="rId10"/>
    <p:sldId id="648" r:id="rId11"/>
    <p:sldId id="649" r:id="rId12"/>
    <p:sldId id="652" r:id="rId13"/>
    <p:sldId id="650"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64">
          <p15:clr>
            <a:srgbClr val="A4A3A4"/>
          </p15:clr>
        </p15:guide>
        <p15:guide id="4" orient="horz" pos="372">
          <p15:clr>
            <a:srgbClr val="A4A3A4"/>
          </p15:clr>
        </p15:guide>
        <p15:guide id="5" orient="horz" pos="376">
          <p15:clr>
            <a:srgbClr val="A4A3A4"/>
          </p15:clr>
        </p15:guide>
        <p15:guide id="6" orient="horz" pos="956">
          <p15:clr>
            <a:srgbClr val="A4A3A4"/>
          </p15:clr>
        </p15:guide>
        <p15:guide id="7" pos="4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na Johnson" initials="JJ" lastIdx="1" clrIdx="0"/>
  <p:cmAuthor id="2" name="Alexandra Kaun" initials="A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55"/>
    <a:srgbClr val="004D3F"/>
    <a:srgbClr val="009579"/>
    <a:srgbClr val="18A1A0"/>
    <a:srgbClr val="6F47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177DF-23C3-45F0-B52E-CD6F45001455}" v="2" dt="2021-06-28T11:35:05.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22" autoAdjust="0"/>
  </p:normalViewPr>
  <p:slideViewPr>
    <p:cSldViewPr snapToGrid="0">
      <p:cViewPr varScale="1">
        <p:scale>
          <a:sx n="89" d="100"/>
          <a:sy n="89" d="100"/>
        </p:scale>
        <p:origin x="2244" y="84"/>
      </p:cViewPr>
      <p:guideLst>
        <p:guide orient="horz" pos="1620"/>
        <p:guide pos="2880"/>
        <p:guide orient="horz" pos="764"/>
        <p:guide orient="horz" pos="372"/>
        <p:guide orient="horz" pos="376"/>
        <p:guide orient="horz" pos="956"/>
        <p:guide pos="46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A2CE2-379E-4F52-B0CA-7A6461774CB2}"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72D5E-6E12-4B2A-9DB1-134A1847ED8D}" type="slidenum">
              <a:rPr lang="en-GB" smtClean="0"/>
              <a:t>‹#›</a:t>
            </a:fld>
            <a:endParaRPr lang="en-GB"/>
          </a:p>
        </p:txBody>
      </p:sp>
    </p:spTree>
    <p:extLst>
      <p:ext uri="{BB962C8B-B14F-4D97-AF65-F5344CB8AC3E}">
        <p14:creationId xmlns:p14="http://schemas.microsoft.com/office/powerpoint/2010/main" val="1261453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npyMeQaHX3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1</a:t>
            </a:fld>
            <a:endParaRPr lang="en-GB"/>
          </a:p>
        </p:txBody>
      </p:sp>
    </p:spTree>
    <p:extLst>
      <p:ext uri="{BB962C8B-B14F-4D97-AF65-F5344CB8AC3E}">
        <p14:creationId xmlns:p14="http://schemas.microsoft.com/office/powerpoint/2010/main" val="102888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p:txBody>
      </p:sp>
      <p:sp>
        <p:nvSpPr>
          <p:cNvPr id="4" name="Slide Number Placeholder 3"/>
          <p:cNvSpPr>
            <a:spLocks noGrp="1"/>
          </p:cNvSpPr>
          <p:nvPr>
            <p:ph type="sldNum" sz="quarter" idx="5"/>
          </p:nvPr>
        </p:nvSpPr>
        <p:spPr/>
        <p:txBody>
          <a:bodyPr/>
          <a:lstStyle/>
          <a:p>
            <a:fld id="{33A72D5E-6E12-4B2A-9DB1-134A1847ED8D}" type="slidenum">
              <a:rPr lang="en-GB" smtClean="0"/>
              <a:t>2</a:t>
            </a:fld>
            <a:endParaRPr lang="en-GB"/>
          </a:p>
        </p:txBody>
      </p:sp>
    </p:spTree>
    <p:extLst>
      <p:ext uri="{BB962C8B-B14F-4D97-AF65-F5344CB8AC3E}">
        <p14:creationId xmlns:p14="http://schemas.microsoft.com/office/powerpoint/2010/main" val="112990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Tips for facilitator:</a:t>
            </a:r>
          </a:p>
          <a:p>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Accessibility</a:t>
            </a:r>
            <a:r>
              <a:rPr lang="en-GB" sz="1200" b="0" i="0" kern="1200" dirty="0">
                <a:solidFill>
                  <a:schemeClr val="tx1"/>
                </a:solidFill>
                <a:effectLst/>
                <a:latin typeface="+mn-lt"/>
                <a:ea typeface="+mn-ea"/>
                <a:cs typeface="+mn-cs"/>
              </a:rPr>
              <a:t>. Describe the image displayed in the screen: A picture representing diversity: coloured shadows of persons with and without disabilities.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facilitator will read and display four short statements related to personal experiences and/or preferences. The objective is to show how different and equal we are: we share much more than what makes us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face to face workshops</a:t>
            </a:r>
            <a:r>
              <a:rPr lang="en-GB" sz="1200" dirty="0">
                <a:effectLst/>
                <a:latin typeface="Calibri" panose="020F0502020204030204" pitchFamily="34" charset="0"/>
                <a:ea typeface="Calibri" panose="020F0502020204030204" pitchFamily="34" charset="0"/>
                <a:cs typeface="Times New Roman" panose="02020603050405020304" pitchFamily="18" charset="0"/>
              </a:rPr>
              <a:t>, participants can express agreement by raising their hands, using different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color</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shaped cards (e.g. green circle for agreement, red square for disagreement), or physically joining the centre of the room when they share one of the experiences or preferences.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If this last option is selected, be sure to clear the centre of the room and its access from any obstacle that may prevent free circulation.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Provide alternative ways of joining the “centre” for those who may not want to physically join it: e.g. raising hands or smiling.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In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remote workshops</a:t>
            </a:r>
            <a:r>
              <a:rPr lang="en-GB" sz="1200" dirty="0">
                <a:effectLst/>
                <a:latin typeface="Calibri" panose="020F0502020204030204" pitchFamily="34" charset="0"/>
                <a:ea typeface="Calibri" panose="020F0502020204030204" pitchFamily="34" charset="0"/>
                <a:cs typeface="Times New Roman" panose="02020603050405020304" pitchFamily="18" charset="0"/>
              </a:rPr>
              <a:t>, provide for alternative ways of showing agreement using the features allowed by the platform: e.g. saying “I do/I don’t” in the chat box, using green ticks or red crosses,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Provide time enough for sign language interpreters when reading the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Always describe how many people is in the centre of the room, or agreeing with the statement, to share that content with all.</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A72D5E-6E12-4B2A-9DB1-134A1847ED8D}" type="slidenum">
              <a:rPr lang="en-GB" smtClean="0"/>
              <a:t>3</a:t>
            </a:fld>
            <a:endParaRPr lang="en-GB"/>
          </a:p>
        </p:txBody>
      </p:sp>
    </p:spTree>
    <p:extLst>
      <p:ext uri="{BB962C8B-B14F-4D97-AF65-F5344CB8AC3E}">
        <p14:creationId xmlns:p14="http://schemas.microsoft.com/office/powerpoint/2010/main" val="26298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Statements can be adapted to local food preferences or activities, with the idea of keeping a focus on daily activities where people can express preferences. E.g.</a:t>
            </a:r>
            <a:r>
              <a:rPr lang="en-GB" sz="1400" kern="1200" dirty="0">
                <a:solidFill>
                  <a:schemeClr val="tx1"/>
                </a:solidFill>
                <a:effectLst/>
                <a:latin typeface="+mn-lt"/>
                <a:ea typeface="+mn-ea"/>
                <a:cs typeface="+mn-cs"/>
              </a:rPr>
              <a:t> </a:t>
            </a:r>
          </a:p>
          <a:p>
            <a:pPr marL="628650" lvl="1" indent="-171450" fontAlgn="base">
              <a:buFont typeface="Arial" panose="020B0604020202020204" pitchFamily="34" charset="0"/>
              <a:buChar char="•"/>
            </a:pPr>
            <a:r>
              <a:rPr lang="en-GB" sz="1200" kern="1200" dirty="0">
                <a:solidFill>
                  <a:schemeClr val="tx1"/>
                </a:solidFill>
                <a:effectLst/>
                <a:latin typeface="+mn-lt"/>
                <a:ea typeface="+mn-ea"/>
                <a:cs typeface="+mn-cs"/>
              </a:rPr>
              <a:t>… if you had a good sleep last night.</a:t>
            </a:r>
            <a:r>
              <a:rPr lang="en-GB" sz="1400" kern="1200" dirty="0">
                <a:solidFill>
                  <a:schemeClr val="tx1"/>
                </a:solidFill>
                <a:effectLst/>
                <a:latin typeface="+mn-lt"/>
                <a:ea typeface="+mn-ea"/>
                <a:cs typeface="+mn-cs"/>
              </a:rPr>
              <a:t> </a:t>
            </a:r>
          </a:p>
          <a:p>
            <a:pPr marL="628650" lvl="1" indent="-171450" fontAlgn="base">
              <a:buFont typeface="Arial" panose="020B0604020202020204" pitchFamily="34" charset="0"/>
              <a:buChar char="•"/>
            </a:pPr>
            <a:r>
              <a:rPr lang="en-GB" sz="1100" kern="1200" dirty="0">
                <a:solidFill>
                  <a:schemeClr val="tx1"/>
                </a:solidFill>
                <a:effectLst/>
                <a:latin typeface="+mn-lt"/>
                <a:ea typeface="+mn-ea"/>
                <a:cs typeface="+mn-cs"/>
              </a:rPr>
              <a:t>… if you like to eat [</a:t>
            </a:r>
            <a:r>
              <a:rPr lang="en-GB" sz="1200" kern="1200" dirty="0">
                <a:solidFill>
                  <a:schemeClr val="tx1"/>
                </a:solidFill>
                <a:effectLst/>
                <a:latin typeface="+mn-lt"/>
                <a:ea typeface="+mn-ea"/>
                <a:cs typeface="+mn-cs"/>
              </a:rPr>
              <a:t>insert name of a national dish] </a:t>
            </a:r>
          </a:p>
          <a:p>
            <a:pPr marL="628650" lvl="1" indent="-171450" fontAlgn="base">
              <a:buFont typeface="Arial" panose="020B0604020202020204" pitchFamily="34" charset="0"/>
              <a:buChar char="•"/>
            </a:pPr>
            <a:r>
              <a:rPr lang="en-GB" sz="1200" kern="1200" dirty="0">
                <a:solidFill>
                  <a:schemeClr val="tx1"/>
                </a:solidFill>
                <a:effectLst/>
                <a:latin typeface="+mn-lt"/>
                <a:ea typeface="+mn-ea"/>
                <a:cs typeface="+mn-cs"/>
              </a:rPr>
              <a:t>… if you like chocolate. </a:t>
            </a:r>
            <a:r>
              <a:rPr lang="en-GB" sz="1400" kern="1200" dirty="0">
                <a:solidFill>
                  <a:schemeClr val="tx1"/>
                </a:solidFill>
                <a:effectLst/>
                <a:latin typeface="+mn-lt"/>
                <a:ea typeface="+mn-ea"/>
                <a:cs typeface="+mn-cs"/>
              </a:rPr>
              <a:t> </a:t>
            </a:r>
          </a:p>
          <a:p>
            <a:pPr marL="628650" lvl="1" indent="-171450" fontAlgn="base">
              <a:buFont typeface="Arial" panose="020B0604020202020204" pitchFamily="34" charset="0"/>
              <a:buChar char="•"/>
            </a:pPr>
            <a:r>
              <a:rPr lang="en-GB" sz="1100" kern="1200" dirty="0">
                <a:solidFill>
                  <a:schemeClr val="tx1"/>
                </a:solidFill>
                <a:effectLst/>
                <a:latin typeface="+mn-lt"/>
                <a:ea typeface="+mn-ea"/>
                <a:cs typeface="+mn-cs"/>
              </a:rPr>
              <a:t>… if you have </a:t>
            </a:r>
            <a:r>
              <a:rPr lang="en-GB" sz="1200" kern="1200" dirty="0">
                <a:solidFill>
                  <a:schemeClr val="tx1"/>
                </a:solidFill>
                <a:effectLst/>
                <a:latin typeface="+mn-lt"/>
                <a:ea typeface="+mn-ea"/>
                <a:cs typeface="+mn-cs"/>
              </a:rPr>
              <a:t>smiled to someone today. (You are smiling to me now, so come on and join the centre). </a:t>
            </a:r>
          </a:p>
          <a:p>
            <a:pPr marL="171450" lvl="0" indent="-171450" fontAlgn="base">
              <a:buFont typeface="Arial" panose="020B0604020202020204" pitchFamily="34" charset="0"/>
              <a:buChar char="•"/>
            </a:pPr>
            <a:r>
              <a:rPr lang="en-GB" sz="1100" kern="1200" dirty="0">
                <a:solidFill>
                  <a:schemeClr val="tx1"/>
                </a:solidFill>
                <a:effectLst/>
                <a:latin typeface="+mn-lt"/>
                <a:ea typeface="+mn-ea"/>
                <a:cs typeface="+mn-cs"/>
              </a:rPr>
              <a:t>The activity can </a:t>
            </a:r>
            <a:r>
              <a:rPr lang="en-GB" sz="1200" kern="1200" dirty="0">
                <a:solidFill>
                  <a:schemeClr val="tx1"/>
                </a:solidFill>
                <a:effectLst/>
                <a:latin typeface="+mn-lt"/>
                <a:ea typeface="+mn-ea"/>
                <a:cs typeface="+mn-cs"/>
              </a:rPr>
              <a:t>have an additional series of statements that refer more to experiences of discrimination. It is recommended, though, asking participants to stay in their seats or not raise their hands, and instead think that they are joining that centre, so confidentiality on situations of discrimination is kept, and stigma avoided. Statements can include: </a:t>
            </a:r>
          </a:p>
          <a:p>
            <a:pPr marL="628650" lvl="1" indent="-171450" fontAlgn="base">
              <a:buFont typeface="Arial" panose="020B0604020202020204" pitchFamily="34" charset="0"/>
              <a:buChar char="•"/>
            </a:pPr>
            <a:r>
              <a:rPr lang="en-GB" sz="1100" kern="1200" dirty="0">
                <a:solidFill>
                  <a:schemeClr val="tx1"/>
                </a:solidFill>
                <a:effectLst/>
                <a:latin typeface="+mn-lt"/>
                <a:ea typeface="+mn-ea"/>
                <a:cs typeface="+mn-cs"/>
              </a:rPr>
              <a:t>Only with</a:t>
            </a:r>
            <a:r>
              <a:rPr lang="en-GB" sz="1200" kern="1200" dirty="0">
                <a:solidFill>
                  <a:schemeClr val="tx1"/>
                </a:solidFill>
                <a:effectLst/>
                <a:latin typeface="+mn-lt"/>
                <a:ea typeface="+mn-ea"/>
                <a:cs typeface="+mn-cs"/>
              </a:rPr>
              <a:t> your imagination, join the centre of the room if you have felt uncomfortable by how someone has treated you due to a personal characteristic.  </a:t>
            </a:r>
          </a:p>
          <a:p>
            <a:pPr marL="628650" lvl="1" indent="-171450" fontAlgn="base">
              <a:buFont typeface="Arial" panose="020B0604020202020204" pitchFamily="34" charset="0"/>
              <a:buChar char="•"/>
            </a:pPr>
            <a:r>
              <a:rPr lang="en-GB" sz="1200" kern="1200" dirty="0">
                <a:solidFill>
                  <a:schemeClr val="tx1"/>
                </a:solidFill>
                <a:effectLst/>
                <a:latin typeface="+mn-lt"/>
                <a:ea typeface="+mn-ea"/>
                <a:cs typeface="+mn-cs"/>
              </a:rPr>
              <a:t>… if you have made someone feel uncomfortable, even if it was not your intention, </a:t>
            </a:r>
            <a:r>
              <a:rPr lang="en-GB" sz="1400" kern="1200" dirty="0">
                <a:solidFill>
                  <a:schemeClr val="tx1"/>
                </a:solidFill>
                <a:effectLst/>
                <a:latin typeface="+mn-lt"/>
                <a:ea typeface="+mn-ea"/>
                <a:cs typeface="+mn-cs"/>
              </a:rPr>
              <a:t>due to a personal characteristic that person had. </a:t>
            </a: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The activity can finish with a key message</a:t>
            </a:r>
            <a:r>
              <a:rPr lang="en-GB" sz="1400" kern="1200" dirty="0">
                <a:solidFill>
                  <a:schemeClr val="tx1"/>
                </a:solidFill>
                <a:effectLst/>
                <a:latin typeface="+mn-lt"/>
                <a:ea typeface="+mn-ea"/>
                <a:cs typeface="+mn-cs"/>
              </a:rPr>
              <a:t>s:  </a:t>
            </a:r>
          </a:p>
          <a:p>
            <a:pPr marL="628650" lvl="1" indent="-171450" fontAlgn="base">
              <a:buFont typeface="Arial" panose="020B0604020202020204" pitchFamily="34" charset="0"/>
              <a:buChar char="•"/>
            </a:pPr>
            <a:r>
              <a:rPr lang="en-GB" sz="1100" kern="12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e are all part of human diversity, and we share similar experiences and preferences with some of our peers.  </a:t>
            </a:r>
          </a:p>
          <a:p>
            <a:pPr marL="628650" lvl="1" indent="-171450" fontAlgn="base">
              <a:buFont typeface="Arial" panose="020B0604020202020204" pitchFamily="34" charset="0"/>
              <a:buChar char="•"/>
            </a:pPr>
            <a:r>
              <a:rPr lang="en-GB" sz="1200" kern="1200" dirty="0">
                <a:solidFill>
                  <a:schemeClr val="tx1"/>
                </a:solidFill>
                <a:effectLst/>
                <a:latin typeface="+mn-lt"/>
                <a:ea typeface="+mn-ea"/>
                <a:cs typeface="+mn-cs"/>
              </a:rPr>
              <a:t>We share much more than what makes us different.</a:t>
            </a:r>
            <a:r>
              <a:rPr lang="en-GB" sz="1400" kern="1200" dirty="0">
                <a:solidFill>
                  <a:schemeClr val="tx1"/>
                </a:solidFill>
                <a:effectLst/>
                <a:latin typeface="+mn-lt"/>
                <a:ea typeface="+mn-ea"/>
                <a:cs typeface="+mn-cs"/>
              </a:rPr>
              <a:t> </a:t>
            </a:r>
          </a:p>
          <a:p>
            <a:pPr marL="628650" lvl="1" indent="-171450" fontAlgn="base">
              <a:buFont typeface="Arial" panose="020B0604020202020204" pitchFamily="34" charset="0"/>
              <a:buChar char="•"/>
            </a:pPr>
            <a:r>
              <a:rPr lang="en-GB" sz="1100" kern="1200" dirty="0">
                <a:solidFill>
                  <a:schemeClr val="tx1"/>
                </a:solidFill>
                <a:effectLst/>
                <a:latin typeface="+mn-lt"/>
                <a:ea typeface="+mn-ea"/>
                <a:cs typeface="+mn-cs"/>
              </a:rPr>
              <a:t>Some of us </a:t>
            </a:r>
            <a:r>
              <a:rPr lang="en-GB" sz="1200" kern="1200" dirty="0">
                <a:solidFill>
                  <a:schemeClr val="tx1"/>
                </a:solidFill>
                <a:effectLst/>
                <a:latin typeface="+mn-lt"/>
                <a:ea typeface="+mn-ea"/>
                <a:cs typeface="+mn-cs"/>
              </a:rPr>
              <a:t>may have lived, as well, situations where we may have felt uncomfortable, or made others feel uncomfortable, due to something that defines our identity, even if we are not fully aware of it.  </a:t>
            </a:r>
          </a:p>
          <a:p>
            <a:pPr marL="628650" lvl="1" indent="-171450" fontAlgn="base">
              <a:buFont typeface="Arial" panose="020B0604020202020204" pitchFamily="34" charset="0"/>
              <a:buChar char="•"/>
            </a:pPr>
            <a:r>
              <a:rPr lang="en-GB" sz="1100" kern="1200" dirty="0">
                <a:solidFill>
                  <a:schemeClr val="tx1"/>
                </a:solidFill>
                <a:effectLst/>
                <a:latin typeface="+mn-lt"/>
                <a:ea typeface="+mn-ea"/>
                <a:cs typeface="+mn-cs"/>
              </a:rPr>
              <a:t>We will </a:t>
            </a:r>
            <a:r>
              <a:rPr lang="en-GB" sz="1200" kern="1200" dirty="0">
                <a:solidFill>
                  <a:schemeClr val="tx1"/>
                </a:solidFill>
                <a:effectLst/>
                <a:latin typeface="+mn-lt"/>
                <a:ea typeface="+mn-ea"/>
                <a:cs typeface="+mn-cs"/>
              </a:rPr>
              <a:t>learn in this workshop strategies to support the diversity that unifies us all as members of humanity. I hope you will share and learn to contribute to this objective”.  </a:t>
            </a:r>
          </a:p>
          <a:p>
            <a:pPr marL="628650" lvl="1" indent="-171450">
              <a:buFont typeface="Arial" panose="020B0604020202020204" pitchFamily="34" charset="0"/>
              <a:buChar char="•"/>
            </a:pPr>
            <a:endParaRPr lang="en-GB" dirty="0"/>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4</a:t>
            </a:fld>
            <a:endParaRPr lang="en-GB"/>
          </a:p>
        </p:txBody>
      </p:sp>
    </p:spTree>
    <p:extLst>
      <p:ext uri="{BB962C8B-B14F-4D97-AF65-F5344CB8AC3E}">
        <p14:creationId xmlns:p14="http://schemas.microsoft.com/office/powerpoint/2010/main" val="217986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b="1" dirty="0"/>
              <a:t>Accessibility</a:t>
            </a:r>
            <a:r>
              <a:rPr lang="en-GB" dirty="0"/>
              <a:t>: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Share in advance the accessibility features of the video and ask participants if they would require any support to access its content: </a:t>
            </a:r>
            <a:r>
              <a:rPr lang="en-GB" sz="1200" b="0" i="0" kern="1200" dirty="0">
                <a:solidFill>
                  <a:schemeClr val="tx1"/>
                </a:solidFill>
                <a:effectLst/>
                <a:latin typeface="+mn-lt"/>
                <a:ea typeface="+mn-ea"/>
                <a:cs typeface="+mn-cs"/>
              </a:rPr>
              <a:t>The video includes automated subtitles as an accessibility feature when played in YouTube (</a:t>
            </a:r>
            <a:r>
              <a:rPr lang="en-GB" dirty="0">
                <a:hlinkClick r:id="rId3"/>
              </a:rPr>
              <a:t>Persons with disabilities – YouTube</a:t>
            </a:r>
            <a:r>
              <a:rPr lang="en-GB" dirty="0"/>
              <a:t>)</a:t>
            </a:r>
            <a:r>
              <a:rPr lang="en-GB" sz="1200" b="0" i="0" kern="1200" dirty="0">
                <a:solidFill>
                  <a:schemeClr val="tx1"/>
                </a:solidFill>
                <a:effectLst/>
                <a:latin typeface="+mn-lt"/>
                <a:ea typeface="+mn-ea"/>
                <a:cs typeface="+mn-cs"/>
              </a:rPr>
              <a:t>. The transcript of </a:t>
            </a:r>
            <a:r>
              <a:rPr lang="en-GB" sz="1200" b="0" i="0" kern="1200" dirty="0" err="1">
                <a:solidFill>
                  <a:schemeClr val="tx1"/>
                </a:solidFill>
                <a:effectLst/>
                <a:latin typeface="+mn-lt"/>
                <a:ea typeface="+mn-ea"/>
                <a:cs typeface="+mn-cs"/>
              </a:rPr>
              <a:t>Ms.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Safak's</a:t>
            </a:r>
            <a:r>
              <a:rPr lang="en-GB" sz="1200" b="0" i="0" kern="1200" dirty="0">
                <a:solidFill>
                  <a:schemeClr val="tx1"/>
                </a:solidFill>
                <a:effectLst/>
                <a:latin typeface="+mn-lt"/>
                <a:ea typeface="+mn-ea"/>
                <a:cs typeface="+mn-cs"/>
              </a:rPr>
              <a:t> intervention can be shared in advance with sign language interpreters, and in printed and Braille versions.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Playing videos in workshops can always present technical challenges (e.g. low connectivity, YouTube blocked in some offices, problems in sharing video and audio in digital workshops). Always check the video ahead of the session.</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Briefly </a:t>
            </a:r>
            <a:r>
              <a:rPr lang="en-GB" sz="1200" b="1" i="0" kern="1200" dirty="0">
                <a:solidFill>
                  <a:schemeClr val="tx1"/>
                </a:solidFill>
                <a:effectLst/>
                <a:latin typeface="+mn-lt"/>
                <a:ea typeface="+mn-ea"/>
                <a:cs typeface="+mn-cs"/>
              </a:rPr>
              <a:t>introduce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Safak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Pavey</a:t>
            </a:r>
            <a:r>
              <a:rPr lang="en-GB" sz="1200" b="0" i="0" kern="1200" dirty="0">
                <a:solidFill>
                  <a:schemeClr val="tx1"/>
                </a:solidFill>
                <a:effectLst/>
                <a:latin typeface="+mn-lt"/>
                <a:ea typeface="+mn-ea"/>
                <a:cs typeface="+mn-cs"/>
              </a:rPr>
              <a:t>: Explain that the group is going to watch a video from </a:t>
            </a:r>
            <a:r>
              <a:rPr lang="en-GB" sz="1200" b="0" i="0" kern="1200" dirty="0" err="1">
                <a:solidFill>
                  <a:schemeClr val="tx1"/>
                </a:solidFill>
                <a:effectLst/>
                <a:latin typeface="+mn-lt"/>
                <a:ea typeface="+mn-ea"/>
                <a:cs typeface="+mn-cs"/>
              </a:rPr>
              <a:t>Ms.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Safak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Pavey</a:t>
            </a:r>
            <a:r>
              <a:rPr lang="en-GB" sz="1200" b="0" i="0" kern="1200" dirty="0">
                <a:solidFill>
                  <a:schemeClr val="tx1"/>
                </a:solidFill>
                <a:effectLst/>
                <a:latin typeface="+mn-lt"/>
                <a:ea typeface="+mn-ea"/>
                <a:cs typeface="+mn-cs"/>
              </a:rPr>
              <a:t>, the former Secretary to the CRPD Committee at the UN Office of the High Commissioner for Human Rights. As a UNHCR colleague, she stresses in this video the importance of training on disability to UNHCR employees. Suggest to participants that they  can learn more about </a:t>
            </a:r>
            <a:r>
              <a:rPr lang="en-GB" sz="1200" b="0" i="0" kern="1200" dirty="0" err="1">
                <a:solidFill>
                  <a:schemeClr val="tx1"/>
                </a:solidFill>
                <a:effectLst/>
                <a:latin typeface="+mn-lt"/>
                <a:ea typeface="+mn-ea"/>
                <a:cs typeface="+mn-cs"/>
              </a:rPr>
              <a:t>Safak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Pavey</a:t>
            </a:r>
            <a:r>
              <a:rPr lang="en-GB" sz="1200" b="0" i="0" kern="1200" dirty="0">
                <a:solidFill>
                  <a:schemeClr val="tx1"/>
                </a:solidFill>
                <a:effectLst/>
                <a:latin typeface="+mn-lt"/>
                <a:ea typeface="+mn-ea"/>
                <a:cs typeface="+mn-cs"/>
              </a:rPr>
              <a:t>, the first female person with disabilities becoming a parliamentarian in Turkey. There are more inspiring facts in her personal story; participants can also search online for her name. </a:t>
            </a:r>
          </a:p>
          <a:p>
            <a:pPr marL="171450" indent="-171450">
              <a:buFont typeface="Arial" panose="020B0604020202020204" pitchFamily="34" charset="0"/>
              <a:buChar char="•"/>
            </a:pPr>
            <a:r>
              <a:rPr lang="en-GB" sz="1200" b="1" i="0" kern="1200" dirty="0">
                <a:solidFill>
                  <a:schemeClr val="tx1"/>
                </a:solidFill>
                <a:effectLst/>
                <a:latin typeface="+mn-lt"/>
                <a:ea typeface="+mn-ea"/>
                <a:cs typeface="+mn-cs"/>
              </a:rPr>
              <a:t>Discussion</a:t>
            </a:r>
            <a:r>
              <a:rPr lang="en-GB" sz="1200" b="0"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 time allows, the facilitator can ask participants a question to solicit previous experiences in working with persons with disabilities; e.g. “</a:t>
            </a:r>
            <a:r>
              <a:rPr lang="en-GB" sz="1200" b="0" i="0" kern="1200" dirty="0">
                <a:solidFill>
                  <a:schemeClr val="tx1"/>
                </a:solidFill>
                <a:effectLst/>
                <a:latin typeface="+mn-lt"/>
                <a:ea typeface="+mn-ea"/>
                <a:cs typeface="+mn-cs"/>
              </a:rPr>
              <a:t>What has been your experience in working with persons with disabilities?”</a:t>
            </a: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5</a:t>
            </a:fld>
            <a:endParaRPr lang="en-GB"/>
          </a:p>
        </p:txBody>
      </p:sp>
    </p:spTree>
    <p:extLst>
      <p:ext uri="{BB962C8B-B14F-4D97-AF65-F5344CB8AC3E}">
        <p14:creationId xmlns:p14="http://schemas.microsoft.com/office/powerpoint/2010/main" val="316453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Review the objectives of the training as detailed on slide 6. The objectives of the workshop can include the overall objectives of the training package or selected objectives from different modules, in cases where only some of the modules will be used.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participants if they have any other objectives that they would like to add. Write these up on a piece of flip chart paper and clarify which expectations can and can’t be covered in the training.</a:t>
            </a:r>
          </a:p>
          <a:p>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6</a:t>
            </a:fld>
            <a:endParaRPr lang="en-GB"/>
          </a:p>
        </p:txBody>
      </p:sp>
    </p:spTree>
    <p:extLst>
      <p:ext uri="{BB962C8B-B14F-4D97-AF65-F5344CB8AC3E}">
        <p14:creationId xmlns:p14="http://schemas.microsoft.com/office/powerpoint/2010/main" val="3191483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t>Accessibility. Describe the image displayed in the slide: Logos of different types of accessibility features for hearing, visual, cognitive, physical and other disabilities.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participants which ground rules they would like to have during the workshop to make it a conducive learning environment for everyone. Write them down on a flip chart and say them out loud.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If they are not covered, also share a series of minimum accessibility agreements that will ensure that everybody can participate on an equal basis. Some of the requirements can include: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Always say your name before speaking. This will allow everybody to learn to recognize your voice and name.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Speak slowly and clearly, avoiding jargon or acronyms. This will give time to sign language interpreters and other interpreters to convey information in a clear way.</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Please leave clear all corridors from bags, so everybody can circulate around the tables without finding obstacles.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Always provide a brief description of images displayed in the screen or a poster, so everybody can access and understand the purpose of using those images.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We will have frequent breaks, including both short breaks (called sensory breaks) and longer breaks. Please respect these breaks.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Reminders will be made about these ground rules when needed. Everybody could have a yellow card in the form of a square –to be recognizable by tact as well- that can be used when they want the presenter to slow down, and a red card in the form of a triangle, when the presenter should stop due to an accessibility issue (e.g. the interpreter needs to stop, or content is being missed). For digital workshops, other codes can be used (</a:t>
            </a:r>
            <a:r>
              <a:rPr lang="en-GB" sz="1200" kern="1200" dirty="0" err="1">
                <a:solidFill>
                  <a:schemeClr val="tx1"/>
                </a:solidFill>
                <a:effectLst/>
                <a:latin typeface="+mn-lt"/>
                <a:ea typeface="+mn-ea"/>
                <a:cs typeface="+mn-cs"/>
              </a:rPr>
              <a:t>emojis</a:t>
            </a:r>
            <a:r>
              <a:rPr lang="en-GB" sz="1200" kern="1200" dirty="0">
                <a:solidFill>
                  <a:schemeClr val="tx1"/>
                </a:solidFill>
                <a:effectLst/>
                <a:latin typeface="+mn-lt"/>
                <a:ea typeface="+mn-ea"/>
                <a:cs typeface="+mn-cs"/>
              </a:rPr>
              <a:t>, green ticks or red crosses).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Ask participants to share other ground rules and accessibility tips to ensure that everybody can participate in an equal basis. Take note of these and write them on a flip chart posted on the wall somewhere visible in the room to refer to them when required. If the session being delivered is virtual, use a virtual white board to do this exercise.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3A72D5E-6E12-4B2A-9DB1-134A1847ED8D}" type="slidenum">
              <a:rPr lang="en-GB" smtClean="0"/>
              <a:t>7</a:t>
            </a:fld>
            <a:endParaRPr lang="en-GB"/>
          </a:p>
        </p:txBody>
      </p:sp>
    </p:spTree>
    <p:extLst>
      <p:ext uri="{BB962C8B-B14F-4D97-AF65-F5344CB8AC3E}">
        <p14:creationId xmlns:p14="http://schemas.microsoft.com/office/powerpoint/2010/main" val="120631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endParaRPr lang="en-GB" dirty="0"/>
          </a:p>
          <a:p>
            <a:pPr marL="171450" indent="-171450">
              <a:buFont typeface="Arial" panose="020B0604020202020204" pitchFamily="34" charset="0"/>
              <a:buChar char="•"/>
            </a:pPr>
            <a:r>
              <a:rPr lang="en-GB" dirty="0"/>
              <a:t>The terminology used to address persons with disabilities or to talk about them during the training can diminish or empower them. Inclusive language on disability will be used across the training, following the basic principles highlighted in the slide.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Using persons-first terminology can help to focus on the person first and referring to disability as part of human diversity.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Acronyms will not be used during the training, and will be avoided as well when using the chat, kindly recommending participants to use full words to refer to persons, as using acronyms contribute to dehumanizing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When relevant, it is recommended to make visible as well the gender and age components of the individual, to avoid generalizing “persons with disabilities” as having monolithic identities around their disability; e.g. women, girls, men and boys with disabilities.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Persons with disabilities have identified and agreed words to talk about different types of disabilities following a rights-based approach that will be used during this training: physical hearing, visual, intellectual and psychosocial disabilities. While the expression “mental impairment” was reflected in the Convention on the Rights of Persons with disabilities, this term has been discussed by persons representing this constituency as having potential negative uses, and progressively changed by “psychosocial disability”, which better reflects the social component of this type of disability.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And finally, this training will focus less on classifying types of persons, and more in classifying types of barriers and obstacles they face in realizing their rights. That is why there will be lots of attention to the words used to define types of barriers, which will be explored in Module 2: physical, information, communication, organizational and attitudinal barriers.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Participants interested in learning more about terminology can read pages 5-7 in UNHCR’s Need to Know Guidance on working with persons with disabilities in forced displacement, which includes content as well on persons with albinism. </a:t>
            </a:r>
          </a:p>
        </p:txBody>
      </p:sp>
      <p:sp>
        <p:nvSpPr>
          <p:cNvPr id="4" name="Slide Number Placeholder 3"/>
          <p:cNvSpPr>
            <a:spLocks noGrp="1"/>
          </p:cNvSpPr>
          <p:nvPr>
            <p:ph type="sldNum" sz="quarter" idx="5"/>
          </p:nvPr>
        </p:nvSpPr>
        <p:spPr/>
        <p:txBody>
          <a:bodyPr/>
          <a:lstStyle/>
          <a:p>
            <a:fld id="{33A72D5E-6E12-4B2A-9DB1-134A1847ED8D}" type="slidenum">
              <a:rPr lang="en-GB" smtClean="0"/>
              <a:t>8</a:t>
            </a:fld>
            <a:endParaRPr lang="en-GB"/>
          </a:p>
        </p:txBody>
      </p:sp>
    </p:spTree>
    <p:extLst>
      <p:ext uri="{BB962C8B-B14F-4D97-AF65-F5344CB8AC3E}">
        <p14:creationId xmlns:p14="http://schemas.microsoft.com/office/powerpoint/2010/main" val="169797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Tips for facilitator: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dirty="0">
                <a:cs typeface="Calibri"/>
              </a:rPr>
              <a:t>Accessibility. Describe the picture displayed in the slide: </a:t>
            </a:r>
            <a:r>
              <a:rPr lang="en-GB" dirty="0"/>
              <a:t>A group of children with disabilities and their families (Somalia)</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Give participants an opportunity to share questions about the training, including learning objectives, methodology, and logistic issues. Address questions as possible, and take note of </a:t>
            </a:r>
            <a:r>
              <a:rPr lang="en-GB" dirty="0"/>
              <a:t>unanswered</a:t>
            </a:r>
            <a:r>
              <a:rPr lang="en-GB" sz="1200" kern="1200" dirty="0">
                <a:solidFill>
                  <a:schemeClr val="tx1"/>
                </a:solidFill>
                <a:effectLst/>
                <a:latin typeface="+mn-lt"/>
                <a:ea typeface="+mn-ea"/>
                <a:cs typeface="+mn-cs"/>
              </a:rPr>
              <a:t> questions that may require time to answer.</a:t>
            </a:r>
            <a:endParaRPr lang="en-GB" dirty="0">
              <a:cs typeface="Calibri"/>
            </a:endParaRPr>
          </a:p>
        </p:txBody>
      </p:sp>
      <p:sp>
        <p:nvSpPr>
          <p:cNvPr id="4" name="Slide Number Placeholder 3"/>
          <p:cNvSpPr>
            <a:spLocks noGrp="1"/>
          </p:cNvSpPr>
          <p:nvPr>
            <p:ph type="sldNum" sz="quarter" idx="5"/>
          </p:nvPr>
        </p:nvSpPr>
        <p:spPr/>
        <p:txBody>
          <a:bodyPr/>
          <a:lstStyle/>
          <a:p>
            <a:fld id="{33A72D5E-6E12-4B2A-9DB1-134A1847ED8D}" type="slidenum">
              <a:rPr lang="en-GB" smtClean="0"/>
              <a:t>9</a:t>
            </a:fld>
            <a:endParaRPr lang="en-GB"/>
          </a:p>
        </p:txBody>
      </p:sp>
    </p:spTree>
    <p:extLst>
      <p:ext uri="{BB962C8B-B14F-4D97-AF65-F5344CB8AC3E}">
        <p14:creationId xmlns:p14="http://schemas.microsoft.com/office/powerpoint/2010/main" val="1767388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89" y="204787"/>
            <a:ext cx="31804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373698" cy="4166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6389" y="1299600"/>
            <a:ext cx="3180413" cy="30721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68C2560D-EC28-3B41-86E8-18F1CE0113B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9034" y="205979"/>
            <a:ext cx="6523436" cy="41730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59536" y="4781550"/>
            <a:ext cx="8297164" cy="381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8686800" y="4869656"/>
            <a:ext cx="457200" cy="273844"/>
          </a:xfrm>
        </p:spPr>
        <p:txBody>
          <a:bodyPr/>
          <a:lstStyle>
            <a:lvl1pPr>
              <a:defRPr b="1">
                <a:solidFill>
                  <a:sysClr val="windowText" lastClr="000000"/>
                </a:solidFill>
                <a:latin typeface="+mn-lt"/>
              </a:defRPr>
            </a:lvl1pPr>
          </a:lstStyle>
          <a:p>
            <a:fld id="{1917241B-73C6-436C-A26C-FD9EFF2F4364}" type="slidenum">
              <a:rPr lang="en-GB" smtClean="0"/>
              <a:pPr/>
              <a:t>‹#›</a:t>
            </a:fld>
            <a:endParaRPr lang="en-GB"/>
          </a:p>
        </p:txBody>
      </p:sp>
      <p:sp>
        <p:nvSpPr>
          <p:cNvPr id="7" name="TextBox 6"/>
          <p:cNvSpPr txBox="1"/>
          <p:nvPr userDrawn="1"/>
        </p:nvSpPr>
        <p:spPr>
          <a:xfrm rot="16200000">
            <a:off x="-1246286" y="1551087"/>
            <a:ext cx="3409950" cy="3077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a:r>
              <a:rPr lang="en-US" sz="1400"/>
              <a:t>General Introduction</a:t>
            </a:r>
            <a:endParaRPr lang="en-GB" sz="1400"/>
          </a:p>
        </p:txBody>
      </p:sp>
      <p:sp>
        <p:nvSpPr>
          <p:cNvPr id="5" name="TextBox 4"/>
          <p:cNvSpPr txBox="1"/>
          <p:nvPr userDrawn="1"/>
        </p:nvSpPr>
        <p:spPr>
          <a:xfrm>
            <a:off x="1066800" y="4857749"/>
            <a:ext cx="8089900" cy="285752"/>
          </a:xfrm>
          <a:prstGeom prst="rect">
            <a:avLst/>
          </a:prstGeom>
        </p:spPr>
        <p:txBody>
          <a:bodyPr vert="horz" lIns="91440" tIns="45720" rIns="91440" bIns="45720" rtlCol="0" anchor="ctr"/>
          <a:lstStyle>
            <a:defPPr>
              <a:defRPr lang="en-PH"/>
            </a:defPPr>
            <a:lvl1pPr algn="r">
              <a:defRPr sz="1200" b="1">
                <a:solidFill>
                  <a:schemeClr val="tx1">
                    <a:tint val="75000"/>
                  </a:schemeClr>
                </a:solidFill>
                <a:latin typeface="+mn-lt"/>
              </a:defRPr>
            </a:lvl1pPr>
          </a:lstStyle>
          <a:p>
            <a:pPr lvl="0" algn="ctr"/>
            <a:r>
              <a:rPr lang="en-GB">
                <a:solidFill>
                  <a:sysClr val="windowText" lastClr="000000"/>
                </a:solidFill>
              </a:rPr>
              <a:t>General Introduction</a:t>
            </a:r>
          </a:p>
        </p:txBody>
      </p:sp>
      <p:sp>
        <p:nvSpPr>
          <p:cNvPr id="9" name="Rectangle 8"/>
          <p:cNvSpPr/>
          <p:nvPr userDrawn="1"/>
        </p:nvSpPr>
        <p:spPr>
          <a:xfrm>
            <a:off x="652272" y="-171450"/>
            <a:ext cx="131064"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066800"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1066800" y="133350"/>
            <a:ext cx="8077200" cy="6463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4144156"/>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 1">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59536" y="4781550"/>
            <a:ext cx="8297164"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8686800" y="4869656"/>
            <a:ext cx="457200" cy="273844"/>
          </a:xfrm>
        </p:spPr>
        <p:txBody>
          <a:bodyPr/>
          <a:lstStyle>
            <a:lvl1pPr>
              <a:defRPr b="1">
                <a:solidFill>
                  <a:sysClr val="windowText" lastClr="000000"/>
                </a:solidFill>
                <a:latin typeface="+mn-lt"/>
              </a:defRPr>
            </a:lvl1pPr>
          </a:lstStyle>
          <a:p>
            <a:fld id="{1917241B-73C6-436C-A26C-FD9EFF2F4364}" type="slidenum">
              <a:rPr lang="en-GB" smtClean="0"/>
              <a:pPr/>
              <a:t>‹#›</a:t>
            </a:fld>
            <a:endParaRPr lang="en-GB"/>
          </a:p>
        </p:txBody>
      </p:sp>
      <p:sp>
        <p:nvSpPr>
          <p:cNvPr id="5" name="TextBox 4"/>
          <p:cNvSpPr txBox="1"/>
          <p:nvPr userDrawn="1"/>
        </p:nvSpPr>
        <p:spPr>
          <a:xfrm>
            <a:off x="1066800" y="4857749"/>
            <a:ext cx="8077200" cy="285752"/>
          </a:xfrm>
          <a:prstGeom prst="rect">
            <a:avLst/>
          </a:prstGeom>
        </p:spPr>
        <p:txBody>
          <a:bodyPr vert="horz" lIns="91440" tIns="45720" rIns="91440" bIns="45720" rtlCol="0" anchor="ctr"/>
          <a:lstStyle>
            <a:defPPr>
              <a:defRPr lang="en-PH"/>
            </a:defPPr>
            <a:lvl1pPr algn="r">
              <a:defRPr sz="1200" b="1">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rPr>
              <a:t>Inclusion in Humanitarian</a:t>
            </a:r>
            <a:r>
              <a:rPr lang="en-US" sz="1200" b="1" baseline="0">
                <a:solidFill>
                  <a:sysClr val="windowText" lastClr="000000"/>
                </a:solidFill>
              </a:rPr>
              <a:t> Assistance</a:t>
            </a:r>
            <a:endParaRPr lang="en-US" sz="1200" b="1">
              <a:solidFill>
                <a:sysClr val="windowText" lastClr="000000"/>
              </a:solidFill>
            </a:endParaRPr>
          </a:p>
        </p:txBody>
      </p:sp>
      <p:sp>
        <p:nvSpPr>
          <p:cNvPr id="9" name="Rectangle 8"/>
          <p:cNvSpPr/>
          <p:nvPr userDrawn="1"/>
        </p:nvSpPr>
        <p:spPr>
          <a:xfrm>
            <a:off x="652272" y="-171450"/>
            <a:ext cx="131064"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066800"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rot="16200000">
            <a:off x="-1017686" y="1322488"/>
            <a:ext cx="2952751" cy="3077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a:r>
              <a:rPr lang="en-US" sz="1400"/>
              <a:t>Inclusion</a:t>
            </a:r>
            <a:r>
              <a:rPr lang="en-US" sz="1400" baseline="0"/>
              <a:t> in Humanitarian Assistance</a:t>
            </a:r>
            <a:endParaRPr lang="en-GB" sz="1400"/>
          </a:p>
        </p:txBody>
      </p:sp>
      <p:sp>
        <p:nvSpPr>
          <p:cNvPr id="12" name="Title 1"/>
          <p:cNvSpPr>
            <a:spLocks noGrp="1"/>
          </p:cNvSpPr>
          <p:nvPr>
            <p:ph type="title"/>
          </p:nvPr>
        </p:nvSpPr>
        <p:spPr>
          <a:xfrm>
            <a:off x="1066800" y="133350"/>
            <a:ext cx="8077200" cy="64633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59094835"/>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3" cy="2277042"/>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a:normAutofit/>
          </a:bodyPr>
          <a:lstStyle>
            <a:lvl1pPr marL="0" indent="0" algn="ctr">
              <a:buNone/>
              <a:defRPr sz="2400">
                <a:solidFill>
                  <a:schemeClr val="accent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3CEEF0-17AC-43A3-998F-13FA14790F94}" type="datetime1">
              <a:rPr lang="en-US" smtClean="0">
                <a:solidFill>
                  <a:prstClr val="white">
                    <a:lumMod val="50000"/>
                  </a:prstClr>
                </a:solidFill>
              </a:rPr>
              <a:t>9/21/2022</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white">
                    <a:lumMod val="50000"/>
                  </a:prstClr>
                </a:solidFill>
              </a:rPr>
              <a:pPr/>
              <a:t>‹#›</a:t>
            </a:fld>
            <a:endParaRPr lang="en-US">
              <a:solidFill>
                <a:prstClr val="white">
                  <a:lumMod val="50000"/>
                </a:prstClr>
              </a:solidFill>
            </a:endParaRPr>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8"/>
            <a:ext cx="9144000" cy="633413"/>
          </a:xfrm>
          <a:prstGeom prst="rect">
            <a:avLst/>
          </a:prstGeom>
        </p:spPr>
      </p:pic>
    </p:spTree>
    <p:extLst>
      <p:ext uri="{BB962C8B-B14F-4D97-AF65-F5344CB8AC3E}">
        <p14:creationId xmlns:p14="http://schemas.microsoft.com/office/powerpoint/2010/main" val="835303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3" cy="2277042"/>
          </a:xfrm>
        </p:spPr>
        <p:txBody>
          <a:bodyPr tIns="0" bIns="0" anchor="b" anchorCtr="0">
            <a:noAutofit/>
          </a:bodyPr>
          <a:lstStyle>
            <a:lvl1pPr algn="ctr">
              <a:defRPr sz="4400" b="1">
                <a:solidFill>
                  <a:schemeClr val="bg2"/>
                </a:solidFill>
              </a:defRPr>
            </a:lvl1pPr>
          </a:lstStyle>
          <a:p>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a:normAutofit/>
          </a:bodyPr>
          <a:lstStyle>
            <a:lvl1pPr marL="0" indent="0" algn="ctr">
              <a:buNone/>
              <a:defRPr sz="240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368FF5-0319-48AC-BCD3-3ED108CB3FFE}" type="datetime1">
              <a:rPr lang="en-US" smtClean="0">
                <a:solidFill>
                  <a:prstClr val="white">
                    <a:lumMod val="50000"/>
                  </a:prstClr>
                </a:solidFill>
              </a:rPr>
              <a:t>9/21/2022</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white">
                    <a:lumMod val="50000"/>
                  </a:prstClr>
                </a:solidFill>
              </a:rPr>
              <a:pPr/>
              <a:t>‹#›</a:t>
            </a:fld>
            <a:endParaRPr lang="en-US">
              <a:solidFill>
                <a:prstClr val="white">
                  <a:lumMod val="50000"/>
                </a:prstClr>
              </a:solidFill>
            </a:endParaRPr>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0088"/>
            <a:ext cx="9144000" cy="633413"/>
          </a:xfrm>
          <a:prstGeom prst="rect">
            <a:avLst/>
          </a:prstGeom>
        </p:spPr>
      </p:pic>
    </p:spTree>
    <p:extLst>
      <p:ext uri="{BB962C8B-B14F-4D97-AF65-F5344CB8AC3E}">
        <p14:creationId xmlns:p14="http://schemas.microsoft.com/office/powerpoint/2010/main" val="210657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D3535-9892-4D9A-88C0-CE6ABD0F6BCF}" type="datetime1">
              <a:rPr lang="en-US" smtClean="0">
                <a:solidFill>
                  <a:prstClr val="white">
                    <a:lumMod val="50000"/>
                  </a:prstClr>
                </a:solidFill>
              </a:rPr>
              <a:t>9/21/2022</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125851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00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a:t>Drag background image here</a:t>
            </a:r>
          </a:p>
        </p:txBody>
      </p:sp>
      <p:sp>
        <p:nvSpPr>
          <p:cNvPr id="2" name="Title 1"/>
          <p:cNvSpPr>
            <a:spLocks noGrp="1"/>
          </p:cNvSpPr>
          <p:nvPr>
            <p:ph type="ctrTitle"/>
          </p:nvPr>
        </p:nvSpPr>
        <p:spPr>
          <a:xfrm>
            <a:off x="182480" y="488987"/>
            <a:ext cx="8810063" cy="2058093"/>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a:normAutofit/>
          </a:bodyPr>
          <a:lstStyle>
            <a:lvl1pPr marL="0" indent="0" algn="ctr">
              <a:buNone/>
              <a:defRPr sz="2400">
                <a:solidFill>
                  <a:schemeClr val="accent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46529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5" y="2130363"/>
            <a:ext cx="8695919"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09035" y="924940"/>
            <a:ext cx="8695919" cy="1125140"/>
          </a:xfrm>
        </p:spPr>
        <p:txBody>
          <a:bodyPr lIns="0" tIns="0" rIns="0" bIns="0" anchor="b">
            <a:normAutofit/>
          </a:bodyPr>
          <a:lstStyle>
            <a:lvl1pPr marL="0" indent="0">
              <a:buNone/>
              <a:defRPr sz="2000">
                <a:solidFill>
                  <a:schemeClr val="tx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DF2882-0673-404A-97E6-D8B0ADD76DD9}" type="datetime1">
              <a:rPr lang="en-US" smtClean="0">
                <a:solidFill>
                  <a:prstClr val="white">
                    <a:lumMod val="50000"/>
                  </a:prstClr>
                </a:solidFill>
              </a:rPr>
              <a:t>9/21/2022</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1623598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034" y="1299601"/>
            <a:ext cx="428676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9601"/>
            <a:ext cx="431514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170F1F-2433-4CDC-8C7E-F931F7D10B5D}" type="datetime1">
              <a:rPr lang="en-US" smtClean="0">
                <a:solidFill>
                  <a:prstClr val="white">
                    <a:lumMod val="50000"/>
                  </a:prstClr>
                </a:solidFill>
              </a:rPr>
              <a:t>9/21/2022</a:t>
            </a:fld>
            <a:endParaRPr lang="en-US">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a:solidFill>
                <a:prstClr val="white">
                  <a:lumMod val="50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2021733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9"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a:t>Click icon to add Image</a:t>
            </a:r>
          </a:p>
        </p:txBody>
      </p:sp>
      <p:sp>
        <p:nvSpPr>
          <p:cNvPr id="2" name="Title 1"/>
          <p:cNvSpPr>
            <a:spLocks noGrp="1"/>
          </p:cNvSpPr>
          <p:nvPr>
            <p:ph type="title"/>
          </p:nvPr>
        </p:nvSpPr>
        <p:spPr>
          <a:xfrm>
            <a:off x="209034" y="204349"/>
            <a:ext cx="4221550"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4" y="1299601"/>
            <a:ext cx="4221550"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417156-A575-47CA-A094-E2F142B22096}" type="datetime1">
              <a:rPr lang="en-US" smtClean="0">
                <a:solidFill>
                  <a:prstClr val="white">
                    <a:lumMod val="50000"/>
                  </a:prstClr>
                </a:solidFill>
              </a:rPr>
              <a:t>9/21/2022</a:t>
            </a:fld>
            <a:endParaRPr lang="en-US">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a:solidFill>
                <a:prstClr val="white">
                  <a:lumMod val="50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266855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7299"/>
            <a:ext cx="9143999"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a:t>Drag picture to placeholder </a:t>
            </a:r>
            <a:br>
              <a:rPr lang="en-US"/>
            </a:br>
            <a:r>
              <a:rPr lang="en-US"/>
              <a:t>or click icon to add</a:t>
            </a:r>
          </a:p>
        </p:txBody>
      </p:sp>
      <p:sp>
        <p:nvSpPr>
          <p:cNvPr id="2" name="Title 1"/>
          <p:cNvSpPr>
            <a:spLocks noGrp="1"/>
          </p:cNvSpPr>
          <p:nvPr>
            <p:ph type="title"/>
          </p:nvPr>
        </p:nvSpPr>
        <p:spPr>
          <a:xfrm>
            <a:off x="209033" y="204349"/>
            <a:ext cx="5206929" cy="968351"/>
          </a:xfrm>
        </p:spPr>
        <p:txBody>
          <a:bodyPr/>
          <a:lstStyle>
            <a:lvl1pPr>
              <a:defRPr>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209034" y="1299601"/>
            <a:ext cx="4112058" cy="3028808"/>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3D8BA8-75AC-481E-B4AA-B962F4D2A026}" type="datetime1">
              <a:rPr lang="en-US" smtClean="0">
                <a:solidFill>
                  <a:prstClr val="white">
                    <a:lumMod val="50000"/>
                  </a:prstClr>
                </a:solidFill>
              </a:rPr>
              <a:t>9/21/2022</a:t>
            </a:fld>
            <a:endParaRPr lang="en-US">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a:solidFill>
                <a:prstClr val="white">
                  <a:lumMod val="50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3343352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7299"/>
            <a:ext cx="9143999" cy="4503738"/>
          </a:xfrm>
          <a:solidFill>
            <a:schemeClr val="bg1">
              <a:lumMod val="85000"/>
            </a:schemeClr>
          </a:solidFill>
        </p:spPr>
        <p:txBody>
          <a:bodyPr anchor="ctr" anchorCtr="0">
            <a:normAutofit/>
          </a:bodyPr>
          <a:lstStyle>
            <a:lvl1pPr marL="0" indent="0" algn="r">
              <a:buFontTx/>
              <a:buNone/>
              <a:defRPr sz="2000" baseline="0"/>
            </a:lvl1pPr>
          </a:lstStyle>
          <a:p>
            <a:r>
              <a:rPr lang="en-US"/>
              <a:t>Drag picture to placeholder </a:t>
            </a:r>
            <a:br>
              <a:rPr lang="en-US"/>
            </a:br>
            <a:r>
              <a:rPr lang="en-US"/>
              <a:t>or click icon to add</a:t>
            </a:r>
          </a:p>
        </p:txBody>
      </p:sp>
      <p:sp>
        <p:nvSpPr>
          <p:cNvPr id="10" name="Rectangle 9"/>
          <p:cNvSpPr/>
          <p:nvPr userDrawn="1"/>
        </p:nvSpPr>
        <p:spPr>
          <a:xfrm>
            <a:off x="1"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2" name="Title 1"/>
          <p:cNvSpPr>
            <a:spLocks noGrp="1"/>
          </p:cNvSpPr>
          <p:nvPr>
            <p:ph type="title"/>
          </p:nvPr>
        </p:nvSpPr>
        <p:spPr>
          <a:xfrm>
            <a:off x="209033" y="204349"/>
            <a:ext cx="5206929"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5" y="1299601"/>
            <a:ext cx="4155853"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305C54-3DE4-4C3E-A1E4-9AC697ED492F}" type="datetime1">
              <a:rPr lang="en-US" smtClean="0">
                <a:solidFill>
                  <a:prstClr val="white">
                    <a:lumMod val="50000"/>
                  </a:prstClr>
                </a:solidFill>
              </a:rPr>
              <a:t>9/21/2022</a:t>
            </a:fld>
            <a:endParaRPr lang="en-US">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a:solidFill>
                <a:prstClr val="white">
                  <a:lumMod val="50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2312722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E54C78-6F2F-4CB6-A8AE-80F2BEEFCEDE}" type="datetime1">
              <a:rPr lang="en-US" smtClean="0">
                <a:solidFill>
                  <a:prstClr val="white">
                    <a:lumMod val="50000"/>
                  </a:prstClr>
                </a:solidFill>
              </a:rPr>
              <a:t>9/21/2022</a:t>
            </a:fld>
            <a:endParaRPr lang="en-US">
              <a:solidFill>
                <a:prstClr val="white">
                  <a:lumMod val="50000"/>
                </a:prstClr>
              </a:solidFill>
            </a:endParaRPr>
          </a:p>
        </p:txBody>
      </p:sp>
      <p:sp>
        <p:nvSpPr>
          <p:cNvPr id="4" name="Footer Placeholder 3"/>
          <p:cNvSpPr>
            <a:spLocks noGrp="1"/>
          </p:cNvSpPr>
          <p:nvPr>
            <p:ph type="ftr" sz="quarter" idx="11"/>
          </p:nvPr>
        </p:nvSpPr>
        <p:spPr/>
        <p:txBody>
          <a:bodyPr/>
          <a:lstStyle/>
          <a:p>
            <a:endParaRPr lang="en-US">
              <a:solidFill>
                <a:prstClr val="white">
                  <a:lumMod val="50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4089830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72C52-CA75-4BFD-A5C4-68AC3ED239E2}" type="datetime1">
              <a:rPr lang="en-US" smtClean="0">
                <a:solidFill>
                  <a:prstClr val="white">
                    <a:lumMod val="50000"/>
                  </a:prstClr>
                </a:solidFill>
              </a:rPr>
              <a:t>9/21/2022</a:t>
            </a:fld>
            <a:endParaRPr lang="en-US">
              <a:solidFill>
                <a:prstClr val="white">
                  <a:lumMod val="50000"/>
                </a:prstClr>
              </a:solidFill>
            </a:endParaRPr>
          </a:p>
        </p:txBody>
      </p:sp>
      <p:sp>
        <p:nvSpPr>
          <p:cNvPr id="3" name="Footer Placeholder 2"/>
          <p:cNvSpPr>
            <a:spLocks noGrp="1"/>
          </p:cNvSpPr>
          <p:nvPr>
            <p:ph type="ftr" sz="quarter" idx="11"/>
          </p:nvPr>
        </p:nvSpPr>
        <p:spPr/>
        <p:txBody>
          <a:bodyPr/>
          <a:lstStyle/>
          <a:p>
            <a:endParaRPr lang="en-US">
              <a:solidFill>
                <a:prstClr val="white">
                  <a:lumMod val="50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4174030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90" y="204787"/>
            <a:ext cx="31804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373698" cy="4166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6390" y="1299601"/>
            <a:ext cx="3180413" cy="3072101"/>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E6C65-42A3-4462-8967-8300E8AC7206}" type="datetime1">
              <a:rPr lang="en-US" smtClean="0">
                <a:solidFill>
                  <a:prstClr val="white">
                    <a:lumMod val="50000"/>
                  </a:prstClr>
                </a:solidFill>
              </a:rPr>
              <a:t>9/21/2022</a:t>
            </a:fld>
            <a:endParaRPr lang="en-US">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a:solidFill>
                <a:prstClr val="white">
                  <a:lumMod val="50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white">
                    <a:lumMod val="50000"/>
                  </a:prstClr>
                </a:solidFill>
              </a:rPr>
              <a:pPr/>
              <a:t>‹#›</a:t>
            </a:fld>
            <a:endParaRPr lang="en-US">
              <a:solidFill>
                <a:srgbClr val="FAEB00">
                  <a:shade val="75000"/>
                </a:srgbClr>
              </a:solidFill>
            </a:endParaRPr>
          </a:p>
        </p:txBody>
      </p:sp>
    </p:spTree>
    <p:extLst>
      <p:ext uri="{BB962C8B-B14F-4D97-AF65-F5344CB8AC3E}">
        <p14:creationId xmlns:p14="http://schemas.microsoft.com/office/powerpoint/2010/main" val="205327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a:t>Drag background image here</a:t>
            </a:r>
          </a:p>
        </p:txBody>
      </p:sp>
      <p:sp>
        <p:nvSpPr>
          <p:cNvPr id="2" name="Title 1"/>
          <p:cNvSpPr>
            <a:spLocks noGrp="1"/>
          </p:cNvSpPr>
          <p:nvPr>
            <p:ph type="ctrTitle"/>
          </p:nvPr>
        </p:nvSpPr>
        <p:spPr>
          <a:xfrm>
            <a:off x="182479" y="488987"/>
            <a:ext cx="8810063" cy="2058093"/>
          </a:xfrm>
        </p:spPr>
        <p:txBody>
          <a:bodyPr tIns="0" bIns="0" anchor="b" anchorCtr="0">
            <a:noAutofit/>
          </a:bodyPr>
          <a:lstStyle>
            <a:lvl1pPr algn="ctr">
              <a:defRPr sz="4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94296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51037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E7DBB9E6-6AAB-4A07-88D5-532D0B4221B3}" type="datetime1">
              <a:rPr lang="en-US" smtClean="0">
                <a:solidFill>
                  <a:prstClr val="white">
                    <a:lumMod val="50000"/>
                  </a:prstClr>
                </a:solidFill>
              </a:rPr>
              <a:t>9/21/2022</a:t>
            </a:fld>
            <a:endParaRPr lang="en-US">
              <a:solidFill>
                <a:prstClr val="white">
                  <a:lumMod val="50000"/>
                </a:prstClr>
              </a:solidFill>
            </a:endParaRPr>
          </a:p>
        </p:txBody>
      </p:sp>
      <p:sp>
        <p:nvSpPr>
          <p:cNvPr id="6" name="Footer Placeholder 5"/>
          <p:cNvSpPr>
            <a:spLocks noGrp="1"/>
          </p:cNvSpPr>
          <p:nvPr>
            <p:ph type="ftr" sz="quarter" idx="11"/>
          </p:nvPr>
        </p:nvSpPr>
        <p:spPr/>
        <p:txBody>
          <a:bodyPr/>
          <a:lstStyle/>
          <a:p>
            <a:endParaRPr lang="en-US">
              <a:solidFill>
                <a:prstClr val="white">
                  <a:lumMod val="50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0">
                <a:solidFill>
                  <a:schemeClr val="tx2"/>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219273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F5BF6-C398-4874-98F2-9A02ADEF9C67}" type="datetime1">
              <a:rPr lang="en-US" smtClean="0">
                <a:solidFill>
                  <a:prstClr val="white">
                    <a:lumMod val="50000"/>
                  </a:prstClr>
                </a:solidFill>
              </a:rPr>
              <a:t>9/21/2022</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4055248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9035" y="205979"/>
            <a:ext cx="6523436" cy="41730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8B158-8026-4C10-A81A-F1F008BA0AFB}" type="datetime1">
              <a:rPr lang="en-US" smtClean="0">
                <a:solidFill>
                  <a:prstClr val="white">
                    <a:lumMod val="50000"/>
                  </a:prstClr>
                </a:solidFill>
              </a:rPr>
              <a:t>9/21/2022</a:t>
            </a:fld>
            <a:endParaRPr lang="en-US">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a:solidFill>
                <a:prstClr val="white">
                  <a:lumMod val="50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490968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4" y="2130362"/>
            <a:ext cx="8695919"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09034" y="924940"/>
            <a:ext cx="8695919" cy="1125140"/>
          </a:xfrm>
        </p:spPr>
        <p:txBody>
          <a:bodyPr lIns="0" tIns="0" rIns="0" bIns="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034" y="1299600"/>
            <a:ext cx="428676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9600"/>
            <a:ext cx="431514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a:t>Click icon to add Image</a:t>
            </a:r>
          </a:p>
        </p:txBody>
      </p:sp>
      <p:sp>
        <p:nvSpPr>
          <p:cNvPr id="2" name="Title 1"/>
          <p:cNvSpPr>
            <a:spLocks noGrp="1"/>
          </p:cNvSpPr>
          <p:nvPr>
            <p:ph type="title"/>
          </p:nvPr>
        </p:nvSpPr>
        <p:spPr>
          <a:xfrm>
            <a:off x="209034" y="204348"/>
            <a:ext cx="4221550"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4" y="1299600"/>
            <a:ext cx="4221550"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a:t>Drag picture to placeholder </a:t>
            </a:r>
            <a:br>
              <a:rPr lang="en-US"/>
            </a:br>
            <a:r>
              <a:rPr lang="en-US"/>
              <a:t>or click icon to add</a:t>
            </a:r>
          </a:p>
        </p:txBody>
      </p:sp>
      <p:sp>
        <p:nvSpPr>
          <p:cNvPr id="2" name="Title 1"/>
          <p:cNvSpPr>
            <a:spLocks noGrp="1"/>
          </p:cNvSpPr>
          <p:nvPr>
            <p:ph type="title"/>
          </p:nvPr>
        </p:nvSpPr>
        <p:spPr>
          <a:xfrm>
            <a:off x="209033" y="204348"/>
            <a:ext cx="5206929" cy="968351"/>
          </a:xfrm>
        </p:spPr>
        <p:txBody>
          <a:bodyPr/>
          <a:lstStyle>
            <a:lvl1pPr>
              <a:defRPr>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209034" y="1299600"/>
            <a:ext cx="4112058" cy="3028808"/>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65388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anchor="ctr" anchorCtr="0">
            <a:normAutofit/>
          </a:bodyPr>
          <a:lstStyle>
            <a:lvl1pPr marL="0" indent="0" algn="r">
              <a:buFontTx/>
              <a:buNone/>
              <a:defRPr sz="2000" baseline="0"/>
            </a:lvl1pPr>
          </a:lstStyle>
          <a:p>
            <a:r>
              <a:rPr lang="en-US"/>
              <a:t>Drag picture to placeholder </a:t>
            </a:r>
            <a:br>
              <a:rPr lang="en-US"/>
            </a:br>
            <a:r>
              <a:rPr lang="en-US"/>
              <a:t>or click icon to add</a:t>
            </a:r>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033" y="204348"/>
            <a:ext cx="5206929" cy="968351"/>
          </a:xfrm>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209034" y="1299600"/>
            <a:ext cx="4155853"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37157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4312" cy="968351"/>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fld id="{68C2560D-EC28-3B41-86E8-18F1CE0113B4}" type="datetimeFigureOut">
              <a:rPr lang="en-US" smtClean="0"/>
              <a:pPr/>
              <a:t>9/21/2022</a:t>
            </a:fld>
            <a:endParaRPr lang="en-US"/>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endParaRPr lang="en-US"/>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58" r:id="rId4"/>
    <p:sldLayoutId id="2147493459" r:id="rId5"/>
    <p:sldLayoutId id="2147493460" r:id="rId6"/>
    <p:sldLayoutId id="2147493468" r:id="rId7"/>
    <p:sldLayoutId id="2147493469" r:id="rId8"/>
    <p:sldLayoutId id="2147493461" r:id="rId9"/>
    <p:sldLayoutId id="2147493462" r:id="rId10"/>
    <p:sldLayoutId id="2147493463" r:id="rId11"/>
    <p:sldLayoutId id="2147493464" r:id="rId12"/>
    <p:sldLayoutId id="2147493465" r:id="rId13"/>
    <p:sldLayoutId id="2147493466" r:id="rId14"/>
    <p:sldLayoutId id="2147493470" r:id="rId15"/>
    <p:sldLayoutId id="2147493471" r:id="rId16"/>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9"/>
            <a:ext cx="8754312" cy="968351"/>
          </a:xfrm>
          <a:prstGeom prst="rect">
            <a:avLst/>
          </a:prstGeom>
        </p:spPr>
        <p:txBody>
          <a:bodyPr vert="horz" lIns="0" tIns="0" rIns="0" bIns="0" rtlCol="0" anchor="b" anchorCtr="0">
            <a:normAutofit/>
          </a:bodyPr>
          <a:lstStyle/>
          <a:p>
            <a:r>
              <a:rPr lang="en-US"/>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pPr defTabSz="457189"/>
            <a:fld id="{1187ED7A-5F37-4A04-806B-6E2FA8A33AF0}" type="datetime1">
              <a:rPr lang="en-US" smtClean="0">
                <a:solidFill>
                  <a:prstClr val="white">
                    <a:lumMod val="50000"/>
                  </a:prstClr>
                </a:solidFill>
              </a:rPr>
              <a:pPr defTabSz="457189"/>
              <a:t>9/21/2022</a:t>
            </a:fld>
            <a:endParaRPr lang="en-US">
              <a:solidFill>
                <a:prstClr val="white">
                  <a:lumMod val="50000"/>
                </a:prstClr>
              </a:solidFill>
            </a:endParaRPr>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pPr defTabSz="457189"/>
            <a:endParaRPr lang="en-US">
              <a:solidFill>
                <a:prstClr val="white">
                  <a:lumMod val="50000"/>
                </a:prstClr>
              </a:solidFill>
            </a:endParaRPr>
          </a:p>
        </p:txBody>
      </p:sp>
      <p:sp>
        <p:nvSpPr>
          <p:cNvPr id="6" name="Slide Number Placeholder 5"/>
          <p:cNvSpPr>
            <a:spLocks noGrp="1"/>
          </p:cNvSpPr>
          <p:nvPr>
            <p:ph type="sldNum" sz="quarter" idx="4"/>
          </p:nvPr>
        </p:nvSpPr>
        <p:spPr>
          <a:xfrm>
            <a:off x="861305"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pPr defTabSz="457189"/>
            <a:fld id="{2066355A-084C-D24E-9AD2-7E4FC41EA627}" type="slidenum">
              <a:rPr lang="en-US" smtClean="0">
                <a:solidFill>
                  <a:prstClr val="white">
                    <a:lumMod val="50000"/>
                  </a:prstClr>
                </a:solidFill>
              </a:rPr>
              <a:pPr defTabSz="457189"/>
              <a:t>‹#›</a:t>
            </a:fld>
            <a:endParaRPr lang="en-US">
              <a:solidFill>
                <a:prstClr val="white">
                  <a:lumMod val="50000"/>
                </a:prstClr>
              </a:solidFill>
            </a:endParaRPr>
          </a:p>
        </p:txBody>
      </p:sp>
    </p:spTree>
    <p:extLst>
      <p:ext uri="{BB962C8B-B14F-4D97-AF65-F5344CB8AC3E}">
        <p14:creationId xmlns:p14="http://schemas.microsoft.com/office/powerpoint/2010/main" val="1578106676"/>
      </p:ext>
    </p:extLst>
  </p:cSld>
  <p:clrMap bg1="lt1" tx1="dk1" bg2="lt2" tx2="dk2" accent1="accent1" accent2="accent2" accent3="accent3" accent4="accent4" accent5="accent5" accent6="accent6" hlink="hlink" folHlink="folHlink"/>
  <p:sldLayoutIdLst>
    <p:sldLayoutId id="2147493489" r:id="rId1"/>
    <p:sldLayoutId id="2147493490" r:id="rId2"/>
    <p:sldLayoutId id="2147493491" r:id="rId3"/>
    <p:sldLayoutId id="2147493492" r:id="rId4"/>
    <p:sldLayoutId id="2147493493" r:id="rId5"/>
    <p:sldLayoutId id="2147493494" r:id="rId6"/>
    <p:sldLayoutId id="2147493495" r:id="rId7"/>
    <p:sldLayoutId id="2147493496" r:id="rId8"/>
    <p:sldLayoutId id="2147493497" r:id="rId9"/>
    <p:sldLayoutId id="2147493498" r:id="rId10"/>
    <p:sldLayoutId id="2147493499" r:id="rId11"/>
    <p:sldLayoutId id="2147493500" r:id="rId12"/>
    <p:sldLayoutId id="2147493501" r:id="rId13"/>
    <p:sldLayoutId id="2147493502" r:id="rId14"/>
    <p:sldLayoutId id="2147493503" r:id="rId15"/>
    <p:sldLayoutId id="2147493504" r:id="rId16"/>
  </p:sldLayoutIdLst>
  <p:hf hdr="0" ftr="0" dt="0"/>
  <p:txStyles>
    <p:titleStyle>
      <a:lvl1pPr algn="l" defTabSz="457189"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892" indent="-342892" algn="l" defTabSz="457189"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31" indent="-285743" algn="l" defTabSz="457189"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2972" indent="-228594" algn="l" defTabSz="457189"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160" indent="-228594" algn="l" defTabSz="457189"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6968" y="338886"/>
            <a:ext cx="8810063" cy="2277042"/>
          </a:xfrm>
        </p:spPr>
        <p:txBody>
          <a:bodyPr/>
          <a:lstStyle/>
          <a:p>
            <a:pPr>
              <a:lnSpc>
                <a:spcPct val="110000"/>
              </a:lnSpc>
            </a:pPr>
            <a:r>
              <a:rPr lang="en-GB" sz="6000" dirty="0"/>
              <a:t>Module 1 </a:t>
            </a:r>
            <a:br>
              <a:rPr lang="en-GB" dirty="0"/>
            </a:br>
            <a:r>
              <a:rPr lang="en-GB" sz="3100" b="0" dirty="0"/>
              <a:t>INTRODUCTIONS</a:t>
            </a:r>
            <a:endParaRPr lang="en-US" sz="3100" b="0" dirty="0"/>
          </a:p>
        </p:txBody>
      </p:sp>
    </p:spTree>
    <p:extLst>
      <p:ext uri="{BB962C8B-B14F-4D97-AF65-F5344CB8AC3E}">
        <p14:creationId xmlns:p14="http://schemas.microsoft.com/office/powerpoint/2010/main" val="343429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a:extLst>
              <a:ext uri="{FF2B5EF4-FFF2-40B4-BE49-F238E27FC236}">
                <a16:creationId xmlns:a16="http://schemas.microsoft.com/office/drawing/2014/main" id="{40580534-A2BA-4D71-BA30-1EB7B2B16423}"/>
              </a:ext>
            </a:extLst>
          </p:cNvPr>
          <p:cNvSpPr>
            <a:spLocks noGrp="1"/>
          </p:cNvSpPr>
          <p:nvPr>
            <p:ph type="title"/>
          </p:nvPr>
        </p:nvSpPr>
        <p:spPr>
          <a:xfrm>
            <a:off x="736600" y="1149"/>
            <a:ext cx="8226746" cy="968351"/>
          </a:xfrm>
        </p:spPr>
        <p:txBody>
          <a:bodyPr>
            <a:normAutofit/>
          </a:bodyPr>
          <a:lstStyle/>
          <a:p>
            <a:r>
              <a:rPr lang="en-US" sz="3000" dirty="0">
                <a:solidFill>
                  <a:schemeClr val="bg1"/>
                </a:solidFill>
              </a:rPr>
              <a:t>What we will cover today</a:t>
            </a:r>
            <a:endParaRPr lang="en-GB" sz="3000" dirty="0">
              <a:solidFill>
                <a:schemeClr val="bg1"/>
              </a:solidFill>
            </a:endParaRPr>
          </a:p>
        </p:txBody>
      </p:sp>
      <p:sp>
        <p:nvSpPr>
          <p:cNvPr id="3" name="Content Placeholder 2">
            <a:extLst>
              <a:ext uri="{FF2B5EF4-FFF2-40B4-BE49-F238E27FC236}">
                <a16:creationId xmlns:a16="http://schemas.microsoft.com/office/drawing/2014/main" id="{655F0199-4434-4CEA-BBDB-5E3AFF5A4E2E}"/>
              </a:ext>
            </a:extLst>
          </p:cNvPr>
          <p:cNvSpPr>
            <a:spLocks noGrp="1"/>
          </p:cNvSpPr>
          <p:nvPr>
            <p:ph idx="1"/>
          </p:nvPr>
        </p:nvSpPr>
        <p:spPr>
          <a:xfrm>
            <a:off x="635000" y="1388004"/>
            <a:ext cx="8226746" cy="3021510"/>
          </a:xfrm>
        </p:spPr>
        <p:txBody>
          <a:bodyPr vert="horz" lIns="91440" tIns="45720" rIns="91440" bIns="0" rtlCol="0" anchor="t">
            <a:normAutofit/>
          </a:bodyPr>
          <a:lstStyle/>
          <a:p>
            <a:pPr>
              <a:buClr>
                <a:srgbClr val="009579"/>
              </a:buClr>
            </a:pPr>
            <a:r>
              <a:rPr lang="en-GB" sz="2000" dirty="0"/>
              <a:t>UNHCR’s commitment to the inclusion of persons with disabilities.</a:t>
            </a:r>
            <a:endParaRPr lang="en-GB" sz="2000" dirty="0">
              <a:cs typeface="Arial"/>
            </a:endParaRPr>
          </a:p>
          <a:p>
            <a:pPr>
              <a:buClr>
                <a:srgbClr val="009579"/>
              </a:buClr>
            </a:pPr>
            <a:r>
              <a:rPr lang="en-GB" sz="2000" dirty="0"/>
              <a:t>Our assumptions and perceptions on diversity.</a:t>
            </a:r>
            <a:endParaRPr lang="en-GB" sz="2000" dirty="0">
              <a:cs typeface="Arial"/>
            </a:endParaRPr>
          </a:p>
          <a:p>
            <a:pPr>
              <a:buClr>
                <a:srgbClr val="009579"/>
              </a:buClr>
            </a:pPr>
            <a:r>
              <a:rPr lang="en-GB" sz="2000" dirty="0"/>
              <a:t>Actions and behaviour to participate in an accessible training. </a:t>
            </a:r>
            <a:endParaRPr lang="en-GB" sz="2000" dirty="0">
              <a:cs typeface="Arial"/>
            </a:endParaRPr>
          </a:p>
          <a:p>
            <a:pPr marL="456565" lvl="1" indent="0">
              <a:buNone/>
            </a:pPr>
            <a:endParaRPr lang="en-GB" dirty="0">
              <a:cs typeface="Arial"/>
            </a:endParaRPr>
          </a:p>
        </p:txBody>
      </p:sp>
    </p:spTree>
    <p:extLst>
      <p:ext uri="{BB962C8B-B14F-4D97-AF65-F5344CB8AC3E}">
        <p14:creationId xmlns:p14="http://schemas.microsoft.com/office/powerpoint/2010/main" val="401655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5D98-8210-4967-AE1F-04CA2C346619}"/>
              </a:ext>
            </a:extLst>
          </p:cNvPr>
          <p:cNvSpPr>
            <a:spLocks noGrp="1"/>
          </p:cNvSpPr>
          <p:nvPr>
            <p:ph type="title" idx="4294967295"/>
          </p:nvPr>
        </p:nvSpPr>
        <p:spPr>
          <a:xfrm>
            <a:off x="0" y="406138"/>
            <a:ext cx="9144000" cy="546623"/>
          </a:xfrm>
        </p:spPr>
        <p:txBody>
          <a:bodyPr anchor="b">
            <a:normAutofit/>
          </a:bodyPr>
          <a:lstStyle/>
          <a:p>
            <a:pPr algn="ctr"/>
            <a:r>
              <a:rPr lang="en-GB" sz="3000" dirty="0">
                <a:solidFill>
                  <a:srgbClr val="009579"/>
                </a:solidFill>
              </a:rPr>
              <a:t>Different. Just like you</a:t>
            </a:r>
          </a:p>
        </p:txBody>
      </p:sp>
      <p:pic>
        <p:nvPicPr>
          <p:cNvPr id="5" name="Content Placeholder 4" descr="Photo caption: A picture representing diversity: coloured shadows of persons with and without disabilities">
            <a:extLst>
              <a:ext uri="{FF2B5EF4-FFF2-40B4-BE49-F238E27FC236}">
                <a16:creationId xmlns:a16="http://schemas.microsoft.com/office/drawing/2014/main" id="{B6687529-BDA1-4DA0-A40A-7260CB481DE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57730" y="1222825"/>
            <a:ext cx="6303570" cy="3204314"/>
          </a:xfrm>
          <a:noFill/>
        </p:spPr>
      </p:pic>
    </p:spTree>
    <p:extLst>
      <p:ext uri="{BB962C8B-B14F-4D97-AF65-F5344CB8AC3E}">
        <p14:creationId xmlns:p14="http://schemas.microsoft.com/office/powerpoint/2010/main" val="19075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a:extLst>
              <a:ext uri="{FF2B5EF4-FFF2-40B4-BE49-F238E27FC236}">
                <a16:creationId xmlns:a16="http://schemas.microsoft.com/office/drawing/2014/main" id="{40580534-A2BA-4D71-BA30-1EB7B2B16423}"/>
              </a:ext>
            </a:extLst>
          </p:cNvPr>
          <p:cNvSpPr>
            <a:spLocks noGrp="1"/>
          </p:cNvSpPr>
          <p:nvPr>
            <p:ph type="title"/>
          </p:nvPr>
        </p:nvSpPr>
        <p:spPr>
          <a:xfrm>
            <a:off x="736600" y="0"/>
            <a:ext cx="8754312" cy="968351"/>
          </a:xfrm>
        </p:spPr>
        <p:txBody>
          <a:bodyPr>
            <a:normAutofit/>
          </a:bodyPr>
          <a:lstStyle/>
          <a:p>
            <a:r>
              <a:rPr lang="en-GB" sz="3000" dirty="0">
                <a:solidFill>
                  <a:srgbClr val="FFFFFF"/>
                </a:solidFill>
              </a:rPr>
              <a:t>Different. Just like you</a:t>
            </a:r>
          </a:p>
        </p:txBody>
      </p:sp>
      <p:sp>
        <p:nvSpPr>
          <p:cNvPr id="3" name="Content Placeholder 2">
            <a:extLst>
              <a:ext uri="{FF2B5EF4-FFF2-40B4-BE49-F238E27FC236}">
                <a16:creationId xmlns:a16="http://schemas.microsoft.com/office/drawing/2014/main" id="{655F0199-4434-4CEA-BBDB-5E3AFF5A4E2E}"/>
              </a:ext>
            </a:extLst>
          </p:cNvPr>
          <p:cNvSpPr>
            <a:spLocks noGrp="1"/>
          </p:cNvSpPr>
          <p:nvPr>
            <p:ph idx="1"/>
          </p:nvPr>
        </p:nvSpPr>
        <p:spPr>
          <a:xfrm>
            <a:off x="635000" y="1390650"/>
            <a:ext cx="8315646" cy="3021510"/>
          </a:xfrm>
        </p:spPr>
        <p:txBody>
          <a:bodyPr/>
          <a:lstStyle/>
          <a:p>
            <a:pPr>
              <a:buClr>
                <a:srgbClr val="009579"/>
              </a:buClr>
            </a:pPr>
            <a:r>
              <a:rPr lang="en-GB" sz="2000" dirty="0"/>
              <a:t>Joint the centre of the room…</a:t>
            </a:r>
          </a:p>
          <a:p>
            <a:pPr marL="0" indent="0" fontAlgn="base">
              <a:buNone/>
            </a:pPr>
            <a:r>
              <a:rPr lang="en-GB" sz="2000" dirty="0"/>
              <a:t>	… if you had a good sleep last night. </a:t>
            </a:r>
          </a:p>
          <a:p>
            <a:pPr marL="0" indent="0" fontAlgn="base">
              <a:buNone/>
            </a:pPr>
            <a:r>
              <a:rPr lang="en-GB" sz="2000" dirty="0"/>
              <a:t>	… if you like to eat [</a:t>
            </a:r>
            <a:r>
              <a:rPr lang="en-GB" sz="2000" u="sng" dirty="0"/>
              <a:t>insert </a:t>
            </a:r>
            <a:r>
              <a:rPr lang="en-GB" sz="2000" dirty="0"/>
              <a:t>name of a national dish] </a:t>
            </a:r>
          </a:p>
          <a:p>
            <a:pPr marL="0" indent="0" fontAlgn="base">
              <a:buNone/>
            </a:pPr>
            <a:r>
              <a:rPr lang="en-GB" sz="2000" dirty="0"/>
              <a:t>	… if you like chocolate.  </a:t>
            </a:r>
          </a:p>
          <a:p>
            <a:pPr marL="0" indent="0" fontAlgn="base">
              <a:buNone/>
            </a:pPr>
            <a:r>
              <a:rPr lang="en-GB" sz="2000" dirty="0"/>
              <a:t>	… if you have smiled to someone today. </a:t>
            </a:r>
          </a:p>
          <a:p>
            <a:pPr marL="457188" lvl="1" indent="0">
              <a:buNone/>
            </a:pPr>
            <a:endParaRPr lang="en-GB" dirty="0"/>
          </a:p>
        </p:txBody>
      </p:sp>
    </p:spTree>
    <p:extLst>
      <p:ext uri="{BB962C8B-B14F-4D97-AF65-F5344CB8AC3E}">
        <p14:creationId xmlns:p14="http://schemas.microsoft.com/office/powerpoint/2010/main" val="164363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62C7A-D151-4533-BF04-BFC957DFFD12}"/>
              </a:ext>
            </a:extLst>
          </p:cNvPr>
          <p:cNvSpPr>
            <a:spLocks noGrp="1"/>
          </p:cNvSpPr>
          <p:nvPr>
            <p:ph type="title"/>
          </p:nvPr>
        </p:nvSpPr>
        <p:spPr>
          <a:xfrm>
            <a:off x="209034" y="280549"/>
            <a:ext cx="8754312" cy="684651"/>
          </a:xfrm>
        </p:spPr>
        <p:txBody>
          <a:bodyPr>
            <a:normAutofit/>
          </a:bodyPr>
          <a:lstStyle/>
          <a:p>
            <a:pPr algn="ctr"/>
            <a:r>
              <a:rPr lang="en-GB" sz="3000" dirty="0" err="1">
                <a:solidFill>
                  <a:srgbClr val="009579"/>
                </a:solidFill>
              </a:rPr>
              <a:t>Ms.</a:t>
            </a:r>
            <a:r>
              <a:rPr lang="en-GB" sz="3000" dirty="0">
                <a:solidFill>
                  <a:srgbClr val="009579"/>
                </a:solidFill>
              </a:rPr>
              <a:t> </a:t>
            </a:r>
            <a:r>
              <a:rPr lang="en-GB" sz="3000" dirty="0" err="1">
                <a:solidFill>
                  <a:srgbClr val="009579"/>
                </a:solidFill>
              </a:rPr>
              <a:t>Safak</a:t>
            </a:r>
            <a:r>
              <a:rPr lang="en-GB" sz="3000" dirty="0">
                <a:solidFill>
                  <a:srgbClr val="009579"/>
                </a:solidFill>
              </a:rPr>
              <a:t> </a:t>
            </a:r>
            <a:r>
              <a:rPr lang="en-GB" sz="3000" dirty="0" err="1">
                <a:solidFill>
                  <a:srgbClr val="009579"/>
                </a:solidFill>
              </a:rPr>
              <a:t>Pavey</a:t>
            </a:r>
            <a:endParaRPr lang="en-GB" sz="3000" dirty="0">
              <a:solidFill>
                <a:srgbClr val="009579"/>
              </a:solidFill>
            </a:endParaRPr>
          </a:p>
        </p:txBody>
      </p:sp>
      <p:pic>
        <p:nvPicPr>
          <p:cNvPr id="3" name="Persons with disabilities" descr="Photo Caption: Ms. Safak Pavey's video">
            <a:hlinkClick r:id="" action="ppaction://media"/>
            <a:extLst>
              <a:ext uri="{FF2B5EF4-FFF2-40B4-BE49-F238E27FC236}">
                <a16:creationId xmlns:a16="http://schemas.microsoft.com/office/drawing/2014/main" id="{69C780D7-5CAF-41F9-ADAC-5508EC43B4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99434" y="1225550"/>
            <a:ext cx="5373511" cy="3022600"/>
          </a:xfrm>
          <a:prstGeom prst="rect">
            <a:avLst/>
          </a:prstGeom>
        </p:spPr>
      </p:pic>
    </p:spTree>
    <p:extLst>
      <p:ext uri="{BB962C8B-B14F-4D97-AF65-F5344CB8AC3E}">
        <p14:creationId xmlns:p14="http://schemas.microsoft.com/office/powerpoint/2010/main" val="252847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a:extLst>
              <a:ext uri="{FF2B5EF4-FFF2-40B4-BE49-F238E27FC236}">
                <a16:creationId xmlns:a16="http://schemas.microsoft.com/office/drawing/2014/main" id="{EE0C7BA9-6D3A-4F09-97FF-829133F4428B}"/>
              </a:ext>
            </a:extLst>
          </p:cNvPr>
          <p:cNvSpPr>
            <a:spLocks noGrp="1"/>
          </p:cNvSpPr>
          <p:nvPr>
            <p:ph type="title"/>
          </p:nvPr>
        </p:nvSpPr>
        <p:spPr>
          <a:xfrm>
            <a:off x="736600" y="191649"/>
            <a:ext cx="8226746" cy="748151"/>
          </a:xfrm>
        </p:spPr>
        <p:txBody>
          <a:bodyPr>
            <a:normAutofit/>
          </a:bodyPr>
          <a:lstStyle/>
          <a:p>
            <a:r>
              <a:rPr lang="en-GB" sz="3000" dirty="0">
                <a:solidFill>
                  <a:srgbClr val="FFFFFF"/>
                </a:solidFill>
              </a:rPr>
              <a:t>Objectives of the workshop</a:t>
            </a:r>
          </a:p>
        </p:txBody>
      </p:sp>
      <p:sp>
        <p:nvSpPr>
          <p:cNvPr id="3" name="Content Placeholder 2">
            <a:extLst>
              <a:ext uri="{FF2B5EF4-FFF2-40B4-BE49-F238E27FC236}">
                <a16:creationId xmlns:a16="http://schemas.microsoft.com/office/drawing/2014/main" id="{77763D46-E846-4BFB-A3F3-5963D0EE62F0}"/>
              </a:ext>
            </a:extLst>
          </p:cNvPr>
          <p:cNvSpPr>
            <a:spLocks noGrp="1"/>
          </p:cNvSpPr>
          <p:nvPr>
            <p:ph idx="1"/>
          </p:nvPr>
        </p:nvSpPr>
        <p:spPr>
          <a:xfrm>
            <a:off x="635000" y="1408902"/>
            <a:ext cx="8051800" cy="2497115"/>
          </a:xfrm>
        </p:spPr>
        <p:txBody>
          <a:bodyPr vert="horz" lIns="91440" tIns="45720" rIns="91440" bIns="0" rtlCol="0" anchor="t">
            <a:noAutofit/>
          </a:bodyPr>
          <a:lstStyle/>
          <a:p>
            <a:pPr marL="342265" indent="-342265">
              <a:buClr>
                <a:srgbClr val="009579"/>
              </a:buClr>
            </a:pPr>
            <a:r>
              <a:rPr lang="en-AU" sz="2000" dirty="0"/>
              <a:t>Recognize the protection concerns &amp; capacities of refugees with disabilities &amp; other persons with disabilities </a:t>
            </a:r>
          </a:p>
          <a:p>
            <a:pPr marL="342265" indent="-342265">
              <a:buClr>
                <a:srgbClr val="009579"/>
              </a:buClr>
            </a:pPr>
            <a:r>
              <a:rPr lang="en-AU" sz="2000" dirty="0"/>
              <a:t>Apply the principles reflected in the </a:t>
            </a:r>
            <a:r>
              <a:rPr lang="en-AU" sz="2000" i="1" dirty="0"/>
              <a:t>UN Convention on the Rights of Persons with Disabilities (UNCRPD)</a:t>
            </a:r>
            <a:r>
              <a:rPr lang="en-AU" sz="2000" dirty="0"/>
              <a:t> and </a:t>
            </a:r>
            <a:r>
              <a:rPr lang="en-AU" sz="2000" i="1" dirty="0"/>
              <a:t>UNHCR Guidance on Working with Persons with Disabilities </a:t>
            </a:r>
          </a:p>
          <a:p>
            <a:pPr marL="342265" indent="-342265">
              <a:buClr>
                <a:srgbClr val="009579"/>
              </a:buClr>
            </a:pPr>
            <a:r>
              <a:rPr lang="en-AU" sz="2000" dirty="0"/>
              <a:t>Design immediate and long-term strategies to promote the inclusion of persons with disabilities in all activities of programming</a:t>
            </a:r>
            <a:endParaRPr lang="en-GB" sz="2000" dirty="0">
              <a:cs typeface="Arial"/>
            </a:endParaRPr>
          </a:p>
        </p:txBody>
      </p:sp>
    </p:spTree>
    <p:extLst>
      <p:ext uri="{BB962C8B-B14F-4D97-AF65-F5344CB8AC3E}">
        <p14:creationId xmlns:p14="http://schemas.microsoft.com/office/powerpoint/2010/main" val="362542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691D-A8F5-4653-8879-31B9FC69F6F0}"/>
              </a:ext>
            </a:extLst>
          </p:cNvPr>
          <p:cNvSpPr>
            <a:spLocks noGrp="1"/>
          </p:cNvSpPr>
          <p:nvPr>
            <p:ph type="title"/>
          </p:nvPr>
        </p:nvSpPr>
        <p:spPr>
          <a:xfrm>
            <a:off x="209034" y="267849"/>
            <a:ext cx="8754312" cy="697351"/>
          </a:xfrm>
        </p:spPr>
        <p:txBody>
          <a:bodyPr anchor="b">
            <a:normAutofit/>
          </a:bodyPr>
          <a:lstStyle/>
          <a:p>
            <a:pPr algn="ctr"/>
            <a:r>
              <a:rPr lang="en-GB" sz="3000" dirty="0">
                <a:solidFill>
                  <a:srgbClr val="009579"/>
                </a:solidFill>
              </a:rPr>
              <a:t>Ground rules and accessibility</a:t>
            </a:r>
          </a:p>
        </p:txBody>
      </p:sp>
      <p:pic>
        <p:nvPicPr>
          <p:cNvPr id="5" name="Content Placeholder 4" descr="Photo caption: Logos of different types of accessibility features for hearing, visual, cognitive, physical and other disabilities">
            <a:extLst>
              <a:ext uri="{FF2B5EF4-FFF2-40B4-BE49-F238E27FC236}">
                <a16:creationId xmlns:a16="http://schemas.microsoft.com/office/drawing/2014/main" id="{C0D5C145-0D04-4461-B516-2346713D027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33318" y="1130300"/>
            <a:ext cx="5077364" cy="3134063"/>
          </a:xfrm>
          <a:noFill/>
        </p:spPr>
      </p:pic>
    </p:spTree>
    <p:extLst>
      <p:ext uri="{BB962C8B-B14F-4D97-AF65-F5344CB8AC3E}">
        <p14:creationId xmlns:p14="http://schemas.microsoft.com/office/powerpoint/2010/main" val="22276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5600"/>
            <a:ext cx="9144000" cy="774192"/>
          </a:xfrm>
          <a:prstGeom prst="rect">
            <a:avLst/>
          </a:prstGeom>
        </p:spPr>
      </p:pic>
      <p:sp>
        <p:nvSpPr>
          <p:cNvPr id="2" name="Title 1">
            <a:extLst>
              <a:ext uri="{FF2B5EF4-FFF2-40B4-BE49-F238E27FC236}">
                <a16:creationId xmlns:a16="http://schemas.microsoft.com/office/drawing/2014/main" id="{EBFC0120-3487-48C6-BFBC-D31FCAC79D30}"/>
              </a:ext>
            </a:extLst>
          </p:cNvPr>
          <p:cNvSpPr>
            <a:spLocks noGrp="1"/>
          </p:cNvSpPr>
          <p:nvPr>
            <p:ph type="title"/>
          </p:nvPr>
        </p:nvSpPr>
        <p:spPr>
          <a:xfrm>
            <a:off x="736600" y="334380"/>
            <a:ext cx="8226746" cy="615088"/>
          </a:xfrm>
        </p:spPr>
        <p:txBody>
          <a:bodyPr>
            <a:normAutofit/>
          </a:bodyPr>
          <a:lstStyle/>
          <a:p>
            <a:r>
              <a:rPr lang="en-GB" sz="3000" dirty="0">
                <a:solidFill>
                  <a:srgbClr val="FFFFFF"/>
                </a:solidFill>
              </a:rPr>
              <a:t>Inclusive language</a:t>
            </a:r>
          </a:p>
        </p:txBody>
      </p:sp>
      <p:sp>
        <p:nvSpPr>
          <p:cNvPr id="3" name="Content Placeholder 2">
            <a:extLst>
              <a:ext uri="{FF2B5EF4-FFF2-40B4-BE49-F238E27FC236}">
                <a16:creationId xmlns:a16="http://schemas.microsoft.com/office/drawing/2014/main" id="{996F9B4A-3538-4F40-AA8C-4AFF77672957}"/>
              </a:ext>
            </a:extLst>
          </p:cNvPr>
          <p:cNvSpPr>
            <a:spLocks noGrp="1"/>
          </p:cNvSpPr>
          <p:nvPr>
            <p:ph idx="1"/>
          </p:nvPr>
        </p:nvSpPr>
        <p:spPr>
          <a:xfrm>
            <a:off x="647700" y="1299104"/>
            <a:ext cx="7937500" cy="3021510"/>
          </a:xfrm>
        </p:spPr>
        <p:txBody>
          <a:bodyPr vert="horz" lIns="91440" tIns="45720" rIns="91440" bIns="0" rtlCol="0" anchor="t">
            <a:normAutofit/>
          </a:bodyPr>
          <a:lstStyle/>
          <a:p>
            <a:pPr marL="342265" indent="-342265">
              <a:buClr>
                <a:srgbClr val="009579"/>
              </a:buClr>
            </a:pPr>
            <a:r>
              <a:rPr lang="en-GB" sz="2000" b="1" dirty="0"/>
              <a:t>Person-first</a:t>
            </a:r>
            <a:r>
              <a:rPr lang="en-GB" sz="2000" dirty="0"/>
              <a:t>: Persons with / without disabilities; avoid acronyms even in the chat (e.g. </a:t>
            </a:r>
            <a:r>
              <a:rPr lang="en-GB" sz="2000" strike="sngStrike" dirty="0"/>
              <a:t>PWD</a:t>
            </a:r>
            <a:r>
              <a:rPr lang="en-GB" sz="2000" dirty="0"/>
              <a:t>)</a:t>
            </a:r>
            <a:endParaRPr lang="en-US" sz="2000" dirty="0"/>
          </a:p>
          <a:p>
            <a:pPr marL="342265" indent="-342265">
              <a:buClr>
                <a:srgbClr val="009579"/>
              </a:buClr>
            </a:pPr>
            <a:r>
              <a:rPr lang="en-GB" sz="2000" b="1" dirty="0"/>
              <a:t>Age and gender sensitive</a:t>
            </a:r>
            <a:r>
              <a:rPr lang="en-GB" sz="2000" dirty="0"/>
              <a:t>: Women, girls, men, boys with disabilities</a:t>
            </a:r>
            <a:endParaRPr lang="en-GB" sz="2000" dirty="0">
              <a:cs typeface="Arial"/>
            </a:endParaRPr>
          </a:p>
          <a:p>
            <a:pPr marL="342265" indent="-342265">
              <a:buClr>
                <a:srgbClr val="009579"/>
              </a:buClr>
            </a:pPr>
            <a:r>
              <a:rPr lang="en-GB" sz="2000" b="1" dirty="0"/>
              <a:t>Rights-based</a:t>
            </a:r>
            <a:r>
              <a:rPr lang="en-GB" sz="2000" dirty="0"/>
              <a:t>: Persons with physical, hearing, visual, intellectual, psychosocial disabilities</a:t>
            </a:r>
            <a:endParaRPr lang="en-GB" sz="2000" dirty="0">
              <a:cs typeface="Arial"/>
            </a:endParaRPr>
          </a:p>
          <a:p>
            <a:pPr marL="342265" indent="-342265">
              <a:buClr>
                <a:srgbClr val="009579"/>
              </a:buClr>
            </a:pPr>
            <a:r>
              <a:rPr lang="en-GB" sz="2000" b="1" dirty="0"/>
              <a:t>Focus on barriers</a:t>
            </a:r>
            <a:r>
              <a:rPr lang="en-GB" sz="2000" dirty="0"/>
              <a:t>: Physical, information, communication, organizational and attitudinal barriers</a:t>
            </a:r>
            <a:endParaRPr lang="en-GB" sz="2000" dirty="0">
              <a:cs typeface="Arial"/>
            </a:endParaRPr>
          </a:p>
        </p:txBody>
      </p:sp>
    </p:spTree>
    <p:extLst>
      <p:ext uri="{BB962C8B-B14F-4D97-AF65-F5344CB8AC3E}">
        <p14:creationId xmlns:p14="http://schemas.microsoft.com/office/powerpoint/2010/main" val="415874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E4CF-D5DF-405F-BD98-36D11169854E}"/>
              </a:ext>
            </a:extLst>
          </p:cNvPr>
          <p:cNvSpPr>
            <a:spLocks noGrp="1"/>
          </p:cNvSpPr>
          <p:nvPr>
            <p:ph type="title"/>
          </p:nvPr>
        </p:nvSpPr>
        <p:spPr>
          <a:xfrm>
            <a:off x="209034" y="242449"/>
            <a:ext cx="8754312" cy="722751"/>
          </a:xfrm>
        </p:spPr>
        <p:txBody>
          <a:bodyPr>
            <a:normAutofit/>
          </a:bodyPr>
          <a:lstStyle/>
          <a:p>
            <a:pPr algn="ctr"/>
            <a:r>
              <a:rPr lang="en-GB" sz="3000" dirty="0">
                <a:solidFill>
                  <a:srgbClr val="009579"/>
                </a:solidFill>
              </a:rPr>
              <a:t>Q&amp;A</a:t>
            </a:r>
          </a:p>
        </p:txBody>
      </p:sp>
      <p:pic>
        <p:nvPicPr>
          <p:cNvPr id="4" name="Picture 4" descr="A group of children with disabilities and their families ">
            <a:extLst>
              <a:ext uri="{FF2B5EF4-FFF2-40B4-BE49-F238E27FC236}">
                <a16:creationId xmlns:a16="http://schemas.microsoft.com/office/drawing/2014/main" id="{F314E3DE-312E-41EA-B1F6-74BD7B012A7C}"/>
              </a:ext>
            </a:extLst>
          </p:cNvPr>
          <p:cNvPicPr>
            <a:picLocks noGrp="1" noChangeAspect="1"/>
          </p:cNvPicPr>
          <p:nvPr>
            <p:ph idx="1"/>
          </p:nvPr>
        </p:nvPicPr>
        <p:blipFill>
          <a:blip r:embed="rId4"/>
          <a:stretch>
            <a:fillRect/>
          </a:stretch>
        </p:blipFill>
        <p:spPr>
          <a:xfrm>
            <a:off x="2320334" y="1172104"/>
            <a:ext cx="4531712" cy="3021510"/>
          </a:xfrm>
        </p:spPr>
      </p:pic>
      <p:sp>
        <p:nvSpPr>
          <p:cNvPr id="5" name="Rectangle 4">
            <a:extLst>
              <a:ext uri="{FF2B5EF4-FFF2-40B4-BE49-F238E27FC236}">
                <a16:creationId xmlns:a16="http://schemas.microsoft.com/office/drawing/2014/main" id="{661483B6-809A-4FF7-8A38-745DE112A632}"/>
              </a:ext>
            </a:extLst>
          </p:cNvPr>
          <p:cNvSpPr/>
          <p:nvPr/>
        </p:nvSpPr>
        <p:spPr>
          <a:xfrm>
            <a:off x="2767896" y="4216294"/>
            <a:ext cx="3608209" cy="261610"/>
          </a:xfrm>
          <a:prstGeom prst="rect">
            <a:avLst/>
          </a:prstGeom>
        </p:spPr>
        <p:txBody>
          <a:bodyPr wrap="square">
            <a:spAutoFit/>
          </a:bodyPr>
          <a:lstStyle/>
          <a:p>
            <a:pPr algn="ctr"/>
            <a:r>
              <a:rPr lang="en-GB" sz="1100" dirty="0"/>
              <a:t>Credit ?</a:t>
            </a:r>
          </a:p>
        </p:txBody>
      </p:sp>
    </p:spTree>
    <p:extLst>
      <p:ext uri="{BB962C8B-B14F-4D97-AF65-F5344CB8AC3E}">
        <p14:creationId xmlns:p14="http://schemas.microsoft.com/office/powerpoint/2010/main" val="33179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F251983_UNHCR_Brand_Book_Template_2016_V1">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E998F15D063747A9F0D074762CDC2E" ma:contentTypeVersion="12" ma:contentTypeDescription="Create a new document." ma:contentTypeScope="" ma:versionID="ffbd3cfc01a67d867357a518ebff0e32">
  <xsd:schema xmlns:xsd="http://www.w3.org/2001/XMLSchema" xmlns:xs="http://www.w3.org/2001/XMLSchema" xmlns:p="http://schemas.microsoft.com/office/2006/metadata/properties" xmlns:ns2="3fa9bc58-e343-429a-b45c-16651af3e1bd" xmlns:ns3="86244b4a-b37d-47bf-93c9-2385b1a8fb7e" targetNamespace="http://schemas.microsoft.com/office/2006/metadata/properties" ma:root="true" ma:fieldsID="56d1f06e81cb2c940d5cb54b3d130a49" ns2:_="" ns3:_="">
    <xsd:import namespace="3fa9bc58-e343-429a-b45c-16651af3e1bd"/>
    <xsd:import namespace="86244b4a-b37d-47bf-93c9-2385b1a8fb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a9bc58-e343-429a-b45c-16651af3e1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244b4a-b37d-47bf-93c9-2385b1a8fb7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74CE4D-0128-4D91-9B24-ED93D9CF836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2DF7DB4-2695-459F-B300-2B6CC6129E8C}">
  <ds:schemaRefs>
    <ds:schemaRef ds:uri="http://schemas.microsoft.com/sharepoint/v3/contenttype/forms"/>
  </ds:schemaRefs>
</ds:datastoreItem>
</file>

<file path=customXml/itemProps3.xml><?xml version="1.0" encoding="utf-8"?>
<ds:datastoreItem xmlns:ds="http://schemas.openxmlformats.org/officeDocument/2006/customXml" ds:itemID="{E234E4CD-AEEF-4CD5-BBBF-5BDDA7C5A1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a9bc58-e343-429a-b45c-16651af3e1bd"/>
    <ds:schemaRef ds:uri="86244b4a-b37d-47bf-93c9-2385b1a8fb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265</TotalTime>
  <Words>1988</Words>
  <Application>Microsoft Office PowerPoint</Application>
  <PresentationFormat>On-screen Show (16:9)</PresentationFormat>
  <Paragraphs>103</Paragraphs>
  <Slides>9</Slides>
  <Notes>9</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9</vt:i4>
      </vt:variant>
    </vt:vector>
  </HeadingPairs>
  <TitlesOfParts>
    <vt:vector size="13" baseType="lpstr">
      <vt:lpstr>Arial</vt:lpstr>
      <vt:lpstr>Calibri</vt:lpstr>
      <vt:lpstr>UNHCR2016</vt:lpstr>
      <vt:lpstr>RF251983_UNHCR_Brand_Book_Template_2016_V1</vt:lpstr>
      <vt:lpstr>Module 1  INTRODUCTIONS</vt:lpstr>
      <vt:lpstr>What we will cover today</vt:lpstr>
      <vt:lpstr>Different. Just like you</vt:lpstr>
      <vt:lpstr>Different. Just like you</vt:lpstr>
      <vt:lpstr>Ms. Safak Pavey</vt:lpstr>
      <vt:lpstr>Objectives of the workshop</vt:lpstr>
      <vt:lpstr>Ground rules and accessibility</vt:lpstr>
      <vt:lpstr>Inclusive language</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Introductions</dc:title>
  <dc:creator>Ricardo Pla cordero</dc:creator>
  <cp:lastModifiedBy>Anais Gancel</cp:lastModifiedBy>
  <cp:revision>69</cp:revision>
  <dcterms:created xsi:type="dcterms:W3CDTF">2020-10-29T16:28:58Z</dcterms:created>
  <dcterms:modified xsi:type="dcterms:W3CDTF">2022-09-21T08:02:23Z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0x010100E0E998F15D063747A9F0D074762CDC2E</vt:lpwstr>
  </property>
</Properties>
</file>